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6" r:id="rId4"/>
    <p:sldId id="261" r:id="rId5"/>
    <p:sldId id="262" r:id="rId6"/>
    <p:sldId id="263" r:id="rId7"/>
    <p:sldId id="264" r:id="rId8"/>
    <p:sldId id="265"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20-01-2025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stomShape 2">
            <a:extLst>
              <a:ext uri="{FF2B5EF4-FFF2-40B4-BE49-F238E27FC236}">
                <a16:creationId xmlns:a16="http://schemas.microsoft.com/office/drawing/2014/main" id="{3D0A0ECE-0A27-92CB-1EAE-7C9A5D2F46A7}"/>
              </a:ext>
            </a:extLst>
          </p:cNvPr>
          <p:cNvSpPr/>
          <p:nvPr/>
        </p:nvSpPr>
        <p:spPr>
          <a:xfrm>
            <a:off x="203760" y="723959"/>
            <a:ext cx="11692066" cy="5261525"/>
          </a:xfrm>
          <a:prstGeom prst="rect">
            <a:avLst/>
          </a:prstGeom>
          <a:noFill/>
          <a:ln w="0">
            <a:noFill/>
          </a:ln>
          <a:effectLst/>
        </p:spPr>
        <p:txBody>
          <a:bodyPr wrap="square" lIns="90000" tIns="45000" rIns="90000" bIns="45000" anchor="t">
            <a:spAutoFit/>
          </a:bodyPr>
          <a:lstStyle/>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Answer the questions on the basis of the information given below.</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 B, C, D, E, F and G are consecutive integers, not necessarily in the particular order, such that the lowest of these numbers is greater than 50 and the highest number is less than 60.</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Additional information given:</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E – D + 11 = G/4.</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B is the highest number and is a prime number.</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C – D = B – A.</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 is an odd number and C is an even number.</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The value of E-A:</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 5						b) 4				</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c) 3				</a:t>
            </a:r>
            <a:r>
              <a:rPr kumimoji="0" lang="en-US" sz="2400" b="0" i="0" u="none" strike="noStrike" kern="0" cap="none" spc="-1" normalizeH="0" baseline="0" noProof="0">
                <a:ln>
                  <a:noFill/>
                </a:ln>
                <a:solidFill>
                  <a:srgbClr val="000000"/>
                </a:solidFill>
                <a:effectLst/>
                <a:uLnTx/>
                <a:uFillTx/>
                <a:latin typeface="Proxima Nova"/>
                <a:ea typeface="DejaVu Sans"/>
              </a:rPr>
              <a:t>		d</a:t>
            </a:r>
            <a:r>
              <a:rPr kumimoji="0" lang="en-US" sz="2400" b="0" i="0" u="none" strike="noStrike" kern="0" cap="none" spc="-1" normalizeH="0" baseline="0" noProof="0" dirty="0">
                <a:ln>
                  <a:noFill/>
                </a:ln>
                <a:solidFill>
                  <a:srgbClr val="000000"/>
                </a:solidFill>
                <a:effectLst/>
                <a:uLnTx/>
                <a:uFillTx/>
                <a:latin typeface="Proxima Nova"/>
                <a:ea typeface="DejaVu Sans"/>
              </a:rPr>
              <a:t>) 2</a:t>
            </a:r>
            <a:endParaRPr kumimoji="0" lang="en-IN" sz="2400" b="0" i="0" u="none" strike="noStrike" kern="0" cap="none" spc="-1" normalizeH="0" baseline="0" noProof="0" dirty="0">
              <a:ln>
                <a:noFill/>
              </a:ln>
              <a:solidFill>
                <a:prstClr val="black"/>
              </a:solidFill>
              <a:effectLst/>
              <a:uLnTx/>
              <a:uFillTx/>
              <a:latin typeface="Proxima Nova"/>
            </a:endParaRPr>
          </a:p>
        </p:txBody>
      </p:sp>
    </p:spTree>
    <p:extLst>
      <p:ext uri="{BB962C8B-B14F-4D97-AF65-F5344CB8AC3E}">
        <p14:creationId xmlns:p14="http://schemas.microsoft.com/office/powerpoint/2010/main" val="1789742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89B7C-4716-7C30-8816-68488876A09D}"/>
            </a:ext>
          </a:extLst>
        </p:cNvPr>
        <p:cNvGrpSpPr/>
        <p:nvPr/>
      </p:nvGrpSpPr>
      <p:grpSpPr>
        <a:xfrm>
          <a:off x="0" y="0"/>
          <a:ext cx="0" cy="0"/>
          <a:chOff x="0" y="0"/>
          <a:chExt cx="0" cy="0"/>
        </a:xfrm>
      </p:grpSpPr>
      <p:sp>
        <p:nvSpPr>
          <p:cNvPr id="5" name="CustomShape 2">
            <a:extLst>
              <a:ext uri="{FF2B5EF4-FFF2-40B4-BE49-F238E27FC236}">
                <a16:creationId xmlns:a16="http://schemas.microsoft.com/office/drawing/2014/main" id="{F9818D8F-F4B3-1AA6-3403-8C690AE41C4D}"/>
              </a:ext>
            </a:extLst>
          </p:cNvPr>
          <p:cNvSpPr/>
          <p:nvPr/>
        </p:nvSpPr>
        <p:spPr>
          <a:xfrm>
            <a:off x="203760" y="723959"/>
            <a:ext cx="11692066" cy="5261525"/>
          </a:xfrm>
          <a:prstGeom prst="rect">
            <a:avLst/>
          </a:prstGeom>
          <a:noFill/>
          <a:ln w="0">
            <a:noFill/>
          </a:ln>
          <a:effectLst/>
        </p:spPr>
        <p:txBody>
          <a:bodyPr wrap="square" lIns="90000" tIns="45000" rIns="90000" bIns="45000" anchor="t">
            <a:spAutoFit/>
          </a:bodyPr>
          <a:lstStyle/>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Answer the questions on the basis of the information given below.</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 B, C, D, E, F and G are consecutive integers, not necessarily in the particular order, such that the lowest of these numbers is greater than 50 and the highest number is less than 60.</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Additional information given:</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E – D + 11 = G/4.</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B is the highest number and is a prime number.</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C – D = B – A.</a:t>
            </a:r>
            <a:endParaRPr kumimoji="0" lang="en-IN" sz="2400" b="0" i="0" u="none" strike="noStrike" kern="0" cap="none" spc="-1" normalizeH="0" baseline="0" noProof="0" dirty="0">
              <a:ln>
                <a:noFill/>
              </a:ln>
              <a:solidFill>
                <a:prstClr val="black"/>
              </a:solidFill>
              <a:effectLst/>
              <a:uLnTx/>
              <a:uFillTx/>
              <a:latin typeface="Proxima Nova"/>
            </a:endParaRPr>
          </a:p>
          <a:p>
            <a:pPr marL="571680" marR="0" lvl="0" indent="-570600" algn="just" defTabSz="914400" eaLnBrk="1" fontAlgn="auto" latinLnBrk="0" hangingPunct="1">
              <a:lnSpc>
                <a:spcPct val="100000"/>
              </a:lnSpc>
              <a:spcBef>
                <a:spcPts val="0"/>
              </a:spcBef>
              <a:spcAft>
                <a:spcPts val="0"/>
              </a:spcAft>
              <a:buClr>
                <a:srgbClr val="000000"/>
              </a:buClr>
              <a:buSzTx/>
              <a:buFont typeface="StarSymbol"/>
              <a:buAutoNum type="romanLcPeriod"/>
              <a:tabLst>
                <a:tab pos="0" algn="l"/>
              </a:tabLst>
              <a:defRPr/>
            </a:pPr>
            <a:r>
              <a:rPr kumimoji="0" lang="en-US" sz="2400" b="0" i="0" u="none" strike="noStrike" kern="0" cap="none" spc="-1" normalizeH="0" baseline="0" noProof="0" dirty="0">
                <a:ln>
                  <a:noFill/>
                </a:ln>
                <a:solidFill>
                  <a:srgbClr val="000000"/>
                </a:solidFill>
                <a:effectLst/>
                <a:uLnTx/>
                <a:uFillTx/>
                <a:latin typeface="Proxima Nova"/>
                <a:ea typeface="DejaVu Sans"/>
              </a:rPr>
              <a:t>A is an odd number and C is an even number.</a:t>
            </a:r>
            <a:endParaRPr kumimoji="0" lang="en-IN" sz="2400" b="0" i="0" u="none" strike="noStrike" kern="0" cap="none" spc="-1" normalizeH="0" baseline="0" noProof="0" dirty="0">
              <a:ln>
                <a:noFill/>
              </a:ln>
              <a:solidFill>
                <a:prstClr val="black"/>
              </a:solidFill>
              <a:effectLst/>
              <a:uLnTx/>
              <a:uFillTx/>
              <a:latin typeface="Proxima Nova"/>
            </a:endParaRPr>
          </a:p>
          <a:p>
            <a:pPr marL="0" marR="0" lvl="0" indent="0" algn="just" defTabSz="914400" eaLnBrk="1" fontAlgn="auto" latinLnBrk="0" hangingPunct="1">
              <a:lnSpc>
                <a:spcPct val="100000"/>
              </a:lnSpc>
              <a:spcBef>
                <a:spcPts val="0"/>
              </a:spcBef>
              <a:spcAft>
                <a:spcPts val="0"/>
              </a:spcAft>
              <a:buClrTx/>
              <a:buSzTx/>
              <a:buFontTx/>
              <a:buNone/>
              <a:tabLst>
                <a:tab pos="0" algn="l"/>
              </a:tabLst>
              <a:defRPr/>
            </a:pPr>
            <a:endParaRPr kumimoji="0" lang="en-IN" sz="2400" b="0" i="0" u="none" strike="noStrike" kern="0" cap="none" spc="-1" normalizeH="0" baseline="0" noProof="0" dirty="0">
              <a:ln>
                <a:noFill/>
              </a:ln>
              <a:solidFill>
                <a:prstClr val="black"/>
              </a:solidFill>
              <a:effectLst/>
              <a:uLnTx/>
              <a:uFillTx/>
              <a:latin typeface="Proxima Nova"/>
            </a:endParaRPr>
          </a:p>
          <a:p>
            <a:pPr algn="just">
              <a:lnSpc>
                <a:spcPct val="100000"/>
              </a:lnSpc>
              <a:buNone/>
            </a:pPr>
            <a:r>
              <a:rPr lang="en-US" sz="2400" b="0" strike="noStrike" spc="-1" dirty="0">
                <a:solidFill>
                  <a:srgbClr val="000000"/>
                </a:solidFill>
                <a:latin typeface="DejaVu Math TeX Gyre"/>
                <a:ea typeface="DejaVu Sans"/>
              </a:rPr>
              <a:t>The smallest number is:</a:t>
            </a:r>
            <a:endParaRPr lang="en-IN" sz="2400" b="0" strike="noStrike" spc="-1" dirty="0">
              <a:latin typeface="Arial"/>
            </a:endParaRPr>
          </a:p>
          <a:p>
            <a:pPr algn="just">
              <a:lnSpc>
                <a:spcPct val="100000"/>
              </a:lnSpc>
              <a:buNone/>
            </a:pPr>
            <a:r>
              <a:rPr lang="en-US" sz="2400" b="0" strike="noStrike" spc="-1" dirty="0">
                <a:solidFill>
                  <a:srgbClr val="000000"/>
                </a:solidFill>
                <a:latin typeface="DejaVu Math TeX Gyre"/>
                <a:ea typeface="DejaVu Sans"/>
              </a:rPr>
              <a:t>a) A						b) D				</a:t>
            </a:r>
            <a:endParaRPr lang="en-IN" sz="2400" b="0" strike="noStrike" spc="-1" dirty="0">
              <a:latin typeface="Arial"/>
            </a:endParaRPr>
          </a:p>
          <a:p>
            <a:pPr algn="just">
              <a:lnSpc>
                <a:spcPct val="100000"/>
              </a:lnSpc>
              <a:buNone/>
            </a:pPr>
            <a:r>
              <a:rPr lang="en-US" sz="2400" b="0" strike="noStrike" spc="-1" dirty="0">
                <a:solidFill>
                  <a:srgbClr val="000000"/>
                </a:solidFill>
                <a:latin typeface="DejaVu Math TeX Gyre"/>
                <a:ea typeface="DejaVu Sans"/>
              </a:rPr>
              <a:t>c) E						d) F</a:t>
            </a:r>
            <a:endParaRPr lang="en-IN" sz="2400" b="0" strike="noStrike" spc="-1" dirty="0">
              <a:latin typeface="Arial"/>
            </a:endParaRPr>
          </a:p>
        </p:txBody>
      </p:sp>
    </p:spTree>
    <p:extLst>
      <p:ext uri="{BB962C8B-B14F-4D97-AF65-F5344CB8AC3E}">
        <p14:creationId xmlns:p14="http://schemas.microsoft.com/office/powerpoint/2010/main" val="2262855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D10D717-7B83-2CF9-2B96-C7FA0380C4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D8C8FF-40B2-57AC-B770-87FD4F09B56E}"/>
              </a:ext>
            </a:extLst>
          </p:cNvPr>
          <p:cNvSpPr txBox="1"/>
          <p:nvPr/>
        </p:nvSpPr>
        <p:spPr>
          <a:xfrm>
            <a:off x="452759" y="4199138"/>
            <a:ext cx="8993082" cy="1865126"/>
          </a:xfrm>
          <a:prstGeom prst="rect">
            <a:avLst/>
          </a:prstGeom>
          <a:noFill/>
        </p:spPr>
        <p:txBody>
          <a:bodyPr wrap="square">
            <a:spAutoFit/>
          </a:bodyPr>
          <a:lstStyle/>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tx1">
                    <a:lumMod val="65000"/>
                    <a:lumOff val="35000"/>
                  </a:schemeClr>
                </a:solidFill>
                <a:effectLst/>
                <a:uLnTx/>
                <a:uFillTx/>
                <a:latin typeface="Proxima Nova" panose="020B0604020202020204" charset="0"/>
                <a:ea typeface="+mj-ea"/>
                <a:cs typeface="+mj-cs"/>
              </a:rPr>
              <a:t>Concepts</a:t>
            </a:r>
          </a:p>
          <a:p>
            <a:pPr marL="0" marR="0" lvl="0" indent="0" algn="just" defTabSz="914400" rtl="0" eaLnBrk="1" fontAlgn="auto" latinLnBrk="0" hangingPunct="1">
              <a:lnSpc>
                <a:spcPct val="90000"/>
              </a:lnSpc>
              <a:spcBef>
                <a:spcPct val="0"/>
              </a:spcBef>
              <a:spcAft>
                <a:spcPts val="0"/>
              </a:spcAft>
              <a:buClrTx/>
              <a:buSzTx/>
              <a:buFontTx/>
              <a:buNone/>
              <a:tabLst/>
              <a:defRPr/>
            </a:pPr>
            <a:r>
              <a:rPr lang="en-IN" sz="3200" b="1" dirty="0">
                <a:solidFill>
                  <a:schemeClr val="tx1">
                    <a:lumMod val="65000"/>
                    <a:lumOff val="35000"/>
                  </a:schemeClr>
                </a:solidFill>
                <a:latin typeface="Proxima Nova" panose="020B0604020202020204" charset="0"/>
                <a:ea typeface="+mj-ea"/>
                <a:cs typeface="+mj-cs"/>
              </a:rPr>
              <a:t>Finding Distance</a:t>
            </a:r>
          </a:p>
          <a:p>
            <a:pPr marL="0" marR="0" lvl="0" indent="0" algn="just"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chemeClr val="tx1">
                    <a:lumMod val="65000"/>
                    <a:lumOff val="35000"/>
                  </a:schemeClr>
                </a:solidFill>
                <a:effectLst/>
                <a:uLnTx/>
                <a:uFillTx/>
                <a:latin typeface="Proxima Nova" panose="020B0604020202020204" charset="0"/>
                <a:ea typeface="+mj-ea"/>
                <a:cs typeface="+mj-cs"/>
              </a:rPr>
              <a:t>Finding Direction</a:t>
            </a:r>
          </a:p>
          <a:p>
            <a:pPr marL="0" marR="0" lvl="0" indent="0" algn="just" defTabSz="914400" rtl="0" eaLnBrk="1" fontAlgn="auto" latinLnBrk="0" hangingPunct="1">
              <a:lnSpc>
                <a:spcPct val="90000"/>
              </a:lnSpc>
              <a:spcBef>
                <a:spcPct val="0"/>
              </a:spcBef>
              <a:spcAft>
                <a:spcPts val="0"/>
              </a:spcAft>
              <a:buClrTx/>
              <a:buSzTx/>
              <a:buFontTx/>
              <a:buNone/>
              <a:tabLst/>
              <a:defRPr/>
            </a:pPr>
            <a:r>
              <a:rPr lang="en-IN" sz="3200" b="1" dirty="0">
                <a:solidFill>
                  <a:schemeClr val="tx1">
                    <a:lumMod val="65000"/>
                    <a:lumOff val="35000"/>
                  </a:schemeClr>
                </a:solidFill>
                <a:latin typeface="Proxima Nova" panose="020B0604020202020204" charset="0"/>
                <a:ea typeface="+mj-ea"/>
                <a:cs typeface="+mj-cs"/>
              </a:rPr>
              <a:t>Coded Base Questions</a:t>
            </a:r>
            <a:endParaRPr kumimoji="0" lang="en-IN" sz="3200" b="1" i="0" u="none" strike="noStrike" kern="1200" cap="none" spc="0" normalizeH="0" baseline="0" noProof="0" dirty="0">
              <a:ln>
                <a:noFill/>
              </a:ln>
              <a:solidFill>
                <a:schemeClr val="tx1">
                  <a:lumMod val="65000"/>
                  <a:lumOff val="35000"/>
                </a:schemeClr>
              </a:solidFill>
              <a:effectLst/>
              <a:uLnTx/>
              <a:uFillTx/>
              <a:latin typeface="Proxima Nova" panose="020B0604020202020204" charset="0"/>
              <a:ea typeface="+mj-ea"/>
              <a:cs typeface="+mj-cs"/>
            </a:endParaRPr>
          </a:p>
        </p:txBody>
      </p:sp>
      <p:sp>
        <p:nvSpPr>
          <p:cNvPr id="7" name="TextBox 6">
            <a:extLst>
              <a:ext uri="{FF2B5EF4-FFF2-40B4-BE49-F238E27FC236}">
                <a16:creationId xmlns:a16="http://schemas.microsoft.com/office/drawing/2014/main" id="{B2DE8727-0E60-A251-41B7-91A79351E19B}"/>
              </a:ext>
            </a:extLst>
          </p:cNvPr>
          <p:cNvSpPr txBox="1"/>
          <p:nvPr/>
        </p:nvSpPr>
        <p:spPr>
          <a:xfrm>
            <a:off x="1819835" y="1765158"/>
            <a:ext cx="4028874" cy="646331"/>
          </a:xfrm>
          <a:prstGeom prst="rect">
            <a:avLst/>
          </a:prstGeom>
          <a:noFill/>
        </p:spPr>
        <p:txBody>
          <a:bodyPr wrap="square">
            <a:spAutoFit/>
          </a:bodyPr>
          <a:lstStyle/>
          <a:p>
            <a:r>
              <a:rPr lang="en-IN" sz="3600" b="1" dirty="0">
                <a:solidFill>
                  <a:schemeClr val="tx1">
                    <a:lumMod val="65000"/>
                    <a:lumOff val="35000"/>
                  </a:schemeClr>
                </a:solidFill>
                <a:latin typeface="Proxima Nova Rg" panose="02000506030000020004" pitchFamily="2" charset="0"/>
              </a:rPr>
              <a:t>Direction Sense</a:t>
            </a:r>
          </a:p>
        </p:txBody>
      </p:sp>
      <p:pic>
        <p:nvPicPr>
          <p:cNvPr id="2" name="Picture 1">
            <a:extLst>
              <a:ext uri="{FF2B5EF4-FFF2-40B4-BE49-F238E27FC236}">
                <a16:creationId xmlns:a16="http://schemas.microsoft.com/office/drawing/2014/main" id="{2DA655F1-F7FE-DF68-B0DE-C1B5106B80B3}"/>
              </a:ext>
            </a:extLst>
          </p:cNvPr>
          <p:cNvPicPr/>
          <p:nvPr/>
        </p:nvPicPr>
        <p:blipFill>
          <a:blip r:embed="rId3"/>
          <a:stretch/>
        </p:blipFill>
        <p:spPr>
          <a:xfrm>
            <a:off x="6343293" y="1480319"/>
            <a:ext cx="4374431" cy="4351137"/>
          </a:xfrm>
          <a:prstGeom prst="rect">
            <a:avLst/>
          </a:prstGeom>
          <a:ln w="0">
            <a:noFill/>
          </a:ln>
        </p:spPr>
      </p:pic>
    </p:spTree>
    <p:extLst>
      <p:ext uri="{BB962C8B-B14F-4D97-AF65-F5344CB8AC3E}">
        <p14:creationId xmlns:p14="http://schemas.microsoft.com/office/powerpoint/2010/main" val="395178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Lt" panose="02000506030000020004" pitchFamily="50" charset="0"/>
              </a:rPr>
              <a:t>Questions on Distance</a:t>
            </a:r>
            <a:endParaRPr sz="3200" b="1" dirty="0">
              <a:latin typeface="Proxima Nova Lt" panose="02000506030000020004" pitchFamily="50" charset="0"/>
            </a:endParaRPr>
          </a:p>
        </p:txBody>
      </p:sp>
      <p:sp>
        <p:nvSpPr>
          <p:cNvPr id="8" name="TextBox 7">
            <a:extLst>
              <a:ext uri="{FF2B5EF4-FFF2-40B4-BE49-F238E27FC236}">
                <a16:creationId xmlns:a16="http://schemas.microsoft.com/office/drawing/2014/main" id="{C2555E41-1EF9-C35E-02FF-F07B22AB522A}"/>
              </a:ext>
            </a:extLst>
          </p:cNvPr>
          <p:cNvSpPr txBox="1"/>
          <p:nvPr/>
        </p:nvSpPr>
        <p:spPr>
          <a:xfrm>
            <a:off x="478274" y="4029327"/>
            <a:ext cx="9502488" cy="1938992"/>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If a boy starting from Nilesh, met to Ankur and then to Kumar and after this he to Dev and then to </a:t>
            </a:r>
            <a:r>
              <a:rPr lang="en-US" sz="2400" dirty="0" err="1">
                <a:latin typeface="Proxima Nova Rg" panose="02000506030000020004" pitchFamily="2" charset="0"/>
              </a:rPr>
              <a:t>Pintu</a:t>
            </a:r>
            <a:r>
              <a:rPr lang="en-US" sz="2400" dirty="0">
                <a:latin typeface="Proxima Nova Rg" panose="02000506030000020004" pitchFamily="2" charset="0"/>
              </a:rPr>
              <a:t> and whole the time he walked in a straight line, then how much total distance did he cover?</a:t>
            </a:r>
          </a:p>
          <a:p>
            <a:r>
              <a:rPr lang="en-US" sz="2400" dirty="0">
                <a:latin typeface="Proxima Nova Rg" panose="02000506030000020004" pitchFamily="2" charset="0"/>
              </a:rPr>
              <a:t>(a) 215 </a:t>
            </a:r>
            <a:r>
              <a:rPr lang="en-US" sz="2400" dirty="0" err="1">
                <a:latin typeface="Proxima Nova Rg" panose="02000506030000020004" pitchFamily="2" charset="0"/>
              </a:rPr>
              <a:t>metres</a:t>
            </a:r>
            <a:r>
              <a:rPr lang="en-US" sz="2400" dirty="0">
                <a:latin typeface="Proxima Nova Rg" panose="02000506030000020004" pitchFamily="2" charset="0"/>
              </a:rPr>
              <a:t>			(b) 155 </a:t>
            </a:r>
            <a:r>
              <a:rPr lang="en-US" sz="2400" dirty="0" err="1">
                <a:latin typeface="Proxima Nova Rg" panose="02000506030000020004" pitchFamily="2" charset="0"/>
              </a:rPr>
              <a:t>metres</a:t>
            </a:r>
            <a:endParaRPr lang="en-US" sz="2400" dirty="0">
              <a:latin typeface="Proxima Nova Rg" panose="02000506030000020004" pitchFamily="2" charset="0"/>
            </a:endParaRPr>
          </a:p>
          <a:p>
            <a:r>
              <a:rPr lang="en-IN" sz="2400" dirty="0">
                <a:latin typeface="Proxima Nova Rg" panose="02000506030000020004" pitchFamily="2" charset="0"/>
              </a:rPr>
              <a:t>(c) 245 metres			(d) 185 metres</a:t>
            </a:r>
          </a:p>
        </p:txBody>
      </p:sp>
      <p:sp>
        <p:nvSpPr>
          <p:cNvPr id="9" name="TextBox 8">
            <a:extLst>
              <a:ext uri="{FF2B5EF4-FFF2-40B4-BE49-F238E27FC236}">
                <a16:creationId xmlns:a16="http://schemas.microsoft.com/office/drawing/2014/main" id="{70C51271-E72C-0CC4-4ED0-8BE89205DAA0}"/>
              </a:ext>
            </a:extLst>
          </p:cNvPr>
          <p:cNvSpPr txBox="1"/>
          <p:nvPr/>
        </p:nvSpPr>
        <p:spPr>
          <a:xfrm>
            <a:off x="10198692" y="2193348"/>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D</a:t>
            </a:r>
            <a:endParaRPr lang="en-IN" sz="2400" dirty="0">
              <a:latin typeface="Proxima Nova Rg" panose="02000506030000020004" pitchFamily="2" charset="0"/>
            </a:endParaRPr>
          </a:p>
        </p:txBody>
      </p:sp>
      <p:sp>
        <p:nvSpPr>
          <p:cNvPr id="11" name="TextBox 10">
            <a:extLst>
              <a:ext uri="{FF2B5EF4-FFF2-40B4-BE49-F238E27FC236}">
                <a16:creationId xmlns:a16="http://schemas.microsoft.com/office/drawing/2014/main" id="{181D8C17-A3F4-1488-0F22-99AE13178619}"/>
              </a:ext>
            </a:extLst>
          </p:cNvPr>
          <p:cNvSpPr txBox="1"/>
          <p:nvPr/>
        </p:nvSpPr>
        <p:spPr>
          <a:xfrm>
            <a:off x="10198692" y="4767990"/>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A</a:t>
            </a:r>
            <a:endParaRPr lang="en-IN" sz="2400" dirty="0">
              <a:latin typeface="Proxima Nova Rg" panose="02000506030000020004" pitchFamily="2" charset="0"/>
            </a:endParaRPr>
          </a:p>
        </p:txBody>
      </p:sp>
      <p:sp>
        <p:nvSpPr>
          <p:cNvPr id="2" name="TextBox 1">
            <a:extLst>
              <a:ext uri="{FF2B5EF4-FFF2-40B4-BE49-F238E27FC236}">
                <a16:creationId xmlns:a16="http://schemas.microsoft.com/office/drawing/2014/main" id="{E90EDE02-36D4-9B4F-9C0E-D0C4482BE639}"/>
              </a:ext>
            </a:extLst>
          </p:cNvPr>
          <p:cNvSpPr txBox="1"/>
          <p:nvPr/>
        </p:nvSpPr>
        <p:spPr>
          <a:xfrm>
            <a:off x="478274" y="1162297"/>
            <a:ext cx="9502488" cy="2523768"/>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Dev, Kumar, Nilesh, Ankur and </a:t>
            </a:r>
            <a:r>
              <a:rPr lang="en-US" sz="2400" dirty="0" err="1">
                <a:latin typeface="Proxima Nova Rg" panose="02000506030000020004" pitchFamily="2" charset="0"/>
              </a:rPr>
              <a:t>Pintu</a:t>
            </a:r>
            <a:r>
              <a:rPr lang="en-US" sz="2400" dirty="0">
                <a:latin typeface="Proxima Nova Rg" panose="02000506030000020004" pitchFamily="2" charset="0"/>
              </a:rPr>
              <a:t> are standing facing to the North in a playground such as given below: </a:t>
            </a:r>
          </a:p>
          <a:p>
            <a:r>
              <a:rPr lang="en-US" sz="2200" dirty="0">
                <a:latin typeface="Proxima Nova Rg" panose="02000506030000020004" pitchFamily="2" charset="0"/>
              </a:rPr>
              <a:t>Kumar is at 40m to the right of Ankur.	   Dev is 60m in the South of Kumar.</a:t>
            </a:r>
          </a:p>
          <a:p>
            <a:r>
              <a:rPr lang="en-US" sz="2200" dirty="0">
                <a:latin typeface="Proxima Nova Rg" panose="02000506030000020004" pitchFamily="2" charset="0"/>
              </a:rPr>
              <a:t>Nilesh is at a distance of 25 m in the west of Ankur.</a:t>
            </a:r>
          </a:p>
          <a:p>
            <a:r>
              <a:rPr lang="en-US" sz="2200" dirty="0" err="1">
                <a:latin typeface="Proxima Nova Rg" panose="02000506030000020004" pitchFamily="2" charset="0"/>
              </a:rPr>
              <a:t>Pintu</a:t>
            </a:r>
            <a:r>
              <a:rPr lang="en-US" sz="2200" dirty="0">
                <a:latin typeface="Proxima Nova Rg" panose="02000506030000020004" pitchFamily="2" charset="0"/>
              </a:rPr>
              <a:t> is at a distance of 90 m in the North of Dev.</a:t>
            </a:r>
          </a:p>
          <a:p>
            <a:r>
              <a:rPr lang="en-US" sz="2200" dirty="0">
                <a:latin typeface="Proxima Nova Rg" panose="02000506030000020004" pitchFamily="2" charset="0"/>
              </a:rPr>
              <a:t>Which one is in the North-East of the person who is to the left of Kumar?</a:t>
            </a:r>
          </a:p>
          <a:p>
            <a:r>
              <a:rPr lang="en-US" sz="2200" dirty="0">
                <a:latin typeface="Proxima Nova Rg" panose="02000506030000020004" pitchFamily="2" charset="0"/>
              </a:rPr>
              <a:t>(a) Dev			(b) Nilesh		(c) Ankur		(d) </a:t>
            </a:r>
            <a:r>
              <a:rPr lang="en-US" sz="2200" dirty="0" err="1">
                <a:latin typeface="Proxima Nova Rg" panose="02000506030000020004" pitchFamily="2" charset="0"/>
              </a:rPr>
              <a:t>Pintu</a:t>
            </a:r>
            <a:endParaRPr lang="en-US" sz="2200" dirty="0">
              <a:latin typeface="Proxima Nova Rg" panose="02000506030000020004" pitchFamily="2" charset="0"/>
            </a:endParaRPr>
          </a:p>
        </p:txBody>
      </p:sp>
    </p:spTree>
    <p:extLst>
      <p:ext uri="{BB962C8B-B14F-4D97-AF65-F5344CB8AC3E}">
        <p14:creationId xmlns:p14="http://schemas.microsoft.com/office/powerpoint/2010/main" val="15817709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Lt" panose="02000506030000020004" pitchFamily="50" charset="0"/>
              </a:rPr>
              <a:t>Questions on Direction</a:t>
            </a:r>
            <a:endParaRPr sz="3200" b="1" dirty="0">
              <a:latin typeface="Proxima Nova Lt" panose="02000506030000020004" pitchFamily="50" charset="0"/>
            </a:endParaRPr>
          </a:p>
        </p:txBody>
      </p:sp>
      <p:sp>
        <p:nvSpPr>
          <p:cNvPr id="3" name="TextBox 2">
            <a:extLst>
              <a:ext uri="{FF2B5EF4-FFF2-40B4-BE49-F238E27FC236}">
                <a16:creationId xmlns:a16="http://schemas.microsoft.com/office/drawing/2014/main" id="{85D96B27-01CF-57C0-7A3E-50734E186D43}"/>
              </a:ext>
            </a:extLst>
          </p:cNvPr>
          <p:cNvSpPr txBox="1"/>
          <p:nvPr/>
        </p:nvSpPr>
        <p:spPr>
          <a:xfrm>
            <a:off x="478274" y="1219217"/>
            <a:ext cx="9502488" cy="230832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A man is facing north. He turns 90 degree in the clockwise direction and then another 45 degree in the same direction and then 180 degree in the anticlockwise direction. Find which direction is he facing now?</a:t>
            </a:r>
          </a:p>
          <a:p>
            <a:r>
              <a:rPr lang="en-US" sz="2400" dirty="0">
                <a:latin typeface="Proxima Nova Rg" panose="02000506030000020004" pitchFamily="2" charset="0"/>
              </a:rPr>
              <a:t>(a) NW					(b) NE</a:t>
            </a:r>
          </a:p>
          <a:p>
            <a:r>
              <a:rPr lang="en-US" sz="2400" dirty="0">
                <a:latin typeface="Proxima Nova Rg" panose="02000506030000020004" pitchFamily="2" charset="0"/>
              </a:rPr>
              <a:t>(c) SE					(d) SW</a:t>
            </a:r>
          </a:p>
        </p:txBody>
      </p:sp>
      <p:sp>
        <p:nvSpPr>
          <p:cNvPr id="8" name="TextBox 7">
            <a:extLst>
              <a:ext uri="{FF2B5EF4-FFF2-40B4-BE49-F238E27FC236}">
                <a16:creationId xmlns:a16="http://schemas.microsoft.com/office/drawing/2014/main" id="{C2555E41-1EF9-C35E-02FF-F07B22AB522A}"/>
              </a:ext>
            </a:extLst>
          </p:cNvPr>
          <p:cNvSpPr txBox="1"/>
          <p:nvPr/>
        </p:nvSpPr>
        <p:spPr>
          <a:xfrm>
            <a:off x="478274" y="4029327"/>
            <a:ext cx="9502488" cy="230832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A man facing some direction. He turns 135° in the clockwise direction, then 90° in the anticlockwise direction and then another 135° in the same direction. If at the end he faced North direction, then from which direction he started?</a:t>
            </a:r>
          </a:p>
          <a:p>
            <a:r>
              <a:rPr lang="en-US" sz="2400" dirty="0">
                <a:latin typeface="Proxima Nova Rg" panose="02000506030000020004" pitchFamily="2" charset="0"/>
              </a:rPr>
              <a:t>(a) North				(b) South</a:t>
            </a:r>
          </a:p>
          <a:p>
            <a:r>
              <a:rPr lang="en-IN" sz="2400" dirty="0">
                <a:latin typeface="Proxima Nova Rg" panose="02000506030000020004" pitchFamily="2" charset="0"/>
              </a:rPr>
              <a:t>(c) East				(d) West</a:t>
            </a:r>
          </a:p>
        </p:txBody>
      </p:sp>
      <p:sp>
        <p:nvSpPr>
          <p:cNvPr id="9" name="TextBox 8">
            <a:extLst>
              <a:ext uri="{FF2B5EF4-FFF2-40B4-BE49-F238E27FC236}">
                <a16:creationId xmlns:a16="http://schemas.microsoft.com/office/drawing/2014/main" id="{70C51271-E72C-0CC4-4ED0-8BE89205DAA0}"/>
              </a:ext>
            </a:extLst>
          </p:cNvPr>
          <p:cNvSpPr txBox="1"/>
          <p:nvPr/>
        </p:nvSpPr>
        <p:spPr>
          <a:xfrm>
            <a:off x="10198692" y="2142546"/>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A</a:t>
            </a:r>
            <a:endParaRPr lang="en-IN" sz="2400" dirty="0">
              <a:latin typeface="Proxima Nova Rg" panose="02000506030000020004" pitchFamily="2" charset="0"/>
            </a:endParaRPr>
          </a:p>
        </p:txBody>
      </p:sp>
      <p:sp>
        <p:nvSpPr>
          <p:cNvPr id="11" name="TextBox 10">
            <a:extLst>
              <a:ext uri="{FF2B5EF4-FFF2-40B4-BE49-F238E27FC236}">
                <a16:creationId xmlns:a16="http://schemas.microsoft.com/office/drawing/2014/main" id="{181D8C17-A3F4-1488-0F22-99AE13178619}"/>
              </a:ext>
            </a:extLst>
          </p:cNvPr>
          <p:cNvSpPr txBox="1"/>
          <p:nvPr/>
        </p:nvSpPr>
        <p:spPr>
          <a:xfrm>
            <a:off x="10198692" y="4952656"/>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C</a:t>
            </a:r>
            <a:endParaRPr lang="en-IN" sz="2400" dirty="0">
              <a:latin typeface="Proxima Nova Rg" panose="02000506030000020004" pitchFamily="2" charset="0"/>
            </a:endParaRPr>
          </a:p>
        </p:txBody>
      </p:sp>
    </p:spTree>
    <p:extLst>
      <p:ext uri="{BB962C8B-B14F-4D97-AF65-F5344CB8AC3E}">
        <p14:creationId xmlns:p14="http://schemas.microsoft.com/office/powerpoint/2010/main" val="254403959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Lt" panose="02000506030000020004" pitchFamily="50" charset="0"/>
              </a:rPr>
              <a:t>Questions on Coded</a:t>
            </a:r>
            <a:endParaRPr sz="3200" b="1" dirty="0">
              <a:latin typeface="Proxima Nova Lt" panose="02000506030000020004" pitchFamily="50" charset="0"/>
            </a:endParaRPr>
          </a:p>
        </p:txBody>
      </p:sp>
      <p:sp>
        <p:nvSpPr>
          <p:cNvPr id="3" name="TextBox 2">
            <a:extLst>
              <a:ext uri="{FF2B5EF4-FFF2-40B4-BE49-F238E27FC236}">
                <a16:creationId xmlns:a16="http://schemas.microsoft.com/office/drawing/2014/main" id="{85D96B27-01CF-57C0-7A3E-50734E186D43}"/>
              </a:ext>
            </a:extLst>
          </p:cNvPr>
          <p:cNvSpPr txBox="1"/>
          <p:nvPr/>
        </p:nvSpPr>
        <p:spPr>
          <a:xfrm>
            <a:off x="478274" y="1219217"/>
            <a:ext cx="9502488" cy="230832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Study the following information to answer the given questions:</a:t>
            </a:r>
            <a:br>
              <a:rPr lang="en-US" sz="2400" dirty="0">
                <a:latin typeface="Proxima Nova Rg" panose="02000506030000020004" pitchFamily="2" charset="0"/>
              </a:rPr>
            </a:br>
            <a:r>
              <a:rPr lang="en-US" sz="2400" dirty="0">
                <a:latin typeface="Proxima Nova Rg" panose="02000506030000020004" pitchFamily="2" charset="0"/>
              </a:rPr>
              <a:t>A * B - means B is 1m east to A, A @ B - means B is 1m west to A,</a:t>
            </a:r>
          </a:p>
          <a:p>
            <a:r>
              <a:rPr lang="en-US" sz="2400" dirty="0">
                <a:latin typeface="Proxima Nova Rg" panose="02000506030000020004" pitchFamily="2" charset="0"/>
              </a:rPr>
              <a:t>A # B - means B is 1m south to A, A % B - means B is 1m north to A,</a:t>
            </a:r>
          </a:p>
          <a:p>
            <a:r>
              <a:rPr lang="en-US" sz="2400" dirty="0">
                <a:latin typeface="Proxima Nova Rg" panose="02000506030000020004" pitchFamily="2" charset="0"/>
              </a:rPr>
              <a:t>A ! B - means B is 2m east to A, If M#N*P%U, is definitely true, then in which direction is M with respect to U?</a:t>
            </a:r>
          </a:p>
          <a:p>
            <a:r>
              <a:rPr lang="en-US" sz="2400" dirty="0">
                <a:latin typeface="Proxima Nova Rg" panose="02000506030000020004" pitchFamily="2" charset="0"/>
              </a:rPr>
              <a:t>(a) North		(b) South		(c) East		(d) West</a:t>
            </a:r>
          </a:p>
        </p:txBody>
      </p:sp>
      <p:sp>
        <p:nvSpPr>
          <p:cNvPr id="9" name="TextBox 8">
            <a:extLst>
              <a:ext uri="{FF2B5EF4-FFF2-40B4-BE49-F238E27FC236}">
                <a16:creationId xmlns:a16="http://schemas.microsoft.com/office/drawing/2014/main" id="{70C51271-E72C-0CC4-4ED0-8BE89205DAA0}"/>
              </a:ext>
            </a:extLst>
          </p:cNvPr>
          <p:cNvSpPr txBox="1"/>
          <p:nvPr/>
        </p:nvSpPr>
        <p:spPr>
          <a:xfrm>
            <a:off x="10198692" y="2142546"/>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D</a:t>
            </a:r>
            <a:endParaRPr lang="en-IN" sz="2400" dirty="0">
              <a:latin typeface="Proxima Nova Rg" panose="02000506030000020004" pitchFamily="2" charset="0"/>
            </a:endParaRPr>
          </a:p>
        </p:txBody>
      </p:sp>
      <p:sp>
        <p:nvSpPr>
          <p:cNvPr id="2" name="TextBox 1">
            <a:extLst>
              <a:ext uri="{FF2B5EF4-FFF2-40B4-BE49-F238E27FC236}">
                <a16:creationId xmlns:a16="http://schemas.microsoft.com/office/drawing/2014/main" id="{52792A4A-CDF5-6EF4-C668-0F8B796A2631}"/>
              </a:ext>
            </a:extLst>
          </p:cNvPr>
          <p:cNvSpPr txBox="1"/>
          <p:nvPr/>
        </p:nvSpPr>
        <p:spPr>
          <a:xfrm>
            <a:off x="553036" y="3927722"/>
            <a:ext cx="9502488" cy="230832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One day Pranav left home and walked 6 km northwards, turned right and walked for 8km and turned left and walked 6 km more and finally turned left and walked 8km. How many </a:t>
            </a:r>
            <a:r>
              <a:rPr lang="en-US" sz="2400" dirty="0" err="1">
                <a:latin typeface="Proxima Nova Rg" panose="02000506030000020004" pitchFamily="2" charset="0"/>
              </a:rPr>
              <a:t>kilometres</a:t>
            </a:r>
            <a:r>
              <a:rPr lang="en-US" sz="2400" dirty="0">
                <a:latin typeface="Proxima Nova Rg" panose="02000506030000020004" pitchFamily="2" charset="0"/>
              </a:rPr>
              <a:t> will he have to walk to reach his home straight?</a:t>
            </a:r>
          </a:p>
          <a:p>
            <a:r>
              <a:rPr lang="en-US" sz="2400" dirty="0">
                <a:latin typeface="Proxima Nova Rg" panose="02000506030000020004" pitchFamily="2" charset="0"/>
              </a:rPr>
              <a:t>(a) 6 km				(b) 8 km</a:t>
            </a:r>
          </a:p>
          <a:p>
            <a:r>
              <a:rPr lang="en-US" sz="2400" dirty="0">
                <a:latin typeface="Proxima Nova Rg" panose="02000506030000020004" pitchFamily="2" charset="0"/>
              </a:rPr>
              <a:t>(c) 12 km				(d) 16 km</a:t>
            </a:r>
          </a:p>
        </p:txBody>
      </p:sp>
      <p:sp>
        <p:nvSpPr>
          <p:cNvPr id="4" name="TextBox 3">
            <a:extLst>
              <a:ext uri="{FF2B5EF4-FFF2-40B4-BE49-F238E27FC236}">
                <a16:creationId xmlns:a16="http://schemas.microsoft.com/office/drawing/2014/main" id="{DBFD0402-B292-75AA-2C66-9DFCD7C64371}"/>
              </a:ext>
            </a:extLst>
          </p:cNvPr>
          <p:cNvSpPr txBox="1"/>
          <p:nvPr/>
        </p:nvSpPr>
        <p:spPr>
          <a:xfrm>
            <a:off x="10198692" y="4851051"/>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C</a:t>
            </a:r>
            <a:endParaRPr lang="en-IN" sz="2400" dirty="0">
              <a:latin typeface="Proxima Nova Rg" panose="02000506030000020004" pitchFamily="2" charset="0"/>
            </a:endParaRPr>
          </a:p>
        </p:txBody>
      </p:sp>
    </p:spTree>
    <p:extLst>
      <p:ext uri="{BB962C8B-B14F-4D97-AF65-F5344CB8AC3E}">
        <p14:creationId xmlns:p14="http://schemas.microsoft.com/office/powerpoint/2010/main" val="39786185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2"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Lt" panose="02000506030000020004" pitchFamily="50" charset="0"/>
              </a:rPr>
              <a:t>Questions on Mix</a:t>
            </a:r>
            <a:endParaRPr sz="3200" b="1" dirty="0">
              <a:latin typeface="Proxima Nova Lt" panose="02000506030000020004" pitchFamily="50" charset="0"/>
            </a:endParaRPr>
          </a:p>
        </p:txBody>
      </p:sp>
      <p:sp>
        <p:nvSpPr>
          <p:cNvPr id="3" name="TextBox 2">
            <a:extLst>
              <a:ext uri="{FF2B5EF4-FFF2-40B4-BE49-F238E27FC236}">
                <a16:creationId xmlns:a16="http://schemas.microsoft.com/office/drawing/2014/main" id="{85D96B27-01CF-57C0-7A3E-50734E186D43}"/>
              </a:ext>
            </a:extLst>
          </p:cNvPr>
          <p:cNvSpPr txBox="1"/>
          <p:nvPr/>
        </p:nvSpPr>
        <p:spPr>
          <a:xfrm>
            <a:off x="478274" y="1219217"/>
            <a:ext cx="9502488" cy="2308324"/>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A starts from his office and walks 3 km towards north. He then turns right and walks 2 km and then turns right and walks 5 km. he then turns right and walks 2 km and then again turns right and walks 2 km. in which direction is he from the starting point?</a:t>
            </a:r>
          </a:p>
          <a:p>
            <a:r>
              <a:rPr lang="en-US" sz="2400" dirty="0">
                <a:latin typeface="Proxima Nova Rg" panose="02000506030000020004" pitchFamily="2" charset="0"/>
              </a:rPr>
              <a:t>(a) North				(b) South</a:t>
            </a:r>
          </a:p>
          <a:p>
            <a:r>
              <a:rPr lang="en-US" sz="2400" dirty="0">
                <a:latin typeface="Proxima Nova Rg" panose="02000506030000020004" pitchFamily="2" charset="0"/>
              </a:rPr>
              <a:t>(c) At the same point			(d) None of these</a:t>
            </a:r>
          </a:p>
        </p:txBody>
      </p:sp>
      <p:sp>
        <p:nvSpPr>
          <p:cNvPr id="8" name="TextBox 7">
            <a:extLst>
              <a:ext uri="{FF2B5EF4-FFF2-40B4-BE49-F238E27FC236}">
                <a16:creationId xmlns:a16="http://schemas.microsoft.com/office/drawing/2014/main" id="{C2555E41-1EF9-C35E-02FF-F07B22AB522A}"/>
              </a:ext>
            </a:extLst>
          </p:cNvPr>
          <p:cNvSpPr txBox="1"/>
          <p:nvPr/>
        </p:nvSpPr>
        <p:spPr>
          <a:xfrm>
            <a:off x="478274" y="4029327"/>
            <a:ext cx="9502488" cy="1938992"/>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Manish started from his house towards North. After covering a distance of 8 km. he turned towards left and covered a distance of 6 km. What is the shortest distance now from his house?</a:t>
            </a:r>
          </a:p>
          <a:p>
            <a:r>
              <a:rPr lang="en-US" sz="2400" dirty="0">
                <a:latin typeface="Proxima Nova Rg" panose="02000506030000020004" pitchFamily="2" charset="0"/>
              </a:rPr>
              <a:t>(a) 10 km				(b) 16 km</a:t>
            </a:r>
          </a:p>
          <a:p>
            <a:r>
              <a:rPr lang="en-IN" sz="2400" dirty="0">
                <a:latin typeface="Proxima Nova Rg" panose="02000506030000020004" pitchFamily="2" charset="0"/>
              </a:rPr>
              <a:t>(c) 14 km				(d) 8 km</a:t>
            </a:r>
          </a:p>
        </p:txBody>
      </p:sp>
      <p:sp>
        <p:nvSpPr>
          <p:cNvPr id="9" name="TextBox 8">
            <a:extLst>
              <a:ext uri="{FF2B5EF4-FFF2-40B4-BE49-F238E27FC236}">
                <a16:creationId xmlns:a16="http://schemas.microsoft.com/office/drawing/2014/main" id="{70C51271-E72C-0CC4-4ED0-8BE89205DAA0}"/>
              </a:ext>
            </a:extLst>
          </p:cNvPr>
          <p:cNvSpPr txBox="1"/>
          <p:nvPr/>
        </p:nvSpPr>
        <p:spPr>
          <a:xfrm>
            <a:off x="10198692" y="2142546"/>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C</a:t>
            </a:r>
            <a:endParaRPr lang="en-IN" sz="2400" dirty="0">
              <a:latin typeface="Proxima Nova Rg" panose="02000506030000020004" pitchFamily="2" charset="0"/>
            </a:endParaRPr>
          </a:p>
        </p:txBody>
      </p:sp>
      <p:sp>
        <p:nvSpPr>
          <p:cNvPr id="11" name="TextBox 10">
            <a:extLst>
              <a:ext uri="{FF2B5EF4-FFF2-40B4-BE49-F238E27FC236}">
                <a16:creationId xmlns:a16="http://schemas.microsoft.com/office/drawing/2014/main" id="{181D8C17-A3F4-1488-0F22-99AE13178619}"/>
              </a:ext>
            </a:extLst>
          </p:cNvPr>
          <p:cNvSpPr txBox="1"/>
          <p:nvPr/>
        </p:nvSpPr>
        <p:spPr>
          <a:xfrm>
            <a:off x="10198692" y="4767990"/>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A</a:t>
            </a:r>
            <a:endParaRPr lang="en-IN" sz="2400" dirty="0">
              <a:latin typeface="Proxima Nova Rg" panose="02000506030000020004" pitchFamily="2" charset="0"/>
            </a:endParaRPr>
          </a:p>
        </p:txBody>
      </p:sp>
    </p:spTree>
    <p:extLst>
      <p:ext uri="{BB962C8B-B14F-4D97-AF65-F5344CB8AC3E}">
        <p14:creationId xmlns:p14="http://schemas.microsoft.com/office/powerpoint/2010/main" val="8183328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478275" y="313769"/>
            <a:ext cx="5114657" cy="505267"/>
          </a:xfrm>
          <a:prstGeom prst="rect">
            <a:avLst/>
          </a:prstGeom>
        </p:spPr>
        <p:txBody>
          <a:bodyPr vert="horz" wrap="square" lIns="0" tIns="12700" rIns="0" bIns="0" rtlCol="0">
            <a:spAutoFit/>
          </a:bodyPr>
          <a:lstStyle/>
          <a:p>
            <a:pPr marL="12700">
              <a:lnSpc>
                <a:spcPct val="100000"/>
              </a:lnSpc>
              <a:spcBef>
                <a:spcPts val="100"/>
              </a:spcBef>
            </a:pPr>
            <a:r>
              <a:rPr lang="en-US" sz="3200" dirty="0">
                <a:solidFill>
                  <a:srgbClr val="04A2B9"/>
                </a:solidFill>
                <a:latin typeface="Proxima Nova Lt" panose="02000506030000020004" pitchFamily="50" charset="0"/>
              </a:rPr>
              <a:t>Questions on Mix</a:t>
            </a:r>
            <a:endParaRPr sz="3200" b="1" dirty="0">
              <a:latin typeface="Proxima Nova Lt" panose="02000506030000020004" pitchFamily="50" charset="0"/>
            </a:endParaRPr>
          </a:p>
        </p:txBody>
      </p:sp>
      <p:sp>
        <p:nvSpPr>
          <p:cNvPr id="3" name="TextBox 2">
            <a:extLst>
              <a:ext uri="{FF2B5EF4-FFF2-40B4-BE49-F238E27FC236}">
                <a16:creationId xmlns:a16="http://schemas.microsoft.com/office/drawing/2014/main" id="{85D96B27-01CF-57C0-7A3E-50734E186D43}"/>
              </a:ext>
            </a:extLst>
          </p:cNvPr>
          <p:cNvSpPr txBox="1"/>
          <p:nvPr/>
        </p:nvSpPr>
        <p:spPr>
          <a:xfrm>
            <a:off x="478274" y="1219217"/>
            <a:ext cx="9502488" cy="1569660"/>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If South-East becomes North, North-East becomes West and so on. What will West become?</a:t>
            </a:r>
          </a:p>
          <a:p>
            <a:r>
              <a:rPr lang="en-US" sz="2400" dirty="0">
                <a:latin typeface="Proxima Nova Rg" panose="02000506030000020004" pitchFamily="2" charset="0"/>
              </a:rPr>
              <a:t>(a) North-East				(b) South-West</a:t>
            </a:r>
          </a:p>
          <a:p>
            <a:r>
              <a:rPr lang="en-US" sz="2400" dirty="0">
                <a:latin typeface="Proxima Nova Rg" panose="02000506030000020004" pitchFamily="2" charset="0"/>
              </a:rPr>
              <a:t>(c) South-East				(d) North-West</a:t>
            </a:r>
          </a:p>
        </p:txBody>
      </p:sp>
      <p:sp>
        <p:nvSpPr>
          <p:cNvPr id="8" name="TextBox 7">
            <a:extLst>
              <a:ext uri="{FF2B5EF4-FFF2-40B4-BE49-F238E27FC236}">
                <a16:creationId xmlns:a16="http://schemas.microsoft.com/office/drawing/2014/main" id="{C2555E41-1EF9-C35E-02FF-F07B22AB522A}"/>
              </a:ext>
            </a:extLst>
          </p:cNvPr>
          <p:cNvSpPr txBox="1"/>
          <p:nvPr/>
        </p:nvSpPr>
        <p:spPr>
          <a:xfrm>
            <a:off x="478274" y="4029327"/>
            <a:ext cx="9502488" cy="1938992"/>
          </a:xfrm>
          <a:prstGeom prst="rect">
            <a:avLst/>
          </a:prstGeom>
          <a:ln>
            <a:solidFill>
              <a:schemeClr val="accent5">
                <a:lumMod val="50000"/>
              </a:schemeClr>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dirty="0">
                <a:latin typeface="Proxima Nova Rg" panose="02000506030000020004" pitchFamily="2" charset="0"/>
              </a:rPr>
              <a:t>Rahul put his timepiece on the table in such a way that at 6 P.M. hour hand points to North. In which direction the minute hand will point at 9.15 P.M. ?</a:t>
            </a:r>
          </a:p>
          <a:p>
            <a:r>
              <a:rPr lang="en-US" sz="2400" dirty="0">
                <a:latin typeface="Proxima Nova Rg" panose="02000506030000020004" pitchFamily="2" charset="0"/>
              </a:rPr>
              <a:t>(a) North				(b) West</a:t>
            </a:r>
          </a:p>
          <a:p>
            <a:r>
              <a:rPr lang="en-IN" sz="2400" dirty="0">
                <a:latin typeface="Proxima Nova Rg" panose="02000506030000020004" pitchFamily="2" charset="0"/>
              </a:rPr>
              <a:t>(c) East				(d) South</a:t>
            </a:r>
          </a:p>
        </p:txBody>
      </p:sp>
      <p:sp>
        <p:nvSpPr>
          <p:cNvPr id="9" name="TextBox 8">
            <a:extLst>
              <a:ext uri="{FF2B5EF4-FFF2-40B4-BE49-F238E27FC236}">
                <a16:creationId xmlns:a16="http://schemas.microsoft.com/office/drawing/2014/main" id="{70C51271-E72C-0CC4-4ED0-8BE89205DAA0}"/>
              </a:ext>
            </a:extLst>
          </p:cNvPr>
          <p:cNvSpPr txBox="1"/>
          <p:nvPr/>
        </p:nvSpPr>
        <p:spPr>
          <a:xfrm>
            <a:off x="10198692" y="1773214"/>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C</a:t>
            </a:r>
            <a:endParaRPr lang="en-IN" sz="2400" dirty="0">
              <a:latin typeface="Proxima Nova Rg" panose="02000506030000020004" pitchFamily="2" charset="0"/>
            </a:endParaRPr>
          </a:p>
        </p:txBody>
      </p:sp>
      <p:sp>
        <p:nvSpPr>
          <p:cNvPr id="11" name="TextBox 10">
            <a:extLst>
              <a:ext uri="{FF2B5EF4-FFF2-40B4-BE49-F238E27FC236}">
                <a16:creationId xmlns:a16="http://schemas.microsoft.com/office/drawing/2014/main" id="{181D8C17-A3F4-1488-0F22-99AE13178619}"/>
              </a:ext>
            </a:extLst>
          </p:cNvPr>
          <p:cNvSpPr txBox="1"/>
          <p:nvPr/>
        </p:nvSpPr>
        <p:spPr>
          <a:xfrm>
            <a:off x="10198692" y="4767990"/>
            <a:ext cx="1515034" cy="461665"/>
          </a:xfrm>
          <a:prstGeom prst="rect">
            <a:avLst/>
          </a:prstGeom>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dirty="0">
                <a:latin typeface="Proxima Nova Rg" panose="02000506030000020004" pitchFamily="2" charset="0"/>
              </a:rPr>
              <a:t>B</a:t>
            </a:r>
            <a:endParaRPr lang="en-IN" sz="2400" dirty="0">
              <a:latin typeface="Proxima Nova Rg" panose="02000506030000020004" pitchFamily="2" charset="0"/>
            </a:endParaRPr>
          </a:p>
        </p:txBody>
      </p:sp>
    </p:spTree>
    <p:extLst>
      <p:ext uri="{BB962C8B-B14F-4D97-AF65-F5344CB8AC3E}">
        <p14:creationId xmlns:p14="http://schemas.microsoft.com/office/powerpoint/2010/main" val="5705185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5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1070</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DejaVu Math TeX Gyre</vt:lpstr>
      <vt:lpstr>Proxima Nova</vt:lpstr>
      <vt:lpstr>Proxima Nova Lt</vt:lpstr>
      <vt:lpstr>Proxima Nova Rg</vt:lpstr>
      <vt:lpstr>StarSymbol</vt:lpstr>
      <vt:lpstr>Office Theme</vt:lpstr>
      <vt:lpstr>PowerPoint Presentation</vt:lpstr>
      <vt:lpstr>PowerPoint Presentation</vt:lpstr>
      <vt:lpstr>PowerPoint Presentation</vt:lpstr>
      <vt:lpstr>Questions on Distance</vt:lpstr>
      <vt:lpstr>Questions on Direction</vt:lpstr>
      <vt:lpstr>Questions on Coded</vt:lpstr>
      <vt:lpstr>Questions on Mix</vt:lpstr>
      <vt:lpstr>Questions on Mix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Viral Ashara</cp:lastModifiedBy>
  <cp:revision>31</cp:revision>
  <dcterms:created xsi:type="dcterms:W3CDTF">2023-12-05T07:58:57Z</dcterms:created>
  <dcterms:modified xsi:type="dcterms:W3CDTF">2025-01-20T03:58:37Z</dcterms:modified>
</cp:coreProperties>
</file>