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66" r:id="rId5"/>
    <p:sldId id="268" r:id="rId6"/>
    <p:sldId id="269" r:id="rId7"/>
    <p:sldId id="27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2156D-5283-B34F-7EEE-FCC77BB82648}"/>
              </a:ext>
            </a:extLst>
          </p:cNvPr>
          <p:cNvSpPr txBox="1"/>
          <p:nvPr/>
        </p:nvSpPr>
        <p:spPr>
          <a:xfrm>
            <a:off x="452759" y="4199138"/>
            <a:ext cx="8993082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xima Nova" panose="020B0604020202020204" charset="0"/>
                <a:ea typeface="+mj-ea"/>
                <a:cs typeface="+mj-cs"/>
              </a:rPr>
              <a:t>Concepts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Word Problems of Photograph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Word Problems of Coded Relation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D521-7314-0784-2F38-67E9D8FD9474}"/>
              </a:ext>
            </a:extLst>
          </p:cNvPr>
          <p:cNvSpPr txBox="1"/>
          <p:nvPr/>
        </p:nvSpPr>
        <p:spPr>
          <a:xfrm>
            <a:off x="1819835" y="1765158"/>
            <a:ext cx="4028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2" charset="0"/>
              </a:rPr>
              <a:t>Blood Relation</a:t>
            </a:r>
          </a:p>
        </p:txBody>
      </p:sp>
      <p:pic>
        <p:nvPicPr>
          <p:cNvPr id="4" name="Picture 129">
            <a:extLst>
              <a:ext uri="{FF2B5EF4-FFF2-40B4-BE49-F238E27FC236}">
                <a16:creationId xmlns:a16="http://schemas.microsoft.com/office/drawing/2014/main" id="{3B996756-FEDF-5A77-D5BB-00C0BBF987A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469118" y="1311946"/>
            <a:ext cx="4046760" cy="3141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04A2B9"/>
                </a:solidFill>
                <a:latin typeface="Proxima Nova Lt" panose="02000506030000020004" pitchFamily="50" charset="0"/>
              </a:rPr>
              <a:t>Blood Relation</a:t>
            </a: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 Chart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27" name="CustomShape 2">
            <a:extLst>
              <a:ext uri="{FF2B5EF4-FFF2-40B4-BE49-F238E27FC236}">
                <a16:creationId xmlns:a16="http://schemas.microsoft.com/office/drawing/2014/main" id="{78326217-B593-CFB1-20EC-6CF7F0668B84}"/>
              </a:ext>
            </a:extLst>
          </p:cNvPr>
          <p:cNvSpPr/>
          <p:nvPr/>
        </p:nvSpPr>
        <p:spPr>
          <a:xfrm>
            <a:off x="2578687" y="1961049"/>
            <a:ext cx="1614960" cy="714960"/>
          </a:xfrm>
          <a:prstGeom prst="rect">
            <a:avLst/>
          </a:prstGeom>
          <a:gradFill rotWithShape="0">
            <a:gsLst>
              <a:gs pos="0">
                <a:srgbClr val="DEDCE6"/>
              </a:gs>
              <a:gs pos="100000">
                <a:srgbClr val="B2B2B2"/>
              </a:gs>
            </a:gsLst>
            <a:path path="circle">
              <a:fillToRect l="50000" t="50000" r="50000" b="50000"/>
            </a:path>
          </a:gra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Grandfather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8" name="CustomShape 3">
            <a:extLst>
              <a:ext uri="{FF2B5EF4-FFF2-40B4-BE49-F238E27FC236}">
                <a16:creationId xmlns:a16="http://schemas.microsoft.com/office/drawing/2014/main" id="{2E40D1BB-A7FB-490A-824E-FB797A7012BE}"/>
              </a:ext>
            </a:extLst>
          </p:cNvPr>
          <p:cNvSpPr/>
          <p:nvPr/>
        </p:nvSpPr>
        <p:spPr>
          <a:xfrm>
            <a:off x="8410687" y="1961049"/>
            <a:ext cx="1614960" cy="714960"/>
          </a:xfrm>
          <a:prstGeom prst="rect">
            <a:avLst/>
          </a:prstGeom>
          <a:gradFill rotWithShape="0">
            <a:gsLst>
              <a:gs pos="0">
                <a:srgbClr val="DEDCE6"/>
              </a:gs>
              <a:gs pos="100000">
                <a:srgbClr val="B2B2B2"/>
              </a:gs>
            </a:gsLst>
            <a:path path="circle">
              <a:fillToRect l="50000" t="50000" r="50000" b="50000"/>
            </a:path>
          </a:gra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Maternal Grandmother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9" name="CustomShape 4">
            <a:extLst>
              <a:ext uri="{FF2B5EF4-FFF2-40B4-BE49-F238E27FC236}">
                <a16:creationId xmlns:a16="http://schemas.microsoft.com/office/drawing/2014/main" id="{24B6952D-307A-6195-DE0A-FF8BD7D350E2}"/>
              </a:ext>
            </a:extLst>
          </p:cNvPr>
          <p:cNvSpPr/>
          <p:nvPr/>
        </p:nvSpPr>
        <p:spPr>
          <a:xfrm>
            <a:off x="6502687" y="1961049"/>
            <a:ext cx="1614960" cy="714960"/>
          </a:xfrm>
          <a:prstGeom prst="rect">
            <a:avLst/>
          </a:prstGeom>
          <a:gradFill rotWithShape="0">
            <a:gsLst>
              <a:gs pos="0">
                <a:srgbClr val="DEDCE6"/>
              </a:gs>
              <a:gs pos="100000">
                <a:srgbClr val="B2B2B2"/>
              </a:gs>
            </a:gsLst>
            <a:path path="circle">
              <a:fillToRect l="50000" t="50000" r="50000" b="50000"/>
            </a:path>
          </a:gra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Maternal Grandfather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0" name="CustomShape 5">
            <a:extLst>
              <a:ext uri="{FF2B5EF4-FFF2-40B4-BE49-F238E27FC236}">
                <a16:creationId xmlns:a16="http://schemas.microsoft.com/office/drawing/2014/main" id="{8E5251F1-A73F-AD45-D7D7-DD4D0237C4F8}"/>
              </a:ext>
            </a:extLst>
          </p:cNvPr>
          <p:cNvSpPr/>
          <p:nvPr/>
        </p:nvSpPr>
        <p:spPr>
          <a:xfrm>
            <a:off x="4558687" y="1961049"/>
            <a:ext cx="1614960" cy="714960"/>
          </a:xfrm>
          <a:prstGeom prst="rect">
            <a:avLst/>
          </a:prstGeom>
          <a:gradFill rotWithShape="0">
            <a:gsLst>
              <a:gs pos="0">
                <a:srgbClr val="DEDCE6"/>
              </a:gs>
              <a:gs pos="100000">
                <a:srgbClr val="B2B2B2"/>
              </a:gs>
            </a:gsLst>
            <a:path path="circle">
              <a:fillToRect l="50000" t="50000" r="50000" b="50000"/>
            </a:path>
          </a:gra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Grandmother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1" name="CustomShape 6">
            <a:extLst>
              <a:ext uri="{FF2B5EF4-FFF2-40B4-BE49-F238E27FC236}">
                <a16:creationId xmlns:a16="http://schemas.microsoft.com/office/drawing/2014/main" id="{58E22C8E-C160-2373-5D97-08FB4C8A9733}"/>
              </a:ext>
            </a:extLst>
          </p:cNvPr>
          <p:cNvSpPr/>
          <p:nvPr/>
        </p:nvSpPr>
        <p:spPr>
          <a:xfrm>
            <a:off x="2578687" y="3077049"/>
            <a:ext cx="1614960" cy="714960"/>
          </a:xfrm>
          <a:prstGeom prst="rect">
            <a:avLst/>
          </a:prstGeom>
          <a:solidFill>
            <a:srgbClr val="FFDBB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Father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2" name="CustomShape 7">
            <a:extLst>
              <a:ext uri="{FF2B5EF4-FFF2-40B4-BE49-F238E27FC236}">
                <a16:creationId xmlns:a16="http://schemas.microsoft.com/office/drawing/2014/main" id="{3EA4321C-DDCB-29AB-43AE-DFFA44171A59}"/>
              </a:ext>
            </a:extLst>
          </p:cNvPr>
          <p:cNvSpPr/>
          <p:nvPr/>
        </p:nvSpPr>
        <p:spPr>
          <a:xfrm>
            <a:off x="8410687" y="3077049"/>
            <a:ext cx="1614960" cy="714960"/>
          </a:xfrm>
          <a:prstGeom prst="rect">
            <a:avLst/>
          </a:prstGeom>
          <a:solidFill>
            <a:srgbClr val="FFDBB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Aunt/Maternal Aunt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3" name="CustomShape 8">
            <a:extLst>
              <a:ext uri="{FF2B5EF4-FFF2-40B4-BE49-F238E27FC236}">
                <a16:creationId xmlns:a16="http://schemas.microsoft.com/office/drawing/2014/main" id="{FF6B8316-C6F9-F89B-1748-7B67F2A9B6FE}"/>
              </a:ext>
            </a:extLst>
          </p:cNvPr>
          <p:cNvSpPr/>
          <p:nvPr/>
        </p:nvSpPr>
        <p:spPr>
          <a:xfrm>
            <a:off x="6502687" y="3077049"/>
            <a:ext cx="1614960" cy="714960"/>
          </a:xfrm>
          <a:prstGeom prst="rect">
            <a:avLst/>
          </a:prstGeom>
          <a:solidFill>
            <a:srgbClr val="FFDBB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Uncle/Maternal Uncle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4" name="CustomShape 9">
            <a:extLst>
              <a:ext uri="{FF2B5EF4-FFF2-40B4-BE49-F238E27FC236}">
                <a16:creationId xmlns:a16="http://schemas.microsoft.com/office/drawing/2014/main" id="{F515E411-C3D8-A55B-E448-A5C7B40751C1}"/>
              </a:ext>
            </a:extLst>
          </p:cNvPr>
          <p:cNvSpPr/>
          <p:nvPr/>
        </p:nvSpPr>
        <p:spPr>
          <a:xfrm>
            <a:off x="4558687" y="3077049"/>
            <a:ext cx="1614960" cy="714960"/>
          </a:xfrm>
          <a:prstGeom prst="rect">
            <a:avLst/>
          </a:prstGeom>
          <a:solidFill>
            <a:srgbClr val="FFDBB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Mother</a:t>
            </a:r>
            <a:endParaRPr kumimoji="0" lang="en-IN" sz="1800" b="0" i="0" u="none" strike="noStrike" kern="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5" name="CustomShape 10">
            <a:extLst>
              <a:ext uri="{FF2B5EF4-FFF2-40B4-BE49-F238E27FC236}">
                <a16:creationId xmlns:a16="http://schemas.microsoft.com/office/drawing/2014/main" id="{122A5845-FBFF-AF1F-CEB0-987F9818813B}"/>
              </a:ext>
            </a:extLst>
          </p:cNvPr>
          <p:cNvSpPr/>
          <p:nvPr/>
        </p:nvSpPr>
        <p:spPr>
          <a:xfrm>
            <a:off x="2578687" y="4157049"/>
            <a:ext cx="1614960" cy="714960"/>
          </a:xfrm>
          <a:prstGeom prst="rect">
            <a:avLst/>
          </a:prstGeom>
          <a:solidFill>
            <a:srgbClr val="81ACA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Sister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6" name="CustomShape 11">
            <a:extLst>
              <a:ext uri="{FF2B5EF4-FFF2-40B4-BE49-F238E27FC236}">
                <a16:creationId xmlns:a16="http://schemas.microsoft.com/office/drawing/2014/main" id="{C55B38D3-0E7C-C4E0-CA73-B4FB42DAE1A6}"/>
              </a:ext>
            </a:extLst>
          </p:cNvPr>
          <p:cNvSpPr/>
          <p:nvPr/>
        </p:nvSpPr>
        <p:spPr>
          <a:xfrm>
            <a:off x="8410687" y="4157049"/>
            <a:ext cx="1614960" cy="714960"/>
          </a:xfrm>
          <a:prstGeom prst="rect">
            <a:avLst/>
          </a:prstGeom>
          <a:solidFill>
            <a:srgbClr val="81ACA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Cousin Sister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7" name="CustomShape 12">
            <a:extLst>
              <a:ext uri="{FF2B5EF4-FFF2-40B4-BE49-F238E27FC236}">
                <a16:creationId xmlns:a16="http://schemas.microsoft.com/office/drawing/2014/main" id="{AA65ED19-58D5-31A2-5780-E5506BF3B629}"/>
              </a:ext>
            </a:extLst>
          </p:cNvPr>
          <p:cNvSpPr/>
          <p:nvPr/>
        </p:nvSpPr>
        <p:spPr>
          <a:xfrm>
            <a:off x="6502687" y="4157049"/>
            <a:ext cx="1614960" cy="714960"/>
          </a:xfrm>
          <a:prstGeom prst="rect">
            <a:avLst/>
          </a:prstGeom>
          <a:solidFill>
            <a:srgbClr val="81ACA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Cousin Brother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8" name="CustomShape 13">
            <a:extLst>
              <a:ext uri="{FF2B5EF4-FFF2-40B4-BE49-F238E27FC236}">
                <a16:creationId xmlns:a16="http://schemas.microsoft.com/office/drawing/2014/main" id="{27546E9C-F9DD-0773-D8F3-CECD1F7A1FD4}"/>
              </a:ext>
            </a:extLst>
          </p:cNvPr>
          <p:cNvSpPr/>
          <p:nvPr/>
        </p:nvSpPr>
        <p:spPr>
          <a:xfrm>
            <a:off x="4558687" y="4157049"/>
            <a:ext cx="1614960" cy="714960"/>
          </a:xfrm>
          <a:prstGeom prst="rect">
            <a:avLst/>
          </a:prstGeom>
          <a:solidFill>
            <a:srgbClr val="81ACA6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Brother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39" name="CustomShape 14">
            <a:extLst>
              <a:ext uri="{FF2B5EF4-FFF2-40B4-BE49-F238E27FC236}">
                <a16:creationId xmlns:a16="http://schemas.microsoft.com/office/drawing/2014/main" id="{4601A63B-4ED7-3856-4859-01F17918F8F9}"/>
              </a:ext>
            </a:extLst>
          </p:cNvPr>
          <p:cNvSpPr/>
          <p:nvPr/>
        </p:nvSpPr>
        <p:spPr>
          <a:xfrm>
            <a:off x="2578687" y="5201049"/>
            <a:ext cx="1614960" cy="714960"/>
          </a:xfrm>
          <a:prstGeom prst="rect">
            <a:avLst/>
          </a:prstGeom>
          <a:solidFill>
            <a:srgbClr val="D4EA6B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Son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0" name="CustomShape 15">
            <a:extLst>
              <a:ext uri="{FF2B5EF4-FFF2-40B4-BE49-F238E27FC236}">
                <a16:creationId xmlns:a16="http://schemas.microsoft.com/office/drawing/2014/main" id="{DC7F2365-83F7-07E5-5998-D3BB940C9B05}"/>
              </a:ext>
            </a:extLst>
          </p:cNvPr>
          <p:cNvSpPr/>
          <p:nvPr/>
        </p:nvSpPr>
        <p:spPr>
          <a:xfrm>
            <a:off x="8410687" y="5201049"/>
            <a:ext cx="1614960" cy="714960"/>
          </a:xfrm>
          <a:prstGeom prst="rect">
            <a:avLst/>
          </a:prstGeom>
          <a:solidFill>
            <a:srgbClr val="E8F2A1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Nephew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1" name="CustomShape 16">
            <a:extLst>
              <a:ext uri="{FF2B5EF4-FFF2-40B4-BE49-F238E27FC236}">
                <a16:creationId xmlns:a16="http://schemas.microsoft.com/office/drawing/2014/main" id="{42BA764C-A9EB-40F9-00D7-D6C9F003AB23}"/>
              </a:ext>
            </a:extLst>
          </p:cNvPr>
          <p:cNvSpPr/>
          <p:nvPr/>
        </p:nvSpPr>
        <p:spPr>
          <a:xfrm>
            <a:off x="6502687" y="5201049"/>
            <a:ext cx="1614960" cy="714960"/>
          </a:xfrm>
          <a:prstGeom prst="rect">
            <a:avLst/>
          </a:prstGeom>
          <a:solidFill>
            <a:srgbClr val="D4EA6B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Niece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2" name="CustomShape 17">
            <a:extLst>
              <a:ext uri="{FF2B5EF4-FFF2-40B4-BE49-F238E27FC236}">
                <a16:creationId xmlns:a16="http://schemas.microsoft.com/office/drawing/2014/main" id="{3F9B1A1E-27A4-EB72-04AD-0EFD0366DCE1}"/>
              </a:ext>
            </a:extLst>
          </p:cNvPr>
          <p:cNvSpPr/>
          <p:nvPr/>
        </p:nvSpPr>
        <p:spPr>
          <a:xfrm>
            <a:off x="4558687" y="5201049"/>
            <a:ext cx="1614960" cy="714960"/>
          </a:xfrm>
          <a:prstGeom prst="rect">
            <a:avLst/>
          </a:prstGeom>
          <a:solidFill>
            <a:srgbClr val="D4EA6B"/>
          </a:solidFill>
          <a:ln w="29160" cap="rnd">
            <a:solidFill>
              <a:srgbClr val="3465A4"/>
            </a:solidFill>
            <a:miter/>
          </a:ln>
          <a:effectLst/>
        </p:spPr>
        <p:txBody>
          <a:bodyPr lIns="104400" tIns="59400" rIns="104400" bIns="594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Daughter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3" name="CustomShape 18">
            <a:extLst>
              <a:ext uri="{FF2B5EF4-FFF2-40B4-BE49-F238E27FC236}">
                <a16:creationId xmlns:a16="http://schemas.microsoft.com/office/drawing/2014/main" id="{2167F8CE-675C-D160-C8AC-8DD3719CF824}"/>
              </a:ext>
            </a:extLst>
          </p:cNvPr>
          <p:cNvSpPr/>
          <p:nvPr/>
        </p:nvSpPr>
        <p:spPr>
          <a:xfrm>
            <a:off x="1282687" y="1853049"/>
            <a:ext cx="822960" cy="858960"/>
          </a:xfrm>
          <a:prstGeom prst="ellipse">
            <a:avLst/>
          </a:prstGeom>
          <a:solidFill>
            <a:srgbClr val="DEDCE6"/>
          </a:solidFill>
          <a:ln w="0">
            <a:solidFill>
              <a:srgbClr val="3465A4"/>
            </a:solidFill>
          </a:ln>
          <a:effectLst/>
        </p:spPr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1G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4" name="CustomShape 19">
            <a:extLst>
              <a:ext uri="{FF2B5EF4-FFF2-40B4-BE49-F238E27FC236}">
                <a16:creationId xmlns:a16="http://schemas.microsoft.com/office/drawing/2014/main" id="{290BB60A-E916-6D60-206F-24F25E60E5F4}"/>
              </a:ext>
            </a:extLst>
          </p:cNvPr>
          <p:cNvSpPr/>
          <p:nvPr/>
        </p:nvSpPr>
        <p:spPr>
          <a:xfrm>
            <a:off x="1679047" y="3005409"/>
            <a:ext cx="822960" cy="858960"/>
          </a:xfrm>
          <a:prstGeom prst="ellipse">
            <a:avLst/>
          </a:prstGeom>
          <a:solidFill>
            <a:srgbClr val="FFDE59"/>
          </a:solidFill>
          <a:ln w="0">
            <a:solidFill>
              <a:srgbClr val="3465A4"/>
            </a:solidFill>
          </a:ln>
          <a:effectLst/>
        </p:spPr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2G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5" name="CustomShape 20">
            <a:extLst>
              <a:ext uri="{FF2B5EF4-FFF2-40B4-BE49-F238E27FC236}">
                <a16:creationId xmlns:a16="http://schemas.microsoft.com/office/drawing/2014/main" id="{B7505C0F-2D79-7693-0178-1E98A3B169F7}"/>
              </a:ext>
            </a:extLst>
          </p:cNvPr>
          <p:cNvSpPr/>
          <p:nvPr/>
        </p:nvSpPr>
        <p:spPr>
          <a:xfrm>
            <a:off x="1283407" y="4085769"/>
            <a:ext cx="822960" cy="858960"/>
          </a:xfrm>
          <a:prstGeom prst="ellipse">
            <a:avLst/>
          </a:prstGeom>
          <a:solidFill>
            <a:srgbClr val="F7D1D5"/>
          </a:solidFill>
          <a:ln w="0">
            <a:solidFill>
              <a:srgbClr val="3465A4"/>
            </a:solidFill>
          </a:ln>
          <a:effectLst/>
        </p:spPr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3G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46" name="CustomShape 21">
            <a:extLst>
              <a:ext uri="{FF2B5EF4-FFF2-40B4-BE49-F238E27FC236}">
                <a16:creationId xmlns:a16="http://schemas.microsoft.com/office/drawing/2014/main" id="{E252CC68-8614-DB61-E10E-6625E8D89F73}"/>
              </a:ext>
            </a:extLst>
          </p:cNvPr>
          <p:cNvSpPr/>
          <p:nvPr/>
        </p:nvSpPr>
        <p:spPr>
          <a:xfrm>
            <a:off x="1679767" y="5130129"/>
            <a:ext cx="822960" cy="858960"/>
          </a:xfrm>
          <a:prstGeom prst="ellipse">
            <a:avLst/>
          </a:prstGeom>
          <a:solidFill>
            <a:srgbClr val="AFD095"/>
          </a:solidFill>
          <a:ln w="0">
            <a:solidFill>
              <a:srgbClr val="3465A4"/>
            </a:solidFill>
          </a:ln>
          <a:effectLst/>
        </p:spPr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4G</a:t>
            </a:r>
            <a:endParaRPr kumimoji="0" lang="en-IN" sz="1800" b="0" i="0" u="none" strike="noStrike" kern="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81770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611230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04A2B9"/>
                </a:solidFill>
                <a:latin typeface="Proxima Nova Lt" panose="02000506030000020004" pitchFamily="50" charset="0"/>
              </a:rPr>
              <a:t>Blood Relation</a:t>
            </a: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 Word Format</a:t>
            </a:r>
            <a:endParaRPr sz="3200" b="1" dirty="0">
              <a:latin typeface="Proxima Nova Lt" panose="02000506030000020004" pitchFamily="50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A010D4B-8261-4DE3-0CAE-BAE7E251A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628942"/>
              </p:ext>
            </p:extLst>
          </p:nvPr>
        </p:nvGraphicFramePr>
        <p:xfrm>
          <a:off x="478275" y="1351188"/>
          <a:ext cx="4887355" cy="5084116"/>
        </p:xfrm>
        <a:graphic>
          <a:graphicData uri="http://schemas.openxmlformats.org/drawingml/2006/table">
            <a:tbl>
              <a:tblPr/>
              <a:tblGrid>
                <a:gridCol w="488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Mother or father’s son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Brother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Mother or father’s daughter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Sister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Mother or father’s brother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Uncle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Mother or father’s sister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Aunt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Mother or father’s father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Grandfather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Mother or father’s mother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Grandmother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Son’s wife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Daughter–in-law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41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Daughter’s Husband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Son-in-law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 anchor="ctr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0387B8-28A2-E5A8-D325-5EDCAB01D2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005266"/>
              </p:ext>
            </p:extLst>
          </p:nvPr>
        </p:nvGraphicFramePr>
        <p:xfrm>
          <a:off x="6168822" y="1356940"/>
          <a:ext cx="4887355" cy="5148742"/>
        </p:xfrm>
        <a:graphic>
          <a:graphicData uri="http://schemas.openxmlformats.org/drawingml/2006/table">
            <a:tbl>
              <a:tblPr/>
              <a:tblGrid>
                <a:gridCol w="488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Husband or wife sister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Sister-in-law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Husband or wife brother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Brother-in-law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Brother’s or sister son → 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Nephew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Brother’s or sister daughter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Niece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Uncle or aunt’s son or daughter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Cousin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Sister’s husband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Brother-in-law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Brother’s wife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Sister-in-law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6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" sz="2000" b="0" strike="noStrike" spc="-1" dirty="0">
                          <a:solidFill>
                            <a:srgbClr val="00000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Grandson or Grand daughter’s daughter → </a:t>
                      </a:r>
                      <a:r>
                        <a:rPr lang="en" sz="2000" b="1" strike="noStrike" spc="-1" dirty="0">
                          <a:solidFill>
                            <a:srgbClr val="002060"/>
                          </a:solidFill>
                          <a:latin typeface="Proxima Nova Rg" panose="02000506030000020004" pitchFamily="2" charset="0"/>
                          <a:ea typeface="Arial"/>
                        </a:rPr>
                        <a:t>Great Grand daughter</a:t>
                      </a:r>
                      <a:endParaRPr lang="en-IN" sz="2000" b="1" strike="noStrike" spc="-1" dirty="0">
                        <a:solidFill>
                          <a:srgbClr val="002060"/>
                        </a:solidFill>
                        <a:latin typeface="Proxima Nova Rg" panose="02000506030000020004" pitchFamily="2" charset="0"/>
                      </a:endParaRPr>
                    </a:p>
                  </a:txBody>
                  <a:tcPr marL="68400" marR="6840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2331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Blood Relation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Introducing a man, a woman said, "His wife is the only daughter of my father." How is that man related to the woman?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Brother				(b) Father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Husband				(d) Father-in-law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Pointing to a man in the photograph, Vishnu said, “ He is the son of the only son of my mother’s father.” How is the man (in the photograph) related to Vishnu?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Father				(b) Cousin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Son					(d) Uncle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77321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76799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B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86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Blood Relation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Ajay's father has only two sons, one of them is unmarried. The only brother of Ajay is the brother-in-law of Seema. How Seema is related to Ajay 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Sister				(b) Mother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Wife				(d) Sister-in-law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Pointing towards a person in the photograph, Rita said 'He is only son of father of my sister's brother'. How is that person related to Rita 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Father				(b) Cousin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Uncle				(d) Brother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95788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D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849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Blood Relation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A + B means A is the brother of B; A - B means A is the sister of B and A x B means A is the father of B. </a:t>
            </a:r>
            <a:r>
              <a:rPr lang="en-US" sz="2400" b="1" dirty="0">
                <a:latin typeface="Proxima Nova Rg" panose="02000506030000020004" pitchFamily="2" charset="0"/>
              </a:rPr>
              <a:t>P x R - M + H</a:t>
            </a:r>
            <a:r>
              <a:rPr lang="en-US" sz="2400" dirty="0">
                <a:latin typeface="Proxima Nova Rg" panose="02000506030000020004" pitchFamily="2" charset="0"/>
              </a:rPr>
              <a:t>, then how is M related to P?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Daughter				(b) Mother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Father				(d) 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‘P @ Q’ means ‘P is the brother of Q’, ‘R &amp; S’ means ‘S is the wife of R’ and ‘Q $ R’ means ‘Q is the sister of R’, how is P related to S?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Brother				(b) Brother-in-law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Sister-in-law			(d) Sister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95788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D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B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921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Blood Relation 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A + B means A is the mother of B; A - B means A is the brother B; A % B means A is the father of B and A x B means A is the sister of B, which of the following shows that P is the maternal uncle of Q?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</a:t>
            </a:r>
            <a:r>
              <a:rPr lang="pt-BR" sz="2400" dirty="0">
                <a:latin typeface="Proxima Nova Rg" panose="02000506030000020004" pitchFamily="2" charset="0"/>
              </a:rPr>
              <a:t>Q - N + M x P</a:t>
            </a:r>
            <a:r>
              <a:rPr lang="en-US" sz="2400" dirty="0">
                <a:latin typeface="Proxima Nova Rg" panose="02000506030000020004" pitchFamily="2" charset="0"/>
              </a:rPr>
              <a:t>			(b) </a:t>
            </a:r>
            <a:r>
              <a:rPr lang="pt-BR" sz="2400" dirty="0">
                <a:latin typeface="Proxima Nova Rg" panose="02000506030000020004" pitchFamily="2" charset="0"/>
              </a:rPr>
              <a:t>P + S x N – Q</a:t>
            </a:r>
            <a:endParaRPr lang="en-US" sz="2400" dirty="0">
              <a:latin typeface="Proxima Nova Rg" panose="02000506030000020004" pitchFamily="2" charset="0"/>
            </a:endParaRPr>
          </a:p>
          <a:p>
            <a:r>
              <a:rPr lang="en-US" sz="2400" dirty="0">
                <a:latin typeface="Proxima Nova Rg" panose="02000506030000020004" pitchFamily="2" charset="0"/>
              </a:rPr>
              <a:t>(c) </a:t>
            </a:r>
            <a:r>
              <a:rPr lang="pt-BR" sz="2400" dirty="0">
                <a:latin typeface="Proxima Nova Rg" panose="02000506030000020004" pitchFamily="2" charset="0"/>
              </a:rPr>
              <a:t>P - M + N x Q</a:t>
            </a:r>
            <a:r>
              <a:rPr lang="en-US" sz="2400" dirty="0">
                <a:latin typeface="Proxima Nova Rg" panose="02000506030000020004" pitchFamily="2" charset="0"/>
              </a:rPr>
              <a:t>			(d) Q - S % P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A4B means A is mother of B, A3B means A is father of B, A5B means A is son of B, in the given question, which of the following relation shows that P is the mother-in-law of S?</a:t>
            </a:r>
          </a:p>
          <a:p>
            <a:pPr marL="457200" indent="-457200">
              <a:buAutoNum type="alphaLcParenBoth"/>
            </a:pPr>
            <a:r>
              <a:rPr lang="en-US" sz="2400" dirty="0">
                <a:latin typeface="Proxima Nova Rg" panose="02000506030000020004" pitchFamily="2" charset="0"/>
              </a:rPr>
              <a:t>P4Q3R7S				(b) P3Q3R3S</a:t>
            </a:r>
          </a:p>
          <a:p>
            <a:r>
              <a:rPr lang="en-IN" sz="2400" dirty="0">
                <a:latin typeface="Proxima Nova Rg" panose="02000506030000020004" pitchFamily="2" charset="0"/>
              </a:rPr>
              <a:t>(c) P3Q3R7S				(d) </a:t>
            </a:r>
            <a:r>
              <a:rPr lang="en-US" sz="2400">
                <a:latin typeface="Proxima Nova Rg" panose="02000506030000020004" pitchFamily="2" charset="0"/>
              </a:rPr>
              <a:t>P3Q4R7S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95788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A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657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Proxima Nova</vt:lpstr>
      <vt:lpstr>Proxima Nova Lt</vt:lpstr>
      <vt:lpstr>Proxima Nova Rg</vt:lpstr>
      <vt:lpstr>Office Theme</vt:lpstr>
      <vt:lpstr>PowerPoint Presentation</vt:lpstr>
      <vt:lpstr>Blood Relation Chart</vt:lpstr>
      <vt:lpstr>Blood Relation Word Format</vt:lpstr>
      <vt:lpstr>Blood Relation Questions</vt:lpstr>
      <vt:lpstr>Blood Relation Questions</vt:lpstr>
      <vt:lpstr>Blood Relation Questions</vt:lpstr>
      <vt:lpstr>Blood Relation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Viral Ashara</cp:lastModifiedBy>
  <cp:revision>37</cp:revision>
  <dcterms:created xsi:type="dcterms:W3CDTF">2023-12-05T07:58:57Z</dcterms:created>
  <dcterms:modified xsi:type="dcterms:W3CDTF">2024-07-08T04:35:20Z</dcterms:modified>
</cp:coreProperties>
</file>