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1" r:id="rId4"/>
    <p:sldId id="266" r:id="rId5"/>
    <p:sldId id="268" r:id="rId6"/>
    <p:sldId id="272" r:id="rId7"/>
    <p:sldId id="27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372-BE42-451E-B14C-5FF9C6C0F46F}" type="datetimeFigureOut">
              <a:rPr lang="en-IN" smtClean="0"/>
              <a:pPr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2156D-5283-B34F-7EEE-FCC77BB82648}"/>
              </a:ext>
            </a:extLst>
          </p:cNvPr>
          <p:cNvSpPr txBox="1"/>
          <p:nvPr/>
        </p:nvSpPr>
        <p:spPr>
          <a:xfrm>
            <a:off x="390281" y="4945779"/>
            <a:ext cx="9295090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Proxima Nova" panose="020B0604020202020204" charset="0"/>
                <a:ea typeface="+mj-ea"/>
                <a:cs typeface="+mj-cs"/>
              </a:rPr>
              <a:t>Concepts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" panose="020B0604020202020204" charset="0"/>
                <a:ea typeface="+mj-ea"/>
                <a:cs typeface="+mj-cs"/>
              </a:rPr>
              <a:t>Angle Between hour and minute hand at a particular time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" panose="020B0604020202020204" charset="0"/>
                <a:ea typeface="+mj-ea"/>
                <a:cs typeface="+mj-cs"/>
              </a:rPr>
              <a:t>Time at a particular angle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" panose="020B0604020202020204" charset="0"/>
                <a:ea typeface="+mj-ea"/>
                <a:cs typeface="+mj-cs"/>
              </a:rPr>
              <a:t>Accurate and Inaccurate Clocks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8D521-7314-0784-2F38-67E9D8FD9474}"/>
              </a:ext>
            </a:extLst>
          </p:cNvPr>
          <p:cNvSpPr txBox="1"/>
          <p:nvPr/>
        </p:nvSpPr>
        <p:spPr>
          <a:xfrm>
            <a:off x="1008952" y="2012531"/>
            <a:ext cx="402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2" charset="0"/>
              </a:rPr>
              <a:t>Clocks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6D5676-5A21-21E8-50B0-C19EB490F56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486264" y="1518181"/>
            <a:ext cx="6405840" cy="35985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3742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61123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04A2B9"/>
                </a:solidFill>
                <a:latin typeface="Proxima Nova Lt" panose="02000506030000020004" pitchFamily="50" charset="0"/>
              </a:rPr>
              <a:t>Types of 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BC18F-A838-35A3-403C-D6EC8FEB4FCB}"/>
              </a:ext>
            </a:extLst>
          </p:cNvPr>
          <p:cNvSpPr/>
          <p:nvPr/>
        </p:nvSpPr>
        <p:spPr>
          <a:xfrm>
            <a:off x="340200" y="1620000"/>
            <a:ext cx="10998360" cy="323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Proxima Nova Rg" panose="02000506030000020004" pitchFamily="2" charset="0"/>
                <a:ea typeface="DejaVu Sans"/>
              </a:rPr>
              <a:t>Calculate the angle between minute hand and hour hand</a:t>
            </a:r>
            <a:endParaRPr lang="en-IN" sz="2800" b="0" strike="noStrike" spc="-1" dirty="0">
              <a:latin typeface="Proxima Nova Rg" panose="02000506030000020004" pitchFamily="2" charset="0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 dirty="0">
              <a:latin typeface="Proxima Nova Rg" panose="02000506030000020004" pitchFamily="2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Proxima Nova Rg" panose="02000506030000020004" pitchFamily="2" charset="0"/>
                <a:ea typeface="DejaVu Sans"/>
              </a:rPr>
              <a:t>At a particular angle between 2 specific hours find the time when the angle strikes</a:t>
            </a:r>
            <a:endParaRPr lang="en-IN" sz="2800" b="0" strike="noStrike" spc="-1" dirty="0">
              <a:latin typeface="Proxima Nova Rg" panose="02000506030000020004" pitchFamily="2" charset="0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 dirty="0">
              <a:latin typeface="Proxima Nova Rg" panose="02000506030000020004" pitchFamily="2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Proxima Nova Rg" panose="02000506030000020004" pitchFamily="2" charset="0"/>
                <a:ea typeface="DejaVu Sans"/>
              </a:rPr>
              <a:t>Mirror Image of a time</a:t>
            </a:r>
            <a:endParaRPr lang="en-IN" sz="2800" b="0" strike="noStrike" spc="-1" dirty="0">
              <a:latin typeface="Proxima Nova Rg" panose="02000506030000020004" pitchFamily="2" charset="0"/>
            </a:endParaRPr>
          </a:p>
          <a:p>
            <a:pPr>
              <a:lnSpc>
                <a:spcPct val="100000"/>
              </a:lnSpc>
              <a:buNone/>
            </a:pPr>
            <a:endParaRPr lang="en-IN" sz="2800" b="0" strike="noStrike" spc="-1" dirty="0">
              <a:latin typeface="Proxima Nova Rg" panose="02000506030000020004" pitchFamily="2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Proxima Nova Rg" panose="02000506030000020004" pitchFamily="2" charset="0"/>
                <a:ea typeface="DejaVu Sans"/>
              </a:rPr>
              <a:t>Gaining and Losing examples</a:t>
            </a:r>
            <a:endParaRPr lang="en-IN" sz="2800" b="0" strike="noStrike" spc="-1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3310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4" y="313769"/>
            <a:ext cx="870023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04A2B9"/>
                </a:solidFill>
                <a:latin typeface="Proxima Nova Lt" panose="02000506030000020004" pitchFamily="50" charset="0"/>
              </a:rPr>
              <a:t>Concepts- Angles and Hands of a clock</a:t>
            </a:r>
            <a:endParaRPr sz="3200" b="1" dirty="0">
              <a:latin typeface="Proxima Nova Lt" panose="0200050603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CBC18F-A838-35A3-403C-D6EC8FEB4FCB}"/>
                  </a:ext>
                </a:extLst>
              </p:cNvPr>
              <p:cNvSpPr/>
              <p:nvPr/>
            </p:nvSpPr>
            <p:spPr>
              <a:xfrm>
                <a:off x="340199" y="1112808"/>
                <a:ext cx="11564253" cy="374395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marL="216000" marR="0" lvl="0" indent="-2160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  <a:buFont typeface="Wingdings" charset="2"/>
                  <a:buChar char=""/>
                  <a:tabLst/>
                  <a:defRPr/>
                </a:pPr>
                <a:r>
                  <a:rPr kumimoji="0" lang="en-IN" sz="28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Proxima Nova Rg" panose="02000506030000020004" pitchFamily="2" charset="0"/>
                    <a:ea typeface="DejaVu Sans"/>
                    <a:cs typeface="+mn-cs"/>
                  </a:rPr>
                  <a:t>In 60 minutes the minute hand gain 55 minutes on the hour hand.</a:t>
                </a:r>
              </a:p>
              <a:p>
                <a:pPr marL="216000" marR="0" lvl="0" indent="-2160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45000"/>
                  <a:buFont typeface="Wingdings" charset="2"/>
                  <a:buChar char=""/>
                  <a:tabLst/>
                  <a:defRPr/>
                </a:pPr>
                <a:endParaRPr kumimoji="0" lang="en-IN" sz="28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oxima Nova Rg" panose="02000506030000020004" pitchFamily="2" charset="0"/>
                  <a:ea typeface="+mn-ea"/>
                  <a:cs typeface="+mn-cs"/>
                </a:endParaRPr>
              </a:p>
              <a:p>
                <a:pPr marL="216000" lvl="0" indent="-216000"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r>
                  <a:rPr kumimoji="0" lang="en-IN" sz="2800" b="0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oxima Nova Rg" panose="02000506030000020004" pitchFamily="2" charset="0"/>
                    <a:ea typeface="+mn-ea"/>
                    <a:cs typeface="+mn-cs"/>
                  </a:rPr>
                  <a:t>By the time minute hand rotates 60 min.</a:t>
                </a:r>
                <a:r>
                  <a:rPr kumimoji="0" lang="en-IN" sz="2800" b="0" i="0" u="none" strike="noStrike" kern="1200" cap="none" spc="-1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oxima Nova Rg" panose="02000506030000020004" pitchFamily="2" charset="0"/>
                    <a:ea typeface="+mn-ea"/>
                    <a:cs typeface="+mn-cs"/>
                  </a:rPr>
                  <a:t> </a:t>
                </a:r>
                <a:r>
                  <a:rPr kumimoji="0" lang="en-IN" sz="2800" b="0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oxima Nova Rg" panose="02000506030000020004" pitchFamily="2" charset="0"/>
                    <a:ea typeface="+mn-ea"/>
                    <a:cs typeface="+mn-cs"/>
                  </a:rPr>
                  <a:t>(360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-1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kumimoji="0" lang="en-IN" sz="2800" b="0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oxima Nova Rg" panose="02000506030000020004" pitchFamily="2" charset="0"/>
                    <a:ea typeface="+mn-ea"/>
                    <a:cs typeface="+mn-cs"/>
                  </a:rPr>
                  <a:t>) hour hand rotates 30</a:t>
                </a:r>
                <a14:m>
                  <m:oMath xmlns:m="http://schemas.openxmlformats.org/officeDocument/2006/math">
                    <m:r>
                      <a:rPr lang="en-IN" sz="2800" i="1" spc="-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kumimoji="0" lang="en-IN" sz="2800" b="0" i="0" u="none" strike="noStrike" kern="1200" cap="none" spc="-1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roxima Nova Rg" panose="02000506030000020004" pitchFamily="2" charset="0"/>
                    <a:ea typeface="+mn-ea"/>
                    <a:cs typeface="+mn-cs"/>
                  </a:rPr>
                  <a:t>.</a:t>
                </a:r>
              </a:p>
              <a:p>
                <a:pPr marL="216000" lvl="0" indent="-216000"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endParaRPr lang="en-IN" sz="2800" spc="-1" dirty="0">
                  <a:solidFill>
                    <a:prstClr val="black"/>
                  </a:solidFill>
                  <a:latin typeface="Proxima Nova Rg" panose="02000506030000020004" pitchFamily="2" charset="0"/>
                </a:endParaRPr>
              </a:p>
              <a:p>
                <a:pPr marL="216000" lvl="0" indent="-216000"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r>
                  <a:rPr lang="en-IN" sz="2800" spc="-1" dirty="0">
                    <a:solidFill>
                      <a:prstClr val="black"/>
                    </a:solidFill>
                    <a:latin typeface="Proxima Nova Rg" panose="02000506030000020004" pitchFamily="2" charset="0"/>
                  </a:rPr>
                  <a:t>The hands are in the same straight line when they are coincident (0 minute apart) or opposite to each other (30 minutes apart)</a:t>
                </a:r>
              </a:p>
              <a:p>
                <a:pPr marL="216000" lvl="0" indent="-216000"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endParaRPr lang="en-IN" sz="2800" spc="-1" dirty="0">
                  <a:solidFill>
                    <a:prstClr val="black"/>
                  </a:solidFill>
                  <a:latin typeface="Proxima Nova Rg" panose="02000506030000020004" pitchFamily="2" charset="0"/>
                </a:endParaRPr>
              </a:p>
              <a:p>
                <a:pPr marL="216000" lvl="0" indent="-216000"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r>
                  <a:rPr lang="en-IN" sz="2800" spc="-1" dirty="0">
                    <a:solidFill>
                      <a:prstClr val="black"/>
                    </a:solidFill>
                    <a:latin typeface="Proxima Nova Rg" panose="02000506030000020004" pitchFamily="2" charset="0"/>
                  </a:rPr>
                  <a:t>When the two hands are at right angles they are 15 minutes apart.</a:t>
                </a:r>
              </a:p>
              <a:p>
                <a:pPr marL="216000" lvl="0" indent="-216000"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endParaRPr lang="en-IN" sz="2800" spc="-1" dirty="0">
                  <a:solidFill>
                    <a:prstClr val="black"/>
                  </a:solidFill>
                  <a:latin typeface="Proxima Nova Rg" panose="02000506030000020004" pitchFamily="2" charset="0"/>
                </a:endParaRPr>
              </a:p>
              <a:p>
                <a:pPr marL="216000" lvl="0" indent="-216000">
                  <a:buClr>
                    <a:srgbClr val="000000"/>
                  </a:buClr>
                  <a:buSzPct val="45000"/>
                  <a:buFont typeface="Wingdings" charset="2"/>
                  <a:buChar char=""/>
                </a:pPr>
                <a:endParaRPr lang="en-IN" sz="2800" spc="-1" dirty="0">
                  <a:solidFill>
                    <a:prstClr val="black"/>
                  </a:solidFill>
                  <a:latin typeface="Proxima Nova Rg" panose="02000506030000020004" pitchFamily="2" charset="0"/>
                </a:endParaRPr>
              </a:p>
              <a:p>
                <a:pPr lvl="0">
                  <a:buClr>
                    <a:srgbClr val="000000"/>
                  </a:buClr>
                  <a:buSzPct val="45000"/>
                </a:pPr>
                <a:endParaRPr kumimoji="0" lang="en-IN" sz="2800" b="0" i="0" u="none" strike="noStrike" kern="1200" cap="none" spc="-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oxima Nova Rg" panose="02000506030000020004" pitchFamily="2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CBC18F-A838-35A3-403C-D6EC8FEB4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99" y="1112808"/>
                <a:ext cx="11564253" cy="3743952"/>
              </a:xfrm>
              <a:prstGeom prst="rect">
                <a:avLst/>
              </a:prstGeom>
              <a:blipFill>
                <a:blip r:embed="rId3"/>
                <a:stretch>
                  <a:fillRect t="-1792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0814DA7-2C91-B9B3-532B-F5631752F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359803"/>
                  </p:ext>
                </p:extLst>
              </p:nvPr>
            </p:nvGraphicFramePr>
            <p:xfrm>
              <a:off x="2058325" y="498111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72935815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143567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43376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Angle (</a:t>
                          </a:r>
                          <a:r>
                            <a:rPr lang="el-GR" dirty="0"/>
                            <a:t>θ</a:t>
                          </a:r>
                          <a:r>
                            <a:rPr lang="en-US" dirty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Formed in 12 hours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Formed in 24 hours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15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kumimoji="0" lang="en-IN" sz="1800" b="0" i="1" u="none" strike="noStrike" kern="1200" cap="none" spc="-1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N" dirty="0"/>
                            <a:t> or 180</a:t>
                          </a:r>
                          <a14:m>
                            <m:oMath xmlns:m="http://schemas.openxmlformats.org/officeDocument/2006/math">
                              <m:r>
                                <a:rPr kumimoji="0" lang="en-IN" sz="1800" b="0" i="1" u="none" strike="noStrike" kern="1200" cap="none" spc="-1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times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times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1962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</a:t>
                          </a:r>
                          <a14:m>
                            <m:oMath xmlns:m="http://schemas.openxmlformats.org/officeDocument/2006/math">
                              <m:r>
                                <a:rPr kumimoji="0" lang="en-IN" sz="1800" b="0" i="1" u="none" strike="noStrike" kern="1200" cap="none" spc="-1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N" dirty="0"/>
                            <a:t> or any other</a:t>
                          </a:r>
                          <a:r>
                            <a:rPr lang="en-IN" baseline="0" dirty="0"/>
                            <a:t> angle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times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 times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138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0814DA7-2C91-B9B3-532B-F5631752F0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4359803"/>
                  </p:ext>
                </p:extLst>
              </p:nvPr>
            </p:nvGraphicFramePr>
            <p:xfrm>
              <a:off x="2058325" y="4981115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{0660B408-B3CF-4A94-85FC-2B1E0A45F4A2}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72935815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143567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433764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Angle (</a:t>
                          </a:r>
                          <a:r>
                            <a:rPr lang="el-GR" dirty="0"/>
                            <a:t>θ</a:t>
                          </a:r>
                          <a:r>
                            <a:rPr lang="en-US" dirty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Formed in 12 hours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Formed in 24 hours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15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8197" r="-19977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 times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times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1962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8197" r="-19977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 times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44 times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81385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916702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374758" y="377137"/>
            <a:ext cx="91229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solidFill>
                  <a:srgbClr val="04A2B9"/>
                </a:solidFill>
                <a:latin typeface="Proxima Nova Lt" panose="02000506030000020004" pitchFamily="50" charset="0"/>
              </a:rPr>
              <a:t>Find the angle between hour hand and minute hand</a:t>
            </a:r>
            <a:endParaRPr lang="en-US" sz="2800" b="1" dirty="0">
              <a:latin typeface="Proxima Nova Lt" panose="02000506030000020004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99BBD-5840-0590-9826-FB606F7A5EEE}"/>
              </a:ext>
            </a:extLst>
          </p:cNvPr>
          <p:cNvSpPr txBox="1"/>
          <p:nvPr/>
        </p:nvSpPr>
        <p:spPr>
          <a:xfrm>
            <a:off x="588753" y="1527678"/>
            <a:ext cx="609456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IN" sz="2800" dirty="0">
                <a:latin typeface="Proxima Nova Rg" panose="02000506030000020004" pitchFamily="2" charset="0"/>
              </a:rPr>
              <a:t>At 04:00 o’clock</a:t>
            </a:r>
          </a:p>
          <a:p>
            <a:pPr marL="514350" indent="-514350">
              <a:buFont typeface="+mj-lt"/>
              <a:buAutoNum type="romanLcPeriod"/>
            </a:pPr>
            <a:endParaRPr lang="en-IN" sz="2800" dirty="0">
              <a:latin typeface="Proxima Nova Rg" panose="02000506030000020004" pitchFamily="2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800" dirty="0">
                <a:latin typeface="Proxima Nova Rg" panose="02000506030000020004" pitchFamily="2" charset="0"/>
              </a:rPr>
              <a:t>At 07:30 o’clock</a:t>
            </a:r>
          </a:p>
          <a:p>
            <a:pPr marL="514350" indent="-514350">
              <a:buFont typeface="+mj-lt"/>
              <a:buAutoNum type="romanLcPeriod"/>
            </a:pPr>
            <a:endParaRPr lang="en-IN" sz="2800" dirty="0">
              <a:latin typeface="Proxima Nova Rg" panose="02000506030000020004" pitchFamily="2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800" dirty="0">
                <a:latin typeface="Proxima Nova Rg" panose="02000506030000020004" pitchFamily="2" charset="0"/>
              </a:rPr>
              <a:t>At 03:30 o’clock</a:t>
            </a:r>
          </a:p>
          <a:p>
            <a:pPr marL="514350" indent="-514350">
              <a:buFont typeface="+mj-lt"/>
              <a:buAutoNum type="romanLcPeriod"/>
            </a:pPr>
            <a:endParaRPr lang="en-IN" sz="2800" dirty="0">
              <a:latin typeface="Proxima Nova Rg" panose="02000506030000020004" pitchFamily="2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800" dirty="0">
                <a:latin typeface="Proxima Nova Rg" panose="02000506030000020004" pitchFamily="2" charset="0"/>
              </a:rPr>
              <a:t>At 01:15 o’clock</a:t>
            </a:r>
          </a:p>
          <a:p>
            <a:pPr marL="514350" indent="-514350">
              <a:buFont typeface="+mj-lt"/>
              <a:buAutoNum type="romanLcPeriod"/>
            </a:pPr>
            <a:endParaRPr lang="en-IN" sz="2800" dirty="0">
              <a:latin typeface="Proxima Nova Rg" panose="02000506030000020004" pitchFamily="2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800" dirty="0">
                <a:latin typeface="Proxima Nova Rg" panose="02000506030000020004" pitchFamily="2" charset="0"/>
              </a:rPr>
              <a:t>At 09:50 o’clock</a:t>
            </a:r>
          </a:p>
          <a:p>
            <a:pPr marL="514350" indent="-514350">
              <a:buFont typeface="+mj-lt"/>
              <a:buAutoNum type="romanLcPeriod"/>
            </a:pPr>
            <a:endParaRPr lang="en-IN" sz="2800" dirty="0">
              <a:latin typeface="Proxima Nova Rg" panose="02000506030000020004" pitchFamily="2" charset="0"/>
            </a:endParaRPr>
          </a:p>
          <a:p>
            <a:pPr marL="514350" indent="-514350">
              <a:buFont typeface="+mj-lt"/>
              <a:buAutoNum type="romanLcPeriod"/>
            </a:pPr>
            <a:r>
              <a:rPr lang="en-IN" sz="2800" dirty="0">
                <a:latin typeface="Proxima Nova Rg" panose="02000506030000020004" pitchFamily="2" charset="0"/>
              </a:rPr>
              <a:t>03:25 o’clock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FC49EA-DF8E-2C8F-DD54-A5F0A647F3F9}"/>
              </a:ext>
            </a:extLst>
          </p:cNvPr>
          <p:cNvPicPr/>
          <p:nvPr/>
        </p:nvPicPr>
        <p:blipFill>
          <a:blip r:embed="rId3"/>
          <a:srcRect l="19173" t="15812" r="12101" b="15462"/>
          <a:stretch/>
        </p:blipFill>
        <p:spPr>
          <a:xfrm>
            <a:off x="4273605" y="1424444"/>
            <a:ext cx="5038560" cy="5038560"/>
          </a:xfrm>
          <a:prstGeom prst="rect">
            <a:avLst/>
          </a:prstGeom>
          <a:ln w="0"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CB8EA-7F18-FEC1-4663-F932D4F8D904}"/>
              </a:ext>
            </a:extLst>
          </p:cNvPr>
          <p:cNvSpPr/>
          <p:nvPr/>
        </p:nvSpPr>
        <p:spPr>
          <a:xfrm>
            <a:off x="9558406" y="1666316"/>
            <a:ext cx="1618560" cy="425880"/>
          </a:xfrm>
          <a:prstGeom prst="rect">
            <a:avLst/>
          </a:prstGeom>
          <a:noFill/>
          <a:ln w="0">
            <a:solidFill>
              <a:srgbClr val="2E270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strike="noStrike" spc="-1">
                <a:solidFill>
                  <a:srgbClr val="784B04"/>
                </a:solidFill>
                <a:latin typeface="Times New Roman"/>
                <a:ea typeface="Arial"/>
              </a:rPr>
              <a:t>120°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143AF-62E9-C4BD-A014-661166EE3055}"/>
              </a:ext>
            </a:extLst>
          </p:cNvPr>
          <p:cNvSpPr/>
          <p:nvPr/>
        </p:nvSpPr>
        <p:spPr>
          <a:xfrm>
            <a:off x="9558406" y="2458676"/>
            <a:ext cx="1618560" cy="425880"/>
          </a:xfrm>
          <a:prstGeom prst="rect">
            <a:avLst/>
          </a:prstGeom>
          <a:noFill/>
          <a:ln w="0">
            <a:solidFill>
              <a:srgbClr val="2E270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strike="noStrike" spc="-1">
                <a:solidFill>
                  <a:srgbClr val="784B04"/>
                </a:solidFill>
                <a:latin typeface="Times New Roman"/>
                <a:ea typeface="Arial"/>
              </a:rPr>
              <a:t>45°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CB9A59-C29E-1D06-E523-8F6D8B0F7EEC}"/>
              </a:ext>
            </a:extLst>
          </p:cNvPr>
          <p:cNvSpPr/>
          <p:nvPr/>
        </p:nvSpPr>
        <p:spPr>
          <a:xfrm>
            <a:off x="9558406" y="3251036"/>
            <a:ext cx="1618560" cy="425880"/>
          </a:xfrm>
          <a:prstGeom prst="rect">
            <a:avLst/>
          </a:prstGeom>
          <a:noFill/>
          <a:ln w="0">
            <a:solidFill>
              <a:srgbClr val="2E270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strike="noStrike" spc="-1">
                <a:solidFill>
                  <a:srgbClr val="784B04"/>
                </a:solidFill>
                <a:latin typeface="Times New Roman"/>
                <a:ea typeface="Arial"/>
              </a:rPr>
              <a:t>75°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3032A4-0D76-E7CE-B4E6-3928555B64EB}"/>
              </a:ext>
            </a:extLst>
          </p:cNvPr>
          <p:cNvSpPr/>
          <p:nvPr/>
        </p:nvSpPr>
        <p:spPr>
          <a:xfrm>
            <a:off x="9558406" y="4115396"/>
            <a:ext cx="1618560" cy="425880"/>
          </a:xfrm>
          <a:prstGeom prst="rect">
            <a:avLst/>
          </a:prstGeom>
          <a:noFill/>
          <a:ln w="0">
            <a:solidFill>
              <a:srgbClr val="2E270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strike="noStrike" spc="-1">
                <a:solidFill>
                  <a:srgbClr val="784B04"/>
                </a:solidFill>
                <a:latin typeface="Times New Roman"/>
                <a:ea typeface="Arial"/>
              </a:rPr>
              <a:t>52.5°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A72DD-94E9-043D-E733-CF38AE156C9D}"/>
              </a:ext>
            </a:extLst>
          </p:cNvPr>
          <p:cNvSpPr/>
          <p:nvPr/>
        </p:nvSpPr>
        <p:spPr>
          <a:xfrm>
            <a:off x="9558406" y="4871756"/>
            <a:ext cx="1618560" cy="425880"/>
          </a:xfrm>
          <a:prstGeom prst="rect">
            <a:avLst/>
          </a:prstGeom>
          <a:noFill/>
          <a:ln w="0">
            <a:solidFill>
              <a:srgbClr val="2E270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strike="noStrike" spc="-1">
                <a:solidFill>
                  <a:srgbClr val="784B04"/>
                </a:solidFill>
                <a:latin typeface="Times New Roman"/>
                <a:ea typeface="Arial"/>
              </a:rPr>
              <a:t>5°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186AB-D620-9B92-5D60-130053870D84}"/>
              </a:ext>
            </a:extLst>
          </p:cNvPr>
          <p:cNvSpPr/>
          <p:nvPr/>
        </p:nvSpPr>
        <p:spPr>
          <a:xfrm>
            <a:off x="9558406" y="5664116"/>
            <a:ext cx="1618560" cy="425880"/>
          </a:xfrm>
          <a:prstGeom prst="rect">
            <a:avLst/>
          </a:prstGeom>
          <a:noFill/>
          <a:ln w="0">
            <a:solidFill>
              <a:srgbClr val="2E270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strike="noStrike" spc="-1">
                <a:solidFill>
                  <a:srgbClr val="784B04"/>
                </a:solidFill>
                <a:latin typeface="Times New Roman"/>
                <a:ea typeface="Arial"/>
              </a:rPr>
              <a:t>47.5°</a:t>
            </a:r>
            <a:endParaRPr lang="en-IN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8861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Some other 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6B27-01CF-57C0-7A3E-50734E186D43}"/>
              </a:ext>
            </a:extLst>
          </p:cNvPr>
          <p:cNvSpPr txBox="1"/>
          <p:nvPr/>
        </p:nvSpPr>
        <p:spPr>
          <a:xfrm>
            <a:off x="478274" y="121921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A clock gains 4 seconds every minute. Find the angle traversed by the minute hand in one hour.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360°				(b) 366°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384° 				(d) 396°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478274" y="402932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A clock is started at noon. By what angle has the hour hand turned through by 4:20 p.m. the same day?	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130° 				(b) 120°</a:t>
            </a:r>
          </a:p>
          <a:p>
            <a:r>
              <a:rPr lang="en-IN" sz="2400" dirty="0">
                <a:latin typeface="Proxima Nova Rg" panose="02000506030000020004" pitchFamily="2" charset="0"/>
              </a:rPr>
              <a:t>(c) 140</a:t>
            </a:r>
            <a:r>
              <a:rPr lang="en-US" sz="2400" dirty="0">
                <a:latin typeface="Proxima Nova Rg" panose="02000506030000020004" pitchFamily="2" charset="0"/>
              </a:rPr>
              <a:t>°</a:t>
            </a:r>
            <a:r>
              <a:rPr lang="en-IN" sz="2400" dirty="0">
                <a:latin typeface="Proxima Nova Rg" panose="02000506030000020004" pitchFamily="2" charset="0"/>
              </a:rPr>
              <a:t>				(d) 150</a:t>
            </a:r>
            <a:r>
              <a:rPr lang="en-US" sz="2400" dirty="0">
                <a:latin typeface="Proxima Nova Rg" panose="02000506030000020004" pitchFamily="2" charset="0"/>
              </a:rPr>
              <a:t>°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1271-E72C-0CC4-4ED0-8BE89205DAA0}"/>
              </a:ext>
            </a:extLst>
          </p:cNvPr>
          <p:cNvSpPr txBox="1"/>
          <p:nvPr/>
        </p:nvSpPr>
        <p:spPr>
          <a:xfrm>
            <a:off x="10198692" y="1957880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C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8C17-A3F4-1488-0F22-99AE13178619}"/>
              </a:ext>
            </a:extLst>
          </p:cNvPr>
          <p:cNvSpPr txBox="1"/>
          <p:nvPr/>
        </p:nvSpPr>
        <p:spPr>
          <a:xfrm>
            <a:off x="10198692" y="458332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A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77CBE-DC5B-1392-A138-6F22C22A61B2}"/>
              </a:ext>
            </a:extLst>
          </p:cNvPr>
          <p:cNvPicPr/>
          <p:nvPr/>
        </p:nvPicPr>
        <p:blipFill>
          <a:blip r:embed="rId3"/>
          <a:srcRect t="13337" b="11771"/>
          <a:stretch/>
        </p:blipFill>
        <p:spPr>
          <a:xfrm>
            <a:off x="7745506" y="1835321"/>
            <a:ext cx="1990066" cy="1907111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3F0ED8-E620-EC75-3944-C03DB8AD8F7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516560" y="4645430"/>
            <a:ext cx="1682132" cy="1907111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66303-F6E0-B0E9-942E-20DB00B4236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761005" y="4645429"/>
            <a:ext cx="1682132" cy="190711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976849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Some other 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6B27-01CF-57C0-7A3E-50734E186D43}"/>
              </a:ext>
            </a:extLst>
          </p:cNvPr>
          <p:cNvSpPr txBox="1"/>
          <p:nvPr/>
        </p:nvSpPr>
        <p:spPr>
          <a:xfrm>
            <a:off x="478274" y="121921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What is the angle between the minute hand and the hour hand of a clock at 25 minutes past 2?	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75°					(b) 80°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72.5° 				(d) 77.5°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478274" y="402932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If the time in a clock is 6 hours 45 minutes, then what time does it show on the mirror?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12 h 15 min			(b) 5 h 15 min</a:t>
            </a:r>
          </a:p>
          <a:p>
            <a:r>
              <a:rPr lang="en-IN" sz="2400" dirty="0">
                <a:latin typeface="Proxima Nova Rg" panose="02000506030000020004" pitchFamily="2" charset="0"/>
              </a:rPr>
              <a:t>(c) 9 h 15 min				(d) None of these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1271-E72C-0CC4-4ED0-8BE89205DAA0}"/>
              </a:ext>
            </a:extLst>
          </p:cNvPr>
          <p:cNvSpPr txBox="1"/>
          <p:nvPr/>
        </p:nvSpPr>
        <p:spPr>
          <a:xfrm>
            <a:off x="10198692" y="1957880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D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8C17-A3F4-1488-0F22-99AE13178619}"/>
              </a:ext>
            </a:extLst>
          </p:cNvPr>
          <p:cNvSpPr txBox="1"/>
          <p:nvPr/>
        </p:nvSpPr>
        <p:spPr>
          <a:xfrm>
            <a:off x="10198692" y="458332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B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993D3-BD61-D696-5347-2544E7855FC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584633" y="1957880"/>
            <a:ext cx="1863854" cy="1907111"/>
          </a:xfrm>
          <a:prstGeom prst="rect">
            <a:avLst/>
          </a:prstGeom>
          <a:ln w="0"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88D4C7-B0ED-5051-7DE5-4D438E7DE72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584633" y="4541153"/>
            <a:ext cx="1912200" cy="21235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075462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Some other 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6B27-01CF-57C0-7A3E-50734E186D43}"/>
              </a:ext>
            </a:extLst>
          </p:cNvPr>
          <p:cNvSpPr txBox="1"/>
          <p:nvPr/>
        </p:nvSpPr>
        <p:spPr>
          <a:xfrm>
            <a:off x="478274" y="1219217"/>
            <a:ext cx="9502488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A clock which gains uniformly is 3 minutes behind at 10 a.m. on Sunday and is 5 minutes 36 seconds ahead at 7 p.m. on the following Friday. When was it showing the correct time?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6 am Tue				(b) 6 am Wed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7 am Tue				(d) 7 am Wed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478274" y="4029327"/>
            <a:ext cx="9502488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A clock is set right at 10:00 a.m. on Monday. It loses uniformly 12 minutes in 24 hours. What will be the true time if the clock indicates 9:30 p.m. the following Wednesday 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10 pm				(b) 9 pm</a:t>
            </a:r>
          </a:p>
          <a:p>
            <a:r>
              <a:rPr lang="en-IN" sz="2400" dirty="0">
                <a:latin typeface="Proxima Nova Rg" panose="02000506030000020004" pitchFamily="2" charset="0"/>
              </a:rPr>
              <a:t>(c) 10:12 pm				(d) 9:45 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1271-E72C-0CC4-4ED0-8BE89205DAA0}"/>
              </a:ext>
            </a:extLst>
          </p:cNvPr>
          <p:cNvSpPr txBox="1"/>
          <p:nvPr/>
        </p:nvSpPr>
        <p:spPr>
          <a:xfrm>
            <a:off x="10198692" y="1957880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C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8C17-A3F4-1488-0F22-99AE13178619}"/>
              </a:ext>
            </a:extLst>
          </p:cNvPr>
          <p:cNvSpPr txBox="1"/>
          <p:nvPr/>
        </p:nvSpPr>
        <p:spPr>
          <a:xfrm>
            <a:off x="10198692" y="4767990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A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CBE965-585C-9F17-7B81-EA75425C15BF}"/>
              </a:ext>
            </a:extLst>
          </p:cNvPr>
          <p:cNvPicPr/>
          <p:nvPr/>
        </p:nvPicPr>
        <p:blipFill>
          <a:blip r:embed="rId3"/>
          <a:srcRect t="13337" b="11771"/>
          <a:stretch/>
        </p:blipFill>
        <p:spPr>
          <a:xfrm>
            <a:off x="7584633" y="2010065"/>
            <a:ext cx="1990066" cy="1907111"/>
          </a:xfrm>
          <a:prstGeom prst="rect">
            <a:avLst/>
          </a:prstGeom>
          <a:ln w="0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8B916F-B9C3-0F41-0674-67F6EDE60554}"/>
              </a:ext>
            </a:extLst>
          </p:cNvPr>
          <p:cNvPicPr/>
          <p:nvPr/>
        </p:nvPicPr>
        <p:blipFill>
          <a:blip r:embed="rId3"/>
          <a:srcRect t="13337" b="11771"/>
          <a:stretch/>
        </p:blipFill>
        <p:spPr>
          <a:xfrm>
            <a:off x="7584633" y="4814590"/>
            <a:ext cx="1990066" cy="190711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833073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575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Proxima Nova</vt:lpstr>
      <vt:lpstr>Proxima Nova Lt</vt:lpstr>
      <vt:lpstr>Proxima Nova Rg</vt:lpstr>
      <vt:lpstr>Times New Roman</vt:lpstr>
      <vt:lpstr>Wingdings</vt:lpstr>
      <vt:lpstr>Office Theme</vt:lpstr>
      <vt:lpstr>PowerPoint Presentation</vt:lpstr>
      <vt:lpstr>Types of Questions</vt:lpstr>
      <vt:lpstr>Concepts- Angles and Hands of a clock</vt:lpstr>
      <vt:lpstr>Find the angle between hour hand and minute hand</vt:lpstr>
      <vt:lpstr>Some other questions</vt:lpstr>
      <vt:lpstr>Some other questions</vt:lpstr>
      <vt:lpstr>Some other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Viral Ashara</cp:lastModifiedBy>
  <cp:revision>64</cp:revision>
  <dcterms:created xsi:type="dcterms:W3CDTF">2023-12-05T07:58:57Z</dcterms:created>
  <dcterms:modified xsi:type="dcterms:W3CDTF">2024-07-29T04:56:22Z</dcterms:modified>
</cp:coreProperties>
</file>