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22.png" ContentType="image/png"/>
  <Override PartName="/ppt/media/image4.png" ContentType="image/png"/>
  <Override PartName="/ppt/media/image21.png" ContentType="image/png"/>
  <Override PartName="/ppt/media/image19.png" ContentType="image/png"/>
  <Override PartName="/ppt/media/image1.png" ContentType="image/png"/>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EBCD5E07-D05F-4D19-9D77-9C570071162B}"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7617F22-7349-4886-A994-E9A4433A4E99}"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B18C9921-BA61-467F-9C0A-2F152B6AF639}"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B856486A-E5D5-4E38-99A7-A54AF35250D9}"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0F30167D-3233-4368-BFF5-D817F425F500}"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717A3BAA-51F5-419E-8C28-CCEACC7471E2}"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B067979-81EB-4096-911B-105BB0A56C9D}"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69F8FC9-79A3-4189-9842-7A2476165D93}"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64A766BF-032A-44D0-879E-74F3662C433B}"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773137E2-B5FB-4E03-BEFC-CD8A78E02FD5}"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6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059C7EB-090C-4E2A-8889-7CD3F3DE0A33}"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1733F60-0E89-4691-A908-5A9D136F0337}"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6F04CCD-6BB0-440B-871B-AE80C07A0E18}"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C028813-1D0A-43CE-AFBA-C6F483201122}"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383FABA-D60B-430E-8A94-E90EF422BE16}"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5C78765C-5D80-4B1A-87CB-778046119646}"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FC586DD5-9F45-403B-98C3-8B7E31AA12AA}"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9177C74-C699-4799-BA1A-CB4C6DC8B554}"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9AD24B1-53CD-4830-B83F-47F9140AE343}"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AB7CC44-A1C5-4687-A4AA-B9CEE00EEAB9}"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1605730-E4FE-4F3D-B469-505BD8D9003C}"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01781D1-C315-47D3-B739-8C1198B516E4}"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068042E-D37C-4C4E-91AC-79A617B66CD7}"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D845103-0E3F-411B-87AA-330F13BC4B94}"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6" hidden="1"/>
          <p:cNvSpPr/>
          <p:nvPr/>
        </p:nvSpPr>
        <p:spPr>
          <a:xfrm>
            <a:off x="0" y="758880"/>
            <a:ext cx="3441600" cy="532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 name="Rectangle 37" hidden="1"/>
          <p:cNvSpPr/>
          <p:nvPr/>
        </p:nvSpPr>
        <p:spPr>
          <a:xfrm>
            <a:off x="11815920" y="758880"/>
            <a:ext cx="381960" cy="5328720"/>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p:style>
      </p:sp>
      <p:sp>
        <p:nvSpPr>
          <p:cNvPr id="2" name="PlaceHolder 1"/>
          <p:cNvSpPr>
            <a:spLocks noGrp="1"/>
          </p:cNvSpPr>
          <p:nvPr>
            <p:ph type="ftr" idx="1"/>
          </p:nvPr>
        </p:nvSpPr>
        <p:spPr>
          <a:xfrm>
            <a:off x="3869280" y="6356520"/>
            <a:ext cx="5909400" cy="362880"/>
          </a:xfrm>
          <a:prstGeom prst="rect">
            <a:avLst/>
          </a:prstGeom>
          <a:noFill/>
          <a:ln w="0">
            <a:noFill/>
          </a:ln>
        </p:spPr>
        <p:txBody>
          <a:bodyPr lIns="90000" rIns="90000" tIns="45000" bIns="45000" anchor="ctr">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3" name="PlaceHolder 2"/>
          <p:cNvSpPr>
            <a:spLocks noGrp="1"/>
          </p:cNvSpPr>
          <p:nvPr>
            <p:ph type="sldNum" idx="2"/>
          </p:nvPr>
        </p:nvSpPr>
        <p:spPr>
          <a:xfrm>
            <a:off x="10634040" y="6356520"/>
            <a:ext cx="1528920" cy="362880"/>
          </a:xfrm>
          <a:prstGeom prst="rect">
            <a:avLst/>
          </a:prstGeom>
          <a:noFill/>
          <a:ln w="0">
            <a:noFill/>
          </a:ln>
        </p:spPr>
        <p:txBody>
          <a:bodyPr lIns="90000" rIns="90000" tIns="45000" bIns="45000" anchor="ctr">
            <a:noAutofit/>
          </a:bodyPr>
          <a:lstStyle>
            <a:lvl1pPr algn="r">
              <a:lnSpc>
                <a:spcPct val="100000"/>
              </a:lnSpc>
              <a:buNone/>
              <a:defRPr b="1" lang="en-IN" sz="1200" spc="-1" strike="noStrike">
                <a:solidFill>
                  <a:srgbClr val="40bad2"/>
                </a:solidFill>
                <a:latin typeface="Corbel"/>
              </a:defRPr>
            </a:lvl1pPr>
          </a:lstStyle>
          <a:p>
            <a:pPr algn="r">
              <a:lnSpc>
                <a:spcPct val="100000"/>
              </a:lnSpc>
              <a:buNone/>
            </a:pPr>
            <a:fld id="{5A408357-D433-4D33-B0C7-10BC03C1C80E}" type="slidenum">
              <a:rPr b="1" lang="en-IN" sz="1200" spc="-1" strike="noStrike">
                <a:solidFill>
                  <a:srgbClr val="40bad2"/>
                </a:solidFill>
                <a:latin typeface="Corbel"/>
              </a:rPr>
              <a:t>&lt;number&gt;</a:t>
            </a:fld>
            <a:endParaRPr b="0" lang="en-IN" sz="1200" spc="-1" strike="noStrike">
              <a:latin typeface="Times New Roman"/>
            </a:endParaRPr>
          </a:p>
        </p:txBody>
      </p:sp>
      <p:sp>
        <p:nvSpPr>
          <p:cNvPr id="4" name="PlaceHolder 3"/>
          <p:cNvSpPr>
            <a:spLocks noGrp="1"/>
          </p:cNvSpPr>
          <p:nvPr>
            <p:ph type="dt" idx="3"/>
          </p:nvPr>
        </p:nvSpPr>
        <p:spPr>
          <a:xfrm>
            <a:off x="262440" y="6356520"/>
            <a:ext cx="2741040" cy="36288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Rectangle 6" hidden="1"/>
          <p:cNvSpPr/>
          <p:nvPr/>
        </p:nvSpPr>
        <p:spPr>
          <a:xfrm>
            <a:off x="0" y="758880"/>
            <a:ext cx="3441600" cy="532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4" name="Rectangle 37" hidden="1"/>
          <p:cNvSpPr/>
          <p:nvPr/>
        </p:nvSpPr>
        <p:spPr>
          <a:xfrm>
            <a:off x="11815920" y="758880"/>
            <a:ext cx="381960" cy="5328720"/>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p:style>
      </p:sp>
      <p:sp>
        <p:nvSpPr>
          <p:cNvPr id="45" name="PlaceHolder 1"/>
          <p:cNvSpPr>
            <a:spLocks noGrp="1"/>
          </p:cNvSpPr>
          <p:nvPr>
            <p:ph type="ftr" idx="4"/>
          </p:nvPr>
        </p:nvSpPr>
        <p:spPr>
          <a:xfrm>
            <a:off x="3869280" y="6356520"/>
            <a:ext cx="5909400" cy="362880"/>
          </a:xfrm>
          <a:prstGeom prst="rect">
            <a:avLst/>
          </a:prstGeom>
          <a:noFill/>
          <a:ln w="0">
            <a:noFill/>
          </a:ln>
        </p:spPr>
        <p:txBody>
          <a:bodyPr lIns="90000" rIns="90000" tIns="45000" bIns="45000" anchor="ctr">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46" name="PlaceHolder 2"/>
          <p:cNvSpPr>
            <a:spLocks noGrp="1"/>
          </p:cNvSpPr>
          <p:nvPr>
            <p:ph type="sldNum" idx="5"/>
          </p:nvPr>
        </p:nvSpPr>
        <p:spPr>
          <a:xfrm>
            <a:off x="10634040" y="6356520"/>
            <a:ext cx="1528920" cy="362880"/>
          </a:xfrm>
          <a:prstGeom prst="rect">
            <a:avLst/>
          </a:prstGeom>
          <a:noFill/>
          <a:ln w="0">
            <a:noFill/>
          </a:ln>
        </p:spPr>
        <p:txBody>
          <a:bodyPr lIns="90000" rIns="90000" tIns="45000" bIns="45000" anchor="ctr">
            <a:noAutofit/>
          </a:bodyPr>
          <a:lstStyle>
            <a:lvl1pPr algn="r">
              <a:lnSpc>
                <a:spcPct val="100000"/>
              </a:lnSpc>
              <a:buNone/>
              <a:defRPr b="1" lang="en-IN" sz="1200" spc="-1" strike="noStrike">
                <a:solidFill>
                  <a:srgbClr val="40bad2"/>
                </a:solidFill>
                <a:latin typeface="Corbel"/>
              </a:defRPr>
            </a:lvl1pPr>
          </a:lstStyle>
          <a:p>
            <a:pPr algn="r">
              <a:lnSpc>
                <a:spcPct val="100000"/>
              </a:lnSpc>
              <a:buNone/>
            </a:pPr>
            <a:fld id="{FB84DF21-720A-45F5-962A-FC9D026B16C5}" type="slidenum">
              <a:rPr b="1" lang="en-IN" sz="1200" spc="-1" strike="noStrike">
                <a:solidFill>
                  <a:srgbClr val="40bad2"/>
                </a:solidFill>
                <a:latin typeface="Corbel"/>
              </a:rPr>
              <a:t>&lt;number&gt;</a:t>
            </a:fld>
            <a:endParaRPr b="0" lang="en-IN" sz="1200" spc="-1" strike="noStrike">
              <a:latin typeface="Times New Roman"/>
            </a:endParaRPr>
          </a:p>
        </p:txBody>
      </p:sp>
      <p:sp>
        <p:nvSpPr>
          <p:cNvPr id="47" name="PlaceHolder 3"/>
          <p:cNvSpPr>
            <a:spLocks noGrp="1"/>
          </p:cNvSpPr>
          <p:nvPr>
            <p:ph type="dt" idx="6"/>
          </p:nvPr>
        </p:nvSpPr>
        <p:spPr>
          <a:xfrm>
            <a:off x="262440" y="6356520"/>
            <a:ext cx="2741040" cy="36288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48"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4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pic>
        <p:nvPicPr>
          <p:cNvPr id="86" name="Picture 3" descr=""/>
          <p:cNvPicPr/>
          <p:nvPr/>
        </p:nvPicPr>
        <p:blipFill>
          <a:blip r:embed="rId2"/>
          <a:stretch/>
        </p:blipFill>
        <p:spPr>
          <a:xfrm>
            <a:off x="8885160" y="385200"/>
            <a:ext cx="2732400" cy="911160"/>
          </a:xfrm>
          <a:prstGeom prst="rect">
            <a:avLst/>
          </a:prstGeom>
          <a:ln w="0">
            <a:noFill/>
          </a:ln>
        </p:spPr>
      </p:pic>
      <p:sp>
        <p:nvSpPr>
          <p:cNvPr id="87" name="Subtitle 2"/>
          <p:cNvSpPr/>
          <p:nvPr/>
        </p:nvSpPr>
        <p:spPr>
          <a:xfrm>
            <a:off x="1069920" y="850680"/>
            <a:ext cx="7313040" cy="445680"/>
          </a:xfrm>
          <a:prstGeom prst="rect">
            <a:avLst/>
          </a:prstGeom>
          <a:noFill/>
          <a:ln w="0">
            <a:noFill/>
          </a:ln>
        </p:spPr>
        <p:style>
          <a:lnRef idx="0"/>
          <a:fillRef idx="0"/>
          <a:effectRef idx="0"/>
          <a:fontRef idx="minor"/>
        </p:style>
      </p:sp>
      <p:sp>
        <p:nvSpPr>
          <p:cNvPr id="88" name="Text Box 9"/>
          <p:cNvSpPr/>
          <p:nvPr/>
        </p:nvSpPr>
        <p:spPr>
          <a:xfrm>
            <a:off x="4680000" y="2593080"/>
            <a:ext cx="7269840" cy="11869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IN" sz="7200" spc="-1" strike="noStrike">
                <a:solidFill>
                  <a:srgbClr val="000000"/>
                </a:solidFill>
                <a:latin typeface="Arial"/>
                <a:ea typeface="Verdana"/>
              </a:rPr>
              <a:t>Calendar</a:t>
            </a:r>
            <a:endParaRPr b="0" lang="en-IN" sz="7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08" name="TextBox 21"/>
          <p:cNvSpPr/>
          <p:nvPr/>
        </p:nvSpPr>
        <p:spPr>
          <a:xfrm>
            <a:off x="123120" y="128880"/>
            <a:ext cx="8765640" cy="759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4400" spc="-1" strike="noStrike">
                <a:solidFill>
                  <a:srgbClr val="ffffff"/>
                </a:solidFill>
                <a:latin typeface="Calibri"/>
                <a:ea typeface="DejaVu Sans"/>
              </a:rPr>
              <a:t>Calendar – Concept - 2</a:t>
            </a:r>
            <a:endParaRPr b="0" lang="en-IN" sz="4400" spc="-1" strike="noStrike">
              <a:latin typeface="Arial"/>
            </a:endParaRPr>
          </a:p>
        </p:txBody>
      </p:sp>
      <p:sp>
        <p:nvSpPr>
          <p:cNvPr id="109" name="Rectangle 4"/>
          <p:cNvSpPr/>
          <p:nvPr/>
        </p:nvSpPr>
        <p:spPr>
          <a:xfrm>
            <a:off x="183960" y="970560"/>
            <a:ext cx="11898000" cy="11869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1" lang="en-US" sz="2400" spc="-1" strike="noStrike">
                <a:solidFill>
                  <a:srgbClr val="000000"/>
                </a:solidFill>
                <a:latin typeface="Verdana"/>
                <a:ea typeface="Verdana"/>
              </a:rPr>
              <a:t>2. January 1</a:t>
            </a:r>
            <a:r>
              <a:rPr b="1" lang="en-US" sz="2400" spc="-1" strike="noStrike" baseline="30000">
                <a:solidFill>
                  <a:srgbClr val="000000"/>
                </a:solidFill>
                <a:latin typeface="Verdana"/>
                <a:ea typeface="Verdana"/>
              </a:rPr>
              <a:t>st</a:t>
            </a:r>
            <a:r>
              <a:rPr b="1" lang="en-US" sz="2400" spc="-1" strike="noStrike">
                <a:solidFill>
                  <a:srgbClr val="000000"/>
                </a:solidFill>
                <a:latin typeface="Verdana"/>
                <a:ea typeface="Verdana"/>
              </a:rPr>
              <a:t> ,2006 was a Sunday. What day of the week was January 1</a:t>
            </a:r>
            <a:r>
              <a:rPr b="1" lang="en-US" sz="2400" spc="-1" strike="noStrike" baseline="30000">
                <a:solidFill>
                  <a:srgbClr val="000000"/>
                </a:solidFill>
                <a:latin typeface="Verdana"/>
                <a:ea typeface="Verdana"/>
              </a:rPr>
              <a:t>st</a:t>
            </a:r>
            <a:r>
              <a:rPr b="1" lang="en-US" sz="2400" spc="-1" strike="noStrike">
                <a:solidFill>
                  <a:srgbClr val="000000"/>
                </a:solidFill>
                <a:latin typeface="Verdana"/>
                <a:ea typeface="Verdana"/>
              </a:rPr>
              <a:t> , 2010?</a:t>
            </a:r>
            <a:endParaRPr b="0" lang="en-IN" sz="2400" spc="-1" strike="noStrike">
              <a:latin typeface="Arial"/>
            </a:endParaRPr>
          </a:p>
          <a:p>
            <a:pPr algn="just">
              <a:lnSpc>
                <a:spcPct val="100000"/>
              </a:lnSpc>
              <a:buNone/>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10" name="TextBox 21"/>
          <p:cNvSpPr/>
          <p:nvPr/>
        </p:nvSpPr>
        <p:spPr>
          <a:xfrm>
            <a:off x="123120" y="16200"/>
            <a:ext cx="8765640" cy="759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4400" spc="-1" strike="noStrike">
                <a:solidFill>
                  <a:srgbClr val="ffffff"/>
                </a:solidFill>
                <a:latin typeface="Calibri"/>
                <a:ea typeface="DejaVu Sans"/>
              </a:rPr>
              <a:t>Calendar</a:t>
            </a:r>
            <a:endParaRPr b="0" lang="en-IN" sz="4400" spc="-1" strike="noStrike">
              <a:latin typeface="Arial"/>
            </a:endParaRPr>
          </a:p>
        </p:txBody>
      </p:sp>
      <p:sp>
        <p:nvSpPr>
          <p:cNvPr id="111" name="Rectangle 5"/>
          <p:cNvSpPr/>
          <p:nvPr/>
        </p:nvSpPr>
        <p:spPr>
          <a:xfrm>
            <a:off x="123120" y="970560"/>
            <a:ext cx="11916720" cy="1186920"/>
          </a:xfrm>
          <a:prstGeom prst="rect">
            <a:avLst/>
          </a:prstGeom>
          <a:noFill/>
          <a:ln w="0">
            <a:noFill/>
          </a:ln>
        </p:spPr>
        <p:style>
          <a:lnRef idx="0"/>
          <a:fillRef idx="0"/>
          <a:effectRef idx="0"/>
          <a:fontRef idx="minor"/>
        </p:style>
        <p:txBody>
          <a:bodyPr lIns="90000" rIns="90000" tIns="45000" bIns="45000" anchor="t">
            <a:spAutoFit/>
          </a:bodyPr>
          <a:p>
            <a:pPr marL="457200" indent="-457200" algn="just">
              <a:lnSpc>
                <a:spcPct val="100000"/>
              </a:lnSpc>
              <a:buClr>
                <a:srgbClr val="000000"/>
              </a:buClr>
              <a:buFont typeface="Corbel"/>
              <a:buAutoNum type="arabicPeriod" startAt="3"/>
            </a:pPr>
            <a:r>
              <a:rPr b="1" lang="en-US" sz="2400" spc="-1" strike="noStrike">
                <a:solidFill>
                  <a:srgbClr val="000000"/>
                </a:solidFill>
                <a:latin typeface="Verdana"/>
                <a:ea typeface="Verdana"/>
              </a:rPr>
              <a:t>The first November of a year is a Tuesday. What day of the week will be 1</a:t>
            </a:r>
            <a:r>
              <a:rPr b="1" lang="en-US" sz="2400" spc="-1" strike="noStrike" baseline="30000">
                <a:solidFill>
                  <a:srgbClr val="000000"/>
                </a:solidFill>
                <a:latin typeface="Verdana"/>
                <a:ea typeface="Verdana"/>
              </a:rPr>
              <a:t>st</a:t>
            </a:r>
            <a:r>
              <a:rPr b="1" lang="en-US" sz="2400" spc="-1" strike="noStrike">
                <a:solidFill>
                  <a:srgbClr val="000000"/>
                </a:solidFill>
                <a:latin typeface="Verdana"/>
                <a:ea typeface="Verdana"/>
              </a:rPr>
              <a:t> March of the same year?</a:t>
            </a:r>
            <a:endParaRPr b="0" lang="en-IN" sz="2400" spc="-1" strike="noStrike">
              <a:latin typeface="Arial"/>
            </a:endParaRPr>
          </a:p>
          <a:p>
            <a:pPr algn="just">
              <a:lnSpc>
                <a:spcPct val="100000"/>
              </a:lnSpc>
              <a:buNone/>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12" name="TextBox 21"/>
          <p:cNvSpPr/>
          <p:nvPr/>
        </p:nvSpPr>
        <p:spPr>
          <a:xfrm>
            <a:off x="123120" y="16200"/>
            <a:ext cx="8765640" cy="759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4400" spc="-1" strike="noStrike">
                <a:solidFill>
                  <a:srgbClr val="ffffff"/>
                </a:solidFill>
                <a:latin typeface="Calibri"/>
                <a:ea typeface="DejaVu Sans"/>
              </a:rPr>
              <a:t>Calendar</a:t>
            </a:r>
            <a:endParaRPr b="0" lang="en-IN" sz="4400" spc="-1" strike="noStrike">
              <a:latin typeface="Arial"/>
            </a:endParaRPr>
          </a:p>
        </p:txBody>
      </p:sp>
      <p:sp>
        <p:nvSpPr>
          <p:cNvPr id="113" name="Rectangle 4"/>
          <p:cNvSpPr/>
          <p:nvPr/>
        </p:nvSpPr>
        <p:spPr>
          <a:xfrm>
            <a:off x="198000" y="984600"/>
            <a:ext cx="11827440" cy="821160"/>
          </a:xfrm>
          <a:prstGeom prst="rect">
            <a:avLst/>
          </a:prstGeom>
          <a:noFill/>
          <a:ln w="0">
            <a:noFill/>
          </a:ln>
        </p:spPr>
        <p:style>
          <a:lnRef idx="0"/>
          <a:fillRef idx="0"/>
          <a:effectRef idx="0"/>
          <a:fontRef idx="minor"/>
        </p:style>
        <p:txBody>
          <a:bodyPr lIns="90000" rIns="90000" tIns="45000" bIns="45000" anchor="t">
            <a:spAutoFit/>
          </a:bodyPr>
          <a:p>
            <a:pPr marL="457200" indent="-457200" algn="just">
              <a:lnSpc>
                <a:spcPct val="100000"/>
              </a:lnSpc>
              <a:buClr>
                <a:srgbClr val="000000"/>
              </a:buClr>
              <a:buFont typeface="Corbel"/>
              <a:buAutoNum type="arabicPeriod" startAt="4"/>
            </a:pPr>
            <a:r>
              <a:rPr b="1" lang="en-US" sz="2400" spc="-1" strike="noStrike">
                <a:solidFill>
                  <a:srgbClr val="000000"/>
                </a:solidFill>
                <a:latin typeface="Verdana"/>
                <a:ea typeface="Verdana"/>
              </a:rPr>
              <a:t>What was the last day of 2</a:t>
            </a:r>
            <a:r>
              <a:rPr b="1" lang="en-US" sz="2400" spc="-1" strike="noStrike" baseline="30000">
                <a:solidFill>
                  <a:srgbClr val="000000"/>
                </a:solidFill>
                <a:latin typeface="Verdana"/>
                <a:ea typeface="Verdana"/>
              </a:rPr>
              <a:t>nd</a:t>
            </a:r>
            <a:r>
              <a:rPr b="1" lang="en-US" sz="2400" spc="-1" strike="noStrike">
                <a:solidFill>
                  <a:srgbClr val="000000"/>
                </a:solidFill>
                <a:latin typeface="Verdana"/>
                <a:ea typeface="Verdana"/>
              </a:rPr>
              <a:t> Century?</a:t>
            </a:r>
            <a:endParaRPr b="0" lang="en-IN" sz="2400" spc="-1" strike="noStrike">
              <a:latin typeface="Arial"/>
            </a:endParaRPr>
          </a:p>
          <a:p>
            <a:pPr algn="just">
              <a:lnSpc>
                <a:spcPct val="100000"/>
              </a:lnSpc>
              <a:buNone/>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14" name="TextBox 21"/>
          <p:cNvSpPr/>
          <p:nvPr/>
        </p:nvSpPr>
        <p:spPr>
          <a:xfrm>
            <a:off x="123120" y="16200"/>
            <a:ext cx="8765640" cy="759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4400" spc="-1" strike="noStrike">
                <a:solidFill>
                  <a:srgbClr val="ffffff"/>
                </a:solidFill>
                <a:latin typeface="Calibri"/>
                <a:ea typeface="DejaVu Sans"/>
              </a:rPr>
              <a:t>Calendar</a:t>
            </a:r>
            <a:endParaRPr b="0" lang="en-IN" sz="4400" spc="-1" strike="noStrike">
              <a:latin typeface="Arial"/>
            </a:endParaRPr>
          </a:p>
        </p:txBody>
      </p:sp>
      <p:sp>
        <p:nvSpPr>
          <p:cNvPr id="115" name="Rectangle 5"/>
          <p:cNvSpPr/>
          <p:nvPr/>
        </p:nvSpPr>
        <p:spPr>
          <a:xfrm>
            <a:off x="169920" y="956520"/>
            <a:ext cx="11883960" cy="821160"/>
          </a:xfrm>
          <a:prstGeom prst="rect">
            <a:avLst/>
          </a:prstGeom>
          <a:noFill/>
          <a:ln w="0">
            <a:noFill/>
          </a:ln>
        </p:spPr>
        <p:style>
          <a:lnRef idx="0"/>
          <a:fillRef idx="0"/>
          <a:effectRef idx="0"/>
          <a:fontRef idx="minor"/>
        </p:style>
        <p:txBody>
          <a:bodyPr lIns="90000" rIns="90000" tIns="45000" bIns="45000" anchor="t">
            <a:spAutoFit/>
          </a:bodyPr>
          <a:p>
            <a:pPr marL="457200" indent="-457200" algn="just">
              <a:lnSpc>
                <a:spcPct val="100000"/>
              </a:lnSpc>
              <a:buClr>
                <a:srgbClr val="000000"/>
              </a:buClr>
              <a:buFont typeface="Corbel"/>
              <a:buAutoNum type="arabicPeriod" startAt="5"/>
            </a:pPr>
            <a:r>
              <a:rPr b="1" lang="en-US" sz="2400" spc="-1" strike="noStrike">
                <a:solidFill>
                  <a:srgbClr val="000000"/>
                </a:solidFill>
                <a:latin typeface="Verdana"/>
                <a:ea typeface="Verdana"/>
              </a:rPr>
              <a:t>Today is Friday. After 125 days , it will be?</a:t>
            </a:r>
            <a:endParaRPr b="0" lang="en-IN" sz="2400" spc="-1" strike="noStrike">
              <a:latin typeface="Arial"/>
            </a:endParaRPr>
          </a:p>
          <a:p>
            <a:pPr algn="just">
              <a:lnSpc>
                <a:spcPct val="100000"/>
              </a:lnSpc>
              <a:buNone/>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16" name="TextBox 21"/>
          <p:cNvSpPr/>
          <p:nvPr/>
        </p:nvSpPr>
        <p:spPr>
          <a:xfrm>
            <a:off x="123120" y="16200"/>
            <a:ext cx="8765640" cy="759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4400" spc="-1" strike="noStrike">
                <a:solidFill>
                  <a:srgbClr val="ffffff"/>
                </a:solidFill>
                <a:latin typeface="Calibri"/>
                <a:ea typeface="DejaVu Sans"/>
              </a:rPr>
              <a:t>Calendar</a:t>
            </a:r>
            <a:endParaRPr b="0" lang="en-IN" sz="4400" spc="-1" strike="noStrike">
              <a:latin typeface="Arial"/>
            </a:endParaRPr>
          </a:p>
        </p:txBody>
      </p:sp>
      <p:sp>
        <p:nvSpPr>
          <p:cNvPr id="117" name="Rectangle 4"/>
          <p:cNvSpPr/>
          <p:nvPr/>
        </p:nvSpPr>
        <p:spPr>
          <a:xfrm>
            <a:off x="123120" y="956520"/>
            <a:ext cx="11930760" cy="1186920"/>
          </a:xfrm>
          <a:prstGeom prst="rect">
            <a:avLst/>
          </a:prstGeom>
          <a:noFill/>
          <a:ln w="0">
            <a:noFill/>
          </a:ln>
        </p:spPr>
        <p:style>
          <a:lnRef idx="0"/>
          <a:fillRef idx="0"/>
          <a:effectRef idx="0"/>
          <a:fontRef idx="minor"/>
        </p:style>
        <p:txBody>
          <a:bodyPr lIns="90000" rIns="90000" tIns="45000" bIns="45000" anchor="t">
            <a:spAutoFit/>
          </a:bodyPr>
          <a:p>
            <a:pPr marL="457200" indent="-457200" algn="just">
              <a:lnSpc>
                <a:spcPct val="100000"/>
              </a:lnSpc>
              <a:buClr>
                <a:srgbClr val="000000"/>
              </a:buClr>
              <a:buFont typeface="Corbel"/>
              <a:buAutoNum type="arabicPeriod" startAt="6"/>
            </a:pPr>
            <a:r>
              <a:rPr b="1" lang="en-US" sz="2400" spc="-1" strike="noStrike">
                <a:solidFill>
                  <a:srgbClr val="000000"/>
                </a:solidFill>
                <a:latin typeface="Verdana"/>
                <a:ea typeface="Verdana"/>
              </a:rPr>
              <a:t>The year next to 2013 having the same calendar as that of 2013 is ?</a:t>
            </a:r>
            <a:endParaRPr b="0" lang="en-IN" sz="2400" spc="-1" strike="noStrike">
              <a:latin typeface="Arial"/>
            </a:endParaRPr>
          </a:p>
          <a:p>
            <a:pPr algn="just">
              <a:lnSpc>
                <a:spcPct val="100000"/>
              </a:lnSpc>
              <a:buNone/>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18" name="TextBox 21"/>
          <p:cNvSpPr/>
          <p:nvPr/>
        </p:nvSpPr>
        <p:spPr>
          <a:xfrm>
            <a:off x="123120" y="16200"/>
            <a:ext cx="8765640" cy="759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4400" spc="-1" strike="noStrike">
                <a:solidFill>
                  <a:srgbClr val="ffffff"/>
                </a:solidFill>
                <a:latin typeface="Calibri"/>
                <a:ea typeface="DejaVu Sans"/>
              </a:rPr>
              <a:t>Calendar</a:t>
            </a:r>
            <a:endParaRPr b="0" lang="en-IN" sz="4400" spc="-1" strike="noStrike">
              <a:latin typeface="Arial"/>
            </a:endParaRPr>
          </a:p>
        </p:txBody>
      </p:sp>
      <p:sp>
        <p:nvSpPr>
          <p:cNvPr id="119" name="Rectangle 6"/>
          <p:cNvSpPr/>
          <p:nvPr/>
        </p:nvSpPr>
        <p:spPr>
          <a:xfrm>
            <a:off x="123120" y="984600"/>
            <a:ext cx="11930760" cy="8211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1" lang="en-US" sz="2400" spc="-1" strike="noStrike">
                <a:solidFill>
                  <a:srgbClr val="000000"/>
                </a:solidFill>
                <a:latin typeface="Verdana"/>
                <a:ea typeface="Verdana"/>
              </a:rPr>
              <a:t>7. Which dates of March, 2010 were Wednesdays ?</a:t>
            </a:r>
            <a:endParaRPr b="0" lang="en-IN" sz="2400" spc="-1" strike="noStrike">
              <a:latin typeface="Arial"/>
            </a:endParaRPr>
          </a:p>
          <a:p>
            <a:pPr algn="just">
              <a:lnSpc>
                <a:spcPct val="100000"/>
              </a:lnSpc>
              <a:buNone/>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20" name="TextBox 21"/>
          <p:cNvSpPr/>
          <p:nvPr/>
        </p:nvSpPr>
        <p:spPr>
          <a:xfrm>
            <a:off x="123120" y="16200"/>
            <a:ext cx="8765640" cy="759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4400" spc="-1" strike="noStrike">
                <a:solidFill>
                  <a:srgbClr val="ffffff"/>
                </a:solidFill>
                <a:latin typeface="Calibri"/>
                <a:ea typeface="DejaVu Sans"/>
              </a:rPr>
              <a:t>Reference Books Available In Library </a:t>
            </a:r>
            <a:endParaRPr b="0" lang="en-IN" sz="4400" spc="-1" strike="noStrike">
              <a:latin typeface="Arial"/>
            </a:endParaRPr>
          </a:p>
        </p:txBody>
      </p:sp>
      <p:sp>
        <p:nvSpPr>
          <p:cNvPr id="121" name="TextBox 4"/>
          <p:cNvSpPr/>
          <p:nvPr/>
        </p:nvSpPr>
        <p:spPr>
          <a:xfrm>
            <a:off x="123120" y="995400"/>
            <a:ext cx="11930760" cy="390024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Corbel"/>
              <a:buAutoNum type="arabicPeriod"/>
            </a:pPr>
            <a:r>
              <a:rPr b="1" lang="en-US" sz="2000" spc="-1" strike="noStrike">
                <a:solidFill>
                  <a:srgbClr val="000000"/>
                </a:solidFill>
                <a:latin typeface="Verdana"/>
                <a:ea typeface="Verdana"/>
              </a:rPr>
              <a:t>Quantitative Aptitude By </a:t>
            </a:r>
            <a:r>
              <a:rPr b="1" i="1" lang="en-US" sz="2000" spc="-1" strike="noStrike">
                <a:solidFill>
                  <a:srgbClr val="002060"/>
                </a:solidFill>
                <a:latin typeface="Verdana"/>
                <a:ea typeface="Verdana"/>
              </a:rPr>
              <a:t>Dr. R. S. Aggarwal</a:t>
            </a:r>
            <a:endParaRPr b="0" lang="en-IN" sz="2000" spc="-1" strike="noStrike">
              <a:latin typeface="Arial"/>
            </a:endParaRPr>
          </a:p>
          <a:p>
            <a:pPr marL="457200" indent="-457200">
              <a:lnSpc>
                <a:spcPct val="150000"/>
              </a:lnSpc>
              <a:buNone/>
              <a:tabLst>
                <a:tab algn="l" pos="0"/>
              </a:tabLst>
            </a:pPr>
            <a:r>
              <a:rPr b="1" i="1" lang="en-US" sz="2000" spc="-1" strike="noStrike">
                <a:solidFill>
                  <a:srgbClr val="002060"/>
                </a:solidFill>
                <a:latin typeface="Verdana"/>
                <a:ea typeface="Verdana"/>
              </a:rPr>
              <a:t>	</a:t>
            </a:r>
            <a:r>
              <a:rPr b="1" i="1" lang="en-US" sz="2000" spc="-1" strike="noStrike">
                <a:solidFill>
                  <a:srgbClr val="c00000"/>
                </a:solidFill>
                <a:latin typeface="Verdana"/>
                <a:ea typeface="Verdana"/>
              </a:rPr>
              <a:t>Library Code : 153.9 AGG FT0003477 </a:t>
            </a:r>
            <a:endParaRPr b="0" lang="en-IN" sz="2000" spc="-1" strike="noStrike">
              <a:latin typeface="Arial"/>
            </a:endParaRPr>
          </a:p>
          <a:p>
            <a:pPr marL="457200" indent="-457200">
              <a:lnSpc>
                <a:spcPct val="150000"/>
              </a:lnSpc>
              <a:buClr>
                <a:srgbClr val="000000"/>
              </a:buClr>
              <a:buFont typeface="Corbel"/>
              <a:buAutoNum type="arabicPeriod" startAt="2"/>
              <a:tabLst>
                <a:tab algn="l" pos="0"/>
              </a:tabLst>
            </a:pPr>
            <a:r>
              <a:rPr b="1" lang="en-US" sz="2000" spc="-1" strike="noStrike">
                <a:solidFill>
                  <a:srgbClr val="000000"/>
                </a:solidFill>
                <a:latin typeface="Verdana"/>
                <a:ea typeface="Verdana"/>
              </a:rPr>
              <a:t>How to prepare for Quantitative Aptitude</a:t>
            </a:r>
            <a:endParaRPr b="0" lang="en-IN" sz="2000" spc="-1" strike="noStrike">
              <a:latin typeface="Arial"/>
            </a:endParaRPr>
          </a:p>
          <a:p>
            <a:pPr marL="457200" indent="-457200">
              <a:lnSpc>
                <a:spcPct val="100000"/>
              </a:lnSpc>
              <a:buNone/>
              <a:tabLst>
                <a:tab algn="l" pos="0"/>
              </a:tabLst>
            </a:pPr>
            <a:r>
              <a:rPr b="1" lang="en-US" sz="2000" spc="-1" strike="noStrike">
                <a:solidFill>
                  <a:srgbClr val="000000"/>
                </a:solidFill>
                <a:latin typeface="Verdana"/>
                <a:ea typeface="Verdana"/>
              </a:rPr>
              <a:t>	</a:t>
            </a:r>
            <a:r>
              <a:rPr b="1" lang="en-US" sz="2000" spc="-1" strike="noStrike">
                <a:solidFill>
                  <a:srgbClr val="000000"/>
                </a:solidFill>
                <a:latin typeface="Verdana"/>
                <a:ea typeface="Verdana"/>
              </a:rPr>
              <a:t>By </a:t>
            </a:r>
            <a:r>
              <a:rPr b="1" i="1" lang="en-US" sz="2000" spc="-1" strike="noStrike">
                <a:solidFill>
                  <a:srgbClr val="002060"/>
                </a:solidFill>
                <a:latin typeface="Verdana"/>
                <a:ea typeface="Verdana"/>
              </a:rPr>
              <a:t>Arun Sharma</a:t>
            </a:r>
            <a:endParaRPr b="0" lang="en-IN" sz="2000" spc="-1" strike="noStrike">
              <a:latin typeface="Arial"/>
            </a:endParaRPr>
          </a:p>
          <a:p>
            <a:pPr marL="457200" indent="-457200">
              <a:lnSpc>
                <a:spcPct val="150000"/>
              </a:lnSpc>
              <a:buNone/>
              <a:tabLst>
                <a:tab algn="l" pos="0"/>
              </a:tabLst>
            </a:pPr>
            <a:r>
              <a:rPr b="1" i="1" lang="en-US" sz="2000" spc="-1" strike="noStrike">
                <a:solidFill>
                  <a:srgbClr val="c00000"/>
                </a:solidFill>
                <a:latin typeface="Verdana"/>
                <a:ea typeface="Verdana"/>
              </a:rPr>
              <a:t>	</a:t>
            </a:r>
            <a:r>
              <a:rPr b="1" i="1" lang="en-US" sz="2000" spc="-1" strike="noStrike">
                <a:solidFill>
                  <a:srgbClr val="c00000"/>
                </a:solidFill>
                <a:latin typeface="Verdana"/>
                <a:ea typeface="Verdana"/>
              </a:rPr>
              <a:t>Library Code : 153.9 SHA 0015658</a:t>
            </a:r>
            <a:endParaRPr b="0" lang="en-IN" sz="2000" spc="-1" strike="noStrike">
              <a:latin typeface="Arial"/>
            </a:endParaRPr>
          </a:p>
          <a:p>
            <a:pPr marL="457200" indent="-457200">
              <a:lnSpc>
                <a:spcPct val="150000"/>
              </a:lnSpc>
              <a:buClr>
                <a:srgbClr val="000000"/>
              </a:buClr>
              <a:buFont typeface="Corbel"/>
              <a:buAutoNum type="arabicPeriod" startAt="3"/>
              <a:tabLst>
                <a:tab algn="l" pos="0"/>
              </a:tabLst>
            </a:pPr>
            <a:r>
              <a:rPr b="1" lang="en-US" sz="2000" spc="-1" strike="noStrike">
                <a:solidFill>
                  <a:srgbClr val="000000"/>
                </a:solidFill>
                <a:latin typeface="Verdana"/>
                <a:ea typeface="Verdana"/>
              </a:rPr>
              <a:t>A Modern Approach to Verbal &amp; Non-Verbal Reasoning</a:t>
            </a:r>
            <a:endParaRPr b="0" lang="en-IN" sz="2000" spc="-1" strike="noStrike">
              <a:latin typeface="Arial"/>
            </a:endParaRPr>
          </a:p>
          <a:p>
            <a:pPr marL="457200" indent="-457200">
              <a:lnSpc>
                <a:spcPct val="100000"/>
              </a:lnSpc>
              <a:buNone/>
              <a:tabLst>
                <a:tab algn="l" pos="0"/>
              </a:tabLst>
            </a:pPr>
            <a:r>
              <a:rPr b="1" lang="en-US" sz="2000" spc="-1" strike="noStrike">
                <a:solidFill>
                  <a:srgbClr val="000000"/>
                </a:solidFill>
                <a:latin typeface="Verdana"/>
                <a:ea typeface="Verdana"/>
              </a:rPr>
              <a:t>	</a:t>
            </a:r>
            <a:r>
              <a:rPr b="1" lang="en-US" sz="2000" spc="-1" strike="noStrike">
                <a:solidFill>
                  <a:srgbClr val="000000"/>
                </a:solidFill>
                <a:latin typeface="Verdana"/>
                <a:ea typeface="Verdana"/>
              </a:rPr>
              <a:t>By </a:t>
            </a:r>
            <a:r>
              <a:rPr b="1" i="1" lang="en-US" sz="2000" spc="-1" strike="noStrike">
                <a:solidFill>
                  <a:srgbClr val="002060"/>
                </a:solidFill>
                <a:latin typeface="Verdana"/>
                <a:ea typeface="Verdana"/>
              </a:rPr>
              <a:t>Dr. R. S. Aggarwal</a:t>
            </a:r>
            <a:endParaRPr b="0" lang="en-IN" sz="2000" spc="-1" strike="noStrike">
              <a:latin typeface="Arial"/>
            </a:endParaRPr>
          </a:p>
          <a:p>
            <a:pPr marL="457200" indent="-457200">
              <a:lnSpc>
                <a:spcPct val="100000"/>
              </a:lnSpc>
              <a:buNone/>
              <a:tabLst>
                <a:tab algn="l" pos="0"/>
              </a:tabLst>
            </a:pPr>
            <a:r>
              <a:rPr b="1" i="1" lang="en-US" sz="2000" spc="-1" strike="noStrike">
                <a:solidFill>
                  <a:srgbClr val="c00000"/>
                </a:solidFill>
                <a:latin typeface="Verdana"/>
                <a:ea typeface="Verdana"/>
              </a:rPr>
              <a:t>	</a:t>
            </a:r>
            <a:r>
              <a:rPr b="1" i="1" lang="en-US" sz="2000" spc="-1" strike="noStrike">
                <a:solidFill>
                  <a:srgbClr val="c00000"/>
                </a:solidFill>
                <a:latin typeface="Verdana"/>
                <a:ea typeface="Verdana"/>
              </a:rPr>
              <a:t>Library Code : 153.9 AGG FT0003533</a:t>
            </a:r>
            <a:endParaRPr b="0" lang="en-IN" sz="2000" spc="-1" strike="noStrike">
              <a:latin typeface="Arial"/>
            </a:endParaRPr>
          </a:p>
          <a:p>
            <a:pPr marL="457200" indent="-457200">
              <a:lnSpc>
                <a:spcPct val="100000"/>
              </a:lnSpc>
              <a:buNone/>
              <a:tabLst>
                <a:tab algn="l" pos="0"/>
              </a:tabLst>
            </a:pPr>
            <a:r>
              <a:rPr b="1" lang="en-US" sz="2000" spc="-1" strike="noStrike">
                <a:solidFill>
                  <a:srgbClr val="000000"/>
                </a:solidFill>
                <a:latin typeface="Verdana"/>
                <a:ea typeface="Verdana"/>
              </a:rPr>
              <a:t> </a:t>
            </a:r>
            <a:endParaRPr b="0" lang="en-IN" sz="2000" spc="-1" strike="noStrike">
              <a:latin typeface="Arial"/>
            </a:endParaRPr>
          </a:p>
          <a:p>
            <a:pPr marL="457200" indent="-457200">
              <a:lnSpc>
                <a:spcPct val="150000"/>
              </a:lnSpc>
              <a:buNone/>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22" name="PlaceHolder 1"/>
          <p:cNvSpPr>
            <a:spLocks noGrp="1"/>
          </p:cNvSpPr>
          <p:nvPr>
            <p:ph type="title"/>
          </p:nvPr>
        </p:nvSpPr>
        <p:spPr>
          <a:xfrm>
            <a:off x="254520" y="2663280"/>
            <a:ext cx="7313040" cy="3252960"/>
          </a:xfrm>
          <a:prstGeom prst="rect">
            <a:avLst/>
          </a:prstGeom>
          <a:noFill/>
          <a:ln w="0">
            <a:noFill/>
          </a:ln>
        </p:spPr>
        <p:txBody>
          <a:bodyPr lIns="0" rIns="0" tIns="0" bIns="0" anchor="ctr">
            <a:noAutofit/>
          </a:bodyPr>
          <a:p>
            <a:pPr>
              <a:lnSpc>
                <a:spcPct val="90000"/>
              </a:lnSpc>
              <a:buNone/>
            </a:pPr>
            <a:r>
              <a:rPr b="0" lang="en-IN" sz="4800" spc="-60" strike="noStrike">
                <a:solidFill>
                  <a:srgbClr val="ffffff"/>
                </a:solidFill>
                <a:latin typeface="Corbel"/>
              </a:rPr>
              <a:t>Thank you...</a:t>
            </a:r>
            <a:endParaRPr b="0" lang="en-IN" sz="4800" spc="-1" strike="noStrike">
              <a:latin typeface="Arial"/>
            </a:endParaRPr>
          </a:p>
        </p:txBody>
      </p:sp>
      <p:sp>
        <p:nvSpPr>
          <p:cNvPr id="123" name="PlaceHolder 2"/>
          <p:cNvSpPr>
            <a:spLocks noGrp="1"/>
          </p:cNvSpPr>
          <p:nvPr>
            <p:ph type="subTitle"/>
          </p:nvPr>
        </p:nvSpPr>
        <p:spPr>
          <a:xfrm>
            <a:off x="254520" y="5495400"/>
            <a:ext cx="7313040" cy="912240"/>
          </a:xfrm>
          <a:prstGeom prst="rect">
            <a:avLst/>
          </a:prstGeom>
          <a:noFill/>
          <a:ln w="0">
            <a:noFill/>
          </a:ln>
        </p:spPr>
        <p:txBody>
          <a:bodyPr lIns="0" rIns="0" tIns="0" bIns="0" anchor="ctr">
            <a:noAutofit/>
          </a:bodyPr>
          <a:p>
            <a:pPr>
              <a:lnSpc>
                <a:spcPct val="90000"/>
              </a:lnSpc>
              <a:spcBef>
                <a:spcPts val="1199"/>
              </a:spcBef>
              <a:buNone/>
            </a:pPr>
            <a:endParaRPr b="0" lang="en-IN" sz="2500" spc="-1" strike="noStrike">
              <a:latin typeface="Arial"/>
            </a:endParaRPr>
          </a:p>
          <a:p>
            <a:pPr marL="182880" indent="-182880">
              <a:lnSpc>
                <a:spcPct val="90000"/>
              </a:lnSpc>
              <a:spcBef>
                <a:spcPts val="1199"/>
              </a:spcBef>
              <a:buClr>
                <a:srgbClr val="40bad2"/>
              </a:buClr>
              <a:buFont typeface="Wingdings 2" charset="2"/>
              <a:buChar char=""/>
            </a:pPr>
            <a:r>
              <a:rPr b="0" lang="en-IN" sz="2500" spc="-1" strike="noStrike">
                <a:solidFill>
                  <a:srgbClr val="595959"/>
                </a:solidFill>
                <a:latin typeface="Calibri"/>
              </a:rPr>
              <a:t>Location : MB307</a:t>
            </a:r>
            <a:endParaRPr b="0" lang="en-IN" sz="25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9" name="TextBox 21"/>
          <p:cNvSpPr/>
          <p:nvPr/>
        </p:nvSpPr>
        <p:spPr>
          <a:xfrm>
            <a:off x="123120" y="128880"/>
            <a:ext cx="6096240" cy="759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4400" spc="-1" strike="noStrike">
                <a:solidFill>
                  <a:srgbClr val="ffffff"/>
                </a:solidFill>
                <a:latin typeface="Calibri"/>
                <a:ea typeface="DejaVu Sans"/>
              </a:rPr>
              <a:t>History </a:t>
            </a:r>
            <a:endParaRPr b="0" lang="en-IN" sz="4400" spc="-1" strike="noStrike">
              <a:latin typeface="Arial"/>
            </a:endParaRPr>
          </a:p>
        </p:txBody>
      </p:sp>
      <p:sp>
        <p:nvSpPr>
          <p:cNvPr id="90" name=""/>
          <p:cNvSpPr/>
          <p:nvPr/>
        </p:nvSpPr>
        <p:spPr>
          <a:xfrm>
            <a:off x="180000" y="864000"/>
            <a:ext cx="11698560" cy="394272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1" lang="en-IN" sz="2400" spc="-1" strike="noStrike">
                <a:solidFill>
                  <a:srgbClr val="000000"/>
                </a:solidFill>
                <a:latin typeface="Times New Roman"/>
                <a:ea typeface="DejaVu Sans"/>
              </a:rPr>
              <a:t>Before today’s Gregorian calendar was adopted, the older Julian calendar was used. It was admirably close to the actual length of the year, as it turns out, but the Julian calendar was not so perfect that it didn’t slowly shift off track over the following centuries. But, hundreds of years later, monks were the only ones with any free time for scholarly pursuits – and they were discouraged from thinking about the matter of "secular time" for any reason beyond figuring out when to observe Easter. </a:t>
            </a:r>
            <a:endParaRPr b="0" lang="en-IN" sz="2400" spc="-1" strike="noStrike">
              <a:latin typeface="Arial"/>
            </a:endParaRPr>
          </a:p>
          <a:p>
            <a:pPr algn="just">
              <a:lnSpc>
                <a:spcPct val="100000"/>
              </a:lnSpc>
              <a:buNone/>
            </a:pPr>
            <a:endParaRPr b="0" lang="en-IN" sz="2400" spc="-1" strike="noStrike">
              <a:latin typeface="Arial"/>
            </a:endParaRPr>
          </a:p>
          <a:p>
            <a:pPr algn="just">
              <a:lnSpc>
                <a:spcPct val="100000"/>
              </a:lnSpc>
              <a:buNone/>
            </a:pPr>
            <a:r>
              <a:rPr b="1" lang="en-IN" sz="2400" spc="-1" strike="noStrike">
                <a:solidFill>
                  <a:srgbClr val="000000"/>
                </a:solidFill>
                <a:latin typeface="Times New Roman"/>
                <a:ea typeface="DejaVu Sans"/>
              </a:rPr>
              <a:t>It wasn’t until 1582, by which time Caesar’s calendar had drifted a full 10 days off course, that Pope Gregory XIII (1502 - 1585) finally reformed the Julian calendar. Ironically, by the time the Catholic church buckled under the weight of the scientific reasoning that pointed out the error, it had lost much of its power to implement the fix. Protestant tract writers responded to Gregory’s calendar by calling him the "Roman Antichrist" and claiming that its real purpose was to keep true Christians from worshiping on the correct days. The "new" calendar, as we know it today, was not adopted uniformly across Europe until well into the 18th century.</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1" name="TextBox 2"/>
          <p:cNvSpPr/>
          <p:nvPr/>
        </p:nvSpPr>
        <p:spPr>
          <a:xfrm>
            <a:off x="123120" y="128880"/>
            <a:ext cx="7436160" cy="759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4400" spc="-1" strike="noStrike">
                <a:solidFill>
                  <a:srgbClr val="ffffff"/>
                </a:solidFill>
                <a:latin typeface="Calibri"/>
                <a:ea typeface="DejaVu Sans"/>
              </a:rPr>
              <a:t>Calendar – Q1 to Q5</a:t>
            </a:r>
            <a:endParaRPr b="0" lang="en-IN" sz="4400" spc="-1" strike="noStrike">
              <a:latin typeface="Arial"/>
            </a:endParaRPr>
          </a:p>
        </p:txBody>
      </p:sp>
      <p:sp>
        <p:nvSpPr>
          <p:cNvPr id="92" name=""/>
          <p:cNvSpPr/>
          <p:nvPr/>
        </p:nvSpPr>
        <p:spPr>
          <a:xfrm>
            <a:off x="180000" y="1260000"/>
            <a:ext cx="11698560" cy="3546720"/>
          </a:xfrm>
          <a:prstGeom prst="rect">
            <a:avLst/>
          </a:prstGeom>
          <a:noFill/>
          <a:ln w="0">
            <a:noFill/>
          </a:ln>
        </p:spPr>
        <p:style>
          <a:lnRef idx="0"/>
          <a:fillRef idx="0"/>
          <a:effectRef idx="0"/>
          <a:fontRef idx="minor"/>
        </p:style>
        <p:txBody>
          <a:bodyPr lIns="90000" rIns="90000" tIns="45000" bIns="45000" anchor="t">
            <a:noAutofit/>
          </a:bodyPr>
          <a:p>
            <a:pPr marL="216000" indent="-216000" algn="just">
              <a:lnSpc>
                <a:spcPct val="100000"/>
              </a:lnSpc>
              <a:buClr>
                <a:srgbClr val="000000"/>
              </a:buClr>
              <a:buFont typeface="StarSymbol"/>
              <a:buAutoNum type="arabicParenR"/>
            </a:pPr>
            <a:r>
              <a:rPr b="0" lang="en-IN" sz="2400" spc="-1" strike="noStrike">
                <a:solidFill>
                  <a:srgbClr val="000000"/>
                </a:solidFill>
                <a:latin typeface="Times New Roman"/>
                <a:ea typeface="DejaVu Sans"/>
              </a:rPr>
              <a:t> </a:t>
            </a:r>
            <a:r>
              <a:rPr b="0" lang="en-IN" sz="2400" spc="-1" strike="noStrike">
                <a:solidFill>
                  <a:srgbClr val="000000"/>
                </a:solidFill>
                <a:latin typeface="Times New Roman"/>
                <a:ea typeface="DejaVu Sans"/>
              </a:rPr>
              <a:t>If today is Monday then what is the day of the week on 21</a:t>
            </a:r>
            <a:r>
              <a:rPr b="0" lang="en-IN" sz="2400" spc="-1" strike="noStrike" baseline="33000">
                <a:solidFill>
                  <a:srgbClr val="000000"/>
                </a:solidFill>
                <a:latin typeface="Times New Roman"/>
                <a:ea typeface="DejaVu Sans"/>
              </a:rPr>
              <a:t>st</a:t>
            </a:r>
            <a:r>
              <a:rPr b="0" lang="en-IN" sz="2400" spc="-1" strike="noStrike">
                <a:solidFill>
                  <a:srgbClr val="000000"/>
                </a:solidFill>
                <a:latin typeface="Times New Roman"/>
                <a:ea typeface="DejaVu Sans"/>
              </a:rPr>
              <a:t> day?</a:t>
            </a:r>
            <a:endParaRPr b="0" lang="en-IN" sz="2400" spc="-1" strike="noStrike">
              <a:latin typeface="Arial"/>
            </a:endParaRPr>
          </a:p>
          <a:p>
            <a:pPr algn="just">
              <a:lnSpc>
                <a:spcPct val="100000"/>
              </a:lnSpc>
              <a:buNone/>
            </a:pPr>
            <a:endParaRPr b="0" lang="en-IN" sz="2400" spc="-1" strike="noStrike">
              <a:latin typeface="Arial"/>
            </a:endParaRPr>
          </a:p>
          <a:p>
            <a:pPr marL="216000" indent="-216000" algn="just">
              <a:lnSpc>
                <a:spcPct val="100000"/>
              </a:lnSpc>
              <a:buClr>
                <a:srgbClr val="000000"/>
              </a:buClr>
              <a:buFont typeface="StarSymbol"/>
              <a:buAutoNum type="arabicParenR"/>
            </a:pPr>
            <a:r>
              <a:rPr b="0" lang="en-IN" sz="2400" spc="-1" strike="noStrike">
                <a:solidFill>
                  <a:srgbClr val="000000"/>
                </a:solidFill>
                <a:latin typeface="Times New Roman"/>
                <a:ea typeface="DejaVu Sans"/>
              </a:rPr>
              <a:t> </a:t>
            </a:r>
            <a:r>
              <a:rPr b="0" lang="en-IN" sz="2400" spc="-1" strike="noStrike">
                <a:solidFill>
                  <a:srgbClr val="000000"/>
                </a:solidFill>
                <a:latin typeface="Times New Roman"/>
                <a:ea typeface="DejaVu Sans"/>
              </a:rPr>
              <a:t>If today is Tuesday then what is the day of the week on 67</a:t>
            </a:r>
            <a:r>
              <a:rPr b="0" lang="en-IN" sz="2400" spc="-1" strike="noStrike" baseline="33000">
                <a:solidFill>
                  <a:srgbClr val="000000"/>
                </a:solidFill>
                <a:latin typeface="Times New Roman"/>
                <a:ea typeface="DejaVu Sans"/>
              </a:rPr>
              <a:t>th</a:t>
            </a:r>
            <a:r>
              <a:rPr b="0" lang="en-IN" sz="2400" spc="-1" strike="noStrike">
                <a:solidFill>
                  <a:srgbClr val="000000"/>
                </a:solidFill>
                <a:latin typeface="Times New Roman"/>
                <a:ea typeface="DejaVu Sans"/>
              </a:rPr>
              <a:t> day?</a:t>
            </a:r>
            <a:endParaRPr b="0" lang="en-IN" sz="2400" spc="-1" strike="noStrike">
              <a:latin typeface="Arial"/>
            </a:endParaRPr>
          </a:p>
          <a:p>
            <a:pPr algn="just">
              <a:lnSpc>
                <a:spcPct val="100000"/>
              </a:lnSpc>
              <a:buNone/>
            </a:pPr>
            <a:endParaRPr b="0" lang="en-IN" sz="2400" spc="-1" strike="noStrike">
              <a:latin typeface="Arial"/>
            </a:endParaRPr>
          </a:p>
          <a:p>
            <a:pPr marL="216000" indent="-216000" algn="just">
              <a:lnSpc>
                <a:spcPct val="100000"/>
              </a:lnSpc>
              <a:buClr>
                <a:srgbClr val="000000"/>
              </a:buClr>
              <a:buFont typeface="StarSymbol"/>
              <a:buAutoNum type="arabicParenR"/>
            </a:pPr>
            <a:r>
              <a:rPr b="0" lang="en-IN" sz="2400" spc="-1" strike="noStrike">
                <a:solidFill>
                  <a:srgbClr val="000000"/>
                </a:solidFill>
                <a:latin typeface="Times New Roman"/>
                <a:ea typeface="DejaVu Sans"/>
              </a:rPr>
              <a:t> </a:t>
            </a:r>
            <a:r>
              <a:rPr b="0" lang="en-IN" sz="2400" spc="-1" strike="noStrike">
                <a:solidFill>
                  <a:srgbClr val="000000"/>
                </a:solidFill>
                <a:latin typeface="Times New Roman"/>
                <a:ea typeface="DejaVu Sans"/>
              </a:rPr>
              <a:t>If today is Wednesday then what is the day of the week on 117</a:t>
            </a:r>
            <a:r>
              <a:rPr b="0" lang="en-IN" sz="2400" spc="-1" strike="noStrike" baseline="33000">
                <a:solidFill>
                  <a:srgbClr val="000000"/>
                </a:solidFill>
                <a:latin typeface="Times New Roman"/>
                <a:ea typeface="DejaVu Sans"/>
              </a:rPr>
              <a:t>th</a:t>
            </a:r>
            <a:r>
              <a:rPr b="0" lang="en-IN" sz="2400" spc="-1" strike="noStrike">
                <a:solidFill>
                  <a:srgbClr val="000000"/>
                </a:solidFill>
                <a:latin typeface="Times New Roman"/>
                <a:ea typeface="DejaVu Sans"/>
              </a:rPr>
              <a:t> day?</a:t>
            </a:r>
            <a:endParaRPr b="0" lang="en-IN" sz="2400" spc="-1" strike="noStrike">
              <a:latin typeface="Arial"/>
            </a:endParaRPr>
          </a:p>
          <a:p>
            <a:pPr algn="just">
              <a:lnSpc>
                <a:spcPct val="100000"/>
              </a:lnSpc>
              <a:buNone/>
            </a:pPr>
            <a:endParaRPr b="0" lang="en-IN" sz="2400" spc="-1" strike="noStrike">
              <a:latin typeface="Arial"/>
            </a:endParaRPr>
          </a:p>
          <a:p>
            <a:pPr marL="216000" indent="-216000" algn="just">
              <a:lnSpc>
                <a:spcPct val="100000"/>
              </a:lnSpc>
              <a:buClr>
                <a:srgbClr val="000000"/>
              </a:buClr>
              <a:buFont typeface="StarSymbol"/>
              <a:buAutoNum type="arabicParenR"/>
            </a:pPr>
            <a:r>
              <a:rPr b="0" lang="en-IN" sz="2400" spc="-1" strike="noStrike">
                <a:solidFill>
                  <a:srgbClr val="000000"/>
                </a:solidFill>
                <a:latin typeface="Times New Roman"/>
                <a:ea typeface="DejaVu Sans"/>
              </a:rPr>
              <a:t> </a:t>
            </a:r>
            <a:r>
              <a:rPr b="0" lang="en-IN" sz="2400" spc="-1" strike="noStrike">
                <a:solidFill>
                  <a:srgbClr val="000000"/>
                </a:solidFill>
                <a:latin typeface="Times New Roman"/>
                <a:ea typeface="DejaVu Sans"/>
              </a:rPr>
              <a:t>If today is Thursday then what is the day of the week on 191</a:t>
            </a:r>
            <a:r>
              <a:rPr b="0" lang="en-IN" sz="2400" spc="-1" strike="noStrike" baseline="33000">
                <a:solidFill>
                  <a:srgbClr val="000000"/>
                </a:solidFill>
                <a:latin typeface="Times New Roman"/>
                <a:ea typeface="DejaVu Sans"/>
              </a:rPr>
              <a:t>st</a:t>
            </a:r>
            <a:r>
              <a:rPr b="0" lang="en-IN" sz="2400" spc="-1" strike="noStrike">
                <a:solidFill>
                  <a:srgbClr val="000000"/>
                </a:solidFill>
                <a:latin typeface="Times New Roman"/>
                <a:ea typeface="DejaVu Sans"/>
              </a:rPr>
              <a:t> day?</a:t>
            </a:r>
            <a:endParaRPr b="0" lang="en-IN" sz="2400" spc="-1" strike="noStrike">
              <a:latin typeface="Arial"/>
            </a:endParaRPr>
          </a:p>
          <a:p>
            <a:pPr algn="just">
              <a:lnSpc>
                <a:spcPct val="100000"/>
              </a:lnSpc>
              <a:buNone/>
            </a:pPr>
            <a:endParaRPr b="0" lang="en-IN" sz="2400" spc="-1" strike="noStrike">
              <a:latin typeface="Arial"/>
            </a:endParaRPr>
          </a:p>
          <a:p>
            <a:pPr marL="216000" indent="-216000" algn="just">
              <a:lnSpc>
                <a:spcPct val="100000"/>
              </a:lnSpc>
              <a:buClr>
                <a:srgbClr val="000000"/>
              </a:buClr>
              <a:buFont typeface="StarSymbol"/>
              <a:buAutoNum type="arabicParenR"/>
            </a:pPr>
            <a:r>
              <a:rPr b="0" lang="en-IN" sz="2400" spc="-1" strike="noStrike">
                <a:solidFill>
                  <a:srgbClr val="000000"/>
                </a:solidFill>
                <a:latin typeface="Times New Roman"/>
                <a:ea typeface="DejaVu Sans"/>
              </a:rPr>
              <a:t> </a:t>
            </a:r>
            <a:r>
              <a:rPr b="0" lang="en-IN" sz="2400" spc="-1" strike="noStrike">
                <a:solidFill>
                  <a:srgbClr val="000000"/>
                </a:solidFill>
                <a:latin typeface="Times New Roman"/>
                <a:ea typeface="DejaVu Sans"/>
              </a:rPr>
              <a:t>If today is Friday then what is the day of the week on 225</a:t>
            </a:r>
            <a:r>
              <a:rPr b="0" lang="en-IN" sz="2400" spc="-1" strike="noStrike" baseline="33000">
                <a:solidFill>
                  <a:srgbClr val="000000"/>
                </a:solidFill>
                <a:latin typeface="Times New Roman"/>
                <a:ea typeface="DejaVu Sans"/>
              </a:rPr>
              <a:t>th</a:t>
            </a:r>
            <a:r>
              <a:rPr b="0" lang="en-IN" sz="2400" spc="-1" strike="noStrike">
                <a:solidFill>
                  <a:srgbClr val="000000"/>
                </a:solidFill>
                <a:latin typeface="Times New Roman"/>
                <a:ea typeface="DejaVu Sans"/>
              </a:rPr>
              <a:t> day?</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3" name="TextBox 1"/>
          <p:cNvSpPr/>
          <p:nvPr/>
        </p:nvSpPr>
        <p:spPr>
          <a:xfrm>
            <a:off x="123120" y="128880"/>
            <a:ext cx="6096240" cy="759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4400" spc="-1" strike="noStrike">
                <a:solidFill>
                  <a:srgbClr val="ffffff"/>
                </a:solidFill>
                <a:latin typeface="Calibri"/>
                <a:ea typeface="DejaVu Sans"/>
              </a:rPr>
              <a:t>Explanation</a:t>
            </a:r>
            <a:endParaRPr b="0" lang="en-IN" sz="4400" spc="-1" strike="noStrike">
              <a:latin typeface="Arial"/>
            </a:endParaRPr>
          </a:p>
        </p:txBody>
      </p:sp>
      <p:sp>
        <p:nvSpPr>
          <p:cNvPr id="94" name=""/>
          <p:cNvSpPr/>
          <p:nvPr/>
        </p:nvSpPr>
        <p:spPr>
          <a:xfrm>
            <a:off x="432000" y="864000"/>
            <a:ext cx="11158200" cy="39427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3200" spc="-1" strike="noStrike">
                <a:solidFill>
                  <a:srgbClr val="000000"/>
                </a:solidFill>
                <a:latin typeface="Times New Roman"/>
                <a:ea typeface="DejaVu Sans"/>
              </a:rPr>
              <a:t>Calculation for Gregorian Calendar:</a:t>
            </a:r>
            <a:endParaRPr b="0" lang="en-IN" sz="3200" spc="-1" strike="noStrike">
              <a:latin typeface="Arial"/>
            </a:endParaRPr>
          </a:p>
          <a:p>
            <a:pPr>
              <a:lnSpc>
                <a:spcPct val="100000"/>
              </a:lnSpc>
              <a:buNone/>
            </a:pPr>
            <a:endParaRPr b="0" lang="en-IN" sz="2400" spc="-1" strike="noStrike">
              <a:latin typeface="Arial"/>
            </a:endParaRPr>
          </a:p>
          <a:p>
            <a:pPr>
              <a:lnSpc>
                <a:spcPct val="100000"/>
              </a:lnSpc>
              <a:buNone/>
            </a:pPr>
            <a:r>
              <a:rPr b="0" lang="en-IN" sz="2400" spc="-1" strike="noStrike">
                <a:solidFill>
                  <a:srgbClr val="000000"/>
                </a:solidFill>
                <a:latin typeface="Times New Roman"/>
                <a:ea typeface="DejaVu Sans"/>
              </a:rPr>
              <a:t>No. of Extra Days in a regular year (365 days)= 1</a:t>
            </a:r>
            <a:endParaRPr b="0" lang="en-IN" sz="2400" spc="-1" strike="noStrike">
              <a:latin typeface="Arial"/>
            </a:endParaRPr>
          </a:p>
          <a:p>
            <a:pPr>
              <a:lnSpc>
                <a:spcPct val="100000"/>
              </a:lnSpc>
              <a:buNone/>
            </a:pPr>
            <a:r>
              <a:rPr b="0" lang="en-IN" sz="2400" spc="-1" strike="noStrike">
                <a:solidFill>
                  <a:srgbClr val="000000"/>
                </a:solidFill>
                <a:latin typeface="Times New Roman"/>
                <a:ea typeface="DejaVu Sans"/>
              </a:rPr>
              <a:t>No. of Extra Days in a leap year (366 days)= 2</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IN" sz="2400" spc="-1" strike="noStrike">
                <a:solidFill>
                  <a:srgbClr val="000000"/>
                </a:solidFill>
                <a:latin typeface="Times New Roman"/>
                <a:ea typeface="DejaVu Sans"/>
              </a:rPr>
              <a:t>No. of extra days in 1 century (100 years) = 5</a:t>
            </a:r>
            <a:endParaRPr b="0" lang="en-IN" sz="2400" spc="-1" strike="noStrike">
              <a:latin typeface="Arial"/>
            </a:endParaRPr>
          </a:p>
          <a:p>
            <a:pPr>
              <a:lnSpc>
                <a:spcPct val="100000"/>
              </a:lnSpc>
              <a:buNone/>
            </a:pPr>
            <a:r>
              <a:rPr b="0" lang="en-IN" sz="2400" spc="-1" strike="noStrike">
                <a:solidFill>
                  <a:srgbClr val="000000"/>
                </a:solidFill>
                <a:latin typeface="Times New Roman"/>
                <a:ea typeface="DejaVu Sans"/>
              </a:rPr>
              <a:t>No. of extra days in 2 centuries (200 years) = 3 (or 10)</a:t>
            </a:r>
            <a:endParaRPr b="0" lang="en-IN" sz="2400" spc="-1" strike="noStrike">
              <a:latin typeface="Arial"/>
            </a:endParaRPr>
          </a:p>
          <a:p>
            <a:pPr>
              <a:lnSpc>
                <a:spcPct val="100000"/>
              </a:lnSpc>
              <a:buNone/>
            </a:pPr>
            <a:r>
              <a:rPr b="0" lang="en-IN" sz="2400" spc="-1" strike="noStrike">
                <a:solidFill>
                  <a:srgbClr val="000000"/>
                </a:solidFill>
                <a:latin typeface="Times New Roman"/>
                <a:ea typeface="DejaVu Sans"/>
              </a:rPr>
              <a:t>No. of extra days in 3 centuries (300 years) = 1 (or 15)</a:t>
            </a:r>
            <a:endParaRPr b="0" lang="en-IN" sz="2400" spc="-1" strike="noStrike">
              <a:latin typeface="Arial"/>
            </a:endParaRPr>
          </a:p>
          <a:p>
            <a:pPr>
              <a:lnSpc>
                <a:spcPct val="100000"/>
              </a:lnSpc>
              <a:buNone/>
            </a:pPr>
            <a:r>
              <a:rPr b="0" lang="en-IN" sz="2400" spc="-1" strike="noStrike">
                <a:solidFill>
                  <a:srgbClr val="000000"/>
                </a:solidFill>
                <a:latin typeface="Times New Roman"/>
                <a:ea typeface="DejaVu Sans"/>
              </a:rPr>
              <a:t>No. of extra days in 4 centuries (400 years) = 0 (instead of 20 there are 21 extra days)</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IN" sz="2400" spc="-1" strike="noStrike">
                <a:solidFill>
                  <a:srgbClr val="000000"/>
                </a:solidFill>
                <a:latin typeface="Times New Roman"/>
                <a:ea typeface="DejaVu Sans"/>
              </a:rPr>
              <a:t>Extra days at the end:</a:t>
            </a:r>
            <a:endParaRPr b="0" lang="en-IN" sz="2400" spc="-1" strike="noStrike">
              <a:latin typeface="Arial"/>
            </a:endParaRPr>
          </a:p>
        </p:txBody>
      </p:sp>
      <p:graphicFrame>
        <p:nvGraphicFramePr>
          <p:cNvPr id="95" name=""/>
          <p:cNvGraphicFramePr/>
          <p:nvPr/>
        </p:nvGraphicFramePr>
        <p:xfrm>
          <a:off x="484920" y="5204520"/>
          <a:ext cx="11214720" cy="1274760"/>
        </p:xfrm>
        <a:graphic>
          <a:graphicData uri="http://schemas.openxmlformats.org/drawingml/2006/table">
            <a:tbl>
              <a:tblPr/>
              <a:tblGrid>
                <a:gridCol w="1602000"/>
                <a:gridCol w="1602000"/>
                <a:gridCol w="1602000"/>
                <a:gridCol w="1602000"/>
                <a:gridCol w="1602000"/>
                <a:gridCol w="1602000"/>
                <a:gridCol w="1603080"/>
              </a:tblGrid>
              <a:tr h="637560">
                <a:tc>
                  <a:txBody>
                    <a:bodyPr lIns="90000" rIns="90000" anchor="t">
                      <a:noAutofit/>
                    </a:bodyPr>
                    <a:p>
                      <a:pPr algn="ctr">
                        <a:lnSpc>
                          <a:spcPct val="100000"/>
                        </a:lnSpc>
                        <a:buNone/>
                      </a:pPr>
                      <a:r>
                        <a:rPr b="0" lang="en-IN" sz="2400" spc="-1" strike="noStrike">
                          <a:latin typeface="Arial"/>
                        </a:rPr>
                        <a:t>1</a:t>
                      </a:r>
                      <a:endParaRPr b="0" lang="en-IN" sz="2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0" lang="en-IN" sz="2400" spc="-1" strike="noStrike">
                          <a:latin typeface="Arial"/>
                        </a:rPr>
                        <a:t>2</a:t>
                      </a:r>
                      <a:endParaRPr b="0" lang="en-IN" sz="2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0" lang="en-IN" sz="2400" spc="-1" strike="noStrike">
                          <a:latin typeface="Arial"/>
                        </a:rPr>
                        <a:t>3</a:t>
                      </a:r>
                      <a:endParaRPr b="0" lang="en-IN" sz="2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0" lang="en-IN" sz="2400" spc="-1" strike="noStrike">
                          <a:latin typeface="Arial"/>
                        </a:rPr>
                        <a:t>4</a:t>
                      </a:r>
                      <a:endParaRPr b="0" lang="en-IN" sz="2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0" lang="en-IN" sz="2400" spc="-1" strike="noStrike">
                          <a:latin typeface="Arial"/>
                        </a:rPr>
                        <a:t>5</a:t>
                      </a:r>
                      <a:endParaRPr b="0" lang="en-IN" sz="2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0" lang="en-IN" sz="2400" spc="-1" strike="noStrike">
                          <a:latin typeface="Arial"/>
                        </a:rPr>
                        <a:t>6</a:t>
                      </a:r>
                      <a:endParaRPr b="0" lang="en-IN" sz="2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0" lang="en-IN" sz="2400" spc="-1" strike="noStrike">
                          <a:latin typeface="Arial"/>
                        </a:rPr>
                        <a:t>7/0</a:t>
                      </a:r>
                      <a:endParaRPr b="0" lang="en-IN" sz="2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637560">
                <a:tc>
                  <a:txBody>
                    <a:bodyPr lIns="90000" rIns="90000" anchor="t">
                      <a:noAutofit/>
                    </a:bodyPr>
                    <a:p>
                      <a:pPr algn="ctr">
                        <a:lnSpc>
                          <a:spcPct val="100000"/>
                        </a:lnSpc>
                        <a:buNone/>
                      </a:pPr>
                      <a:r>
                        <a:rPr b="0" lang="en-IN" sz="2400" spc="-1" strike="noStrike">
                          <a:latin typeface="Arial"/>
                        </a:rPr>
                        <a:t>Mon</a:t>
                      </a:r>
                      <a:endParaRPr b="0" lang="en-IN" sz="2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IN" sz="2400" spc="-1" strike="noStrike">
                          <a:latin typeface="Arial"/>
                        </a:rPr>
                        <a:t>Tue</a:t>
                      </a:r>
                      <a:endParaRPr b="0" lang="en-IN" sz="2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IN" sz="2400" spc="-1" strike="noStrike">
                          <a:latin typeface="Arial"/>
                        </a:rPr>
                        <a:t>Wed</a:t>
                      </a:r>
                      <a:endParaRPr b="0" lang="en-IN" sz="2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IN" sz="2400" spc="-1" strike="noStrike">
                          <a:latin typeface="Arial"/>
                        </a:rPr>
                        <a:t>Thu</a:t>
                      </a:r>
                      <a:endParaRPr b="0" lang="en-IN" sz="2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IN" sz="2400" spc="-1" strike="noStrike">
                          <a:latin typeface="Arial"/>
                        </a:rPr>
                        <a:t>Fri</a:t>
                      </a:r>
                      <a:endParaRPr b="0" lang="en-IN" sz="2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IN" sz="2400" spc="-1" strike="noStrike">
                          <a:latin typeface="Arial"/>
                        </a:rPr>
                        <a:t>Sat</a:t>
                      </a:r>
                      <a:endParaRPr b="0" lang="en-IN" sz="2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IN" sz="2400" spc="-1" strike="noStrike">
                          <a:latin typeface="Arial"/>
                        </a:rPr>
                        <a:t>Sun</a:t>
                      </a:r>
                      <a:endParaRPr b="0" lang="en-IN" sz="2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6" name="TextBox 21"/>
          <p:cNvSpPr/>
          <p:nvPr/>
        </p:nvSpPr>
        <p:spPr>
          <a:xfrm>
            <a:off x="123120" y="128880"/>
            <a:ext cx="8765640" cy="759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4400" spc="-1" strike="noStrike">
                <a:solidFill>
                  <a:srgbClr val="ffffff"/>
                </a:solidFill>
                <a:latin typeface="Calibri"/>
                <a:ea typeface="DejaVu Sans"/>
              </a:rPr>
              <a:t>Concepts</a:t>
            </a:r>
            <a:endParaRPr b="0" lang="en-IN" sz="4400" spc="-1" strike="noStrike">
              <a:latin typeface="Arial"/>
            </a:endParaRPr>
          </a:p>
        </p:txBody>
      </p:sp>
      <p:pic>
        <p:nvPicPr>
          <p:cNvPr id="97" name="Picture 1" descr=""/>
          <p:cNvPicPr/>
          <p:nvPr/>
        </p:nvPicPr>
        <p:blipFill>
          <a:blip r:embed="rId2"/>
          <a:stretch/>
        </p:blipFill>
        <p:spPr>
          <a:xfrm>
            <a:off x="225000" y="1697760"/>
            <a:ext cx="10520640" cy="34606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8" name="TextBox 3"/>
          <p:cNvSpPr/>
          <p:nvPr/>
        </p:nvSpPr>
        <p:spPr>
          <a:xfrm>
            <a:off x="123120" y="128880"/>
            <a:ext cx="8765640" cy="7606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4400" spc="-1" strike="noStrike">
                <a:solidFill>
                  <a:srgbClr val="ffffff"/>
                </a:solidFill>
                <a:latin typeface="Calibri"/>
                <a:ea typeface="DejaVu Sans"/>
              </a:rPr>
              <a:t>Day of the week on given date</a:t>
            </a:r>
            <a:endParaRPr b="0" lang="en-IN" sz="4400" spc="-1" strike="noStrike">
              <a:latin typeface="Arial"/>
            </a:endParaRPr>
          </a:p>
        </p:txBody>
      </p:sp>
      <p:sp>
        <p:nvSpPr>
          <p:cNvPr id="99" name="Rectangle 2"/>
          <p:cNvSpPr/>
          <p:nvPr/>
        </p:nvSpPr>
        <p:spPr>
          <a:xfrm>
            <a:off x="198000" y="984600"/>
            <a:ext cx="11644560" cy="26499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1" lang="en-US" sz="2400" spc="-1" strike="noStrike">
                <a:solidFill>
                  <a:srgbClr val="000000"/>
                </a:solidFill>
                <a:latin typeface="Verdana"/>
                <a:ea typeface="Verdana"/>
              </a:rPr>
              <a:t>1. On which day of the week was  on 14</a:t>
            </a:r>
            <a:r>
              <a:rPr b="1" lang="en-US" sz="2400" spc="-1" strike="noStrike" baseline="33000">
                <a:solidFill>
                  <a:srgbClr val="000000"/>
                </a:solidFill>
                <a:latin typeface="Verdana"/>
                <a:ea typeface="Verdana"/>
              </a:rPr>
              <a:t>th</a:t>
            </a:r>
            <a:r>
              <a:rPr b="1" lang="en-US" sz="2400" spc="-1" strike="noStrike">
                <a:solidFill>
                  <a:srgbClr val="000000"/>
                </a:solidFill>
                <a:latin typeface="Verdana"/>
                <a:ea typeface="Verdana"/>
              </a:rPr>
              <a:t> June 1994 ?</a:t>
            </a:r>
            <a:endParaRPr b="0" lang="en-IN" sz="2400" spc="-1" strike="noStrike">
              <a:latin typeface="Arial"/>
            </a:endParaRPr>
          </a:p>
          <a:p>
            <a:pPr algn="just">
              <a:lnSpc>
                <a:spcPct val="100000"/>
              </a:lnSpc>
              <a:buNone/>
            </a:pPr>
            <a:endParaRPr b="0" lang="en-IN" sz="2400" spc="-1" strike="noStrike">
              <a:latin typeface="Arial"/>
            </a:endParaRPr>
          </a:p>
          <a:p>
            <a:pPr algn="just">
              <a:lnSpc>
                <a:spcPct val="100000"/>
              </a:lnSpc>
              <a:buNone/>
            </a:pPr>
            <a:endParaRPr b="0" lang="en-IN" sz="2400" spc="-1" strike="noStrike">
              <a:latin typeface="Arial"/>
            </a:endParaRPr>
          </a:p>
          <a:p>
            <a:pPr>
              <a:lnSpc>
                <a:spcPct val="100000"/>
              </a:lnSpc>
              <a:buNone/>
            </a:pPr>
            <a:r>
              <a:rPr b="0" lang="en-IN" sz="2400" spc="-1" strike="noStrike">
                <a:solidFill>
                  <a:srgbClr val="000000"/>
                </a:solidFill>
                <a:latin typeface="Times New Roman"/>
                <a:ea typeface="DejaVu Sans"/>
              </a:rPr>
              <a:t>No. of extra days in 1 century (100 years) = 5</a:t>
            </a:r>
            <a:endParaRPr b="0" lang="en-IN" sz="2400" spc="-1" strike="noStrike">
              <a:latin typeface="Arial"/>
            </a:endParaRPr>
          </a:p>
          <a:p>
            <a:pPr>
              <a:lnSpc>
                <a:spcPct val="100000"/>
              </a:lnSpc>
              <a:buNone/>
            </a:pPr>
            <a:r>
              <a:rPr b="0" lang="en-IN" sz="2400" spc="-1" strike="noStrike">
                <a:solidFill>
                  <a:srgbClr val="000000"/>
                </a:solidFill>
                <a:latin typeface="Times New Roman"/>
                <a:ea typeface="DejaVu Sans"/>
              </a:rPr>
              <a:t>No. of extra days in 2 centuries (200 years) = 10 or 3</a:t>
            </a:r>
            <a:endParaRPr b="0" lang="en-IN" sz="2400" spc="-1" strike="noStrike">
              <a:latin typeface="Arial"/>
            </a:endParaRPr>
          </a:p>
          <a:p>
            <a:pPr>
              <a:lnSpc>
                <a:spcPct val="100000"/>
              </a:lnSpc>
              <a:buNone/>
            </a:pPr>
            <a:r>
              <a:rPr b="0" lang="en-IN" sz="2400" spc="-1" strike="noStrike">
                <a:solidFill>
                  <a:srgbClr val="000000"/>
                </a:solidFill>
                <a:latin typeface="Times New Roman"/>
                <a:ea typeface="DejaVu Sans"/>
              </a:rPr>
              <a:t>No. of extra days in 3 centuries (300 years) = 15 or 1</a:t>
            </a:r>
            <a:endParaRPr b="0" lang="en-IN" sz="2400" spc="-1" strike="noStrike">
              <a:latin typeface="Arial"/>
            </a:endParaRPr>
          </a:p>
          <a:p>
            <a:pPr>
              <a:lnSpc>
                <a:spcPct val="100000"/>
              </a:lnSpc>
              <a:buNone/>
            </a:pPr>
            <a:r>
              <a:rPr b="0" lang="en-IN" sz="2400" spc="-1" strike="noStrike">
                <a:solidFill>
                  <a:srgbClr val="000000"/>
                </a:solidFill>
                <a:latin typeface="Times New Roman"/>
                <a:ea typeface="DejaVu Sans"/>
              </a:rPr>
              <a:t>No. of extra days in 4 centuries (400 years) = 21 or 0</a:t>
            </a:r>
            <a:endParaRPr b="0" lang="en-IN" sz="2400" spc="-1" strike="noStrike">
              <a:latin typeface="Arial"/>
            </a:endParaRPr>
          </a:p>
        </p:txBody>
      </p:sp>
      <p:graphicFrame>
        <p:nvGraphicFramePr>
          <p:cNvPr id="100" name=""/>
          <p:cNvGraphicFramePr/>
          <p:nvPr/>
        </p:nvGraphicFramePr>
        <p:xfrm>
          <a:off x="485280" y="5204880"/>
          <a:ext cx="11214720" cy="1274760"/>
        </p:xfrm>
        <a:graphic>
          <a:graphicData uri="http://schemas.openxmlformats.org/drawingml/2006/table">
            <a:tbl>
              <a:tblPr/>
              <a:tblGrid>
                <a:gridCol w="1602000"/>
                <a:gridCol w="1602000"/>
                <a:gridCol w="1602000"/>
                <a:gridCol w="1602000"/>
                <a:gridCol w="1602000"/>
                <a:gridCol w="1602000"/>
                <a:gridCol w="1603080"/>
              </a:tblGrid>
              <a:tr h="637560">
                <a:tc>
                  <a:txBody>
                    <a:bodyPr lIns="90000" rIns="90000" anchor="t">
                      <a:noAutofit/>
                    </a:bodyPr>
                    <a:p>
                      <a:pPr algn="ctr">
                        <a:lnSpc>
                          <a:spcPct val="100000"/>
                        </a:lnSpc>
                        <a:buNone/>
                      </a:pPr>
                      <a:r>
                        <a:rPr b="0" lang="en-IN" sz="2400" spc="-1" strike="noStrike">
                          <a:latin typeface="Arial"/>
                        </a:rPr>
                        <a:t>1</a:t>
                      </a:r>
                      <a:endParaRPr b="0" lang="en-IN" sz="2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0" lang="en-IN" sz="2400" spc="-1" strike="noStrike">
                          <a:latin typeface="Arial"/>
                        </a:rPr>
                        <a:t>2</a:t>
                      </a:r>
                      <a:endParaRPr b="0" lang="en-IN" sz="2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0" lang="en-IN" sz="2400" spc="-1" strike="noStrike">
                          <a:latin typeface="Arial"/>
                        </a:rPr>
                        <a:t>3</a:t>
                      </a:r>
                      <a:endParaRPr b="0" lang="en-IN" sz="2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0" lang="en-IN" sz="2400" spc="-1" strike="noStrike">
                          <a:latin typeface="Arial"/>
                        </a:rPr>
                        <a:t>4</a:t>
                      </a:r>
                      <a:endParaRPr b="0" lang="en-IN" sz="2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0" lang="en-IN" sz="2400" spc="-1" strike="noStrike">
                          <a:latin typeface="Arial"/>
                        </a:rPr>
                        <a:t>5</a:t>
                      </a:r>
                      <a:endParaRPr b="0" lang="en-IN" sz="2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0" lang="en-IN" sz="2400" spc="-1" strike="noStrike">
                          <a:latin typeface="Arial"/>
                        </a:rPr>
                        <a:t>6</a:t>
                      </a:r>
                      <a:endParaRPr b="0" lang="en-IN" sz="2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0" lang="en-IN" sz="2400" spc="-1" strike="noStrike">
                          <a:latin typeface="Arial"/>
                        </a:rPr>
                        <a:t>7/0</a:t>
                      </a:r>
                      <a:endParaRPr b="0" lang="en-IN" sz="2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637560">
                <a:tc>
                  <a:txBody>
                    <a:bodyPr lIns="90000" rIns="90000" anchor="t">
                      <a:noAutofit/>
                    </a:bodyPr>
                    <a:p>
                      <a:pPr algn="ctr">
                        <a:lnSpc>
                          <a:spcPct val="100000"/>
                        </a:lnSpc>
                        <a:buNone/>
                      </a:pPr>
                      <a:r>
                        <a:rPr b="0" lang="en-IN" sz="2400" spc="-1" strike="noStrike">
                          <a:latin typeface="Arial"/>
                        </a:rPr>
                        <a:t>Mon</a:t>
                      </a:r>
                      <a:endParaRPr b="0" lang="en-IN" sz="2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IN" sz="2400" spc="-1" strike="noStrike">
                          <a:latin typeface="Arial"/>
                        </a:rPr>
                        <a:t>Tue</a:t>
                      </a:r>
                      <a:endParaRPr b="0" lang="en-IN" sz="2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IN" sz="2400" spc="-1" strike="noStrike">
                          <a:latin typeface="Arial"/>
                        </a:rPr>
                        <a:t>Wed</a:t>
                      </a:r>
                      <a:endParaRPr b="0" lang="en-IN" sz="2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IN" sz="2400" spc="-1" strike="noStrike">
                          <a:latin typeface="Arial"/>
                        </a:rPr>
                        <a:t>Thu</a:t>
                      </a:r>
                      <a:endParaRPr b="0" lang="en-IN" sz="2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IN" sz="2400" spc="-1" strike="noStrike">
                          <a:latin typeface="Arial"/>
                        </a:rPr>
                        <a:t>Fri</a:t>
                      </a:r>
                      <a:endParaRPr b="0" lang="en-IN" sz="2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IN" sz="2400" spc="-1" strike="noStrike">
                          <a:latin typeface="Arial"/>
                        </a:rPr>
                        <a:t>Sat</a:t>
                      </a:r>
                      <a:endParaRPr b="0" lang="en-IN" sz="2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IN" sz="2400" spc="-1" strike="noStrike">
                          <a:latin typeface="Arial"/>
                        </a:rPr>
                        <a:t>Sun</a:t>
                      </a:r>
                      <a:endParaRPr b="0" lang="en-IN" sz="2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01" name="TextBox 21"/>
          <p:cNvSpPr/>
          <p:nvPr/>
        </p:nvSpPr>
        <p:spPr>
          <a:xfrm>
            <a:off x="123120" y="128880"/>
            <a:ext cx="8765640" cy="759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4400" spc="-1" strike="noStrike">
                <a:solidFill>
                  <a:srgbClr val="ffffff"/>
                </a:solidFill>
                <a:latin typeface="Calibri"/>
                <a:ea typeface="DejaVu Sans"/>
              </a:rPr>
              <a:t>Calendar – Concept - 1</a:t>
            </a:r>
            <a:endParaRPr b="0" lang="en-IN" sz="4400" spc="-1" strike="noStrike">
              <a:latin typeface="Arial"/>
            </a:endParaRPr>
          </a:p>
        </p:txBody>
      </p:sp>
      <p:sp>
        <p:nvSpPr>
          <p:cNvPr id="102" name="Rectangle 5"/>
          <p:cNvSpPr/>
          <p:nvPr/>
        </p:nvSpPr>
        <p:spPr>
          <a:xfrm>
            <a:off x="198000" y="984600"/>
            <a:ext cx="11644560" cy="4554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1" lang="en-US" sz="2400" spc="-1" strike="noStrike">
                <a:solidFill>
                  <a:srgbClr val="000000"/>
                </a:solidFill>
                <a:latin typeface="Verdana"/>
                <a:ea typeface="Verdana"/>
              </a:rPr>
              <a:t>1. On which day of the week was Christmas celebrated in 1994 ?</a:t>
            </a:r>
            <a:endParaRPr b="0" lang="en-IN" sz="2400" spc="-1" strike="noStrike">
              <a:latin typeface="Arial"/>
            </a:endParaRPr>
          </a:p>
        </p:txBody>
      </p:sp>
      <p:pic>
        <p:nvPicPr>
          <p:cNvPr id="103" name="Picture 4" descr=""/>
          <p:cNvPicPr/>
          <p:nvPr/>
        </p:nvPicPr>
        <p:blipFill>
          <a:blip r:embed="rId2"/>
          <a:stretch/>
        </p:blipFill>
        <p:spPr>
          <a:xfrm>
            <a:off x="1440000" y="1618200"/>
            <a:ext cx="9575640" cy="45010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04" name="TextBox 21"/>
          <p:cNvSpPr/>
          <p:nvPr/>
        </p:nvSpPr>
        <p:spPr>
          <a:xfrm>
            <a:off x="123120" y="128880"/>
            <a:ext cx="6096240" cy="759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4400" spc="-1" strike="noStrike">
                <a:solidFill>
                  <a:srgbClr val="ffffff"/>
                </a:solidFill>
                <a:latin typeface="Calibri"/>
                <a:ea typeface="DejaVu Sans"/>
              </a:rPr>
              <a:t>Short – cut tricks</a:t>
            </a:r>
            <a:endParaRPr b="0" lang="en-IN" sz="4400" spc="-1" strike="noStrike">
              <a:latin typeface="Arial"/>
            </a:endParaRPr>
          </a:p>
        </p:txBody>
      </p:sp>
      <p:pic>
        <p:nvPicPr>
          <p:cNvPr id="105" name="Picture 1" descr=""/>
          <p:cNvPicPr/>
          <p:nvPr/>
        </p:nvPicPr>
        <p:blipFill>
          <a:blip r:embed="rId2"/>
          <a:stretch/>
        </p:blipFill>
        <p:spPr>
          <a:xfrm>
            <a:off x="0" y="898200"/>
            <a:ext cx="11941200" cy="56131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06" name="TextBox 21"/>
          <p:cNvSpPr/>
          <p:nvPr/>
        </p:nvSpPr>
        <p:spPr>
          <a:xfrm>
            <a:off x="123120" y="128880"/>
            <a:ext cx="8765640" cy="759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4400" spc="-1" strike="noStrike">
                <a:solidFill>
                  <a:srgbClr val="ffffff"/>
                </a:solidFill>
                <a:latin typeface="Calibri"/>
                <a:ea typeface="DejaVu Sans"/>
              </a:rPr>
              <a:t>Problem solving steps</a:t>
            </a:r>
            <a:endParaRPr b="0" lang="en-IN" sz="4400" spc="-1" strike="noStrike">
              <a:latin typeface="Arial"/>
            </a:endParaRPr>
          </a:p>
        </p:txBody>
      </p:sp>
      <p:pic>
        <p:nvPicPr>
          <p:cNvPr id="107" name="Picture 2" descr=""/>
          <p:cNvPicPr/>
          <p:nvPr/>
        </p:nvPicPr>
        <p:blipFill>
          <a:blip r:embed="rId2"/>
          <a:stretch/>
        </p:blipFill>
        <p:spPr>
          <a:xfrm>
            <a:off x="123120" y="898200"/>
            <a:ext cx="11874600" cy="56271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Frame</Template>
  <TotalTime>400</TotalTime>
  <Application>LibreOffice/7.3.7.2$Linux_X86_64 LibreOffice_project/30$Build-2</Application>
  <AppVersion>15.0000</AppVersion>
  <Words>217</Words>
  <Paragraphs>34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2019-05-12T04:30:00Z</dcterms:created>
  <dc:creator>Deepak Mashru</dc:creator>
  <dc:description/>
  <dc:language>en-IN</dc:language>
  <cp:lastModifiedBy/>
  <dcterms:modified xsi:type="dcterms:W3CDTF">2023-02-26T19:04:45Z</dcterms:modified>
  <cp:revision>128</cp:revision>
  <dc:subject/>
  <dc:title>Introduction  to the online  certificate  course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9F4C7DA9286D4E1BA811CEB075706C57</vt:lpwstr>
  </property>
  <property fmtid="{D5CDD505-2E9C-101B-9397-08002B2CF9AE}" pid="3" name="KSOProductBuildVer">
    <vt:lpwstr>1033-11.2.0.10351</vt:lpwstr>
  </property>
  <property fmtid="{D5CDD505-2E9C-101B-9397-08002B2CF9AE}" pid="4" name="PresentationFormat">
    <vt:lpwstr>Widescreen</vt:lpwstr>
  </property>
  <property fmtid="{D5CDD505-2E9C-101B-9397-08002B2CF9AE}" pid="5" name="Slides">
    <vt:i4>14</vt:i4>
  </property>
</Properties>
</file>