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1" r:id="rId4"/>
    <p:sldId id="266" r:id="rId5"/>
    <p:sldId id="272" r:id="rId6"/>
    <p:sldId id="273" r:id="rId7"/>
    <p:sldId id="274" r:id="rId8"/>
    <p:sldId id="275" r:id="rId9"/>
    <p:sldId id="276" r:id="rId10"/>
    <p:sldId id="277" r:id="rId11"/>
    <p:sldId id="278" r:id="rId12"/>
    <p:sldId id="279"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5187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6427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3202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07-08-2024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07-08-2024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6B8D521-7314-0784-2F38-67E9D8FD9474}"/>
              </a:ext>
            </a:extLst>
          </p:cNvPr>
          <p:cNvSpPr txBox="1"/>
          <p:nvPr/>
        </p:nvSpPr>
        <p:spPr>
          <a:xfrm>
            <a:off x="920426" y="885263"/>
            <a:ext cx="4028874" cy="1200329"/>
          </a:xfrm>
          <a:prstGeom prst="rect">
            <a:avLst/>
          </a:prstGeom>
          <a:noFill/>
        </p:spPr>
        <p:txBody>
          <a:bodyPr wrap="square">
            <a:spAutoFit/>
          </a:bodyPr>
          <a:lstStyle/>
          <a:p>
            <a:r>
              <a:rPr lang="en-IN" sz="3600" b="1" dirty="0">
                <a:solidFill>
                  <a:schemeClr val="tx1">
                    <a:lumMod val="65000"/>
                    <a:lumOff val="35000"/>
                  </a:schemeClr>
                </a:solidFill>
                <a:latin typeface="Proxima Nova Rg" panose="02000506030000020004" pitchFamily="2" charset="0"/>
              </a:rPr>
              <a:t>Seating Arrangement - 1</a:t>
            </a:r>
          </a:p>
        </p:txBody>
      </p:sp>
      <p:pic>
        <p:nvPicPr>
          <p:cNvPr id="5" name="Picture 4">
            <a:extLst>
              <a:ext uri="{FF2B5EF4-FFF2-40B4-BE49-F238E27FC236}">
                <a16:creationId xmlns:a16="http://schemas.microsoft.com/office/drawing/2014/main" id="{69EA4CF6-69A5-5DD0-5B92-7E1275AB8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507" y="325580"/>
            <a:ext cx="6310670" cy="6206839"/>
          </a:xfrm>
          <a:prstGeom prst="rect">
            <a:avLst/>
          </a:prstGeom>
        </p:spPr>
      </p:pic>
    </p:spTree>
    <p:extLst>
      <p:ext uri="{BB962C8B-B14F-4D97-AF65-F5344CB8AC3E}">
        <p14:creationId xmlns:p14="http://schemas.microsoft.com/office/powerpoint/2010/main" val="333742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Sample Question</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3" y="1172214"/>
            <a:ext cx="11543397" cy="2923877"/>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514350" indent="-514350">
              <a:buFont typeface="+mj-lt"/>
              <a:buAutoNum type="arabicPeriod" startAt="16"/>
            </a:pPr>
            <a:r>
              <a:rPr lang="en-US" sz="2800" dirty="0">
                <a:latin typeface="Proxima Nova Rg" panose="02000506030000020004" pitchFamily="2" charset="0"/>
              </a:rPr>
              <a:t>A, P, R, X, S and Z are sitting in a row. S and Z are in the </a:t>
            </a:r>
            <a:r>
              <a:rPr lang="en-US" sz="2800" dirty="0" err="1">
                <a:latin typeface="Proxima Nova Rg" panose="02000506030000020004" pitchFamily="2" charset="0"/>
              </a:rPr>
              <a:t>centre</a:t>
            </a:r>
            <a:r>
              <a:rPr lang="en-US" sz="2800" dirty="0">
                <a:latin typeface="Proxima Nova Rg" panose="02000506030000020004" pitchFamily="2" charset="0"/>
              </a:rPr>
              <a:t>. A and P are at the ends. R is sitting to the left of A. Who is to the right of P?</a:t>
            </a:r>
          </a:p>
          <a:p>
            <a:pPr marL="971550" lvl="1" indent="-514350">
              <a:buFont typeface="+mj-lt"/>
              <a:buAutoNum type="alphaLcParenR"/>
            </a:pPr>
            <a:r>
              <a:rPr lang="en-IN" sz="3200" b="0" strike="noStrike" spc="-1" dirty="0">
                <a:latin typeface="Arial"/>
              </a:rPr>
              <a:t>A</a:t>
            </a:r>
          </a:p>
          <a:p>
            <a:pPr marL="971550" lvl="1" indent="-514350">
              <a:buFont typeface="+mj-lt"/>
              <a:buAutoNum type="alphaLcParenR"/>
            </a:pPr>
            <a:r>
              <a:rPr lang="en-IN" sz="3200" spc="-1" dirty="0">
                <a:latin typeface="Arial"/>
              </a:rPr>
              <a:t>X</a:t>
            </a:r>
          </a:p>
          <a:p>
            <a:pPr marL="971550" lvl="1" indent="-514350">
              <a:buFont typeface="+mj-lt"/>
              <a:buAutoNum type="alphaLcParenR"/>
            </a:pPr>
            <a:r>
              <a:rPr lang="en-IN" sz="3200" spc="-1" dirty="0">
                <a:latin typeface="Arial"/>
              </a:rPr>
              <a:t>S</a:t>
            </a:r>
            <a:endParaRPr lang="en-IN" sz="3200" b="0" strike="noStrike" spc="-1" dirty="0">
              <a:latin typeface="Arial"/>
            </a:endParaRPr>
          </a:p>
          <a:p>
            <a:pPr marL="971550" lvl="1" indent="-514350">
              <a:buFont typeface="+mj-lt"/>
              <a:buAutoNum type="alphaLcParenR"/>
            </a:pPr>
            <a:r>
              <a:rPr lang="en-IN" sz="3200" spc="-1" dirty="0">
                <a:latin typeface="Arial"/>
              </a:rPr>
              <a:t>Z</a:t>
            </a:r>
            <a:endParaRPr lang="en-IN" sz="3200" b="0" strike="noStrike" spc="-1" dirty="0">
              <a:latin typeface="Arial"/>
            </a:endParaRPr>
          </a:p>
        </p:txBody>
      </p:sp>
      <p:sp>
        <p:nvSpPr>
          <p:cNvPr id="4" name="TextBox 3">
            <a:extLst>
              <a:ext uri="{FF2B5EF4-FFF2-40B4-BE49-F238E27FC236}">
                <a16:creationId xmlns:a16="http://schemas.microsoft.com/office/drawing/2014/main" id="{92A4A19D-86C5-BEFE-61D8-E5D013FF9145}"/>
              </a:ext>
            </a:extLst>
          </p:cNvPr>
          <p:cNvSpPr txBox="1"/>
          <p:nvPr/>
        </p:nvSpPr>
        <p:spPr>
          <a:xfrm>
            <a:off x="478273" y="6126651"/>
            <a:ext cx="10744691"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B</a:t>
            </a:r>
            <a:endParaRPr lang="en-IN" sz="2400" strike="noStrike" spc="-1" dirty="0">
              <a:latin typeface="Proxima Nova Rg" panose="02000506030000020004" pitchFamily="2" charset="0"/>
            </a:endParaRPr>
          </a:p>
        </p:txBody>
      </p:sp>
    </p:spTree>
    <p:extLst>
      <p:ext uri="{BB962C8B-B14F-4D97-AF65-F5344CB8AC3E}">
        <p14:creationId xmlns:p14="http://schemas.microsoft.com/office/powerpoint/2010/main" val="34355414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Sample Question</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3" y="1172214"/>
            <a:ext cx="11543397" cy="5262979"/>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514350" indent="-514350">
              <a:buFont typeface="+mj-lt"/>
              <a:buAutoNum type="arabicPeriod" startAt="17"/>
            </a:pPr>
            <a:r>
              <a:rPr lang="en-US" sz="2400" dirty="0">
                <a:latin typeface="Proxima Nova Rg" panose="02000506030000020004" pitchFamily="2" charset="0"/>
              </a:rPr>
              <a:t>There are 8 houses in a line and in each house only one boy lives with the conditions as given below:</a:t>
            </a:r>
          </a:p>
          <a:p>
            <a:pPr marL="342900" indent="-342900">
              <a:buFont typeface="Arial" panose="020B0604020202020204" pitchFamily="34" charset="0"/>
              <a:buChar char="•"/>
            </a:pPr>
            <a:r>
              <a:rPr lang="en-US" sz="2400" dirty="0">
                <a:latin typeface="Proxima Nova Rg" panose="02000506030000020004" pitchFamily="2" charset="0"/>
              </a:rPr>
              <a:t>Jack is not the </a:t>
            </a:r>
            <a:r>
              <a:rPr lang="en-US" sz="2400" dirty="0" err="1">
                <a:latin typeface="Proxima Nova Rg" panose="02000506030000020004" pitchFamily="2" charset="0"/>
              </a:rPr>
              <a:t>neighbour</a:t>
            </a:r>
            <a:r>
              <a:rPr lang="en-US" sz="2400" dirty="0">
                <a:latin typeface="Proxima Nova Rg" panose="02000506030000020004" pitchFamily="2" charset="0"/>
              </a:rPr>
              <a:t> Siman. </a:t>
            </a:r>
          </a:p>
          <a:p>
            <a:pPr marL="342900" indent="-342900">
              <a:buFont typeface="Arial" panose="020B0604020202020204" pitchFamily="34" charset="0"/>
              <a:buChar char="•"/>
            </a:pPr>
            <a:r>
              <a:rPr lang="en-US" sz="2400" dirty="0">
                <a:latin typeface="Proxima Nova Rg" panose="02000506030000020004" pitchFamily="2" charset="0"/>
              </a:rPr>
              <a:t>Harry is just next to the left of Larry. </a:t>
            </a:r>
          </a:p>
          <a:p>
            <a:pPr marL="342900" indent="-342900">
              <a:buFont typeface="Arial" panose="020B0604020202020204" pitchFamily="34" charset="0"/>
              <a:buChar char="•"/>
            </a:pPr>
            <a:r>
              <a:rPr lang="en-US" sz="2400" dirty="0">
                <a:latin typeface="Proxima Nova Rg" panose="02000506030000020004" pitchFamily="2" charset="0"/>
              </a:rPr>
              <a:t>There is at least one to the left of Larry. </a:t>
            </a:r>
          </a:p>
          <a:p>
            <a:pPr marL="342900" indent="-342900">
              <a:buFont typeface="Arial" panose="020B0604020202020204" pitchFamily="34" charset="0"/>
              <a:buChar char="•"/>
            </a:pPr>
            <a:r>
              <a:rPr lang="en-US" sz="2400" dirty="0">
                <a:latin typeface="Proxima Nova Rg" panose="02000506030000020004" pitchFamily="2" charset="0"/>
              </a:rPr>
              <a:t>Paul lives in one of the two houses in the middle. Mike lives in between Paul and Larry. </a:t>
            </a:r>
          </a:p>
          <a:p>
            <a:endParaRPr lang="en-US" sz="2400" dirty="0">
              <a:latin typeface="Proxima Nova Rg" panose="02000506030000020004" pitchFamily="2" charset="0"/>
            </a:endParaRPr>
          </a:p>
          <a:p>
            <a:r>
              <a:rPr lang="en-US" sz="2400" dirty="0">
                <a:latin typeface="Proxima Nova Rg" panose="02000506030000020004" pitchFamily="2" charset="0"/>
              </a:rPr>
              <a:t>If at least one lives to the right of Robert and Harry is not between </a:t>
            </a:r>
            <a:r>
              <a:rPr lang="en-US" sz="2400" dirty="0" err="1">
                <a:latin typeface="Proxima Nova Rg" panose="02000506030000020004" pitchFamily="2" charset="0"/>
              </a:rPr>
              <a:t>Taud</a:t>
            </a:r>
            <a:r>
              <a:rPr lang="en-US" sz="2400" dirty="0">
                <a:latin typeface="Proxima Nova Rg" panose="02000506030000020004" pitchFamily="2" charset="0"/>
              </a:rPr>
              <a:t> and Larry, then which one of the following statement is not correct ?</a:t>
            </a:r>
          </a:p>
          <a:p>
            <a:pPr marL="971550" lvl="1" indent="-514350">
              <a:buFont typeface="+mj-lt"/>
              <a:buAutoNum type="alphaLcParenR"/>
            </a:pPr>
            <a:r>
              <a:rPr lang="en-US" sz="2400" b="0" strike="noStrike" spc="-1" dirty="0">
                <a:latin typeface="Arial"/>
              </a:rPr>
              <a:t>Robert is not at the left end.</a:t>
            </a:r>
          </a:p>
          <a:p>
            <a:pPr marL="971550" lvl="1" indent="-514350">
              <a:buFont typeface="+mj-lt"/>
              <a:buAutoNum type="alphaLcParenR"/>
            </a:pPr>
            <a:r>
              <a:rPr lang="en-US" sz="2400" spc="-1" dirty="0">
                <a:latin typeface="Arial"/>
              </a:rPr>
              <a:t>Robert is in between Simon and </a:t>
            </a:r>
            <a:r>
              <a:rPr lang="en-US" sz="2400" spc="-1" dirty="0" err="1">
                <a:latin typeface="Arial"/>
              </a:rPr>
              <a:t>Taud</a:t>
            </a:r>
            <a:r>
              <a:rPr lang="en-US" sz="2400" spc="-1" dirty="0">
                <a:latin typeface="Arial"/>
              </a:rPr>
              <a:t>.</a:t>
            </a:r>
          </a:p>
          <a:p>
            <a:pPr marL="971550" lvl="1" indent="-514350">
              <a:buFont typeface="+mj-lt"/>
              <a:buAutoNum type="alphaLcParenR"/>
            </a:pPr>
            <a:r>
              <a:rPr lang="en-US" sz="2400" spc="-1" dirty="0" err="1">
                <a:latin typeface="Arial"/>
              </a:rPr>
              <a:t>Taud</a:t>
            </a:r>
            <a:r>
              <a:rPr lang="en-US" sz="2400" spc="-1" dirty="0">
                <a:latin typeface="Arial"/>
              </a:rPr>
              <a:t> is in between Paul and Jack.</a:t>
            </a:r>
          </a:p>
          <a:p>
            <a:pPr marL="971550" lvl="1" indent="-514350">
              <a:buFont typeface="+mj-lt"/>
              <a:buAutoNum type="alphaLcParenR"/>
            </a:pPr>
            <a:r>
              <a:rPr lang="en-US" sz="2400" spc="-1" dirty="0">
                <a:latin typeface="Arial"/>
              </a:rPr>
              <a:t>There are three persons to the right of Paul.</a:t>
            </a:r>
            <a:endParaRPr lang="en-IN" sz="2400" b="0" strike="noStrike" spc="-1" dirty="0">
              <a:latin typeface="Arial"/>
            </a:endParaRPr>
          </a:p>
        </p:txBody>
      </p:sp>
      <p:sp>
        <p:nvSpPr>
          <p:cNvPr id="4" name="TextBox 3">
            <a:extLst>
              <a:ext uri="{FF2B5EF4-FFF2-40B4-BE49-F238E27FC236}">
                <a16:creationId xmlns:a16="http://schemas.microsoft.com/office/drawing/2014/main" id="{92A4A19D-86C5-BEFE-61D8-E5D013FF9145}"/>
              </a:ext>
            </a:extLst>
          </p:cNvPr>
          <p:cNvSpPr txBox="1"/>
          <p:nvPr/>
        </p:nvSpPr>
        <p:spPr>
          <a:xfrm>
            <a:off x="10044968" y="5737544"/>
            <a:ext cx="1540308"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C</a:t>
            </a:r>
            <a:endParaRPr lang="en-IN" sz="2400" strike="noStrike" spc="-1" dirty="0">
              <a:latin typeface="Proxima Nova Rg" panose="02000506030000020004" pitchFamily="2" charset="0"/>
            </a:endParaRPr>
          </a:p>
        </p:txBody>
      </p:sp>
    </p:spTree>
    <p:extLst>
      <p:ext uri="{BB962C8B-B14F-4D97-AF65-F5344CB8AC3E}">
        <p14:creationId xmlns:p14="http://schemas.microsoft.com/office/powerpoint/2010/main" val="38399017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Data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3" y="1172214"/>
            <a:ext cx="11543397" cy="2677656"/>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514350" indent="-514350">
              <a:buFont typeface="+mj-lt"/>
              <a:buAutoNum type="arabicPeriod" startAt="18"/>
            </a:pPr>
            <a:r>
              <a:rPr lang="en-US" sz="2400" dirty="0">
                <a:latin typeface="Proxima Nova Rg" panose="02000506030000020004" pitchFamily="2" charset="0"/>
              </a:rPr>
              <a:t>A, B, C, D and E are sitting on a bench. A is sitting next to B, C is sitting next to D, D is not sitting with E who is on the left end of the bench. C is on the second position from the right. A is to the right of B and E. In which position A is sitting ?</a:t>
            </a:r>
          </a:p>
          <a:p>
            <a:pPr marL="971550" lvl="1" indent="-514350">
              <a:buFont typeface="+mj-lt"/>
              <a:buAutoNum type="alphaLcParenR"/>
            </a:pPr>
            <a:r>
              <a:rPr lang="en-IN" sz="2400" dirty="0">
                <a:latin typeface="Proxima Nova Rg" panose="02000506030000020004" pitchFamily="2" charset="0"/>
              </a:rPr>
              <a:t>Between B and D</a:t>
            </a:r>
            <a:endParaRPr lang="en-US" sz="2400" b="0" strike="noStrike" spc="-1" dirty="0">
              <a:latin typeface="Proxima Nova Rg" panose="02000506030000020004" pitchFamily="2" charset="0"/>
            </a:endParaRPr>
          </a:p>
          <a:p>
            <a:pPr marL="971550" lvl="1" indent="-514350">
              <a:buFont typeface="+mj-lt"/>
              <a:buAutoNum type="alphaLcParenR"/>
            </a:pPr>
            <a:r>
              <a:rPr lang="en-US" sz="2400" spc="-1" dirty="0">
                <a:latin typeface="Arial"/>
              </a:rPr>
              <a:t>Between B and C</a:t>
            </a:r>
          </a:p>
          <a:p>
            <a:pPr marL="971550" lvl="1" indent="-514350">
              <a:buFont typeface="+mj-lt"/>
              <a:buAutoNum type="alphaLcParenR"/>
            </a:pPr>
            <a:r>
              <a:rPr lang="en-US" sz="2400" spc="-1" dirty="0">
                <a:latin typeface="Arial"/>
              </a:rPr>
              <a:t>Between E and D</a:t>
            </a:r>
          </a:p>
          <a:p>
            <a:pPr marL="971550" lvl="1" indent="-514350">
              <a:buFont typeface="+mj-lt"/>
              <a:buAutoNum type="alphaLcParenR"/>
            </a:pPr>
            <a:r>
              <a:rPr lang="en-US" sz="2400" spc="-1" dirty="0">
                <a:latin typeface="Arial"/>
              </a:rPr>
              <a:t>Between C and E</a:t>
            </a:r>
            <a:endParaRPr lang="en-IN" sz="2400" b="0" strike="noStrike" spc="-1" dirty="0">
              <a:latin typeface="Arial"/>
            </a:endParaRPr>
          </a:p>
        </p:txBody>
      </p:sp>
      <p:sp>
        <p:nvSpPr>
          <p:cNvPr id="4" name="TextBox 3">
            <a:extLst>
              <a:ext uri="{FF2B5EF4-FFF2-40B4-BE49-F238E27FC236}">
                <a16:creationId xmlns:a16="http://schemas.microsoft.com/office/drawing/2014/main" id="{92A4A19D-86C5-BEFE-61D8-E5D013FF9145}"/>
              </a:ext>
            </a:extLst>
          </p:cNvPr>
          <p:cNvSpPr txBox="1"/>
          <p:nvPr/>
        </p:nvSpPr>
        <p:spPr>
          <a:xfrm>
            <a:off x="10044968" y="5737544"/>
            <a:ext cx="1540308"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a:t>
            </a:r>
            <a:r>
              <a:rPr lang="en-US" sz="2400" b="1" spc="-1" dirty="0">
                <a:solidFill>
                  <a:srgbClr val="0097A7"/>
                </a:solidFill>
                <a:latin typeface="Proxima Nova Rg" panose="02000506030000020004" pitchFamily="2" charset="0"/>
                <a:ea typeface="Verdana"/>
              </a:rPr>
              <a:t>B</a:t>
            </a:r>
            <a:endParaRPr lang="en-IN" sz="2400" strike="noStrike" spc="-1" dirty="0">
              <a:latin typeface="Proxima Nova Rg" panose="02000506030000020004" pitchFamily="2" charset="0"/>
            </a:endParaRPr>
          </a:p>
        </p:txBody>
      </p:sp>
    </p:spTree>
    <p:extLst>
      <p:ext uri="{BB962C8B-B14F-4D97-AF65-F5344CB8AC3E}">
        <p14:creationId xmlns:p14="http://schemas.microsoft.com/office/powerpoint/2010/main" val="3439362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6112306"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Quitting is not any option!</a:t>
            </a:r>
            <a:endParaRPr lang="en-US" sz="3200" b="1" dirty="0">
              <a:latin typeface="Proxima Nova Lt" panose="02000506030000020004" pitchFamily="50" charset="0"/>
            </a:endParaRPr>
          </a:p>
        </p:txBody>
      </p:sp>
      <p:sp>
        <p:nvSpPr>
          <p:cNvPr id="6" name="TextBox 5">
            <a:extLst>
              <a:ext uri="{FF2B5EF4-FFF2-40B4-BE49-F238E27FC236}">
                <a16:creationId xmlns:a16="http://schemas.microsoft.com/office/drawing/2014/main" id="{1B955961-222F-6BD3-3276-FD5B4C7EE240}"/>
              </a:ext>
            </a:extLst>
          </p:cNvPr>
          <p:cNvSpPr txBox="1"/>
          <p:nvPr/>
        </p:nvSpPr>
        <p:spPr>
          <a:xfrm>
            <a:off x="478275" y="1173858"/>
            <a:ext cx="7666727" cy="5545108"/>
          </a:xfrm>
          <a:prstGeom prst="rect">
            <a:avLst/>
          </a:prstGeom>
          <a:noFill/>
        </p:spPr>
        <p:txBody>
          <a:bodyPr wrap="square">
            <a:spAutoFit/>
          </a:bodyPr>
          <a:lstStyle/>
          <a:p>
            <a:pPr algn="just">
              <a:lnSpc>
                <a:spcPct val="100000"/>
              </a:lnSpc>
              <a:spcBef>
                <a:spcPts val="1191"/>
              </a:spcBef>
              <a:spcAft>
                <a:spcPts val="992"/>
              </a:spcAft>
              <a:buNone/>
            </a:pPr>
            <a:r>
              <a:rPr lang="en-IN" sz="2400" b="0" strike="noStrike" spc="-1" dirty="0">
                <a:solidFill>
                  <a:srgbClr val="000000"/>
                </a:solidFill>
                <a:latin typeface="Proxima Nova Rg" panose="02000506030000020004" pitchFamily="2" charset="0"/>
                <a:ea typeface="DejaVu Sans"/>
              </a:rPr>
              <a:t>Despite being told as a child she would never walk again, she relentlessly pursued her dreams becoming an international track and field star. At the height of her career, “the fastest woman in the world” used her platform to shed light on social issues. </a:t>
            </a:r>
            <a:endParaRPr lang="en-IN" sz="2400" b="0" strike="noStrike" spc="-1" dirty="0">
              <a:latin typeface="Proxima Nova Rg" panose="02000506030000020004" pitchFamily="2" charset="0"/>
            </a:endParaRPr>
          </a:p>
          <a:p>
            <a:pPr algn="just">
              <a:lnSpc>
                <a:spcPct val="100000"/>
              </a:lnSpc>
              <a:spcBef>
                <a:spcPts val="1191"/>
              </a:spcBef>
              <a:spcAft>
                <a:spcPts val="992"/>
              </a:spcAft>
              <a:buNone/>
            </a:pPr>
            <a:r>
              <a:rPr lang="en-IN" sz="2400" b="0" strike="noStrike" spc="-1" dirty="0">
                <a:solidFill>
                  <a:srgbClr val="000000"/>
                </a:solidFill>
                <a:latin typeface="Proxima Nova Rg" panose="02000506030000020004" pitchFamily="2" charset="0"/>
                <a:ea typeface="DejaVu Sans"/>
              </a:rPr>
              <a:t>She was born on June 23, 1940 in Saint Bethlehem, Tennessee. As one of 22 children, she was constantly surrounded by support and care, which she needed given her poor health. Rudolph survived bouts of polio and scarlet fever. Her illness forced her to wear a brace on her leg. Her diagnosis was very bleak, “my doctor told me I would never walk again. My mother told me I would. I believed my mother.” Together, her parents and siblings took turns taking care of her. </a:t>
            </a:r>
            <a:endParaRPr lang="en-IN" sz="2400" b="0" strike="noStrike" spc="-1" dirty="0">
              <a:latin typeface="Proxima Nova Rg" panose="02000506030000020004" pitchFamily="2" charset="0"/>
            </a:endParaRPr>
          </a:p>
        </p:txBody>
      </p:sp>
      <p:pic>
        <p:nvPicPr>
          <p:cNvPr id="7" name="Picture 6">
            <a:extLst>
              <a:ext uri="{FF2B5EF4-FFF2-40B4-BE49-F238E27FC236}">
                <a16:creationId xmlns:a16="http://schemas.microsoft.com/office/drawing/2014/main" id="{C002F1EC-71FD-4147-3B8C-52C7272E3C22}"/>
              </a:ext>
            </a:extLst>
          </p:cNvPr>
          <p:cNvPicPr/>
          <p:nvPr/>
        </p:nvPicPr>
        <p:blipFill>
          <a:blip r:embed="rId3"/>
          <a:stretch/>
        </p:blipFill>
        <p:spPr>
          <a:xfrm>
            <a:off x="8698218" y="2057132"/>
            <a:ext cx="2879640" cy="3778560"/>
          </a:xfrm>
          <a:prstGeom prst="rect">
            <a:avLst/>
          </a:prstGeom>
          <a:ln w="0">
            <a:noFill/>
          </a:ln>
        </p:spPr>
      </p:pic>
    </p:spTree>
    <p:extLst>
      <p:ext uri="{BB962C8B-B14F-4D97-AF65-F5344CB8AC3E}">
        <p14:creationId xmlns:p14="http://schemas.microsoft.com/office/powerpoint/2010/main" val="169023310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6112306"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Quitting is not any option!</a:t>
            </a:r>
            <a:endParaRPr lang="en-US" sz="3200" b="1" dirty="0">
              <a:latin typeface="Proxima Nova Lt" panose="02000506030000020004" pitchFamily="50" charset="0"/>
            </a:endParaRPr>
          </a:p>
        </p:txBody>
      </p:sp>
      <p:sp>
        <p:nvSpPr>
          <p:cNvPr id="6" name="TextBox 5">
            <a:extLst>
              <a:ext uri="{FF2B5EF4-FFF2-40B4-BE49-F238E27FC236}">
                <a16:creationId xmlns:a16="http://schemas.microsoft.com/office/drawing/2014/main" id="{1B955961-222F-6BD3-3276-FD5B4C7EE240}"/>
              </a:ext>
            </a:extLst>
          </p:cNvPr>
          <p:cNvSpPr txBox="1"/>
          <p:nvPr/>
        </p:nvSpPr>
        <p:spPr>
          <a:xfrm>
            <a:off x="478275" y="1173858"/>
            <a:ext cx="11253650" cy="5545108"/>
          </a:xfrm>
          <a:prstGeom prst="rect">
            <a:avLst/>
          </a:prstGeom>
          <a:noFill/>
        </p:spPr>
        <p:txBody>
          <a:bodyPr wrap="square">
            <a:spAutoFit/>
          </a:bodyPr>
          <a:lstStyle/>
          <a:p>
            <a:pPr algn="just">
              <a:lnSpc>
                <a:spcPct val="100000"/>
              </a:lnSpc>
              <a:spcBef>
                <a:spcPts val="1191"/>
              </a:spcBef>
              <a:spcAft>
                <a:spcPts val="992"/>
              </a:spcAft>
              <a:buNone/>
            </a:pPr>
            <a:r>
              <a:rPr lang="en-US" sz="2400" b="0" strike="noStrike" spc="-1" dirty="0">
                <a:solidFill>
                  <a:srgbClr val="000000"/>
                </a:solidFill>
                <a:latin typeface="Proxima Nova Rg" panose="02000506030000020004" pitchFamily="2" charset="0"/>
                <a:ea typeface="DejaVu Sans"/>
              </a:rPr>
              <a:t>They would often remove her leg brace and massage her injured leg. At the age of six, she began to hop on one leg. By eight she could move around with a leg brace. At the age of 11, her mother discovered her playing basketball outside. She quickly turned to sports, becoming a natural athlete. She was nominated as All-American in basketball during high school. However, after a chance meeting with a college coach she turned to track and field.</a:t>
            </a:r>
          </a:p>
          <a:p>
            <a:pPr algn="just">
              <a:lnSpc>
                <a:spcPct val="100000"/>
              </a:lnSpc>
              <a:spcBef>
                <a:spcPts val="1191"/>
              </a:spcBef>
              <a:spcAft>
                <a:spcPts val="992"/>
              </a:spcAft>
              <a:buNone/>
            </a:pPr>
            <a:r>
              <a:rPr lang="en-US" sz="2400" b="0" strike="noStrike" spc="-1" dirty="0">
                <a:solidFill>
                  <a:srgbClr val="000000"/>
                </a:solidFill>
                <a:latin typeface="Proxima Nova Rg" panose="02000506030000020004" pitchFamily="2" charset="0"/>
                <a:ea typeface="DejaVu Sans"/>
              </a:rPr>
              <a:t>While still in high school she competed on the collegiate level. She competed in the 1956 Olympic games and won a bronze medal in 4x100 relay. Four years later, she headed to the 1960 summer Olympics determined to get gold. Her performance in Rome cemented her as one of the greatest athletes of the 20th century. She won three gold medals and broke at least three world records. Rudolph became the first American woman to win three gold medals in track and field at the same Olympic game. Her performance also earned her the title of “the fastest woman in the world.”</a:t>
            </a:r>
          </a:p>
        </p:txBody>
      </p:sp>
    </p:spTree>
    <p:extLst>
      <p:ext uri="{BB962C8B-B14F-4D97-AF65-F5344CB8AC3E}">
        <p14:creationId xmlns:p14="http://schemas.microsoft.com/office/powerpoint/2010/main" val="405977707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Row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5" y="1719549"/>
            <a:ext cx="11124254" cy="4154984"/>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3200" b="1" dirty="0">
                <a:latin typeface="Proxima Nova Rg" panose="02000506030000020004" pitchFamily="2" charset="0"/>
              </a:rPr>
              <a:t>Directions for questions 1 to 5 : Answer the questions based on the following information.</a:t>
            </a:r>
          </a:p>
          <a:p>
            <a:endParaRPr lang="en-US" sz="3200" b="1" dirty="0">
              <a:latin typeface="Proxima Nova Rg" panose="02000506030000020004" pitchFamily="2" charset="0"/>
            </a:endParaRPr>
          </a:p>
          <a:p>
            <a:pPr marL="571500" indent="-571500">
              <a:buFont typeface="+mj-lt"/>
              <a:buAutoNum type="romanUcPeriod"/>
            </a:pPr>
            <a:r>
              <a:rPr lang="en-US" sz="2800" dirty="0">
                <a:latin typeface="Proxima Nova Rg" panose="02000506030000020004" pitchFamily="2" charset="0"/>
              </a:rPr>
              <a:t>A , B , C , D , E , F  and G are sitting on a bench and all of them are facing East.</a:t>
            </a:r>
          </a:p>
          <a:p>
            <a:pPr marL="571500" indent="-571500">
              <a:buFont typeface="+mj-lt"/>
              <a:buAutoNum type="romanUcPeriod"/>
            </a:pPr>
            <a:r>
              <a:rPr lang="en-US" sz="2800" dirty="0">
                <a:latin typeface="Proxima Nova Rg" panose="02000506030000020004" pitchFamily="2" charset="0"/>
              </a:rPr>
              <a:t>C is to the immediate right of D, but not next to F.</a:t>
            </a:r>
          </a:p>
          <a:p>
            <a:pPr marL="571500" indent="-571500">
              <a:buFont typeface="+mj-lt"/>
              <a:buAutoNum type="romanUcPeriod"/>
            </a:pPr>
            <a:r>
              <a:rPr lang="en-US" sz="2800" dirty="0">
                <a:latin typeface="Proxima Nova Rg" panose="02000506030000020004" pitchFamily="2" charset="0"/>
              </a:rPr>
              <a:t>B is at the extreme end and has E as his neighbor.</a:t>
            </a:r>
          </a:p>
          <a:p>
            <a:pPr marL="571500" indent="-571500">
              <a:buFont typeface="+mj-lt"/>
              <a:buAutoNum type="romanUcPeriod"/>
            </a:pPr>
            <a:r>
              <a:rPr lang="en-US" sz="2800" dirty="0">
                <a:latin typeface="Proxima Nova Rg" panose="02000506030000020004" pitchFamily="2" charset="0"/>
              </a:rPr>
              <a:t>G is between E and F.</a:t>
            </a:r>
          </a:p>
          <a:p>
            <a:pPr marL="571500" indent="-571500">
              <a:buFont typeface="+mj-lt"/>
              <a:buAutoNum type="romanUcPeriod"/>
            </a:pPr>
            <a:r>
              <a:rPr lang="en-US" sz="2800" dirty="0">
                <a:latin typeface="Proxima Nova Rg" panose="02000506030000020004" pitchFamily="2" charset="0"/>
              </a:rPr>
              <a:t>D is sitting third from the south end.</a:t>
            </a:r>
          </a:p>
        </p:txBody>
      </p:sp>
    </p:spTree>
    <p:extLst>
      <p:ext uri="{BB962C8B-B14F-4D97-AF65-F5344CB8AC3E}">
        <p14:creationId xmlns:p14="http://schemas.microsoft.com/office/powerpoint/2010/main" val="17098861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Row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3" y="1172214"/>
            <a:ext cx="11543397" cy="5509200"/>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buFont typeface="+mj-lt"/>
              <a:buAutoNum type="arabicPeriod"/>
            </a:pPr>
            <a:r>
              <a:rPr lang="en-US" sz="2200" dirty="0">
                <a:latin typeface="Proxima Nova Rg" panose="02000506030000020004" pitchFamily="2" charset="0"/>
              </a:rPr>
              <a:t>Who is sitting to the immediate right of E?</a:t>
            </a:r>
          </a:p>
          <a:p>
            <a:r>
              <a:rPr lang="en-US" sz="2200" dirty="0">
                <a:latin typeface="Proxima Nova Rg" panose="02000506030000020004" pitchFamily="2" charset="0"/>
              </a:rPr>
              <a:t>(a) A		(b) C		(c) D		(d) G		(e) None </a:t>
            </a:r>
          </a:p>
          <a:p>
            <a:pPr marL="457200" indent="-457200">
              <a:buFont typeface="+mj-lt"/>
              <a:buAutoNum type="arabicPeriod" startAt="2"/>
            </a:pPr>
            <a:endParaRPr lang="en-US" sz="2200" dirty="0">
              <a:latin typeface="Proxima Nova Rg" panose="02000506030000020004" pitchFamily="2" charset="0"/>
            </a:endParaRPr>
          </a:p>
          <a:p>
            <a:pPr marL="457200" indent="-457200">
              <a:buFont typeface="+mj-lt"/>
              <a:buAutoNum type="arabicPeriod" startAt="2"/>
            </a:pPr>
            <a:r>
              <a:rPr lang="en-US" sz="2200" dirty="0">
                <a:latin typeface="Proxima Nova Rg" panose="02000506030000020004" pitchFamily="2" charset="0"/>
              </a:rPr>
              <a:t>Which of the following pairs is sitting at the  extreme ends?</a:t>
            </a:r>
          </a:p>
          <a:p>
            <a:r>
              <a:rPr lang="en-US" sz="2200" dirty="0">
                <a:latin typeface="Proxima Nova Rg" panose="02000506030000020004" pitchFamily="2" charset="0"/>
              </a:rPr>
              <a:t>(a) A, B		(b) A,E		(c) C,B		(d) F, B 		(e) None </a:t>
            </a:r>
          </a:p>
          <a:p>
            <a:pPr marL="457200" indent="-457200">
              <a:buFont typeface="+mj-lt"/>
              <a:buAutoNum type="arabicPeriod"/>
            </a:pPr>
            <a:endParaRPr lang="en-US" sz="2200" dirty="0">
              <a:latin typeface="Proxima Nova Rg" panose="02000506030000020004" pitchFamily="2" charset="0"/>
            </a:endParaRPr>
          </a:p>
          <a:p>
            <a:pPr marL="457200" indent="-457200">
              <a:buFont typeface="+mj-lt"/>
              <a:buAutoNum type="arabicPeriod" startAt="3"/>
            </a:pPr>
            <a:r>
              <a:rPr lang="en-US" sz="2200" dirty="0">
                <a:latin typeface="Proxima Nova Rg" panose="02000506030000020004" pitchFamily="2" charset="0"/>
              </a:rPr>
              <a:t>The person sitting third from the North end is ?</a:t>
            </a:r>
          </a:p>
          <a:p>
            <a:r>
              <a:rPr lang="en-US" sz="2200" dirty="0">
                <a:latin typeface="Proxima Nova Rg" panose="02000506030000020004" pitchFamily="2" charset="0"/>
              </a:rPr>
              <a:t>(a) E		(b) F		(c) G		(d) D	               (e) A</a:t>
            </a:r>
          </a:p>
          <a:p>
            <a:pPr marL="457200" indent="-457200">
              <a:buFont typeface="+mj-lt"/>
              <a:buAutoNum type="arabicPeriod" startAt="3"/>
            </a:pPr>
            <a:endParaRPr lang="en-US" sz="2200" dirty="0">
              <a:latin typeface="Proxima Nova Rg" panose="02000506030000020004" pitchFamily="2" charset="0"/>
            </a:endParaRPr>
          </a:p>
          <a:p>
            <a:pPr marL="457200" indent="-457200">
              <a:buFont typeface="+mj-lt"/>
              <a:buAutoNum type="arabicPeriod" startAt="4"/>
            </a:pPr>
            <a:r>
              <a:rPr lang="en-US" sz="2200" dirty="0">
                <a:latin typeface="Proxima Nova Rg" panose="02000506030000020004" pitchFamily="2" charset="0"/>
              </a:rPr>
              <a:t>Between which of the following pairs is D sitting?</a:t>
            </a:r>
          </a:p>
          <a:p>
            <a:r>
              <a:rPr lang="en-US" sz="2200" dirty="0">
                <a:latin typeface="Proxima Nova Rg" panose="02000506030000020004" pitchFamily="2" charset="0"/>
              </a:rPr>
              <a:t>(a) A,C		(b) A, F		(c) C, E		(d) C,F                   (e) None</a:t>
            </a:r>
          </a:p>
          <a:p>
            <a:endParaRPr lang="en-US" sz="2200" dirty="0">
              <a:latin typeface="Proxima Nova Rg" panose="02000506030000020004" pitchFamily="2" charset="0"/>
            </a:endParaRPr>
          </a:p>
          <a:p>
            <a:pPr algn="just">
              <a:lnSpc>
                <a:spcPct val="100000"/>
              </a:lnSpc>
              <a:buNone/>
            </a:pPr>
            <a:r>
              <a:rPr lang="en-US" sz="2200" dirty="0">
                <a:latin typeface="Proxima Nova Rg" panose="02000506030000020004" pitchFamily="2" charset="0"/>
              </a:rPr>
              <a:t>5. </a:t>
            </a:r>
            <a:r>
              <a:rPr lang="en-US" sz="2200" spc="-1" dirty="0">
                <a:solidFill>
                  <a:srgbClr val="000000"/>
                </a:solidFill>
                <a:latin typeface="Nimbus Roman"/>
                <a:ea typeface="Verdana"/>
              </a:rPr>
              <a:t>Which of the conditions from I to v given above is not required to find out the place where A is sitting?</a:t>
            </a:r>
            <a:endParaRPr lang="en-IN" sz="2200" spc="-1" dirty="0">
              <a:latin typeface="Arial"/>
            </a:endParaRPr>
          </a:p>
          <a:p>
            <a:pPr algn="just">
              <a:lnSpc>
                <a:spcPct val="100000"/>
              </a:lnSpc>
              <a:buNone/>
            </a:pPr>
            <a:r>
              <a:rPr lang="en-US" sz="2200" spc="-1" dirty="0">
                <a:solidFill>
                  <a:srgbClr val="000000"/>
                </a:solidFill>
                <a:latin typeface="Nimbus Roman"/>
                <a:ea typeface="Verdana"/>
              </a:rPr>
              <a:t>(a) </a:t>
            </a:r>
            <a:r>
              <a:rPr lang="en-US" sz="2200" spc="-1" dirty="0" err="1">
                <a:solidFill>
                  <a:srgbClr val="000000"/>
                </a:solidFill>
                <a:latin typeface="Nimbus Roman"/>
                <a:ea typeface="Verdana"/>
              </a:rPr>
              <a:t>i</a:t>
            </a:r>
            <a:r>
              <a:rPr lang="en-US" sz="2200" spc="-1" dirty="0">
                <a:solidFill>
                  <a:srgbClr val="000000"/>
                </a:solidFill>
                <a:latin typeface="Nimbus Roman"/>
                <a:ea typeface="Verdana"/>
              </a:rPr>
              <a:t>		(b) ii		(c) iii		(d) </a:t>
            </a:r>
            <a:r>
              <a:rPr lang="en-US" sz="2200" spc="-1" dirty="0" err="1">
                <a:solidFill>
                  <a:srgbClr val="000000"/>
                </a:solidFill>
                <a:latin typeface="Nimbus Roman"/>
                <a:ea typeface="Verdana"/>
              </a:rPr>
              <a:t>i</a:t>
            </a:r>
            <a:r>
              <a:rPr lang="en-US" sz="2200" spc="-1" dirty="0">
                <a:solidFill>
                  <a:srgbClr val="000000"/>
                </a:solidFill>
                <a:latin typeface="Nimbus Roman"/>
                <a:ea typeface="Verdana"/>
              </a:rPr>
              <a:t> &amp; ii       </a:t>
            </a:r>
            <a:endParaRPr lang="en-IN" sz="2200" spc="-1" dirty="0">
              <a:latin typeface="Arial"/>
            </a:endParaRPr>
          </a:p>
          <a:p>
            <a:pPr algn="just">
              <a:lnSpc>
                <a:spcPct val="100000"/>
              </a:lnSpc>
              <a:buNone/>
            </a:pPr>
            <a:r>
              <a:rPr lang="en-US" sz="2200" spc="-1" dirty="0">
                <a:solidFill>
                  <a:srgbClr val="000000"/>
                </a:solidFill>
                <a:latin typeface="Nimbus Roman"/>
                <a:ea typeface="Verdana"/>
              </a:rPr>
              <a:t>(e) All are required</a:t>
            </a:r>
            <a:r>
              <a:rPr lang="en-US" sz="2200" dirty="0">
                <a:latin typeface="Proxima Nova Rg" panose="02000506030000020004" pitchFamily="2" charset="0"/>
              </a:rPr>
              <a:t> </a:t>
            </a:r>
          </a:p>
        </p:txBody>
      </p:sp>
      <p:sp>
        <p:nvSpPr>
          <p:cNvPr id="4" name="TextBox 3">
            <a:extLst>
              <a:ext uri="{FF2B5EF4-FFF2-40B4-BE49-F238E27FC236}">
                <a16:creationId xmlns:a16="http://schemas.microsoft.com/office/drawing/2014/main" id="{92A4A19D-86C5-BEFE-61D8-E5D013FF9145}"/>
              </a:ext>
            </a:extLst>
          </p:cNvPr>
          <p:cNvSpPr txBox="1"/>
          <p:nvPr/>
        </p:nvSpPr>
        <p:spPr>
          <a:xfrm>
            <a:off x="2952533" y="6219749"/>
            <a:ext cx="10744691"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(1) G	(2) A , B</a:t>
            </a:r>
            <a:r>
              <a:rPr lang="en-US" sz="2400" b="1" spc="-1" dirty="0">
                <a:solidFill>
                  <a:srgbClr val="0097A7"/>
                </a:solidFill>
                <a:latin typeface="Proxima Nova Rg" panose="02000506030000020004" pitchFamily="2" charset="0"/>
                <a:ea typeface="Verdana"/>
              </a:rPr>
              <a:t>	</a:t>
            </a:r>
            <a:r>
              <a:rPr lang="en-US" sz="2400" b="1" strike="noStrike" spc="-1" dirty="0">
                <a:solidFill>
                  <a:srgbClr val="0097A7"/>
                </a:solidFill>
                <a:latin typeface="Proxima Nova Rg" panose="02000506030000020004" pitchFamily="2" charset="0"/>
                <a:ea typeface="Verdana"/>
              </a:rPr>
              <a:t>(3) G</a:t>
            </a:r>
            <a:r>
              <a:rPr lang="en-US" sz="2400" b="1" spc="-1" dirty="0">
                <a:solidFill>
                  <a:srgbClr val="0097A7"/>
                </a:solidFill>
                <a:latin typeface="Proxima Nova Rg" panose="02000506030000020004" pitchFamily="2" charset="0"/>
                <a:ea typeface="Verdana"/>
              </a:rPr>
              <a:t>	</a:t>
            </a:r>
            <a:r>
              <a:rPr lang="en-US" sz="2400" b="1" strike="noStrike" spc="-1" dirty="0">
                <a:solidFill>
                  <a:srgbClr val="0097A7"/>
                </a:solidFill>
                <a:latin typeface="Proxima Nova Rg" panose="02000506030000020004" pitchFamily="2" charset="0"/>
                <a:ea typeface="Verdana"/>
              </a:rPr>
              <a:t>(4) C, F	(5) E</a:t>
            </a:r>
            <a:endParaRPr lang="en-IN" sz="2400" b="0" strike="noStrike" spc="-1" dirty="0">
              <a:latin typeface="Proxima Nova Rg" panose="02000506030000020004" pitchFamily="2" charset="0"/>
            </a:endParaRPr>
          </a:p>
        </p:txBody>
      </p:sp>
    </p:spTree>
    <p:extLst>
      <p:ext uri="{BB962C8B-B14F-4D97-AF65-F5344CB8AC3E}">
        <p14:creationId xmlns:p14="http://schemas.microsoft.com/office/powerpoint/2010/main" val="17541696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Circular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5" y="1719549"/>
            <a:ext cx="11124254" cy="3724096"/>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3200" b="1" dirty="0">
                <a:latin typeface="Proxima Nova Rg" panose="02000506030000020004" pitchFamily="2" charset="0"/>
              </a:rPr>
              <a:t>Directions for questions 6 to 10 : Answer the questions based on the following information.</a:t>
            </a:r>
          </a:p>
          <a:p>
            <a:endParaRPr lang="en-US" sz="3200" b="1" dirty="0">
              <a:latin typeface="Proxima Nova Rg" panose="02000506030000020004" pitchFamily="2" charset="0"/>
            </a:endParaRPr>
          </a:p>
          <a:p>
            <a:pPr marL="571500" indent="-571500">
              <a:buFont typeface="+mj-lt"/>
              <a:buAutoNum type="romanUcPeriod"/>
            </a:pPr>
            <a:r>
              <a:rPr lang="en-US" sz="2800" dirty="0">
                <a:latin typeface="Proxima Nova Rg" panose="02000506030000020004" pitchFamily="2" charset="0"/>
              </a:rPr>
              <a:t>Six persons A, B , C , D , E and F are sitting around a circular table facing the center</a:t>
            </a:r>
          </a:p>
          <a:p>
            <a:pPr marL="571500" indent="-571500">
              <a:buFont typeface="+mj-lt"/>
              <a:buAutoNum type="romanUcPeriod"/>
            </a:pPr>
            <a:r>
              <a:rPr lang="en-US" sz="2800" dirty="0">
                <a:latin typeface="Proxima Nova Rg" panose="02000506030000020004" pitchFamily="2" charset="0"/>
              </a:rPr>
              <a:t>C is sitting exactly between A and F.</a:t>
            </a:r>
          </a:p>
          <a:p>
            <a:pPr marL="571500" indent="-571500">
              <a:buFont typeface="+mj-lt"/>
              <a:buAutoNum type="romanUcPeriod"/>
            </a:pPr>
            <a:r>
              <a:rPr lang="en-US" sz="2800" dirty="0">
                <a:latin typeface="Proxima Nova Rg" panose="02000506030000020004" pitchFamily="2" charset="0"/>
              </a:rPr>
              <a:t>B is sitting two places to the left of E.</a:t>
            </a:r>
          </a:p>
          <a:p>
            <a:pPr marL="571500" indent="-571500">
              <a:buFont typeface="+mj-lt"/>
              <a:buAutoNum type="romanUcPeriod"/>
            </a:pPr>
            <a:r>
              <a:rPr lang="en-US" sz="2800" dirty="0">
                <a:latin typeface="Proxima Nova Rg" panose="02000506030000020004" pitchFamily="2" charset="0"/>
              </a:rPr>
              <a:t>D is sitting two places to the right of F.</a:t>
            </a:r>
          </a:p>
        </p:txBody>
      </p:sp>
    </p:spTree>
    <p:extLst>
      <p:ext uri="{BB962C8B-B14F-4D97-AF65-F5344CB8AC3E}">
        <p14:creationId xmlns:p14="http://schemas.microsoft.com/office/powerpoint/2010/main" val="16025211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Circular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3" y="1172214"/>
            <a:ext cx="11543397" cy="4832092"/>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buFont typeface="+mj-lt"/>
              <a:buAutoNum type="arabicPeriod" startAt="6"/>
            </a:pPr>
            <a:r>
              <a:rPr lang="en-US" sz="2200" dirty="0">
                <a:latin typeface="Proxima Nova Rg" panose="02000506030000020004" pitchFamily="2" charset="0"/>
              </a:rPr>
              <a:t>Between which two persons is D sitting?</a:t>
            </a:r>
          </a:p>
          <a:p>
            <a:r>
              <a:rPr lang="en-US" sz="2200" dirty="0">
                <a:latin typeface="Proxima Nova Rg" panose="02000506030000020004" pitchFamily="2" charset="0"/>
              </a:rPr>
              <a:t>(a) F &amp; B		(b) E &amp; B		(c) C &amp; B		(d) A &amp; B		</a:t>
            </a:r>
          </a:p>
          <a:p>
            <a:pPr marL="457200" indent="-457200">
              <a:buFont typeface="+mj-lt"/>
              <a:buAutoNum type="arabicPeriod" startAt="2"/>
            </a:pPr>
            <a:endParaRPr lang="en-US" sz="2200" dirty="0">
              <a:latin typeface="Proxima Nova Rg" panose="02000506030000020004" pitchFamily="2" charset="0"/>
            </a:endParaRPr>
          </a:p>
          <a:p>
            <a:pPr marL="457200" indent="-457200">
              <a:buFont typeface="+mj-lt"/>
              <a:buAutoNum type="arabicPeriod" startAt="7"/>
            </a:pPr>
            <a:r>
              <a:rPr lang="en-US" sz="2200" dirty="0">
                <a:latin typeface="Proxima Nova Rg" panose="02000506030000020004" pitchFamily="2" charset="0"/>
              </a:rPr>
              <a:t>Who is sitting opposite A?</a:t>
            </a:r>
          </a:p>
          <a:p>
            <a:r>
              <a:rPr lang="en-US" sz="2200" dirty="0">
                <a:latin typeface="Proxima Nova Rg" panose="02000506030000020004" pitchFamily="2" charset="0"/>
              </a:rPr>
              <a:t>(a) F			(b) C			(c) A			(d) None of these</a:t>
            </a:r>
          </a:p>
          <a:p>
            <a:pPr marL="457200" indent="-457200">
              <a:buFont typeface="+mj-lt"/>
              <a:buAutoNum type="arabicPeriod"/>
            </a:pPr>
            <a:endParaRPr lang="en-US" sz="2200" dirty="0">
              <a:latin typeface="Proxima Nova Rg" panose="02000506030000020004" pitchFamily="2" charset="0"/>
            </a:endParaRPr>
          </a:p>
          <a:p>
            <a:pPr marL="457200" indent="-457200">
              <a:buFont typeface="+mj-lt"/>
              <a:buAutoNum type="arabicPeriod" startAt="8"/>
            </a:pPr>
            <a:r>
              <a:rPr lang="en-US" sz="2200" dirty="0">
                <a:latin typeface="Proxima Nova Rg" panose="02000506030000020004" pitchFamily="2" charset="0"/>
              </a:rPr>
              <a:t>Which of the following is A’s neighbor to his right?</a:t>
            </a:r>
          </a:p>
          <a:p>
            <a:r>
              <a:rPr lang="en-US" sz="2200" dirty="0">
                <a:latin typeface="Proxima Nova Rg" panose="02000506030000020004" pitchFamily="2" charset="0"/>
              </a:rPr>
              <a:t>(a) C			(b) F			(c) B			(d) D</a:t>
            </a:r>
          </a:p>
          <a:p>
            <a:endParaRPr lang="en-US" sz="2200" dirty="0">
              <a:latin typeface="Proxima Nova Rg" panose="02000506030000020004" pitchFamily="2" charset="0"/>
            </a:endParaRPr>
          </a:p>
          <a:p>
            <a:pPr marL="457200" indent="-457200">
              <a:buFont typeface="+mj-lt"/>
              <a:buAutoNum type="arabicPeriod" startAt="9"/>
            </a:pPr>
            <a:r>
              <a:rPr lang="en-US" sz="2200" dirty="0">
                <a:latin typeface="Proxima Nova Rg" panose="02000506030000020004" pitchFamily="2" charset="0"/>
              </a:rPr>
              <a:t>Who is sitting opposite to E?</a:t>
            </a:r>
          </a:p>
          <a:p>
            <a:r>
              <a:rPr lang="en-US" sz="2200" dirty="0">
                <a:latin typeface="Proxima Nova Rg" panose="02000506030000020004" pitchFamily="2" charset="0"/>
              </a:rPr>
              <a:t>(a) A			(b) B			(c) C			(d) F</a:t>
            </a:r>
          </a:p>
          <a:p>
            <a:endParaRPr lang="en-US" sz="2200" dirty="0">
              <a:latin typeface="Proxima Nova Rg" panose="02000506030000020004" pitchFamily="2" charset="0"/>
            </a:endParaRPr>
          </a:p>
          <a:p>
            <a:pPr marL="457200" indent="-457200" algn="just">
              <a:lnSpc>
                <a:spcPct val="100000"/>
              </a:lnSpc>
              <a:buFont typeface="+mj-lt"/>
              <a:buAutoNum type="arabicPeriod" startAt="10"/>
            </a:pPr>
            <a:r>
              <a:rPr lang="en-US" sz="2200" spc="-1" dirty="0">
                <a:solidFill>
                  <a:srgbClr val="000000"/>
                </a:solidFill>
                <a:latin typeface="Nimbus Roman"/>
                <a:ea typeface="Verdana"/>
              </a:rPr>
              <a:t>Between which two persons is F sitting?</a:t>
            </a:r>
          </a:p>
          <a:p>
            <a:pPr algn="just">
              <a:lnSpc>
                <a:spcPct val="100000"/>
              </a:lnSpc>
              <a:buNone/>
            </a:pPr>
            <a:r>
              <a:rPr lang="en-US" sz="2200" spc="-1" dirty="0">
                <a:solidFill>
                  <a:srgbClr val="000000"/>
                </a:solidFill>
                <a:latin typeface="Nimbus Roman"/>
                <a:ea typeface="Verdana"/>
              </a:rPr>
              <a:t>(a) C &amp; D		(b) C &amp; A		(c) D &amp; A		(d) C &amp; B</a:t>
            </a:r>
            <a:r>
              <a:rPr lang="en-US" sz="2200" dirty="0">
                <a:latin typeface="Proxima Nova Rg" panose="02000506030000020004" pitchFamily="2" charset="0"/>
              </a:rPr>
              <a:t> </a:t>
            </a:r>
          </a:p>
        </p:txBody>
      </p:sp>
      <p:sp>
        <p:nvSpPr>
          <p:cNvPr id="4" name="TextBox 3">
            <a:extLst>
              <a:ext uri="{FF2B5EF4-FFF2-40B4-BE49-F238E27FC236}">
                <a16:creationId xmlns:a16="http://schemas.microsoft.com/office/drawing/2014/main" id="{92A4A19D-86C5-BEFE-61D8-E5D013FF9145}"/>
              </a:ext>
            </a:extLst>
          </p:cNvPr>
          <p:cNvSpPr txBox="1"/>
          <p:nvPr/>
        </p:nvSpPr>
        <p:spPr>
          <a:xfrm>
            <a:off x="478273" y="6126651"/>
            <a:ext cx="10744691"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 (6)- </a:t>
            </a:r>
            <a:r>
              <a:rPr lang="en-US" sz="2400" strike="noStrike" spc="-1" dirty="0">
                <a:solidFill>
                  <a:srgbClr val="0097A7"/>
                </a:solidFill>
                <a:latin typeface="Proxima Nova Rg" panose="02000506030000020004" pitchFamily="2" charset="0"/>
                <a:ea typeface="Verdana"/>
              </a:rPr>
              <a:t>(B)</a:t>
            </a:r>
            <a:r>
              <a:rPr lang="en-US" sz="2400" b="1" strike="noStrike" spc="-1" dirty="0">
                <a:solidFill>
                  <a:srgbClr val="0097A7"/>
                </a:solidFill>
                <a:latin typeface="Proxima Nova Rg" panose="02000506030000020004" pitchFamily="2" charset="0"/>
                <a:ea typeface="Verdana"/>
              </a:rPr>
              <a:t>		(7)- </a:t>
            </a:r>
            <a:r>
              <a:rPr lang="en-US" sz="2400" strike="noStrike" spc="-1" dirty="0">
                <a:solidFill>
                  <a:srgbClr val="0097A7"/>
                </a:solidFill>
                <a:latin typeface="Proxima Nova Rg" panose="02000506030000020004" pitchFamily="2" charset="0"/>
                <a:ea typeface="Verdana"/>
              </a:rPr>
              <a:t>(D)	</a:t>
            </a:r>
            <a:r>
              <a:rPr lang="en-US" sz="2400" b="1" spc="-1" dirty="0">
                <a:solidFill>
                  <a:srgbClr val="0097A7"/>
                </a:solidFill>
                <a:latin typeface="Proxima Nova Rg" panose="02000506030000020004" pitchFamily="2" charset="0"/>
                <a:ea typeface="Verdana"/>
              </a:rPr>
              <a:t>	</a:t>
            </a:r>
            <a:r>
              <a:rPr lang="en-US" sz="2400" b="1" strike="noStrike" spc="-1" dirty="0">
                <a:solidFill>
                  <a:srgbClr val="0097A7"/>
                </a:solidFill>
                <a:latin typeface="Proxima Nova Rg" panose="02000506030000020004" pitchFamily="2" charset="0"/>
                <a:ea typeface="Verdana"/>
              </a:rPr>
              <a:t>(8)- </a:t>
            </a:r>
            <a:r>
              <a:rPr lang="en-US" sz="2400" strike="noStrike" spc="-1" dirty="0">
                <a:solidFill>
                  <a:srgbClr val="0097A7"/>
                </a:solidFill>
                <a:latin typeface="Proxima Nova Rg" panose="02000506030000020004" pitchFamily="2" charset="0"/>
                <a:ea typeface="Verdana"/>
              </a:rPr>
              <a:t>(A)</a:t>
            </a:r>
            <a:r>
              <a:rPr lang="en-US" sz="2400" b="1" spc="-1" dirty="0">
                <a:solidFill>
                  <a:srgbClr val="0097A7"/>
                </a:solidFill>
                <a:latin typeface="Proxima Nova Rg" panose="02000506030000020004" pitchFamily="2" charset="0"/>
                <a:ea typeface="Verdana"/>
              </a:rPr>
              <a:t>		</a:t>
            </a:r>
            <a:r>
              <a:rPr lang="en-US" sz="2400" b="1" strike="noStrike" spc="-1" dirty="0">
                <a:solidFill>
                  <a:srgbClr val="0097A7"/>
                </a:solidFill>
                <a:latin typeface="Proxima Nova Rg" panose="02000506030000020004" pitchFamily="2" charset="0"/>
                <a:ea typeface="Verdana"/>
              </a:rPr>
              <a:t>(9)- </a:t>
            </a:r>
            <a:r>
              <a:rPr lang="en-US" sz="2400" strike="noStrike" spc="-1" dirty="0">
                <a:solidFill>
                  <a:srgbClr val="0097A7"/>
                </a:solidFill>
                <a:latin typeface="Proxima Nova Rg" panose="02000506030000020004" pitchFamily="2" charset="0"/>
                <a:ea typeface="Verdana"/>
              </a:rPr>
              <a:t>(D)	</a:t>
            </a:r>
            <a:r>
              <a:rPr lang="en-US" sz="2400" b="1" strike="noStrike" spc="-1" dirty="0">
                <a:solidFill>
                  <a:srgbClr val="0097A7"/>
                </a:solidFill>
                <a:latin typeface="Proxima Nova Rg" panose="02000506030000020004" pitchFamily="2" charset="0"/>
                <a:ea typeface="Verdana"/>
              </a:rPr>
              <a:t>	(10)- </a:t>
            </a:r>
            <a:r>
              <a:rPr lang="en-US" sz="2400" strike="noStrike" spc="-1" dirty="0">
                <a:solidFill>
                  <a:srgbClr val="0097A7"/>
                </a:solidFill>
                <a:latin typeface="Proxima Nova Rg" panose="02000506030000020004" pitchFamily="2" charset="0"/>
                <a:ea typeface="Verdana"/>
              </a:rPr>
              <a:t>(D)</a:t>
            </a:r>
            <a:endParaRPr lang="en-IN" sz="2400" strike="noStrike" spc="-1" dirty="0">
              <a:latin typeface="Proxima Nova Rg" panose="02000506030000020004" pitchFamily="2" charset="0"/>
            </a:endParaRPr>
          </a:p>
        </p:txBody>
      </p:sp>
    </p:spTree>
    <p:extLst>
      <p:ext uri="{BB962C8B-B14F-4D97-AF65-F5344CB8AC3E}">
        <p14:creationId xmlns:p14="http://schemas.microsoft.com/office/powerpoint/2010/main" val="7596055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Data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5" y="1638867"/>
            <a:ext cx="11124254" cy="4647426"/>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b="1" dirty="0">
                <a:latin typeface="Proxima Nova Rg" panose="02000506030000020004" pitchFamily="2" charset="0"/>
              </a:rPr>
              <a:t>Directions for questions 11 to 15 : Answer the questions based on the following information.</a:t>
            </a:r>
          </a:p>
          <a:p>
            <a:endParaRPr lang="en-US" sz="3200" b="1" dirty="0">
              <a:latin typeface="Proxima Nova Rg" panose="02000506030000020004" pitchFamily="2" charset="0"/>
            </a:endParaRPr>
          </a:p>
          <a:p>
            <a:pPr marL="571500" indent="-571500">
              <a:buFont typeface="+mj-lt"/>
              <a:buAutoNum type="romanUcPeriod"/>
            </a:pPr>
            <a:r>
              <a:rPr lang="en-US" sz="2400" dirty="0">
                <a:latin typeface="Proxima Nova Rg" panose="02000506030000020004" pitchFamily="2" charset="0"/>
              </a:rPr>
              <a:t>Five gentlemen (Mr. Ajay, Mr. Bijay, </a:t>
            </a:r>
            <a:r>
              <a:rPr lang="en-US" sz="2400" dirty="0" err="1">
                <a:latin typeface="Proxima Nova Rg" panose="02000506030000020004" pitchFamily="2" charset="0"/>
              </a:rPr>
              <a:t>Mr.Vinay</a:t>
            </a:r>
            <a:r>
              <a:rPr lang="en-US" sz="2400" dirty="0">
                <a:latin typeface="Proxima Nova Rg" panose="02000506030000020004" pitchFamily="2" charset="0"/>
              </a:rPr>
              <a:t>, </a:t>
            </a:r>
            <a:r>
              <a:rPr lang="en-US" sz="2400" dirty="0" err="1">
                <a:latin typeface="Proxima Nova Rg" panose="02000506030000020004" pitchFamily="2" charset="0"/>
              </a:rPr>
              <a:t>Mr.Sanjay</a:t>
            </a:r>
            <a:r>
              <a:rPr lang="en-US" sz="2400" dirty="0">
                <a:latin typeface="Proxima Nova Rg" panose="02000506030000020004" pitchFamily="2" charset="0"/>
              </a:rPr>
              <a:t> and Mr. Akshay) are practicing five different professions (Engineering, Medical, Law, Chartered Accountancy and Architecture). Each One of the five different instrumentals : </a:t>
            </a:r>
            <a:r>
              <a:rPr lang="en-US" sz="2400" dirty="0" err="1">
                <a:latin typeface="Proxima Nova Rg" panose="02000506030000020004" pitchFamily="2" charset="0"/>
              </a:rPr>
              <a:t>Tabla</a:t>
            </a:r>
            <a:r>
              <a:rPr lang="en-US" sz="2400" dirty="0">
                <a:latin typeface="Proxima Nova Rg" panose="02000506030000020004" pitchFamily="2" charset="0"/>
              </a:rPr>
              <a:t>, Violin, Sarod, Sitar and Flute.</a:t>
            </a:r>
          </a:p>
          <a:p>
            <a:pPr marL="571500" indent="-571500">
              <a:buFont typeface="+mj-lt"/>
              <a:buAutoNum type="romanUcPeriod"/>
            </a:pPr>
            <a:r>
              <a:rPr lang="en-US" sz="2400" dirty="0">
                <a:latin typeface="Proxima Nova Rg" panose="02000506030000020004" pitchFamily="2" charset="0"/>
              </a:rPr>
              <a:t>Mr. Ajay is a Doctor and can play Sarod.</a:t>
            </a:r>
          </a:p>
          <a:p>
            <a:pPr marL="571500" indent="-571500">
              <a:buFont typeface="+mj-lt"/>
              <a:buAutoNum type="romanUcPeriod"/>
            </a:pPr>
            <a:r>
              <a:rPr lang="en-US" sz="2400" dirty="0">
                <a:latin typeface="Proxima Nova Rg" panose="02000506030000020004" pitchFamily="2" charset="0"/>
              </a:rPr>
              <a:t>The Sitarist is not an Engineer.</a:t>
            </a:r>
          </a:p>
          <a:p>
            <a:pPr marL="571500" indent="-571500">
              <a:buFont typeface="+mj-lt"/>
              <a:buAutoNum type="romanUcPeriod"/>
            </a:pPr>
            <a:r>
              <a:rPr lang="en-US" sz="2400" dirty="0">
                <a:latin typeface="Proxima Nova Rg" panose="02000506030000020004" pitchFamily="2" charset="0"/>
              </a:rPr>
              <a:t>Mr. Vinay and Mr. Bijay are not Architects and Vinay cannot play </a:t>
            </a:r>
            <a:r>
              <a:rPr lang="en-US" sz="2400" dirty="0" err="1">
                <a:latin typeface="Proxima Nova Rg" panose="02000506030000020004" pitchFamily="2" charset="0"/>
              </a:rPr>
              <a:t>Tabla</a:t>
            </a:r>
            <a:r>
              <a:rPr lang="en-US" sz="2400" dirty="0">
                <a:latin typeface="Proxima Nova Rg" panose="02000506030000020004" pitchFamily="2" charset="0"/>
              </a:rPr>
              <a:t>.</a:t>
            </a:r>
          </a:p>
          <a:p>
            <a:pPr marL="571500" indent="-571500">
              <a:buFont typeface="+mj-lt"/>
              <a:buAutoNum type="romanUcPeriod"/>
            </a:pPr>
            <a:r>
              <a:rPr lang="en-US" sz="2400" dirty="0">
                <a:latin typeface="Proxima Nova Rg" panose="02000506030000020004" pitchFamily="2" charset="0"/>
              </a:rPr>
              <a:t>Mr. Bijay can play Violin.</a:t>
            </a:r>
          </a:p>
          <a:p>
            <a:pPr marL="571500" indent="-571500">
              <a:buFont typeface="+mj-lt"/>
              <a:buAutoNum type="romanUcPeriod"/>
            </a:pPr>
            <a:r>
              <a:rPr lang="en-US" sz="2400" dirty="0">
                <a:latin typeface="Proxima Nova Rg" panose="02000506030000020004" pitchFamily="2" charset="0"/>
              </a:rPr>
              <a:t>Mr. Akshay is a Lawyer and can play Flute.</a:t>
            </a:r>
          </a:p>
        </p:txBody>
      </p:sp>
    </p:spTree>
    <p:extLst>
      <p:ext uri="{BB962C8B-B14F-4D97-AF65-F5344CB8AC3E}">
        <p14:creationId xmlns:p14="http://schemas.microsoft.com/office/powerpoint/2010/main" val="26518885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04A2B9"/>
                </a:solidFill>
                <a:latin typeface="Proxima Nova Lt" panose="02000506030000020004" pitchFamily="50" charset="0"/>
              </a:rPr>
              <a:t>Data Arrangement</a:t>
            </a:r>
          </a:p>
        </p:txBody>
      </p:sp>
      <p:sp>
        <p:nvSpPr>
          <p:cNvPr id="3" name="TextBox 2">
            <a:extLst>
              <a:ext uri="{FF2B5EF4-FFF2-40B4-BE49-F238E27FC236}">
                <a16:creationId xmlns:a16="http://schemas.microsoft.com/office/drawing/2014/main" id="{85D96B27-01CF-57C0-7A3E-50734E186D43}"/>
              </a:ext>
            </a:extLst>
          </p:cNvPr>
          <p:cNvSpPr txBox="1"/>
          <p:nvPr/>
        </p:nvSpPr>
        <p:spPr>
          <a:xfrm>
            <a:off x="478273" y="1172214"/>
            <a:ext cx="11543397" cy="4862870"/>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457200" indent="-457200">
              <a:buFont typeface="+mj-lt"/>
              <a:buAutoNum type="arabicPeriod" startAt="11"/>
            </a:pPr>
            <a:r>
              <a:rPr lang="en-US" sz="2200" dirty="0">
                <a:latin typeface="Proxima Nova Rg" panose="02000506030000020004" pitchFamily="2" charset="0"/>
              </a:rPr>
              <a:t>Which instrument does Mr. Vinay play?</a:t>
            </a:r>
          </a:p>
          <a:p>
            <a:r>
              <a:rPr lang="it-IT" sz="2200" dirty="0">
                <a:latin typeface="Proxima Nova Rg" panose="02000506030000020004" pitchFamily="2" charset="0"/>
              </a:rPr>
              <a:t>(a) Sarod	(b) Sitar		(c) Violin	(d) Flute		(e) Tabl</a:t>
            </a:r>
            <a:r>
              <a:rPr lang="en-US" sz="2200" dirty="0">
                <a:latin typeface="Proxima Nova Rg" panose="02000506030000020004" pitchFamily="2" charset="0"/>
              </a:rPr>
              <a:t>		</a:t>
            </a:r>
          </a:p>
          <a:p>
            <a:pPr marL="457200" indent="-457200">
              <a:buFont typeface="+mj-lt"/>
              <a:buAutoNum type="arabicPeriod" startAt="11"/>
            </a:pPr>
            <a:endParaRPr lang="en-US" sz="2200" dirty="0">
              <a:latin typeface="Proxima Nova Rg" panose="02000506030000020004" pitchFamily="2" charset="0"/>
            </a:endParaRPr>
          </a:p>
          <a:p>
            <a:pPr marL="457200" indent="-457200">
              <a:buFont typeface="+mj-lt"/>
              <a:buAutoNum type="arabicPeriod" startAt="12"/>
            </a:pPr>
            <a:r>
              <a:rPr lang="en-US" sz="2200" dirty="0">
                <a:latin typeface="Proxima Nova Rg" panose="02000506030000020004" pitchFamily="2" charset="0"/>
              </a:rPr>
              <a:t>What is the profession of Mr. Bijay?</a:t>
            </a:r>
          </a:p>
          <a:p>
            <a:r>
              <a:rPr lang="en-US" sz="2200" dirty="0">
                <a:latin typeface="Proxima Nova Rg" panose="02000506030000020004" pitchFamily="2" charset="0"/>
              </a:rPr>
              <a:t>(a) Architect	(b) Doctor		(c) Lawyer	(d) Engineer		(e) None</a:t>
            </a:r>
          </a:p>
          <a:p>
            <a:pPr marL="457200" indent="-457200">
              <a:buFont typeface="+mj-lt"/>
              <a:buAutoNum type="arabicPeriod" startAt="12"/>
            </a:pPr>
            <a:endParaRPr lang="en-US" sz="2200" dirty="0">
              <a:latin typeface="Proxima Nova Rg" panose="02000506030000020004" pitchFamily="2" charset="0"/>
            </a:endParaRPr>
          </a:p>
          <a:p>
            <a:pPr marL="457200" indent="-457200">
              <a:buFont typeface="+mj-lt"/>
              <a:buAutoNum type="arabicPeriod" startAt="13"/>
            </a:pPr>
            <a:r>
              <a:rPr lang="en-US" sz="2200" dirty="0">
                <a:latin typeface="Proxima Nova Rg" panose="02000506030000020004" pitchFamily="2" charset="0"/>
              </a:rPr>
              <a:t>Who is an Architect?</a:t>
            </a:r>
          </a:p>
          <a:p>
            <a:r>
              <a:rPr lang="en-US" sz="2200" dirty="0">
                <a:latin typeface="Proxima Nova Rg" panose="02000506030000020004" pitchFamily="2" charset="0"/>
              </a:rPr>
              <a:t>(a) </a:t>
            </a:r>
            <a:r>
              <a:rPr lang="en-US" sz="2200" dirty="0" err="1">
                <a:latin typeface="Proxima Nova Rg" panose="02000506030000020004" pitchFamily="2" charset="0"/>
              </a:rPr>
              <a:t>Mr.Ajay</a:t>
            </a:r>
            <a:r>
              <a:rPr lang="en-US" sz="2200" dirty="0">
                <a:latin typeface="Proxima Nova Rg" panose="02000506030000020004" pitchFamily="2" charset="0"/>
              </a:rPr>
              <a:t>	(b) </a:t>
            </a:r>
            <a:r>
              <a:rPr lang="en-US" sz="2200" dirty="0" err="1">
                <a:latin typeface="Proxima Nova Rg" panose="02000506030000020004" pitchFamily="2" charset="0"/>
              </a:rPr>
              <a:t>Mr.Bijay</a:t>
            </a:r>
            <a:r>
              <a:rPr lang="en-US" sz="2200" dirty="0">
                <a:latin typeface="Proxima Nova Rg" panose="02000506030000020004" pitchFamily="2" charset="0"/>
              </a:rPr>
              <a:t>		(c) </a:t>
            </a:r>
            <a:r>
              <a:rPr lang="en-US" sz="2200" dirty="0" err="1">
                <a:latin typeface="Proxima Nova Rg" panose="02000506030000020004" pitchFamily="2" charset="0"/>
              </a:rPr>
              <a:t>Mr.Vinay</a:t>
            </a:r>
            <a:r>
              <a:rPr lang="en-US" sz="2200" dirty="0">
                <a:latin typeface="Proxima Nova Rg" panose="02000506030000020004" pitchFamily="2" charset="0"/>
              </a:rPr>
              <a:t>	(d) </a:t>
            </a:r>
            <a:r>
              <a:rPr lang="en-US" sz="2200" dirty="0" err="1">
                <a:latin typeface="Proxima Nova Rg" panose="02000506030000020004" pitchFamily="2" charset="0"/>
              </a:rPr>
              <a:t>Mr.Sanjay</a:t>
            </a:r>
            <a:r>
              <a:rPr lang="en-US" sz="2200" dirty="0">
                <a:latin typeface="Proxima Nova Rg" panose="02000506030000020004" pitchFamily="2" charset="0"/>
              </a:rPr>
              <a:t>		(e)Mr. Akshay</a:t>
            </a:r>
          </a:p>
          <a:p>
            <a:pPr marL="457200" indent="-457200">
              <a:buFont typeface="+mj-lt"/>
              <a:buAutoNum type="arabicPeriod" startAt="13"/>
            </a:pPr>
            <a:endParaRPr lang="en-US" sz="2200" dirty="0">
              <a:latin typeface="Proxima Nova Rg" panose="02000506030000020004" pitchFamily="2" charset="0"/>
            </a:endParaRPr>
          </a:p>
          <a:p>
            <a:pPr marL="457200" indent="-457200">
              <a:buFont typeface="+mj-lt"/>
              <a:buAutoNum type="arabicPeriod" startAt="14"/>
            </a:pPr>
            <a:r>
              <a:rPr lang="en-US" sz="2200" dirty="0">
                <a:latin typeface="Proxima Nova Rg" panose="02000506030000020004" pitchFamily="2" charset="0"/>
              </a:rPr>
              <a:t>What is the profession of Mr. Vinay?</a:t>
            </a:r>
          </a:p>
          <a:p>
            <a:r>
              <a:rPr lang="en-US" sz="2400" b="0" strike="noStrike" spc="-1" dirty="0">
                <a:solidFill>
                  <a:srgbClr val="000000"/>
                </a:solidFill>
                <a:latin typeface="Nimbus Roman"/>
                <a:ea typeface="Verdana"/>
              </a:rPr>
              <a:t>(a) Architect	 (b) Doctor		(c) Lawyer	(d) Engineer    		(e) None </a:t>
            </a:r>
            <a:endParaRPr lang="en-IN" sz="2400" b="0" strike="noStrike" spc="-1" dirty="0">
              <a:latin typeface="Arial"/>
            </a:endParaRPr>
          </a:p>
          <a:p>
            <a:endParaRPr lang="en-US" sz="2200" dirty="0">
              <a:latin typeface="Proxima Nova Rg" panose="02000506030000020004" pitchFamily="2" charset="0"/>
            </a:endParaRPr>
          </a:p>
          <a:p>
            <a:pPr marL="457200" indent="-457200" algn="just">
              <a:lnSpc>
                <a:spcPct val="100000"/>
              </a:lnSpc>
              <a:buFont typeface="+mj-lt"/>
              <a:buAutoNum type="arabicPeriod" startAt="15"/>
            </a:pPr>
            <a:r>
              <a:rPr lang="en-US" sz="2200" spc="-1" dirty="0">
                <a:solidFill>
                  <a:srgbClr val="000000"/>
                </a:solidFill>
                <a:latin typeface="Nimbus Roman"/>
                <a:ea typeface="Verdana"/>
              </a:rPr>
              <a:t>Which instrument can the Doctor learn from the Architect?</a:t>
            </a:r>
          </a:p>
          <a:p>
            <a:pPr algn="just">
              <a:lnSpc>
                <a:spcPct val="100000"/>
              </a:lnSpc>
              <a:buNone/>
            </a:pPr>
            <a:r>
              <a:rPr lang="en-US" sz="2400" b="0" strike="noStrike" spc="-1" dirty="0">
                <a:solidFill>
                  <a:srgbClr val="000000"/>
                </a:solidFill>
                <a:latin typeface="Nimbus Roman"/>
                <a:ea typeface="Verdana"/>
              </a:rPr>
              <a:t>(a) Sarod	(b) Sitar		(c) Violin	(d) Flute          		(e) </a:t>
            </a:r>
            <a:r>
              <a:rPr lang="en-US" sz="2400" b="0" strike="noStrike" spc="-1" dirty="0" err="1">
                <a:solidFill>
                  <a:srgbClr val="000000"/>
                </a:solidFill>
                <a:latin typeface="Nimbus Roman"/>
                <a:ea typeface="Verdana"/>
              </a:rPr>
              <a:t>Tabla</a:t>
            </a:r>
            <a:r>
              <a:rPr lang="en-US" sz="2400" b="0" strike="noStrike" spc="-1" dirty="0">
                <a:solidFill>
                  <a:srgbClr val="000000"/>
                </a:solidFill>
                <a:latin typeface="Nimbus Roman"/>
                <a:ea typeface="Arial"/>
              </a:rPr>
              <a:t> </a:t>
            </a:r>
            <a:endParaRPr lang="en-IN" sz="2400" b="0" strike="noStrike" spc="-1" dirty="0">
              <a:latin typeface="Arial"/>
            </a:endParaRPr>
          </a:p>
        </p:txBody>
      </p:sp>
      <p:sp>
        <p:nvSpPr>
          <p:cNvPr id="4" name="TextBox 3">
            <a:extLst>
              <a:ext uri="{FF2B5EF4-FFF2-40B4-BE49-F238E27FC236}">
                <a16:creationId xmlns:a16="http://schemas.microsoft.com/office/drawing/2014/main" id="{92A4A19D-86C5-BEFE-61D8-E5D013FF9145}"/>
              </a:ext>
            </a:extLst>
          </p:cNvPr>
          <p:cNvSpPr txBox="1"/>
          <p:nvPr/>
        </p:nvSpPr>
        <p:spPr>
          <a:xfrm>
            <a:off x="478273" y="6126651"/>
            <a:ext cx="10744691" cy="461665"/>
          </a:xfrm>
          <a:prstGeom prst="rect">
            <a:avLst/>
          </a:prstGeom>
          <a:noFill/>
        </p:spPr>
        <p:txBody>
          <a:bodyPr wrap="square">
            <a:spAutoFit/>
          </a:bodyPr>
          <a:lstStyle/>
          <a:p>
            <a:pPr marL="457200" indent="-457200">
              <a:lnSpc>
                <a:spcPct val="100000"/>
              </a:lnSpc>
              <a:buNone/>
              <a:tabLst>
                <a:tab pos="0" algn="l"/>
              </a:tabLst>
            </a:pPr>
            <a:r>
              <a:rPr lang="en-US" sz="2400" b="1" strike="noStrike" spc="-1" dirty="0">
                <a:solidFill>
                  <a:srgbClr val="0097A7"/>
                </a:solidFill>
                <a:latin typeface="Proxima Nova Rg" panose="02000506030000020004" pitchFamily="2" charset="0"/>
                <a:ea typeface="Verdana"/>
              </a:rPr>
              <a:t>Ans </a:t>
            </a:r>
            <a:r>
              <a:rPr lang="en-US" sz="2400" b="1" strike="noStrike" spc="-1">
                <a:solidFill>
                  <a:srgbClr val="0097A7"/>
                </a:solidFill>
                <a:latin typeface="Proxima Nova Rg" panose="02000506030000020004" pitchFamily="2" charset="0"/>
                <a:ea typeface="Verdana"/>
              </a:rPr>
              <a:t>: (11)- </a:t>
            </a:r>
            <a:r>
              <a:rPr lang="en-US" sz="2400" strike="noStrike" spc="-1" dirty="0">
                <a:solidFill>
                  <a:srgbClr val="0097A7"/>
                </a:solidFill>
                <a:latin typeface="Proxima Nova Rg" panose="02000506030000020004" pitchFamily="2" charset="0"/>
                <a:ea typeface="Verdana"/>
              </a:rPr>
              <a:t>(B)</a:t>
            </a:r>
            <a:r>
              <a:rPr lang="en-US" sz="2400" b="1" strike="noStrike" spc="-1" dirty="0">
                <a:solidFill>
                  <a:srgbClr val="0097A7"/>
                </a:solidFill>
                <a:latin typeface="Proxima Nova Rg" panose="02000506030000020004" pitchFamily="2" charset="0"/>
                <a:ea typeface="Verdana"/>
              </a:rPr>
              <a:t>	</a:t>
            </a:r>
            <a:r>
              <a:rPr lang="en-US" sz="2400" b="1" strike="noStrike" spc="-1">
                <a:solidFill>
                  <a:srgbClr val="0097A7"/>
                </a:solidFill>
                <a:latin typeface="Proxima Nova Rg" panose="02000506030000020004" pitchFamily="2" charset="0"/>
                <a:ea typeface="Verdana"/>
              </a:rPr>
              <a:t>	(12)- </a:t>
            </a:r>
            <a:r>
              <a:rPr lang="en-US" sz="2400" strike="noStrike" spc="-1" dirty="0">
                <a:solidFill>
                  <a:srgbClr val="0097A7"/>
                </a:solidFill>
                <a:latin typeface="Proxima Nova Rg" panose="02000506030000020004" pitchFamily="2" charset="0"/>
                <a:ea typeface="Verdana"/>
              </a:rPr>
              <a:t>(</a:t>
            </a:r>
            <a:r>
              <a:rPr lang="en-US" sz="2400" strike="noStrike" spc="-1">
                <a:solidFill>
                  <a:srgbClr val="0097A7"/>
                </a:solidFill>
                <a:latin typeface="Proxima Nova Rg" panose="02000506030000020004" pitchFamily="2" charset="0"/>
                <a:ea typeface="Verdana"/>
              </a:rPr>
              <a:t>D)</a:t>
            </a:r>
            <a:r>
              <a:rPr lang="en-US" sz="2400" b="1" spc="-1">
                <a:solidFill>
                  <a:srgbClr val="0097A7"/>
                </a:solidFill>
                <a:latin typeface="Proxima Nova Rg" panose="02000506030000020004" pitchFamily="2" charset="0"/>
                <a:ea typeface="Verdana"/>
              </a:rPr>
              <a:t>	</a:t>
            </a:r>
            <a:r>
              <a:rPr lang="en-US" sz="2400" b="1" strike="noStrike" spc="-1">
                <a:solidFill>
                  <a:srgbClr val="0097A7"/>
                </a:solidFill>
                <a:latin typeface="Proxima Nova Rg" panose="02000506030000020004" pitchFamily="2" charset="0"/>
                <a:ea typeface="Verdana"/>
              </a:rPr>
              <a:t>(13)- </a:t>
            </a:r>
            <a:r>
              <a:rPr lang="en-US" sz="2400" strike="noStrike" spc="-1">
                <a:solidFill>
                  <a:srgbClr val="0097A7"/>
                </a:solidFill>
                <a:latin typeface="Proxima Nova Rg" panose="02000506030000020004" pitchFamily="2" charset="0"/>
                <a:ea typeface="Verdana"/>
              </a:rPr>
              <a:t>(D)</a:t>
            </a:r>
            <a:r>
              <a:rPr lang="en-US" sz="2400" b="1" spc="-1">
                <a:solidFill>
                  <a:srgbClr val="0097A7"/>
                </a:solidFill>
                <a:latin typeface="Proxima Nova Rg" panose="02000506030000020004" pitchFamily="2" charset="0"/>
                <a:ea typeface="Verdana"/>
              </a:rPr>
              <a:t>	</a:t>
            </a:r>
            <a:r>
              <a:rPr lang="en-US" sz="2400" b="1" strike="noStrike" spc="-1">
                <a:solidFill>
                  <a:srgbClr val="0097A7"/>
                </a:solidFill>
                <a:latin typeface="Proxima Nova Rg" panose="02000506030000020004" pitchFamily="2" charset="0"/>
                <a:ea typeface="Verdana"/>
              </a:rPr>
              <a:t>(</a:t>
            </a:r>
            <a:r>
              <a:rPr lang="en-US" sz="2400" b="1" spc="-1">
                <a:solidFill>
                  <a:srgbClr val="0097A7"/>
                </a:solidFill>
                <a:latin typeface="Proxima Nova Rg" panose="02000506030000020004" pitchFamily="2" charset="0"/>
                <a:ea typeface="Verdana"/>
              </a:rPr>
              <a:t>14</a:t>
            </a:r>
            <a:r>
              <a:rPr lang="en-US" sz="2400" b="1" strike="noStrike" spc="-1">
                <a:solidFill>
                  <a:srgbClr val="0097A7"/>
                </a:solidFill>
                <a:latin typeface="Proxima Nova Rg" panose="02000506030000020004" pitchFamily="2" charset="0"/>
                <a:ea typeface="Verdana"/>
              </a:rPr>
              <a:t>)- </a:t>
            </a:r>
            <a:r>
              <a:rPr lang="en-US" sz="2400" strike="noStrike" spc="-1">
                <a:solidFill>
                  <a:srgbClr val="0097A7"/>
                </a:solidFill>
                <a:latin typeface="Proxima Nova Rg" panose="02000506030000020004" pitchFamily="2" charset="0"/>
                <a:ea typeface="Verdana"/>
              </a:rPr>
              <a:t>(E)</a:t>
            </a:r>
            <a:r>
              <a:rPr lang="en-US" sz="2400" strike="noStrike" spc="-1" dirty="0">
                <a:solidFill>
                  <a:srgbClr val="0097A7"/>
                </a:solidFill>
                <a:latin typeface="Proxima Nova Rg" panose="02000506030000020004" pitchFamily="2" charset="0"/>
                <a:ea typeface="Verdana"/>
              </a:rPr>
              <a:t>	</a:t>
            </a:r>
            <a:r>
              <a:rPr lang="en-US" sz="2400" b="1" strike="noStrike" spc="-1">
                <a:solidFill>
                  <a:srgbClr val="0097A7"/>
                </a:solidFill>
                <a:latin typeface="Proxima Nova Rg" panose="02000506030000020004" pitchFamily="2" charset="0"/>
                <a:ea typeface="Verdana"/>
              </a:rPr>
              <a:t>	(</a:t>
            </a:r>
            <a:r>
              <a:rPr lang="en-US" sz="2400" b="1" spc="-1">
                <a:solidFill>
                  <a:srgbClr val="0097A7"/>
                </a:solidFill>
                <a:latin typeface="Proxima Nova Rg" panose="02000506030000020004" pitchFamily="2" charset="0"/>
                <a:ea typeface="Verdana"/>
              </a:rPr>
              <a:t>15</a:t>
            </a:r>
            <a:r>
              <a:rPr lang="en-US" sz="2400" b="1" strike="noStrike" spc="-1">
                <a:solidFill>
                  <a:srgbClr val="0097A7"/>
                </a:solidFill>
                <a:latin typeface="Proxima Nova Rg" panose="02000506030000020004" pitchFamily="2" charset="0"/>
                <a:ea typeface="Verdana"/>
              </a:rPr>
              <a:t>)- </a:t>
            </a:r>
            <a:r>
              <a:rPr lang="en-US" sz="2400" strike="noStrike" spc="-1">
                <a:solidFill>
                  <a:srgbClr val="0097A7"/>
                </a:solidFill>
                <a:latin typeface="Proxima Nova Rg" panose="02000506030000020004" pitchFamily="2" charset="0"/>
                <a:ea typeface="Verdana"/>
              </a:rPr>
              <a:t>(E)</a:t>
            </a:r>
            <a:endParaRPr lang="en-IN" sz="2400" strike="noStrike" spc="-1" dirty="0">
              <a:latin typeface="Proxima Nova Rg" panose="02000506030000020004" pitchFamily="2" charset="0"/>
            </a:endParaRPr>
          </a:p>
        </p:txBody>
      </p:sp>
    </p:spTree>
    <p:extLst>
      <p:ext uri="{BB962C8B-B14F-4D97-AF65-F5344CB8AC3E}">
        <p14:creationId xmlns:p14="http://schemas.microsoft.com/office/powerpoint/2010/main" val="29327487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1646</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Nimbus Roman</vt:lpstr>
      <vt:lpstr>Proxima Nova Lt</vt:lpstr>
      <vt:lpstr>Proxima Nova Rg</vt:lpstr>
      <vt:lpstr>Office Theme</vt:lpstr>
      <vt:lpstr>PowerPoint Presentation</vt:lpstr>
      <vt:lpstr>Quitting is not any option!</vt:lpstr>
      <vt:lpstr>Quitting is not any option!</vt:lpstr>
      <vt:lpstr>Row Arrangement</vt:lpstr>
      <vt:lpstr>Row Arrangement</vt:lpstr>
      <vt:lpstr>Circular Arrangement</vt:lpstr>
      <vt:lpstr>Circular Arrangement</vt:lpstr>
      <vt:lpstr>Data Arrangement</vt:lpstr>
      <vt:lpstr>Data Arrangement</vt:lpstr>
      <vt:lpstr>Sample Question</vt:lpstr>
      <vt:lpstr>Sample Question</vt:lpstr>
      <vt:lpstr>Data Arrangement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Viral Ashara</cp:lastModifiedBy>
  <cp:revision>74</cp:revision>
  <dcterms:created xsi:type="dcterms:W3CDTF">2023-12-05T07:58:57Z</dcterms:created>
  <dcterms:modified xsi:type="dcterms:W3CDTF">2024-08-07T08:43:46Z</dcterms:modified>
</cp:coreProperties>
</file>