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1B39-85E5-477B-81A6-CDF7D6E8E47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6F9E18-9F8F-4282-A591-F66E93D7BF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1B39-85E5-477B-81A6-CDF7D6E8E47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9E18-9F8F-4282-A591-F66E93D7B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1B39-85E5-477B-81A6-CDF7D6E8E47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9E18-9F8F-4282-A591-F66E93D7B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1B39-85E5-477B-81A6-CDF7D6E8E47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9E18-9F8F-4282-A591-F66E93D7B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1B39-85E5-477B-81A6-CDF7D6E8E47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9E18-9F8F-4282-A591-F66E93D7B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1B39-85E5-477B-81A6-CDF7D6E8E47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9E18-9F8F-4282-A591-F66E93D7BF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1B39-85E5-477B-81A6-CDF7D6E8E47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9E18-9F8F-4282-A591-F66E93D7BF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1B39-85E5-477B-81A6-CDF7D6E8E47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9E18-9F8F-4282-A591-F66E93D7B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1B39-85E5-477B-81A6-CDF7D6E8E47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9E18-9F8F-4282-A591-F66E93D7B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1B39-85E5-477B-81A6-CDF7D6E8E47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9E18-9F8F-4282-A591-F66E93D7B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1B39-85E5-477B-81A6-CDF7D6E8E47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9E18-9F8F-4282-A591-F66E93D7BF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FFD1B39-85E5-477B-81A6-CDF7D6E8E47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86F9E18-9F8F-4282-A591-F66E93D7BF9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43226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NAME :ASIF ALAM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ENROLLMENT: 92200103311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G.R. NO: 120381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CLASS: 4EC1</a:t>
            </a:r>
            <a:br>
              <a:rPr lang="en-US" dirty="0">
                <a:solidFill>
                  <a:srgbClr val="FFC000"/>
                </a:solidFill>
              </a:rPr>
            </a:br>
            <a:br>
              <a:rPr lang="en-US" dirty="0">
                <a:solidFill>
                  <a:srgbClr val="FFC000"/>
                </a:solidFill>
              </a:rPr>
            </a:br>
            <a:r>
              <a:rPr lang="en-US" b="1" dirty="0"/>
              <a:t>CPI PRESENTATION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2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9: </a:t>
            </a:r>
            <a:r>
              <a:rPr lang="en-US" sz="2200" dirty="0"/>
              <a:t>Strategy of Awakening the collaborative spirit.</a:t>
            </a:r>
            <a:br>
              <a:rPr lang="en-US" sz="2200" dirty="0"/>
            </a:br>
            <a:r>
              <a:rPr lang="en-US" sz="2200" dirty="0"/>
              <a:t>Collaborative thinking, brain storming, brain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3124200" cy="3539527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dirty="0"/>
              <a:t>This was also true in India</a:t>
            </a:r>
          </a:p>
          <a:p>
            <a:pPr marL="45720" indent="0">
              <a:buNone/>
            </a:pPr>
            <a:r>
              <a:rPr lang="en-US" dirty="0"/>
              <a:t>during ancient open debate</a:t>
            </a:r>
          </a:p>
          <a:p>
            <a:pPr marL="45720" indent="0">
              <a:buNone/>
            </a:pPr>
            <a:r>
              <a:rPr lang="en-US" dirty="0"/>
              <a:t>(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Vivad</a:t>
            </a:r>
            <a:r>
              <a:rPr lang="en-US" dirty="0"/>
              <a:t> as Thesis,</a:t>
            </a:r>
          </a:p>
          <a:p>
            <a:pPr marL="45720" indent="0">
              <a:buNone/>
            </a:pPr>
            <a:r>
              <a:rPr lang="en-US" dirty="0"/>
              <a:t>Anti-thesis)and dialogue</a:t>
            </a:r>
          </a:p>
          <a:p>
            <a:pPr marL="45720" indent="0">
              <a:buNone/>
            </a:pPr>
            <a:r>
              <a:rPr lang="en-US" dirty="0"/>
              <a:t>(</a:t>
            </a:r>
            <a:r>
              <a:rPr lang="en-US" dirty="0" err="1"/>
              <a:t>Samvad</a:t>
            </a:r>
            <a:r>
              <a:rPr lang="en-US" dirty="0"/>
              <a:t> as Synthesis)</a:t>
            </a:r>
          </a:p>
          <a:p>
            <a:pPr marL="45720" indent="0">
              <a:buNone/>
            </a:pPr>
            <a:r>
              <a:rPr lang="en-US" dirty="0"/>
              <a:t>tradition especially within and</a:t>
            </a:r>
          </a:p>
          <a:p>
            <a:pPr marL="45720" indent="0">
              <a:buNone/>
            </a:pPr>
            <a:r>
              <a:rPr lang="en-US" dirty="0"/>
              <a:t>between Jain, Buddhist and</a:t>
            </a:r>
          </a:p>
          <a:p>
            <a:pPr marL="45720" indent="0">
              <a:buNone/>
            </a:pPr>
            <a:r>
              <a:rPr lang="en-US" dirty="0"/>
              <a:t>Hindu scholars.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Please note that debate</a:t>
            </a:r>
          </a:p>
          <a:p>
            <a:pPr marL="45720" indent="0">
              <a:buNone/>
            </a:pPr>
            <a:r>
              <a:rPr lang="en-US" dirty="0"/>
              <a:t>usually is between opposing</a:t>
            </a:r>
          </a:p>
          <a:p>
            <a:pPr marL="45720" indent="0">
              <a:buNone/>
            </a:pPr>
            <a:r>
              <a:rPr lang="en-US" dirty="0"/>
              <a:t>viewpoints while dialogues</a:t>
            </a:r>
          </a:p>
          <a:p>
            <a:pPr marL="45720" indent="0">
              <a:buNone/>
            </a:pPr>
            <a:r>
              <a:rPr lang="en-US" dirty="0"/>
              <a:t>usually is a collaborative</a:t>
            </a:r>
          </a:p>
          <a:p>
            <a:pPr marL="45720" indent="0">
              <a:buNone/>
            </a:pPr>
            <a:r>
              <a:rPr lang="en-US" dirty="0"/>
              <a:t>discussion expressing various</a:t>
            </a:r>
          </a:p>
          <a:p>
            <a:pPr marL="45720" indent="0">
              <a:buNone/>
            </a:pPr>
            <a:r>
              <a:rPr lang="en-US" dirty="0"/>
              <a:t>view points towards better</a:t>
            </a:r>
          </a:p>
          <a:p>
            <a:pPr marL="45720" indent="0">
              <a:buNone/>
            </a:pPr>
            <a:r>
              <a:rPr lang="en-US" dirty="0"/>
              <a:t>understanding of a subject.</a:t>
            </a:r>
          </a:p>
        </p:txBody>
      </p:sp>
      <p:pic>
        <p:nvPicPr>
          <p:cNvPr id="9218" name="Picture 2" descr="Brainstorming for Fun and Profit - 5 Tips for Teams - Phil McKinney -  Innovation Mentor and Co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781" y="3124200"/>
            <a:ext cx="2830969" cy="2695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132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WEEK 10</a:t>
            </a:r>
            <a:r>
              <a:rPr lang="en-US" sz="2200" dirty="0">
                <a:solidFill>
                  <a:srgbClr val="00B050"/>
                </a:solidFill>
              </a:rPr>
              <a:t>: Review Strategies for Creative problem solving methods. Five building blocks as per </a:t>
            </a:r>
            <a:r>
              <a:rPr lang="en-US" sz="2200" dirty="0" err="1">
                <a:solidFill>
                  <a:srgbClr val="00B050"/>
                </a:solidFill>
              </a:rPr>
              <a:t>Fogler</a:t>
            </a:r>
            <a:r>
              <a:rPr lang="en-US" sz="2200" dirty="0">
                <a:solidFill>
                  <a:srgbClr val="00B050"/>
                </a:solidFill>
              </a:rPr>
              <a:t> &amp; LeBlanc. Stanford d school approach</a:t>
            </a:r>
            <a:r>
              <a:rPr lang="en-US" sz="22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4800600" cy="3539527"/>
          </a:xfrm>
        </p:spPr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dirty="0"/>
              <a:t>Problem definition is a common but difficult task</a:t>
            </a:r>
          </a:p>
          <a:p>
            <a:pPr marL="45720" indent="0">
              <a:buNone/>
            </a:pPr>
            <a:r>
              <a:rPr lang="en-US" dirty="0"/>
              <a:t>because true problems are often disguised in a variety</a:t>
            </a:r>
          </a:p>
          <a:p>
            <a:pPr marL="45720" indent="0">
              <a:buNone/>
            </a:pPr>
            <a:r>
              <a:rPr lang="en-US" dirty="0"/>
              <a:t>of ways.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It takes a skillful individual to analyze a situation and</a:t>
            </a:r>
          </a:p>
          <a:p>
            <a:pPr marL="45720" indent="0">
              <a:buNone/>
            </a:pPr>
            <a:r>
              <a:rPr lang="en-US" dirty="0"/>
              <a:t>extract the real problem from a sea of information.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Ill-defined or poorly posed problems can lead</a:t>
            </a:r>
          </a:p>
          <a:p>
            <a:pPr marL="45720" indent="0">
              <a:buNone/>
            </a:pPr>
            <a:r>
              <a:rPr lang="en-US" dirty="0"/>
              <a:t>novice-and not-so-novice-problem solvers down the</a:t>
            </a:r>
          </a:p>
          <a:p>
            <a:pPr marL="45720" indent="0">
              <a:buNone/>
            </a:pPr>
            <a:r>
              <a:rPr lang="en-US" dirty="0"/>
              <a:t>wrong path to a series of impossible or spurious</a:t>
            </a:r>
          </a:p>
          <a:p>
            <a:pPr marL="45720" indent="0">
              <a:buNone/>
            </a:pPr>
            <a:r>
              <a:rPr lang="en-US" dirty="0"/>
              <a:t>solutions.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Defining the real problem is-critical to find a workable</a:t>
            </a:r>
          </a:p>
          <a:p>
            <a:pPr marL="45720" indent="0">
              <a:buNone/>
            </a:pPr>
            <a:r>
              <a:rPr lang="en-US" dirty="0"/>
              <a:t>solution.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Sometimes we can be "tricked" into treating the symptoms</a:t>
            </a:r>
          </a:p>
          <a:p>
            <a:pPr marL="45720" indent="0">
              <a:buNone/>
            </a:pPr>
            <a:r>
              <a:rPr lang="en-US" dirty="0"/>
              <a:t>instead of solving the root problem.</a:t>
            </a:r>
          </a:p>
        </p:txBody>
      </p:sp>
      <p:pic>
        <p:nvPicPr>
          <p:cNvPr id="10242" name="Picture 2" descr="Strategies For Creative Problem Solving | 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62200"/>
            <a:ext cx="3581400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384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11: “Six thinking hats”.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4191000" cy="3539527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The Six Thinking Hats, a method by Edward de Bono, Harnesses diverse perspectives, like a creative chateau. White for facts, Red for emotions, Green for ideas anew, Yellow for optimism, Black for caution, Blue for overview true. Each hat worn in turn, a structured approach to thinking, Enhancing decision-making, innovation, and problem-solving linking.</a:t>
            </a:r>
          </a:p>
        </p:txBody>
      </p:sp>
      <p:pic>
        <p:nvPicPr>
          <p:cNvPr id="11272" name="Picture 8" descr="How to conduct a Design Critique using the Six Thinking Hats method? | by  Talya Kaya | Bootc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29000"/>
            <a:ext cx="2619375" cy="1743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51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WEEK 12</a:t>
            </a:r>
            <a:r>
              <a:rPr lang="en-US" sz="2200" dirty="0">
                <a:solidFill>
                  <a:srgbClr val="00B0F0"/>
                </a:solidFill>
              </a:rPr>
              <a:t>: This is Edward de Bono day with himself explaining and teaching his ideas on Lateral thinking, PO, Six thinking hats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4648200" cy="3539527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Edward de Bono’s views were accepted and</a:t>
            </a:r>
          </a:p>
          <a:p>
            <a:pPr marL="45720" indent="0">
              <a:buNone/>
            </a:pPr>
            <a:r>
              <a:rPr lang="en-US" dirty="0"/>
              <a:t>used by several very successful</a:t>
            </a:r>
          </a:p>
          <a:p>
            <a:pPr marL="45720" indent="0">
              <a:buNone/>
            </a:pPr>
            <a:r>
              <a:rPr lang="en-US" dirty="0"/>
              <a:t>corporations and people all over the world</a:t>
            </a:r>
          </a:p>
          <a:p>
            <a:pPr marL="45720" indent="0">
              <a:buNone/>
            </a:pPr>
            <a:r>
              <a:rPr lang="en-US" dirty="0"/>
              <a:t>since late 1960’s. Thus we will examine</a:t>
            </a:r>
          </a:p>
          <a:p>
            <a:pPr marL="45720" indent="0">
              <a:buNone/>
            </a:pPr>
            <a:r>
              <a:rPr lang="en-US" dirty="0"/>
              <a:t>them as he nicely explains through his live</a:t>
            </a:r>
          </a:p>
          <a:p>
            <a:pPr marL="45720" indent="0">
              <a:buNone/>
            </a:pPr>
            <a:r>
              <a:rPr lang="en-US" dirty="0"/>
              <a:t>video presentations.</a:t>
            </a:r>
          </a:p>
        </p:txBody>
      </p:sp>
      <p:pic>
        <p:nvPicPr>
          <p:cNvPr id="12290" name="Picture 2" descr="How to use the Six Thinking Hats technique — BiteSiz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67000"/>
            <a:ext cx="2514600" cy="3254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664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13:Strategy for Making; From idea to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4648200" cy="3539527"/>
          </a:xfrm>
        </p:spPr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dirty="0"/>
              <a:t>A powerful reason that the world looks to Silicon Valley for</a:t>
            </a:r>
          </a:p>
          <a:p>
            <a:pPr marL="45720" indent="0">
              <a:buNone/>
            </a:pPr>
            <a:r>
              <a:rPr lang="en-US" dirty="0"/>
              <a:t>game-changing innovation is a new approach to product</a:t>
            </a:r>
          </a:p>
          <a:p>
            <a:pPr marL="45720" indent="0">
              <a:buNone/>
            </a:pPr>
            <a:r>
              <a:rPr lang="en-US" dirty="0"/>
              <a:t>innovation called Design Thinking.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Design thinking is thinking made visible, thinking through</a:t>
            </a:r>
          </a:p>
          <a:p>
            <a:pPr marL="45720" indent="0">
              <a:buNone/>
            </a:pPr>
            <a:r>
              <a:rPr lang="en-US" dirty="0"/>
              <a:t>making.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At the center of this new approach is the world's most famous</a:t>
            </a:r>
          </a:p>
          <a:p>
            <a:pPr marL="45720" indent="0">
              <a:buNone/>
            </a:pPr>
            <a:r>
              <a:rPr lang="en-US" dirty="0"/>
              <a:t>product design firm, IDEO-next door to Stanford, Apple, and</a:t>
            </a:r>
          </a:p>
          <a:p>
            <a:pPr marL="45720" indent="0">
              <a:buNone/>
            </a:pPr>
            <a:r>
              <a:rPr lang="en-US" dirty="0"/>
              <a:t>Google, smack in the middle of a dense cluster of world famous</a:t>
            </a:r>
          </a:p>
          <a:p>
            <a:pPr marL="45720" indent="0">
              <a:buNone/>
            </a:pPr>
            <a:r>
              <a:rPr lang="en-US" dirty="0"/>
              <a:t>technology firms.</a:t>
            </a:r>
          </a:p>
        </p:txBody>
      </p:sp>
      <p:pic>
        <p:nvPicPr>
          <p:cNvPr id="13314" name="Picture 2" descr="Innovation management: formalise innovation metho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3019425" cy="1514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280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3865485"/>
          </a:xfrm>
        </p:spPr>
        <p:txBody>
          <a:bodyPr>
            <a:noAutofit/>
          </a:bodyPr>
          <a:lstStyle/>
          <a:p>
            <a:pPr algn="ctr"/>
            <a:endParaRPr lang="en-US" sz="8800" dirty="0">
              <a:highlight>
                <a:srgbClr val="00FFFF"/>
              </a:highlight>
            </a:endParaRPr>
          </a:p>
        </p:txBody>
      </p:sp>
      <p:pic>
        <p:nvPicPr>
          <p:cNvPr id="3074" name="Picture 2" descr="comic style premium vector PNG ...">
            <a:extLst>
              <a:ext uri="{FF2B5EF4-FFF2-40B4-BE49-F238E27FC236}">
                <a16:creationId xmlns:a16="http://schemas.microsoft.com/office/drawing/2014/main" id="{06B91D8C-43A1-D3AB-AE2E-9F2A885DB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391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49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602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WEEK 1:Creativity as a teachable skill &amp; Various types of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4038600" cy="353952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Yadshakti</a:t>
            </a:r>
            <a:r>
              <a:rPr lang="en-US" dirty="0"/>
              <a:t> + </a:t>
            </a:r>
            <a:r>
              <a:rPr lang="en-US" dirty="0" err="1"/>
              <a:t>Samajshakti</a:t>
            </a:r>
            <a:r>
              <a:rPr lang="en-US" dirty="0"/>
              <a:t> + </a:t>
            </a:r>
            <a:r>
              <a:rPr lang="en-US" dirty="0" err="1"/>
              <a:t>Vicharshakti</a:t>
            </a:r>
            <a:r>
              <a:rPr lang="en-US" dirty="0"/>
              <a:t> + </a:t>
            </a:r>
            <a:r>
              <a:rPr lang="en-US" dirty="0" err="1"/>
              <a:t>Kalpanashakti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these four human abilities are involved in what is</a:t>
            </a:r>
          </a:p>
          <a:p>
            <a:pPr marL="45720" indent="0">
              <a:buNone/>
            </a:pPr>
            <a:r>
              <a:rPr lang="en-US" dirty="0"/>
              <a:t>generally known as skill for Creativity, Problem Solving</a:t>
            </a:r>
          </a:p>
          <a:p>
            <a:pPr marL="45720" indent="0">
              <a:buNone/>
            </a:pPr>
            <a:r>
              <a:rPr lang="en-US" dirty="0"/>
              <a:t>and Innovation.</a:t>
            </a:r>
          </a:p>
          <a:p>
            <a:endParaRPr lang="en-US" dirty="0"/>
          </a:p>
          <a:p>
            <a:r>
              <a:rPr lang="en-US" dirty="0"/>
              <a:t>Raising curiosity and teaching how to think creatively is</a:t>
            </a:r>
          </a:p>
          <a:p>
            <a:pPr marL="45720" indent="0">
              <a:buNone/>
            </a:pPr>
            <a:r>
              <a:rPr lang="en-US" dirty="0"/>
              <a:t>the essence of this course. It attempts to give you ways of</a:t>
            </a:r>
          </a:p>
          <a:p>
            <a:pPr marL="45720" indent="0">
              <a:buNone/>
            </a:pPr>
            <a:r>
              <a:rPr lang="en-US" dirty="0"/>
              <a:t>developing these abilities of your brain by exposing to you</a:t>
            </a:r>
          </a:p>
          <a:p>
            <a:pPr marL="45720" indent="0">
              <a:buNone/>
            </a:pPr>
            <a:r>
              <a:rPr lang="en-US" dirty="0"/>
              <a:t>many strategies and illustrative videos.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028" name="Picture 4" descr="What is creativity, and what are the benefits of creativity? - Quora">
            <a:extLst>
              <a:ext uri="{FF2B5EF4-FFF2-40B4-BE49-F238E27FC236}">
                <a16:creationId xmlns:a16="http://schemas.microsoft.com/office/drawing/2014/main" id="{A2FD1E6E-FD15-E076-8651-9AD2071A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24200"/>
            <a:ext cx="3200400" cy="252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6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7315200" cy="1154097"/>
          </a:xfrm>
        </p:spPr>
        <p:txBody>
          <a:bodyPr/>
          <a:lstStyle/>
          <a:p>
            <a:r>
              <a:rPr lang="en-US" dirty="0"/>
              <a:t>WEEK 2:Ask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4419600" cy="35395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 creative persons in arts and sciences ask questions.</a:t>
            </a:r>
          </a:p>
          <a:p>
            <a:endParaRPr lang="en-US" dirty="0"/>
          </a:p>
          <a:p>
            <a:r>
              <a:rPr lang="en-US" dirty="0"/>
              <a:t>Einstein was like a wonder-filled child, always asking the</a:t>
            </a:r>
          </a:p>
          <a:p>
            <a:pPr marL="45720" indent="0">
              <a:buNone/>
            </a:pPr>
            <a:r>
              <a:rPr lang="en-US" dirty="0"/>
              <a:t>obvious questions about space, time, and God.</a:t>
            </a:r>
          </a:p>
          <a:p>
            <a:endParaRPr lang="en-US" dirty="0"/>
          </a:p>
          <a:p>
            <a:r>
              <a:rPr lang="en-US" dirty="0"/>
              <a:t>He once said that the ordinary person could learn all the</a:t>
            </a:r>
          </a:p>
          <a:p>
            <a:pPr marL="45720" indent="0">
              <a:buNone/>
            </a:pPr>
            <a:r>
              <a:rPr lang="en-US" dirty="0"/>
              <a:t>physics he or she will ever need to learn if the person</a:t>
            </a:r>
          </a:p>
          <a:p>
            <a:pPr marL="45720" indent="0">
              <a:buNone/>
            </a:pPr>
            <a:r>
              <a:rPr lang="en-US" dirty="0"/>
              <a:t>could learn to understand the mind of a child.</a:t>
            </a:r>
          </a:p>
          <a:p>
            <a:endParaRPr lang="en-US" dirty="0"/>
          </a:p>
          <a:p>
            <a:r>
              <a:rPr lang="en-US" dirty="0"/>
              <a:t>Isolate the challenge you want to think about.</a:t>
            </a:r>
          </a:p>
        </p:txBody>
      </p:sp>
      <p:pic>
        <p:nvPicPr>
          <p:cNvPr id="2052" name="Picture 4" descr="Question mark. Red hand drawn Doodle FAQ symbol. 15568001 Vector Art at  Vecteez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0800"/>
            <a:ext cx="2514600" cy="3004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227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3:Learning and its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4648200" cy="353952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When you master the discipline of learning, you find</a:t>
            </a:r>
          </a:p>
          <a:p>
            <a:r>
              <a:rPr lang="en-US" dirty="0"/>
              <a:t>yourself naturally absorbing new information like a</a:t>
            </a:r>
          </a:p>
          <a:p>
            <a:r>
              <a:rPr lang="en-US" dirty="0"/>
              <a:t>sponge.</a:t>
            </a:r>
          </a:p>
          <a:p>
            <a:endParaRPr lang="en-US" dirty="0"/>
          </a:p>
          <a:p>
            <a:r>
              <a:rPr lang="en-US" dirty="0"/>
              <a:t>You learn everything about what has come before,</a:t>
            </a:r>
          </a:p>
          <a:p>
            <a:r>
              <a:rPr lang="en-US" dirty="0"/>
              <a:t>what other people have tried, what has and hasn't</a:t>
            </a:r>
          </a:p>
          <a:p>
            <a:r>
              <a:rPr lang="en-US" dirty="0"/>
              <a:t>worked.</a:t>
            </a:r>
          </a:p>
          <a:p>
            <a:endParaRPr lang="en-US" dirty="0"/>
          </a:p>
          <a:p>
            <a:r>
              <a:rPr lang="en-US" dirty="0"/>
              <a:t>You're always ready to move beyond what you already</a:t>
            </a:r>
          </a:p>
          <a:p>
            <a:r>
              <a:rPr lang="en-US" dirty="0"/>
              <a:t>know, or what the world already believes.</a:t>
            </a:r>
          </a:p>
          <a:p>
            <a:endParaRPr lang="en-US" dirty="0"/>
          </a:p>
          <a:p>
            <a:r>
              <a:rPr lang="en-US" dirty="0"/>
              <a:t>The four practices in this class;</a:t>
            </a:r>
          </a:p>
          <a:p>
            <a:endParaRPr lang="en-US" dirty="0"/>
          </a:p>
          <a:p>
            <a:r>
              <a:rPr lang="en-US" dirty="0"/>
              <a:t>Practice Deliberately,</a:t>
            </a:r>
          </a:p>
          <a:p>
            <a:endParaRPr lang="en-US" dirty="0"/>
          </a:p>
          <a:p>
            <a:r>
              <a:rPr lang="en-US" dirty="0"/>
              <a:t>Master Your Domain,</a:t>
            </a:r>
          </a:p>
          <a:p>
            <a:endParaRPr lang="en-US" dirty="0"/>
          </a:p>
          <a:p>
            <a:r>
              <a:rPr lang="en-US" dirty="0"/>
              <a:t>Learn Forever, and</a:t>
            </a:r>
          </a:p>
          <a:p>
            <a:endParaRPr lang="en-US" dirty="0"/>
          </a:p>
          <a:p>
            <a:r>
              <a:rPr lang="en-US" dirty="0"/>
              <a:t>Balance Specialty with Generality</a:t>
            </a:r>
          </a:p>
        </p:txBody>
      </p:sp>
      <p:pic>
        <p:nvPicPr>
          <p:cNvPr id="3074" name="Picture 2" descr="What is Learni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52800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603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WEEK 4</a:t>
            </a:r>
            <a:r>
              <a:rPr lang="en-US" sz="3100" dirty="0">
                <a:solidFill>
                  <a:schemeClr val="accent4"/>
                </a:solidFill>
              </a:rPr>
              <a:t>:Strategy of Knowing how to see</a:t>
            </a:r>
            <a:br>
              <a:rPr lang="en-US" sz="3100" dirty="0">
                <a:solidFill>
                  <a:schemeClr val="accent4"/>
                </a:solidFill>
              </a:rPr>
            </a:br>
            <a:r>
              <a:rPr lang="en-US" sz="3100" dirty="0">
                <a:solidFill>
                  <a:schemeClr val="accent4"/>
                </a:solidFill>
              </a:rPr>
              <a:t>Mapping of mind, Fishbone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4876800" cy="3539527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Before you brainstorm any problem, restate the problem at</a:t>
            </a:r>
          </a:p>
          <a:p>
            <a:r>
              <a:rPr lang="en-US" dirty="0"/>
              <a:t>least five to ten times to generate multiple perspectives. The</a:t>
            </a:r>
          </a:p>
          <a:p>
            <a:r>
              <a:rPr lang="en-US" dirty="0"/>
              <a:t>emphasis is not so much on the right problem definition but</a:t>
            </a:r>
          </a:p>
          <a:p>
            <a:r>
              <a:rPr lang="en-US" dirty="0"/>
              <a:t>on alternative problem definitions. Sooner or later, you'll find</a:t>
            </a:r>
          </a:p>
          <a:p>
            <a:r>
              <a:rPr lang="en-US" dirty="0"/>
              <a:t>one that you are comfortable with.</a:t>
            </a:r>
          </a:p>
          <a:p>
            <a:endParaRPr lang="en-US" dirty="0"/>
          </a:p>
          <a:p>
            <a:r>
              <a:rPr lang="en-US" dirty="0"/>
              <a:t>Following are several different ways to restructure your</a:t>
            </a:r>
          </a:p>
          <a:p>
            <a:r>
              <a:rPr lang="en-US" dirty="0"/>
              <a:t>problem:</a:t>
            </a:r>
          </a:p>
          <a:p>
            <a:endParaRPr lang="en-US" dirty="0"/>
          </a:p>
          <a:p>
            <a:r>
              <a:rPr lang="en-US" dirty="0"/>
              <a:t>Make it more global and specific.</a:t>
            </a:r>
          </a:p>
          <a:p>
            <a:endParaRPr lang="en-US" dirty="0"/>
          </a:p>
          <a:p>
            <a:r>
              <a:rPr lang="en-US" dirty="0"/>
              <a:t>Separate the parts from the whole.</a:t>
            </a:r>
          </a:p>
          <a:p>
            <a:endParaRPr lang="en-US" dirty="0"/>
          </a:p>
          <a:p>
            <a:r>
              <a:rPr lang="en-US" dirty="0"/>
              <a:t>Change the words in some fashion.</a:t>
            </a:r>
          </a:p>
          <a:p>
            <a:endParaRPr lang="en-US" dirty="0"/>
          </a:p>
          <a:p>
            <a:r>
              <a:rPr lang="en-US" dirty="0"/>
              <a:t>Make positive action statements.</a:t>
            </a:r>
          </a:p>
          <a:p>
            <a:endParaRPr lang="en-US" dirty="0"/>
          </a:p>
          <a:p>
            <a:r>
              <a:rPr lang="en-US" dirty="0"/>
              <a:t>Switch perspective.</a:t>
            </a:r>
          </a:p>
          <a:p>
            <a:endParaRPr lang="en-US" dirty="0"/>
          </a:p>
          <a:p>
            <a:r>
              <a:rPr lang="en-US" dirty="0"/>
              <a:t>Use multiple perspectives.</a:t>
            </a:r>
          </a:p>
          <a:p>
            <a:endParaRPr lang="en-US" dirty="0"/>
          </a:p>
          <a:p>
            <a:r>
              <a:rPr lang="en-US" dirty="0"/>
              <a:t>Use questions.</a:t>
            </a:r>
          </a:p>
        </p:txBody>
      </p:sp>
      <p:pic>
        <p:nvPicPr>
          <p:cNvPr id="4098" name="Picture 2" descr="Fishbone Diagram - How to Use it for Root Cause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05200"/>
            <a:ext cx="3184262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010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</a:t>
            </a:r>
            <a:r>
              <a:rPr lang="en-US" sz="3100" dirty="0"/>
              <a:t>5:Strategy of Thinking Fluency for idea generation. SCAMPER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4724400" cy="3539527"/>
          </a:xfrm>
        </p:spPr>
        <p:txBody>
          <a:bodyPr/>
          <a:lstStyle/>
          <a:p>
            <a:r>
              <a:rPr lang="en-US" dirty="0"/>
              <a:t>Defer judgment while generating ideas.</a:t>
            </a:r>
          </a:p>
          <a:p>
            <a:endParaRPr lang="en-US" dirty="0"/>
          </a:p>
          <a:p>
            <a:r>
              <a:rPr lang="en-US" dirty="0"/>
              <a:t>Generate as many ideas as possible.</a:t>
            </a:r>
          </a:p>
          <a:p>
            <a:endParaRPr lang="en-US" dirty="0"/>
          </a:p>
          <a:p>
            <a:r>
              <a:rPr lang="en-US" dirty="0"/>
              <a:t>Record ideas as they occur.</a:t>
            </a:r>
          </a:p>
          <a:p>
            <a:endParaRPr lang="en-US" dirty="0"/>
          </a:p>
          <a:p>
            <a:r>
              <a:rPr lang="en-US" dirty="0"/>
              <a:t>Elaborate or improve upon ideas</a:t>
            </a:r>
          </a:p>
        </p:txBody>
      </p:sp>
      <p:pic>
        <p:nvPicPr>
          <p:cNvPr id="5122" name="Picture 2" descr="A Guide to the SCAMPER Technique for Creative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00400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824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WEEK 6: </a:t>
            </a:r>
            <a:r>
              <a:rPr lang="en-US" sz="31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Strategy of Fusing of </a:t>
            </a:r>
            <a:r>
              <a:rPr lang="en-US" sz="31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ideas,Making</a:t>
            </a:r>
            <a:r>
              <a:rPr lang="en-US" sz="31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novel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4191000" cy="35395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Combining sugar and sesame seeds (Tal)</a:t>
            </a:r>
          </a:p>
          <a:p>
            <a:r>
              <a:rPr lang="en-US" dirty="0"/>
              <a:t>gets you a new candy</a:t>
            </a:r>
          </a:p>
          <a:p>
            <a:endParaRPr lang="en-US" dirty="0"/>
          </a:p>
          <a:p>
            <a:r>
              <a:rPr lang="en-US" dirty="0"/>
              <a:t>not very surprising</a:t>
            </a:r>
          </a:p>
          <a:p>
            <a:endParaRPr lang="en-US" dirty="0"/>
          </a:p>
          <a:p>
            <a:r>
              <a:rPr lang="en-US" dirty="0"/>
              <a:t>Combine a potato chip and a magazine?</a:t>
            </a:r>
          </a:p>
          <a:p>
            <a:endParaRPr lang="en-US" dirty="0"/>
          </a:p>
          <a:p>
            <a:r>
              <a:rPr lang="en-US" dirty="0"/>
              <a:t>that is a surprising creation</a:t>
            </a:r>
          </a:p>
          <a:p>
            <a:endParaRPr lang="en-US" dirty="0"/>
          </a:p>
          <a:p>
            <a:r>
              <a:rPr lang="en-US" dirty="0"/>
              <a:t>Force Fuse:</a:t>
            </a:r>
          </a:p>
          <a:p>
            <a:endParaRPr lang="en-US" dirty="0"/>
          </a:p>
          <a:p>
            <a:r>
              <a:rPr lang="en-US" dirty="0"/>
              <a:t>1. Make Remote Associations</a:t>
            </a:r>
          </a:p>
          <a:p>
            <a:endParaRPr lang="en-US" dirty="0"/>
          </a:p>
          <a:p>
            <a:r>
              <a:rPr lang="en-US" dirty="0"/>
              <a:t>2. Combine Concepts</a:t>
            </a:r>
          </a:p>
          <a:p>
            <a:endParaRPr lang="en-US" dirty="0"/>
          </a:p>
          <a:p>
            <a:r>
              <a:rPr lang="en-US" dirty="0"/>
              <a:t>3. Cook on All Burners</a:t>
            </a:r>
          </a:p>
        </p:txBody>
      </p:sp>
      <p:sp>
        <p:nvSpPr>
          <p:cNvPr id="4" name="AutoShape 2" descr="Design Thinking – 5 Steps to Capitalizing on Unmet Member Needs">
            <a:extLst>
              <a:ext uri="{FF2B5EF4-FFF2-40B4-BE49-F238E27FC236}">
                <a16:creationId xmlns:a16="http://schemas.microsoft.com/office/drawing/2014/main" id="{D23DC9C6-88C0-9755-B0E8-E7EF3F5790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2860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Design Thinking – 5 Steps to Capitalizing on Unmet Member Needs">
            <a:extLst>
              <a:ext uri="{FF2B5EF4-FFF2-40B4-BE49-F238E27FC236}">
                <a16:creationId xmlns:a16="http://schemas.microsoft.com/office/drawing/2014/main" id="{415E33A4-BC1E-5158-6BE6-ACA1CFF72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11260"/>
            <a:ext cx="3352800" cy="33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05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7: </a:t>
            </a:r>
            <a:r>
              <a:rPr lang="en-US" sz="2200" dirty="0"/>
              <a:t>Strategy of Looking at the other </a:t>
            </a:r>
            <a:r>
              <a:rPr lang="en-US" sz="2200" dirty="0" err="1"/>
              <a:t>side,looking</a:t>
            </a:r>
            <a:r>
              <a:rPr lang="en-US" sz="2200" dirty="0"/>
              <a:t> in other world, finding what you are not looking for and following it up.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4724400" cy="353952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tackling a problem, people commonly assume a set of</a:t>
            </a:r>
          </a:p>
          <a:p>
            <a:r>
              <a:rPr lang="en-US" dirty="0"/>
              <a:t>boundaries to limit the solution.</a:t>
            </a:r>
          </a:p>
          <a:p>
            <a:endParaRPr lang="en-US" dirty="0"/>
          </a:p>
          <a:p>
            <a:r>
              <a:rPr lang="en-US" dirty="0"/>
              <a:t>The boundaries of the problem are defined by assumptions</a:t>
            </a:r>
          </a:p>
          <a:p>
            <a:r>
              <a:rPr lang="en-US" dirty="0"/>
              <a:t>and then, within those boundaries, conventional thinking is</a:t>
            </a:r>
          </a:p>
          <a:p>
            <a:r>
              <a:rPr lang="en-US" dirty="0"/>
              <a:t>used to find a solution.</a:t>
            </a:r>
          </a:p>
          <a:p>
            <a:endParaRPr lang="en-US" dirty="0"/>
          </a:p>
          <a:p>
            <a:r>
              <a:rPr lang="en-US" dirty="0"/>
              <a:t>Very often, however, the boundaries are imaginary, and the</a:t>
            </a:r>
          </a:p>
          <a:p>
            <a:r>
              <a:rPr lang="en-US" dirty="0"/>
              <a:t>solution may lie outside them.</a:t>
            </a:r>
          </a:p>
        </p:txBody>
      </p:sp>
      <p:pic>
        <p:nvPicPr>
          <p:cNvPr id="7170" name="Picture 2" descr="Strategy needs to start “outside looking in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124200"/>
            <a:ext cx="3581400" cy="238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020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42" y="146009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WEEK 8: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Strategy of Play, Importance of play; Relaxation;</a:t>
            </a:r>
            <a:b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Break; Diversion; Stop thinking and do activities for JOY. Let subconscious figure it out.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4495800" cy="3539527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dirty="0"/>
              <a:t>Play is when you let your mind wander.</a:t>
            </a:r>
          </a:p>
          <a:p>
            <a:pPr marL="45720" indent="0">
              <a:buNone/>
            </a:pPr>
            <a:r>
              <a:rPr lang="en-US" dirty="0"/>
              <a:t>You put aside the hard work of the other</a:t>
            </a:r>
          </a:p>
          <a:p>
            <a:pPr marL="45720" indent="0">
              <a:buNone/>
            </a:pPr>
            <a:r>
              <a:rPr lang="en-US" dirty="0"/>
              <a:t>harder strategies, you relax, and you give</a:t>
            </a:r>
          </a:p>
          <a:p>
            <a:pPr marL="45720" indent="0">
              <a:buNone/>
            </a:pPr>
            <a:r>
              <a:rPr lang="en-US" dirty="0"/>
              <a:t>your subconscious time to work its magic.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Play is when you enter the province of</a:t>
            </a:r>
          </a:p>
          <a:p>
            <a:pPr marL="45720" indent="0">
              <a:buNone/>
            </a:pPr>
            <a:r>
              <a:rPr lang="en-US" dirty="0"/>
              <a:t>the imagination. Instead of dealing in</a:t>
            </a:r>
          </a:p>
          <a:p>
            <a:pPr marL="45720" indent="0">
              <a:buNone/>
            </a:pPr>
            <a:r>
              <a:rPr lang="en-US" dirty="0"/>
              <a:t>precut, dry, dusty old facts, you envision</a:t>
            </a:r>
          </a:p>
          <a:p>
            <a:pPr marL="45720" indent="0">
              <a:buNone/>
            </a:pPr>
            <a:r>
              <a:rPr lang="en-US" dirty="0"/>
              <a:t>what's possible.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You create alternate worlds, making them</a:t>
            </a:r>
          </a:p>
          <a:p>
            <a:pPr marL="45720" indent="0">
              <a:buNone/>
            </a:pPr>
            <a:r>
              <a:rPr lang="en-US" dirty="0"/>
              <a:t>more colorful and interesting, smarter</a:t>
            </a:r>
          </a:p>
          <a:p>
            <a:pPr marL="45720" indent="0">
              <a:buNone/>
            </a:pPr>
            <a:r>
              <a:rPr lang="en-US" dirty="0"/>
              <a:t>and more meaningful, than the current</a:t>
            </a:r>
          </a:p>
          <a:p>
            <a:pPr marL="45720" indent="0">
              <a:buNone/>
            </a:pPr>
            <a:r>
              <a:rPr lang="en-US" dirty="0"/>
              <a:t>reality.</a:t>
            </a:r>
          </a:p>
        </p:txBody>
      </p:sp>
      <p:pic>
        <p:nvPicPr>
          <p:cNvPr id="8194" name="Picture 2" descr="A 60-Second Practice for Peace &amp; Relax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3435244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3352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73</TotalTime>
  <Words>1107</Words>
  <Application>Microsoft Office PowerPoint</Application>
  <PresentationFormat>On-screen Show (4:3)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Perspective</vt:lpstr>
      <vt:lpstr>NAME :ASIF ALAM ENROLLMENT: 92200103311 G.R. NO: 120381 CLASS: 4EC1  CPI PRESENTATION </vt:lpstr>
      <vt:lpstr>WEEK 1:Creativity as a teachable skill &amp; Various types of thinking</vt:lpstr>
      <vt:lpstr>WEEK 2:Ask Questions</vt:lpstr>
      <vt:lpstr>WEEK 3:Learning and its importance</vt:lpstr>
      <vt:lpstr>WEEK 4:Strategy of Knowing how to see Mapping of mind, Fishbone diagram</vt:lpstr>
      <vt:lpstr>WEEK 5:Strategy of Thinking Fluency for idea generation. SCAMPER Technique</vt:lpstr>
      <vt:lpstr>WEEK 6: Strategy of Fusing of ideas,Making novel combinations</vt:lpstr>
      <vt:lpstr>WEEK 7: Strategy of Looking at the other side,looking in other world, finding what you are not looking for and following it up.</vt:lpstr>
      <vt:lpstr>WEEK 8: Strategy of Play, Importance of play; Relaxation; Break; Diversion; Stop thinking and do activities for JOY. Let subconscious figure it out.</vt:lpstr>
      <vt:lpstr>WEEK 9: Strategy of Awakening the collaborative spirit. Collaborative thinking, brain storming, brain writing</vt:lpstr>
      <vt:lpstr>WEEK 10: Review Strategies for Creative problem solving methods. Five building blocks as per Fogler &amp; LeBlanc. Stanford d school approach.</vt:lpstr>
      <vt:lpstr>WEEK 11: “Six thinking hats”.</vt:lpstr>
      <vt:lpstr>WEEK 12: This is Edward de Bono day with himself explaining and teaching his ideas on Lateral thinking, PO, Six thinking hats</vt:lpstr>
      <vt:lpstr>WEEK 13:Strategy for Making; From idea to innovation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NISHI PANCHAL ENROLLMENT: 92200103177 G.R. NO: 119397 CLASS: 4TC3 CPI PRESENTATION</dc:title>
  <dc:creator>Chirag</dc:creator>
  <cp:lastModifiedBy>Asif Alam</cp:lastModifiedBy>
  <cp:revision>8</cp:revision>
  <dcterms:created xsi:type="dcterms:W3CDTF">2024-04-02T05:50:32Z</dcterms:created>
  <dcterms:modified xsi:type="dcterms:W3CDTF">2024-04-12T18:42:34Z</dcterms:modified>
</cp:coreProperties>
</file>