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5"/>
  </p:notesMasterIdLst>
  <p:sldIdLst>
    <p:sldId id="257" r:id="rId2"/>
    <p:sldId id="330" r:id="rId3"/>
    <p:sldId id="332" r:id="rId4"/>
    <p:sldId id="260" r:id="rId5"/>
    <p:sldId id="261" r:id="rId6"/>
    <p:sldId id="262" r:id="rId7"/>
    <p:sldId id="263" r:id="rId8"/>
    <p:sldId id="264" r:id="rId9"/>
    <p:sldId id="32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22" r:id="rId23"/>
    <p:sldId id="323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24" r:id="rId56"/>
    <p:sldId id="308" r:id="rId57"/>
    <p:sldId id="325" r:id="rId58"/>
    <p:sldId id="326" r:id="rId59"/>
    <p:sldId id="309" r:id="rId60"/>
    <p:sldId id="310" r:id="rId61"/>
    <p:sldId id="311" r:id="rId62"/>
    <p:sldId id="312" r:id="rId63"/>
    <p:sldId id="327" r:id="rId64"/>
    <p:sldId id="313" r:id="rId65"/>
    <p:sldId id="314" r:id="rId66"/>
    <p:sldId id="315" r:id="rId67"/>
    <p:sldId id="316" r:id="rId68"/>
    <p:sldId id="328" r:id="rId69"/>
    <p:sldId id="317" r:id="rId70"/>
    <p:sldId id="318" r:id="rId71"/>
    <p:sldId id="331" r:id="rId72"/>
    <p:sldId id="319" r:id="rId73"/>
    <p:sldId id="329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BAF"/>
    <a:srgbClr val="FFFFF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6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57B9C-FD90-43FE-B258-E43B2405BB95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FFB90-03BD-4A17-BAC5-69A026058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93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0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 Organization: The organization of a computer system defines how data is processed, stored, and transferred within the system. It deals with the physical components of a computer and how they interact at a hardware level. Computer organization is concerned with issues such as instruction set architecture, data representation, and the control unit's operation.</a:t>
            </a:r>
          </a:p>
          <a:p>
            <a:r>
              <a:rPr lang="en-US" dirty="0"/>
              <a:t>computer architecture involves the high-level design principles and the definition of the instruction set that determines how a computer system operates.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FFB90-03BD-4A17-BAC5-69A02605871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052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42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1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18-12-2023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009" y="864108"/>
            <a:ext cx="8011236" cy="5120640"/>
          </a:xfrm>
        </p:spPr>
        <p:txBody>
          <a:bodyPr anchor="t" anchorCtr="0">
            <a:normAutofit/>
          </a:bodyPr>
          <a:lstStyle>
            <a:lvl1pPr marL="355600" indent="-35560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04863" indent="-301625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55713" indent="-295275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706563" indent="-288925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18-12-2023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18-12-2023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18-12-2023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18-12-2023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18-12-2023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18-12-2023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005664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508754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18-12-2023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Computer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202149" y="5733201"/>
            <a:ext cx="2473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stleT" panose="020E0602050706020204" pitchFamily="34" charset="0"/>
              </a:rPr>
              <a:t>Prof. Kishan Makadiya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45419" y="3195840"/>
            <a:ext cx="274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Computer Organization and Architecture-01CE1402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297" y="2459504"/>
            <a:ext cx="87802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Unit-1</a:t>
            </a:r>
          </a:p>
          <a:p>
            <a:r>
              <a:rPr lang="en-US" sz="4000" b="1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Register Transfer and Micro-operations</a:t>
            </a: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typical digital computer has many registers, and paths must be provided to transfer information from one register to another. </a:t>
            </a:r>
          </a:p>
          <a:p>
            <a:pPr algn="just"/>
            <a:r>
              <a:rPr lang="en-US" dirty="0"/>
              <a:t>The number of wires will be excessive if separate lines are used between each register and all other registers in the system.</a:t>
            </a:r>
          </a:p>
          <a:p>
            <a:pPr algn="just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86168" y="3969774"/>
            <a:ext cx="1480353" cy="407658"/>
            <a:chOff x="653247" y="5764542"/>
            <a:chExt cx="1480353" cy="407658"/>
          </a:xfrm>
        </p:grpSpPr>
        <p:sp>
          <p:nvSpPr>
            <p:cNvPr id="5" name="Rectangle 4"/>
            <p:cNvSpPr/>
            <p:nvPr/>
          </p:nvSpPr>
          <p:spPr>
            <a:xfrm>
              <a:off x="6622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3247" y="5771151"/>
              <a:ext cx="1471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53140" y="5529687"/>
            <a:ext cx="1480353" cy="407658"/>
            <a:chOff x="2863047" y="5764542"/>
            <a:chExt cx="1480353" cy="407658"/>
          </a:xfrm>
        </p:grpSpPr>
        <p:sp>
          <p:nvSpPr>
            <p:cNvPr id="8" name="Rectangle 7"/>
            <p:cNvSpPr/>
            <p:nvPr/>
          </p:nvSpPr>
          <p:spPr>
            <a:xfrm>
              <a:off x="28720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63047" y="5771151"/>
              <a:ext cx="1471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6314767" y="4377433"/>
            <a:ext cx="0" cy="115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619567" y="4350775"/>
            <a:ext cx="0" cy="115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68483" y="4350775"/>
            <a:ext cx="0" cy="115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05367" y="4350775"/>
            <a:ext cx="0" cy="115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8263415" y="5525858"/>
            <a:ext cx="1480353" cy="407658"/>
            <a:chOff x="2863047" y="5764542"/>
            <a:chExt cx="1480353" cy="407658"/>
          </a:xfrm>
        </p:grpSpPr>
        <p:sp>
          <p:nvSpPr>
            <p:cNvPr id="16" name="Rectangle 15"/>
            <p:cNvSpPr/>
            <p:nvPr/>
          </p:nvSpPr>
          <p:spPr>
            <a:xfrm>
              <a:off x="28720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3047" y="5771151"/>
              <a:ext cx="14713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3    2    1    0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6314767" y="4377433"/>
            <a:ext cx="2262410" cy="11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43367" y="4350775"/>
            <a:ext cx="2262410" cy="11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940409" y="4366817"/>
            <a:ext cx="2262410" cy="11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93335" y="4366817"/>
            <a:ext cx="2262410" cy="115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4072" y="3577162"/>
            <a:ext cx="1255579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</a:t>
            </a:r>
            <a:r>
              <a:rPr lang="en-US" i="1" dirty="0"/>
              <a:t>A</a:t>
            </a:r>
            <a:endParaRPr lang="en-US" i="1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174786" y="5985990"/>
            <a:ext cx="1255579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</a:t>
            </a:r>
            <a:r>
              <a:rPr lang="en-US" i="1" dirty="0"/>
              <a:t>B</a:t>
            </a:r>
            <a:endParaRPr lang="en-US" i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8466194" y="5988235"/>
            <a:ext cx="1141435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Register </a:t>
            </a:r>
            <a:r>
              <a:rPr lang="en-US" i="1" dirty="0"/>
              <a:t>C</a:t>
            </a:r>
            <a:endParaRPr lang="en-US" i="1" baseline="-25000" dirty="0"/>
          </a:p>
        </p:txBody>
      </p:sp>
      <p:sp>
        <p:nvSpPr>
          <p:cNvPr id="31" name="Arc 30"/>
          <p:cNvSpPr/>
          <p:nvPr/>
        </p:nvSpPr>
        <p:spPr>
          <a:xfrm rot="5400000">
            <a:off x="6985451" y="4818779"/>
            <a:ext cx="685954" cy="2317722"/>
          </a:xfrm>
          <a:prstGeom prst="arc">
            <a:avLst>
              <a:gd name="adj1" fmla="val 16057314"/>
              <a:gd name="adj2" fmla="val 5481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 rot="5400000">
            <a:off x="7422516" y="4754090"/>
            <a:ext cx="623595" cy="2317722"/>
          </a:xfrm>
          <a:prstGeom prst="arc">
            <a:avLst>
              <a:gd name="adj1" fmla="val 16057314"/>
              <a:gd name="adj2" fmla="val 5481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5400000">
            <a:off x="7799777" y="4754090"/>
            <a:ext cx="566905" cy="2317722"/>
          </a:xfrm>
          <a:prstGeom prst="arc">
            <a:avLst>
              <a:gd name="adj1" fmla="val 16057314"/>
              <a:gd name="adj2" fmla="val 5481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 rot="5400000">
            <a:off x="8147103" y="4804438"/>
            <a:ext cx="566905" cy="2250378"/>
          </a:xfrm>
          <a:prstGeom prst="arc">
            <a:avLst>
              <a:gd name="adj1" fmla="val 16057314"/>
              <a:gd name="adj2" fmla="val 5481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/>
      <p:bldP spid="25" grpId="0"/>
      <p:bldP spid="26" grpId="0"/>
      <p:bldP spid="31" grpId="0" animBg="1"/>
      <p:bldP spid="32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158" y="784126"/>
            <a:ext cx="7966364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more efficient scheme for transferring information between registers in a multiple-register configuration is a common bus system.</a:t>
            </a:r>
          </a:p>
          <a:p>
            <a:pPr algn="just"/>
            <a:r>
              <a:rPr lang="en-US" dirty="0"/>
              <a:t>A bus structure consists of a set of common lines, one for each bit of a register, through which binary information is transferred one at a time.</a:t>
            </a:r>
          </a:p>
          <a:p>
            <a:pPr lvl="0" algn="just"/>
            <a:r>
              <a:rPr lang="en-US" dirty="0"/>
              <a:t>One way of constructing a common bus system is with multiplexers. </a:t>
            </a:r>
          </a:p>
          <a:p>
            <a:pPr lvl="0" algn="just"/>
            <a:r>
              <a:rPr lang="en-US" dirty="0"/>
              <a:t>The multiplexers select the source register whose binary information is then placed on the bus.</a:t>
            </a:r>
          </a:p>
        </p:txBody>
      </p:sp>
    </p:spTree>
    <p:extLst>
      <p:ext uri="{BB962C8B-B14F-4D97-AF65-F5344CB8AC3E}">
        <p14:creationId xmlns:p14="http://schemas.microsoft.com/office/powerpoint/2010/main" val="262279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123950"/>
            <a:ext cx="2947988" cy="46005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Common bus system for 4 registers</a:t>
            </a:r>
          </a:p>
        </p:txBody>
      </p:sp>
      <p:sp>
        <p:nvSpPr>
          <p:cNvPr id="111" name="Rectangle 253"/>
          <p:cNvSpPr>
            <a:spLocks noChangeArrowheads="1"/>
          </p:cNvSpPr>
          <p:nvPr/>
        </p:nvSpPr>
        <p:spPr bwMode="auto">
          <a:xfrm>
            <a:off x="1714500" y="768635"/>
            <a:ext cx="143803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55" name="Group 254"/>
          <p:cNvGrpSpPr/>
          <p:nvPr/>
        </p:nvGrpSpPr>
        <p:grpSpPr>
          <a:xfrm>
            <a:off x="2186211" y="1339993"/>
            <a:ext cx="1471389" cy="1546409"/>
            <a:chOff x="366114" y="1452283"/>
            <a:chExt cx="1538886" cy="1546412"/>
          </a:xfrm>
        </p:grpSpPr>
        <p:sp>
          <p:nvSpPr>
            <p:cNvPr id="218" name="Rectangle 217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4 x 1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MUX 3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3    2    1    0</a:t>
              </a:r>
            </a:p>
          </p:txBody>
        </p:sp>
      </p:grpSp>
      <p:cxnSp>
        <p:nvCxnSpPr>
          <p:cNvPr id="227" name="Straight Arrow Connector 226"/>
          <p:cNvCxnSpPr/>
          <p:nvPr/>
        </p:nvCxnSpPr>
        <p:spPr>
          <a:xfrm flipH="1" flipV="1">
            <a:off x="2402541" y="2886405"/>
            <a:ext cx="26894" cy="2272549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1">
            <a:off x="2734235" y="46954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/>
          <p:cNvCxnSpPr/>
          <p:nvPr/>
        </p:nvCxnSpPr>
        <p:spPr>
          <a:xfrm flipV="1">
            <a:off x="3039035" y="46954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3371909" y="46954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8" name="Group 427"/>
          <p:cNvGrpSpPr/>
          <p:nvPr/>
        </p:nvGrpSpPr>
        <p:grpSpPr>
          <a:xfrm>
            <a:off x="2177248" y="5154942"/>
            <a:ext cx="1480353" cy="407658"/>
            <a:chOff x="653247" y="5764542"/>
            <a:chExt cx="1480353" cy="407658"/>
          </a:xfrm>
        </p:grpSpPr>
        <p:sp>
          <p:nvSpPr>
            <p:cNvPr id="226" name="Rectangle 225"/>
            <p:cNvSpPr/>
            <p:nvPr/>
          </p:nvSpPr>
          <p:spPr>
            <a:xfrm>
              <a:off x="6622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6532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3    2    1    0</a:t>
              </a:r>
            </a:p>
          </p:txBody>
        </p:sp>
      </p:grpSp>
      <p:grpSp>
        <p:nvGrpSpPr>
          <p:cNvPr id="257" name="Group 256"/>
          <p:cNvGrpSpPr/>
          <p:nvPr/>
        </p:nvGrpSpPr>
        <p:grpSpPr>
          <a:xfrm>
            <a:off x="4396011" y="1339993"/>
            <a:ext cx="1471389" cy="1546409"/>
            <a:chOff x="366114" y="1452283"/>
            <a:chExt cx="1538886" cy="1546412"/>
          </a:xfrm>
        </p:grpSpPr>
        <p:sp>
          <p:nvSpPr>
            <p:cNvPr id="258" name="Rectangle 257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4 x 1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MUX 2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3    2    1    0</a:t>
              </a:r>
            </a:p>
          </p:txBody>
        </p:sp>
      </p:grpSp>
      <p:cxnSp>
        <p:nvCxnSpPr>
          <p:cNvPr id="262" name="Straight Arrow Connector 261"/>
          <p:cNvCxnSpPr/>
          <p:nvPr/>
        </p:nvCxnSpPr>
        <p:spPr>
          <a:xfrm flipV="1">
            <a:off x="4944035" y="46954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/>
          <p:nvPr/>
        </p:nvCxnSpPr>
        <p:spPr>
          <a:xfrm flipV="1">
            <a:off x="5248835" y="46954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V="1">
            <a:off x="5581709" y="46954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/>
          <p:cNvGrpSpPr/>
          <p:nvPr/>
        </p:nvGrpSpPr>
        <p:grpSpPr>
          <a:xfrm>
            <a:off x="4387048" y="5154942"/>
            <a:ext cx="1480353" cy="407658"/>
            <a:chOff x="2863047" y="5764542"/>
            <a:chExt cx="1480353" cy="407658"/>
          </a:xfrm>
        </p:grpSpPr>
        <p:sp>
          <p:nvSpPr>
            <p:cNvPr id="260" name="Rectangle 259"/>
            <p:cNvSpPr/>
            <p:nvPr/>
          </p:nvSpPr>
          <p:spPr>
            <a:xfrm>
              <a:off x="28720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8630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3    2    1    0</a:t>
              </a:r>
            </a:p>
          </p:txBody>
        </p:sp>
      </p:grpSp>
      <p:grpSp>
        <p:nvGrpSpPr>
          <p:cNvPr id="266" name="Group 265"/>
          <p:cNvGrpSpPr/>
          <p:nvPr/>
        </p:nvGrpSpPr>
        <p:grpSpPr>
          <a:xfrm>
            <a:off x="6605811" y="1339993"/>
            <a:ext cx="1471389" cy="1546409"/>
            <a:chOff x="366114" y="1452283"/>
            <a:chExt cx="1538886" cy="1546412"/>
          </a:xfrm>
        </p:grpSpPr>
        <p:sp>
          <p:nvSpPr>
            <p:cNvPr id="267" name="Rectangle 266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4 x 1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MUX 1</a:t>
              </a: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3    2    1    0</a:t>
              </a:r>
            </a:p>
          </p:txBody>
        </p:sp>
      </p:grpSp>
      <p:cxnSp>
        <p:nvCxnSpPr>
          <p:cNvPr id="271" name="Straight Arrow Connector 270"/>
          <p:cNvCxnSpPr/>
          <p:nvPr/>
        </p:nvCxnSpPr>
        <p:spPr>
          <a:xfrm flipV="1">
            <a:off x="7153835" y="46954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/>
          <p:cNvCxnSpPr/>
          <p:nvPr/>
        </p:nvCxnSpPr>
        <p:spPr>
          <a:xfrm flipV="1">
            <a:off x="7458635" y="46954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/>
          <p:nvPr/>
        </p:nvCxnSpPr>
        <p:spPr>
          <a:xfrm flipV="1">
            <a:off x="7791509" y="46954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/>
          <p:cNvGrpSpPr/>
          <p:nvPr/>
        </p:nvGrpSpPr>
        <p:grpSpPr>
          <a:xfrm>
            <a:off x="6596848" y="5154942"/>
            <a:ext cx="1480353" cy="407658"/>
            <a:chOff x="5072847" y="5764542"/>
            <a:chExt cx="1480353" cy="407658"/>
          </a:xfrm>
        </p:grpSpPr>
        <p:sp>
          <p:nvSpPr>
            <p:cNvPr id="269" name="Rectangle 268"/>
            <p:cNvSpPr/>
            <p:nvPr/>
          </p:nvSpPr>
          <p:spPr>
            <a:xfrm>
              <a:off x="50818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0728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3    2    1    0</a:t>
              </a: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8739411" y="1339993"/>
            <a:ext cx="1471389" cy="1546409"/>
            <a:chOff x="366114" y="1452283"/>
            <a:chExt cx="1538886" cy="1546412"/>
          </a:xfrm>
        </p:grpSpPr>
        <p:sp>
          <p:nvSpPr>
            <p:cNvPr id="276" name="Rectangle 275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4 x 1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MUX 0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366114" y="2629365"/>
              <a:ext cx="1538885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3    2    1    0</a:t>
              </a:r>
            </a:p>
          </p:txBody>
        </p:sp>
      </p:grpSp>
      <p:cxnSp>
        <p:nvCxnSpPr>
          <p:cNvPr id="280" name="Straight Arrow Connector 279"/>
          <p:cNvCxnSpPr/>
          <p:nvPr/>
        </p:nvCxnSpPr>
        <p:spPr>
          <a:xfrm flipV="1">
            <a:off x="9287435" y="46954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/>
          <p:nvPr/>
        </p:nvCxnSpPr>
        <p:spPr>
          <a:xfrm flipV="1">
            <a:off x="9592235" y="46954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 flipV="1">
            <a:off x="9925109" y="4695496"/>
            <a:ext cx="0" cy="46346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1" name="Group 430"/>
          <p:cNvGrpSpPr/>
          <p:nvPr/>
        </p:nvGrpSpPr>
        <p:grpSpPr>
          <a:xfrm>
            <a:off x="8730448" y="5154942"/>
            <a:ext cx="1480353" cy="407658"/>
            <a:chOff x="7206447" y="5764542"/>
            <a:chExt cx="1480353" cy="407658"/>
          </a:xfrm>
        </p:grpSpPr>
        <p:sp>
          <p:nvSpPr>
            <p:cNvPr id="278" name="Rectangle 277"/>
            <p:cNvSpPr/>
            <p:nvPr/>
          </p:nvSpPr>
          <p:spPr>
            <a:xfrm>
              <a:off x="7215410" y="5764542"/>
              <a:ext cx="1471390" cy="4076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206447" y="5771151"/>
              <a:ext cx="1471388" cy="369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3    2    1    0</a:t>
              </a:r>
            </a:p>
          </p:txBody>
        </p:sp>
      </p:grpSp>
      <p:grpSp>
        <p:nvGrpSpPr>
          <p:cNvPr id="444" name="Group 443"/>
          <p:cNvGrpSpPr/>
          <p:nvPr/>
        </p:nvGrpSpPr>
        <p:grpSpPr>
          <a:xfrm>
            <a:off x="1524001" y="762000"/>
            <a:ext cx="7221071" cy="1351198"/>
            <a:chOff x="0" y="1371600"/>
            <a:chExt cx="7221071" cy="1351198"/>
          </a:xfrm>
        </p:grpSpPr>
        <p:cxnSp>
          <p:nvCxnSpPr>
            <p:cNvPr id="285" name="Straight Connector 284"/>
            <p:cNvCxnSpPr/>
            <p:nvPr/>
          </p:nvCxnSpPr>
          <p:spPr>
            <a:xfrm>
              <a:off x="0" y="1676400"/>
              <a:ext cx="6781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0" y="1371600"/>
              <a:ext cx="69342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Elbow Connector 288"/>
            <p:cNvCxnSpPr/>
            <p:nvPr/>
          </p:nvCxnSpPr>
          <p:spPr>
            <a:xfrm rot="16200000" flipH="1">
              <a:off x="6554437" y="1751363"/>
              <a:ext cx="1046397" cy="286871"/>
            </a:xfrm>
            <a:prstGeom prst="bentConnector2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>
              <a:endCxn id="276" idx="1"/>
            </p:cNvCxnSpPr>
            <p:nvPr/>
          </p:nvCxnSpPr>
          <p:spPr>
            <a:xfrm rot="16200000" flipH="1">
              <a:off x="6480417" y="1982143"/>
              <a:ext cx="1042036" cy="439271"/>
            </a:xfrm>
            <a:prstGeom prst="bentConnector2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/>
            <p:nvPr/>
          </p:nvCxnSpPr>
          <p:spPr>
            <a:xfrm rot="16200000" flipH="1">
              <a:off x="4420838" y="1751363"/>
              <a:ext cx="1046397" cy="2868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Elbow Connector 294"/>
            <p:cNvCxnSpPr/>
            <p:nvPr/>
          </p:nvCxnSpPr>
          <p:spPr>
            <a:xfrm rot="16200000" flipH="1">
              <a:off x="4346818" y="1982143"/>
              <a:ext cx="1042036" cy="4392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295"/>
            <p:cNvCxnSpPr/>
            <p:nvPr/>
          </p:nvCxnSpPr>
          <p:spPr>
            <a:xfrm rot="16200000" flipH="1">
              <a:off x="2211038" y="1751364"/>
              <a:ext cx="1046397" cy="2868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Elbow Connector 296"/>
            <p:cNvCxnSpPr/>
            <p:nvPr/>
          </p:nvCxnSpPr>
          <p:spPr>
            <a:xfrm rot="16200000" flipH="1">
              <a:off x="2137018" y="1982144"/>
              <a:ext cx="1042036" cy="4392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Elbow Connector 297"/>
            <p:cNvCxnSpPr/>
            <p:nvPr/>
          </p:nvCxnSpPr>
          <p:spPr>
            <a:xfrm rot="16200000" flipH="1">
              <a:off x="1238" y="1751363"/>
              <a:ext cx="1046397" cy="2868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298"/>
            <p:cNvCxnSpPr/>
            <p:nvPr/>
          </p:nvCxnSpPr>
          <p:spPr>
            <a:xfrm rot="16200000" flipH="1">
              <a:off x="-72782" y="1982143"/>
              <a:ext cx="1042036" cy="439271"/>
            </a:xfrm>
            <a:prstGeom prst="bentConnector2">
              <a:avLst/>
            </a:prstGeom>
            <a:ln w="25400">
              <a:headEnd type="oval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6" name="Elbow Connector 305"/>
          <p:cNvCxnSpPr>
            <a:stCxn id="276" idx="0"/>
          </p:cNvCxnSpPr>
          <p:nvPr/>
        </p:nvCxnSpPr>
        <p:spPr>
          <a:xfrm rot="5400000" flipH="1" flipV="1">
            <a:off x="9575774" y="915638"/>
            <a:ext cx="326517" cy="522192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/>
          <p:cNvCxnSpPr>
            <a:stCxn id="267" idx="0"/>
          </p:cNvCxnSpPr>
          <p:nvPr/>
        </p:nvCxnSpPr>
        <p:spPr>
          <a:xfrm rot="5400000" flipH="1" flipV="1">
            <a:off x="8414115" y="-246021"/>
            <a:ext cx="516234" cy="265579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/>
          <p:cNvCxnSpPr>
            <a:stCxn id="258" idx="0"/>
          </p:cNvCxnSpPr>
          <p:nvPr/>
        </p:nvCxnSpPr>
        <p:spPr>
          <a:xfrm rot="5400000" flipH="1" flipV="1">
            <a:off x="7204317" y="-1455820"/>
            <a:ext cx="726030" cy="486559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Elbow Connector 316"/>
          <p:cNvCxnSpPr>
            <a:stCxn id="218" idx="0"/>
          </p:cNvCxnSpPr>
          <p:nvPr/>
        </p:nvCxnSpPr>
        <p:spPr>
          <a:xfrm rot="5400000" flipH="1" flipV="1">
            <a:off x="5995416" y="-2664722"/>
            <a:ext cx="934035" cy="7075395"/>
          </a:xfrm>
          <a:prstGeom prst="bent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1428975" y="410251"/>
            <a:ext cx="414171" cy="37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1444215" y="742323"/>
            <a:ext cx="414171" cy="37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9785684" y="283429"/>
            <a:ext cx="1037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4-line common bus</a:t>
            </a:r>
            <a:endParaRPr lang="en-US" sz="16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4" name="Elbow Connector 323"/>
          <p:cNvCxnSpPr/>
          <p:nvPr/>
        </p:nvCxnSpPr>
        <p:spPr>
          <a:xfrm rot="16200000" flipV="1">
            <a:off x="2562019" y="3086689"/>
            <a:ext cx="2268542" cy="1867967"/>
          </a:xfrm>
          <a:prstGeom prst="bentConnector3">
            <a:avLst>
              <a:gd name="adj1" fmla="val 40101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Group 371"/>
          <p:cNvGrpSpPr/>
          <p:nvPr/>
        </p:nvGrpSpPr>
        <p:grpSpPr>
          <a:xfrm>
            <a:off x="3076074" y="2886400"/>
            <a:ext cx="3737810" cy="2261700"/>
            <a:chOff x="1552074" y="3496000"/>
            <a:chExt cx="3737810" cy="2261700"/>
          </a:xfrm>
        </p:grpSpPr>
        <p:cxnSp>
          <p:nvCxnSpPr>
            <p:cNvPr id="364" name="Straight Arrow Connector 363"/>
            <p:cNvCxnSpPr/>
            <p:nvPr/>
          </p:nvCxnSpPr>
          <p:spPr>
            <a:xfrm flipV="1">
              <a:off x="1552074" y="3496000"/>
              <a:ext cx="0" cy="1136278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1552074" y="4630271"/>
              <a:ext cx="373781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5273842" y="4623429"/>
              <a:ext cx="0" cy="11342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7" name="Group 376"/>
          <p:cNvGrpSpPr/>
          <p:nvPr/>
        </p:nvGrpSpPr>
        <p:grpSpPr>
          <a:xfrm>
            <a:off x="3408948" y="2879558"/>
            <a:ext cx="5550568" cy="2268542"/>
            <a:chOff x="1552074" y="3496000"/>
            <a:chExt cx="5550568" cy="2268542"/>
          </a:xfrm>
        </p:grpSpPr>
        <p:cxnSp>
          <p:nvCxnSpPr>
            <p:cNvPr id="378" name="Straight Arrow Connector 377"/>
            <p:cNvCxnSpPr/>
            <p:nvPr/>
          </p:nvCxnSpPr>
          <p:spPr>
            <a:xfrm flipV="1">
              <a:off x="1568116" y="3496000"/>
              <a:ext cx="0" cy="930442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1552074" y="4426442"/>
              <a:ext cx="555056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7086600" y="4426442"/>
              <a:ext cx="0" cy="13381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7" name="TextBox 386"/>
          <p:cNvSpPr txBox="1"/>
          <p:nvPr/>
        </p:nvSpPr>
        <p:spPr>
          <a:xfrm>
            <a:off x="2514601" y="43754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2835443" y="43831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3167138" y="43754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4740443" y="43754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5061285" y="43831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5392980" y="43754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6934201" y="4387516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7281938" y="437913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7586738" y="4387516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9067801" y="43754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9388643" y="43831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9720338" y="43754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8907633" y="5562600"/>
            <a:ext cx="1141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Register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16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6806117" y="5562600"/>
            <a:ext cx="1141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Register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16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4549249" y="5562600"/>
            <a:ext cx="1141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Register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16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2339449" y="5562600"/>
            <a:ext cx="11414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Register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lang="en-US" sz="16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4" name="Straight Arrow Connector 403"/>
          <p:cNvCxnSpPr/>
          <p:nvPr/>
        </p:nvCxnSpPr>
        <p:spPr>
          <a:xfrm flipV="1">
            <a:off x="4601132" y="28864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/>
          <p:nvPr/>
        </p:nvCxnSpPr>
        <p:spPr>
          <a:xfrm flipV="1">
            <a:off x="4953000" y="28795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Arrow Connector 405"/>
          <p:cNvCxnSpPr/>
          <p:nvPr/>
        </p:nvCxnSpPr>
        <p:spPr>
          <a:xfrm flipV="1">
            <a:off x="5286932" y="28864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Arrow Connector 406"/>
          <p:cNvCxnSpPr/>
          <p:nvPr/>
        </p:nvCxnSpPr>
        <p:spPr>
          <a:xfrm flipV="1">
            <a:off x="5638800" y="28795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/>
          <p:nvPr/>
        </p:nvCxnSpPr>
        <p:spPr>
          <a:xfrm flipV="1">
            <a:off x="6825916" y="28864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Arrow Connector 408"/>
          <p:cNvCxnSpPr/>
          <p:nvPr/>
        </p:nvCxnSpPr>
        <p:spPr>
          <a:xfrm flipV="1">
            <a:off x="7177784" y="28795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Arrow Connector 409"/>
          <p:cNvCxnSpPr/>
          <p:nvPr/>
        </p:nvCxnSpPr>
        <p:spPr>
          <a:xfrm flipV="1">
            <a:off x="7511716" y="28864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Arrow Connector 410"/>
          <p:cNvCxnSpPr/>
          <p:nvPr/>
        </p:nvCxnSpPr>
        <p:spPr>
          <a:xfrm flipV="1">
            <a:off x="7863584" y="28795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Arrow Connector 411"/>
          <p:cNvCxnSpPr/>
          <p:nvPr/>
        </p:nvCxnSpPr>
        <p:spPr>
          <a:xfrm flipV="1">
            <a:off x="8972606" y="28864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Arrow Connector 412"/>
          <p:cNvCxnSpPr/>
          <p:nvPr/>
        </p:nvCxnSpPr>
        <p:spPr>
          <a:xfrm flipV="1">
            <a:off x="9324474" y="28795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Arrow Connector 413"/>
          <p:cNvCxnSpPr/>
          <p:nvPr/>
        </p:nvCxnSpPr>
        <p:spPr>
          <a:xfrm flipV="1">
            <a:off x="9658406" y="2886400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/>
          <p:cNvCxnSpPr/>
          <p:nvPr/>
        </p:nvCxnSpPr>
        <p:spPr>
          <a:xfrm flipV="1">
            <a:off x="10010274" y="2879558"/>
            <a:ext cx="0" cy="3140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4419601" y="32766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6645443" y="3284258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8763001" y="32766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4767338" y="32766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7010401" y="3284258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9122770" y="32766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5105401" y="32849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7347285" y="32926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9480885" y="3284984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5486401" y="32926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7712243" y="330030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9872738" y="32926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1820779" y="436784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05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1816769" y="773668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405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4" name="Group 433"/>
          <p:cNvGrpSpPr/>
          <p:nvPr/>
        </p:nvGrpSpPr>
        <p:grpSpPr>
          <a:xfrm>
            <a:off x="3408948" y="2879558"/>
            <a:ext cx="5550568" cy="2268542"/>
            <a:chOff x="1552074" y="3496000"/>
            <a:chExt cx="5550568" cy="2268542"/>
          </a:xfrm>
        </p:grpSpPr>
        <p:cxnSp>
          <p:nvCxnSpPr>
            <p:cNvPr id="435" name="Straight Arrow Connector 434"/>
            <p:cNvCxnSpPr/>
            <p:nvPr/>
          </p:nvCxnSpPr>
          <p:spPr>
            <a:xfrm flipV="1">
              <a:off x="1568116" y="3496000"/>
              <a:ext cx="0" cy="930442"/>
            </a:xfrm>
            <a:prstGeom prst="straightConnector1">
              <a:avLst/>
            </a:prstGeom>
            <a:ln w="25400">
              <a:solidFill>
                <a:srgbClr val="E40524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1552074" y="4426442"/>
              <a:ext cx="5550568" cy="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086600" y="4426442"/>
              <a:ext cx="0" cy="133810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8" name="Straight Arrow Connector 437"/>
          <p:cNvCxnSpPr/>
          <p:nvPr/>
        </p:nvCxnSpPr>
        <p:spPr>
          <a:xfrm flipV="1">
            <a:off x="5638800" y="2886400"/>
            <a:ext cx="0" cy="31400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/>
          <p:cNvCxnSpPr/>
          <p:nvPr/>
        </p:nvCxnSpPr>
        <p:spPr>
          <a:xfrm flipV="1">
            <a:off x="7864642" y="2886400"/>
            <a:ext cx="0" cy="31400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/>
          <p:cNvCxnSpPr/>
          <p:nvPr/>
        </p:nvCxnSpPr>
        <p:spPr>
          <a:xfrm flipV="1">
            <a:off x="10010274" y="2886400"/>
            <a:ext cx="0" cy="31400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Arrow Connector 440"/>
          <p:cNvCxnSpPr/>
          <p:nvPr/>
        </p:nvCxnSpPr>
        <p:spPr>
          <a:xfrm flipV="1">
            <a:off x="9287435" y="4702098"/>
            <a:ext cx="0" cy="46346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Arrow Connector 441"/>
          <p:cNvCxnSpPr/>
          <p:nvPr/>
        </p:nvCxnSpPr>
        <p:spPr>
          <a:xfrm flipV="1">
            <a:off x="9592235" y="4702098"/>
            <a:ext cx="0" cy="46346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/>
          <p:nvPr/>
        </p:nvCxnSpPr>
        <p:spPr>
          <a:xfrm flipV="1">
            <a:off x="9925109" y="4702098"/>
            <a:ext cx="0" cy="463460"/>
          </a:xfrm>
          <a:prstGeom prst="straightConnector1">
            <a:avLst/>
          </a:prstGeom>
          <a:ln w="25400">
            <a:solidFill>
              <a:srgbClr val="E4052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TextBox 444"/>
          <p:cNvSpPr txBox="1"/>
          <p:nvPr/>
        </p:nvSpPr>
        <p:spPr>
          <a:xfrm>
            <a:off x="5133475" y="97502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E405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i="1" baseline="-25000" dirty="0">
                <a:solidFill>
                  <a:srgbClr val="E405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46" name="TextBox 445"/>
          <p:cNvSpPr txBox="1"/>
          <p:nvPr/>
        </p:nvSpPr>
        <p:spPr>
          <a:xfrm>
            <a:off x="7359317" y="982678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E405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i="1" baseline="-25000" dirty="0">
                <a:solidFill>
                  <a:srgbClr val="E405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47" name="TextBox 446"/>
          <p:cNvSpPr txBox="1"/>
          <p:nvPr/>
        </p:nvSpPr>
        <p:spPr>
          <a:xfrm>
            <a:off x="9519812" y="975020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E405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i="1" baseline="-25000" dirty="0">
                <a:solidFill>
                  <a:srgbClr val="E405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2895601" y="1006642"/>
            <a:ext cx="4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E405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i="1" baseline="-25000" dirty="0">
                <a:solidFill>
                  <a:srgbClr val="E405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2895445" y="6261519"/>
            <a:ext cx="6401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Common bus system for 4 registers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0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" grpId="0"/>
      <p:bldP spid="321" grpId="0"/>
      <p:bldP spid="322" grpId="0"/>
      <p:bldP spid="387" grpId="0"/>
      <p:bldP spid="388" grpId="0"/>
      <p:bldP spid="389" grpId="0"/>
      <p:bldP spid="390" grpId="0"/>
      <p:bldP spid="391" grpId="0"/>
      <p:bldP spid="392" grpId="0"/>
      <p:bldP spid="393" grpId="0"/>
      <p:bldP spid="394" grpId="0"/>
      <p:bldP spid="395" grpId="0"/>
      <p:bldP spid="396" grpId="0"/>
      <p:bldP spid="397" grpId="0"/>
      <p:bldP spid="398" grpId="0"/>
      <p:bldP spid="399" grpId="0"/>
      <p:bldP spid="400" grpId="0"/>
      <p:bldP spid="401" grpId="0"/>
      <p:bldP spid="402" grpId="0"/>
      <p:bldP spid="416" grpId="0"/>
      <p:bldP spid="417" grpId="0"/>
      <p:bldP spid="418" grpId="0"/>
      <p:bldP spid="419" grpId="0"/>
      <p:bldP spid="420" grpId="0"/>
      <p:bldP spid="421" grpId="0"/>
      <p:bldP spid="422" grpId="0"/>
      <p:bldP spid="423" grpId="0"/>
      <p:bldP spid="424" grpId="0"/>
      <p:bldP spid="425" grpId="0"/>
      <p:bldP spid="426" grpId="0"/>
      <p:bldP spid="427" grpId="0"/>
      <p:bldP spid="432" grpId="0"/>
      <p:bldP spid="433" grpId="0"/>
      <p:bldP spid="445" grpId="0"/>
      <p:bldP spid="446" grpId="0"/>
      <p:bldP spid="447" grpId="0"/>
      <p:bldP spid="448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construction of a bus system for four registers is explained earlier.</a:t>
            </a:r>
          </a:p>
          <a:p>
            <a:pPr algn="just"/>
            <a:r>
              <a:rPr lang="en-US" dirty="0"/>
              <a:t>Each register has four bits, numbered 0 through 3. </a:t>
            </a:r>
          </a:p>
          <a:p>
            <a:pPr algn="just"/>
            <a:r>
              <a:rPr lang="en-US" dirty="0"/>
              <a:t>The bus consists of four 4 x 1 multiplexers each having four data inputs, 0 through 3, and two selection inputs, S1 and S0.</a:t>
            </a:r>
          </a:p>
          <a:p>
            <a:pPr algn="just"/>
            <a:r>
              <a:rPr lang="en-US" dirty="0"/>
              <a:t>The diagram shows that the bits in the same significant position in each register are connected to the data inputs of one multiplexer to form one line of the bus.</a:t>
            </a:r>
          </a:p>
        </p:txBody>
      </p:sp>
    </p:spTree>
    <p:extLst>
      <p:ext uri="{BB962C8B-B14F-4D97-AF65-F5344CB8AC3E}">
        <p14:creationId xmlns:p14="http://schemas.microsoft.com/office/powerpoint/2010/main" val="356288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two selection lines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0</a:t>
            </a:r>
            <a:r>
              <a:rPr lang="en-US" dirty="0"/>
              <a:t> are connected to the selection inputs of all four multiplexers. </a:t>
            </a:r>
          </a:p>
          <a:p>
            <a:pPr algn="just"/>
            <a:r>
              <a:rPr lang="en-US" dirty="0"/>
              <a:t>The selection lines choose the four bits of one register and transfer them into the four-line common bus.</a:t>
            </a:r>
          </a:p>
          <a:p>
            <a:pPr lvl="0" algn="just"/>
            <a:r>
              <a:rPr lang="en-US" dirty="0"/>
              <a:t>When 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en-US" dirty="0"/>
              <a:t>,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/>
              <a:t> data inputs of all four multiplexers are selected and applied to the outputs that form the bus. </a:t>
            </a:r>
          </a:p>
          <a:p>
            <a:pPr algn="just"/>
            <a:r>
              <a:rPr lang="en-US" dirty="0"/>
              <a:t>This causes the bus lines to receive the content of register A since the outputs of this register are connected to the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/>
              <a:t> data inputs of the multiplexers.</a:t>
            </a:r>
          </a:p>
        </p:txBody>
      </p:sp>
    </p:spTree>
    <p:extLst>
      <p:ext uri="{BB962C8B-B14F-4D97-AF65-F5344CB8AC3E}">
        <p14:creationId xmlns:p14="http://schemas.microsoft.com/office/powerpoint/2010/main" val="208499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shows the register that is selected by the bus for each of the four possible binary values of the selection lines.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07681"/>
              </p:ext>
            </p:extLst>
          </p:nvPr>
        </p:nvGraphicFramePr>
        <p:xfrm>
          <a:off x="5634253" y="2072640"/>
          <a:ext cx="394874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5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Register Selected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2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bus system for 4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In general, a bus system will multiplex </a:t>
            </a:r>
            <a:r>
              <a:rPr lang="en-US" i="1" dirty="0"/>
              <a:t>k</a:t>
            </a:r>
            <a:r>
              <a:rPr lang="en-US" dirty="0"/>
              <a:t> registers of </a:t>
            </a:r>
            <a:r>
              <a:rPr lang="en-US" i="1" dirty="0"/>
              <a:t>n</a:t>
            </a:r>
            <a:r>
              <a:rPr lang="en-US" dirty="0"/>
              <a:t> bits each to produce an </a:t>
            </a:r>
            <a:r>
              <a:rPr lang="en-US" i="1" dirty="0"/>
              <a:t>n</a:t>
            </a:r>
            <a:r>
              <a:rPr lang="en-US" dirty="0"/>
              <a:t>-line common bus. </a:t>
            </a:r>
          </a:p>
          <a:p>
            <a:pPr lvl="0" algn="just"/>
            <a:r>
              <a:rPr lang="en-US" dirty="0"/>
              <a:t>The number of multiplexers needed to construct the bus is equal to </a:t>
            </a:r>
            <a:r>
              <a:rPr lang="en-US" i="1" dirty="0"/>
              <a:t>n</a:t>
            </a:r>
            <a:r>
              <a:rPr lang="en-US" dirty="0"/>
              <a:t>, the number of bits in each register.</a:t>
            </a:r>
          </a:p>
          <a:p>
            <a:pPr lvl="0" algn="just"/>
            <a:r>
              <a:rPr lang="en-US" dirty="0"/>
              <a:t>The size of each multiplexer must be </a:t>
            </a:r>
            <a:r>
              <a:rPr lang="en-US" i="1" dirty="0"/>
              <a:t>k x 1</a:t>
            </a:r>
            <a:r>
              <a:rPr lang="en-US" dirty="0"/>
              <a:t> since it multiplexes </a:t>
            </a:r>
            <a:r>
              <a:rPr lang="en-US" i="1" dirty="0"/>
              <a:t>k</a:t>
            </a:r>
            <a:r>
              <a:rPr lang="en-US" dirty="0"/>
              <a:t> data lines. </a:t>
            </a:r>
          </a:p>
          <a:p>
            <a:pPr algn="just"/>
            <a:r>
              <a:rPr lang="en-US" dirty="0"/>
              <a:t>For example, a common bus for eight registers of 16 bits requires</a:t>
            </a:r>
          </a:p>
          <a:p>
            <a:pPr marL="336550" indent="0">
              <a:buNone/>
            </a:pPr>
            <a:r>
              <a:rPr lang="en-US" dirty="0"/>
              <a:t>Multiplexers – 16 of (8 x 1)</a:t>
            </a:r>
          </a:p>
          <a:p>
            <a:pPr marL="336550" indent="0">
              <a:buNone/>
            </a:pPr>
            <a:r>
              <a:rPr lang="en-US" dirty="0"/>
              <a:t>Select Lines - 3</a:t>
            </a:r>
          </a:p>
        </p:txBody>
      </p:sp>
    </p:spTree>
    <p:extLst>
      <p:ext uri="{BB962C8B-B14F-4D97-AF65-F5344CB8AC3E}">
        <p14:creationId xmlns:p14="http://schemas.microsoft.com/office/powerpoint/2010/main" val="299826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Tri-state</a:t>
            </a:r>
            <a:r>
              <a:rPr lang="en-US" dirty="0"/>
              <a:t> Buffer (3 state Buffer)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300" y="798873"/>
            <a:ext cx="8107926" cy="307565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three-state gate is a digital circuit that exhibits three states.</a:t>
            </a:r>
          </a:p>
          <a:p>
            <a:r>
              <a:rPr lang="en-US" dirty="0"/>
              <a:t>Two of the states are signals equivalent to logic 1 and 0 as in a conventional gate.</a:t>
            </a:r>
          </a:p>
          <a:p>
            <a:r>
              <a:rPr lang="en-US" dirty="0"/>
              <a:t>The third state is high impedance state which behaves like an open circuit, which means that the output is disconnected and does not have logic significance.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15061" y="4117848"/>
            <a:ext cx="3499104" cy="1060704"/>
            <a:chOff x="2711197" y="4117848"/>
            <a:chExt cx="3499104" cy="1060704"/>
          </a:xfrm>
        </p:grpSpPr>
        <p:cxnSp>
          <p:nvCxnSpPr>
            <p:cNvPr id="18" name="Straight Connector 17"/>
            <p:cNvCxnSpPr>
              <a:endCxn id="19" idx="3"/>
            </p:cNvCxnSpPr>
            <p:nvPr/>
          </p:nvCxnSpPr>
          <p:spPr>
            <a:xfrm>
              <a:off x="2711197" y="4648200"/>
              <a:ext cx="1292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Isosceles Triangle 18"/>
            <p:cNvSpPr/>
            <p:nvPr/>
          </p:nvSpPr>
          <p:spPr>
            <a:xfrm rot="5400000">
              <a:off x="3930397" y="4191000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>
              <a:stCxn id="19" idx="0"/>
            </p:cNvCxnSpPr>
            <p:nvPr/>
          </p:nvCxnSpPr>
          <p:spPr>
            <a:xfrm>
              <a:off x="4917949" y="4648200"/>
              <a:ext cx="129235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408965" y="4913376"/>
            <a:ext cx="1771686" cy="725424"/>
            <a:chOff x="2705101" y="4913376"/>
            <a:chExt cx="1771686" cy="72542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705101" y="5638800"/>
              <a:ext cx="17716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5"/>
            </p:cNvCxnSpPr>
            <p:nvPr/>
          </p:nvCxnSpPr>
          <p:spPr>
            <a:xfrm>
              <a:off x="4460749" y="4913376"/>
              <a:ext cx="3048" cy="7254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837337" y="4433888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Input </a:t>
            </a:r>
            <a:r>
              <a:rPr lang="en-US" i="1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37342" y="5421868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Input </a:t>
            </a:r>
            <a:r>
              <a:rPr lang="en-US" i="1" dirty="0"/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004652" y="4433889"/>
            <a:ext cx="2652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en-US" i="1" dirty="0"/>
              <a:t>Y = A</a:t>
            </a:r>
            <a:r>
              <a:rPr lang="en-US" dirty="0"/>
              <a:t> if </a:t>
            </a:r>
            <a:r>
              <a:rPr lang="en-US" i="1" dirty="0"/>
              <a:t>C = 1</a:t>
            </a:r>
          </a:p>
          <a:p>
            <a:r>
              <a:rPr lang="en-US" dirty="0"/>
              <a:t>High-impedance if </a:t>
            </a:r>
            <a:r>
              <a:rPr lang="en-US" i="1" dirty="0"/>
              <a:t>C = 0</a:t>
            </a:r>
          </a:p>
        </p:txBody>
      </p:sp>
    </p:spTree>
    <p:extLst>
      <p:ext uri="{BB962C8B-B14F-4D97-AF65-F5344CB8AC3E}">
        <p14:creationId xmlns:p14="http://schemas.microsoft.com/office/powerpoint/2010/main" val="140835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Tri-state</a:t>
            </a:r>
            <a:r>
              <a:rPr lang="en-US" dirty="0"/>
              <a:t> Buffer (3 state Buffer)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control input determines the output state. When the control input </a:t>
            </a:r>
            <a:r>
              <a:rPr lang="en-US" i="1" dirty="0">
                <a:solidFill>
                  <a:schemeClr val="tx2"/>
                </a:solidFill>
              </a:rPr>
              <a:t>C</a:t>
            </a:r>
            <a:r>
              <a:rPr lang="en-US" dirty="0"/>
              <a:t> is equal to </a:t>
            </a:r>
            <a:r>
              <a:rPr lang="en-US" dirty="0">
                <a:solidFill>
                  <a:schemeClr val="tx2"/>
                </a:solidFill>
              </a:rPr>
              <a:t>1</a:t>
            </a:r>
            <a:r>
              <a:rPr lang="en-US" dirty="0"/>
              <a:t>, the output is enabled and the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gate behaves </a:t>
            </a:r>
            <a:r>
              <a:rPr lang="en-US" dirty="0"/>
              <a:t>like any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conventional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buffer</a:t>
            </a:r>
            <a:r>
              <a:rPr lang="en-US" dirty="0"/>
              <a:t>, with the output equal to the normal input. </a:t>
            </a:r>
          </a:p>
          <a:p>
            <a:pPr algn="just"/>
            <a:r>
              <a:rPr lang="en-US" dirty="0"/>
              <a:t>When the control input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dirty="0"/>
              <a:t> is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en-US" dirty="0"/>
              <a:t>, the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output</a:t>
            </a:r>
            <a:r>
              <a:rPr lang="en-US" dirty="0"/>
              <a:t> is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disabled</a:t>
            </a:r>
            <a:r>
              <a:rPr lang="en-US" dirty="0"/>
              <a:t> and the gate goes to a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high-impedance</a:t>
            </a:r>
            <a:r>
              <a:rPr lang="en-US" dirty="0"/>
              <a:t> state, regardless of the value in the normal input.</a:t>
            </a:r>
          </a:p>
        </p:txBody>
      </p:sp>
    </p:spTree>
    <p:extLst>
      <p:ext uri="{BB962C8B-B14F-4D97-AF65-F5344CB8AC3E}">
        <p14:creationId xmlns:p14="http://schemas.microsoft.com/office/powerpoint/2010/main" val="60377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bus system using decoder and </a:t>
            </a:r>
            <a:r>
              <a:rPr lang="en-US" dirty="0" err="1"/>
              <a:t>tri-state</a:t>
            </a:r>
            <a:r>
              <a:rPr lang="en-US" dirty="0"/>
              <a:t> buffer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420475" y="3962400"/>
            <a:ext cx="1769357" cy="2156009"/>
            <a:chOff x="921233" y="3962399"/>
            <a:chExt cx="1769357" cy="2156009"/>
          </a:xfrm>
        </p:grpSpPr>
        <p:grpSp>
          <p:nvGrpSpPr>
            <p:cNvPr id="5" name="Group 4"/>
            <p:cNvGrpSpPr/>
            <p:nvPr/>
          </p:nvGrpSpPr>
          <p:grpSpPr>
            <a:xfrm>
              <a:off x="921234" y="3962399"/>
              <a:ext cx="1769356" cy="2156009"/>
              <a:chOff x="372035" y="1452283"/>
              <a:chExt cx="1532966" cy="154641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72035" y="1452283"/>
                <a:ext cx="1532965" cy="15464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 x 4</a:t>
                </a:r>
              </a:p>
              <a:p>
                <a:pPr algn="ctr"/>
                <a:r>
                  <a:rPr lang="en-US" dirty="0"/>
                  <a:t>Decoder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488446" y="1505144"/>
                <a:ext cx="416555" cy="145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1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  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  3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21233" y="4313872"/>
              <a:ext cx="48079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</a:t>
              </a:r>
              <a:r>
                <a:rPr lang="en-US" baseline="-25000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S</a:t>
              </a:r>
              <a:r>
                <a:rPr lang="en-US" baseline="-25000" dirty="0">
                  <a:solidFill>
                    <a:schemeClr val="bg1"/>
                  </a:solidFill>
                </a:rPr>
                <a:t>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</a:t>
              </a:r>
              <a:r>
                <a:rPr lang="en-US" i="1" dirty="0">
                  <a:solidFill>
                    <a:schemeClr val="bg1"/>
                  </a:solidFill>
                </a:rPr>
                <a:t>E</a:t>
              </a:r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4903831" y="4495800"/>
            <a:ext cx="519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89543" y="5029200"/>
            <a:ext cx="519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889543" y="5562600"/>
            <a:ext cx="5191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4751432" y="4419600"/>
            <a:ext cx="184453" cy="6858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89432" y="457200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89432" y="53456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189830" y="1624232"/>
            <a:ext cx="519112" cy="2609633"/>
            <a:chOff x="3276599" y="1624231"/>
            <a:chExt cx="519112" cy="2609633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276599" y="4233864"/>
              <a:ext cx="519112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endCxn id="27" idx="5"/>
            </p:cNvCxnSpPr>
            <p:nvPr/>
          </p:nvCxnSpPr>
          <p:spPr>
            <a:xfrm flipV="1">
              <a:off x="3795710" y="1624231"/>
              <a:ext cx="0" cy="26096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/>
          <p:cNvCxnSpPr/>
          <p:nvPr/>
        </p:nvCxnSpPr>
        <p:spPr>
          <a:xfrm>
            <a:off x="7189830" y="4768086"/>
            <a:ext cx="108116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40" idx="5"/>
          </p:cNvCxnSpPr>
          <p:nvPr/>
        </p:nvCxnSpPr>
        <p:spPr>
          <a:xfrm flipV="1">
            <a:off x="8270994" y="2419568"/>
            <a:ext cx="0" cy="234851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8844306" y="1453543"/>
            <a:ext cx="0" cy="804861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9436738" y="1453542"/>
            <a:ext cx="0" cy="1552402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10029168" y="1453542"/>
            <a:ext cx="0" cy="2235156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189831" y="5334000"/>
            <a:ext cx="166400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8853831" y="3185508"/>
            <a:ext cx="0" cy="2160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199355" y="5867400"/>
            <a:ext cx="224690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67" idx="5"/>
          </p:cNvCxnSpPr>
          <p:nvPr/>
        </p:nvCxnSpPr>
        <p:spPr>
          <a:xfrm flipV="1">
            <a:off x="9446264" y="3849862"/>
            <a:ext cx="9593" cy="20175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5742031" y="1112167"/>
            <a:ext cx="5334000" cy="682752"/>
            <a:chOff x="1828800" y="1112167"/>
            <a:chExt cx="5334000" cy="682752"/>
          </a:xfrm>
        </p:grpSpPr>
        <p:cxnSp>
          <p:nvCxnSpPr>
            <p:cNvPr id="26" name="Straight Connector 25"/>
            <p:cNvCxnSpPr>
              <a:endCxn id="27" idx="3"/>
            </p:cNvCxnSpPr>
            <p:nvPr/>
          </p:nvCxnSpPr>
          <p:spPr>
            <a:xfrm>
              <a:off x="2209800" y="1453543"/>
              <a:ext cx="129162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/>
            <p:cNvSpPr/>
            <p:nvPr/>
          </p:nvSpPr>
          <p:spPr>
            <a:xfrm rot="5400000">
              <a:off x="3454334" y="1159253"/>
              <a:ext cx="682752" cy="5885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7" idx="0"/>
            </p:cNvCxnSpPr>
            <p:nvPr/>
          </p:nvCxnSpPr>
          <p:spPr>
            <a:xfrm>
              <a:off x="4090000" y="1453543"/>
              <a:ext cx="30728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828800" y="1295400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A</a:t>
              </a:r>
              <a:r>
                <a:rPr lang="en-US" i="1" baseline="-25000" dirty="0"/>
                <a:t>0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742032" y="1907503"/>
            <a:ext cx="3102275" cy="682752"/>
            <a:chOff x="1828800" y="1907503"/>
            <a:chExt cx="3102275" cy="682752"/>
          </a:xfrm>
        </p:grpSpPr>
        <p:cxnSp>
          <p:nvCxnSpPr>
            <p:cNvPr id="39" name="Straight Connector 38"/>
            <p:cNvCxnSpPr>
              <a:endCxn id="40" idx="3"/>
            </p:cNvCxnSpPr>
            <p:nvPr/>
          </p:nvCxnSpPr>
          <p:spPr>
            <a:xfrm>
              <a:off x="2209800" y="2248879"/>
              <a:ext cx="185367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Isosceles Triangle 39"/>
            <p:cNvSpPr/>
            <p:nvPr/>
          </p:nvSpPr>
          <p:spPr>
            <a:xfrm rot="5400000">
              <a:off x="4016387" y="1954589"/>
              <a:ext cx="682752" cy="58857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40" idx="0"/>
            </p:cNvCxnSpPr>
            <p:nvPr/>
          </p:nvCxnSpPr>
          <p:spPr>
            <a:xfrm>
              <a:off x="4652053" y="2248879"/>
              <a:ext cx="279022" cy="95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828800" y="2045732"/>
              <a:ext cx="397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B</a:t>
              </a:r>
              <a:r>
                <a:rPr lang="en-US" i="1" baseline="-25000" dirty="0"/>
                <a:t>0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744939" y="2655043"/>
            <a:ext cx="3701325" cy="682752"/>
            <a:chOff x="1831707" y="2655043"/>
            <a:chExt cx="3701325" cy="682752"/>
          </a:xfrm>
        </p:grpSpPr>
        <p:grpSp>
          <p:nvGrpSpPr>
            <p:cNvPr id="94" name="Group 93"/>
            <p:cNvGrpSpPr/>
            <p:nvPr/>
          </p:nvGrpSpPr>
          <p:grpSpPr>
            <a:xfrm>
              <a:off x="2209800" y="2655043"/>
              <a:ext cx="3323232" cy="682752"/>
              <a:chOff x="2209800" y="2655043"/>
              <a:chExt cx="3323232" cy="682752"/>
            </a:xfrm>
          </p:grpSpPr>
          <p:cxnSp>
            <p:nvCxnSpPr>
              <p:cNvPr id="59" name="Straight Connector 58"/>
              <p:cNvCxnSpPr>
                <a:endCxn id="60" idx="3"/>
              </p:cNvCxnSpPr>
              <p:nvPr/>
            </p:nvCxnSpPr>
            <p:spPr>
              <a:xfrm>
                <a:off x="2209800" y="2996419"/>
                <a:ext cx="244610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/>
              <p:cNvSpPr/>
              <p:nvPr/>
            </p:nvSpPr>
            <p:spPr>
              <a:xfrm rot="5400000">
                <a:off x="4608819" y="2702129"/>
                <a:ext cx="682752" cy="58857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>
                <a:off x="5244485" y="2996419"/>
                <a:ext cx="28854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1831707" y="2796064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C</a:t>
              </a:r>
              <a:r>
                <a:rPr lang="en-US" i="1" baseline="-25000" dirty="0"/>
                <a:t>0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5742031" y="3337797"/>
            <a:ext cx="4296662" cy="682752"/>
            <a:chOff x="1828800" y="3337797"/>
            <a:chExt cx="4296662" cy="682752"/>
          </a:xfrm>
        </p:grpSpPr>
        <p:grpSp>
          <p:nvGrpSpPr>
            <p:cNvPr id="95" name="Group 94"/>
            <p:cNvGrpSpPr/>
            <p:nvPr/>
          </p:nvGrpSpPr>
          <p:grpSpPr>
            <a:xfrm>
              <a:off x="2209800" y="3337797"/>
              <a:ext cx="3915662" cy="682752"/>
              <a:chOff x="2209800" y="3337797"/>
              <a:chExt cx="3915662" cy="682752"/>
            </a:xfrm>
          </p:grpSpPr>
          <p:cxnSp>
            <p:nvCxnSpPr>
              <p:cNvPr id="66" name="Straight Connector 65"/>
              <p:cNvCxnSpPr>
                <a:endCxn id="67" idx="3"/>
              </p:cNvCxnSpPr>
              <p:nvPr/>
            </p:nvCxnSpPr>
            <p:spPr>
              <a:xfrm>
                <a:off x="2209800" y="3679173"/>
                <a:ext cx="3038536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Isosceles Triangle 66"/>
              <p:cNvSpPr/>
              <p:nvPr/>
            </p:nvSpPr>
            <p:spPr>
              <a:xfrm rot="5400000">
                <a:off x="5201249" y="3384883"/>
                <a:ext cx="682752" cy="58857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>
                <a:stCxn id="67" idx="0"/>
              </p:cNvCxnSpPr>
              <p:nvPr/>
            </p:nvCxnSpPr>
            <p:spPr>
              <a:xfrm>
                <a:off x="5836915" y="3679173"/>
                <a:ext cx="288547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/>
            <p:cNvSpPr txBox="1"/>
            <p:nvPr/>
          </p:nvSpPr>
          <p:spPr>
            <a:xfrm>
              <a:off x="1828800" y="3479437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</a:t>
              </a:r>
              <a:r>
                <a:rPr lang="en-US" i="1" baseline="-25000" dirty="0"/>
                <a:t>0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9323431" y="1078468"/>
            <a:ext cx="172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 line for bit 0</a:t>
            </a:r>
            <a:endParaRPr lang="en-US" baseline="-25000" dirty="0"/>
          </a:p>
        </p:txBody>
      </p:sp>
      <p:sp>
        <p:nvSpPr>
          <p:cNvPr id="98" name="TextBox 97"/>
          <p:cNvSpPr txBox="1"/>
          <p:nvPr/>
        </p:nvSpPr>
        <p:spPr>
          <a:xfrm>
            <a:off x="4981687" y="41665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0524"/>
                </a:solidFill>
              </a:rPr>
              <a:t>1</a:t>
            </a:r>
            <a:endParaRPr lang="en-US" baseline="-25000" dirty="0">
              <a:solidFill>
                <a:srgbClr val="E40524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981687" y="47060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0524"/>
                </a:solidFill>
              </a:rPr>
              <a:t>0</a:t>
            </a:r>
            <a:endParaRPr lang="en-US" baseline="-25000" dirty="0">
              <a:solidFill>
                <a:srgbClr val="E40524"/>
              </a:solidFill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7180010" y="5334379"/>
            <a:ext cx="1662939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V="1">
            <a:off x="8842948" y="3185887"/>
            <a:ext cx="0" cy="2160161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163142" y="2990677"/>
            <a:ext cx="288547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9442163" y="1447800"/>
            <a:ext cx="0" cy="1552402"/>
          </a:xfrm>
          <a:prstGeom prst="line">
            <a:avLst/>
          </a:prstGeom>
          <a:ln w="25400">
            <a:solidFill>
              <a:srgbClr val="E4052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180009" y="499616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E40524"/>
                </a:solidFill>
              </a:rPr>
              <a:t>1</a:t>
            </a:r>
            <a:endParaRPr lang="en-US" baseline="-25000" dirty="0">
              <a:solidFill>
                <a:srgbClr val="E40524"/>
              </a:solidFill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115325" y="3000828"/>
            <a:ext cx="2446106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742031" y="2804886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E40524"/>
                </a:solidFill>
              </a:rPr>
              <a:t>C</a:t>
            </a:r>
            <a:r>
              <a:rPr lang="en-US" i="1" baseline="-25000" dirty="0">
                <a:solidFill>
                  <a:srgbClr val="E40524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3043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/>
      <p:bldP spid="89" grpId="0"/>
      <p:bldP spid="98" grpId="0"/>
      <p:bldP spid="99" grpId="0"/>
      <p:bldP spid="104" grpId="0"/>
      <p:bldP spid="1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 Register Transfer language</a:t>
            </a:r>
          </a:p>
          <a:p>
            <a:r>
              <a:rPr lang="en-US" dirty="0"/>
              <a:t>Register Transfer</a:t>
            </a:r>
          </a:p>
          <a:p>
            <a:r>
              <a:rPr lang="en-US" dirty="0"/>
              <a:t>Bus and Memory Transfers</a:t>
            </a:r>
          </a:p>
          <a:p>
            <a:r>
              <a:rPr lang="en-US" dirty="0"/>
              <a:t>Arithmetic Micro-Operations</a:t>
            </a:r>
          </a:p>
          <a:p>
            <a:r>
              <a:rPr lang="en-US" dirty="0"/>
              <a:t>Logic Micro-Operations</a:t>
            </a:r>
          </a:p>
          <a:p>
            <a:r>
              <a:rPr lang="en-US" dirty="0"/>
              <a:t>Shift Micro-Operations</a:t>
            </a:r>
          </a:p>
          <a:p>
            <a:r>
              <a:rPr lang="en-US" dirty="0"/>
              <a:t>Arithmetic logical shift unit.</a:t>
            </a:r>
          </a:p>
        </p:txBody>
      </p:sp>
    </p:spTree>
    <p:extLst>
      <p:ext uri="{BB962C8B-B14F-4D97-AF65-F5344CB8AC3E}">
        <p14:creationId xmlns:p14="http://schemas.microsoft.com/office/powerpoint/2010/main" val="115393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bus system using decoder and </a:t>
            </a:r>
            <a:r>
              <a:rPr lang="en-US" dirty="0" err="1"/>
              <a:t>tri-state</a:t>
            </a:r>
            <a:r>
              <a:rPr lang="en-US" dirty="0"/>
              <a:t>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3009" y="790367"/>
            <a:ext cx="8011236" cy="5728421"/>
          </a:xfrm>
        </p:spPr>
        <p:txBody>
          <a:bodyPr>
            <a:noAutofit/>
          </a:bodyPr>
          <a:lstStyle/>
          <a:p>
            <a:r>
              <a:rPr lang="en-US" dirty="0"/>
              <a:t>The construction of a bus system with three-state buffers is demonstrated in previous figure.</a:t>
            </a:r>
          </a:p>
          <a:p>
            <a:r>
              <a:rPr lang="en-US" dirty="0"/>
              <a:t>The outputs of four buffers are connected together to form a single bus line.</a:t>
            </a:r>
          </a:p>
          <a:p>
            <a:r>
              <a:rPr lang="en-US" dirty="0"/>
              <a:t>The control inputs to the buffers determine which of the four normal inputs will communicate with the bus line.</a:t>
            </a:r>
          </a:p>
          <a:p>
            <a:r>
              <a:rPr lang="en-US" dirty="0"/>
              <a:t>The connected buffers must be controlled so that only one three-state buffer has access to the bus line while all other buffers are maintained in a high impedance state.</a:t>
            </a:r>
          </a:p>
          <a:p>
            <a:r>
              <a:rPr lang="en-US" dirty="0"/>
              <a:t>One way to ensure that no more than one control input is active at any given time is to use a decoder, as shown in the figure: Bus line with three state-buffers.</a:t>
            </a:r>
          </a:p>
        </p:txBody>
      </p:sp>
    </p:spTree>
    <p:extLst>
      <p:ext uri="{BB962C8B-B14F-4D97-AF65-F5344CB8AC3E}">
        <p14:creationId xmlns:p14="http://schemas.microsoft.com/office/powerpoint/2010/main" val="14628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bus system using decoder and </a:t>
            </a:r>
            <a:r>
              <a:rPr lang="en-US" dirty="0" err="1"/>
              <a:t>tri-state</a:t>
            </a:r>
            <a:r>
              <a:rPr lang="en-US" dirty="0"/>
              <a:t>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When the enable input of the decoder is 0, all of its four outputs are 0, and the bus line is in a high-impedance state because all four buffers are disabled. </a:t>
            </a:r>
          </a:p>
          <a:p>
            <a:pPr algn="just"/>
            <a:r>
              <a:rPr lang="en-US" dirty="0"/>
              <a:t>When the enable input is active, one of the three-state buffers will be active, depending on the binary value in the select inputs of the decoder.</a:t>
            </a:r>
          </a:p>
        </p:txBody>
      </p:sp>
    </p:spTree>
    <p:extLst>
      <p:ext uri="{BB962C8B-B14F-4D97-AF65-F5344CB8AC3E}">
        <p14:creationId xmlns:p14="http://schemas.microsoft.com/office/powerpoint/2010/main" val="136680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D5A2-1A3E-4349-B3D7-2EF5A498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2B44-CFAD-4689-BC1F-CBCA12A1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transfer of information from a memory word to be the outside environment is called a </a:t>
            </a:r>
            <a:r>
              <a:rPr lang="en-IN" i="1" dirty="0">
                <a:solidFill>
                  <a:schemeClr val="accent1"/>
                </a:solidFill>
              </a:rPr>
              <a:t>read</a:t>
            </a:r>
            <a:r>
              <a:rPr lang="en-IN" dirty="0"/>
              <a:t> operation.</a:t>
            </a:r>
          </a:p>
          <a:p>
            <a:r>
              <a:rPr lang="en-IN" dirty="0"/>
              <a:t>The transfer of new information to be stored into  the memory is called </a:t>
            </a:r>
            <a:r>
              <a:rPr lang="en-IN" i="1" dirty="0">
                <a:solidFill>
                  <a:schemeClr val="accent1"/>
                </a:solidFill>
              </a:rPr>
              <a:t>write</a:t>
            </a:r>
            <a:r>
              <a:rPr lang="en-IN" dirty="0"/>
              <a:t> operation.</a:t>
            </a:r>
          </a:p>
          <a:p>
            <a:r>
              <a:rPr lang="en-IN" dirty="0"/>
              <a:t>A memory word will be symbolized by the letter </a:t>
            </a:r>
            <a:r>
              <a:rPr lang="en-IN" i="1" dirty="0">
                <a:solidFill>
                  <a:schemeClr val="accent1"/>
                </a:solidFill>
              </a:rPr>
              <a:t>M</a:t>
            </a:r>
            <a:r>
              <a:rPr lang="en-IN" dirty="0"/>
              <a:t>.</a:t>
            </a:r>
          </a:p>
          <a:p>
            <a:r>
              <a:rPr lang="en-IN" dirty="0"/>
              <a:t>It is necessary to specify the address of M when writing memory transfer operations. This will be done by enclosing the address in square brackets following the letter </a:t>
            </a:r>
            <a:r>
              <a:rPr lang="en-IN" i="1" dirty="0"/>
              <a:t>M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635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D5A2-1A3E-4349-B3D7-2EF5A498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42B44-CFAD-4689-BC1F-CBCA12A1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memory unit that receives the address from a register, called the address register, symbolized by </a:t>
            </a:r>
            <a:r>
              <a:rPr lang="en-IN" i="1" dirty="0">
                <a:solidFill>
                  <a:schemeClr val="accent1"/>
                </a:solidFill>
              </a:rPr>
              <a:t>AR</a:t>
            </a:r>
            <a:r>
              <a:rPr lang="en-IN" dirty="0"/>
              <a:t>.</a:t>
            </a:r>
          </a:p>
          <a:p>
            <a:r>
              <a:rPr lang="en-IN" dirty="0"/>
              <a:t>The data are transferred to another register, called the data register, symbolized by </a:t>
            </a:r>
            <a:r>
              <a:rPr lang="en-IN" i="1" dirty="0">
                <a:solidFill>
                  <a:schemeClr val="accent1"/>
                </a:solidFill>
              </a:rPr>
              <a:t>DR</a:t>
            </a:r>
            <a:r>
              <a:rPr lang="en-IN" dirty="0"/>
              <a:t>.</a:t>
            </a:r>
          </a:p>
          <a:p>
            <a:r>
              <a:rPr lang="en-IN" dirty="0"/>
              <a:t>The read operation can be stated as follows: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r>
              <a:rPr lang="en-IN" dirty="0"/>
              <a:t>The write operation can be stated as follows: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FFD638-D0E5-4FE0-9EDE-5E04FB4C9F85}"/>
                  </a:ext>
                </a:extLst>
              </p:cNvPr>
              <p:cNvSpPr txBox="1"/>
              <p:nvPr/>
            </p:nvSpPr>
            <p:spPr>
              <a:xfrm>
                <a:off x="4936921" y="3437737"/>
                <a:ext cx="2785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Read:	DR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FFD638-D0E5-4FE0-9EDE-5E04FB4C9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21" y="3437737"/>
                <a:ext cx="2785763" cy="461665"/>
              </a:xfrm>
              <a:prstGeom prst="rect">
                <a:avLst/>
              </a:prstGeom>
              <a:blipFill>
                <a:blip r:embed="rId2"/>
                <a:stretch>
                  <a:fillRect l="-1313" t="-10526" r="-875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59B952-45F6-4821-9F8A-D159B574802D}"/>
                  </a:ext>
                </a:extLst>
              </p:cNvPr>
              <p:cNvSpPr txBox="1"/>
              <p:nvPr/>
            </p:nvSpPr>
            <p:spPr>
              <a:xfrm>
                <a:off x="4936921" y="4711242"/>
                <a:ext cx="27174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b="0" dirty="0"/>
                  <a:t>Write: 	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𝐴𝑅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/>
                  <a:t> R1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59B952-45F6-4821-9F8A-D159B574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21" y="4711242"/>
                <a:ext cx="2717475" cy="461665"/>
              </a:xfrm>
              <a:prstGeom prst="rect">
                <a:avLst/>
              </a:prstGeom>
              <a:blipFill>
                <a:blip r:embed="rId3"/>
                <a:stretch>
                  <a:fillRect l="-3587" t="-10526" r="-2242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45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39" y="1123837"/>
            <a:ext cx="3215148" cy="4601183"/>
          </a:xfrm>
        </p:spPr>
        <p:txBody>
          <a:bodyPr>
            <a:normAutofit/>
          </a:bodyPr>
          <a:lstStyle/>
          <a:p>
            <a:r>
              <a:rPr lang="en-US" sz="3200" dirty="0"/>
              <a:t>Arithmetic Microoperations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9050" y="798876"/>
            <a:ext cx="8181673" cy="990600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Arithmetic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micro-operations perform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arithmetic operations </a:t>
            </a:r>
            <a:r>
              <a:rPr lang="en-US" dirty="0"/>
              <a:t>on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numeric</a:t>
            </a:r>
            <a:r>
              <a:rPr lang="en-US" dirty="0"/>
              <a:t> data stored in registers.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1945" y="1789477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 Microoperation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33946" y="1789476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Subtract Microoperation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546" y="2322876"/>
                <a:ext cx="2145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546" y="2322876"/>
                <a:ext cx="214513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821189" y="2322876"/>
                <a:ext cx="2145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189" y="2322876"/>
                <a:ext cx="214513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821188" y="2784540"/>
                <a:ext cx="2681119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188" y="2784540"/>
                <a:ext cx="2681119" cy="462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42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87" y="1123837"/>
            <a:ext cx="3215148" cy="4601183"/>
          </a:xfrm>
        </p:spPr>
        <p:txBody>
          <a:bodyPr>
            <a:normAutofit/>
          </a:bodyPr>
          <a:lstStyle/>
          <a:p>
            <a:r>
              <a:rPr lang="en-US" sz="3200" dirty="0"/>
              <a:t>Arithmetic Microoperations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46207"/>
              </p:ext>
            </p:extLst>
          </p:nvPr>
        </p:nvGraphicFramePr>
        <p:xfrm>
          <a:off x="3499035" y="786585"/>
          <a:ext cx="8692964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07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Symbolic 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1706"/>
                  </p:ext>
                </p:extLst>
              </p:nvPr>
            </p:nvGraphicFramePr>
            <p:xfrm>
              <a:off x="3499035" y="1609545"/>
              <a:ext cx="8692964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3←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Contents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/>
                            <a:t> plus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/>
                            <a:t> transferred to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1706"/>
                  </p:ext>
                </p:extLst>
              </p:nvPr>
            </p:nvGraphicFramePr>
            <p:xfrm>
              <a:off x="3499035" y="1609545"/>
              <a:ext cx="8692964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526" r="-23466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2700" t="-10526" r="-200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7173092"/>
                  </p:ext>
                </p:extLst>
              </p:nvPr>
            </p:nvGraphicFramePr>
            <p:xfrm>
              <a:off x="3499035" y="2066745"/>
              <a:ext cx="8692964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3←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Contents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/>
                            <a:t> minus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/>
                            <a:t> transferred to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a14:m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7173092"/>
                  </p:ext>
                </p:extLst>
              </p:nvPr>
            </p:nvGraphicFramePr>
            <p:xfrm>
              <a:off x="3499035" y="2066745"/>
              <a:ext cx="8692964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526" r="-23466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2700" t="-10526" r="-200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2759419"/>
                  </p:ext>
                </p:extLst>
              </p:nvPr>
            </p:nvGraphicFramePr>
            <p:xfrm>
              <a:off x="3499035" y="2523945"/>
              <a:ext cx="8692964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Complement the contents</a:t>
                          </a:r>
                          <a:r>
                            <a:rPr lang="en-US" sz="2400" b="0" baseline="0" dirty="0"/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/>
                            <a:t> (1’s complement)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2759419"/>
                  </p:ext>
                </p:extLst>
              </p:nvPr>
            </p:nvGraphicFramePr>
            <p:xfrm>
              <a:off x="3499035" y="2523945"/>
              <a:ext cx="8692964" cy="82296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5882" r="-234660" b="-16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2700" t="-5882" r="-200" b="-16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5081845"/>
                  </p:ext>
                </p:extLst>
              </p:nvPr>
            </p:nvGraphicFramePr>
            <p:xfrm>
              <a:off x="3499035" y="3346905"/>
              <a:ext cx="8692964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2’s complement the contents</a:t>
                          </a:r>
                          <a:r>
                            <a:rPr lang="en-US" sz="2400" b="0" baseline="0" dirty="0"/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/>
                            <a:t> (negate)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5081845"/>
                  </p:ext>
                </p:extLst>
              </p:nvPr>
            </p:nvGraphicFramePr>
            <p:xfrm>
              <a:off x="3499035" y="3346905"/>
              <a:ext cx="8692964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0526" r="-23466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2700" t="-10526" r="-200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542543"/>
                  </p:ext>
                </p:extLst>
              </p:nvPr>
            </p:nvGraphicFramePr>
            <p:xfrm>
              <a:off x="3499034" y="3804867"/>
              <a:ext cx="8692965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acc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/>
                            <a:t> plus</a:t>
                          </a:r>
                          <a:r>
                            <a:rPr lang="en-US" sz="2400" b="0" baseline="0" dirty="0"/>
                            <a:t> the 2’s </a:t>
                          </a:r>
                          <a:r>
                            <a:rPr lang="en-US" sz="2400" b="0" dirty="0"/>
                            <a:t>complement</a:t>
                          </a:r>
                          <a:r>
                            <a:rPr lang="en-US" sz="2400" b="0" baseline="0" dirty="0"/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2400" b="0" dirty="0"/>
                            <a:t> (subtraction)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542543"/>
                  </p:ext>
                </p:extLst>
              </p:nvPr>
            </p:nvGraphicFramePr>
            <p:xfrm>
              <a:off x="3499034" y="3804867"/>
              <a:ext cx="8692965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0526" r="-23466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2700" t="-10526" r="-200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309997"/>
                  </p:ext>
                </p:extLst>
              </p:nvPr>
            </p:nvGraphicFramePr>
            <p:xfrm>
              <a:off x="3499035" y="4262831"/>
              <a:ext cx="8692964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Increment</a:t>
                          </a:r>
                          <a:r>
                            <a:rPr lang="en-US" sz="2400" b="0" baseline="0" dirty="0"/>
                            <a:t> the content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/>
                            <a:t> by 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309997"/>
                  </p:ext>
                </p:extLst>
              </p:nvPr>
            </p:nvGraphicFramePr>
            <p:xfrm>
              <a:off x="3499035" y="4262831"/>
              <a:ext cx="8692964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0526" r="-23466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2700" t="-10526" r="-200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750884"/>
                  </p:ext>
                </p:extLst>
              </p:nvPr>
            </p:nvGraphicFramePr>
            <p:xfrm>
              <a:off x="3499035" y="4720031"/>
              <a:ext cx="8692965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Decrement</a:t>
                          </a:r>
                          <a:r>
                            <a:rPr lang="en-US" sz="2400" b="0" baseline="0" dirty="0"/>
                            <a:t> the content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b="0" dirty="0"/>
                            <a:t> by 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7750884"/>
                  </p:ext>
                </p:extLst>
              </p:nvPr>
            </p:nvGraphicFramePr>
            <p:xfrm>
              <a:off x="3499035" y="4720031"/>
              <a:ext cx="8692965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59844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45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10526" r="-23466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2700" t="-10526" r="-200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722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4305" y="990600"/>
            <a:ext cx="8240663" cy="1524000"/>
          </a:xfrm>
        </p:spPr>
        <p:txBody>
          <a:bodyPr/>
          <a:lstStyle/>
          <a:p>
            <a:r>
              <a:rPr lang="en-US" dirty="0"/>
              <a:t>The digital circuit that generates the arithmetic sum of two binary numbers of any length is called a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binary adder</a:t>
            </a:r>
            <a:r>
              <a:rPr lang="en-US" dirty="0"/>
              <a:t>.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61234" y="331101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8062" y="33110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14890" y="33110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41718" y="331101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61234" y="40605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88062" y="40605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4890" y="40605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41718" y="40605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61234" y="481018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88062" y="48101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14890" y="48101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541718" y="48101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61234" y="264383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88062" y="264382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14890" y="264382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41718" y="264382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34406" y="481018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34406" y="40605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6046834" y="4758812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046834" y="3311012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196578" y="3374799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96578" y="412438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96578" y="270141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96579" y="4873967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Sum</a:t>
            </a:r>
          </a:p>
        </p:txBody>
      </p:sp>
      <p:sp>
        <p:nvSpPr>
          <p:cNvPr id="33" name="Freeform 32"/>
          <p:cNvSpPr/>
          <p:nvPr/>
        </p:nvSpPr>
        <p:spPr>
          <a:xfrm>
            <a:off x="8213772" y="2245473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7694659" y="2269726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7127923" y="2269726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40"/>
          <p:cNvCxnSpPr>
            <a:stCxn id="14" idx="2"/>
            <a:endCxn id="22" idx="2"/>
          </p:cNvCxnSpPr>
          <p:nvPr/>
        </p:nvCxnSpPr>
        <p:spPr>
          <a:xfrm rot="5400000" flipH="1">
            <a:off x="6894347" y="5131541"/>
            <a:ext cx="2" cy="526828"/>
          </a:xfrm>
          <a:prstGeom prst="curvedConnector3">
            <a:avLst>
              <a:gd name="adj1" fmla="val -1143000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32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8" grpId="0"/>
      <p:bldP spid="29" grpId="0"/>
      <p:bldP spid="30" grpId="0"/>
      <p:bldP spid="31" grpId="0"/>
      <p:bldP spid="33" grpId="0" animBg="1"/>
      <p:bldP spid="34" grpId="0" animBg="1"/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Adder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678328" y="1771148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659528" y="1771148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40728" y="1771148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21928" y="1771148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cxnSp>
        <p:nvCxnSpPr>
          <p:cNvPr id="36" name="Straight Arrow Connector 35"/>
          <p:cNvCxnSpPr>
            <a:stCxn id="12" idx="1"/>
            <a:endCxn id="11" idx="3"/>
          </p:cNvCxnSpPr>
          <p:nvPr/>
        </p:nvCxnSpPr>
        <p:spPr>
          <a:xfrm flipH="1">
            <a:off x="9012328" y="2114048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1"/>
            <a:endCxn id="10" idx="3"/>
          </p:cNvCxnSpPr>
          <p:nvPr/>
        </p:nvCxnSpPr>
        <p:spPr>
          <a:xfrm flipH="1">
            <a:off x="7031128" y="2114048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1"/>
            <a:endCxn id="4" idx="3"/>
          </p:cNvCxnSpPr>
          <p:nvPr/>
        </p:nvCxnSpPr>
        <p:spPr>
          <a:xfrm flipH="1">
            <a:off x="5049928" y="2114048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12" idx="3"/>
          </p:cNvCxnSpPr>
          <p:nvPr/>
        </p:nvCxnSpPr>
        <p:spPr>
          <a:xfrm flipH="1" flipV="1">
            <a:off x="10993528" y="2114049"/>
            <a:ext cx="609600" cy="952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0688728" y="1161548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926728" y="1161548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707528" y="1161548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945528" y="1161548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726328" y="1161548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964328" y="1161548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45128" y="1161548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983128" y="1161548"/>
            <a:ext cx="0" cy="6096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2" idx="2"/>
          </p:cNvCxnSpPr>
          <p:nvPr/>
        </p:nvCxnSpPr>
        <p:spPr>
          <a:xfrm>
            <a:off x="10307728" y="2456948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1" idx="2"/>
          </p:cNvCxnSpPr>
          <p:nvPr/>
        </p:nvCxnSpPr>
        <p:spPr>
          <a:xfrm>
            <a:off x="8326528" y="2456948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0" idx="2"/>
          </p:cNvCxnSpPr>
          <p:nvPr/>
        </p:nvCxnSpPr>
        <p:spPr>
          <a:xfrm>
            <a:off x="6345328" y="2456948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" idx="2"/>
          </p:cNvCxnSpPr>
          <p:nvPr/>
        </p:nvCxnSpPr>
        <p:spPr>
          <a:xfrm>
            <a:off x="4364128" y="2456948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297328" y="2052198"/>
            <a:ext cx="381000" cy="1023997"/>
            <a:chOff x="533400" y="3090803"/>
            <a:chExt cx="381000" cy="1023997"/>
          </a:xfrm>
        </p:grpSpPr>
        <p:cxnSp>
          <p:nvCxnSpPr>
            <p:cNvPr id="68" name="Straight Connector 67"/>
            <p:cNvCxnSpPr/>
            <p:nvPr/>
          </p:nvCxnSpPr>
          <p:spPr>
            <a:xfrm flipH="1">
              <a:off x="533400" y="3090803"/>
              <a:ext cx="381000" cy="95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33400" y="3095625"/>
              <a:ext cx="0" cy="1019175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10476170" y="7281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698128" y="718636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494970" y="7281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716928" y="718636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29812" y="7281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51770" y="718636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48612" y="7281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770570" y="718636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178012" y="172346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23244" y="314274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157262" y="314274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176062" y="314274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10080" y="314274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088528" y="1723462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107328" y="172352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126128" y="172352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113636" y="3137985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4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0474706" y="4852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696664" y="475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493506" y="4852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15464" y="475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528348" y="4852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50306" y="475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47148" y="4852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769106" y="4757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1176548" y="148057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0121780" y="345231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155798" y="345231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174598" y="345231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08616" y="345231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087064" y="14805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105864" y="148063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124664" y="148063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112172" y="344754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75963" y="4161984"/>
            <a:ext cx="3081278" cy="3724410"/>
            <a:chOff x="826145" y="1331334"/>
            <a:chExt cx="4279258" cy="3724410"/>
          </a:xfrm>
        </p:grpSpPr>
        <p:sp>
          <p:nvSpPr>
            <p:cNvPr id="60" name="TextBox 59"/>
            <p:cNvSpPr txBox="1"/>
            <p:nvPr/>
          </p:nvSpPr>
          <p:spPr>
            <a:xfrm>
              <a:off x="2590801" y="2075507"/>
              <a:ext cx="512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17630" y="2075507"/>
              <a:ext cx="512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44458" y="2075507"/>
              <a:ext cx="5503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171287" y="2075507"/>
              <a:ext cx="512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590801" y="2599018"/>
              <a:ext cx="5503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117630" y="2599017"/>
              <a:ext cx="512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44458" y="2599017"/>
              <a:ext cx="512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171287" y="2599017"/>
              <a:ext cx="512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590801" y="3122528"/>
              <a:ext cx="5503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117630" y="3122527"/>
              <a:ext cx="512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644458" y="3122527"/>
              <a:ext cx="5503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171287" y="3122527"/>
              <a:ext cx="5503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90801" y="1609546"/>
              <a:ext cx="512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117630" y="1609545"/>
              <a:ext cx="512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644458" y="1609545"/>
              <a:ext cx="512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171287" y="1609545"/>
              <a:ext cx="5503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2063974" y="3122527"/>
              <a:ext cx="5124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063974" y="2599017"/>
              <a:ext cx="54810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  <p:cxnSp>
          <p:nvCxnSpPr>
            <p:cNvPr id="117" name="Straight Connector 116"/>
            <p:cNvCxnSpPr/>
            <p:nvPr/>
          </p:nvCxnSpPr>
          <p:spPr>
            <a:xfrm>
              <a:off x="1676402" y="3086652"/>
              <a:ext cx="342900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676402" y="2075507"/>
              <a:ext cx="342900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826145" y="2120056"/>
              <a:ext cx="757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6145" y="2643566"/>
              <a:ext cx="757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R2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6145" y="1649762"/>
              <a:ext cx="4968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26145" y="3167076"/>
              <a:ext cx="1060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Sum</a:t>
              </a:r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843340" y="1331334"/>
              <a:ext cx="542925" cy="2483434"/>
            </a:xfrm>
            <a:custGeom>
              <a:avLst/>
              <a:gdLst>
                <a:gd name="connsiteX0" fmla="*/ 542925 w 542925"/>
                <a:gd name="connsiteY0" fmla="*/ 3151514 h 3555886"/>
                <a:gd name="connsiteX1" fmla="*/ 371475 w 542925"/>
                <a:gd name="connsiteY1" fmla="*/ 3308677 h 3555886"/>
                <a:gd name="connsiteX2" fmla="*/ 171450 w 542925"/>
                <a:gd name="connsiteY2" fmla="*/ 251152 h 3555886"/>
                <a:gd name="connsiteX3" fmla="*/ 0 w 542925"/>
                <a:gd name="connsiteY3" fmla="*/ 394027 h 35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3555886">
                  <a:moveTo>
                    <a:pt x="542925" y="3151514"/>
                  </a:moveTo>
                  <a:cubicBezTo>
                    <a:pt x="488156" y="3471792"/>
                    <a:pt x="433387" y="3792071"/>
                    <a:pt x="371475" y="3308677"/>
                  </a:cubicBezTo>
                  <a:cubicBezTo>
                    <a:pt x="309563" y="2825283"/>
                    <a:pt x="233362" y="736927"/>
                    <a:pt x="171450" y="251152"/>
                  </a:cubicBezTo>
                  <a:cubicBezTo>
                    <a:pt x="109538" y="-234623"/>
                    <a:pt x="54769" y="79702"/>
                    <a:pt x="0" y="394027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3324224" y="1348272"/>
              <a:ext cx="542925" cy="2483434"/>
            </a:xfrm>
            <a:custGeom>
              <a:avLst/>
              <a:gdLst>
                <a:gd name="connsiteX0" fmla="*/ 542925 w 542925"/>
                <a:gd name="connsiteY0" fmla="*/ 3151514 h 3555886"/>
                <a:gd name="connsiteX1" fmla="*/ 371475 w 542925"/>
                <a:gd name="connsiteY1" fmla="*/ 3308677 h 3555886"/>
                <a:gd name="connsiteX2" fmla="*/ 171450 w 542925"/>
                <a:gd name="connsiteY2" fmla="*/ 251152 h 3555886"/>
                <a:gd name="connsiteX3" fmla="*/ 0 w 542925"/>
                <a:gd name="connsiteY3" fmla="*/ 394027 h 35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3555886">
                  <a:moveTo>
                    <a:pt x="542925" y="3151514"/>
                  </a:moveTo>
                  <a:cubicBezTo>
                    <a:pt x="488156" y="3471792"/>
                    <a:pt x="433387" y="3792071"/>
                    <a:pt x="371475" y="3308677"/>
                  </a:cubicBezTo>
                  <a:cubicBezTo>
                    <a:pt x="309563" y="2825283"/>
                    <a:pt x="233362" y="736927"/>
                    <a:pt x="171450" y="251152"/>
                  </a:cubicBezTo>
                  <a:cubicBezTo>
                    <a:pt x="109538" y="-234623"/>
                    <a:pt x="54769" y="79702"/>
                    <a:pt x="0" y="394027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2757486" y="1348272"/>
              <a:ext cx="542924" cy="2483434"/>
            </a:xfrm>
            <a:custGeom>
              <a:avLst/>
              <a:gdLst>
                <a:gd name="connsiteX0" fmla="*/ 542925 w 542925"/>
                <a:gd name="connsiteY0" fmla="*/ 3151514 h 3555886"/>
                <a:gd name="connsiteX1" fmla="*/ 371475 w 542925"/>
                <a:gd name="connsiteY1" fmla="*/ 3308677 h 3555886"/>
                <a:gd name="connsiteX2" fmla="*/ 171450 w 542925"/>
                <a:gd name="connsiteY2" fmla="*/ 251152 h 3555886"/>
                <a:gd name="connsiteX3" fmla="*/ 0 w 542925"/>
                <a:gd name="connsiteY3" fmla="*/ 394027 h 355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25" h="3555886">
                  <a:moveTo>
                    <a:pt x="542925" y="3151514"/>
                  </a:moveTo>
                  <a:cubicBezTo>
                    <a:pt x="488156" y="3471792"/>
                    <a:pt x="433387" y="3792071"/>
                    <a:pt x="371475" y="3308677"/>
                  </a:cubicBezTo>
                  <a:cubicBezTo>
                    <a:pt x="309563" y="2825283"/>
                    <a:pt x="233362" y="736927"/>
                    <a:pt x="171450" y="251152"/>
                  </a:cubicBezTo>
                  <a:cubicBezTo>
                    <a:pt x="109538" y="-234623"/>
                    <a:pt x="54769" y="79702"/>
                    <a:pt x="0" y="394027"/>
                  </a:cubicBezTo>
                </a:path>
              </a:pathLst>
            </a:custGeom>
            <a:noFill/>
            <a:ln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Curved Connector 125"/>
            <p:cNvCxnSpPr>
              <a:stCxn id="107" idx="2"/>
              <a:endCxn id="115" idx="2"/>
            </p:cNvCxnSpPr>
            <p:nvPr/>
          </p:nvCxnSpPr>
          <p:spPr>
            <a:xfrm rot="5400000" flipH="1">
              <a:off x="2523912" y="4792330"/>
              <a:ext cx="1" cy="526827"/>
            </a:xfrm>
            <a:prstGeom prst="curvedConnector3">
              <a:avLst>
                <a:gd name="adj1" fmla="val -11430000000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77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sz="2600" dirty="0"/>
              <a:t>The binary adder is constructed with full-adder circuits connected in cascade, with the output carry from one full-adder connected to the input carry of the next full-adder.</a:t>
            </a:r>
          </a:p>
          <a:p>
            <a:pPr algn="just"/>
            <a:r>
              <a:rPr lang="en-US" sz="2600" dirty="0"/>
              <a:t>The figure shows the interconnections of four full-adders (FA) to provide a 4-bit binary adder.</a:t>
            </a:r>
          </a:p>
          <a:p>
            <a:pPr algn="just"/>
            <a:r>
              <a:rPr lang="en-US" sz="2600" dirty="0"/>
              <a:t>The augends bits of A and the addend bits of B are designated by subscript numbers from right to left, with subscript 0 denoting the low-order bit. </a:t>
            </a:r>
          </a:p>
          <a:p>
            <a:pPr algn="just"/>
            <a:r>
              <a:rPr lang="en-US" sz="2600" dirty="0"/>
              <a:t>The carries are connected in a chain through the full-adders. </a:t>
            </a:r>
          </a:p>
          <a:p>
            <a:pPr algn="just"/>
            <a:r>
              <a:rPr lang="en-US" sz="2600" dirty="0"/>
              <a:t>The input carry to the binary adder is C0 and the output carry is C4. </a:t>
            </a:r>
          </a:p>
          <a:p>
            <a:pPr algn="just"/>
            <a:r>
              <a:rPr lang="en-US" sz="2600" dirty="0"/>
              <a:t>The S outputs of the full-adders generate the required sum bits.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2045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 </a:t>
            </a:r>
            <a:r>
              <a:rPr lang="en-US" i="1" dirty="0"/>
              <a:t>n</a:t>
            </a:r>
            <a:r>
              <a:rPr lang="en-US" dirty="0"/>
              <a:t>-bit binary adder requires </a:t>
            </a:r>
            <a:r>
              <a:rPr lang="en-US" i="1" dirty="0"/>
              <a:t>n</a:t>
            </a:r>
            <a:r>
              <a:rPr lang="en-US" dirty="0"/>
              <a:t> full-adders. </a:t>
            </a:r>
          </a:p>
          <a:p>
            <a:pPr algn="just"/>
            <a:r>
              <a:rPr lang="en-US" dirty="0"/>
              <a:t>The output carry from each full-adder is connected to the input carry of the next-high-order full-adder.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dirty="0"/>
              <a:t> data bits for the A inputs come from one register (such as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  <a:r>
              <a:rPr lang="en-US" dirty="0"/>
              <a:t>), and the </a:t>
            </a:r>
            <a:r>
              <a:rPr lang="en-US" i="1" dirty="0"/>
              <a:t>n</a:t>
            </a:r>
            <a:r>
              <a:rPr lang="en-US" dirty="0"/>
              <a:t> data bits for the B inputs come from another register (such as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R2</a:t>
            </a:r>
            <a:r>
              <a:rPr lang="en-US" dirty="0"/>
              <a:t>). The sum can be transferred to a third register or to one of the source registers (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  <a:r>
              <a:rPr lang="en-US" dirty="0"/>
              <a:t> or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R2</a:t>
            </a:r>
            <a:r>
              <a:rPr lang="en-US" dirty="0"/>
              <a:t>), replacing its previous content.</a:t>
            </a:r>
          </a:p>
        </p:txBody>
      </p:sp>
    </p:spTree>
    <p:extLst>
      <p:ext uri="{BB962C8B-B14F-4D97-AF65-F5344CB8AC3E}">
        <p14:creationId xmlns:p14="http://schemas.microsoft.com/office/powerpoint/2010/main" val="147610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699" y="2303399"/>
            <a:ext cx="3238500" cy="384810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927090" y="1231267"/>
            <a:ext cx="3643952" cy="1598808"/>
          </a:xfrm>
          <a:prstGeom prst="wedgeEllipseCallout">
            <a:avLst>
              <a:gd name="adj1" fmla="val -40309"/>
              <a:gd name="adj2" fmla="val 107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What is COA?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7749066" y="2830075"/>
            <a:ext cx="3643952" cy="1598808"/>
          </a:xfrm>
          <a:prstGeom prst="wedgeEllipseCallout">
            <a:avLst>
              <a:gd name="adj1" fmla="val -61657"/>
              <a:gd name="adj2" fmla="val 838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Why we need to study this?</a:t>
            </a:r>
          </a:p>
        </p:txBody>
      </p:sp>
    </p:spTree>
    <p:extLst>
      <p:ext uri="{BB962C8B-B14F-4D97-AF65-F5344CB8AC3E}">
        <p14:creationId xmlns:p14="http://schemas.microsoft.com/office/powerpoint/2010/main" val="14526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Adder-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799" y="2743201"/>
            <a:ext cx="8248577" cy="3581399"/>
          </a:xfrm>
        </p:spPr>
        <p:txBody>
          <a:bodyPr/>
          <a:lstStyle/>
          <a:p>
            <a:pPr algn="just"/>
            <a:r>
              <a:rPr lang="en-US" dirty="0"/>
              <a:t>The addition and subtraction operations can be combined into one com­mon circuit by including an exclusive-OR gate with each full-adder.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3899" y="990602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Add Microoperation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14958" y="990601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Subtract Microoperation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02499" y="1524001"/>
                <a:ext cx="214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499" y="1524001"/>
                <a:ext cx="214513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502201" y="1524001"/>
                <a:ext cx="2145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201" y="1524001"/>
                <a:ext cx="214513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491315" y="2052166"/>
                <a:ext cx="2681119" cy="462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3←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315" y="2052166"/>
                <a:ext cx="2681119" cy="462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73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Adder-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3681" y="37861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4881" y="37861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sp>
        <p:nvSpPr>
          <p:cNvPr id="7" name="Rectangle 6"/>
          <p:cNvSpPr/>
          <p:nvPr/>
        </p:nvSpPr>
        <p:spPr>
          <a:xfrm>
            <a:off x="7506081" y="37861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sp>
        <p:nvSpPr>
          <p:cNvPr id="8" name="Rectangle 7"/>
          <p:cNvSpPr/>
          <p:nvPr/>
        </p:nvSpPr>
        <p:spPr>
          <a:xfrm>
            <a:off x="9487281" y="3786127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mbria" panose="02040503050406030204" pitchFamily="18" charset="0"/>
              </a:rPr>
              <a:t>FA</a:t>
            </a:r>
          </a:p>
        </p:txBody>
      </p:sp>
      <p:cxnSp>
        <p:nvCxnSpPr>
          <p:cNvPr id="9" name="Straight Arrow Connector 8"/>
          <p:cNvCxnSpPr>
            <a:stCxn id="8" idx="1"/>
            <a:endCxn id="7" idx="3"/>
          </p:cNvCxnSpPr>
          <p:nvPr/>
        </p:nvCxnSpPr>
        <p:spPr>
          <a:xfrm flipH="1">
            <a:off x="8877681" y="41290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6" idx="3"/>
          </p:cNvCxnSpPr>
          <p:nvPr/>
        </p:nvCxnSpPr>
        <p:spPr>
          <a:xfrm flipH="1">
            <a:off x="6896481" y="41290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  <a:endCxn id="5" idx="3"/>
          </p:cNvCxnSpPr>
          <p:nvPr/>
        </p:nvCxnSpPr>
        <p:spPr>
          <a:xfrm flipH="1">
            <a:off x="4915281" y="4129027"/>
            <a:ext cx="609600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3"/>
          </p:cNvCxnSpPr>
          <p:nvPr/>
        </p:nvCxnSpPr>
        <p:spPr>
          <a:xfrm flipH="1" flipV="1">
            <a:off x="10858881" y="4129028"/>
            <a:ext cx="609600" cy="9525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7" idx="2"/>
          </p:cNvCxnSpPr>
          <p:nvPr/>
        </p:nvCxnSpPr>
        <p:spPr>
          <a:xfrm>
            <a:off x="10554081" y="1466911"/>
            <a:ext cx="0" cy="23192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9" idx="2"/>
          </p:cNvCxnSpPr>
          <p:nvPr/>
        </p:nvCxnSpPr>
        <p:spPr>
          <a:xfrm>
            <a:off x="8572881" y="1466911"/>
            <a:ext cx="0" cy="23192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1" idx="2"/>
          </p:cNvCxnSpPr>
          <p:nvPr/>
        </p:nvCxnSpPr>
        <p:spPr>
          <a:xfrm flipH="1">
            <a:off x="6591681" y="1466911"/>
            <a:ext cx="16042" cy="231921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3" idx="2"/>
          </p:cNvCxnSpPr>
          <p:nvPr/>
        </p:nvCxnSpPr>
        <p:spPr>
          <a:xfrm flipH="1">
            <a:off x="4610482" y="1447801"/>
            <a:ext cx="9710" cy="2338327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</p:cNvCxnSpPr>
          <p:nvPr/>
        </p:nvCxnSpPr>
        <p:spPr>
          <a:xfrm>
            <a:off x="10173081" y="44719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</p:cNvCxnSpPr>
          <p:nvPr/>
        </p:nvCxnSpPr>
        <p:spPr>
          <a:xfrm>
            <a:off x="8191881" y="44719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6210681" y="44719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</p:cNvCxnSpPr>
          <p:nvPr/>
        </p:nvCxnSpPr>
        <p:spPr>
          <a:xfrm>
            <a:off x="4229481" y="4471927"/>
            <a:ext cx="0" cy="68580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162681" y="4129027"/>
            <a:ext cx="1607389" cy="1028700"/>
            <a:chOff x="412292" y="4129027"/>
            <a:chExt cx="1607389" cy="1028700"/>
          </a:xfrm>
        </p:grpSpPr>
        <p:cxnSp>
          <p:nvCxnSpPr>
            <p:cNvPr id="25" name="Straight Connector 24"/>
            <p:cNvCxnSpPr>
              <a:stCxn id="5" idx="1"/>
            </p:cNvCxnSpPr>
            <p:nvPr/>
          </p:nvCxnSpPr>
          <p:spPr>
            <a:xfrm flipH="1">
              <a:off x="1638681" y="4129027"/>
              <a:ext cx="381000" cy="95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12292" y="4138552"/>
              <a:ext cx="0" cy="1019175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0341523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847806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60323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10881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95165" y="106680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860161" y="106680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01303" y="1047690"/>
            <a:ext cx="437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48481" y="106680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043365" y="3738442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88597" y="51577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022615" y="51577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41415" y="51577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75433" y="5157727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953881" y="3738441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72681" y="373850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91481" y="3738503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78989" y="5152964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4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3756895" y="1905000"/>
            <a:ext cx="8016386" cy="0"/>
          </a:xfrm>
          <a:prstGeom prst="straightConnector1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 rot="5400000">
            <a:off x="8783318" y="2364283"/>
            <a:ext cx="2278210" cy="565484"/>
            <a:chOff x="3002826" y="5435203"/>
            <a:chExt cx="2714895" cy="724319"/>
          </a:xfrm>
        </p:grpSpPr>
        <p:cxnSp>
          <p:nvCxnSpPr>
            <p:cNvPr id="69" name="Straight Connector 68"/>
            <p:cNvCxnSpPr/>
            <p:nvPr/>
          </p:nvCxnSpPr>
          <p:spPr>
            <a:xfrm rot="16200000" flipH="1">
              <a:off x="3770153" y="5663949"/>
              <a:ext cx="1" cy="64015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H="1">
              <a:off x="3546527" y="5076974"/>
              <a:ext cx="1" cy="10874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>
              <a:off x="5364078" y="5447291"/>
              <a:ext cx="1" cy="70728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/>
          <p:cNvGrpSpPr/>
          <p:nvPr/>
        </p:nvGrpSpPr>
        <p:grpSpPr>
          <a:xfrm rot="5400000">
            <a:off x="6725918" y="2366075"/>
            <a:ext cx="2278210" cy="565484"/>
            <a:chOff x="3002826" y="5435203"/>
            <a:chExt cx="2714895" cy="724319"/>
          </a:xfrm>
        </p:grpSpPr>
        <p:cxnSp>
          <p:nvCxnSpPr>
            <p:cNvPr id="80" name="Straight Connector 79"/>
            <p:cNvCxnSpPr/>
            <p:nvPr/>
          </p:nvCxnSpPr>
          <p:spPr>
            <a:xfrm rot="16200000" flipH="1">
              <a:off x="3770153" y="5663949"/>
              <a:ext cx="1" cy="64015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3546527" y="5076974"/>
              <a:ext cx="1" cy="10874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16200000">
              <a:off x="5364078" y="5447291"/>
              <a:ext cx="1" cy="70728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8" name="Group 87"/>
          <p:cNvGrpSpPr/>
          <p:nvPr/>
        </p:nvGrpSpPr>
        <p:grpSpPr>
          <a:xfrm rot="5400000">
            <a:off x="4788833" y="2373865"/>
            <a:ext cx="2278210" cy="565484"/>
            <a:chOff x="3002826" y="5435203"/>
            <a:chExt cx="2714895" cy="724319"/>
          </a:xfrm>
        </p:grpSpPr>
        <p:cxnSp>
          <p:nvCxnSpPr>
            <p:cNvPr id="89" name="Straight Connector 88"/>
            <p:cNvCxnSpPr/>
            <p:nvPr/>
          </p:nvCxnSpPr>
          <p:spPr>
            <a:xfrm rot="16200000" flipH="1">
              <a:off x="3770153" y="5663949"/>
              <a:ext cx="1" cy="64015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3546527" y="5076974"/>
              <a:ext cx="1" cy="10874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>
              <a:off x="5364078" y="5447291"/>
              <a:ext cx="1" cy="70728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8" name="Group 97"/>
          <p:cNvGrpSpPr/>
          <p:nvPr/>
        </p:nvGrpSpPr>
        <p:grpSpPr>
          <a:xfrm rot="5400000">
            <a:off x="2763518" y="2373865"/>
            <a:ext cx="2278210" cy="565484"/>
            <a:chOff x="3002826" y="5435203"/>
            <a:chExt cx="2714895" cy="724319"/>
          </a:xfrm>
        </p:grpSpPr>
        <p:cxnSp>
          <p:nvCxnSpPr>
            <p:cNvPr id="99" name="Straight Connector 98"/>
            <p:cNvCxnSpPr/>
            <p:nvPr/>
          </p:nvCxnSpPr>
          <p:spPr>
            <a:xfrm rot="16200000" flipH="1">
              <a:off x="3770153" y="5663949"/>
              <a:ext cx="1" cy="640150"/>
            </a:xfrm>
            <a:prstGeom prst="line">
              <a:avLst/>
            </a:prstGeom>
            <a:ln w="28575">
              <a:solidFill>
                <a:schemeClr val="accent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3546527" y="5076974"/>
              <a:ext cx="1" cy="108740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16200000">
              <a:off x="5364078" y="5447291"/>
              <a:ext cx="1" cy="707284"/>
            </a:xfrm>
            <a:prstGeom prst="line">
              <a:avLst/>
            </a:prstGeom>
            <a:ln w="28575">
              <a:solidFill>
                <a:schemeClr val="accent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11385033" y="1504890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M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>
          <a:xfrm>
            <a:off x="11468481" y="1905001"/>
            <a:ext cx="0" cy="2243017"/>
          </a:xfrm>
          <a:prstGeom prst="straightConnector1">
            <a:avLst/>
          </a:prstGeom>
          <a:ln w="25400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414655" y="1219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608389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550989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23455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566055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854785" y="333369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817860" y="3333690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867140" y="33336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55460" y="3333690"/>
            <a:ext cx="42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1132389" y="1219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9326123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268723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41189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3283789" y="14286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432006" y="333369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0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’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398589" y="333369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’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447869" y="333369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2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’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36189" y="3333690"/>
            <a:ext cx="4812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Cambria" panose="02040503050406030204" pitchFamily="18" charset="0"/>
              </a:rPr>
              <a:t>B</a:t>
            </a:r>
            <a:r>
              <a:rPr lang="en-US" sz="2000" i="1" baseline="-25000" dirty="0">
                <a:solidFill>
                  <a:srgbClr val="FF0000"/>
                </a:solidFill>
                <a:latin typeface="Cambria" panose="02040503050406030204" pitchFamily="18" charset="0"/>
              </a:rPr>
              <a:t>3</a:t>
            </a:r>
            <a:r>
              <a:rPr lang="en-US" i="1" dirty="0">
                <a:solidFill>
                  <a:srgbClr val="FF0000"/>
                </a:solidFill>
                <a:latin typeface="Cambria" panose="02040503050406030204" pitchFamily="18" charset="0"/>
              </a:rPr>
              <a:t>’</a:t>
            </a:r>
            <a:endParaRPr lang="en-US" i="1" baseline="-25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14" name="Straight Connector 13"/>
          <p:cNvCxnSpPr>
            <a:stCxn id="5" idx="1"/>
          </p:cNvCxnSpPr>
          <p:nvPr/>
        </p:nvCxnSpPr>
        <p:spPr>
          <a:xfrm flipH="1">
            <a:off x="3162681" y="4129027"/>
            <a:ext cx="381000" cy="18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3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106" grpId="0"/>
      <p:bldP spid="75" grpId="0"/>
      <p:bldP spid="76" grpId="0"/>
      <p:bldP spid="77" grpId="0"/>
      <p:bldP spid="78" grpId="0"/>
      <p:bldP spid="86" grpId="0"/>
      <p:bldP spid="87" grpId="0"/>
      <p:bldP spid="95" grpId="0"/>
      <p:bldP spid="96" grpId="0"/>
      <p:bldP spid="97" grpId="0"/>
      <p:bldP spid="105" grpId="0"/>
      <p:bldP spid="107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Adder-</a:t>
            </a:r>
            <a:r>
              <a:rPr lang="en-US" dirty="0" err="1"/>
              <a:t>Subtractor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mode input M controls the operation.</a:t>
            </a:r>
          </a:p>
          <a:p>
            <a:pPr lvl="1"/>
            <a:r>
              <a:rPr lang="en-US" dirty="0"/>
              <a:t>when </a:t>
            </a:r>
            <a:r>
              <a:rPr lang="en-US" i="1" dirty="0">
                <a:solidFill>
                  <a:schemeClr val="tx2"/>
                </a:solidFill>
              </a:rPr>
              <a:t>M = 0</a:t>
            </a:r>
            <a:r>
              <a:rPr lang="en-US" dirty="0"/>
              <a:t> the circuit is an </a:t>
            </a:r>
            <a:r>
              <a:rPr lang="en-US" i="1" dirty="0">
                <a:solidFill>
                  <a:schemeClr val="tx2"/>
                </a:solidFill>
              </a:rPr>
              <a:t>Adder</a:t>
            </a:r>
          </a:p>
          <a:p>
            <a:pPr lvl="1"/>
            <a:r>
              <a:rPr lang="en-US" dirty="0"/>
              <a:t>when </a:t>
            </a:r>
            <a:r>
              <a:rPr lang="en-US" i="1" dirty="0">
                <a:solidFill>
                  <a:schemeClr val="tx2"/>
                </a:solidFill>
              </a:rPr>
              <a:t>M = 1</a:t>
            </a:r>
            <a:r>
              <a:rPr lang="en-US" dirty="0"/>
              <a:t> the circuit becomes a </a:t>
            </a:r>
            <a:r>
              <a:rPr lang="en-US" i="1" dirty="0" err="1">
                <a:solidFill>
                  <a:schemeClr val="tx2"/>
                </a:solidFill>
              </a:rPr>
              <a:t>Subtractor</a:t>
            </a:r>
            <a:endParaRPr lang="en-US" i="1" dirty="0">
              <a:solidFill>
                <a:schemeClr val="tx2"/>
              </a:solidFill>
            </a:endParaRPr>
          </a:p>
          <a:p>
            <a:r>
              <a:rPr lang="en-US" dirty="0"/>
              <a:t>Each exclusive-OR gate receives one input M and other input from B.</a:t>
            </a:r>
          </a:p>
          <a:p>
            <a:pPr lvl="1"/>
            <a:r>
              <a:rPr lang="en-US" dirty="0"/>
              <a:t>When </a:t>
            </a:r>
            <a:r>
              <a:rPr lang="en-US" i="1" dirty="0">
                <a:solidFill>
                  <a:schemeClr val="tx2"/>
                </a:solidFill>
              </a:rPr>
              <a:t>M = 0</a:t>
            </a:r>
            <a:r>
              <a:rPr lang="en-US" dirty="0"/>
              <a:t>, we have</a:t>
            </a:r>
          </a:p>
          <a:p>
            <a:pPr marL="314325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baseline="-25000" dirty="0">
                <a:solidFill>
                  <a:schemeClr val="tx2"/>
                </a:solidFill>
              </a:rPr>
              <a:t>0</a:t>
            </a:r>
            <a:r>
              <a:rPr lang="en-US" b="1" dirty="0">
                <a:solidFill>
                  <a:schemeClr val="tx2"/>
                </a:solidFill>
              </a:rPr>
              <a:t>=0 &amp; B ⊕ 0 = B</a:t>
            </a:r>
          </a:p>
          <a:p>
            <a:pPr lvl="1"/>
            <a:r>
              <a:rPr lang="en-US" dirty="0"/>
              <a:t>The full-adders receive the value of B, the input carry is 0, and the circuit performs </a:t>
            </a:r>
            <a:r>
              <a:rPr lang="en-US" i="1" dirty="0">
                <a:solidFill>
                  <a:schemeClr val="tx2"/>
                </a:solidFill>
              </a:rPr>
              <a:t>A plus 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</a:t>
            </a:r>
            <a:r>
              <a:rPr lang="en-US" i="1" dirty="0">
                <a:solidFill>
                  <a:schemeClr val="tx2"/>
                </a:solidFill>
              </a:rPr>
              <a:t>M = 1</a:t>
            </a:r>
            <a:r>
              <a:rPr lang="en-US" dirty="0"/>
              <a:t>, we have</a:t>
            </a:r>
          </a:p>
          <a:p>
            <a:pPr marL="3143250" lvl="1" indent="0">
              <a:buNone/>
            </a:pPr>
            <a:r>
              <a:rPr lang="en-US" b="1" dirty="0">
                <a:solidFill>
                  <a:schemeClr val="tx2"/>
                </a:solidFill>
              </a:rPr>
              <a:t>C</a:t>
            </a:r>
            <a:r>
              <a:rPr lang="en-US" b="1" baseline="-25000" dirty="0">
                <a:solidFill>
                  <a:schemeClr val="tx2"/>
                </a:solidFill>
              </a:rPr>
              <a:t>0</a:t>
            </a:r>
            <a:r>
              <a:rPr lang="en-US" b="1" dirty="0">
                <a:solidFill>
                  <a:schemeClr val="tx2"/>
                </a:solidFill>
              </a:rPr>
              <a:t>=1 &amp; B ⊕ 1 = B’</a:t>
            </a:r>
          </a:p>
          <a:p>
            <a:pPr lvl="1"/>
            <a:r>
              <a:rPr lang="en-US" dirty="0"/>
              <a:t>The B inputs are all complemented and 1 is added through the input carry. The circuit performs the operation </a:t>
            </a:r>
            <a:r>
              <a:rPr lang="en-US" i="1" dirty="0">
                <a:solidFill>
                  <a:schemeClr val="tx2"/>
                </a:solidFill>
              </a:rPr>
              <a:t>A plus the 2's complement of 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49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err="1"/>
              <a:t>Incrementar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05" y="990600"/>
            <a:ext cx="8314411" cy="1676400"/>
          </a:xfrm>
        </p:spPr>
        <p:txBody>
          <a:bodyPr/>
          <a:lstStyle/>
          <a:p>
            <a:pPr algn="just"/>
            <a:r>
              <a:rPr lang="en-US" dirty="0"/>
              <a:t>The increment microoperation adds one to a number in a register.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5461" y="335280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12289" y="3352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9117" y="33528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65945" y="335280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5945" y="410238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85461" y="485197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12289" y="4851969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39117" y="4851969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65945" y="48519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85461" y="26856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12289" y="26856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9117" y="268561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58633" y="410238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371061" y="4800600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71061" y="3352800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520805" y="3416587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20805" y="274320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20806" y="4915755"/>
            <a:ext cx="763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Sum</a:t>
            </a:r>
          </a:p>
        </p:txBody>
      </p:sp>
      <p:sp>
        <p:nvSpPr>
          <p:cNvPr id="22" name="Freeform 21"/>
          <p:cNvSpPr/>
          <p:nvPr/>
        </p:nvSpPr>
        <p:spPr>
          <a:xfrm>
            <a:off x="8537999" y="2287261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8018886" y="23115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7452150" y="2311514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</a:t>
            </a:r>
            <a:r>
              <a:rPr lang="en-US" dirty="0" err="1"/>
              <a:t>Incrementer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156720" y="2419290"/>
            <a:ext cx="1295400" cy="2000310"/>
            <a:chOff x="6858000" y="2114490"/>
            <a:chExt cx="1295400" cy="2000310"/>
          </a:xfrm>
        </p:grpSpPr>
        <p:sp>
          <p:nvSpPr>
            <p:cNvPr id="4" name="Rectangle 3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23120" y="2419290"/>
            <a:ext cx="1295400" cy="2000310"/>
            <a:chOff x="6858000" y="2114490"/>
            <a:chExt cx="1295400" cy="2000310"/>
          </a:xfrm>
        </p:grpSpPr>
        <p:sp>
          <p:nvSpPr>
            <p:cNvPr id="14" name="Rectangle 13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965720" y="2419290"/>
            <a:ext cx="1295400" cy="2000310"/>
            <a:chOff x="6858000" y="2114490"/>
            <a:chExt cx="1295400" cy="2000310"/>
          </a:xfrm>
        </p:grpSpPr>
        <p:sp>
          <p:nvSpPr>
            <p:cNvPr id="21" name="Rectangle 20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908320" y="2419290"/>
            <a:ext cx="1295400" cy="2000310"/>
            <a:chOff x="6858000" y="2114490"/>
            <a:chExt cx="1295400" cy="2000310"/>
          </a:xfrm>
        </p:grpSpPr>
        <p:sp>
          <p:nvSpPr>
            <p:cNvPr id="28" name="Rectangle 27"/>
            <p:cNvSpPr/>
            <p:nvPr/>
          </p:nvSpPr>
          <p:spPr>
            <a:xfrm>
              <a:off x="6858000" y="2133600"/>
              <a:ext cx="12954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10400" y="2114490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620000" y="2114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07102" y="3714690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620000" y="37146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236815" y="2890840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HA</a:t>
              </a:r>
            </a:p>
          </p:txBody>
        </p:sp>
      </p:grpSp>
      <p:cxnSp>
        <p:nvCxnSpPr>
          <p:cNvPr id="34" name="Straight Arrow Connector 33"/>
          <p:cNvCxnSpPr>
            <a:stCxn id="35" idx="2"/>
          </p:cNvCxnSpPr>
          <p:nvPr/>
        </p:nvCxnSpPr>
        <p:spPr>
          <a:xfrm>
            <a:off x="10477562" y="177171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65004" y="137160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37" name="Straight Arrow Connector 36"/>
          <p:cNvCxnSpPr>
            <a:stCxn id="38" idx="2"/>
          </p:cNvCxnSpPr>
          <p:nvPr/>
        </p:nvCxnSpPr>
        <p:spPr>
          <a:xfrm>
            <a:off x="11120408" y="1771710"/>
            <a:ext cx="2915" cy="64751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941094" y="1371600"/>
            <a:ext cx="35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" panose="02040503050406030204" pitchFamily="18" charset="0"/>
              </a:rPr>
              <a:t>1</a:t>
            </a:r>
            <a:endParaRPr lang="en-US" baseline="-25000" dirty="0">
              <a:latin typeface="Cambria" panose="02040503050406030204" pitchFamily="18" charset="0"/>
            </a:endParaRPr>
          </a:p>
        </p:txBody>
      </p:sp>
      <p:cxnSp>
        <p:nvCxnSpPr>
          <p:cNvPr id="36" name="Straight Arrow Connector 35"/>
          <p:cNvCxnSpPr>
            <a:stCxn id="39" idx="2"/>
          </p:cNvCxnSpPr>
          <p:nvPr/>
        </p:nvCxnSpPr>
        <p:spPr>
          <a:xfrm>
            <a:off x="8343962" y="177171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131404" y="137160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40" name="Straight Arrow Connector 39"/>
          <p:cNvCxnSpPr>
            <a:stCxn id="41" idx="2"/>
          </p:cNvCxnSpPr>
          <p:nvPr/>
        </p:nvCxnSpPr>
        <p:spPr>
          <a:xfrm>
            <a:off x="6254478" y="179082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41920" y="139071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42" name="Straight Arrow Connector 41"/>
          <p:cNvCxnSpPr>
            <a:stCxn id="43" idx="2"/>
          </p:cNvCxnSpPr>
          <p:nvPr/>
        </p:nvCxnSpPr>
        <p:spPr>
          <a:xfrm>
            <a:off x="4229162" y="177171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016604" y="137160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A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1118744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950804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0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9013720" y="1981200"/>
            <a:ext cx="1524000" cy="2909888"/>
            <a:chOff x="5867400" y="1676400"/>
            <a:chExt cx="1524000" cy="2909888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7391400" y="4114800"/>
              <a:ext cx="0" cy="457200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629400" y="4572000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6629400" y="1676400"/>
              <a:ext cx="0" cy="29098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5867400" y="1690688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5867400" y="1676400"/>
              <a:ext cx="0" cy="4572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6880120" y="1981200"/>
            <a:ext cx="1524000" cy="2909888"/>
            <a:chOff x="5867400" y="1676400"/>
            <a:chExt cx="1524000" cy="2909888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7391400" y="4114800"/>
              <a:ext cx="0" cy="457200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629400" y="4572000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6629400" y="1676400"/>
              <a:ext cx="0" cy="29098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867400" y="1690688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867400" y="1676400"/>
              <a:ext cx="0" cy="4572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822720" y="1981200"/>
            <a:ext cx="1524000" cy="2909888"/>
            <a:chOff x="5867400" y="1676400"/>
            <a:chExt cx="1524000" cy="2909888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7391400" y="4114800"/>
              <a:ext cx="0" cy="457200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629400" y="4572000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6629400" y="1676400"/>
              <a:ext cx="0" cy="2909888"/>
            </a:xfrm>
            <a:prstGeom prst="straightConnector1">
              <a:avLst/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5867400" y="1690688"/>
              <a:ext cx="75981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867400" y="1676400"/>
              <a:ext cx="0" cy="45720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/>
          <p:cNvCxnSpPr/>
          <p:nvPr/>
        </p:nvCxnSpPr>
        <p:spPr>
          <a:xfrm>
            <a:off x="8953060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785120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895660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727720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4838260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70320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S</a:t>
            </a:r>
            <a:r>
              <a:rPr lang="en-US" sz="2000" i="1" baseline="-25000" dirty="0">
                <a:latin typeface="Cambria" panose="02040503050406030204" pitchFamily="18" charset="0"/>
              </a:rPr>
              <a:t>3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4260744" y="4419600"/>
            <a:ext cx="0" cy="647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092804" y="5010090"/>
            <a:ext cx="42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C</a:t>
            </a:r>
            <a:r>
              <a:rPr lang="en-US" sz="2000" i="1" baseline="-25000" dirty="0">
                <a:latin typeface="Cambria" panose="02040503050406030204" pitchFamily="18" charset="0"/>
              </a:rPr>
              <a:t>4</a:t>
            </a:r>
            <a:endParaRPr lang="en-US" i="1" baseline="-25000" dirty="0">
              <a:latin typeface="Cambria" panose="020405030504060302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286586" y="1123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52986" y="1123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041920" y="1123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38186" y="11238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950804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882137" y="1581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785120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727720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70320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4114386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03920" y="15859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23986" y="158109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96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39" grpId="0"/>
      <p:bldP spid="41" grpId="0"/>
      <p:bldP spid="43" grpId="0"/>
      <p:bldP spid="45" grpId="0"/>
      <p:bldP spid="71" grpId="0"/>
      <p:bldP spid="73" grpId="0"/>
      <p:bldP spid="75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Binary </a:t>
            </a:r>
            <a:r>
              <a:rPr lang="en-US" dirty="0" err="1"/>
              <a:t>Incrementer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As shown in figure, one of the inputs to the least significant half-adder (HA) is connected to logic-1 and the other input is connected to the least significant bit of the number to be incremented. </a:t>
            </a:r>
          </a:p>
          <a:p>
            <a:pPr lvl="0" algn="just"/>
            <a:r>
              <a:rPr lang="en-US" dirty="0"/>
              <a:t> The output carry from one half-adder is connected to one of the inputs of the next-higher-order half-adder. </a:t>
            </a:r>
          </a:p>
          <a:p>
            <a:pPr lvl="0" algn="just"/>
            <a:r>
              <a:rPr lang="en-US" dirty="0"/>
              <a:t>The circuit receives the four bits from A</a:t>
            </a:r>
            <a:r>
              <a:rPr lang="en-US" baseline="-25000" dirty="0"/>
              <a:t>0</a:t>
            </a:r>
            <a:r>
              <a:rPr lang="en-US" dirty="0"/>
              <a:t> through A</a:t>
            </a:r>
            <a:r>
              <a:rPr lang="en-US" baseline="-25000" dirty="0"/>
              <a:t>3</a:t>
            </a:r>
            <a:r>
              <a:rPr lang="en-US" dirty="0"/>
              <a:t>, adds one to it, and generates the incremented output in S</a:t>
            </a:r>
            <a:r>
              <a:rPr lang="en-US" baseline="-25000" dirty="0"/>
              <a:t>0 </a:t>
            </a:r>
            <a:r>
              <a:rPr lang="en-US" dirty="0"/>
              <a:t>through S</a:t>
            </a:r>
            <a:r>
              <a:rPr lang="en-US" baseline="-25000" dirty="0"/>
              <a:t>3</a:t>
            </a:r>
            <a:r>
              <a:rPr lang="en-US" dirty="0"/>
              <a:t>. </a:t>
            </a:r>
          </a:p>
          <a:p>
            <a:pPr lvl="0" algn="just"/>
            <a:r>
              <a:rPr lang="en-US" dirty="0"/>
              <a:t>The output carry C</a:t>
            </a:r>
            <a:r>
              <a:rPr lang="en-US" baseline="-25000" dirty="0"/>
              <a:t>4</a:t>
            </a:r>
            <a:r>
              <a:rPr lang="en-US" dirty="0"/>
              <a:t> will be 1 only after incrementing binary 1111. This also causes outputs</a:t>
            </a:r>
            <a:r>
              <a:rPr lang="en-US" b="1" dirty="0"/>
              <a:t> 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through S</a:t>
            </a:r>
            <a:r>
              <a:rPr lang="en-US" baseline="-25000" dirty="0"/>
              <a:t>3</a:t>
            </a:r>
            <a:r>
              <a:rPr lang="en-US" dirty="0"/>
              <a:t> to go to 0.</a:t>
            </a:r>
          </a:p>
        </p:txBody>
      </p:sp>
    </p:spTree>
    <p:extLst>
      <p:ext uri="{BB962C8B-B14F-4D97-AF65-F5344CB8AC3E}">
        <p14:creationId xmlns:p14="http://schemas.microsoft.com/office/powerpoint/2010/main" val="3452055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 algn="just"/>
                <a:r>
                  <a:rPr lang="en-US" dirty="0"/>
                  <a:t>The arithmetic micro operations can be implemented in one composite arithmetic circuit.</a:t>
                </a:r>
              </a:p>
              <a:p>
                <a:pPr lvl="0" algn="just"/>
                <a:r>
                  <a:rPr lang="en-US" dirty="0"/>
                  <a:t>The basic component of an arithmetic circuit is the parallel adder.</a:t>
                </a:r>
              </a:p>
              <a:p>
                <a:pPr lvl="0" algn="just"/>
                <a:r>
                  <a:rPr lang="en-US" dirty="0"/>
                  <a:t>By controlling the data inputs to the adder, it is possible to obtain different types of arithmetic operations.</a:t>
                </a:r>
              </a:p>
              <a:p>
                <a:pPr lvl="0" algn="just"/>
                <a:r>
                  <a:rPr lang="en-US" dirty="0"/>
                  <a:t>The output of binary adder is calculated from arithmetic sum.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𝑪𝒊𝒏</m:t>
                      </m:r>
                    </m:oMath>
                  </m:oMathPara>
                </a14:m>
                <a:endParaRPr lang="en-US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17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4398511" y="367587"/>
            <a:ext cx="61868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Incremented content of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144435" y="2667000"/>
            <a:ext cx="1632250" cy="978932"/>
            <a:chOff x="1187150" y="2667000"/>
            <a:chExt cx="1632250" cy="978932"/>
          </a:xfrm>
        </p:grpSpPr>
        <p:grpSp>
          <p:nvGrpSpPr>
            <p:cNvPr id="3" name="Group 2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81485" y="2667000"/>
            <a:ext cx="1632250" cy="978932"/>
            <a:chOff x="1187150" y="2667000"/>
            <a:chExt cx="1632250" cy="978932"/>
          </a:xfrm>
        </p:grpSpPr>
        <p:grpSp>
          <p:nvGrpSpPr>
            <p:cNvPr id="45" name="Group 44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030635" y="2667000"/>
            <a:ext cx="1632250" cy="978932"/>
            <a:chOff x="1187150" y="2667000"/>
            <a:chExt cx="1632250" cy="978932"/>
          </a:xfrm>
        </p:grpSpPr>
        <p:grpSp>
          <p:nvGrpSpPr>
            <p:cNvPr id="50" name="Group 49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011835" y="2667000"/>
            <a:ext cx="1632250" cy="978932"/>
            <a:chOff x="1187150" y="2667000"/>
            <a:chExt cx="1632250" cy="978932"/>
          </a:xfrm>
        </p:grpSpPr>
        <p:grpSp>
          <p:nvGrpSpPr>
            <p:cNvPr id="55" name="Group 54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19285" y="1390590"/>
            <a:ext cx="1524000" cy="971610"/>
            <a:chOff x="609600" y="1390590"/>
            <a:chExt cx="1377649" cy="971610"/>
          </a:xfrm>
        </p:grpSpPr>
        <p:sp>
          <p:nvSpPr>
            <p:cNvPr id="6" name="Rectangle 5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65764" y="1676400"/>
              <a:ext cx="420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776685" y="1390590"/>
            <a:ext cx="1524000" cy="971610"/>
            <a:chOff x="609600" y="1390590"/>
            <a:chExt cx="1377649" cy="971610"/>
          </a:xfrm>
        </p:grpSpPr>
        <p:sp>
          <p:nvSpPr>
            <p:cNvPr id="86" name="Rectangle 85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5764" y="1676400"/>
              <a:ext cx="420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757885" y="1390590"/>
            <a:ext cx="1524000" cy="971610"/>
            <a:chOff x="609600" y="1390590"/>
            <a:chExt cx="1377649" cy="971610"/>
          </a:xfrm>
        </p:grpSpPr>
        <p:sp>
          <p:nvSpPr>
            <p:cNvPr id="93" name="Rectangle 92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65764" y="1676400"/>
              <a:ext cx="420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739085" y="1390590"/>
            <a:ext cx="1524000" cy="971610"/>
            <a:chOff x="609600" y="1390590"/>
            <a:chExt cx="1377649" cy="971610"/>
          </a:xfrm>
        </p:grpSpPr>
        <p:sp>
          <p:nvSpPr>
            <p:cNvPr id="100" name="Rectangle 99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65764" y="1676400"/>
              <a:ext cx="420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 flipV="1">
            <a:off x="5259477" y="1600201"/>
            <a:ext cx="50292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00685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281885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1263085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1720285" y="1295401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501085" y="1133445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519885" y="1143001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38685" y="1143000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481285" y="1143000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024085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89523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070723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051923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326539" y="914400"/>
            <a:ext cx="62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4938485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6995885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977085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0958285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>
            <a:off x="3152547" y="1600170"/>
            <a:ext cx="530620" cy="4038631"/>
            <a:chOff x="195262" y="1600169"/>
            <a:chExt cx="530620" cy="4038631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200836" y="1600169"/>
              <a:ext cx="525046" cy="2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 flipV="1">
              <a:off x="195262" y="1600170"/>
              <a:ext cx="5574" cy="403863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394263" y="3581401"/>
            <a:ext cx="6863934" cy="2402413"/>
            <a:chOff x="436978" y="3581400"/>
            <a:chExt cx="6863934" cy="2402413"/>
          </a:xfrm>
        </p:grpSpPr>
        <p:cxnSp>
          <p:nvCxnSpPr>
            <p:cNvPr id="125" name="Straight Connector 124"/>
            <p:cNvCxnSpPr/>
            <p:nvPr/>
          </p:nvCxnSpPr>
          <p:spPr>
            <a:xfrm flipV="1">
              <a:off x="437494" y="3886201"/>
              <a:ext cx="9909" cy="20976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36978" y="3881332"/>
              <a:ext cx="68494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1447800" y="3602241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3352800" y="3581400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334000" y="3581400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7300912" y="3596120"/>
              <a:ext cx="0" cy="29008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3657373" y="3581400"/>
            <a:ext cx="6863934" cy="2057400"/>
            <a:chOff x="700088" y="3581400"/>
            <a:chExt cx="6863934" cy="2057400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714736" y="4191000"/>
              <a:ext cx="0" cy="1447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00088" y="4191000"/>
              <a:ext cx="68639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710910" y="3602241"/>
              <a:ext cx="0" cy="588759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3615910" y="3581400"/>
              <a:ext cx="0" cy="6096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5597110" y="3581400"/>
              <a:ext cx="0" cy="6096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7564022" y="3596120"/>
              <a:ext cx="0" cy="59488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>
            <a:stCxn id="224" idx="0"/>
          </p:cNvCxnSpPr>
          <p:nvPr/>
        </p:nvCxnSpPr>
        <p:spPr>
          <a:xfrm flipV="1">
            <a:off x="3943867" y="2362200"/>
            <a:ext cx="4019" cy="36191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988442" y="2362200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7941067" y="2362200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9936554" y="2343134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4938485" y="3619486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 rot="16200000">
            <a:off x="4333905" y="4266931"/>
            <a:ext cx="1638315" cy="343422"/>
            <a:chOff x="379248" y="5807937"/>
            <a:chExt cx="3591634" cy="752875"/>
          </a:xfrm>
        </p:grpSpPr>
        <p:cxnSp>
          <p:nvCxnSpPr>
            <p:cNvPr id="144" name="Straight Connector 143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4938485" y="525780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6872061" y="3609978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 rot="16200000">
            <a:off x="6267481" y="4257423"/>
            <a:ext cx="1638315" cy="343422"/>
            <a:chOff x="379248" y="5807937"/>
            <a:chExt cx="3591634" cy="752875"/>
          </a:xfrm>
        </p:grpSpPr>
        <p:cxnSp>
          <p:nvCxnSpPr>
            <p:cNvPr id="162" name="Straight Connector 16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6" name="Straight Connector 165"/>
          <p:cNvCxnSpPr/>
          <p:nvPr/>
        </p:nvCxnSpPr>
        <p:spPr>
          <a:xfrm>
            <a:off x="6872061" y="5248292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8833685" y="3609976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 rot="16200000">
            <a:off x="8229105" y="4257421"/>
            <a:ext cx="1638315" cy="343422"/>
            <a:chOff x="379248" y="5807937"/>
            <a:chExt cx="3591634" cy="752875"/>
          </a:xfrm>
        </p:grpSpPr>
        <p:cxnSp>
          <p:nvCxnSpPr>
            <p:cNvPr id="169" name="Straight Connector 16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3" name="Straight Connector 172"/>
          <p:cNvCxnSpPr/>
          <p:nvPr/>
        </p:nvCxnSpPr>
        <p:spPr>
          <a:xfrm>
            <a:off x="8833685" y="524829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10800597" y="3609976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 rot="16200000">
            <a:off x="10196017" y="4257421"/>
            <a:ext cx="1638315" cy="343422"/>
            <a:chOff x="379248" y="5807937"/>
            <a:chExt cx="3591634" cy="752875"/>
          </a:xfrm>
        </p:grpSpPr>
        <p:cxnSp>
          <p:nvCxnSpPr>
            <p:cNvPr id="176" name="Straight Connector 17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0" name="Straight Connector 179"/>
          <p:cNvCxnSpPr/>
          <p:nvPr/>
        </p:nvCxnSpPr>
        <p:spPr>
          <a:xfrm>
            <a:off x="10800597" y="524829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16200000">
            <a:off x="11262829" y="4724140"/>
            <a:ext cx="1066799" cy="305321"/>
            <a:chOff x="-1031389" y="5807937"/>
            <a:chExt cx="3152689" cy="752875"/>
          </a:xfrm>
        </p:grpSpPr>
        <p:cxnSp>
          <p:nvCxnSpPr>
            <p:cNvPr id="182" name="Straight Connector 181"/>
            <p:cNvCxnSpPr/>
            <p:nvPr/>
          </p:nvCxnSpPr>
          <p:spPr>
            <a:xfrm rot="5400000" flipV="1">
              <a:off x="-118517" y="5274295"/>
              <a:ext cx="0" cy="18257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 flipV="1">
              <a:off x="1793204" y="5856537"/>
              <a:ext cx="0" cy="65619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5581422" y="3581400"/>
            <a:ext cx="6214911" cy="762000"/>
            <a:chOff x="2624136" y="3581400"/>
            <a:chExt cx="6214911" cy="762000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2624136" y="4343400"/>
              <a:ext cx="62149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2624136" y="3581400"/>
              <a:ext cx="0" cy="76200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4572000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6524624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8520112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/>
          <p:cNvCxnSpPr/>
          <p:nvPr/>
        </p:nvCxnSpPr>
        <p:spPr>
          <a:xfrm>
            <a:off x="5352974" y="4495800"/>
            <a:ext cx="5895976" cy="0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5352974" y="3581400"/>
            <a:ext cx="0" cy="914400"/>
          </a:xfrm>
          <a:prstGeom prst="line">
            <a:avLst/>
          </a:prstGeom>
          <a:ln w="254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7300838" y="3581400"/>
            <a:ext cx="0" cy="914400"/>
          </a:xfrm>
          <a:prstGeom prst="line">
            <a:avLst/>
          </a:prstGeom>
          <a:ln w="25400"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9253462" y="3581400"/>
            <a:ext cx="0" cy="914400"/>
          </a:xfrm>
          <a:prstGeom prst="line">
            <a:avLst/>
          </a:prstGeom>
          <a:ln w="25400"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1248950" y="3595688"/>
            <a:ext cx="0" cy="1371600"/>
          </a:xfrm>
          <a:prstGeom prst="line">
            <a:avLst/>
          </a:prstGeom>
          <a:ln w="25400"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1263086" y="4953000"/>
            <a:ext cx="53324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2921221" y="563880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196063" y="5983813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447080" y="5638800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3719285" y="5981384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760360" y="5674145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7757885" y="567066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9714324" y="563880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6631359" y="5674145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628884" y="5670662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0585323" y="563880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710584" y="567066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1621551" y="54267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1761252" y="413650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620551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338285" y="5715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109685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3387689" y="3583673"/>
            <a:ext cx="6863934" cy="2402413"/>
            <a:chOff x="436978" y="3581400"/>
            <a:chExt cx="6863934" cy="2402413"/>
          </a:xfrm>
        </p:grpSpPr>
        <p:cxnSp>
          <p:nvCxnSpPr>
            <p:cNvPr id="243" name="Straight Connector 242"/>
            <p:cNvCxnSpPr/>
            <p:nvPr/>
          </p:nvCxnSpPr>
          <p:spPr>
            <a:xfrm flipV="1">
              <a:off x="441718" y="3886201"/>
              <a:ext cx="9909" cy="2097612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436978" y="3881332"/>
              <a:ext cx="6849445" cy="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1447800" y="3602241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3352800" y="358140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5334000" y="358140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7300912" y="359612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>
            <a:off x="3650799" y="3583672"/>
            <a:ext cx="6863934" cy="2057400"/>
            <a:chOff x="700088" y="3581400"/>
            <a:chExt cx="6863934" cy="2057400"/>
          </a:xfrm>
        </p:grpSpPr>
        <p:cxnSp>
          <p:nvCxnSpPr>
            <p:cNvPr id="250" name="Straight Connector 249"/>
            <p:cNvCxnSpPr/>
            <p:nvPr/>
          </p:nvCxnSpPr>
          <p:spPr>
            <a:xfrm flipV="1">
              <a:off x="714736" y="4191000"/>
              <a:ext cx="0" cy="144780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700088" y="4191000"/>
              <a:ext cx="6863934" cy="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1710910" y="3602241"/>
              <a:ext cx="0" cy="588759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3615910" y="3581400"/>
              <a:ext cx="0" cy="60960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5597110" y="3581400"/>
              <a:ext cx="0" cy="60960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V="1">
              <a:off x="7564022" y="3596120"/>
              <a:ext cx="0" cy="594880"/>
            </a:xfrm>
            <a:prstGeom prst="line">
              <a:avLst/>
            </a:prstGeom>
            <a:ln w="25400">
              <a:solidFill>
                <a:srgbClr val="E40524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" name="Straight Connector 255"/>
          <p:cNvCxnSpPr/>
          <p:nvPr/>
        </p:nvCxnSpPr>
        <p:spPr>
          <a:xfrm>
            <a:off x="5353127" y="4495800"/>
            <a:ext cx="5895976" cy="0"/>
          </a:xfrm>
          <a:prstGeom prst="line">
            <a:avLst/>
          </a:prstGeom>
          <a:ln w="25400">
            <a:solidFill>
              <a:srgbClr val="E4052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5353127" y="3581400"/>
            <a:ext cx="0" cy="914400"/>
          </a:xfrm>
          <a:prstGeom prst="line">
            <a:avLst/>
          </a:prstGeom>
          <a:ln w="25400">
            <a:solidFill>
              <a:srgbClr val="E40524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7300991" y="3581400"/>
            <a:ext cx="0" cy="914400"/>
          </a:xfrm>
          <a:prstGeom prst="line">
            <a:avLst/>
          </a:prstGeom>
          <a:ln w="25400">
            <a:solidFill>
              <a:srgbClr val="E4052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9253615" y="3581400"/>
            <a:ext cx="0" cy="914400"/>
          </a:xfrm>
          <a:prstGeom prst="line">
            <a:avLst/>
          </a:prstGeom>
          <a:ln w="25400">
            <a:solidFill>
              <a:srgbClr val="E4052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11249103" y="3595688"/>
            <a:ext cx="0" cy="1371600"/>
          </a:xfrm>
          <a:prstGeom prst="line">
            <a:avLst/>
          </a:prstGeom>
          <a:ln w="25400">
            <a:solidFill>
              <a:srgbClr val="E40524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11263239" y="4953000"/>
            <a:ext cx="533247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4919631" y="23187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955189" y="230863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8959474" y="232264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0995032" y="231253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58265" y="1219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7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114" grpId="0"/>
      <p:bldP spid="115" grpId="0"/>
      <p:bldP spid="116" grpId="0"/>
      <p:bldP spid="117" grpId="0"/>
      <p:bldP spid="118" grpId="0"/>
      <p:bldP spid="220" grpId="0"/>
      <p:bldP spid="221" grpId="0"/>
      <p:bldP spid="223" grpId="0"/>
      <p:bldP spid="224" grpId="0"/>
      <p:bldP spid="226" grpId="0"/>
      <p:bldP spid="227" grpId="0"/>
      <p:bldP spid="228" grpId="0"/>
      <p:bldP spid="229" grpId="0"/>
      <p:bldP spid="230" grpId="0"/>
      <p:bldP spid="231" grpId="0"/>
      <p:bldP spid="232" grpId="0"/>
      <p:bldP spid="233" grpId="0"/>
      <p:bldP spid="234" grpId="0"/>
      <p:bldP spid="239" grpId="0"/>
      <p:bldP spid="240" grpId="0"/>
      <p:bldP spid="241" grpId="0"/>
      <p:bldP spid="263" grpId="0"/>
      <p:bldP spid="264" grpId="0"/>
      <p:bldP spid="265" grpId="0"/>
      <p:bldP spid="266" grpId="0"/>
      <p:bldP spid="26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7724" y="2208540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4552" y="2208539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61380" y="220853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8208" y="2208539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8208" y="2958124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0324" y="3707709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97152" y="3707708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23980" y="3707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0808" y="370770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70324" y="154135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97152" y="154135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23980" y="154135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80896" y="295812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93324" y="3656339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427324" y="2208539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10822862" y="1143000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10303749" y="1167253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9737013" y="1167253"/>
            <a:ext cx="542925" cy="3555886"/>
          </a:xfrm>
          <a:custGeom>
            <a:avLst/>
            <a:gdLst>
              <a:gd name="connsiteX0" fmla="*/ 542925 w 542925"/>
              <a:gd name="connsiteY0" fmla="*/ 3151514 h 3555886"/>
              <a:gd name="connsiteX1" fmla="*/ 371475 w 542925"/>
              <a:gd name="connsiteY1" fmla="*/ 3308677 h 3555886"/>
              <a:gd name="connsiteX2" fmla="*/ 171450 w 542925"/>
              <a:gd name="connsiteY2" fmla="*/ 251152 h 3555886"/>
              <a:gd name="connsiteX3" fmla="*/ 0 w 542925"/>
              <a:gd name="connsiteY3" fmla="*/ 394027 h 355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2925" h="3555886">
                <a:moveTo>
                  <a:pt x="542925" y="3151514"/>
                </a:moveTo>
                <a:cubicBezTo>
                  <a:pt x="488156" y="3471792"/>
                  <a:pt x="433387" y="3792071"/>
                  <a:pt x="371475" y="3308677"/>
                </a:cubicBezTo>
                <a:cubicBezTo>
                  <a:pt x="309563" y="2825283"/>
                  <a:pt x="233362" y="736927"/>
                  <a:pt x="171450" y="251152"/>
                </a:cubicBezTo>
                <a:cubicBezTo>
                  <a:pt x="109538" y="-234623"/>
                  <a:pt x="54769" y="79702"/>
                  <a:pt x="0" y="394027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9577984" y="220980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104812" y="220980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631640" y="220980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58468" y="220980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427324" y="3657600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570324" y="307282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097152" y="30728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623980" y="30728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150808" y="30728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55824" y="2971801"/>
            <a:ext cx="394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6196163" y="3276600"/>
            <a:ext cx="2623095" cy="0"/>
          </a:xfrm>
          <a:prstGeom prst="line">
            <a:avLst/>
          </a:prstGeom>
          <a:ln w="25400"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369924" y="2843409"/>
            <a:ext cx="2206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2’s complement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69035" y="1054928"/>
            <a:ext cx="4439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Decrement using 2’s complement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101068" y="3707478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61903" y="4977832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Discard carry</a:t>
            </a:r>
          </a:p>
        </p:txBody>
      </p:sp>
      <p:cxnSp>
        <p:nvCxnSpPr>
          <p:cNvPr id="41" name="Straight Arrow Connector 40"/>
          <p:cNvCxnSpPr>
            <a:stCxn id="38" idx="2"/>
            <a:endCxn id="39" idx="0"/>
          </p:cNvCxnSpPr>
          <p:nvPr/>
        </p:nvCxnSpPr>
        <p:spPr>
          <a:xfrm flipH="1">
            <a:off x="8430672" y="4292252"/>
            <a:ext cx="866924" cy="685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007724" y="370852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34552" y="370852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61380" y="370852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588208" y="370852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388262" y="5638801"/>
                <a:ext cx="55158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>
                          <a:solidFill>
                            <a:schemeClr val="tx2"/>
                          </a:solidFill>
                          <a:latin typeface="Cambria Math"/>
                        </a:rPr>
                        <m:t>𝒆𝒄𝒓𝒆𝒎𝒆𝒏𝒕</m:t>
                      </m:r>
                      <m:r>
                        <a:rPr lang="en-US" sz="32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solidFill>
                            <a:schemeClr val="tx2"/>
                          </a:solidFill>
                          <a:latin typeface="Cambria Math"/>
                        </a:rPr>
                        <m:t>𝟏𝟏𝟏𝟏</m:t>
                      </m:r>
                      <m:r>
                        <a:rPr lang="en-US" sz="32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>
                          <a:solidFill>
                            <a:schemeClr val="tx2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sz="32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262" y="5638801"/>
                <a:ext cx="55158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7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2" grpId="0" animBg="1"/>
      <p:bldP spid="23" grpId="0" animBg="1"/>
      <p:bldP spid="24" grpId="0" animBg="1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2" grpId="0"/>
      <p:bldP spid="43" grpId="0"/>
      <p:bldP spid="44" grpId="0"/>
      <p:bldP spid="45" grpId="0"/>
      <p:bldP spid="4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Box 267"/>
          <p:cNvSpPr txBox="1"/>
          <p:nvPr/>
        </p:nvSpPr>
        <p:spPr>
          <a:xfrm>
            <a:off x="4391493" y="406811"/>
            <a:ext cx="61868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Decremented content of 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05" y="1251858"/>
            <a:ext cx="2947482" cy="4601183"/>
          </a:xfrm>
        </p:spPr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137417" y="2667000"/>
            <a:ext cx="1632250" cy="978932"/>
            <a:chOff x="1187150" y="2667000"/>
            <a:chExt cx="1632250" cy="978932"/>
          </a:xfrm>
        </p:grpSpPr>
        <p:grpSp>
          <p:nvGrpSpPr>
            <p:cNvPr id="3" name="Group 2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074467" y="2667000"/>
            <a:ext cx="1632250" cy="978932"/>
            <a:chOff x="1187150" y="2667000"/>
            <a:chExt cx="1632250" cy="978932"/>
          </a:xfrm>
        </p:grpSpPr>
        <p:grpSp>
          <p:nvGrpSpPr>
            <p:cNvPr id="45" name="Group 44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8023617" y="2667000"/>
            <a:ext cx="1632250" cy="978932"/>
            <a:chOff x="1187150" y="2667000"/>
            <a:chExt cx="1632250" cy="978932"/>
          </a:xfrm>
        </p:grpSpPr>
        <p:grpSp>
          <p:nvGrpSpPr>
            <p:cNvPr id="50" name="Group 49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0004817" y="2667000"/>
            <a:ext cx="1632250" cy="978932"/>
            <a:chOff x="1187150" y="2667000"/>
            <a:chExt cx="1632250" cy="978932"/>
          </a:xfrm>
        </p:grpSpPr>
        <p:grpSp>
          <p:nvGrpSpPr>
            <p:cNvPr id="55" name="Group 54"/>
            <p:cNvGrpSpPr/>
            <p:nvPr/>
          </p:nvGrpSpPr>
          <p:grpSpPr>
            <a:xfrm>
              <a:off x="1219200" y="2667000"/>
              <a:ext cx="1600200" cy="978932"/>
              <a:chOff x="366114" y="1452283"/>
              <a:chExt cx="1538886" cy="1622959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66114" y="2462931"/>
                <a:ext cx="1538885" cy="61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 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r>
                  <a:rPr lang="en-US" dirty="0">
                    <a:solidFill>
                      <a:schemeClr val="bg1"/>
                    </a:solidFill>
                  </a:rPr>
                  <a:t>  0  1  2  3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187150" y="2743200"/>
              <a:ext cx="1600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 3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712267" y="1390590"/>
            <a:ext cx="1524000" cy="971610"/>
            <a:chOff x="609600" y="1390590"/>
            <a:chExt cx="1377649" cy="971610"/>
          </a:xfrm>
        </p:grpSpPr>
        <p:sp>
          <p:nvSpPr>
            <p:cNvPr id="6" name="Rectangle 5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65764" y="1676400"/>
              <a:ext cx="420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769667" y="1390590"/>
            <a:ext cx="1524000" cy="971610"/>
            <a:chOff x="609600" y="1390590"/>
            <a:chExt cx="1377649" cy="971610"/>
          </a:xfrm>
        </p:grpSpPr>
        <p:sp>
          <p:nvSpPr>
            <p:cNvPr id="86" name="Rectangle 85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5764" y="1676400"/>
              <a:ext cx="420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750867" y="1390590"/>
            <a:ext cx="1524000" cy="971610"/>
            <a:chOff x="609600" y="1390590"/>
            <a:chExt cx="1377649" cy="971610"/>
          </a:xfrm>
        </p:grpSpPr>
        <p:sp>
          <p:nvSpPr>
            <p:cNvPr id="93" name="Rectangle 92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065764" y="1676400"/>
              <a:ext cx="420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732067" y="1390590"/>
            <a:ext cx="1524000" cy="971610"/>
            <a:chOff x="609600" y="1390590"/>
            <a:chExt cx="1377649" cy="971610"/>
          </a:xfrm>
        </p:grpSpPr>
        <p:sp>
          <p:nvSpPr>
            <p:cNvPr id="100" name="Rectangle 99"/>
            <p:cNvSpPr/>
            <p:nvPr/>
          </p:nvSpPr>
          <p:spPr>
            <a:xfrm>
              <a:off x="609600" y="1438245"/>
              <a:ext cx="1377649" cy="9239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09600" y="1390590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524000" y="1400114"/>
              <a:ext cx="382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13442" y="1943024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527842" y="1952548"/>
              <a:ext cx="384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r>
                <a:rPr lang="en-US" sz="2000" i="1" baseline="-25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065764" y="1676400"/>
              <a:ext cx="420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FA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 flipV="1">
            <a:off x="5252459" y="1600201"/>
            <a:ext cx="502920" cy="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293667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274867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1256067" y="1600200"/>
            <a:ext cx="457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11713267" y="1295401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10494067" y="1133445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8512867" y="1143001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6531667" y="1143000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4474267" y="1143000"/>
            <a:ext cx="0" cy="3048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017067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82505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063705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044905" y="97149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319521" y="914400"/>
            <a:ext cx="6223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out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 flipV="1">
            <a:off x="4931467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V="1">
            <a:off x="6988867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8970067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10951267" y="2347912"/>
            <a:ext cx="0" cy="3190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oup 234"/>
          <p:cNvGrpSpPr/>
          <p:nvPr/>
        </p:nvGrpSpPr>
        <p:grpSpPr>
          <a:xfrm>
            <a:off x="3145529" y="1600170"/>
            <a:ext cx="530620" cy="4038631"/>
            <a:chOff x="195262" y="1600169"/>
            <a:chExt cx="530620" cy="4038631"/>
          </a:xfrm>
        </p:grpSpPr>
        <p:cxnSp>
          <p:nvCxnSpPr>
            <p:cNvPr id="123" name="Straight Connector 122"/>
            <p:cNvCxnSpPr/>
            <p:nvPr/>
          </p:nvCxnSpPr>
          <p:spPr>
            <a:xfrm flipV="1">
              <a:off x="200836" y="1600169"/>
              <a:ext cx="525046" cy="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 flipV="1">
              <a:off x="195262" y="1600170"/>
              <a:ext cx="5574" cy="403863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3387245" y="3581401"/>
            <a:ext cx="6863934" cy="2402413"/>
            <a:chOff x="436978" y="3581400"/>
            <a:chExt cx="6863934" cy="2402413"/>
          </a:xfrm>
        </p:grpSpPr>
        <p:cxnSp>
          <p:nvCxnSpPr>
            <p:cNvPr id="125" name="Straight Connector 124"/>
            <p:cNvCxnSpPr/>
            <p:nvPr/>
          </p:nvCxnSpPr>
          <p:spPr>
            <a:xfrm flipV="1">
              <a:off x="442858" y="3886201"/>
              <a:ext cx="9909" cy="20976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36978" y="3881332"/>
              <a:ext cx="6849445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V="1">
              <a:off x="1447800" y="3602241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3352800" y="3581400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334000" y="3581400"/>
              <a:ext cx="0" cy="29008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V="1">
              <a:off x="7300912" y="3596120"/>
              <a:ext cx="0" cy="29008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3650355" y="3581400"/>
            <a:ext cx="6863934" cy="2057400"/>
            <a:chOff x="700088" y="3581400"/>
            <a:chExt cx="6863934" cy="2057400"/>
          </a:xfrm>
        </p:grpSpPr>
        <p:cxnSp>
          <p:nvCxnSpPr>
            <p:cNvPr id="131" name="Straight Connector 130"/>
            <p:cNvCxnSpPr/>
            <p:nvPr/>
          </p:nvCxnSpPr>
          <p:spPr>
            <a:xfrm flipV="1">
              <a:off x="714736" y="4191000"/>
              <a:ext cx="0" cy="1447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00088" y="4191000"/>
              <a:ext cx="686393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V="1">
              <a:off x="1710910" y="3602241"/>
              <a:ext cx="0" cy="588759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V="1">
              <a:off x="3615910" y="3581400"/>
              <a:ext cx="0" cy="6096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5597110" y="3581400"/>
              <a:ext cx="0" cy="6096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7564022" y="3596120"/>
              <a:ext cx="0" cy="59488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/>
          <p:cNvCxnSpPr>
            <a:stCxn id="224" idx="0"/>
          </p:cNvCxnSpPr>
          <p:nvPr/>
        </p:nvCxnSpPr>
        <p:spPr>
          <a:xfrm flipV="1">
            <a:off x="3936849" y="2362200"/>
            <a:ext cx="4019" cy="36191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5981424" y="2362200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V="1">
            <a:off x="7934049" y="2362200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9929536" y="2343134"/>
            <a:ext cx="0" cy="3276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V="1">
            <a:off x="4931467" y="3619486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 rot="16200000">
            <a:off x="4326887" y="4266931"/>
            <a:ext cx="1638315" cy="343422"/>
            <a:chOff x="379248" y="5807937"/>
            <a:chExt cx="3591634" cy="752875"/>
          </a:xfrm>
        </p:grpSpPr>
        <p:cxnSp>
          <p:nvCxnSpPr>
            <p:cNvPr id="144" name="Straight Connector 143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9" name="Straight Connector 148"/>
          <p:cNvCxnSpPr/>
          <p:nvPr/>
        </p:nvCxnSpPr>
        <p:spPr>
          <a:xfrm>
            <a:off x="4931467" y="525780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 flipV="1">
            <a:off x="6865043" y="3609978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 rot="16200000">
            <a:off x="6260463" y="4257423"/>
            <a:ext cx="1638315" cy="343422"/>
            <a:chOff x="379248" y="5807937"/>
            <a:chExt cx="3591634" cy="752875"/>
          </a:xfrm>
        </p:grpSpPr>
        <p:cxnSp>
          <p:nvCxnSpPr>
            <p:cNvPr id="162" name="Straight Connector 161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6" name="Straight Connector 165"/>
          <p:cNvCxnSpPr/>
          <p:nvPr/>
        </p:nvCxnSpPr>
        <p:spPr>
          <a:xfrm>
            <a:off x="6865043" y="5248292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 flipV="1">
            <a:off x="8826667" y="3609976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/>
          <p:cNvGrpSpPr/>
          <p:nvPr/>
        </p:nvGrpSpPr>
        <p:grpSpPr>
          <a:xfrm rot="16200000">
            <a:off x="8222087" y="4257421"/>
            <a:ext cx="1638315" cy="343422"/>
            <a:chOff x="379248" y="5807937"/>
            <a:chExt cx="3591634" cy="752875"/>
          </a:xfrm>
        </p:grpSpPr>
        <p:cxnSp>
          <p:nvCxnSpPr>
            <p:cNvPr id="169" name="Straight Connector 168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2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3" name="Straight Connector 172"/>
          <p:cNvCxnSpPr/>
          <p:nvPr/>
        </p:nvCxnSpPr>
        <p:spPr>
          <a:xfrm>
            <a:off x="8826667" y="524829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 flipV="1">
            <a:off x="10793579" y="3609976"/>
            <a:ext cx="0" cy="20002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/>
          <p:cNvGrpSpPr/>
          <p:nvPr/>
        </p:nvGrpSpPr>
        <p:grpSpPr>
          <a:xfrm rot="16200000">
            <a:off x="10188999" y="4257421"/>
            <a:ext cx="1638315" cy="343422"/>
            <a:chOff x="379248" y="5807937"/>
            <a:chExt cx="3591634" cy="752875"/>
          </a:xfrm>
        </p:grpSpPr>
        <p:cxnSp>
          <p:nvCxnSpPr>
            <p:cNvPr id="176" name="Straight Connector 175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 flipV="1">
              <a:off x="2767132" y="4980888"/>
              <a:ext cx="0" cy="24075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Oval 177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0" name="Straight Connector 179"/>
          <p:cNvCxnSpPr/>
          <p:nvPr/>
        </p:nvCxnSpPr>
        <p:spPr>
          <a:xfrm>
            <a:off x="10793579" y="5248290"/>
            <a:ext cx="2146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/>
          <p:cNvGrpSpPr/>
          <p:nvPr/>
        </p:nvGrpSpPr>
        <p:grpSpPr>
          <a:xfrm rot="16200000">
            <a:off x="11255811" y="4724140"/>
            <a:ext cx="1066799" cy="305321"/>
            <a:chOff x="-1031389" y="5807937"/>
            <a:chExt cx="3152689" cy="752875"/>
          </a:xfrm>
        </p:grpSpPr>
        <p:cxnSp>
          <p:nvCxnSpPr>
            <p:cNvPr id="182" name="Straight Connector 181"/>
            <p:cNvCxnSpPr/>
            <p:nvPr/>
          </p:nvCxnSpPr>
          <p:spPr>
            <a:xfrm rot="5400000" flipV="1">
              <a:off x="-118517" y="5274295"/>
              <a:ext cx="0" cy="1825744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 flipV="1">
              <a:off x="1793204" y="5856537"/>
              <a:ext cx="0" cy="65619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8" name="Group 237"/>
          <p:cNvGrpSpPr/>
          <p:nvPr/>
        </p:nvGrpSpPr>
        <p:grpSpPr>
          <a:xfrm>
            <a:off x="5574404" y="3581400"/>
            <a:ext cx="6214911" cy="762000"/>
            <a:chOff x="2624136" y="3581400"/>
            <a:chExt cx="6214911" cy="762000"/>
          </a:xfrm>
        </p:grpSpPr>
        <p:cxnSp>
          <p:nvCxnSpPr>
            <p:cNvPr id="189" name="Straight Connector 188"/>
            <p:cNvCxnSpPr/>
            <p:nvPr/>
          </p:nvCxnSpPr>
          <p:spPr>
            <a:xfrm>
              <a:off x="2624136" y="4343400"/>
              <a:ext cx="62149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V="1">
              <a:off x="2624136" y="3581400"/>
              <a:ext cx="0" cy="762000"/>
            </a:xfrm>
            <a:prstGeom prst="line">
              <a:avLst/>
            </a:prstGeom>
            <a:ln w="25400"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flipV="1">
              <a:off x="4572000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flipV="1">
              <a:off x="6524624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V="1">
              <a:off x="8520112" y="3581400"/>
              <a:ext cx="0" cy="762000"/>
            </a:xfrm>
            <a:prstGeom prst="line">
              <a:avLst/>
            </a:prstGeom>
            <a:ln w="25400"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/>
          <p:cNvCxnSpPr/>
          <p:nvPr/>
        </p:nvCxnSpPr>
        <p:spPr>
          <a:xfrm>
            <a:off x="5345956" y="4495800"/>
            <a:ext cx="5895976" cy="0"/>
          </a:xfrm>
          <a:prstGeom prst="line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5345956" y="3581400"/>
            <a:ext cx="0" cy="914400"/>
          </a:xfrm>
          <a:prstGeom prst="line">
            <a:avLst/>
          </a:prstGeom>
          <a:ln w="25400"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V="1">
            <a:off x="7293820" y="3581400"/>
            <a:ext cx="0" cy="914400"/>
          </a:xfrm>
          <a:prstGeom prst="line">
            <a:avLst/>
          </a:prstGeom>
          <a:ln w="25400"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1">
            <a:off x="9246444" y="3581400"/>
            <a:ext cx="0" cy="914400"/>
          </a:xfrm>
          <a:prstGeom prst="line">
            <a:avLst/>
          </a:prstGeom>
          <a:ln w="25400"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1">
            <a:off x="11241932" y="3595688"/>
            <a:ext cx="0" cy="1371600"/>
          </a:xfrm>
          <a:prstGeom prst="line">
            <a:avLst/>
          </a:prstGeom>
          <a:ln w="25400"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1256068" y="4953000"/>
            <a:ext cx="53324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2914203" y="5638800"/>
            <a:ext cx="473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3189045" y="5983813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3440062" y="5638800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3712267" y="5981384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5753342" y="5674145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7750867" y="567066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9707306" y="563880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6624341" y="5674145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8621866" y="5670662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10578305" y="563880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703566" y="5670662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1614533" y="542674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1754362" y="4135074"/>
            <a:ext cx="262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3613533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3331267" y="5715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102667" y="5334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grpSp>
        <p:nvGrpSpPr>
          <p:cNvPr id="242" name="Group 241"/>
          <p:cNvGrpSpPr/>
          <p:nvPr/>
        </p:nvGrpSpPr>
        <p:grpSpPr>
          <a:xfrm>
            <a:off x="3380671" y="3583673"/>
            <a:ext cx="6863934" cy="2402413"/>
            <a:chOff x="436978" y="3581400"/>
            <a:chExt cx="6863934" cy="2402413"/>
          </a:xfrm>
        </p:grpSpPr>
        <p:cxnSp>
          <p:nvCxnSpPr>
            <p:cNvPr id="243" name="Straight Connector 242"/>
            <p:cNvCxnSpPr/>
            <p:nvPr/>
          </p:nvCxnSpPr>
          <p:spPr>
            <a:xfrm flipV="1">
              <a:off x="441718" y="3886201"/>
              <a:ext cx="9909" cy="2097612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436978" y="3881332"/>
              <a:ext cx="6849445" cy="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flipV="1">
              <a:off x="1447800" y="3602241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flipV="1">
              <a:off x="3352800" y="358140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flipV="1">
              <a:off x="5334000" y="358140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7300912" y="3596120"/>
              <a:ext cx="0" cy="290080"/>
            </a:xfrm>
            <a:prstGeom prst="line">
              <a:avLst/>
            </a:prstGeom>
            <a:ln w="25400">
              <a:solidFill>
                <a:srgbClr val="E40524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>
            <a:off x="3643781" y="3583672"/>
            <a:ext cx="6863934" cy="2057400"/>
            <a:chOff x="700088" y="3581400"/>
            <a:chExt cx="6863934" cy="2057400"/>
          </a:xfrm>
        </p:grpSpPr>
        <p:cxnSp>
          <p:nvCxnSpPr>
            <p:cNvPr id="250" name="Straight Connector 249"/>
            <p:cNvCxnSpPr/>
            <p:nvPr/>
          </p:nvCxnSpPr>
          <p:spPr>
            <a:xfrm flipV="1">
              <a:off x="714736" y="4191000"/>
              <a:ext cx="0" cy="144780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700088" y="4191000"/>
              <a:ext cx="6863934" cy="0"/>
            </a:xfrm>
            <a:prstGeom prst="line">
              <a:avLst/>
            </a:prstGeom>
            <a:ln w="25400">
              <a:solidFill>
                <a:srgbClr val="E40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flipV="1">
              <a:off x="1710910" y="3602241"/>
              <a:ext cx="0" cy="588759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flipV="1">
              <a:off x="3615910" y="3581400"/>
              <a:ext cx="0" cy="60960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flipV="1">
              <a:off x="5597110" y="3581400"/>
              <a:ext cx="0" cy="609600"/>
            </a:xfrm>
            <a:prstGeom prst="line">
              <a:avLst/>
            </a:prstGeom>
            <a:ln w="25400">
              <a:solidFill>
                <a:srgbClr val="E40524"/>
              </a:solidFill>
              <a:head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flipV="1">
              <a:off x="7564022" y="3596120"/>
              <a:ext cx="0" cy="594880"/>
            </a:xfrm>
            <a:prstGeom prst="line">
              <a:avLst/>
            </a:prstGeom>
            <a:ln w="25400">
              <a:solidFill>
                <a:srgbClr val="E40524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" name="Straight Connector 255"/>
          <p:cNvCxnSpPr/>
          <p:nvPr/>
        </p:nvCxnSpPr>
        <p:spPr>
          <a:xfrm>
            <a:off x="5577116" y="4343400"/>
            <a:ext cx="5895976" cy="0"/>
          </a:xfrm>
          <a:prstGeom prst="line">
            <a:avLst/>
          </a:prstGeom>
          <a:ln w="25400">
            <a:solidFill>
              <a:srgbClr val="E4052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1">
            <a:off x="5577116" y="3581400"/>
            <a:ext cx="0" cy="762000"/>
          </a:xfrm>
          <a:prstGeom prst="line">
            <a:avLst/>
          </a:prstGeom>
          <a:ln w="25400">
            <a:solidFill>
              <a:srgbClr val="E40524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1">
            <a:off x="7524980" y="3581400"/>
            <a:ext cx="0" cy="762000"/>
          </a:xfrm>
          <a:prstGeom prst="line">
            <a:avLst/>
          </a:prstGeom>
          <a:ln w="25400">
            <a:solidFill>
              <a:srgbClr val="E4052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 flipV="1">
            <a:off x="9477604" y="3581400"/>
            <a:ext cx="0" cy="762000"/>
          </a:xfrm>
          <a:prstGeom prst="line">
            <a:avLst/>
          </a:prstGeom>
          <a:ln w="25400">
            <a:solidFill>
              <a:srgbClr val="E40524"/>
            </a:solidFill>
            <a:head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1">
            <a:off x="11473092" y="3595688"/>
            <a:ext cx="0" cy="747712"/>
          </a:xfrm>
          <a:prstGeom prst="line">
            <a:avLst/>
          </a:prstGeom>
          <a:ln w="25400">
            <a:solidFill>
              <a:srgbClr val="E40524"/>
            </a:solidFill>
            <a:head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11484667" y="4343400"/>
            <a:ext cx="304800" cy="0"/>
          </a:xfrm>
          <a:prstGeom prst="line">
            <a:avLst/>
          </a:prstGeom>
          <a:ln w="25400">
            <a:solidFill>
              <a:srgbClr val="E405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/>
          <p:cNvSpPr txBox="1"/>
          <p:nvPr/>
        </p:nvSpPr>
        <p:spPr>
          <a:xfrm>
            <a:off x="4912613" y="231874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6948171" y="230863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8952456" y="232264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0988014" y="231253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1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3351247" y="12192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40524"/>
                </a:solidFill>
                <a:latin typeface="Cambria" panose="02040503050406030204" pitchFamily="18" charset="0"/>
              </a:rPr>
              <a:t>0</a:t>
            </a:r>
            <a:endParaRPr lang="en-US" baseline="-25000" dirty="0">
              <a:solidFill>
                <a:srgbClr val="E40524"/>
              </a:solidFill>
              <a:latin typeface="Cambria" panose="02040503050406030204" pitchFamily="18" charset="0"/>
            </a:endParaRPr>
          </a:p>
        </p:txBody>
      </p:sp>
      <p:cxnSp>
        <p:nvCxnSpPr>
          <p:cNvPr id="192" name="Straight Connector 191"/>
          <p:cNvCxnSpPr/>
          <p:nvPr/>
        </p:nvCxnSpPr>
        <p:spPr>
          <a:xfrm flipV="1">
            <a:off x="11789467" y="4349960"/>
            <a:ext cx="0" cy="22204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2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39" grpId="0"/>
      <p:bldP spid="240" grpId="0"/>
      <p:bldP spid="241" grpId="0"/>
      <p:bldP spid="263" grpId="0"/>
      <p:bldP spid="264" grpId="0"/>
      <p:bldP spid="265" grpId="0"/>
      <p:bldP spid="266" grpId="0"/>
      <p:bldP spid="2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3296" y="798875"/>
            <a:ext cx="8166923" cy="2475267"/>
          </a:xfrm>
        </p:spPr>
        <p:txBody>
          <a:bodyPr>
            <a:noAutofit/>
          </a:bodyPr>
          <a:lstStyle/>
          <a:p>
            <a:r>
              <a:rPr lang="en-US" sz="2400" dirty="0"/>
              <a:t>Computer Registers are designated by capital letters.</a:t>
            </a:r>
          </a:p>
          <a:p>
            <a:r>
              <a:rPr lang="en-US" sz="2400" dirty="0"/>
              <a:t>For example,</a:t>
            </a:r>
          </a:p>
          <a:p>
            <a:pPr lvl="1"/>
            <a:r>
              <a:rPr lang="en-US" sz="2000" i="1" dirty="0"/>
              <a:t>MAR – </a:t>
            </a:r>
            <a:r>
              <a:rPr lang="en-US" sz="2000" dirty="0"/>
              <a:t>Memory Address Register</a:t>
            </a:r>
          </a:p>
          <a:p>
            <a:pPr lvl="1"/>
            <a:r>
              <a:rPr lang="en-US" sz="2000" i="1" dirty="0"/>
              <a:t>PC – </a:t>
            </a:r>
            <a:r>
              <a:rPr lang="en-US" sz="2000" dirty="0"/>
              <a:t>Program Counter</a:t>
            </a:r>
          </a:p>
          <a:p>
            <a:pPr lvl="1"/>
            <a:r>
              <a:rPr lang="en-US" sz="2000" i="1" dirty="0"/>
              <a:t>IR – </a:t>
            </a:r>
            <a:r>
              <a:rPr lang="en-US" sz="2000" dirty="0"/>
              <a:t>Instruction Register</a:t>
            </a:r>
          </a:p>
          <a:p>
            <a:pPr lvl="1"/>
            <a:r>
              <a:rPr lang="en-US" sz="2000" i="1" dirty="0"/>
              <a:t>R1 – </a:t>
            </a:r>
            <a:r>
              <a:rPr lang="en-US" sz="2000" dirty="0"/>
              <a:t>Processor Register</a:t>
            </a:r>
            <a:endParaRPr 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108831"/>
                  </p:ext>
                </p:extLst>
              </p:nvPr>
            </p:nvGraphicFramePr>
            <p:xfrm>
              <a:off x="3510117" y="3581398"/>
              <a:ext cx="38100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108831"/>
                  </p:ext>
                </p:extLst>
              </p:nvPr>
            </p:nvGraphicFramePr>
            <p:xfrm>
              <a:off x="3510117" y="3581398"/>
              <a:ext cx="38100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0" t="-1042" r="-319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15249"/>
              </p:ext>
            </p:extLst>
          </p:nvPr>
        </p:nvGraphicFramePr>
        <p:xfrm>
          <a:off x="7482347" y="3581398"/>
          <a:ext cx="438150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85483"/>
                  </p:ext>
                </p:extLst>
              </p:nvPr>
            </p:nvGraphicFramePr>
            <p:xfrm>
              <a:off x="3510117" y="4876798"/>
              <a:ext cx="38100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85483"/>
                  </p:ext>
                </p:extLst>
              </p:nvPr>
            </p:nvGraphicFramePr>
            <p:xfrm>
              <a:off x="3510117" y="4876798"/>
              <a:ext cx="3810000" cy="57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10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0" t="-1042" r="-319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7091517" y="4539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33917" y="4539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11760"/>
              </p:ext>
            </p:extLst>
          </p:nvPr>
        </p:nvGraphicFramePr>
        <p:xfrm>
          <a:off x="7477584" y="4876798"/>
          <a:ext cx="4381504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PC (H)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PC (L)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1600265" y="4539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638113" y="4539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1889" y="4539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72815" y="4539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44013" y="4171888"/>
            <a:ext cx="1268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Register 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3034" y="4171888"/>
            <a:ext cx="262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Showing individual bits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22969" y="5455918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Numbering of bits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426219" y="5468360"/>
            <a:ext cx="25218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Divided into two parts</a:t>
            </a:r>
          </a:p>
        </p:txBody>
      </p:sp>
    </p:spTree>
    <p:extLst>
      <p:ext uri="{BB962C8B-B14F-4D97-AF65-F5344CB8AC3E}">
        <p14:creationId xmlns:p14="http://schemas.microsoft.com/office/powerpoint/2010/main" val="31955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Hardware implementation consists of:</a:t>
            </a:r>
          </a:p>
          <a:p>
            <a:pPr lvl="0"/>
            <a:r>
              <a:rPr lang="en-US" dirty="0"/>
              <a:t>4 full-adder circuits that constitute the 4-bit adder and four multiplexers for choosing different operations. </a:t>
            </a:r>
          </a:p>
          <a:p>
            <a:pPr lvl="0"/>
            <a:r>
              <a:rPr lang="en-US" dirty="0"/>
              <a:t>There are two 4-bit inputs A and B. </a:t>
            </a:r>
          </a:p>
          <a:p>
            <a:r>
              <a:rPr lang="en-US" dirty="0"/>
              <a:t>The four inputs from A go directly to the X inputs of the binary adder. Each of the four inputs from B is connected to the data inputs of the multiplexers. The multiplexer’s data inputs also receive the complement of B.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4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1697" y="990600"/>
            <a:ext cx="8314874" cy="5334000"/>
          </a:xfrm>
        </p:spPr>
        <p:txBody>
          <a:bodyPr/>
          <a:lstStyle/>
          <a:p>
            <a:pPr lvl="0"/>
            <a:r>
              <a:rPr lang="en-US" dirty="0"/>
              <a:t>The other two data inputs are connected to logic-0 and logic-1. </a:t>
            </a:r>
          </a:p>
          <a:p>
            <a:pPr lvl="1"/>
            <a:r>
              <a:rPr lang="en-US" dirty="0"/>
              <a:t>Logic-0 is a fixed voltage value (0 volts for TTL integrated circuits)</a:t>
            </a:r>
          </a:p>
          <a:p>
            <a:pPr lvl="1"/>
            <a:r>
              <a:rPr lang="en-US" dirty="0"/>
              <a:t>Logic-1 signal can be generated through an inverter whose input is 0. </a:t>
            </a:r>
          </a:p>
          <a:p>
            <a:pPr lvl="0"/>
            <a:r>
              <a:rPr lang="en-US" dirty="0"/>
              <a:t>The four multiplexers are controlled by two selection inputs,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input carry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goes to the carry input of the FA in the least significant position. The other carries are connected from one stage to the next.</a:t>
            </a:r>
          </a:p>
          <a:p>
            <a:r>
              <a:rPr lang="en-US" dirty="0"/>
              <a:t>4-bit output D</a:t>
            </a:r>
            <a:r>
              <a:rPr lang="en-US" baseline="-25000" dirty="0"/>
              <a:t>0</a:t>
            </a:r>
            <a:r>
              <a:rPr lang="en-US" dirty="0"/>
              <a:t>…D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622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en-US" dirty="0"/>
                  <a:t>When S</a:t>
                </a:r>
                <a:r>
                  <a:rPr lang="en-US" baseline="-25000" dirty="0"/>
                  <a:t>1</a:t>
                </a:r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  <a:r>
                  <a:rPr lang="en-US" dirty="0"/>
                  <a:t>= 00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baseline="-25000" dirty="0"/>
                  <a:t> </a:t>
                </a:r>
                <a:r>
                  <a:rPr lang="en-US" dirty="0"/>
                  <a:t>= 0 then D = A + B; Add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dirty="0"/>
                  <a:t>=1 then D = A + B + 1; Add with carry</a:t>
                </a:r>
              </a:p>
              <a:p>
                <a:pPr lvl="0"/>
                <a:r>
                  <a:rPr lang="en-US" dirty="0"/>
                  <a:t>When S</a:t>
                </a:r>
                <a:r>
                  <a:rPr lang="en-US" baseline="-25000" dirty="0"/>
                  <a:t>1</a:t>
                </a:r>
                <a:r>
                  <a:rPr lang="en-US" dirty="0"/>
                  <a:t>S</a:t>
                </a:r>
                <a:r>
                  <a:rPr lang="en-US" baseline="-25000" dirty="0"/>
                  <a:t>0</a:t>
                </a:r>
                <a:r>
                  <a:rPr lang="en-US" dirty="0"/>
                  <a:t>= 01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dirty="0"/>
                  <a:t>=0 then D = A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; Subtract with borrow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dirty="0"/>
                  <a:t>=1 then D = A +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dirty="0"/>
                  <a:t> + 1; A+2’s compliment of B i.e. A - B</a:t>
                </a:r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04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25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When 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= 10 </a:t>
            </a:r>
          </a:p>
          <a:p>
            <a:pPr lvl="1"/>
            <a:r>
              <a:rPr lang="en-US" dirty="0"/>
              <a:t>Input B is neglected and all 0’s are inserted to Y inputs</a:t>
            </a:r>
          </a:p>
          <a:p>
            <a:pPr marL="736600" lvl="1" indent="0" algn="l">
              <a:buNone/>
            </a:pPr>
            <a:r>
              <a:rPr lang="en-US" dirty="0"/>
              <a:t>D = A  + 0 +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endParaRPr lang="en-US" baseline="-25000" dirty="0"/>
          </a:p>
          <a:p>
            <a:pPr lvl="2"/>
            <a:r>
              <a:rPr lang="en-US" dirty="0"/>
              <a:t>If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=0 then D = A; Transfer A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=1 then D = A + 1; Increment A</a:t>
            </a:r>
          </a:p>
          <a:p>
            <a:pPr lvl="0"/>
            <a:r>
              <a:rPr lang="en-US" dirty="0"/>
              <a:t>When 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= 11</a:t>
            </a:r>
          </a:p>
          <a:p>
            <a:pPr lvl="1"/>
            <a:r>
              <a:rPr lang="en-US" dirty="0"/>
              <a:t>Input B is neglected and all 1’s are inserted to Y inputs</a:t>
            </a:r>
          </a:p>
          <a:p>
            <a:pPr marL="736600" lvl="1" indent="0">
              <a:buNone/>
            </a:pPr>
            <a:r>
              <a:rPr lang="en-US" dirty="0"/>
              <a:t>D=A – 1 +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endParaRPr lang="en-US" baseline="-25000" dirty="0"/>
          </a:p>
          <a:p>
            <a:pPr lvl="2"/>
            <a:r>
              <a:rPr lang="en-US" dirty="0"/>
              <a:t>If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=0 then D = A – 1; 2’s compliment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=1 then D = A; Transfer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47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Circuit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485246" y="990600"/>
            <a:ext cx="8763000" cy="609600"/>
          </a:xfrm>
        </p:spPr>
        <p:txBody>
          <a:bodyPr/>
          <a:lstStyle/>
          <a:p>
            <a:r>
              <a:rPr lang="en-US" dirty="0"/>
              <a:t>Arithmetic Circuit Function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317524"/>
              </p:ext>
            </p:extLst>
          </p:nvPr>
        </p:nvGraphicFramePr>
        <p:xfrm>
          <a:off x="3485247" y="1524000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C</a:t>
                      </a:r>
                      <a:r>
                        <a:rPr lang="en-US" sz="2400" baseline="-25000" dirty="0" err="1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D=</a:t>
                      </a:r>
                      <a:r>
                        <a:rPr lang="en-US" sz="2400" i="1" dirty="0" err="1"/>
                        <a:t>A+Y+C</a:t>
                      </a:r>
                      <a:r>
                        <a:rPr lang="en-US" sz="2400" i="1" baseline="-25000" dirty="0" err="1"/>
                        <a:t>in</a:t>
                      </a:r>
                      <a:endParaRPr lang="en-US" sz="2400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Microoperation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312908"/>
              </p:ext>
            </p:extLst>
          </p:nvPr>
        </p:nvGraphicFramePr>
        <p:xfrm>
          <a:off x="3485246" y="198120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 + B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239628"/>
              </p:ext>
            </p:extLst>
          </p:nvPr>
        </p:nvGraphicFramePr>
        <p:xfrm>
          <a:off x="3485239" y="243840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 + B + 1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Add with 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02506"/>
              </p:ext>
            </p:extLst>
          </p:nvPr>
        </p:nvGraphicFramePr>
        <p:xfrm>
          <a:off x="3485239" y="2893325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 + B’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Subtract with borrow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62283"/>
              </p:ext>
            </p:extLst>
          </p:nvPr>
        </p:nvGraphicFramePr>
        <p:xfrm>
          <a:off x="3485239" y="334825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 + B’ + 1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Subtract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75940"/>
              </p:ext>
            </p:extLst>
          </p:nvPr>
        </p:nvGraphicFramePr>
        <p:xfrm>
          <a:off x="3485239" y="3800900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</a:t>
                      </a:r>
                      <a:endParaRPr lang="en-US" sz="2400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Transfer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22329"/>
              </p:ext>
            </p:extLst>
          </p:nvPr>
        </p:nvGraphicFramePr>
        <p:xfrm>
          <a:off x="3485239" y="4251275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 + </a:t>
                      </a:r>
                      <a:r>
                        <a:rPr lang="en-US" sz="2400" b="0" i="0" baseline="0" dirty="0"/>
                        <a:t>1</a:t>
                      </a:r>
                      <a:endParaRPr lang="en-US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Increment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635479"/>
              </p:ext>
            </p:extLst>
          </p:nvPr>
        </p:nvGraphicFramePr>
        <p:xfrm>
          <a:off x="3485239" y="4703925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 – </a:t>
                      </a:r>
                      <a:r>
                        <a:rPr lang="en-US" sz="2400" b="0" i="0" baseline="0" dirty="0"/>
                        <a:t>1</a:t>
                      </a:r>
                      <a:endParaRPr lang="en-US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Decrement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32086"/>
              </p:ext>
            </p:extLst>
          </p:nvPr>
        </p:nvGraphicFramePr>
        <p:xfrm>
          <a:off x="3485239" y="5161125"/>
          <a:ext cx="8763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/>
                        <a:t>D</a:t>
                      </a:r>
                      <a:r>
                        <a:rPr lang="en-US" sz="2400" b="0" i="1" baseline="0" dirty="0"/>
                        <a:t> = A</a:t>
                      </a:r>
                      <a:endParaRPr lang="en-US" sz="2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Transfer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8" y="1123837"/>
            <a:ext cx="2665329" cy="4601183"/>
          </a:xfrm>
        </p:spPr>
        <p:txBody>
          <a:bodyPr>
            <a:normAutofit/>
          </a:bodyPr>
          <a:lstStyle/>
          <a:p>
            <a:r>
              <a:rPr lang="en-US" sz="3000" dirty="0"/>
              <a:t>Logic </a:t>
            </a:r>
            <a:r>
              <a:rPr lang="en-US" sz="3000" dirty="0" err="1"/>
              <a:t>Microoperations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Logic micro operations specify binary operations for strings of bits stored in registers.</a:t>
            </a:r>
          </a:p>
          <a:p>
            <a:pPr algn="just"/>
            <a:r>
              <a:rPr lang="en-US" dirty="0"/>
              <a:t>These operations consider each bit of the register separately and treat them as binary variables.</a:t>
            </a:r>
          </a:p>
          <a:p>
            <a:pPr algn="just"/>
            <a:r>
              <a:rPr lang="en-US" dirty="0"/>
              <a:t>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0212" y="424065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27040" y="42406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53868" y="424065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80696" y="42406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212" y="499024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27040" y="499024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53868" y="49902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80696" y="49902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00212" y="573982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7040" y="57398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53868" y="57398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80696" y="57398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26156" y="4990241"/>
                <a:ext cx="5268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156" y="4990241"/>
                <a:ext cx="52682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6385812" y="5688456"/>
            <a:ext cx="3429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35556" y="4304443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35556" y="505402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3956" y="5803611"/>
            <a:ext cx="2011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R1 after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678557" y="3313910"/>
                <a:ext cx="2354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1⨁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557" y="3313910"/>
                <a:ext cx="23542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69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1" grpId="0"/>
      <p:bldP spid="24" grpId="0"/>
      <p:bldP spid="25" grpId="0"/>
      <p:bldP spid="27" grpId="0"/>
      <p:bldP spid="3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83" y="1123837"/>
            <a:ext cx="3212952" cy="4601183"/>
          </a:xfrm>
        </p:spPr>
        <p:txBody>
          <a:bodyPr>
            <a:normAutofit/>
          </a:bodyPr>
          <a:lstStyle/>
          <a:p>
            <a:r>
              <a:rPr lang="en-US" sz="3200" dirty="0"/>
              <a:t>16 Logic Microoperations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24102"/>
              </p:ext>
            </p:extLst>
          </p:nvPr>
        </p:nvGraphicFramePr>
        <p:xfrm>
          <a:off x="3328804" y="2480720"/>
          <a:ext cx="8048938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2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Boolean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Microoperation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018880"/>
                  </p:ext>
                </p:extLst>
              </p:nvPr>
            </p:nvGraphicFramePr>
            <p:xfrm>
              <a:off x="3328804" y="2937920"/>
              <a:ext cx="8019441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282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Clear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1018880"/>
                  </p:ext>
                </p:extLst>
              </p:nvPr>
            </p:nvGraphicFramePr>
            <p:xfrm>
              <a:off x="3328804" y="2937920"/>
              <a:ext cx="8019441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282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211" r="-20627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317" t="-9211" r="-7599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Clear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0032685"/>
                  </p:ext>
                </p:extLst>
              </p:nvPr>
            </p:nvGraphicFramePr>
            <p:xfrm>
              <a:off x="3328804" y="3395120"/>
              <a:ext cx="803419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430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⋀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0032685"/>
                  </p:ext>
                </p:extLst>
              </p:nvPr>
            </p:nvGraphicFramePr>
            <p:xfrm>
              <a:off x="3328804" y="3395120"/>
              <a:ext cx="8034190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4300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211" r="-20697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317" t="-9211" r="-7658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063787"/>
                  </p:ext>
                </p:extLst>
              </p:nvPr>
            </p:nvGraphicFramePr>
            <p:xfrm>
              <a:off x="3328804" y="3847861"/>
              <a:ext cx="8019441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282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833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⋀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6063787"/>
                  </p:ext>
                </p:extLst>
              </p:nvPr>
            </p:nvGraphicFramePr>
            <p:xfrm>
              <a:off x="3328804" y="3847861"/>
              <a:ext cx="8019441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282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1316" r="-206279" b="-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5317" t="-1316" r="-75992" b="-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895654"/>
                  </p:ext>
                </p:extLst>
              </p:nvPr>
            </p:nvGraphicFramePr>
            <p:xfrm>
              <a:off x="3328804" y="4309520"/>
              <a:ext cx="804893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Transfer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895654"/>
                  </p:ext>
                </p:extLst>
              </p:nvPr>
            </p:nvGraphicFramePr>
            <p:xfrm>
              <a:off x="3328804" y="4309520"/>
              <a:ext cx="804893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77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9211" r="-20744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5317" t="-9211" r="-7698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Transfer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5790590"/>
                  </p:ext>
                </p:extLst>
              </p:nvPr>
            </p:nvGraphicFramePr>
            <p:xfrm>
              <a:off x="3328804" y="4766720"/>
              <a:ext cx="8049188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⋀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5790590"/>
                  </p:ext>
                </p:extLst>
              </p:nvPr>
            </p:nvGraphicFramePr>
            <p:xfrm>
              <a:off x="3328804" y="4766720"/>
              <a:ext cx="8049188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299" r="-207442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5317" t="-1299" r="-76984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445473"/>
                  </p:ext>
                </p:extLst>
              </p:nvPr>
            </p:nvGraphicFramePr>
            <p:xfrm>
              <a:off x="3328804" y="5223920"/>
              <a:ext cx="804918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Transfer</a:t>
                          </a:r>
                          <a:r>
                            <a:rPr lang="en-US" sz="2400" b="0" baseline="0" dirty="0"/>
                            <a:t> B</a:t>
                          </a:r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4445473"/>
                  </p:ext>
                </p:extLst>
              </p:nvPr>
            </p:nvGraphicFramePr>
            <p:xfrm>
              <a:off x="3328804" y="5223920"/>
              <a:ext cx="804918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9211" r="-20744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5317" t="-9211" r="-7698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Transfer</a:t>
                          </a:r>
                          <a:r>
                            <a:rPr lang="en-US" sz="2400" b="0" baseline="0" dirty="0"/>
                            <a:t> B</a:t>
                          </a:r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82542"/>
                  </p:ext>
                </p:extLst>
              </p:nvPr>
            </p:nvGraphicFramePr>
            <p:xfrm>
              <a:off x="3328804" y="5681120"/>
              <a:ext cx="804918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Exclusive-OR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82542"/>
                  </p:ext>
                </p:extLst>
              </p:nvPr>
            </p:nvGraphicFramePr>
            <p:xfrm>
              <a:off x="3328804" y="5681120"/>
              <a:ext cx="804918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9211" r="-20744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5317" t="-9211" r="-7698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Exclusive-OR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0104"/>
                  </p:ext>
                </p:extLst>
              </p:nvPr>
            </p:nvGraphicFramePr>
            <p:xfrm>
              <a:off x="3328804" y="6137558"/>
              <a:ext cx="804918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0104"/>
                  </p:ext>
                </p:extLst>
              </p:nvPr>
            </p:nvGraphicFramePr>
            <p:xfrm>
              <a:off x="3328804" y="6137558"/>
              <a:ext cx="804918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358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9211" r="-20744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85317" t="-9211" r="-7698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48C2F481-029D-D43B-4523-5EF79BBAF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10922"/>
              </p:ext>
            </p:extLst>
          </p:nvPr>
        </p:nvGraphicFramePr>
        <p:xfrm>
          <a:off x="3220245" y="247426"/>
          <a:ext cx="812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4349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1051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8892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32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0511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13957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4977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8183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3898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169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8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4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12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074790"/>
              </p:ext>
            </p:extLst>
          </p:nvPr>
        </p:nvGraphicFramePr>
        <p:xfrm>
          <a:off x="3273185" y="2516594"/>
          <a:ext cx="810795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Boolean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Microoperation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738798"/>
                  </p:ext>
                </p:extLst>
              </p:nvPr>
            </p:nvGraphicFramePr>
            <p:xfrm>
              <a:off x="3273185" y="2973794"/>
              <a:ext cx="8103188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∨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NOR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2738798"/>
                  </p:ext>
                </p:extLst>
              </p:nvPr>
            </p:nvGraphicFramePr>
            <p:xfrm>
              <a:off x="3273185" y="2973794"/>
              <a:ext cx="8103188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211" r="-2097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149" t="-9211" r="-7861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NOR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144327"/>
                  </p:ext>
                </p:extLst>
              </p:nvPr>
            </p:nvGraphicFramePr>
            <p:xfrm>
              <a:off x="3273185" y="3430995"/>
              <a:ext cx="8103188" cy="46748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⊕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Exclusive</a:t>
                          </a:r>
                          <a:r>
                            <a:rPr lang="en-US" sz="2400" b="0" baseline="0" dirty="0"/>
                            <a:t>-</a:t>
                          </a:r>
                          <a:r>
                            <a:rPr lang="en-US" sz="2400" b="0" dirty="0"/>
                            <a:t>NOR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6144327"/>
                  </p:ext>
                </p:extLst>
              </p:nvPr>
            </p:nvGraphicFramePr>
            <p:xfrm>
              <a:off x="3273185" y="3430995"/>
              <a:ext cx="8103188" cy="467487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674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974" r="-209767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149" t="-8974" r="-78614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Exclusive</a:t>
                          </a:r>
                          <a:r>
                            <a:rPr lang="en-US" sz="2400" b="0" baseline="0" dirty="0"/>
                            <a:t>-</a:t>
                          </a:r>
                          <a:r>
                            <a:rPr lang="en-US" sz="2400" b="0" dirty="0"/>
                            <a:t>NOR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364643"/>
                  </p:ext>
                </p:extLst>
              </p:nvPr>
            </p:nvGraphicFramePr>
            <p:xfrm>
              <a:off x="3268422" y="3898481"/>
              <a:ext cx="810318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Complement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5364643"/>
                  </p:ext>
                </p:extLst>
              </p:nvPr>
            </p:nvGraphicFramePr>
            <p:xfrm>
              <a:off x="3268422" y="3898481"/>
              <a:ext cx="810318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9211" r="-20953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5317" t="-9211" r="-7877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Complement B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1599513"/>
                  </p:ext>
                </p:extLst>
              </p:nvPr>
            </p:nvGraphicFramePr>
            <p:xfrm>
              <a:off x="3268422" y="4355681"/>
              <a:ext cx="810318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1599513"/>
                  </p:ext>
                </p:extLst>
              </p:nvPr>
            </p:nvGraphicFramePr>
            <p:xfrm>
              <a:off x="3268422" y="4355681"/>
              <a:ext cx="810318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t="-1316" r="-209535" b="-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5317" t="-1316" r="-78770" b="-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9606250"/>
                  </p:ext>
                </p:extLst>
              </p:nvPr>
            </p:nvGraphicFramePr>
            <p:xfrm>
              <a:off x="3263659" y="4812881"/>
              <a:ext cx="8103188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Complement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9606250"/>
                  </p:ext>
                </p:extLst>
              </p:nvPr>
            </p:nvGraphicFramePr>
            <p:xfrm>
              <a:off x="3263659" y="4812881"/>
              <a:ext cx="8103188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9211" r="-20953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5317" t="-9211" r="-7877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Complement A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716573"/>
                  </p:ext>
                </p:extLst>
              </p:nvPr>
            </p:nvGraphicFramePr>
            <p:xfrm>
              <a:off x="3273185" y="5270081"/>
              <a:ext cx="8103188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68716573"/>
                  </p:ext>
                </p:extLst>
              </p:nvPr>
            </p:nvGraphicFramePr>
            <p:xfrm>
              <a:off x="3273185" y="5270081"/>
              <a:ext cx="8103188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t="-1316" r="-209767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85149" t="-1316" r="-78614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546717"/>
                  </p:ext>
                </p:extLst>
              </p:nvPr>
            </p:nvGraphicFramePr>
            <p:xfrm>
              <a:off x="3273185" y="5722518"/>
              <a:ext cx="8103188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)′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NAND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6546717"/>
                  </p:ext>
                </p:extLst>
              </p:nvPr>
            </p:nvGraphicFramePr>
            <p:xfrm>
              <a:off x="3273185" y="5722518"/>
              <a:ext cx="8103188" cy="457962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9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t="-9211" r="-2097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5149" t="-9211" r="-7861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NAND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754628"/>
                  </p:ext>
                </p:extLst>
              </p:nvPr>
            </p:nvGraphicFramePr>
            <p:xfrm>
              <a:off x="3263659" y="6174193"/>
              <a:ext cx="810318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Set to all 1’s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6754628"/>
                  </p:ext>
                </p:extLst>
              </p:nvPr>
            </p:nvGraphicFramePr>
            <p:xfrm>
              <a:off x="3263659" y="6174193"/>
              <a:ext cx="8103188" cy="45720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26193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718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t="-9211" r="-20953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85317" t="-9211" r="-7877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Set to all 1’s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itle 1"/>
          <p:cNvSpPr txBox="1">
            <a:spLocks/>
          </p:cNvSpPr>
          <p:nvPr/>
        </p:nvSpPr>
        <p:spPr>
          <a:xfrm>
            <a:off x="120183" y="1123837"/>
            <a:ext cx="321295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16 Logic Microoperations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3D324E95-2D7A-EE57-4A71-768BA7559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211831"/>
              </p:ext>
            </p:extLst>
          </p:nvPr>
        </p:nvGraphicFramePr>
        <p:xfrm>
          <a:off x="3220245" y="227548"/>
          <a:ext cx="812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434937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11051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188922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92329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90511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13957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249778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81838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293898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8169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4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81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4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12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38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86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40" y="1123837"/>
            <a:ext cx="2909942" cy="4601183"/>
          </a:xfrm>
        </p:spPr>
        <p:txBody>
          <a:bodyPr>
            <a:normAutofit/>
          </a:bodyPr>
          <a:lstStyle/>
          <a:p>
            <a:r>
              <a:rPr lang="en-US" sz="3200" dirty="0"/>
              <a:t>Hardware Implementation of Logic Circuit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403989" y="331844"/>
            <a:ext cx="2099187" cy="4358519"/>
            <a:chOff x="372035" y="1452283"/>
            <a:chExt cx="1532965" cy="1608224"/>
          </a:xfrm>
        </p:grpSpPr>
        <p:sp>
          <p:nvSpPr>
            <p:cNvPr id="5" name="Rectangle 4"/>
            <p:cNvSpPr/>
            <p:nvPr/>
          </p:nvSpPr>
          <p:spPr>
            <a:xfrm>
              <a:off x="372035" y="1452283"/>
              <a:ext cx="1532965" cy="1546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4 x 1</a:t>
              </a:r>
            </a:p>
            <a:p>
              <a:pPr algn="ctr"/>
              <a:r>
                <a:rPr lang="en-US" sz="2800" dirty="0"/>
                <a:t>MUX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035" y="1902148"/>
              <a:ext cx="370314" cy="1158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    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31176" y="1410090"/>
            <a:ext cx="2456200" cy="598155"/>
            <a:chOff x="2854915" y="1715660"/>
            <a:chExt cx="3268799" cy="741118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854915" y="2266407"/>
              <a:ext cx="160308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854915" y="1903059"/>
              <a:ext cx="160308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346318" y="2086966"/>
              <a:ext cx="777396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60492" y="3839000"/>
            <a:ext cx="1850394" cy="607645"/>
            <a:chOff x="38934" y="5807937"/>
            <a:chExt cx="2462571" cy="75287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8934" y="6187167"/>
              <a:ext cx="71944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563382" y="6184637"/>
              <a:ext cx="93812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8204" y="2262426"/>
            <a:ext cx="2235785" cy="584018"/>
            <a:chOff x="2802585" y="3048834"/>
            <a:chExt cx="2975464" cy="72360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802585" y="3596937"/>
              <a:ext cx="1306656" cy="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19564" y="3223613"/>
              <a:ext cx="771119" cy="9978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10436" y="3413846"/>
              <a:ext cx="76761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22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178411" y="3100048"/>
            <a:ext cx="2225579" cy="584597"/>
            <a:chOff x="2763914" y="5435203"/>
            <a:chExt cx="2961881" cy="72431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2763914" y="5984026"/>
              <a:ext cx="132631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266488" y="5620676"/>
              <a:ext cx="823740" cy="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010436" y="5800933"/>
              <a:ext cx="715359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7" name="Straight Connector 36"/>
          <p:cNvCxnSpPr/>
          <p:nvPr/>
        </p:nvCxnSpPr>
        <p:spPr>
          <a:xfrm flipV="1">
            <a:off x="4560909" y="1565333"/>
            <a:ext cx="1" cy="2591257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4178409" y="1854598"/>
            <a:ext cx="0" cy="1688403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182804" y="565114"/>
            <a:ext cx="120457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195037" y="916767"/>
            <a:ext cx="1204573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65402" y="1320549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5402" y="1666302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89156" y="346767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94330" y="713041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8503176" y="2428874"/>
            <a:ext cx="60963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112812" y="2251787"/>
            <a:ext cx="380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7761280"/>
                  </p:ext>
                </p:extLst>
              </p:nvPr>
            </p:nvGraphicFramePr>
            <p:xfrm>
              <a:off x="7810265" y="4797920"/>
              <a:ext cx="37719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0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9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810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945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  <a:r>
                            <a:rPr lang="en-US" baseline="-25000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∧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AND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∨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⨁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XOR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Complement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7761280"/>
                  </p:ext>
                </p:extLst>
              </p:nvPr>
            </p:nvGraphicFramePr>
            <p:xfrm>
              <a:off x="7810265" y="4797920"/>
              <a:ext cx="37719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70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93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8102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9452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en-US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</a:t>
                          </a:r>
                          <a:r>
                            <a:rPr lang="en-US" baseline="-25000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Output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0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571" t="-108197" r="-119048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AND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0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571" t="-208197" r="-119048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1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571" t="-308197" r="-119048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XOR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aseline="0" dirty="0" smtClean="0"/>
                            <a:t>1</a:t>
                          </a:r>
                          <a:endParaRPr lang="en-US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571" t="-408197" r="-119048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Complement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89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31" y="1123837"/>
            <a:ext cx="3153958" cy="4601183"/>
          </a:xfrm>
        </p:spPr>
        <p:txBody>
          <a:bodyPr>
            <a:normAutofit/>
          </a:bodyPr>
          <a:lstStyle/>
          <a:p>
            <a:r>
              <a:rPr lang="en-US" sz="3200" dirty="0"/>
              <a:t>Hardware Implementation of Logic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Hardware implementation consists of four gates and a multiplexer. </a:t>
            </a:r>
          </a:p>
          <a:p>
            <a:pPr lvl="0" algn="just"/>
            <a:r>
              <a:rPr lang="en-US" dirty="0"/>
              <a:t>Each of the four logic operations is generated through a gate that performs the required logic.</a:t>
            </a:r>
          </a:p>
          <a:p>
            <a:pPr lvl="0" algn="just"/>
            <a:r>
              <a:rPr lang="en-US" dirty="0"/>
              <a:t>The outputs of the gates are applied to the data inputs of the multiplexer.</a:t>
            </a:r>
          </a:p>
          <a:p>
            <a:pPr lvl="0" algn="just"/>
            <a:r>
              <a:rPr lang="en-US" dirty="0"/>
              <a:t> The two selection inputs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0</a:t>
            </a:r>
            <a:r>
              <a:rPr lang="en-US" dirty="0"/>
              <a:t> choose one of the data inputs of the multiplexer and direct its value to the output. </a:t>
            </a:r>
          </a:p>
        </p:txBody>
      </p:sp>
    </p:spTree>
    <p:extLst>
      <p:ext uri="{BB962C8B-B14F-4D97-AF65-F5344CB8AC3E}">
        <p14:creationId xmlns:p14="http://schemas.microsoft.com/office/powerpoint/2010/main" val="370602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Microoperations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The operations executed on data stored in registers are called </a:t>
            </a:r>
            <a:r>
              <a:rPr lang="en-IN" i="1" dirty="0" err="1">
                <a:solidFill>
                  <a:schemeClr val="accent1">
                    <a:lumMod val="50000"/>
                  </a:schemeClr>
                </a:solidFill>
              </a:rPr>
              <a:t>microoperations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A </a:t>
            </a:r>
            <a:r>
              <a:rPr lang="en-IN" i="1" dirty="0" err="1">
                <a:solidFill>
                  <a:schemeClr val="accent1">
                    <a:lumMod val="50000"/>
                  </a:schemeClr>
                </a:solidFill>
              </a:rPr>
              <a:t>microoperation</a:t>
            </a:r>
            <a:r>
              <a:rPr lang="en-IN" dirty="0">
                <a:solidFill>
                  <a:schemeClr val="tx2"/>
                </a:solidFill>
              </a:rPr>
              <a:t> </a:t>
            </a:r>
            <a:r>
              <a:rPr lang="en-IN" dirty="0"/>
              <a:t>is an elementary operation performed on the information stored in one or more registers.</a:t>
            </a:r>
          </a:p>
          <a:p>
            <a:pPr algn="just"/>
            <a:r>
              <a:rPr lang="en-IN" dirty="0"/>
              <a:t>The result of the operation may replace the previous binary information of a register or may be transferred to another register.</a:t>
            </a:r>
          </a:p>
          <a:p>
            <a:pPr algn="just"/>
            <a:r>
              <a:rPr lang="en-IN" dirty="0"/>
              <a:t>Example:</a:t>
            </a:r>
          </a:p>
          <a:p>
            <a:pPr indent="0" algn="just">
              <a:buNone/>
            </a:pPr>
            <a:r>
              <a:rPr lang="en-IN" dirty="0"/>
              <a:t>Shift, count, clear and load</a:t>
            </a:r>
          </a:p>
        </p:txBody>
      </p:sp>
    </p:spTree>
    <p:extLst>
      <p:ext uri="{BB962C8B-B14F-4D97-AF65-F5344CB8AC3E}">
        <p14:creationId xmlns:p14="http://schemas.microsoft.com/office/powerpoint/2010/main" val="12900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84" y="1123837"/>
            <a:ext cx="3192274" cy="4601183"/>
          </a:xfrm>
        </p:spPr>
        <p:txBody>
          <a:bodyPr>
            <a:normAutofit/>
          </a:bodyPr>
          <a:lstStyle/>
          <a:p>
            <a:r>
              <a:rPr lang="en-US" sz="3200" dirty="0"/>
              <a:t>Applications of Logic </a:t>
            </a:r>
            <a:r>
              <a:rPr lang="en-US" sz="3200" dirty="0" err="1"/>
              <a:t>Microoperations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Selective Set Operation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selective-set</a:t>
            </a:r>
            <a:r>
              <a:rPr lang="en-US" dirty="0"/>
              <a:t> operation sets to 1 the bits in register A where there are corresponding 1's in register B.</a:t>
            </a:r>
          </a:p>
          <a:p>
            <a:r>
              <a:rPr lang="en-US" dirty="0"/>
              <a:t>It does not affect bit positions that have 0's in B.</a:t>
            </a:r>
          </a:p>
          <a:p>
            <a:r>
              <a:rPr lang="en-US" dirty="0"/>
              <a:t>The OR microoperation can be used to selectively set bits of a register.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3093" y="378345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921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6749" y="378345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3577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3093" y="453304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921" y="453304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6749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3577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3093" y="528262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921" y="5282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6749" y="5282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3577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9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38450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before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9000" y="459459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(logic operand)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39000" y="534641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after</a:t>
            </a:r>
          </a:p>
        </p:txBody>
      </p:sp>
    </p:spTree>
    <p:extLst>
      <p:ext uri="{BB962C8B-B14F-4D97-AF65-F5344CB8AC3E}">
        <p14:creationId xmlns:p14="http://schemas.microsoft.com/office/powerpoint/2010/main" val="159921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1" grpId="0"/>
      <p:bldP spid="2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7" y="1123837"/>
            <a:ext cx="3192274" cy="4601183"/>
          </a:xfrm>
        </p:spPr>
        <p:txBody>
          <a:bodyPr>
            <a:normAutofit/>
          </a:bodyPr>
          <a:lstStyle/>
          <a:p>
            <a:r>
              <a:rPr lang="en-US" sz="3200" dirty="0"/>
              <a:t>Applications of Logic </a:t>
            </a:r>
            <a:r>
              <a:rPr lang="en-US" sz="3200" dirty="0" err="1"/>
              <a:t>Microoperations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>
                <a:solidFill>
                  <a:schemeClr val="tx2"/>
                </a:solidFill>
              </a:rPr>
              <a:t>Selective Complement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selective-complement</a:t>
            </a:r>
            <a:r>
              <a:rPr lang="en-US" dirty="0"/>
              <a:t> operation complements bits in A where there are corresponding 1's in B.</a:t>
            </a:r>
          </a:p>
          <a:p>
            <a:pPr algn="just"/>
            <a:r>
              <a:rPr lang="en-US" dirty="0"/>
              <a:t>It does not affect bit positions that have 0's in B.</a:t>
            </a:r>
          </a:p>
          <a:p>
            <a:pPr algn="just"/>
            <a:r>
              <a:rPr lang="en-US" dirty="0"/>
              <a:t>The exclusive - OR microoperation can be used to selectively set bits of a register.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3093" y="378345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921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6749" y="378345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3577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3093" y="453304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921" y="453304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6749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3577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3093" y="528262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921" y="5282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6749" y="5282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3577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9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38450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before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9000" y="459459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(logic operand)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39000" y="534641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after</a:t>
            </a:r>
          </a:p>
        </p:txBody>
      </p:sp>
    </p:spTree>
    <p:extLst>
      <p:ext uri="{BB962C8B-B14F-4D97-AF65-F5344CB8AC3E}">
        <p14:creationId xmlns:p14="http://schemas.microsoft.com/office/powerpoint/2010/main" val="356872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5" grpId="0" uiExpand="1"/>
      <p:bldP spid="6" grpId="0" uiExpand="1"/>
      <p:bldP spid="7" grpId="0" uiExpand="1"/>
      <p:bldP spid="8" grpId="0" uiExpand="1"/>
      <p:bldP spid="9" grpId="0" uiExpand="1"/>
      <p:bldP spid="10" grpId="0" uiExpand="1"/>
      <p:bldP spid="11" grpId="0" uiExpand="1"/>
      <p:bldP spid="12" grpId="0" uiExpand="1"/>
      <p:bldP spid="13" grpId="0" uiExpand="1"/>
      <p:bldP spid="14" grpId="0" uiExpand="1"/>
      <p:bldP spid="15" grpId="0" uiExpand="1"/>
      <p:bldP spid="18" grpId="0" uiExpand="1"/>
      <p:bldP spid="21" grpId="0" uiExpand="1"/>
      <p:bldP spid="23" grpId="0" uiExpan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930" y="1123837"/>
            <a:ext cx="3192274" cy="4601183"/>
          </a:xfrm>
        </p:spPr>
        <p:txBody>
          <a:bodyPr>
            <a:normAutofit/>
          </a:bodyPr>
          <a:lstStyle/>
          <a:p>
            <a:r>
              <a:rPr lang="en-US" sz="3200" dirty="0"/>
              <a:t>Applications of Logic </a:t>
            </a:r>
            <a:r>
              <a:rPr lang="en-US" sz="3200" dirty="0" err="1"/>
              <a:t>Microoperations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chemeClr val="tx2"/>
                </a:solidFill>
              </a:rPr>
              <a:t>Selective Clear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selective-clear</a:t>
            </a:r>
            <a:r>
              <a:rPr lang="en-US" dirty="0"/>
              <a:t> operation clears to 0 the bits in A only where there are corresponding 1's in B.</a:t>
            </a:r>
          </a:p>
          <a:p>
            <a:pPr algn="just"/>
            <a:r>
              <a:rPr lang="en-US" dirty="0"/>
              <a:t>It does not affect bit positions that have 0's in B.</a:t>
            </a:r>
          </a:p>
          <a:p>
            <a:pPr lvl="0" algn="just"/>
            <a:r>
              <a:rPr lang="en-US" dirty="0"/>
              <a:t>The corresponding logic microoperation is A ← A </a:t>
            </a:r>
            <a:r>
              <a:rPr lang="en-US" cap="small" dirty="0"/>
              <a:t>∧</a:t>
            </a:r>
            <a:r>
              <a:rPr lang="en-US" i="1" cap="small" dirty="0"/>
              <a:t> </a:t>
            </a:r>
            <a:r>
              <a:rPr lang="en-US" dirty="0"/>
              <a:t>B’.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3093" y="378345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921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6749" y="378345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3577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3093" y="453304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921" y="453304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6749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3577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3093" y="528262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921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6749" y="528262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3577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9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38450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before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9000" y="459459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(logic operand)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39000" y="534641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after</a:t>
            </a:r>
          </a:p>
        </p:txBody>
      </p:sp>
    </p:spTree>
    <p:extLst>
      <p:ext uri="{BB962C8B-B14F-4D97-AF65-F5344CB8AC3E}">
        <p14:creationId xmlns:p14="http://schemas.microsoft.com/office/powerpoint/2010/main" val="106431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1" grpId="0"/>
      <p:bldP spid="2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02" y="1128408"/>
            <a:ext cx="3192274" cy="4601183"/>
          </a:xfrm>
        </p:spPr>
        <p:txBody>
          <a:bodyPr>
            <a:normAutofit/>
          </a:bodyPr>
          <a:lstStyle/>
          <a:p>
            <a:r>
              <a:rPr lang="en-US" sz="3200" dirty="0"/>
              <a:t>Applications of Logic </a:t>
            </a:r>
            <a:r>
              <a:rPr lang="en-US" sz="3200" dirty="0" err="1"/>
              <a:t>Microoperations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>
                <a:solidFill>
                  <a:schemeClr val="tx2"/>
                </a:solidFill>
              </a:rPr>
              <a:t>Mask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mask</a:t>
            </a:r>
            <a:r>
              <a:rPr lang="en-US" dirty="0"/>
              <a:t> operation is similar to the selective-clear operation except that the bits of A are cleared only where there are corresponding 0’s in B.</a:t>
            </a:r>
          </a:p>
          <a:p>
            <a:pPr lvl="0" algn="just"/>
            <a:r>
              <a:rPr lang="en-US" dirty="0"/>
              <a:t>The mask operation is an AND microoperation.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3093" y="378345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921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6749" y="378345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3577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3093" y="453304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921" y="453304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6749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3577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3093" y="528262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921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6749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3577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9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38450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before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9000" y="459459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(logic operand)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39000" y="534641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after</a:t>
            </a:r>
          </a:p>
        </p:txBody>
      </p:sp>
    </p:spTree>
    <p:extLst>
      <p:ext uri="{BB962C8B-B14F-4D97-AF65-F5344CB8AC3E}">
        <p14:creationId xmlns:p14="http://schemas.microsoft.com/office/powerpoint/2010/main" val="13710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5" grpId="0" uiExpand="1"/>
      <p:bldP spid="6" grpId="0" uiExpand="1"/>
      <p:bldP spid="7" grpId="0" uiExpand="1"/>
      <p:bldP spid="8" grpId="0" uiExpand="1"/>
      <p:bldP spid="9" grpId="0" uiExpand="1"/>
      <p:bldP spid="10" grpId="0" uiExpand="1"/>
      <p:bldP spid="11" grpId="0" uiExpand="1"/>
      <p:bldP spid="12" grpId="0"/>
      <p:bldP spid="13" grpId="0" uiExpand="1"/>
      <p:bldP spid="14" grpId="0" uiExpand="1"/>
      <p:bldP spid="15" grpId="0" uiExpand="1"/>
      <p:bldP spid="18" grpId="0" uiExpand="1"/>
      <p:bldP spid="21" grpId="0" uiExpand="1"/>
      <p:bldP spid="23" grpId="0" uiExpan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04" y="1128408"/>
            <a:ext cx="3207984" cy="4601183"/>
          </a:xfrm>
        </p:spPr>
        <p:txBody>
          <a:bodyPr>
            <a:normAutofit/>
          </a:bodyPr>
          <a:lstStyle/>
          <a:p>
            <a:r>
              <a:rPr lang="en-US" sz="3200" dirty="0"/>
              <a:t>Applications of Logic </a:t>
            </a:r>
            <a:r>
              <a:rPr lang="en-US" sz="3200" dirty="0" err="1"/>
              <a:t>Microoperations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442" y="424791"/>
            <a:ext cx="8011236" cy="326128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>
                <a:solidFill>
                  <a:schemeClr val="tx2"/>
                </a:solidFill>
              </a:rPr>
              <a:t>Insert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insert</a:t>
            </a:r>
            <a:r>
              <a:rPr lang="en-US" dirty="0"/>
              <a:t> operation inserts a new value into a group of bits.</a:t>
            </a:r>
          </a:p>
          <a:p>
            <a:r>
              <a:rPr lang="en-US" dirty="0"/>
              <a:t>A mask operation to clear the desired bit positions, followed by an OR operation to introduce the new bits into the desired positions</a:t>
            </a:r>
          </a:p>
          <a:p>
            <a:pPr lvl="0" algn="just"/>
            <a:r>
              <a:rPr lang="en-US" dirty="0"/>
              <a:t>The mask operation is an AND microoperation and the insert operation is an OR microoperation.</a:t>
            </a:r>
          </a:p>
          <a:p>
            <a:pPr lvl="0"/>
            <a:r>
              <a:rPr lang="en-US" dirty="0"/>
              <a:t>Suppose you wanted to introduce 1010 into the high order four bits of A:	 	0001 1001	A (Original)					1010 1001	A (Desired)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85056" y="465951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8620" y="4657642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87363" y="465951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1196" y="4659514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5056" y="54091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82563" y="54090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87363" y="54090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74483" y="54090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291219" y="6086234"/>
            <a:ext cx="29059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6868" y="4721068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75273" y="5470653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62280" y="466138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59787" y="46613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64587" y="4661386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48420" y="466138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62280" y="541097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59787" y="541097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64587" y="541097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47764" y="540722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81113" y="614252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678620" y="614252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83420" y="614252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270540" y="614252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58337" y="614439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55844" y="614439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360644" y="6144395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47764" y="614439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56938" y="465764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54445" y="46576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259245" y="46576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43078" y="46576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656938" y="5407228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54445" y="540722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59245" y="540722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46365" y="540722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8563101" y="6084362"/>
            <a:ext cx="29059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048750" y="4719196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047155" y="546878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0034162" y="4659515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31669" y="46595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636469" y="4659514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920302" y="4659514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0034162" y="540910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31669" y="54090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636469" y="54090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923589" y="540909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652995" y="614065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950502" y="614065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255302" y="614065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542422" y="6140651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030219" y="6142524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0327726" y="614252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632526" y="6142523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919646" y="6142523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291219" y="4229085"/>
            <a:ext cx="274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Mask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560678" y="4285646"/>
            <a:ext cx="2749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Insert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044676" y="6202205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778702" y="6202204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96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8" grpId="0"/>
      <p:bldP spid="20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A5D2-60A3-477B-AC7C-0E079AA0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57CD-C640-4EC1-9A64-50C490C3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Suppose you wanted to introduce 1010 into the low order four bits of A:	 1011 0001	A (Original)					 1011 1010	A (Desired)</a:t>
            </a:r>
          </a:p>
          <a:p>
            <a:endParaRPr lang="en-US" dirty="0"/>
          </a:p>
          <a:p>
            <a:r>
              <a:rPr lang="en-US" dirty="0"/>
              <a:t>           1011 0001		A (Original)</a:t>
            </a:r>
          </a:p>
          <a:p>
            <a:r>
              <a:rPr lang="en-US" dirty="0"/>
              <a:t>	 1111 0000		Mask</a:t>
            </a:r>
          </a:p>
          <a:p>
            <a:r>
              <a:rPr lang="en-US" dirty="0"/>
              <a:t>	 1011 0000		A (Intermediate)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 1011 0000		A (Intermediate)</a:t>
            </a:r>
          </a:p>
          <a:p>
            <a:r>
              <a:rPr lang="en-US" dirty="0"/>
              <a:t>	 0000 1010		Added bits</a:t>
            </a:r>
          </a:p>
          <a:p>
            <a:r>
              <a:rPr lang="en-US" dirty="0"/>
              <a:t>	 1011 1010		A (Desired)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45C429-3D3C-455E-88E3-67A5C0A3518E}"/>
              </a:ext>
            </a:extLst>
          </p:cNvPr>
          <p:cNvCxnSpPr/>
          <p:nvPr/>
        </p:nvCxnSpPr>
        <p:spPr>
          <a:xfrm>
            <a:off x="4468305" y="3846136"/>
            <a:ext cx="51093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35B0A9-AC4E-474F-90CE-A59EC513A219}"/>
              </a:ext>
            </a:extLst>
          </p:cNvPr>
          <p:cNvCxnSpPr/>
          <p:nvPr/>
        </p:nvCxnSpPr>
        <p:spPr>
          <a:xfrm>
            <a:off x="4468305" y="5563385"/>
            <a:ext cx="510932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3781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02" y="1128408"/>
            <a:ext cx="3192274" cy="4601183"/>
          </a:xfrm>
        </p:spPr>
        <p:txBody>
          <a:bodyPr>
            <a:normAutofit/>
          </a:bodyPr>
          <a:lstStyle/>
          <a:p>
            <a:r>
              <a:rPr lang="en-US" sz="3200" dirty="0"/>
              <a:t>Applications of Logic </a:t>
            </a:r>
            <a:r>
              <a:rPr lang="en-US" sz="3200" dirty="0" err="1"/>
              <a:t>Microoperations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>
                <a:solidFill>
                  <a:schemeClr val="tx2"/>
                </a:solidFill>
              </a:rPr>
              <a:t>Clear Operation</a:t>
            </a:r>
          </a:p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tx2"/>
                </a:solidFill>
              </a:rPr>
              <a:t>clear</a:t>
            </a:r>
            <a:r>
              <a:rPr lang="en-US" dirty="0"/>
              <a:t> operation compares the words in A and B and produces an all 0’s result if the two numbers are equal.</a:t>
            </a:r>
          </a:p>
          <a:p>
            <a:pPr lvl="0" algn="just"/>
            <a:r>
              <a:rPr lang="en-US" dirty="0"/>
              <a:t>This operation is achieved by an exclusive-OR microoperation.</a:t>
            </a:r>
          </a:p>
          <a:p>
            <a:pPr algn="just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03093" y="3783457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921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56749" y="3783456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3577" y="378345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3093" y="4533042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9921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56749" y="4533041"/>
            <a:ext cx="369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3577" y="453304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03093" y="528262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921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6749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3577" y="528262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E40524"/>
                </a:solidFill>
              </a:rPr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9255" y="5210176"/>
            <a:ext cx="22949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39000" y="384501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39000" y="459459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39000" y="5346411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 ← 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591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8" grpId="0"/>
      <p:bldP spid="21" grpId="0"/>
      <p:bldP spid="2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C0693F3-7E48-45CB-AE67-A50CC0DDF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20097"/>
              </p:ext>
            </p:extLst>
          </p:nvPr>
        </p:nvGraphicFramePr>
        <p:xfrm>
          <a:off x="706814" y="365760"/>
          <a:ext cx="10778372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277">
                  <a:extLst>
                    <a:ext uri="{9D8B030D-6E8A-4147-A177-3AD203B41FA5}">
                      <a16:colId xmlns:a16="http://schemas.microsoft.com/office/drawing/2014/main" val="1050711420"/>
                    </a:ext>
                  </a:extLst>
                </a:gridCol>
                <a:gridCol w="7091095">
                  <a:extLst>
                    <a:ext uri="{9D8B030D-6E8A-4147-A177-3AD203B41FA5}">
                      <a16:colId xmlns:a16="http://schemas.microsoft.com/office/drawing/2014/main" val="3715516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35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SELECTIVE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a bit in B is set to 1, that same position in A gets set to 1, otherwise that bit in A keeps its previous value.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7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SELECTIVE COMPLEMENT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a bit in B is set to 1, that same position in A gets complemented from its original value, otherwise it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SELECTIVE CLEAR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If a bit in B is set to 1, that same position in A gets set to 0, otherwise it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MASK OPERATION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If a bit in B is set to 0, that same position in A gets set to 0, otherwise it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7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CLEAR OPERATION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400" dirty="0">
                          <a:sym typeface="Symbol" panose="05050102010706020507" pitchFamily="18" charset="2"/>
                        </a:rPr>
                        <a:t>In a clear operation, compares the word in A &amp; B and  produces an all 0’s result if the two numbers are equal. 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2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INSERT OPERATION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ym typeface="Symbol" panose="05050102010706020507" pitchFamily="18" charset="2"/>
                        </a:rPr>
                        <a:t>An insert operation is used to introduce a specific bit pattern into A register, leaving the other bit positions unchanged</a:t>
                      </a:r>
                      <a:r>
                        <a:rPr lang="en-IN" altLang="ko-KR" sz="2400" dirty="0">
                          <a:sym typeface="Symbol" panose="05050102010706020507" pitchFamily="18" charset="2"/>
                        </a:rPr>
                        <a:t>.</a:t>
                      </a:r>
                      <a:endParaRPr lang="en-US" altLang="ko-KR" sz="2400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43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989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275B13-A35E-427F-905B-4957B6934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13693"/>
              </p:ext>
            </p:extLst>
          </p:nvPr>
        </p:nvGraphicFramePr>
        <p:xfrm>
          <a:off x="499620" y="465142"/>
          <a:ext cx="10793692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6834">
                  <a:extLst>
                    <a:ext uri="{9D8B030D-6E8A-4147-A177-3AD203B41FA5}">
                      <a16:colId xmlns:a16="http://schemas.microsoft.com/office/drawing/2014/main" val="4008779367"/>
                    </a:ext>
                  </a:extLst>
                </a:gridCol>
                <a:gridCol w="7616858">
                  <a:extLst>
                    <a:ext uri="{9D8B030D-6E8A-4147-A177-3AD203B41FA5}">
                      <a16:colId xmlns:a16="http://schemas.microsoft.com/office/drawing/2014/main" val="3470471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93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SELECTIVE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If a bit in B is set to 1, that same position in A gets set to 1, otherwise that bit in A keeps its previous value.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09783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2C358BA-B714-4414-8566-6C12482F0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47996"/>
              </p:ext>
            </p:extLst>
          </p:nvPr>
        </p:nvGraphicFramePr>
        <p:xfrm>
          <a:off x="499619" y="1745302"/>
          <a:ext cx="10793692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76835">
                  <a:extLst>
                    <a:ext uri="{9D8B030D-6E8A-4147-A177-3AD203B41FA5}">
                      <a16:colId xmlns:a16="http://schemas.microsoft.com/office/drawing/2014/main" val="1198093423"/>
                    </a:ext>
                  </a:extLst>
                </a:gridCol>
                <a:gridCol w="7616857">
                  <a:extLst>
                    <a:ext uri="{9D8B030D-6E8A-4147-A177-3AD203B41FA5}">
                      <a16:colId xmlns:a16="http://schemas.microsoft.com/office/drawing/2014/main" val="2049094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SELECTIVE COMPLEMENT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If a bit in B is set to 1, that same position in A gets complemented from its original value, otherwise it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5579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22F39C-9BBF-4B01-BF7C-211A6F13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78750"/>
              </p:ext>
            </p:extLst>
          </p:nvPr>
        </p:nvGraphicFramePr>
        <p:xfrm>
          <a:off x="499619" y="2934423"/>
          <a:ext cx="10793692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76835">
                  <a:extLst>
                    <a:ext uri="{9D8B030D-6E8A-4147-A177-3AD203B41FA5}">
                      <a16:colId xmlns:a16="http://schemas.microsoft.com/office/drawing/2014/main" val="251281154"/>
                    </a:ext>
                  </a:extLst>
                </a:gridCol>
                <a:gridCol w="7616857">
                  <a:extLst>
                    <a:ext uri="{9D8B030D-6E8A-4147-A177-3AD203B41FA5}">
                      <a16:colId xmlns:a16="http://schemas.microsoft.com/office/drawing/2014/main" val="572873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SELECTIVE CLEAR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/>
                        <a:t>If a bit in B is set to 1, that same position in A gets set to 0, otherwise it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36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F53D26-A829-4142-AD3F-7DCD5D0BC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42004"/>
              </p:ext>
            </p:extLst>
          </p:nvPr>
        </p:nvGraphicFramePr>
        <p:xfrm>
          <a:off x="499619" y="5337374"/>
          <a:ext cx="10793692" cy="1188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76835">
                  <a:extLst>
                    <a:ext uri="{9D8B030D-6E8A-4147-A177-3AD203B41FA5}">
                      <a16:colId xmlns:a16="http://schemas.microsoft.com/office/drawing/2014/main" val="251281154"/>
                    </a:ext>
                  </a:extLst>
                </a:gridCol>
                <a:gridCol w="7616857">
                  <a:extLst>
                    <a:ext uri="{9D8B030D-6E8A-4147-A177-3AD203B41FA5}">
                      <a16:colId xmlns:a16="http://schemas.microsoft.com/office/drawing/2014/main" val="572873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INSERT OPERATION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ym typeface="Symbol" panose="05050102010706020507" pitchFamily="18" charset="2"/>
                        </a:rPr>
                        <a:t>An insert operation is used to introduce a specific bit pattern into A register, leaving the other bit positions unchanged</a:t>
                      </a:r>
                      <a:r>
                        <a:rPr lang="en-IN" altLang="ko-KR" sz="2400" dirty="0">
                          <a:sym typeface="Symbol" panose="05050102010706020507" pitchFamily="18" charset="2"/>
                        </a:rPr>
                        <a:t>.</a:t>
                      </a:r>
                      <a:endParaRPr lang="en-US" altLang="ko-KR" sz="2400" dirty="0">
                        <a:sym typeface="Symbol" panose="05050102010706020507" pitchFamily="18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363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8C35F7-13A7-4281-BD31-D4214E2F5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00701"/>
              </p:ext>
            </p:extLst>
          </p:nvPr>
        </p:nvGraphicFramePr>
        <p:xfrm>
          <a:off x="499619" y="3738559"/>
          <a:ext cx="10793692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76835">
                  <a:extLst>
                    <a:ext uri="{9D8B030D-6E8A-4147-A177-3AD203B41FA5}">
                      <a16:colId xmlns:a16="http://schemas.microsoft.com/office/drawing/2014/main" val="251281154"/>
                    </a:ext>
                  </a:extLst>
                </a:gridCol>
                <a:gridCol w="7616857">
                  <a:extLst>
                    <a:ext uri="{9D8B030D-6E8A-4147-A177-3AD203B41FA5}">
                      <a16:colId xmlns:a16="http://schemas.microsoft.com/office/drawing/2014/main" val="572873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MASK OPERATION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If a bit in B is set to 0, that same position in A gets set to 0, otherwise it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363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CDBCFC-C3D8-43D9-9B03-F4C7F32F6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778287"/>
              </p:ext>
            </p:extLst>
          </p:nvPr>
        </p:nvGraphicFramePr>
        <p:xfrm>
          <a:off x="499619" y="4562517"/>
          <a:ext cx="10793692" cy="82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76835">
                  <a:extLst>
                    <a:ext uri="{9D8B030D-6E8A-4147-A177-3AD203B41FA5}">
                      <a16:colId xmlns:a16="http://schemas.microsoft.com/office/drawing/2014/main" val="251281154"/>
                    </a:ext>
                  </a:extLst>
                </a:gridCol>
                <a:gridCol w="7616857">
                  <a:extLst>
                    <a:ext uri="{9D8B030D-6E8A-4147-A177-3AD203B41FA5}">
                      <a16:colId xmlns:a16="http://schemas.microsoft.com/office/drawing/2014/main" val="572873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2400" b="1" dirty="0"/>
                        <a:t>CLEAR OPERATION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2400" b="0" dirty="0">
                          <a:sym typeface="Symbol" panose="05050102010706020507" pitchFamily="18" charset="2"/>
                        </a:rPr>
                        <a:t>In a clear operation, compares the word in A &amp; B and  produces an all 0’s result if the two numbers are equal. 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93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37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89" y="1123837"/>
            <a:ext cx="3242449" cy="4601183"/>
          </a:xfrm>
        </p:spPr>
        <p:txBody>
          <a:bodyPr>
            <a:normAutofit/>
          </a:bodyPr>
          <a:lstStyle/>
          <a:p>
            <a:r>
              <a:rPr lang="en-US" sz="3200" dirty="0"/>
              <a:t>Shift </a:t>
            </a:r>
            <a:r>
              <a:rPr lang="en-US" sz="3200" dirty="0" err="1"/>
              <a:t>Microoperations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Shift microoperations are used for serial transfer of data.</a:t>
            </a:r>
          </a:p>
          <a:p>
            <a:pPr algn="just"/>
            <a:r>
              <a:rPr lang="en-US" dirty="0"/>
              <a:t>Used in conjunction with arithmetic, logic and other data processing operations.</a:t>
            </a:r>
          </a:p>
          <a:p>
            <a:pPr algn="just"/>
            <a:r>
              <a:rPr lang="en-US" dirty="0"/>
              <a:t>The content of the register can be shifted to the left or the right.</a:t>
            </a:r>
          </a:p>
          <a:p>
            <a:pPr algn="just"/>
            <a:r>
              <a:rPr lang="en-US" dirty="0"/>
              <a:t>The first flip-flop receives its binary information from the serial input.</a:t>
            </a:r>
          </a:p>
          <a:p>
            <a:pPr algn="just"/>
            <a:r>
              <a:rPr lang="en-US" dirty="0"/>
              <a:t>The information transferred through the serial input determines the type of shift.</a:t>
            </a:r>
          </a:p>
        </p:txBody>
      </p:sp>
    </p:spTree>
    <p:extLst>
      <p:ext uri="{BB962C8B-B14F-4D97-AF65-F5344CB8AC3E}">
        <p14:creationId xmlns:p14="http://schemas.microsoft.com/office/powerpoint/2010/main" val="44418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symbolic notation</a:t>
            </a:r>
            <a:r>
              <a:rPr lang="en-US" dirty="0"/>
              <a:t> used to describe the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microoperation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transfers</a:t>
            </a:r>
            <a:r>
              <a:rPr lang="en-US" dirty="0"/>
              <a:t> among registers is called a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register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transfer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language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The term </a:t>
            </a:r>
            <a:r>
              <a:rPr lang="en-US" i="1" dirty="0">
                <a:solidFill>
                  <a:schemeClr val="tx2"/>
                </a:solidFill>
              </a:rPr>
              <a:t>"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register</a:t>
            </a:r>
            <a:r>
              <a:rPr lang="en-US" i="1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transfer</a:t>
            </a:r>
            <a:r>
              <a:rPr lang="en-US" i="1" dirty="0">
                <a:solidFill>
                  <a:schemeClr val="tx2"/>
                </a:solidFill>
              </a:rPr>
              <a:t>"</a:t>
            </a:r>
            <a:r>
              <a:rPr lang="en-US" dirty="0"/>
              <a:t> implies the availability of hardware logic circuits that can perform a stated microoperation and transfer the result of the operation to the same or another register.</a:t>
            </a:r>
          </a:p>
          <a:p>
            <a:pPr lvl="0" algn="just"/>
            <a:r>
              <a:rPr lang="en-US" dirty="0"/>
              <a:t>A register transfer language is a system for expressing in symbolic form the microoperation sequences among the registers of a digital module.</a:t>
            </a:r>
          </a:p>
        </p:txBody>
      </p:sp>
    </p:spTree>
    <p:extLst>
      <p:ext uri="{BB962C8B-B14F-4D97-AF65-F5344CB8AC3E}">
        <p14:creationId xmlns:p14="http://schemas.microsoft.com/office/powerpoint/2010/main" val="266158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Logical Shift</a:t>
            </a:r>
          </a:p>
          <a:p>
            <a:pPr lvl="0" algn="just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logical shift</a:t>
            </a:r>
            <a:r>
              <a:rPr lang="en-US" dirty="0"/>
              <a:t> is one that transfers 0 through the serial input. </a:t>
            </a:r>
          </a:p>
          <a:p>
            <a:pPr lvl="0" algn="just"/>
            <a:endParaRPr lang="en-US" dirty="0"/>
          </a:p>
          <a:p>
            <a:pPr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226689"/>
              </p:ext>
            </p:extLst>
          </p:nvPr>
        </p:nvGraphicFramePr>
        <p:xfrm>
          <a:off x="4587668" y="326185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26133"/>
              </p:ext>
            </p:extLst>
          </p:nvPr>
        </p:nvGraphicFramePr>
        <p:xfrm>
          <a:off x="4587668" y="467274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78044" y="3320578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78044" y="4731470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44844" y="3840970"/>
            <a:ext cx="552448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397292" y="384097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959268" y="3840970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87668" y="466393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21068" y="466393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83044" y="466393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216444" y="466393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11444" y="448105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54245" y="2491517"/>
            <a:ext cx="31357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shl</a:t>
            </a:r>
            <a:r>
              <a:rPr lang="en-US" sz="2800" dirty="0">
                <a:solidFill>
                  <a:schemeClr val="tx2"/>
                </a:solidFill>
              </a:rPr>
              <a:t> - logical shift left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832102"/>
              </p:ext>
            </p:extLst>
          </p:nvPr>
        </p:nvGraphicFramePr>
        <p:xfrm>
          <a:off x="9122849" y="326185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086385"/>
              </p:ext>
            </p:extLst>
          </p:nvPr>
        </p:nvGraphicFramePr>
        <p:xfrm>
          <a:off x="9122849" y="4672742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313225" y="3320578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13225" y="4731470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403837" y="3840970"/>
            <a:ext cx="481012" cy="8293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35581" y="3839778"/>
            <a:ext cx="511244" cy="830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497557" y="3782242"/>
            <a:ext cx="535056" cy="8816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122849" y="466393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656249" y="466393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218225" y="466393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51625" y="466393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959644" y="448105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73845" y="2491517"/>
            <a:ext cx="3382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shr</a:t>
            </a:r>
            <a:r>
              <a:rPr lang="en-US" sz="2800" dirty="0">
                <a:solidFill>
                  <a:schemeClr val="tx2"/>
                </a:solidFill>
              </a:rPr>
              <a:t> - logical shift right</a:t>
            </a:r>
          </a:p>
        </p:txBody>
      </p:sp>
    </p:spTree>
    <p:extLst>
      <p:ext uri="{BB962C8B-B14F-4D97-AF65-F5344CB8AC3E}">
        <p14:creationId xmlns:p14="http://schemas.microsoft.com/office/powerpoint/2010/main" val="48117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20" grpId="0" animBg="1"/>
      <p:bldP spid="21" grpId="0"/>
      <p:bldP spid="24" grpId="0"/>
      <p:bldP spid="25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dirty="0">
                <a:solidFill>
                  <a:schemeClr val="tx2"/>
                </a:solidFill>
              </a:rPr>
              <a:t>Circular Shift</a:t>
            </a:r>
          </a:p>
          <a:p>
            <a:pPr lvl="0" algn="just"/>
            <a:r>
              <a:rPr lang="en-US" dirty="0"/>
              <a:t>A </a:t>
            </a:r>
            <a:r>
              <a:rPr lang="en-US" i="1" dirty="0">
                <a:solidFill>
                  <a:schemeClr val="tx2"/>
                </a:solidFill>
              </a:rPr>
              <a:t>circular shift</a:t>
            </a:r>
            <a:r>
              <a:rPr lang="en-US" dirty="0"/>
              <a:t> (also known as a rotate operation) circulates the bits of the register around the two ends without loss of information. </a:t>
            </a:r>
          </a:p>
          <a:p>
            <a:pPr algn="just"/>
            <a:r>
              <a:rPr lang="en-US" dirty="0"/>
              <a:t>This is accomplished by connecting the serial output of the shift register to its serial input.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21308"/>
              </p:ext>
            </p:extLst>
          </p:nvPr>
        </p:nvGraphicFramePr>
        <p:xfrm>
          <a:off x="4553257" y="4409766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67932"/>
              </p:ext>
            </p:extLst>
          </p:nvPr>
        </p:nvGraphicFramePr>
        <p:xfrm>
          <a:off x="4553257" y="5820658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43633" y="446849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3633" y="5879386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10433" y="4988886"/>
            <a:ext cx="552448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362881" y="4988886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924857" y="4988886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53257" y="5811846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86657" y="5811846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648633" y="5811846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182033" y="5811846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53233" y="5705166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9833" y="3639433"/>
            <a:ext cx="3138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cil</a:t>
            </a:r>
            <a:r>
              <a:rPr lang="en-US" sz="2800" dirty="0">
                <a:solidFill>
                  <a:schemeClr val="tx2"/>
                </a:solidFill>
              </a:rPr>
              <a:t> - circular shift left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457492"/>
              </p:ext>
            </p:extLst>
          </p:nvPr>
        </p:nvGraphicFramePr>
        <p:xfrm>
          <a:off x="9088438" y="4409766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675364"/>
              </p:ext>
            </p:extLst>
          </p:nvPr>
        </p:nvGraphicFramePr>
        <p:xfrm>
          <a:off x="9088438" y="5820658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278814" y="4468494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78814" y="5879386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369426" y="4988886"/>
            <a:ext cx="481012" cy="8293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901170" y="4987694"/>
            <a:ext cx="511244" cy="830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463146" y="4930158"/>
            <a:ext cx="535056" cy="8816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049057" y="5811846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621838" y="5811846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183814" y="5811846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717214" y="5811846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925233" y="5628966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239434" y="3639433"/>
            <a:ext cx="33772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cir</a:t>
            </a:r>
            <a:r>
              <a:rPr lang="en-US" sz="2800" dirty="0">
                <a:solidFill>
                  <a:schemeClr val="tx2"/>
                </a:solidFill>
              </a:rPr>
              <a:t> - circular shift right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4353233" y="4257366"/>
            <a:ext cx="2605216" cy="1885952"/>
            <a:chOff x="1295400" y="3962400"/>
            <a:chExt cx="2605216" cy="1885952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1295400" y="4419600"/>
              <a:ext cx="200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3700592" y="5848352"/>
              <a:ext cx="200024" cy="0"/>
            </a:xfrm>
            <a:prstGeom prst="line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900616" y="3962400"/>
              <a:ext cx="0" cy="18859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1295400" y="3962400"/>
              <a:ext cx="26050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295400" y="3967873"/>
              <a:ext cx="0" cy="43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8877609" y="4257366"/>
            <a:ext cx="2609848" cy="1885952"/>
            <a:chOff x="5819776" y="3962400"/>
            <a:chExt cx="2609848" cy="1885952"/>
          </a:xfrm>
        </p:grpSpPr>
        <p:cxnSp>
          <p:nvCxnSpPr>
            <p:cNvPr id="51" name="Straight Connector 50"/>
            <p:cNvCxnSpPr/>
            <p:nvPr/>
          </p:nvCxnSpPr>
          <p:spPr>
            <a:xfrm flipH="1">
              <a:off x="8229600" y="4419600"/>
              <a:ext cx="200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819776" y="5848352"/>
              <a:ext cx="200024" cy="0"/>
            </a:xfrm>
            <a:prstGeom prst="line">
              <a:avLst/>
            </a:prstGeom>
            <a:ln w="25400"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834064" y="3962400"/>
              <a:ext cx="0" cy="188595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5824408" y="3962400"/>
              <a:ext cx="260508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8429624" y="3967873"/>
              <a:ext cx="0" cy="4398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02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20" grpId="0" animBg="1"/>
      <p:bldP spid="21" grpId="0"/>
      <p:bldP spid="24" grpId="0"/>
      <p:bldP spid="25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>
                <a:solidFill>
                  <a:schemeClr val="tx2"/>
                </a:solidFill>
              </a:rPr>
              <a:t>Arithmetic Shift</a:t>
            </a:r>
          </a:p>
          <a:p>
            <a:pPr lvl="0" algn="just"/>
            <a:r>
              <a:rPr lang="en-US" dirty="0"/>
              <a:t>An </a:t>
            </a:r>
            <a:r>
              <a:rPr lang="en-US" i="1" dirty="0">
                <a:solidFill>
                  <a:schemeClr val="tx2"/>
                </a:solidFill>
              </a:rPr>
              <a:t>arithmetic shift</a:t>
            </a:r>
            <a:r>
              <a:rPr lang="en-US" dirty="0"/>
              <a:t> is a micro-operation that shifts a signed binary number to the left or right.</a:t>
            </a:r>
          </a:p>
          <a:p>
            <a:pPr lvl="0"/>
            <a:r>
              <a:rPr lang="en-US" dirty="0"/>
              <a:t>An arithmetic shift-left multiplies a signed binary number by 2. </a:t>
            </a:r>
          </a:p>
          <a:p>
            <a:r>
              <a:rPr lang="en-US" dirty="0"/>
              <a:t>An arithmetic shift-right divides the number by 2.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62572"/>
              </p:ext>
            </p:extLst>
          </p:nvPr>
        </p:nvGraphicFramePr>
        <p:xfrm>
          <a:off x="4462137" y="4458928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08876"/>
              </p:ext>
            </p:extLst>
          </p:nvPr>
        </p:nvGraphicFramePr>
        <p:xfrm>
          <a:off x="4462137" y="586982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52513" y="4517656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2513" y="5928548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719313" y="5038048"/>
            <a:ext cx="552448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271761" y="5038048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833737" y="5038048"/>
            <a:ext cx="561976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462137" y="5861008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95537" y="5861008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57513" y="5861008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90913" y="5861008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85913" y="5678128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394588" y="3688595"/>
            <a:ext cx="3884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ashl</a:t>
            </a:r>
            <a:r>
              <a:rPr lang="en-US" sz="2800" dirty="0">
                <a:solidFill>
                  <a:schemeClr val="tx2"/>
                </a:solidFill>
              </a:rPr>
              <a:t> - arithmetic shift left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09689"/>
              </p:ext>
            </p:extLst>
          </p:nvPr>
        </p:nvGraphicFramePr>
        <p:xfrm>
          <a:off x="8997318" y="4458928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44335"/>
              </p:ext>
            </p:extLst>
          </p:nvPr>
        </p:nvGraphicFramePr>
        <p:xfrm>
          <a:off x="8997318" y="586982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187694" y="4517656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87694" y="5928548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9278306" y="5038048"/>
            <a:ext cx="481012" cy="8293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810050" y="5036856"/>
            <a:ext cx="511244" cy="83058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372026" y="4979320"/>
            <a:ext cx="535056" cy="881688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9004811" y="5861008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9530718" y="5861008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092694" y="5861008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626094" y="5861008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804787" y="5678128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7776479" y="3688595"/>
            <a:ext cx="41312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ashr</a:t>
            </a:r>
            <a:r>
              <a:rPr lang="en-US" sz="2800" dirty="0">
                <a:solidFill>
                  <a:schemeClr val="tx2"/>
                </a:solidFill>
              </a:rPr>
              <a:t> - arithmetic shift right</a:t>
            </a:r>
          </a:p>
        </p:txBody>
      </p:sp>
      <p:sp>
        <p:nvSpPr>
          <p:cNvPr id="8" name="Oval 7"/>
          <p:cNvSpPr/>
          <p:nvPr/>
        </p:nvSpPr>
        <p:spPr>
          <a:xfrm>
            <a:off x="4462137" y="4458928"/>
            <a:ext cx="533400" cy="577928"/>
          </a:xfrm>
          <a:prstGeom prst="ellipse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9000051" y="4458928"/>
            <a:ext cx="533400" cy="577928"/>
          </a:xfrm>
          <a:prstGeom prst="ellipse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8790499" y="4778016"/>
            <a:ext cx="200024" cy="1447800"/>
            <a:chOff x="5819776" y="4357688"/>
            <a:chExt cx="200024" cy="1447800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5819776" y="4357688"/>
              <a:ext cx="20002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5819776" y="5791200"/>
              <a:ext cx="200024" cy="0"/>
            </a:xfrm>
            <a:prstGeom prst="line">
              <a:avLst/>
            </a:prstGeom>
            <a:ln w="25400"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819776" y="4357688"/>
              <a:ext cx="0" cy="1447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77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2" grpId="0" animBg="1"/>
      <p:bldP spid="13" grpId="0" animBg="1"/>
      <p:bldP spid="14" grpId="0" animBg="1"/>
      <p:bldP spid="15" grpId="0" animBg="1"/>
      <p:bldP spid="20" grpId="0" animBg="1"/>
      <p:bldP spid="21" grpId="0"/>
      <p:bldP spid="24" grpId="0"/>
      <p:bldP spid="25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8" grpId="0" animBg="1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DA07-4DDC-439A-AE3E-CA2E8ED6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Shift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AADA-A459-4877-82B7-53EA0836F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6" y="864108"/>
            <a:ext cx="8011236" cy="5120640"/>
          </a:xfrm>
        </p:spPr>
        <p:txBody>
          <a:bodyPr/>
          <a:lstStyle/>
          <a:p>
            <a:r>
              <a:rPr lang="en-US" dirty="0"/>
              <a:t>A right arithmetic shift operation: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left arithmetic shift operation:</a:t>
            </a:r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4" name="Group 72">
            <a:extLst>
              <a:ext uri="{FF2B5EF4-FFF2-40B4-BE49-F238E27FC236}">
                <a16:creationId xmlns:a16="http://schemas.microsoft.com/office/drawing/2014/main" id="{BED0AFF9-A1C2-4FF2-B6C2-C51E70BEBC1B}"/>
              </a:ext>
            </a:extLst>
          </p:cNvPr>
          <p:cNvGrpSpPr>
            <a:grpSpLocks/>
          </p:cNvGrpSpPr>
          <p:nvPr/>
        </p:nvGrpSpPr>
        <p:grpSpPr bwMode="auto">
          <a:xfrm>
            <a:off x="4352385" y="1827537"/>
            <a:ext cx="6705256" cy="1022907"/>
            <a:chOff x="1269" y="2546"/>
            <a:chExt cx="3873" cy="466"/>
          </a:xfrm>
        </p:grpSpPr>
        <p:sp>
          <p:nvSpPr>
            <p:cNvPr id="5" name="Rectangle 48">
              <a:extLst>
                <a:ext uri="{FF2B5EF4-FFF2-40B4-BE49-F238E27FC236}">
                  <a16:creationId xmlns:a16="http://schemas.microsoft.com/office/drawing/2014/main" id="{8D7EC584-5F83-430B-9903-727F4F54B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6" name="Line 49">
              <a:extLst>
                <a:ext uri="{FF2B5EF4-FFF2-40B4-BE49-F238E27FC236}">
                  <a16:creationId xmlns:a16="http://schemas.microsoft.com/office/drawing/2014/main" id="{A2149C30-A6A7-41A5-AE42-34065E47A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Rectangle 50">
              <a:extLst>
                <a:ext uri="{FF2B5EF4-FFF2-40B4-BE49-F238E27FC236}">
                  <a16:creationId xmlns:a16="http://schemas.microsoft.com/office/drawing/2014/main" id="{8CE6BB4F-0005-44A1-B043-FF52BBBC8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8" name="Line 51">
              <a:extLst>
                <a:ext uri="{FF2B5EF4-FFF2-40B4-BE49-F238E27FC236}">
                  <a16:creationId xmlns:a16="http://schemas.microsoft.com/office/drawing/2014/main" id="{CB4DBBD6-50C5-448C-83B4-3DFCD874CA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Rectangle 52">
              <a:extLst>
                <a:ext uri="{FF2B5EF4-FFF2-40B4-BE49-F238E27FC236}">
                  <a16:creationId xmlns:a16="http://schemas.microsoft.com/office/drawing/2014/main" id="{39E032C2-1C63-4B15-A169-CDCF60C6C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4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0" name="Line 53">
              <a:extLst>
                <a:ext uri="{FF2B5EF4-FFF2-40B4-BE49-F238E27FC236}">
                  <a16:creationId xmlns:a16="http://schemas.microsoft.com/office/drawing/2014/main" id="{0F893382-F17A-448D-8CD8-AEA6201A2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1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" name="Rectangle 54">
              <a:extLst>
                <a:ext uri="{FF2B5EF4-FFF2-40B4-BE49-F238E27FC236}">
                  <a16:creationId xmlns:a16="http://schemas.microsoft.com/office/drawing/2014/main" id="{454D6687-B43E-4680-8BDD-1300273FA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2" name="Line 55">
              <a:extLst>
                <a:ext uri="{FF2B5EF4-FFF2-40B4-BE49-F238E27FC236}">
                  <a16:creationId xmlns:a16="http://schemas.microsoft.com/office/drawing/2014/main" id="{71994CD8-762A-4C3D-B9FE-27A71A9A3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56">
              <a:extLst>
                <a:ext uri="{FF2B5EF4-FFF2-40B4-BE49-F238E27FC236}">
                  <a16:creationId xmlns:a16="http://schemas.microsoft.com/office/drawing/2014/main" id="{3F43E541-6D15-4870-8750-52E20336B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4" name="Line 57">
              <a:extLst>
                <a:ext uri="{FF2B5EF4-FFF2-40B4-BE49-F238E27FC236}">
                  <a16:creationId xmlns:a16="http://schemas.microsoft.com/office/drawing/2014/main" id="{005092B5-AA41-4D70-80BE-9AAC8EB85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9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Rectangle 58">
              <a:extLst>
                <a:ext uri="{FF2B5EF4-FFF2-40B4-BE49-F238E27FC236}">
                  <a16:creationId xmlns:a16="http://schemas.microsoft.com/office/drawing/2014/main" id="{A4733484-D50E-4967-9B1C-A4FA4177F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6" name="Line 59">
              <a:extLst>
                <a:ext uri="{FF2B5EF4-FFF2-40B4-BE49-F238E27FC236}">
                  <a16:creationId xmlns:a16="http://schemas.microsoft.com/office/drawing/2014/main" id="{7CB0CA0C-D157-4AA9-ABFE-DDCA356F9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3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Rectangle 60">
              <a:extLst>
                <a:ext uri="{FF2B5EF4-FFF2-40B4-BE49-F238E27FC236}">
                  <a16:creationId xmlns:a16="http://schemas.microsoft.com/office/drawing/2014/main" id="{7E748FC8-EC5E-4DAF-B93C-4A203A186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8" name="Line 61">
              <a:extLst>
                <a:ext uri="{FF2B5EF4-FFF2-40B4-BE49-F238E27FC236}">
                  <a16:creationId xmlns:a16="http://schemas.microsoft.com/office/drawing/2014/main" id="{76E1A801-0818-4BB1-BE28-0ED5F6DE9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Rectangle 62">
              <a:extLst>
                <a:ext uri="{FF2B5EF4-FFF2-40B4-BE49-F238E27FC236}">
                  <a16:creationId xmlns:a16="http://schemas.microsoft.com/office/drawing/2014/main" id="{F38500A7-A31B-4667-9312-B179EF7B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4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20" name="Line 64">
              <a:extLst>
                <a:ext uri="{FF2B5EF4-FFF2-40B4-BE49-F238E27FC236}">
                  <a16:creationId xmlns:a16="http://schemas.microsoft.com/office/drawing/2014/main" id="{0432B5B2-8319-4AA5-93CB-DD2E9C619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67">
              <a:extLst>
                <a:ext uri="{FF2B5EF4-FFF2-40B4-BE49-F238E27FC236}">
                  <a16:creationId xmlns:a16="http://schemas.microsoft.com/office/drawing/2014/main" id="{366B5DD3-5847-46DA-B178-18EBA6CB9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682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EF134AD0-FBF3-4739-8DF4-B36CFE7FF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3012"/>
              <a:ext cx="3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6C991101-FFDC-4DC1-A4A4-276F3C3D4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4" y="2819"/>
              <a:ext cx="0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70">
              <a:extLst>
                <a:ext uri="{FF2B5EF4-FFF2-40B4-BE49-F238E27FC236}">
                  <a16:creationId xmlns:a16="http://schemas.microsoft.com/office/drawing/2014/main" id="{75291B2B-C982-4B9E-8DF3-0238F8ABD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1" y="2682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71">
              <a:extLst>
                <a:ext uri="{FF2B5EF4-FFF2-40B4-BE49-F238E27FC236}">
                  <a16:creationId xmlns:a16="http://schemas.microsoft.com/office/drawing/2014/main" id="{3E7CD62A-A87F-4CBC-A723-C6ABC1139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4" y="2682"/>
              <a:ext cx="108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AC47273-D7A2-4E85-91EC-4C67F63421CE}"/>
              </a:ext>
            </a:extLst>
          </p:cNvPr>
          <p:cNvSpPr txBox="1"/>
          <p:nvPr/>
        </p:nvSpPr>
        <p:spPr>
          <a:xfrm>
            <a:off x="4655639" y="1773667"/>
            <a:ext cx="58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sign</a:t>
            </a:r>
          </a:p>
          <a:p>
            <a:r>
              <a:rPr lang="en-IN" dirty="0"/>
              <a:t>bit</a:t>
            </a:r>
          </a:p>
        </p:txBody>
      </p:sp>
      <p:grpSp>
        <p:nvGrpSpPr>
          <p:cNvPr id="27" name="Group 115">
            <a:extLst>
              <a:ext uri="{FF2B5EF4-FFF2-40B4-BE49-F238E27FC236}">
                <a16:creationId xmlns:a16="http://schemas.microsoft.com/office/drawing/2014/main" id="{B7CEDB93-42FC-4528-B21B-63DE5AA6589E}"/>
              </a:ext>
            </a:extLst>
          </p:cNvPr>
          <p:cNvGrpSpPr>
            <a:grpSpLocks/>
          </p:cNvGrpSpPr>
          <p:nvPr/>
        </p:nvGrpSpPr>
        <p:grpSpPr bwMode="auto">
          <a:xfrm>
            <a:off x="4081808" y="4438003"/>
            <a:ext cx="6975834" cy="896913"/>
            <a:chOff x="1182" y="3346"/>
            <a:chExt cx="4179" cy="454"/>
          </a:xfrm>
        </p:grpSpPr>
        <p:sp>
          <p:nvSpPr>
            <p:cNvPr id="28" name="Rectangle 94">
              <a:extLst>
                <a:ext uri="{FF2B5EF4-FFF2-40B4-BE49-F238E27FC236}">
                  <a16:creationId xmlns:a16="http://schemas.microsoft.com/office/drawing/2014/main" id="{E027C940-B729-469A-8DFA-C61246F481E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9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29" name="Line 95">
              <a:extLst>
                <a:ext uri="{FF2B5EF4-FFF2-40B4-BE49-F238E27FC236}">
                  <a16:creationId xmlns:a16="http://schemas.microsoft.com/office/drawing/2014/main" id="{CEF61556-B54D-42EB-9882-F4F3E655F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6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Rectangle 96">
              <a:extLst>
                <a:ext uri="{FF2B5EF4-FFF2-40B4-BE49-F238E27FC236}">
                  <a16:creationId xmlns:a16="http://schemas.microsoft.com/office/drawing/2014/main" id="{D7871CE6-5226-4C59-B9B3-125D72A1E26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43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31" name="Line 97">
              <a:extLst>
                <a:ext uri="{FF2B5EF4-FFF2-40B4-BE49-F238E27FC236}">
                  <a16:creationId xmlns:a16="http://schemas.microsoft.com/office/drawing/2014/main" id="{0B2CF24E-C4AF-4168-83B5-24DE141E2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70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Rectangle 98">
              <a:extLst>
                <a:ext uri="{FF2B5EF4-FFF2-40B4-BE49-F238E27FC236}">
                  <a16:creationId xmlns:a16="http://schemas.microsoft.com/office/drawing/2014/main" id="{9971EC5A-FA36-4198-B59D-B5B95AEF04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97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33" name="Line 99">
              <a:extLst>
                <a:ext uri="{FF2B5EF4-FFF2-40B4-BE49-F238E27FC236}">
                  <a16:creationId xmlns:a16="http://schemas.microsoft.com/office/drawing/2014/main" id="{0A9BAC0D-DFA7-4916-9D8A-56FE03618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4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Rectangle 100">
              <a:extLst>
                <a:ext uri="{FF2B5EF4-FFF2-40B4-BE49-F238E27FC236}">
                  <a16:creationId xmlns:a16="http://schemas.microsoft.com/office/drawing/2014/main" id="{86ABB034-AA89-4C7B-9744-BE1F15C424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51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E322C30F-50AF-41C6-89E3-5F7992949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8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Rectangle 102">
              <a:extLst>
                <a:ext uri="{FF2B5EF4-FFF2-40B4-BE49-F238E27FC236}">
                  <a16:creationId xmlns:a16="http://schemas.microsoft.com/office/drawing/2014/main" id="{B55B2308-7A11-4275-BEFC-35C49282B8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05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C1167CEF-E6AF-4238-B8F1-109AA38F5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32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Rectangle 104">
              <a:extLst>
                <a:ext uri="{FF2B5EF4-FFF2-40B4-BE49-F238E27FC236}">
                  <a16:creationId xmlns:a16="http://schemas.microsoft.com/office/drawing/2014/main" id="{2682F89F-1A0B-4CCC-A3C9-059CD2F58A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59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C387698E-BC05-488F-8792-E3E1EB84B0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6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Rectangle 106">
              <a:extLst>
                <a:ext uri="{FF2B5EF4-FFF2-40B4-BE49-F238E27FC236}">
                  <a16:creationId xmlns:a16="http://schemas.microsoft.com/office/drawing/2014/main" id="{1C92E5E1-A93E-48FC-B403-726C6CB7A5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13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41" name="Line 107">
              <a:extLst>
                <a:ext uri="{FF2B5EF4-FFF2-40B4-BE49-F238E27FC236}">
                  <a16:creationId xmlns:a16="http://schemas.microsoft.com/office/drawing/2014/main" id="{29CF9519-4D0E-4ADB-AAD1-9C6B9284AB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0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id="{57A185FB-3327-4983-9792-17393750A90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67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43" name="Line 109">
              <a:extLst>
                <a:ext uri="{FF2B5EF4-FFF2-40B4-BE49-F238E27FC236}">
                  <a16:creationId xmlns:a16="http://schemas.microsoft.com/office/drawing/2014/main" id="{C6A9DD94-4427-4D7F-AE0B-C374F78A2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93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111">
              <a:extLst>
                <a:ext uri="{FF2B5EF4-FFF2-40B4-BE49-F238E27FC236}">
                  <a16:creationId xmlns:a16="http://schemas.microsoft.com/office/drawing/2014/main" id="{F3653627-C335-4778-BBC6-ADB8B8B72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0" y="3572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Rectangle 112">
              <a:extLst>
                <a:ext uri="{FF2B5EF4-FFF2-40B4-BE49-F238E27FC236}">
                  <a16:creationId xmlns:a16="http://schemas.microsoft.com/office/drawing/2014/main" id="{02CCFB83-532C-4902-8AE5-E91BE7D9C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" y="3346"/>
              <a:ext cx="19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0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800"/>
                <a:t>0</a:t>
              </a:r>
            </a:p>
          </p:txBody>
        </p:sp>
        <p:sp>
          <p:nvSpPr>
            <p:cNvPr id="46" name="Line 113">
              <a:extLst>
                <a:ext uri="{FF2B5EF4-FFF2-40B4-BE49-F238E27FC236}">
                  <a16:creationId xmlns:a16="http://schemas.microsoft.com/office/drawing/2014/main" id="{DFBC54D4-A0B1-445A-BCA4-E2D84DB67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9" y="3664"/>
              <a:ext cx="2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114">
              <a:extLst>
                <a:ext uri="{FF2B5EF4-FFF2-40B4-BE49-F238E27FC236}">
                  <a16:creationId xmlns:a16="http://schemas.microsoft.com/office/drawing/2014/main" id="{915C7CA1-A46C-4F5D-B1B9-988D406B07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2" y="3664"/>
              <a:ext cx="87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F03F8F1A-4337-4D2F-84DA-0B1BB3757E4E}"/>
              </a:ext>
            </a:extLst>
          </p:cNvPr>
          <p:cNvSpPr txBox="1"/>
          <p:nvPr/>
        </p:nvSpPr>
        <p:spPr>
          <a:xfrm>
            <a:off x="4507300" y="4741096"/>
            <a:ext cx="58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sign</a:t>
            </a:r>
          </a:p>
          <a:p>
            <a:r>
              <a:rPr lang="en-IN" dirty="0"/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32386305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4 - bit combinational circuit shifter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(HARDWARE  IMPLEMENTATION  OF  SHIFT  MICROOPERATIONS)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167188" y="1476379"/>
            <a:ext cx="1327450" cy="963079"/>
            <a:chOff x="1187150" y="2666996"/>
            <a:chExt cx="1632250" cy="932761"/>
          </a:xfrm>
        </p:grpSpPr>
        <p:grpSp>
          <p:nvGrpSpPr>
            <p:cNvPr id="5" name="Group 4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167188" y="2770722"/>
            <a:ext cx="1327450" cy="963079"/>
            <a:chOff x="1187150" y="2666996"/>
            <a:chExt cx="1632250" cy="932761"/>
          </a:xfrm>
        </p:grpSpPr>
        <p:grpSp>
          <p:nvGrpSpPr>
            <p:cNvPr id="25" name="Group 24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167188" y="4038601"/>
            <a:ext cx="1327450" cy="963079"/>
            <a:chOff x="1187150" y="2666996"/>
            <a:chExt cx="1632250" cy="932761"/>
          </a:xfrm>
        </p:grpSpPr>
        <p:grpSp>
          <p:nvGrpSpPr>
            <p:cNvPr id="30" name="Group 29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67188" y="5332944"/>
            <a:ext cx="1327450" cy="963079"/>
            <a:chOff x="1187150" y="2666996"/>
            <a:chExt cx="1632250" cy="932761"/>
          </a:xfrm>
        </p:grpSpPr>
        <p:grpSp>
          <p:nvGrpSpPr>
            <p:cNvPr id="35" name="Group 34"/>
            <p:cNvGrpSpPr/>
            <p:nvPr/>
          </p:nvGrpSpPr>
          <p:grpSpPr>
            <a:xfrm>
              <a:off x="1225357" y="2666996"/>
              <a:ext cx="1594043" cy="932761"/>
              <a:chOff x="372035" y="1452283"/>
              <a:chExt cx="1532965" cy="1546413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372035" y="1452283"/>
                <a:ext cx="1532965" cy="154641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72035" y="1481028"/>
                <a:ext cx="287202" cy="1482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1187150" y="2997235"/>
              <a:ext cx="160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18238" y="1143000"/>
            <a:ext cx="380022" cy="4371976"/>
            <a:chOff x="2362200" y="1143000"/>
            <a:chExt cx="380022" cy="4371976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2362200" y="1143000"/>
              <a:ext cx="0" cy="43719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362200" y="1676400"/>
              <a:ext cx="380022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362200" y="2971800"/>
              <a:ext cx="380022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362200" y="4238624"/>
              <a:ext cx="380022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362200" y="5514976"/>
              <a:ext cx="3800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/>
          <p:nvPr/>
        </p:nvCxnSpPr>
        <p:spPr>
          <a:xfrm>
            <a:off x="5437238" y="3243264"/>
            <a:ext cx="761022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5437238" y="2590800"/>
            <a:ext cx="0" cy="6524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065638" y="2590800"/>
            <a:ext cx="1371600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4065638" y="2209800"/>
            <a:ext cx="2132622" cy="2286000"/>
            <a:chOff x="609600" y="2209800"/>
            <a:chExt cx="2132622" cy="2286000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1676400" y="2209800"/>
              <a:ext cx="104775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676400" y="2209800"/>
              <a:ext cx="0" cy="2286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676400" y="4495800"/>
              <a:ext cx="10658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09600" y="2971800"/>
              <a:ext cx="1066800" cy="0"/>
            </a:xfrm>
            <a:prstGeom prst="line">
              <a:avLst/>
            </a:prstGeom>
            <a:ln w="25400"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065638" y="3519489"/>
            <a:ext cx="2132621" cy="2294995"/>
            <a:chOff x="609600" y="3519488"/>
            <a:chExt cx="2132621" cy="2294995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609600" y="3519488"/>
              <a:ext cx="211833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295400" y="3519488"/>
              <a:ext cx="0" cy="228600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296377" y="5805488"/>
              <a:ext cx="1445844" cy="8995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066616" y="4133848"/>
            <a:ext cx="2132622" cy="652464"/>
            <a:chOff x="610578" y="4133848"/>
            <a:chExt cx="2132622" cy="652464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1066800" y="4786312"/>
              <a:ext cx="16764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066800" y="4133848"/>
              <a:ext cx="0" cy="65246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10578" y="4133848"/>
              <a:ext cx="4562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Connector 75"/>
          <p:cNvCxnSpPr/>
          <p:nvPr/>
        </p:nvCxnSpPr>
        <p:spPr>
          <a:xfrm>
            <a:off x="4065638" y="1952624"/>
            <a:ext cx="2118334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066616" y="6096000"/>
            <a:ext cx="2118334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504162" y="1952624"/>
            <a:ext cx="67627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7494638" y="3276600"/>
            <a:ext cx="67627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504162" y="4510088"/>
            <a:ext cx="67627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494638" y="5834064"/>
            <a:ext cx="676276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572869" y="236585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572869" y="2773117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571360" y="3276600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571360" y="3919764"/>
            <a:ext cx="44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10943" y="155148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803457" y="2884250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817521" y="4095690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17521" y="5422982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980039" y="971490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Select</a:t>
            </a:r>
            <a:endParaRPr lang="en-US" sz="2000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825762" y="914401"/>
            <a:ext cx="1366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0 – Shift right</a:t>
            </a:r>
          </a:p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1 – Shift left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71360" y="1743045"/>
            <a:ext cx="373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572754" y="5867400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L</a:t>
            </a: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488844"/>
              </p:ext>
            </p:extLst>
          </p:nvPr>
        </p:nvGraphicFramePr>
        <p:xfrm>
          <a:off x="8451062" y="4760911"/>
          <a:ext cx="3672350" cy="1584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4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1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1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I</a:t>
                      </a:r>
                      <a:r>
                        <a:rPr lang="en-US" sz="2400" baseline="-250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1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r>
                        <a:rPr lang="en-US" sz="2400" baseline="-25000" dirty="0"/>
                        <a:t>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478080" y="12192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50701" y="3702695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062979" y="31153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063616" y="2162177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74466" y="2576513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587915" y="54057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600193" y="4067177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600830" y="152400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611680" y="2831754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40524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492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61" grpId="0"/>
      <p:bldP spid="62" grpId="0"/>
      <p:bldP spid="63" grpId="0"/>
      <p:bldP spid="65" grpId="0"/>
      <p:bldP spid="67" grpId="0"/>
      <p:bldP spid="70" grpId="0"/>
      <p:bldP spid="74" grpId="0"/>
      <p:bldP spid="75" grpId="0"/>
      <p:bldP spid="7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bit combinational circuit shifter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/>
              <a:t>The 4-bit shifter has four data inputs, A</a:t>
            </a:r>
            <a:r>
              <a:rPr lang="en-US" baseline="-25000" dirty="0"/>
              <a:t>0</a:t>
            </a:r>
            <a:r>
              <a:rPr lang="en-US" dirty="0"/>
              <a:t> through A</a:t>
            </a:r>
            <a:r>
              <a:rPr lang="en-US" baseline="-25000" dirty="0"/>
              <a:t>3</a:t>
            </a:r>
            <a:r>
              <a:rPr lang="en-US" dirty="0"/>
              <a:t> and four data outputs, H</a:t>
            </a:r>
            <a:r>
              <a:rPr lang="en-US" baseline="-25000" dirty="0"/>
              <a:t>0</a:t>
            </a:r>
            <a:r>
              <a:rPr lang="en-US" dirty="0"/>
              <a:t> through H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There are two serial inputs, one for shift left (I</a:t>
            </a:r>
            <a:r>
              <a:rPr lang="en-US" baseline="-25000" dirty="0"/>
              <a:t>L</a:t>
            </a:r>
            <a:r>
              <a:rPr lang="en-US" dirty="0"/>
              <a:t>) and the other for shift right (I</a:t>
            </a:r>
            <a:r>
              <a:rPr lang="en-US" baseline="-25000" dirty="0"/>
              <a:t>L</a:t>
            </a:r>
            <a:r>
              <a:rPr lang="en-US" dirty="0"/>
              <a:t>). </a:t>
            </a:r>
          </a:p>
          <a:p>
            <a:pPr lvl="0" algn="just"/>
            <a:r>
              <a:rPr lang="en-US" dirty="0"/>
              <a:t>When the selection input S = 0, the input data are shifted right (down in the diagram). </a:t>
            </a:r>
          </a:p>
          <a:p>
            <a:pPr algn="just"/>
            <a:r>
              <a:rPr lang="en-US" dirty="0"/>
              <a:t>When S = 1, the input data are shifted left (up in the diagram).</a:t>
            </a:r>
          </a:p>
          <a:p>
            <a:pPr algn="just"/>
            <a:r>
              <a:rPr lang="en-US" dirty="0"/>
              <a:t>The two serial inputs can be controlled by another multiplexer to provide the three possible types of shifts.</a:t>
            </a:r>
          </a:p>
        </p:txBody>
      </p:sp>
    </p:spTree>
    <p:extLst>
      <p:ext uri="{BB962C8B-B14F-4D97-AF65-F5344CB8AC3E}">
        <p14:creationId xmlns:p14="http://schemas.microsoft.com/office/powerpoint/2010/main" val="9413118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Logic Shift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/>
              <a:t>Instead of having individual registers performing the micro operations directly, computer systems employ a number of storage registers connected to a common operational unit called an arithmetic logic unit, abbreviated ALU.</a:t>
            </a:r>
          </a:p>
          <a:p>
            <a:pPr lvl="0" algn="just"/>
            <a:r>
              <a:rPr lang="en-US" dirty="0"/>
              <a:t>To perform a microoperation, the contents of specified registers are placed in the inputs of the common ALU. </a:t>
            </a:r>
          </a:p>
          <a:p>
            <a:pPr lvl="0" algn="just"/>
            <a:r>
              <a:rPr lang="en-US" dirty="0"/>
              <a:t>The ALU performs an operation and the result of the operation is then transferred to a destination register. </a:t>
            </a:r>
          </a:p>
          <a:p>
            <a:pPr algn="just"/>
            <a:r>
              <a:rPr lang="en-US" dirty="0"/>
              <a:t>The arithmetic, logic, and shift circuits introduced in previous sections can be combined into one ALU with common selection variables.</a:t>
            </a:r>
          </a:p>
        </p:txBody>
      </p:sp>
    </p:spTree>
    <p:extLst>
      <p:ext uri="{BB962C8B-B14F-4D97-AF65-F5344CB8AC3E}">
        <p14:creationId xmlns:p14="http://schemas.microsoft.com/office/powerpoint/2010/main" val="350573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Logic Shift Unit</a:t>
            </a:r>
          </a:p>
        </p:txBody>
      </p:sp>
      <p:sp>
        <p:nvSpPr>
          <p:cNvPr id="4" name="Rectangle 3"/>
          <p:cNvSpPr/>
          <p:nvPr/>
        </p:nvSpPr>
        <p:spPr>
          <a:xfrm>
            <a:off x="5930754" y="20574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30754" y="4267200"/>
            <a:ext cx="1600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9971624" y="3150908"/>
            <a:ext cx="1754326" cy="1358009"/>
            <a:chOff x="1214683" y="2658737"/>
            <a:chExt cx="1754326" cy="1358009"/>
          </a:xfrm>
        </p:grpSpPr>
        <p:grpSp>
          <p:nvGrpSpPr>
            <p:cNvPr id="8" name="Group 7"/>
            <p:cNvGrpSpPr/>
            <p:nvPr/>
          </p:nvGrpSpPr>
          <p:grpSpPr>
            <a:xfrm>
              <a:off x="1214683" y="2658737"/>
              <a:ext cx="1754326" cy="1358009"/>
              <a:chOff x="361769" y="1438574"/>
              <a:chExt cx="1687104" cy="2251425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72035" y="1452282"/>
                <a:ext cx="1676837" cy="22377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 rot="5400000">
                <a:off x="791691" y="1008652"/>
                <a:ext cx="827259" cy="1687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S</a:t>
                </a:r>
                <a:r>
                  <a:rPr lang="en-US" baseline="-25000" dirty="0">
                    <a:solidFill>
                      <a:schemeClr val="bg1"/>
                    </a:solidFill>
                  </a:rPr>
                  <a:t>0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1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2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 rot="5400000">
              <a:off x="1714986" y="3026283"/>
              <a:ext cx="677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4 x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MUX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06954" y="2357735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One stage of arithmetic circuit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1716" y="4724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One stage of logic circuit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49454" y="1328707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3643732" y="1219200"/>
            <a:ext cx="6644036" cy="1905000"/>
            <a:chOff x="532378" y="1219200"/>
            <a:chExt cx="6644036" cy="19050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32378" y="1219200"/>
              <a:ext cx="60970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629400" y="1219200"/>
              <a:ext cx="0" cy="1905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629400" y="3124200"/>
              <a:ext cx="54701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3644754" y="1509712"/>
            <a:ext cx="6651282" cy="1843088"/>
            <a:chOff x="533400" y="1509712"/>
            <a:chExt cx="6651282" cy="184308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33400" y="1524000"/>
              <a:ext cx="5715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6248400" y="1509712"/>
              <a:ext cx="0" cy="1843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248400" y="3352800"/>
              <a:ext cx="93628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7530954" y="2806981"/>
            <a:ext cx="2756814" cy="898276"/>
            <a:chOff x="4419600" y="2806981"/>
            <a:chExt cx="2756814" cy="898276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419600" y="2819400"/>
              <a:ext cx="14478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867400" y="2806981"/>
              <a:ext cx="0" cy="89827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867400" y="3705257"/>
              <a:ext cx="130901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7530954" y="3990976"/>
            <a:ext cx="2756814" cy="1085848"/>
            <a:chOff x="4419600" y="3990976"/>
            <a:chExt cx="2756814" cy="1085848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419600" y="5057743"/>
              <a:ext cx="14478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867400" y="3990976"/>
              <a:ext cx="0" cy="10858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867400" y="3990976"/>
              <a:ext cx="130901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643732" y="4248152"/>
            <a:ext cx="6644036" cy="1695448"/>
            <a:chOff x="532378" y="4248152"/>
            <a:chExt cx="6644036" cy="1695448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532378" y="5943600"/>
              <a:ext cx="571602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248400" y="4248152"/>
              <a:ext cx="0" cy="16954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248400" y="4248152"/>
              <a:ext cx="92801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3644754" y="4510088"/>
            <a:ext cx="6644036" cy="1695448"/>
            <a:chOff x="533400" y="4510088"/>
            <a:chExt cx="6644036" cy="1695448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533400" y="6205536"/>
              <a:ext cx="6096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510088"/>
              <a:ext cx="0" cy="169544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29400" y="4510088"/>
              <a:ext cx="548036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3644754" y="1905000"/>
            <a:ext cx="2286000" cy="2605088"/>
            <a:chOff x="533400" y="1905000"/>
            <a:chExt cx="2286000" cy="2605088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33400" y="1919288"/>
              <a:ext cx="16002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33600" y="1905000"/>
              <a:ext cx="0" cy="26050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33600" y="2362200"/>
              <a:ext cx="685800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119312" y="4510088"/>
              <a:ext cx="6858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644754" y="2347912"/>
            <a:ext cx="2286000" cy="2452688"/>
            <a:chOff x="533400" y="2347912"/>
            <a:chExt cx="2286000" cy="2452688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533400" y="2362200"/>
              <a:ext cx="1143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676400" y="2347912"/>
              <a:ext cx="0" cy="24526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676400" y="2667000"/>
              <a:ext cx="1143000" cy="0"/>
            </a:xfrm>
            <a:prstGeom prst="line">
              <a:avLst/>
            </a:prstGeom>
            <a:ln w="25400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676400" y="4800600"/>
              <a:ext cx="1128712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/>
          <p:cNvGrpSpPr/>
          <p:nvPr/>
        </p:nvGrpSpPr>
        <p:grpSpPr>
          <a:xfrm>
            <a:off x="3643732" y="3005136"/>
            <a:ext cx="2287022" cy="2162176"/>
            <a:chOff x="532378" y="3005136"/>
            <a:chExt cx="2287022" cy="2162176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532378" y="5167312"/>
              <a:ext cx="227273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914400" y="3005136"/>
              <a:ext cx="0" cy="2162176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914400" y="3019424"/>
              <a:ext cx="1905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3643732" y="3386136"/>
            <a:ext cx="2287022" cy="2176464"/>
            <a:chOff x="532378" y="3386136"/>
            <a:chExt cx="2287022" cy="2176464"/>
          </a:xfrm>
        </p:grpSpPr>
        <p:cxnSp>
          <p:nvCxnSpPr>
            <p:cNvPr id="76" name="Straight Connector 75"/>
            <p:cNvCxnSpPr/>
            <p:nvPr/>
          </p:nvCxnSpPr>
          <p:spPr>
            <a:xfrm>
              <a:off x="532378" y="5562600"/>
              <a:ext cx="2272734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95400" y="3386136"/>
              <a:ext cx="0" cy="2162176"/>
            </a:xfrm>
            <a:prstGeom prst="line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295400" y="3400424"/>
              <a:ext cx="1524000" cy="0"/>
            </a:xfrm>
            <a:prstGeom prst="line">
              <a:avLst/>
            </a:prstGeom>
            <a:ln w="25400"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3148386" y="990600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148386" y="1676400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48386" y="2114490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162674" y="5291107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61606" y="495300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104455" y="5638800"/>
            <a:ext cx="543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i-1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063730" y="594360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i+1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6692754" y="1728818"/>
            <a:ext cx="0" cy="34763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678466" y="1643002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6692754" y="3581401"/>
            <a:ext cx="0" cy="347631"/>
          </a:xfrm>
          <a:prstGeom prst="line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692755" y="363849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+1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207904" y="2419290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16754" y="4629090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20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1527790" y="3810000"/>
            <a:ext cx="419078" cy="0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1527768" y="340989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000" i="1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40554" y="556260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shr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8140555" y="5848290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shl</a:t>
            </a:r>
            <a:endParaRPr lang="en-US" sz="2000" i="1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0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7" grpId="0"/>
      <p:bldP spid="100" grpId="0"/>
      <p:bldP spid="102" grpId="0"/>
      <p:bldP spid="103" grpId="0"/>
      <p:bldP spid="106" grpId="0"/>
      <p:bldP spid="107" grpId="0"/>
      <p:bldP spid="10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A4E-233D-42CF-9A28-A78FD495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bit Arithmetic Logic Shift Unit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D26C2-F81A-4863-A186-9AE37D446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operation is selected with five variables S3, S2, S1, S0 and </a:t>
            </a:r>
            <a:r>
              <a:rPr lang="en-IN" dirty="0" err="1"/>
              <a:t>C</a:t>
            </a:r>
            <a:r>
              <a:rPr lang="en-IN" baseline="-25000" dirty="0" err="1"/>
              <a:t>in</a:t>
            </a:r>
            <a:r>
              <a:rPr lang="en-IN" dirty="0"/>
              <a:t>. The input carry </a:t>
            </a:r>
            <a:r>
              <a:rPr lang="en-IN" dirty="0" err="1"/>
              <a:t>C</a:t>
            </a:r>
            <a:r>
              <a:rPr lang="en-IN" baseline="-25000" dirty="0" err="1"/>
              <a:t>in</a:t>
            </a:r>
            <a:r>
              <a:rPr lang="en-IN" dirty="0"/>
              <a:t> is used for selected an arithmetic operation only.</a:t>
            </a:r>
          </a:p>
          <a:p>
            <a:r>
              <a:rPr lang="en-IN" dirty="0"/>
              <a:t>Table is lists the 14 operation of the ALU. The first eight are arithmetic operation and are selected with S3S2 = 00.</a:t>
            </a:r>
          </a:p>
          <a:p>
            <a:r>
              <a:rPr lang="en-IN" dirty="0"/>
              <a:t>Next four are logic operations and are selected S3S2 = 01.</a:t>
            </a:r>
          </a:p>
          <a:p>
            <a:r>
              <a:rPr lang="en-IN" dirty="0"/>
              <a:t>Input carry has no effect during the logic operations and is marked with don’t-care </a:t>
            </a:r>
            <a:r>
              <a:rPr lang="en-IN" b="1" dirty="0"/>
              <a:t>X</a:t>
            </a:r>
            <a:r>
              <a:rPr lang="en-IN" dirty="0"/>
              <a:t>’s.</a:t>
            </a:r>
          </a:p>
          <a:p>
            <a:r>
              <a:rPr lang="en-IN" dirty="0"/>
              <a:t>Last two operation are shift operations and are selected with S3S2 = 10 &amp; 11. other three selection inputs have no effect on the shift.</a:t>
            </a:r>
          </a:p>
        </p:txBody>
      </p:sp>
    </p:spTree>
    <p:extLst>
      <p:ext uri="{BB962C8B-B14F-4D97-AF65-F5344CB8AC3E}">
        <p14:creationId xmlns:p14="http://schemas.microsoft.com/office/powerpoint/2010/main" val="14142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– bit Arithmetic Logic Shift Unit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469555" y="990600"/>
            <a:ext cx="8763000" cy="609600"/>
          </a:xfrm>
        </p:spPr>
        <p:txBody>
          <a:bodyPr/>
          <a:lstStyle/>
          <a:p>
            <a:r>
              <a:rPr lang="en-US" dirty="0"/>
              <a:t>ALU Function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037654"/>
              </p:ext>
            </p:extLst>
          </p:nvPr>
        </p:nvGraphicFramePr>
        <p:xfrm>
          <a:off x="3469549" y="1511378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</a:t>
                      </a:r>
                      <a:r>
                        <a:rPr lang="en-US" sz="2400" baseline="-25000" dirty="0" err="1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45790"/>
              </p:ext>
            </p:extLst>
          </p:nvPr>
        </p:nvGraphicFramePr>
        <p:xfrm>
          <a:off x="3469549" y="19710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Transfer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90583"/>
              </p:ext>
            </p:extLst>
          </p:nvPr>
        </p:nvGraphicFramePr>
        <p:xfrm>
          <a:off x="3469548" y="24282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Increment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29633"/>
              </p:ext>
            </p:extLst>
          </p:nvPr>
        </p:nvGraphicFramePr>
        <p:xfrm>
          <a:off x="3469547" y="28854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41762"/>
              </p:ext>
            </p:extLst>
          </p:nvPr>
        </p:nvGraphicFramePr>
        <p:xfrm>
          <a:off x="3469546" y="33426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Add with carry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9239"/>
              </p:ext>
            </p:extLst>
          </p:nvPr>
        </p:nvGraphicFramePr>
        <p:xfrm>
          <a:off x="3469545" y="37998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Subtract with borrow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818086"/>
              </p:ext>
            </p:extLst>
          </p:nvPr>
        </p:nvGraphicFramePr>
        <p:xfrm>
          <a:off x="3469545" y="4257065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B’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846005"/>
              </p:ext>
            </p:extLst>
          </p:nvPr>
        </p:nvGraphicFramePr>
        <p:xfrm>
          <a:off x="3469544" y="4708071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DF4C98-0E98-451D-9F52-5F6C6C033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59740"/>
              </p:ext>
            </p:extLst>
          </p:nvPr>
        </p:nvGraphicFramePr>
        <p:xfrm>
          <a:off x="3469544" y="5157457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Transfer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06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noFill/>
            </p:spPr>
            <p:txBody>
              <a:bodyPr/>
              <a:lstStyle/>
              <a:p>
                <a:pPr algn="just"/>
                <a:r>
                  <a:rPr lang="en-US" i="1" dirty="0">
                    <a:solidFill>
                      <a:schemeClr val="accent1">
                        <a:lumMod val="50000"/>
                      </a:schemeClr>
                    </a:solidFill>
                  </a:rPr>
                  <a:t>Information</a:t>
                </a:r>
                <a:r>
                  <a:rPr lang="en-US" dirty="0"/>
                  <a:t> transfer from </a:t>
                </a:r>
                <a:r>
                  <a:rPr lang="en-US" i="1" dirty="0">
                    <a:solidFill>
                      <a:schemeClr val="accent1">
                        <a:lumMod val="50000"/>
                      </a:schemeClr>
                    </a:solidFill>
                  </a:rPr>
                  <a:t>one register to another</a:t>
                </a: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dirty="0"/>
                  <a:t>is designated in </a:t>
                </a:r>
                <a:r>
                  <a:rPr lang="en-US" i="1" dirty="0">
                    <a:solidFill>
                      <a:schemeClr val="accent1">
                        <a:lumMod val="50000"/>
                      </a:schemeClr>
                    </a:solidFill>
                  </a:rPr>
                  <a:t>symbolic</a:t>
                </a:r>
                <a:r>
                  <a:rPr lang="en-US" dirty="0"/>
                  <a:t> form by means of a </a:t>
                </a:r>
                <a:r>
                  <a:rPr lang="en-US" i="1" dirty="0">
                    <a:solidFill>
                      <a:schemeClr val="accent1">
                        <a:lumMod val="50000"/>
                      </a:schemeClr>
                    </a:solidFill>
                  </a:rPr>
                  <a:t>replacement</a:t>
                </a:r>
                <a:r>
                  <a:rPr lang="en-US" i="1" dirty="0">
                    <a:solidFill>
                      <a:schemeClr val="tx2"/>
                    </a:solidFill>
                  </a:rPr>
                  <a:t> </a:t>
                </a:r>
                <a:r>
                  <a:rPr lang="en-US" i="1" dirty="0">
                    <a:solidFill>
                      <a:schemeClr val="accent1">
                        <a:lumMod val="50000"/>
                      </a:schemeClr>
                    </a:solidFill>
                  </a:rPr>
                  <a:t>operator</a:t>
                </a:r>
                <a:r>
                  <a:rPr lang="en-US" dirty="0"/>
                  <a:t> is known as </a:t>
                </a:r>
                <a:r>
                  <a:rPr lang="en-US" dirty="0">
                    <a:solidFill>
                      <a:schemeClr val="tx2"/>
                    </a:solidFill>
                  </a:rPr>
                  <a:t>Register Transfer</a:t>
                </a:r>
                <a:r>
                  <a:rPr lang="en-US" dirty="0"/>
                  <a:t>.</a:t>
                </a:r>
              </a:p>
              <a:p>
                <a:pPr algn="just"/>
                <a:r>
                  <a:rPr lang="en-US" dirty="0"/>
                  <a:t>The statement </a:t>
                </a:r>
              </a:p>
              <a:p>
                <a:pPr indent="0" algn="just">
                  <a:buNone/>
                </a:pPr>
                <a:endParaRPr lang="en-US" dirty="0"/>
              </a:p>
              <a:p>
                <a:pPr indent="0" algn="just">
                  <a:buNone/>
                </a:pPr>
                <a:r>
                  <a:rPr lang="en-US" dirty="0"/>
                  <a:t>denotes a transfer of the content of register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into register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9268" y="864108"/>
                <a:ext cx="7315200" cy="5120640"/>
              </a:xfrm>
              <a:blipFill>
                <a:blip r:embed="rId2"/>
                <a:stretch>
                  <a:fillRect l="-1167" r="-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41068" y="2639965"/>
                <a:ext cx="1371600" cy="5476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068" y="2639965"/>
                <a:ext cx="1371600" cy="547687"/>
              </a:xfrm>
              <a:prstGeom prst="rect">
                <a:avLst/>
              </a:prstGeom>
              <a:blipFill>
                <a:blip r:embed="rId3"/>
                <a:stretch>
                  <a:fillRect l="-13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573380"/>
              </p:ext>
            </p:extLst>
          </p:nvPr>
        </p:nvGraphicFramePr>
        <p:xfrm>
          <a:off x="6637695" y="4227908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61804"/>
              </p:ext>
            </p:extLst>
          </p:nvPr>
        </p:nvGraphicFramePr>
        <p:xfrm>
          <a:off x="6637695" y="5638800"/>
          <a:ext cx="2190752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28071" y="4286636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8072" y="569752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894871" y="4807028"/>
            <a:ext cx="0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447319" y="4807028"/>
            <a:ext cx="0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09295" y="4807028"/>
            <a:ext cx="0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571271" y="4807028"/>
            <a:ext cx="0" cy="831772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37695" y="563880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71095" y="563880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33071" y="563880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266471" y="5638800"/>
            <a:ext cx="561976" cy="579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13871" y="5486400"/>
            <a:ext cx="2514600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0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  <p:bldP spid="8" grpId="0"/>
      <p:bldP spid="14" grpId="0" animBg="1"/>
      <p:bldP spid="15" grpId="0" animBg="1"/>
      <p:bldP spid="16" grpId="0" animBg="1"/>
      <p:bldP spid="17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– bit Arithmetic Logic Shift Unit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91235"/>
              </p:ext>
            </p:extLst>
          </p:nvPr>
        </p:nvGraphicFramePr>
        <p:xfrm>
          <a:off x="3428993" y="1268666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</a:t>
                      </a:r>
                      <a:r>
                        <a:rPr lang="en-US" sz="2400" baseline="-25000" dirty="0" err="1"/>
                        <a:t>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92072"/>
              </p:ext>
            </p:extLst>
          </p:nvPr>
        </p:nvGraphicFramePr>
        <p:xfrm>
          <a:off x="3428992" y="1723636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^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21776"/>
              </p:ext>
            </p:extLst>
          </p:nvPr>
        </p:nvGraphicFramePr>
        <p:xfrm>
          <a:off x="3428991" y="2180836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v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02790"/>
              </p:ext>
            </p:extLst>
          </p:nvPr>
        </p:nvGraphicFramePr>
        <p:xfrm>
          <a:off x="3428990" y="2638036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 </a:t>
                      </a:r>
                      <a:r>
                        <a:rPr lang="en-US" sz="24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⊕</a:t>
                      </a:r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B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791508"/>
              </p:ext>
            </p:extLst>
          </p:nvPr>
        </p:nvGraphicFramePr>
        <p:xfrm>
          <a:off x="3428989" y="3095236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 = A’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Complement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79658"/>
              </p:ext>
            </p:extLst>
          </p:nvPr>
        </p:nvGraphicFramePr>
        <p:xfrm>
          <a:off x="3428989" y="3552436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F = </a:t>
                      </a:r>
                      <a:r>
                        <a:rPr lang="en-US" sz="2400" b="0" dirty="0" err="1"/>
                        <a:t>shr</a:t>
                      </a:r>
                      <a:r>
                        <a:rPr lang="en-US" sz="2400" b="0" dirty="0"/>
                        <a:t> A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Shift</a:t>
                      </a:r>
                      <a:r>
                        <a:rPr lang="en-US" sz="2400" b="0" baseline="0" dirty="0"/>
                        <a:t> right A into 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52400"/>
              </p:ext>
            </p:extLst>
          </p:nvPr>
        </p:nvGraphicFramePr>
        <p:xfrm>
          <a:off x="3428988" y="4003442"/>
          <a:ext cx="8763007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F = </a:t>
                      </a:r>
                      <a:r>
                        <a:rPr lang="en-US" sz="2400" b="0" dirty="0" err="1"/>
                        <a:t>shl</a:t>
                      </a:r>
                      <a:r>
                        <a:rPr lang="en-US" sz="2400" b="0" dirty="0"/>
                        <a:t> A</a:t>
                      </a:r>
                      <a:endParaRPr lang="en-US" sz="24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Shift</a:t>
                      </a:r>
                      <a:r>
                        <a:rPr lang="en-US" sz="2400" b="0" baseline="0" dirty="0"/>
                        <a:t> left A into F</a:t>
                      </a:r>
                      <a:endParaRPr lang="en-US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16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D6B7-E446-B24B-8F7E-AA4CEC0F4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491452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Design a 4-bit combinational circuit </a:t>
            </a:r>
            <a:r>
              <a:rPr lang="en-US" dirty="0" err="1"/>
              <a:t>decrementer</a:t>
            </a:r>
            <a:r>
              <a:rPr lang="en-US" dirty="0"/>
              <a:t> using four full-adder circuits.</a:t>
            </a:r>
          </a:p>
          <a:p>
            <a:pPr marL="0" indent="0">
              <a:buNone/>
            </a:pPr>
            <a:r>
              <a:rPr lang="en-US" dirty="0"/>
              <a:t>2. Design a digital circuit that performs the four logic operations of exclusive-OR, exclusive-NOR, NOR and NAND.</a:t>
            </a:r>
          </a:p>
          <a:p>
            <a:pPr marL="0" indent="0">
              <a:buNone/>
            </a:pPr>
            <a:r>
              <a:rPr lang="en-US" dirty="0"/>
              <a:t>3. Register A holds the 8-bit binary 11011001. Determine the B operand and the logic microoperation to be performed in order to change the value in A to: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01101101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dirty="0"/>
              <a:t>11111101</a:t>
            </a:r>
          </a:p>
          <a:p>
            <a:pPr marL="0" indent="0">
              <a:buNone/>
            </a:pPr>
            <a:r>
              <a:rPr lang="en-US" dirty="0"/>
              <a:t>4. Starting from an initial value of R = 11011101, determine the sequence of binary values in R after a logical shift-left, followed by a circular shift-right, followed by a logical shift-right and a circular shift-left.</a:t>
            </a:r>
          </a:p>
        </p:txBody>
      </p:sp>
    </p:spTree>
    <p:extLst>
      <p:ext uri="{BB962C8B-B14F-4D97-AF65-F5344CB8AC3E}">
        <p14:creationId xmlns:p14="http://schemas.microsoft.com/office/powerpoint/2010/main" val="33546828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82AA4-1806-452E-A2B3-E0B4F99B8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82" y="269597"/>
            <a:ext cx="5977084" cy="2114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2D98AB-A6A5-4F8F-AB20-E4DB2EA80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153" y="269597"/>
            <a:ext cx="5124450" cy="34099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84FEB-FF26-4AB9-929D-DD6C853AF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178" y="5392132"/>
            <a:ext cx="9496425" cy="13199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B0A2D0-DCA5-46FC-AF2D-085466074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82" y="2642475"/>
            <a:ext cx="4914900" cy="24197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2338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Register Transfer with Control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58045" y="798874"/>
                <a:ext cx="8152174" cy="327660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/>
                  <a:t>Normally, we want the transfer to occur only under a predetermined control condition using </a:t>
                </a:r>
                <a:r>
                  <a:rPr lang="en-US" i="1" dirty="0">
                    <a:solidFill>
                      <a:schemeClr val="accent1">
                        <a:lumMod val="50000"/>
                      </a:schemeClr>
                    </a:solidFill>
                  </a:rPr>
                  <a:t>if-then</a:t>
                </a:r>
                <a:r>
                  <a:rPr lang="en-US" dirty="0"/>
                  <a:t> statement.</a:t>
                </a:r>
              </a:p>
              <a:p>
                <a:pPr marL="0" indent="0" algn="ctr">
                  <a:buNone/>
                </a:pPr>
                <a:r>
                  <a:rPr lang="en-US" i="1" dirty="0"/>
                  <a:t>If (P = 1) then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i="1" dirty="0"/>
                  <a:t>)</a:t>
                </a:r>
              </a:p>
              <a:p>
                <a:pPr indent="0" algn="just">
                  <a:buNone/>
                </a:pPr>
                <a:r>
                  <a:rPr lang="en-US" dirty="0"/>
                  <a:t>where </a:t>
                </a:r>
                <a:r>
                  <a:rPr lang="en-US" i="1" dirty="0"/>
                  <a:t>P</a:t>
                </a:r>
                <a:r>
                  <a:rPr lang="en-US" dirty="0"/>
                  <a:t> is a control signal generated in the control section.</a:t>
                </a:r>
              </a:p>
              <a:p>
                <a:pPr algn="just"/>
                <a:r>
                  <a:rPr lang="en-US" dirty="0"/>
                  <a:t>A </a:t>
                </a:r>
                <a:r>
                  <a:rPr lang="en-US" i="1" dirty="0">
                    <a:solidFill>
                      <a:schemeClr val="accent1">
                        <a:lumMod val="50000"/>
                      </a:schemeClr>
                    </a:solidFill>
                  </a:rPr>
                  <a:t>control</a:t>
                </a:r>
                <a:r>
                  <a:rPr lang="en-US" i="1" dirty="0">
                    <a:solidFill>
                      <a:schemeClr val="tx2"/>
                    </a:solidFill>
                  </a:rPr>
                  <a:t> </a:t>
                </a:r>
                <a:r>
                  <a:rPr lang="en-US" i="1" dirty="0">
                    <a:solidFill>
                      <a:schemeClr val="accent1">
                        <a:lumMod val="50000"/>
                      </a:schemeClr>
                    </a:solidFill>
                  </a:rPr>
                  <a:t>function</a:t>
                </a:r>
                <a:r>
                  <a:rPr lang="en-US" dirty="0"/>
                  <a:t> is a Boolean variable that is equal to 1 or 0. The control function is included in the statement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8045" y="798874"/>
                <a:ext cx="8152174" cy="3276600"/>
              </a:xfrm>
              <a:blipFill>
                <a:blip r:embed="rId2"/>
                <a:stretch>
                  <a:fillRect l="-1047" t="-558" r="-11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603521" y="4267200"/>
            <a:ext cx="1411939" cy="60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245028" y="4348144"/>
                <a:ext cx="1663236" cy="443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28" y="4348144"/>
                <a:ext cx="1663236" cy="4437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>
            <a:off x="5015460" y="4569760"/>
            <a:ext cx="1229569" cy="261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43538" y="4191000"/>
            <a:ext cx="71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75121" y="4191000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</a:p>
        </p:txBody>
      </p:sp>
      <p:cxnSp>
        <p:nvCxnSpPr>
          <p:cNvPr id="23" name="Straight Connector 22"/>
          <p:cNvCxnSpPr>
            <a:stCxn id="19" idx="3"/>
          </p:cNvCxnSpPr>
          <p:nvPr/>
        </p:nvCxnSpPr>
        <p:spPr>
          <a:xfrm flipV="1">
            <a:off x="7908264" y="4569760"/>
            <a:ext cx="495856" cy="2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27921" y="4394946"/>
            <a:ext cx="71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245027" y="5486401"/>
                <a:ext cx="1663238" cy="4437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027" y="5486401"/>
                <a:ext cx="1663238" cy="443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/>
          <p:cNvGrpSpPr/>
          <p:nvPr/>
        </p:nvGrpSpPr>
        <p:grpSpPr>
          <a:xfrm>
            <a:off x="6984895" y="4791896"/>
            <a:ext cx="166688" cy="694504"/>
            <a:chOff x="3838575" y="4791896"/>
            <a:chExt cx="166688" cy="694504"/>
          </a:xfrm>
        </p:grpSpPr>
        <p:cxnSp>
          <p:nvCxnSpPr>
            <p:cNvPr id="26" name="Straight Arrow Connector 25"/>
            <p:cNvCxnSpPr>
              <a:stCxn id="25" idx="0"/>
              <a:endCxn id="19" idx="2"/>
            </p:cNvCxnSpPr>
            <p:nvPr/>
          </p:nvCxnSpPr>
          <p:spPr>
            <a:xfrm flipV="1">
              <a:off x="3930326" y="4791896"/>
              <a:ext cx="0" cy="694504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3838575" y="5072064"/>
              <a:ext cx="166688" cy="1329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170633" y="4936092"/>
            <a:ext cx="37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137834" y="4300845"/>
            <a:ext cx="2961987" cy="424063"/>
            <a:chOff x="1525679" y="4772222"/>
            <a:chExt cx="4493846" cy="424063"/>
          </a:xfrm>
        </p:grpSpPr>
        <p:grpSp>
          <p:nvGrpSpPr>
            <p:cNvPr id="16" name="Group 15"/>
            <p:cNvGrpSpPr/>
            <p:nvPr/>
          </p:nvGrpSpPr>
          <p:grpSpPr>
            <a:xfrm>
              <a:off x="4868294" y="4772222"/>
              <a:ext cx="1151231" cy="419010"/>
              <a:chOff x="1497841" y="4767879"/>
              <a:chExt cx="1151231" cy="419010"/>
            </a:xfrm>
          </p:grpSpPr>
          <p:cxnSp>
            <p:nvCxnSpPr>
              <p:cNvPr id="36" name="Elbow Connector 35"/>
              <p:cNvCxnSpPr/>
              <p:nvPr/>
            </p:nvCxnSpPr>
            <p:spPr>
              <a:xfrm flipV="1">
                <a:off x="1497841" y="4767879"/>
                <a:ext cx="679076" cy="41685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>
                <a:off x="1901078" y="4769510"/>
                <a:ext cx="747994" cy="41737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2632379" y="4772423"/>
              <a:ext cx="1144005" cy="423862"/>
              <a:chOff x="1505067" y="4774830"/>
              <a:chExt cx="1144005" cy="423862"/>
            </a:xfrm>
          </p:grpSpPr>
          <p:cxnSp>
            <p:nvCxnSpPr>
              <p:cNvPr id="34" name="Elbow Connector 33"/>
              <p:cNvCxnSpPr/>
              <p:nvPr/>
            </p:nvCxnSpPr>
            <p:spPr>
              <a:xfrm flipV="1">
                <a:off x="1505067" y="4781833"/>
                <a:ext cx="679076" cy="41685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/>
              <p:cNvCxnSpPr/>
              <p:nvPr/>
            </p:nvCxnSpPr>
            <p:spPr>
              <a:xfrm>
                <a:off x="1901078" y="4774830"/>
                <a:ext cx="747994" cy="41737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3767981" y="4777273"/>
              <a:ext cx="1129553" cy="417379"/>
              <a:chOff x="1519519" y="4775337"/>
              <a:chExt cx="1129553" cy="417379"/>
            </a:xfrm>
          </p:grpSpPr>
          <p:cxnSp>
            <p:nvCxnSpPr>
              <p:cNvPr id="32" name="Elbow Connector 31"/>
              <p:cNvCxnSpPr/>
              <p:nvPr/>
            </p:nvCxnSpPr>
            <p:spPr>
              <a:xfrm flipV="1">
                <a:off x="1519519" y="4775857"/>
                <a:ext cx="679076" cy="41685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Elbow Connector 32"/>
              <p:cNvCxnSpPr/>
              <p:nvPr/>
            </p:nvCxnSpPr>
            <p:spPr>
              <a:xfrm>
                <a:off x="1901079" y="4775337"/>
                <a:ext cx="747993" cy="41737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1525679" y="4773562"/>
              <a:ext cx="1129554" cy="417379"/>
              <a:chOff x="1519518" y="4767359"/>
              <a:chExt cx="1129554" cy="417379"/>
            </a:xfrm>
          </p:grpSpPr>
          <p:cxnSp>
            <p:nvCxnSpPr>
              <p:cNvPr id="30" name="Elbow Connector 29"/>
              <p:cNvCxnSpPr/>
              <p:nvPr/>
            </p:nvCxnSpPr>
            <p:spPr>
              <a:xfrm flipV="1">
                <a:off x="1519518" y="4767879"/>
                <a:ext cx="679076" cy="41685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>
                <a:off x="1901078" y="4767359"/>
                <a:ext cx="747994" cy="417379"/>
              </a:xfrm>
              <a:prstGeom prst="bentConnector3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" name="Straight Connector 13"/>
          <p:cNvCxnSpPr/>
          <p:nvPr/>
        </p:nvCxnSpPr>
        <p:spPr>
          <a:xfrm>
            <a:off x="9204509" y="5920628"/>
            <a:ext cx="86648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070996" y="5305424"/>
            <a:ext cx="123981" cy="6247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10194977" y="5301527"/>
            <a:ext cx="533089" cy="1454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10718696" y="5299447"/>
            <a:ext cx="123981" cy="6247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0842521" y="5916147"/>
            <a:ext cx="12153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020371" y="4019550"/>
            <a:ext cx="241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13920" y="4012840"/>
            <a:ext cx="48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t+1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75521" y="6031469"/>
            <a:ext cx="2084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Transfer occurs here</a:t>
            </a: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10212191" y="5743576"/>
            <a:ext cx="506505" cy="472559"/>
          </a:xfrm>
          <a:prstGeom prst="bentConnector3">
            <a:avLst>
              <a:gd name="adj1" fmla="val 99319"/>
            </a:avLst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0080520" y="4800600"/>
            <a:ext cx="0" cy="9950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0832995" y="4800600"/>
            <a:ext cx="0" cy="99508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27921" y="5670084"/>
            <a:ext cx="71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311175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9" grpId="0" animBg="1"/>
      <p:bldP spid="21" grpId="0"/>
      <p:bldP spid="22" grpId="0"/>
      <p:bldP spid="24" grpId="0"/>
      <p:bldP spid="25" grpId="0" animBg="1"/>
      <p:bldP spid="38" grpId="0"/>
      <p:bldP spid="55" grpId="0"/>
      <p:bldP spid="56" grpId="0"/>
      <p:bldP spid="58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C554-7A98-4221-A398-4B7FC5D04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Symbols for Register Transfers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522B2A-E0DA-455D-9550-5EBC18AB6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32491"/>
              </p:ext>
            </p:extLst>
          </p:nvPr>
        </p:nvGraphicFramePr>
        <p:xfrm>
          <a:off x="3556491" y="1549908"/>
          <a:ext cx="801052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798">
                  <a:extLst>
                    <a:ext uri="{9D8B030D-6E8A-4147-A177-3AD203B41FA5}">
                      <a16:colId xmlns:a16="http://schemas.microsoft.com/office/drawing/2014/main" val="2148046246"/>
                    </a:ext>
                  </a:extLst>
                </a:gridCol>
                <a:gridCol w="3054284">
                  <a:extLst>
                    <a:ext uri="{9D8B030D-6E8A-4147-A177-3AD203B41FA5}">
                      <a16:colId xmlns:a16="http://schemas.microsoft.com/office/drawing/2014/main" val="992330594"/>
                    </a:ext>
                  </a:extLst>
                </a:gridCol>
                <a:gridCol w="2432443">
                  <a:extLst>
                    <a:ext uri="{9D8B030D-6E8A-4147-A177-3AD203B41FA5}">
                      <a16:colId xmlns:a16="http://schemas.microsoft.com/office/drawing/2014/main" val="81976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85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Letters (and numerals)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Denotes a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MAR,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45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Parentheses 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Denotes a part of a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R1(0-7), R2(H)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885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Arrow &lt;-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Denotes transfer of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R2 &lt;- 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42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Comma 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Separates two microoperations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R2 &lt;- R1, R3 &lt;- R4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592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44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2032</TotalTime>
  <Words>5772</Words>
  <Application>Microsoft Office PowerPoint</Application>
  <PresentationFormat>Widescreen</PresentationFormat>
  <Paragraphs>1497</Paragraphs>
  <Slides>73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Calibri</vt:lpstr>
      <vt:lpstr>Cambria</vt:lpstr>
      <vt:lpstr>Cambria Math</vt:lpstr>
      <vt:lpstr>CastleT</vt:lpstr>
      <vt:lpstr>Corbel</vt:lpstr>
      <vt:lpstr>Symbol</vt:lpstr>
      <vt:lpstr>Wingdings</vt:lpstr>
      <vt:lpstr>Wingdings 2</vt:lpstr>
      <vt:lpstr>Frame</vt:lpstr>
      <vt:lpstr>PowerPoint Presentation</vt:lpstr>
      <vt:lpstr>Outline</vt:lpstr>
      <vt:lpstr>Introduction</vt:lpstr>
      <vt:lpstr>Register</vt:lpstr>
      <vt:lpstr>Microoperations</vt:lpstr>
      <vt:lpstr>Register Transfer Language</vt:lpstr>
      <vt:lpstr>Register Transfer</vt:lpstr>
      <vt:lpstr>Register Transfer with Control Function</vt:lpstr>
      <vt:lpstr>Basic Symbols for Register Transfers</vt:lpstr>
      <vt:lpstr>Common bus system for 4 registers</vt:lpstr>
      <vt:lpstr>Common bus system for 4 registers</vt:lpstr>
      <vt:lpstr>Common bus system for 4 registers</vt:lpstr>
      <vt:lpstr>Common bus system for 4 registers</vt:lpstr>
      <vt:lpstr>Common bus system for 4 registers</vt:lpstr>
      <vt:lpstr>Common bus system for 4 registers</vt:lpstr>
      <vt:lpstr>Common bus system for 4 registers</vt:lpstr>
      <vt:lpstr>Tri-state Buffer (3 state Buffer)</vt:lpstr>
      <vt:lpstr>Tri-state Buffer (3 state Buffer)</vt:lpstr>
      <vt:lpstr>Common bus system using decoder and tri-state buffer</vt:lpstr>
      <vt:lpstr>Common bus system using decoder and tri-state buffer</vt:lpstr>
      <vt:lpstr>Common bus system using decoder and tri-state buffer</vt:lpstr>
      <vt:lpstr>Memory Transfer</vt:lpstr>
      <vt:lpstr>Memory Transfer</vt:lpstr>
      <vt:lpstr>Arithmetic Microoperations</vt:lpstr>
      <vt:lpstr>Arithmetic Microoperations</vt:lpstr>
      <vt:lpstr>Binary Adder</vt:lpstr>
      <vt:lpstr>4 – bit Binary Adder</vt:lpstr>
      <vt:lpstr>4 – bit Binary Adder</vt:lpstr>
      <vt:lpstr>4 – bit Binary Adder</vt:lpstr>
      <vt:lpstr>Binary Adder-Subtractor</vt:lpstr>
      <vt:lpstr>4 – bit Binary Adder-Subtractor</vt:lpstr>
      <vt:lpstr>4 – bit Binary Adder-Subtractor</vt:lpstr>
      <vt:lpstr>Binary Incrementar</vt:lpstr>
      <vt:lpstr>4 – bit Binary Incrementer</vt:lpstr>
      <vt:lpstr>4 – bit Binary Incrementer</vt:lpstr>
      <vt:lpstr>Arithmetic Circuit</vt:lpstr>
      <vt:lpstr>4 – bit Arithmetic Circuit</vt:lpstr>
      <vt:lpstr>4 – bit Arithmetic Circuit</vt:lpstr>
      <vt:lpstr>4 – bit Arithmetic Circuit</vt:lpstr>
      <vt:lpstr>4 – bit Arithmetic Circuit</vt:lpstr>
      <vt:lpstr>4 – bit Arithmetic Circuit</vt:lpstr>
      <vt:lpstr>4 – bit Arithmetic Circuit</vt:lpstr>
      <vt:lpstr>4 – bit Arithmetic Circuit</vt:lpstr>
      <vt:lpstr>4 – bit Arithmetic Circuit</vt:lpstr>
      <vt:lpstr>Logic Microoperations</vt:lpstr>
      <vt:lpstr>16 Logic Microoperations</vt:lpstr>
      <vt:lpstr>PowerPoint Presentation</vt:lpstr>
      <vt:lpstr>Hardware Implementation of Logic Circuit</vt:lpstr>
      <vt:lpstr>Hardware Implementation of Logic Circuit</vt:lpstr>
      <vt:lpstr>Applications of Logic Microoperations</vt:lpstr>
      <vt:lpstr>Applications of Logic Microoperations</vt:lpstr>
      <vt:lpstr>Applications of Logic Microoperations</vt:lpstr>
      <vt:lpstr>Applications of Logic Microoperations</vt:lpstr>
      <vt:lpstr>Applications of Logic Microoperations</vt:lpstr>
      <vt:lpstr>Example</vt:lpstr>
      <vt:lpstr>Applications of Logic Microoperations</vt:lpstr>
      <vt:lpstr>PowerPoint Presentation</vt:lpstr>
      <vt:lpstr>PowerPoint Presentation</vt:lpstr>
      <vt:lpstr>Shift Microoperations</vt:lpstr>
      <vt:lpstr>Types of shift</vt:lpstr>
      <vt:lpstr>Types of shift</vt:lpstr>
      <vt:lpstr>Types of shift</vt:lpstr>
      <vt:lpstr>Arithmetic Shift </vt:lpstr>
      <vt:lpstr>4 - bit combinational circuit shifter   (HARDWARE  IMPLEMENTATION  OF  SHIFT  MICROOPERATIONS)</vt:lpstr>
      <vt:lpstr>4 - bit combinational circuit shifter</vt:lpstr>
      <vt:lpstr>4 – bit Arithmetic Logic Shift Unit</vt:lpstr>
      <vt:lpstr>4 – bit Arithmetic Logic Shift Unit</vt:lpstr>
      <vt:lpstr>4 – bit Arithmetic Logic Shift Unit</vt:lpstr>
      <vt:lpstr>4 – bit Arithmetic Logic Shift Unit</vt:lpstr>
      <vt:lpstr>4 – bit Arithmetic Logic Shift Unit</vt:lpstr>
      <vt:lpstr>Thank You!!!</vt:lpstr>
      <vt:lpstr>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MAKS</cp:lastModifiedBy>
  <cp:revision>201</cp:revision>
  <dcterms:created xsi:type="dcterms:W3CDTF">2019-05-12T04:30:40Z</dcterms:created>
  <dcterms:modified xsi:type="dcterms:W3CDTF">2023-12-18T06:52:59Z</dcterms:modified>
</cp:coreProperties>
</file>