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7" r:id="rId2"/>
    <p:sldId id="330" r:id="rId3"/>
    <p:sldId id="258" r:id="rId4"/>
    <p:sldId id="259" r:id="rId5"/>
    <p:sldId id="261" r:id="rId6"/>
    <p:sldId id="260"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328" r:id="rId20"/>
    <p:sldId id="312" r:id="rId21"/>
    <p:sldId id="274" r:id="rId22"/>
    <p:sldId id="275" r:id="rId23"/>
    <p:sldId id="276" r:id="rId24"/>
    <p:sldId id="277" r:id="rId25"/>
    <p:sldId id="278" r:id="rId26"/>
    <p:sldId id="280" r:id="rId27"/>
    <p:sldId id="281" r:id="rId28"/>
    <p:sldId id="282" r:id="rId29"/>
    <p:sldId id="283" r:id="rId30"/>
    <p:sldId id="284" r:id="rId31"/>
    <p:sldId id="285" r:id="rId32"/>
    <p:sldId id="286" r:id="rId33"/>
    <p:sldId id="287" r:id="rId34"/>
    <p:sldId id="288" r:id="rId35"/>
    <p:sldId id="289" r:id="rId36"/>
    <p:sldId id="256" r:id="rId37"/>
    <p:sldId id="290" r:id="rId38"/>
    <p:sldId id="291" r:id="rId39"/>
    <p:sldId id="292" r:id="rId40"/>
    <p:sldId id="293" r:id="rId41"/>
    <p:sldId id="294" r:id="rId42"/>
    <p:sldId id="295" r:id="rId43"/>
    <p:sldId id="296" r:id="rId44"/>
    <p:sldId id="297" r:id="rId45"/>
    <p:sldId id="298" r:id="rId46"/>
    <p:sldId id="314" r:id="rId47"/>
    <p:sldId id="316"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22" r:id="rId61"/>
    <p:sldId id="323" r:id="rId62"/>
    <p:sldId id="319" r:id="rId63"/>
    <p:sldId id="311" r:id="rId64"/>
    <p:sldId id="331" r:id="rId65"/>
    <p:sldId id="324" r:id="rId66"/>
    <p:sldId id="326" r:id="rId67"/>
    <p:sldId id="327" r:id="rId68"/>
    <p:sldId id="332"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BBAF"/>
    <a:srgbClr val="FFFFF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96"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57B9C-FD90-43FE-B258-E43B2405BB95}" type="datetimeFigureOut">
              <a:rPr lang="en-IN" smtClean="0"/>
              <a:t>15-01-2024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FB90-03BD-4A17-BAC5-69A026058711}" type="slidenum">
              <a:rPr lang="en-IN" smtClean="0"/>
              <a:t>‹#›</a:t>
            </a:fld>
            <a:endParaRPr lang="en-IN"/>
          </a:p>
        </p:txBody>
      </p:sp>
    </p:spTree>
    <p:extLst>
      <p:ext uri="{BB962C8B-B14F-4D97-AF65-F5344CB8AC3E}">
        <p14:creationId xmlns:p14="http://schemas.microsoft.com/office/powerpoint/2010/main" val="74993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169640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728826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9141620"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4" y="762000"/>
            <a:ext cx="2925317"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9"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4"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1"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3"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603010" y="864108"/>
            <a:ext cx="8011236" cy="5120640"/>
          </a:xfrm>
        </p:spPr>
        <p:txBody>
          <a:bodyPr anchor="t" anchorCtr="0">
            <a:normAutofit/>
          </a:bodyPr>
          <a:lstStyle>
            <a:lvl1pPr marL="355600" indent="-355600" algn="just">
              <a:lnSpc>
                <a:spcPct val="125000"/>
              </a:lnSpc>
              <a:spcBef>
                <a:spcPts val="0"/>
              </a:spcBef>
              <a:spcAft>
                <a:spcPts val="0"/>
              </a:spcAft>
              <a:buFont typeface="Wingdings" panose="05000000000000000000" pitchFamily="2" charset="2"/>
              <a:buChar char="§"/>
              <a:defRPr sz="2400">
                <a:solidFill>
                  <a:schemeClr val="tx1">
                    <a:lumMod val="75000"/>
                    <a:lumOff val="25000"/>
                  </a:schemeClr>
                </a:solidFill>
              </a:defRPr>
            </a:lvl1pPr>
            <a:lvl2pPr marL="804863" indent="-301625" algn="just">
              <a:lnSpc>
                <a:spcPct val="125000"/>
              </a:lnSpc>
              <a:spcBef>
                <a:spcPts val="0"/>
              </a:spcBef>
              <a:spcAft>
                <a:spcPts val="0"/>
              </a:spcAft>
              <a:defRPr sz="2000">
                <a:solidFill>
                  <a:schemeClr val="tx1">
                    <a:lumMod val="75000"/>
                    <a:lumOff val="25000"/>
                  </a:schemeClr>
                </a:solidFill>
              </a:defRPr>
            </a:lvl2pPr>
            <a:lvl3pPr marL="1255713" indent="-295275" algn="just">
              <a:lnSpc>
                <a:spcPct val="125000"/>
              </a:lnSpc>
              <a:spcBef>
                <a:spcPts val="0"/>
              </a:spcBef>
              <a:spcAft>
                <a:spcPts val="0"/>
              </a:spcAft>
              <a:defRPr sz="1800">
                <a:solidFill>
                  <a:schemeClr val="tx1">
                    <a:lumMod val="75000"/>
                    <a:lumOff val="25000"/>
                  </a:schemeClr>
                </a:solidFill>
              </a:defRPr>
            </a:lvl3pPr>
            <a:lvl4pPr marL="1706563" indent="-288925" algn="just">
              <a:lnSpc>
                <a:spcPct val="125000"/>
              </a:lnSpc>
              <a:spcBef>
                <a:spcPts val="0"/>
              </a:spcBef>
              <a:spcAft>
                <a:spcPts val="0"/>
              </a:spcAft>
              <a:defRPr sz="1600">
                <a:solidFill>
                  <a:schemeClr val="tx1">
                    <a:lumMod val="75000"/>
                    <a:lumOff val="25000"/>
                  </a:schemeClr>
                </a:solidFill>
              </a:defRPr>
            </a:lvl4pPr>
            <a:lvl5pPr algn="just">
              <a:lnSpc>
                <a:spcPct val="125000"/>
              </a:lnSpc>
              <a:spcBef>
                <a:spcPts val="0"/>
              </a:spcBef>
              <a:spcAft>
                <a:spcPts val="0"/>
              </a:spcAft>
              <a:defRPr sz="16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3"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1"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3"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1"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3"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2" y="1023587"/>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3"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3"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3"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3"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5"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3"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15-01-2024</a:t>
            </a:fld>
            <a:endParaRPr lang="en-IN"/>
          </a:p>
        </p:txBody>
      </p:sp>
      <p:sp>
        <p:nvSpPr>
          <p:cNvPr id="9" name="Footer Placeholder 8"/>
          <p:cNvSpPr>
            <a:spLocks noGrp="1"/>
          </p:cNvSpPr>
          <p:nvPr>
            <p:ph type="ftr" sz="quarter" idx="11"/>
          </p:nvPr>
        </p:nvSpPr>
        <p:spPr>
          <a:xfrm>
            <a:off x="3499102" y="6356351"/>
            <a:ext cx="5911516"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 y="758952"/>
            <a:ext cx="3443589"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20" y="1123838"/>
            <a:ext cx="2947483"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6"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6" y="6356351"/>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15-01-2024</a:t>
            </a:fld>
            <a:endParaRPr lang="en-IN"/>
          </a:p>
        </p:txBody>
      </p:sp>
      <p:sp>
        <p:nvSpPr>
          <p:cNvPr id="5" name="Footer Placeholder 4"/>
          <p:cNvSpPr>
            <a:spLocks noGrp="1"/>
          </p:cNvSpPr>
          <p:nvPr>
            <p:ph type="ftr" sz="quarter" idx="3"/>
          </p:nvPr>
        </p:nvSpPr>
        <p:spPr>
          <a:xfrm>
            <a:off x="3869270" y="6356351"/>
            <a:ext cx="5911516"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1"/>
            <a:ext cx="1530926"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D:\Darshan\COA%20-%202017\COA%20PPT\Demo.pptx#-1,2,PowerPoint Presentation" TargetMode="External"/><Relationship Id="rId2" Type="http://schemas.openxmlformats.org/officeDocument/2006/relationships/hyperlink" Target="Unit-2(1).pptx"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Unit-2(2).ppt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Unit-2(3).pptx"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5" y="841793"/>
            <a:ext cx="2734471" cy="913313"/>
          </a:xfrm>
          <a:prstGeom prst="rect">
            <a:avLst/>
          </a:prstGeom>
        </p:spPr>
      </p:pic>
      <p:sp>
        <p:nvSpPr>
          <p:cNvPr id="5" name="TextBox 4"/>
          <p:cNvSpPr txBox="1"/>
          <p:nvPr/>
        </p:nvSpPr>
        <p:spPr>
          <a:xfrm>
            <a:off x="9345419" y="1755106"/>
            <a:ext cx="2743200" cy="769441"/>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Computer Engineering</a:t>
            </a:r>
          </a:p>
        </p:txBody>
      </p:sp>
      <p:sp>
        <p:nvSpPr>
          <p:cNvPr id="6" name="Rectangle 5"/>
          <p:cNvSpPr/>
          <p:nvPr/>
        </p:nvSpPr>
        <p:spPr>
          <a:xfrm>
            <a:off x="9202149" y="5704921"/>
            <a:ext cx="2473178" cy="400110"/>
          </a:xfrm>
          <a:prstGeom prst="rect">
            <a:avLst/>
          </a:prstGeom>
        </p:spPr>
        <p:txBody>
          <a:bodyPr wrap="none">
            <a:spAutoFit/>
          </a:bodyPr>
          <a:lstStyle/>
          <a:p>
            <a:r>
              <a:rPr lang="en-IN" sz="2000" dirty="0">
                <a:solidFill>
                  <a:schemeClr val="tx1">
                    <a:lumMod val="65000"/>
                    <a:lumOff val="35000"/>
                  </a:schemeClr>
                </a:solidFill>
                <a:latin typeface="CastleT" panose="020E0602050706020204" pitchFamily="34" charset="0"/>
              </a:rPr>
              <a:t>Prof. Kishan Makadiya</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345419" y="3195840"/>
            <a:ext cx="2743200" cy="1446550"/>
          </a:xfrm>
          <a:prstGeom prst="rect">
            <a:avLst/>
          </a:prstGeom>
          <a:noFill/>
        </p:spPr>
        <p:txBody>
          <a:bodyPr wrap="square" rtlCol="0">
            <a:spAutoFit/>
          </a:bodyPr>
          <a:lstStyle/>
          <a:p>
            <a:r>
              <a:rPr lang="en-IN" sz="2200" dirty="0">
                <a:solidFill>
                  <a:srgbClr val="0098A3"/>
                </a:solidFill>
                <a:latin typeface="CastleT" panose="020E0602050706020204" pitchFamily="34" charset="0"/>
              </a:rPr>
              <a:t>Computer Organization and Architecture-01CE1402</a:t>
            </a:r>
          </a:p>
        </p:txBody>
      </p:sp>
      <p:sp>
        <p:nvSpPr>
          <p:cNvPr id="2" name="Rectangle 1"/>
          <p:cNvSpPr/>
          <p:nvPr/>
        </p:nvSpPr>
        <p:spPr>
          <a:xfrm>
            <a:off x="334297" y="2459504"/>
            <a:ext cx="8780206" cy="1938992"/>
          </a:xfrm>
          <a:prstGeom prst="rect">
            <a:avLst/>
          </a:prstGeom>
        </p:spPr>
        <p:txBody>
          <a:bodyPr wrap="square">
            <a:spAutoFit/>
          </a:bodyPr>
          <a:lstStyle/>
          <a:p>
            <a:r>
              <a:rPr lang="en-US" sz="4000" b="1" dirty="0">
                <a:solidFill>
                  <a:schemeClr val="bg1"/>
                </a:solidFill>
                <a:ea typeface="Open Sans Bold" panose="020B0806030504020204" pitchFamily="34" charset="0"/>
                <a:cs typeface="Open Sans Bold" panose="020B0806030504020204" pitchFamily="34" charset="0"/>
              </a:rPr>
              <a:t>Unit-2</a:t>
            </a:r>
          </a:p>
          <a:p>
            <a:r>
              <a:rPr lang="en-US" sz="4000" b="1" dirty="0">
                <a:solidFill>
                  <a:schemeClr val="bg1"/>
                </a:solidFill>
                <a:ea typeface="Open Sans Semibold" panose="020B0706030804020204" pitchFamily="34" charset="0"/>
                <a:cs typeface="Open Sans Semibold" panose="020B0706030804020204" pitchFamily="34" charset="0"/>
              </a:rPr>
              <a:t>Basic Computer Organization and Design</a:t>
            </a:r>
            <a:endParaRPr lang="en-US" sz="4000" b="1" dirty="0">
              <a:solidFill>
                <a:schemeClr val="bg1"/>
              </a:solidFill>
              <a:ea typeface="Open Sans Bold" panose="020B0806030504020204" pitchFamily="34" charset="0"/>
              <a:cs typeface="Open Sans Bold" panose="020B0806030504020204" pitchFamily="34" charset="0"/>
            </a:endParaRPr>
          </a:p>
        </p:txBody>
      </p:sp>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&amp; Indirect Addressing of Memory</a:t>
            </a:r>
          </a:p>
        </p:txBody>
      </p:sp>
      <p:sp>
        <p:nvSpPr>
          <p:cNvPr id="4" name="Flowchart: Document 3"/>
          <p:cNvSpPr/>
          <p:nvPr/>
        </p:nvSpPr>
        <p:spPr>
          <a:xfrm>
            <a:off x="4274419" y="1270822"/>
            <a:ext cx="2286000" cy="28956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5" name="Group 4"/>
          <p:cNvGrpSpPr/>
          <p:nvPr/>
        </p:nvGrpSpPr>
        <p:grpSpPr>
          <a:xfrm>
            <a:off x="4274419" y="1270826"/>
            <a:ext cx="2286000" cy="551767"/>
            <a:chOff x="2133600" y="1608132"/>
            <a:chExt cx="4572000" cy="551766"/>
          </a:xfrm>
        </p:grpSpPr>
        <p:grpSp>
          <p:nvGrpSpPr>
            <p:cNvPr id="6" name="Group 5"/>
            <p:cNvGrpSpPr/>
            <p:nvPr/>
          </p:nvGrpSpPr>
          <p:grpSpPr>
            <a:xfrm>
              <a:off x="3048000" y="1608132"/>
              <a:ext cx="3657600" cy="551765"/>
              <a:chOff x="1109662" y="1850885"/>
              <a:chExt cx="3657600" cy="551765"/>
            </a:xfrm>
          </p:grpSpPr>
          <p:sp>
            <p:nvSpPr>
              <p:cNvPr id="8" name="Rectangle 7"/>
              <p:cNvSpPr/>
              <p:nvPr/>
            </p:nvSpPr>
            <p:spPr>
              <a:xfrm>
                <a:off x="1109662" y="1850885"/>
                <a:ext cx="1371600" cy="551765"/>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9" name="Rectangle 8"/>
              <p:cNvSpPr/>
              <p:nvPr/>
            </p:nvSpPr>
            <p:spPr>
              <a:xfrm>
                <a:off x="2481262" y="1850885"/>
                <a:ext cx="2286000" cy="551765"/>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7" name="Rectangle 6"/>
            <p:cNvSpPr/>
            <p:nvPr/>
          </p:nvSpPr>
          <p:spPr>
            <a:xfrm>
              <a:off x="2133600" y="1608132"/>
              <a:ext cx="914400" cy="551766"/>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10" name="TextBox 9"/>
          <p:cNvSpPr txBox="1"/>
          <p:nvPr/>
        </p:nvSpPr>
        <p:spPr>
          <a:xfrm>
            <a:off x="3664819" y="1346650"/>
            <a:ext cx="457200" cy="400110"/>
          </a:xfrm>
          <a:prstGeom prst="rect">
            <a:avLst/>
          </a:prstGeom>
          <a:noFill/>
        </p:spPr>
        <p:txBody>
          <a:bodyPr wrap="square" rtlCol="0">
            <a:spAutoFit/>
          </a:bodyPr>
          <a:lstStyle/>
          <a:p>
            <a:pPr algn="ctr"/>
            <a:r>
              <a:rPr lang="en-US" sz="2000" dirty="0"/>
              <a:t>22</a:t>
            </a:r>
          </a:p>
        </p:txBody>
      </p:sp>
      <p:sp>
        <p:nvSpPr>
          <p:cNvPr id="15" name="Rectangle 14"/>
          <p:cNvSpPr/>
          <p:nvPr/>
        </p:nvSpPr>
        <p:spPr>
          <a:xfrm>
            <a:off x="4274419" y="2718625"/>
            <a:ext cx="2286000" cy="551765"/>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16" name="TextBox 15"/>
          <p:cNvSpPr txBox="1"/>
          <p:nvPr/>
        </p:nvSpPr>
        <p:spPr>
          <a:xfrm>
            <a:off x="3507659" y="2798154"/>
            <a:ext cx="614363" cy="400110"/>
          </a:xfrm>
          <a:prstGeom prst="rect">
            <a:avLst/>
          </a:prstGeom>
          <a:noFill/>
        </p:spPr>
        <p:txBody>
          <a:bodyPr wrap="square" rtlCol="0">
            <a:spAutoFit/>
          </a:bodyPr>
          <a:lstStyle/>
          <a:p>
            <a:pPr algn="ctr"/>
            <a:r>
              <a:rPr lang="en-US" sz="2000" dirty="0"/>
              <a:t>457</a:t>
            </a:r>
          </a:p>
        </p:txBody>
      </p:sp>
      <p:sp>
        <p:nvSpPr>
          <p:cNvPr id="18" name="TextBox 17"/>
          <p:cNvSpPr txBox="1"/>
          <p:nvPr/>
        </p:nvSpPr>
        <p:spPr>
          <a:xfrm>
            <a:off x="4274419" y="813622"/>
            <a:ext cx="2286000" cy="400110"/>
          </a:xfrm>
          <a:prstGeom prst="rect">
            <a:avLst/>
          </a:prstGeom>
          <a:noFill/>
        </p:spPr>
        <p:txBody>
          <a:bodyPr wrap="square" rtlCol="0">
            <a:spAutoFit/>
          </a:bodyPr>
          <a:lstStyle/>
          <a:p>
            <a:pPr algn="ctr"/>
            <a:r>
              <a:rPr lang="en-US" sz="2000" dirty="0"/>
              <a:t>Memory</a:t>
            </a:r>
          </a:p>
        </p:txBody>
      </p:sp>
      <p:sp>
        <p:nvSpPr>
          <p:cNvPr id="19" name="Rectangle 18"/>
          <p:cNvSpPr/>
          <p:nvPr/>
        </p:nvSpPr>
        <p:spPr>
          <a:xfrm>
            <a:off x="4269656" y="5385625"/>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20" name="Oval 19"/>
          <p:cNvSpPr/>
          <p:nvPr/>
        </p:nvSpPr>
        <p:spPr>
          <a:xfrm>
            <a:off x="5150719" y="431882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22" name="Straight Arrow Connector 21"/>
          <p:cNvCxnSpPr>
            <a:stCxn id="15" idx="2"/>
            <a:endCxn id="20" idx="0"/>
          </p:cNvCxnSpPr>
          <p:nvPr/>
        </p:nvCxnSpPr>
        <p:spPr>
          <a:xfrm>
            <a:off x="5417419" y="3270391"/>
            <a:ext cx="0" cy="1048435"/>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4"/>
            <a:endCxn id="19" idx="0"/>
          </p:cNvCxnSpPr>
          <p:nvPr/>
        </p:nvCxnSpPr>
        <p:spPr>
          <a:xfrm flipH="1">
            <a:off x="5412660" y="4852222"/>
            <a:ext cx="4763" cy="5334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rot="16200000">
            <a:off x="3979084" y="4728461"/>
            <a:ext cx="1586041" cy="1281116"/>
            <a:chOff x="1295400" y="3962399"/>
            <a:chExt cx="2559109" cy="1281116"/>
          </a:xfrm>
        </p:grpSpPr>
        <p:cxnSp>
          <p:nvCxnSpPr>
            <p:cNvPr id="27" name="Straight Connector 26"/>
            <p:cNvCxnSpPr>
              <a:stCxn id="19" idx="2"/>
            </p:cNvCxnSpPr>
            <p:nvPr/>
          </p:nvCxnSpPr>
          <p:spPr>
            <a:xfrm rot="5400000">
              <a:off x="1476639" y="5062274"/>
              <a:ext cx="2" cy="36247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0" idx="2"/>
            </p:cNvCxnSpPr>
            <p:nvPr/>
          </p:nvCxnSpPr>
          <p:spPr>
            <a:xfrm rot="5400000" flipH="1" flipV="1">
              <a:off x="3337239" y="4464306"/>
              <a:ext cx="1019173" cy="15366"/>
            </a:xfrm>
            <a:prstGeom prst="line">
              <a:avLst/>
            </a:prstGeom>
            <a:ln w="2540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2567269" y="2690530"/>
              <a:ext cx="1" cy="254374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657580" y="4605693"/>
              <a:ext cx="127564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2" name="Flowchart: Document 41"/>
          <p:cNvSpPr/>
          <p:nvPr/>
        </p:nvSpPr>
        <p:spPr>
          <a:xfrm>
            <a:off x="9227419" y="1270826"/>
            <a:ext cx="2286000" cy="302963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a:p>
        </p:txBody>
      </p:sp>
      <p:grpSp>
        <p:nvGrpSpPr>
          <p:cNvPr id="43" name="Group 42"/>
          <p:cNvGrpSpPr/>
          <p:nvPr/>
        </p:nvGrpSpPr>
        <p:grpSpPr>
          <a:xfrm>
            <a:off x="9227419" y="1270827"/>
            <a:ext cx="2286000" cy="551767"/>
            <a:chOff x="2133600" y="1608132"/>
            <a:chExt cx="4572000" cy="551766"/>
          </a:xfrm>
        </p:grpSpPr>
        <p:grpSp>
          <p:nvGrpSpPr>
            <p:cNvPr id="44" name="Group 43"/>
            <p:cNvGrpSpPr/>
            <p:nvPr/>
          </p:nvGrpSpPr>
          <p:grpSpPr>
            <a:xfrm>
              <a:off x="3048000" y="1608132"/>
              <a:ext cx="3657600" cy="551765"/>
              <a:chOff x="1109662" y="1850885"/>
              <a:chExt cx="3657600" cy="551765"/>
            </a:xfrm>
          </p:grpSpPr>
          <p:sp>
            <p:nvSpPr>
              <p:cNvPr id="46" name="Rectangle 45"/>
              <p:cNvSpPr/>
              <p:nvPr/>
            </p:nvSpPr>
            <p:spPr>
              <a:xfrm>
                <a:off x="1109662" y="1850885"/>
                <a:ext cx="1371600" cy="551765"/>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47" name="Rectangle 46"/>
              <p:cNvSpPr/>
              <p:nvPr/>
            </p:nvSpPr>
            <p:spPr>
              <a:xfrm>
                <a:off x="2481262" y="1850885"/>
                <a:ext cx="2286000" cy="551765"/>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45" name="Rectangle 44"/>
            <p:cNvSpPr/>
            <p:nvPr/>
          </p:nvSpPr>
          <p:spPr>
            <a:xfrm>
              <a:off x="2133600" y="1608132"/>
              <a:ext cx="914400" cy="551766"/>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48" name="TextBox 47"/>
          <p:cNvSpPr txBox="1"/>
          <p:nvPr/>
        </p:nvSpPr>
        <p:spPr>
          <a:xfrm>
            <a:off x="8617819" y="1346651"/>
            <a:ext cx="457200" cy="400110"/>
          </a:xfrm>
          <a:prstGeom prst="rect">
            <a:avLst/>
          </a:prstGeom>
          <a:noFill/>
        </p:spPr>
        <p:txBody>
          <a:bodyPr wrap="square" rtlCol="0">
            <a:spAutoFit/>
          </a:bodyPr>
          <a:lstStyle/>
          <a:p>
            <a:pPr algn="r"/>
            <a:r>
              <a:rPr lang="en-US" sz="2000" dirty="0"/>
              <a:t>35</a:t>
            </a:r>
          </a:p>
        </p:txBody>
      </p:sp>
      <p:sp>
        <p:nvSpPr>
          <p:cNvPr id="49" name="Rectangle 48"/>
          <p:cNvSpPr/>
          <p:nvPr/>
        </p:nvSpPr>
        <p:spPr>
          <a:xfrm>
            <a:off x="9227419" y="3081262"/>
            <a:ext cx="2286000" cy="551765"/>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Operand</a:t>
            </a:r>
          </a:p>
        </p:txBody>
      </p:sp>
      <p:sp>
        <p:nvSpPr>
          <p:cNvPr id="50" name="TextBox 49"/>
          <p:cNvSpPr txBox="1"/>
          <p:nvPr/>
        </p:nvSpPr>
        <p:spPr>
          <a:xfrm>
            <a:off x="8304748" y="3200720"/>
            <a:ext cx="766763" cy="400110"/>
          </a:xfrm>
          <a:prstGeom prst="rect">
            <a:avLst/>
          </a:prstGeom>
          <a:noFill/>
        </p:spPr>
        <p:txBody>
          <a:bodyPr wrap="square" rtlCol="0">
            <a:spAutoFit/>
          </a:bodyPr>
          <a:lstStyle/>
          <a:p>
            <a:pPr algn="r"/>
            <a:r>
              <a:rPr lang="en-US" sz="2000" dirty="0"/>
              <a:t>1350</a:t>
            </a:r>
          </a:p>
        </p:txBody>
      </p:sp>
      <p:sp>
        <p:nvSpPr>
          <p:cNvPr id="51" name="TextBox 50"/>
          <p:cNvSpPr txBox="1"/>
          <p:nvPr/>
        </p:nvSpPr>
        <p:spPr>
          <a:xfrm>
            <a:off x="9227419" y="813622"/>
            <a:ext cx="2286000" cy="400110"/>
          </a:xfrm>
          <a:prstGeom prst="rect">
            <a:avLst/>
          </a:prstGeom>
          <a:noFill/>
        </p:spPr>
        <p:txBody>
          <a:bodyPr wrap="square" rtlCol="0">
            <a:spAutoFit/>
          </a:bodyPr>
          <a:lstStyle/>
          <a:p>
            <a:pPr algn="ctr"/>
            <a:r>
              <a:rPr lang="en-US" sz="2000" dirty="0"/>
              <a:t>Memory</a:t>
            </a:r>
          </a:p>
        </p:txBody>
      </p:sp>
      <p:sp>
        <p:nvSpPr>
          <p:cNvPr id="52" name="Rectangle 51"/>
          <p:cNvSpPr/>
          <p:nvPr/>
        </p:nvSpPr>
        <p:spPr>
          <a:xfrm>
            <a:off x="9222656" y="5385626"/>
            <a:ext cx="2286000" cy="551765"/>
          </a:xfrm>
          <a:prstGeom prst="rect">
            <a:avLst/>
          </a:prstGeom>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AC</a:t>
            </a:r>
          </a:p>
        </p:txBody>
      </p:sp>
      <p:sp>
        <p:nvSpPr>
          <p:cNvPr id="53" name="Oval 52"/>
          <p:cNvSpPr/>
          <p:nvPr/>
        </p:nvSpPr>
        <p:spPr>
          <a:xfrm>
            <a:off x="10103719" y="4318822"/>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t>+</a:t>
            </a:r>
          </a:p>
        </p:txBody>
      </p:sp>
      <p:cxnSp>
        <p:nvCxnSpPr>
          <p:cNvPr id="54" name="Straight Arrow Connector 53"/>
          <p:cNvCxnSpPr>
            <a:stCxn id="49" idx="2"/>
            <a:endCxn id="53" idx="0"/>
          </p:cNvCxnSpPr>
          <p:nvPr/>
        </p:nvCxnSpPr>
        <p:spPr>
          <a:xfrm>
            <a:off x="10370419" y="3633022"/>
            <a:ext cx="0" cy="6858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3" idx="4"/>
            <a:endCxn id="52" idx="0"/>
          </p:cNvCxnSpPr>
          <p:nvPr/>
        </p:nvCxnSpPr>
        <p:spPr>
          <a:xfrm flipH="1">
            <a:off x="10365658" y="4852222"/>
            <a:ext cx="4763" cy="5334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rot="16200000">
            <a:off x="8914630" y="4711007"/>
            <a:ext cx="1606663" cy="1295400"/>
            <a:chOff x="1295403" y="3929624"/>
            <a:chExt cx="2592378" cy="2969892"/>
          </a:xfrm>
        </p:grpSpPr>
        <p:cxnSp>
          <p:nvCxnSpPr>
            <p:cNvPr id="57" name="Straight Connector 56"/>
            <p:cNvCxnSpPr/>
            <p:nvPr/>
          </p:nvCxnSpPr>
          <p:spPr>
            <a:xfrm rot="5400000">
              <a:off x="1476641" y="6718276"/>
              <a:ext cx="2" cy="36247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3" idx="2"/>
            </p:cNvCxnSpPr>
            <p:nvPr/>
          </p:nvCxnSpPr>
          <p:spPr>
            <a:xfrm rot="5400000" flipH="1" flipV="1">
              <a:off x="2667603" y="5112080"/>
              <a:ext cx="2358444" cy="15367"/>
            </a:xfrm>
            <a:prstGeom prst="line">
              <a:avLst/>
            </a:prstGeom>
            <a:ln w="25400">
              <a:solidFill>
                <a:srgbClr val="C0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a:off x="2591591" y="2644353"/>
              <a:ext cx="2" cy="259237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a:off x="-165358" y="5414569"/>
              <a:ext cx="296989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4" name="Rectangle 73"/>
          <p:cNvSpPr/>
          <p:nvPr/>
        </p:nvSpPr>
        <p:spPr>
          <a:xfrm>
            <a:off x="9222656" y="2185226"/>
            <a:ext cx="2286000" cy="551765"/>
          </a:xfrm>
          <a:prstGeom prst="rect">
            <a:avLst/>
          </a:prstGeom>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1350</a:t>
            </a:r>
          </a:p>
        </p:txBody>
      </p:sp>
      <p:sp>
        <p:nvSpPr>
          <p:cNvPr id="75" name="TextBox 74"/>
          <p:cNvSpPr txBox="1"/>
          <p:nvPr/>
        </p:nvSpPr>
        <p:spPr>
          <a:xfrm>
            <a:off x="8304748" y="2256599"/>
            <a:ext cx="766763" cy="400110"/>
          </a:xfrm>
          <a:prstGeom prst="rect">
            <a:avLst/>
          </a:prstGeom>
          <a:noFill/>
        </p:spPr>
        <p:txBody>
          <a:bodyPr wrap="square" rtlCol="0">
            <a:spAutoFit/>
          </a:bodyPr>
          <a:lstStyle/>
          <a:p>
            <a:pPr algn="r"/>
            <a:r>
              <a:rPr lang="en-US" sz="2000" dirty="0"/>
              <a:t>300</a:t>
            </a:r>
          </a:p>
        </p:txBody>
      </p:sp>
      <p:sp>
        <p:nvSpPr>
          <p:cNvPr id="3" name="TextBox 2">
            <a:extLst>
              <a:ext uri="{FF2B5EF4-FFF2-40B4-BE49-F238E27FC236}">
                <a16:creationId xmlns:a16="http://schemas.microsoft.com/office/drawing/2014/main" id="{CD5F28A5-770D-4B5A-B145-94564EF0F7D6}"/>
              </a:ext>
            </a:extLst>
          </p:cNvPr>
          <p:cNvSpPr txBox="1"/>
          <p:nvPr/>
        </p:nvSpPr>
        <p:spPr>
          <a:xfrm>
            <a:off x="4599228" y="6320143"/>
            <a:ext cx="1626856" cy="369332"/>
          </a:xfrm>
          <a:prstGeom prst="rect">
            <a:avLst/>
          </a:prstGeom>
          <a:noFill/>
        </p:spPr>
        <p:txBody>
          <a:bodyPr wrap="none" rtlCol="0">
            <a:spAutoFit/>
          </a:bodyPr>
          <a:lstStyle/>
          <a:p>
            <a:r>
              <a:rPr lang="en-IN" dirty="0"/>
              <a:t>Direct Address</a:t>
            </a:r>
          </a:p>
        </p:txBody>
      </p:sp>
      <p:sp>
        <p:nvSpPr>
          <p:cNvPr id="61" name="TextBox 60">
            <a:extLst>
              <a:ext uri="{FF2B5EF4-FFF2-40B4-BE49-F238E27FC236}">
                <a16:creationId xmlns:a16="http://schemas.microsoft.com/office/drawing/2014/main" id="{9E890A5F-27F6-48A4-8B9C-12C3BE8EF2E7}"/>
              </a:ext>
            </a:extLst>
          </p:cNvPr>
          <p:cNvSpPr txBox="1"/>
          <p:nvPr/>
        </p:nvSpPr>
        <p:spPr>
          <a:xfrm>
            <a:off x="9624478" y="6320143"/>
            <a:ext cx="1772729" cy="369332"/>
          </a:xfrm>
          <a:prstGeom prst="rect">
            <a:avLst/>
          </a:prstGeom>
          <a:noFill/>
        </p:spPr>
        <p:txBody>
          <a:bodyPr wrap="none" rtlCol="0">
            <a:spAutoFit/>
          </a:bodyPr>
          <a:lstStyle/>
          <a:p>
            <a:r>
              <a:rPr lang="en-IN" dirty="0"/>
              <a:t>Indirect Address</a:t>
            </a:r>
          </a:p>
        </p:txBody>
      </p:sp>
    </p:spTree>
    <p:extLst>
      <p:ext uri="{BB962C8B-B14F-4D97-AF65-F5344CB8AC3E}">
        <p14:creationId xmlns:p14="http://schemas.microsoft.com/office/powerpoint/2010/main" val="141109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down)">
                                      <p:cBhvr>
                                        <p:cTn id="41" dur="500"/>
                                        <p:tgtEl>
                                          <p:spTgt spid="2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down)">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wipe(down)">
                                      <p:cBhvr>
                                        <p:cTn id="54" dur="500"/>
                                        <p:tgtEl>
                                          <p:spTgt spid="5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down)">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par>
                                <p:cTn id="63" presetID="22" presetClass="entr" presetSubtype="4"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down)">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down)">
                                      <p:cBhvr>
                                        <p:cTn id="70" dur="500"/>
                                        <p:tgtEl>
                                          <p:spTgt spid="7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wipe(down)">
                                      <p:cBhvr>
                                        <p:cTn id="75" dur="500"/>
                                        <p:tgtEl>
                                          <p:spTgt spid="7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50"/>
                                        </p:tgtEl>
                                        <p:attrNameLst>
                                          <p:attrName>style.visibility</p:attrName>
                                        </p:attrNameLst>
                                      </p:cBhvr>
                                      <p:to>
                                        <p:strVal val="visible"/>
                                      </p:to>
                                    </p:set>
                                    <p:animEffect transition="in" filter="wipe(down)">
                                      <p:cBhvr>
                                        <p:cTn id="80" dur="500"/>
                                        <p:tgtEl>
                                          <p:spTgt spid="5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wipe(down)">
                                      <p:cBhvr>
                                        <p:cTn id="85" dur="500"/>
                                        <p:tgtEl>
                                          <p:spTgt spid="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500"/>
                                        <p:tgtEl>
                                          <p:spTgt spid="54"/>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up)">
                                      <p:cBhvr>
                                        <p:cTn id="93" dur="500"/>
                                        <p:tgtEl>
                                          <p:spTgt spid="5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up)">
                                      <p:cBhvr>
                                        <p:cTn id="98" dur="500"/>
                                        <p:tgtEl>
                                          <p:spTgt spid="55"/>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wipe(up)">
                                      <p:cBhvr>
                                        <p:cTn id="101" dur="5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56"/>
                                        </p:tgtEl>
                                        <p:attrNameLst>
                                          <p:attrName>style.visibility</p:attrName>
                                        </p:attrNameLst>
                                      </p:cBhvr>
                                      <p:to>
                                        <p:strVal val="visible"/>
                                      </p:to>
                                    </p:set>
                                    <p:animEffect transition="in" filter="wipe(down)">
                                      <p:cBhvr>
                                        <p:cTn id="106" dur="500"/>
                                        <p:tgtEl>
                                          <p:spTgt spid="56"/>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P spid="15" grpId="0" animBg="1"/>
      <p:bldP spid="16" grpId="0"/>
      <p:bldP spid="18" grpId="0"/>
      <p:bldP spid="19" grpId="0" animBg="1"/>
      <p:bldP spid="20" grpId="0" animBg="1"/>
      <p:bldP spid="42" grpId="0" animBg="1"/>
      <p:bldP spid="48" grpId="0"/>
      <p:bldP spid="49" grpId="0" animBg="1"/>
      <p:bldP spid="50" grpId="0"/>
      <p:bldP spid="51" grpId="0"/>
      <p:bldP spid="52" grpId="0" animBg="1"/>
      <p:bldP spid="53" grpId="0" animBg="1"/>
      <p:bldP spid="74" grpId="0" animBg="1"/>
      <p:bldP spid="75" grpId="0"/>
      <p:bldP spid="3" grpId="0"/>
      <p:bldP spid="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&amp; Indirect Addressing of Memory</a:t>
            </a:r>
          </a:p>
        </p:txBody>
      </p:sp>
      <p:sp>
        <p:nvSpPr>
          <p:cNvPr id="3" name="Content Placeholder 2"/>
          <p:cNvSpPr>
            <a:spLocks noGrp="1"/>
          </p:cNvSpPr>
          <p:nvPr>
            <p:ph idx="1"/>
          </p:nvPr>
        </p:nvSpPr>
        <p:spPr/>
        <p:txBody>
          <a:bodyPr>
            <a:normAutofit/>
          </a:bodyPr>
          <a:lstStyle/>
          <a:p>
            <a:pPr lvl="0" algn="just"/>
            <a:r>
              <a:rPr lang="en-US" dirty="0"/>
              <a:t>If the second part of an instruction format specifies the address of an operand, the instruction is said to have a </a:t>
            </a:r>
            <a:r>
              <a:rPr lang="en-US" b="1" dirty="0"/>
              <a:t>direct address</a:t>
            </a:r>
            <a:r>
              <a:rPr lang="en-US" dirty="0"/>
              <a:t>.</a:t>
            </a:r>
          </a:p>
          <a:p>
            <a:pPr lvl="0" algn="just"/>
            <a:r>
              <a:rPr lang="en-US" dirty="0"/>
              <a:t>In </a:t>
            </a:r>
            <a:r>
              <a:rPr lang="en-US" b="1" dirty="0"/>
              <a:t>Indirect address</a:t>
            </a:r>
            <a:r>
              <a:rPr lang="en-US" dirty="0"/>
              <a:t>, the bits in the second part of the instruction designate an address of a memory word in which the address of the operand is found. </a:t>
            </a:r>
          </a:p>
          <a:p>
            <a:pPr lvl="0" algn="just"/>
            <a:endParaRPr lang="en-US" dirty="0"/>
          </a:p>
        </p:txBody>
      </p:sp>
    </p:spTree>
    <p:extLst>
      <p:ext uri="{BB962C8B-B14F-4D97-AF65-F5344CB8AC3E}">
        <p14:creationId xmlns:p14="http://schemas.microsoft.com/office/powerpoint/2010/main" val="290540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&amp; Indirect Addressing of Memory</a:t>
            </a:r>
          </a:p>
        </p:txBody>
      </p:sp>
      <p:sp>
        <p:nvSpPr>
          <p:cNvPr id="3" name="Content Placeholder 2"/>
          <p:cNvSpPr>
            <a:spLocks noGrp="1"/>
          </p:cNvSpPr>
          <p:nvPr>
            <p:ph idx="1"/>
          </p:nvPr>
        </p:nvSpPr>
        <p:spPr/>
        <p:txBody>
          <a:bodyPr>
            <a:normAutofit/>
          </a:bodyPr>
          <a:lstStyle/>
          <a:p>
            <a:pPr lvl="0" algn="just"/>
            <a:r>
              <a:rPr lang="en-US" dirty="0"/>
              <a:t>One bit of the instruction code can be used to distinguish between a direct and an indirect address.</a:t>
            </a:r>
          </a:p>
          <a:p>
            <a:pPr lvl="0" algn="just"/>
            <a:r>
              <a:rPr lang="en-US" dirty="0"/>
              <a:t>It consists of a 3-bit operation code, a 12-bit address, and an indirect address mode bit designated by I. </a:t>
            </a:r>
          </a:p>
          <a:p>
            <a:pPr lvl="0" algn="just"/>
            <a:r>
              <a:rPr lang="en-US" dirty="0"/>
              <a:t>The mode bit is 0 for a direct address and 1 for an indirect address.</a:t>
            </a:r>
          </a:p>
          <a:p>
            <a:pPr lvl="0" algn="just"/>
            <a:endParaRPr lang="en-US" dirty="0"/>
          </a:p>
        </p:txBody>
      </p:sp>
    </p:spTree>
    <p:extLst>
      <p:ext uri="{BB962C8B-B14F-4D97-AF65-F5344CB8AC3E}">
        <p14:creationId xmlns:p14="http://schemas.microsoft.com/office/powerpoint/2010/main" val="253217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&amp; Indirect Addressing of Memory</a:t>
            </a:r>
          </a:p>
        </p:txBody>
      </p:sp>
      <p:sp>
        <p:nvSpPr>
          <p:cNvPr id="3" name="Content Placeholder 2"/>
          <p:cNvSpPr>
            <a:spLocks noGrp="1"/>
          </p:cNvSpPr>
          <p:nvPr>
            <p:ph idx="1"/>
          </p:nvPr>
        </p:nvSpPr>
        <p:spPr>
          <a:xfrm>
            <a:off x="3603009" y="2210696"/>
            <a:ext cx="8011236" cy="3774052"/>
          </a:xfrm>
        </p:spPr>
        <p:txBody>
          <a:bodyPr>
            <a:normAutofit/>
          </a:bodyPr>
          <a:lstStyle/>
          <a:p>
            <a:pPr lvl="0" algn="just"/>
            <a:r>
              <a:rPr lang="en-US" dirty="0"/>
              <a:t>A direct address instruction is placed at address 22 in memory. </a:t>
            </a:r>
          </a:p>
          <a:p>
            <a:pPr lvl="0" algn="just"/>
            <a:r>
              <a:rPr lang="en-US" dirty="0"/>
              <a:t>The I bit is 0, so the instruction is recognized as a direct address instruction. </a:t>
            </a:r>
          </a:p>
          <a:p>
            <a:pPr lvl="0" algn="just"/>
            <a:r>
              <a:rPr lang="en-US" dirty="0"/>
              <a:t>The opcode specifies an ADD instruction, and the address part is the binary equivalent of 457.</a:t>
            </a:r>
          </a:p>
          <a:p>
            <a:pPr lvl="0" algn="just"/>
            <a:r>
              <a:rPr lang="en-US" dirty="0"/>
              <a:t>The control finds the operand in memory at address 457 and adds it to the content of AC. </a:t>
            </a:r>
          </a:p>
        </p:txBody>
      </p:sp>
      <p:sp>
        <p:nvSpPr>
          <p:cNvPr id="4" name="TextBox 3"/>
          <p:cNvSpPr txBox="1"/>
          <p:nvPr/>
        </p:nvSpPr>
        <p:spPr>
          <a:xfrm>
            <a:off x="9759901" y="892240"/>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6864298" y="895351"/>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6521405" y="892240"/>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5445073" y="881063"/>
            <a:ext cx="457200" cy="400110"/>
          </a:xfrm>
          <a:prstGeom prst="rect">
            <a:avLst/>
          </a:prstGeom>
          <a:noFill/>
        </p:spPr>
        <p:txBody>
          <a:bodyPr wrap="square" rtlCol="0">
            <a:spAutoFit/>
          </a:bodyPr>
          <a:lstStyle/>
          <a:p>
            <a:pPr algn="ctr"/>
            <a:r>
              <a:rPr lang="en-US" sz="2000" dirty="0"/>
              <a:t>15</a:t>
            </a:r>
          </a:p>
        </p:txBody>
      </p:sp>
      <p:grpSp>
        <p:nvGrpSpPr>
          <p:cNvPr id="8" name="Group 7"/>
          <p:cNvGrpSpPr/>
          <p:nvPr/>
        </p:nvGrpSpPr>
        <p:grpSpPr>
          <a:xfrm>
            <a:off x="5459361" y="1269998"/>
            <a:ext cx="4572000" cy="551767"/>
            <a:chOff x="2133600" y="1608132"/>
            <a:chExt cx="4572000" cy="551766"/>
          </a:xfrm>
        </p:grpSpPr>
        <p:grpSp>
          <p:nvGrpSpPr>
            <p:cNvPr id="9" name="Group 8"/>
            <p:cNvGrpSpPr/>
            <p:nvPr/>
          </p:nvGrpSpPr>
          <p:grpSpPr>
            <a:xfrm>
              <a:off x="2590800" y="1608132"/>
              <a:ext cx="4114800" cy="551766"/>
              <a:chOff x="652462" y="1850885"/>
              <a:chExt cx="4114800" cy="551766"/>
            </a:xfrm>
          </p:grpSpPr>
          <p:sp>
            <p:nvSpPr>
              <p:cNvPr id="11" name="Rectangle 10"/>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12" name="Rectangle 11"/>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457</a:t>
                </a:r>
              </a:p>
            </p:txBody>
          </p:sp>
        </p:grpSp>
        <p:sp>
          <p:nvSpPr>
            <p:cNvPr id="10" name="Rectangle 9"/>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grpSp>
      <p:sp>
        <p:nvSpPr>
          <p:cNvPr id="13" name="TextBox 12"/>
          <p:cNvSpPr txBox="1"/>
          <p:nvPr/>
        </p:nvSpPr>
        <p:spPr>
          <a:xfrm>
            <a:off x="5802266" y="881063"/>
            <a:ext cx="495299" cy="400110"/>
          </a:xfrm>
          <a:prstGeom prst="rect">
            <a:avLst/>
          </a:prstGeom>
          <a:noFill/>
        </p:spPr>
        <p:txBody>
          <a:bodyPr wrap="square" rtlCol="0">
            <a:spAutoFit/>
          </a:bodyPr>
          <a:lstStyle/>
          <a:p>
            <a:pPr algn="ctr"/>
            <a:r>
              <a:rPr lang="en-US" sz="2000" dirty="0"/>
              <a:t>14</a:t>
            </a:r>
          </a:p>
        </p:txBody>
      </p:sp>
      <p:sp>
        <p:nvSpPr>
          <p:cNvPr id="14" name="TextBox 13"/>
          <p:cNvSpPr txBox="1"/>
          <p:nvPr/>
        </p:nvSpPr>
        <p:spPr>
          <a:xfrm>
            <a:off x="4964060" y="1345821"/>
            <a:ext cx="457200" cy="400110"/>
          </a:xfrm>
          <a:prstGeom prst="rect">
            <a:avLst/>
          </a:prstGeom>
          <a:noFill/>
        </p:spPr>
        <p:txBody>
          <a:bodyPr wrap="square" rtlCol="0">
            <a:spAutoFit/>
          </a:bodyPr>
          <a:lstStyle/>
          <a:p>
            <a:pPr algn="ctr"/>
            <a:r>
              <a:rPr lang="en-US" sz="2000" dirty="0"/>
              <a:t>22</a:t>
            </a:r>
          </a:p>
        </p:txBody>
      </p:sp>
    </p:spTree>
    <p:extLst>
      <p:ext uri="{BB962C8B-B14F-4D97-AF65-F5344CB8AC3E}">
        <p14:creationId xmlns:p14="http://schemas.microsoft.com/office/powerpoint/2010/main" val="111037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&amp; Indirect Addressing of Memory</a:t>
            </a:r>
          </a:p>
        </p:txBody>
      </p:sp>
      <p:sp>
        <p:nvSpPr>
          <p:cNvPr id="3" name="Content Placeholder 2"/>
          <p:cNvSpPr>
            <a:spLocks noGrp="1"/>
          </p:cNvSpPr>
          <p:nvPr>
            <p:ph idx="1"/>
          </p:nvPr>
        </p:nvSpPr>
        <p:spPr>
          <a:xfrm>
            <a:off x="3603009" y="2210696"/>
            <a:ext cx="8011236" cy="3774052"/>
          </a:xfrm>
        </p:spPr>
        <p:txBody>
          <a:bodyPr>
            <a:normAutofit/>
          </a:bodyPr>
          <a:lstStyle/>
          <a:p>
            <a:pPr lvl="0" algn="just"/>
            <a:r>
              <a:rPr lang="en-US" dirty="0"/>
              <a:t>The instruction in address 35 has a mode bit I = 1, recognized as an indirect address instruction. </a:t>
            </a:r>
          </a:p>
          <a:p>
            <a:pPr lvl="0" algn="just"/>
            <a:r>
              <a:rPr lang="en-US" dirty="0"/>
              <a:t>The address part is the binary equivalent of 300. </a:t>
            </a:r>
          </a:p>
          <a:p>
            <a:pPr lvl="0" algn="just"/>
            <a:r>
              <a:rPr lang="en-US" dirty="0"/>
              <a:t>The control goes to address 300 to find the address of the operand. </a:t>
            </a:r>
          </a:p>
          <a:p>
            <a:pPr lvl="0" algn="just"/>
            <a:r>
              <a:rPr lang="en-US" dirty="0"/>
              <a:t>The address of the operand in this case is 1350. </a:t>
            </a:r>
          </a:p>
          <a:p>
            <a:pPr lvl="0" algn="just"/>
            <a:r>
              <a:rPr lang="en-US" dirty="0"/>
              <a:t>The operand found in address 1350 is then added to the content of AC.</a:t>
            </a:r>
          </a:p>
        </p:txBody>
      </p:sp>
      <p:sp>
        <p:nvSpPr>
          <p:cNvPr id="4" name="TextBox 3"/>
          <p:cNvSpPr txBox="1"/>
          <p:nvPr/>
        </p:nvSpPr>
        <p:spPr>
          <a:xfrm>
            <a:off x="9774650" y="892240"/>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6879047" y="895351"/>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6536154" y="892240"/>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5459822" y="881063"/>
            <a:ext cx="457200" cy="400110"/>
          </a:xfrm>
          <a:prstGeom prst="rect">
            <a:avLst/>
          </a:prstGeom>
          <a:noFill/>
        </p:spPr>
        <p:txBody>
          <a:bodyPr wrap="square" rtlCol="0">
            <a:spAutoFit/>
          </a:bodyPr>
          <a:lstStyle/>
          <a:p>
            <a:pPr algn="ctr"/>
            <a:r>
              <a:rPr lang="en-US" sz="2000" dirty="0"/>
              <a:t>15</a:t>
            </a:r>
          </a:p>
        </p:txBody>
      </p:sp>
      <p:grpSp>
        <p:nvGrpSpPr>
          <p:cNvPr id="8" name="Group 7"/>
          <p:cNvGrpSpPr/>
          <p:nvPr/>
        </p:nvGrpSpPr>
        <p:grpSpPr>
          <a:xfrm>
            <a:off x="5474110" y="1269998"/>
            <a:ext cx="4572000" cy="551767"/>
            <a:chOff x="2133600" y="1608132"/>
            <a:chExt cx="4572000" cy="551766"/>
          </a:xfrm>
        </p:grpSpPr>
        <p:grpSp>
          <p:nvGrpSpPr>
            <p:cNvPr id="9" name="Group 8"/>
            <p:cNvGrpSpPr/>
            <p:nvPr/>
          </p:nvGrpSpPr>
          <p:grpSpPr>
            <a:xfrm>
              <a:off x="2590800" y="1608132"/>
              <a:ext cx="4114800" cy="551766"/>
              <a:chOff x="652462" y="1850885"/>
              <a:chExt cx="4114800" cy="551766"/>
            </a:xfrm>
          </p:grpSpPr>
          <p:sp>
            <p:nvSpPr>
              <p:cNvPr id="11" name="Rectangle 10"/>
              <p:cNvSpPr/>
              <p:nvPr/>
            </p:nvSpPr>
            <p:spPr>
              <a:xfrm>
                <a:off x="652462" y="1850886"/>
                <a:ext cx="10334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a:t>
                </a:r>
              </a:p>
            </p:txBody>
          </p:sp>
          <p:sp>
            <p:nvSpPr>
              <p:cNvPr id="12" name="Rectangle 11"/>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300</a:t>
                </a:r>
              </a:p>
            </p:txBody>
          </p:sp>
        </p:grpSp>
        <p:sp>
          <p:nvSpPr>
            <p:cNvPr id="10" name="Rectangle 9"/>
            <p:cNvSpPr/>
            <p:nvPr/>
          </p:nvSpPr>
          <p:spPr>
            <a:xfrm>
              <a:off x="2133600" y="1608132"/>
              <a:ext cx="457200"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grpSp>
      <p:sp>
        <p:nvSpPr>
          <p:cNvPr id="13" name="TextBox 12"/>
          <p:cNvSpPr txBox="1"/>
          <p:nvPr/>
        </p:nvSpPr>
        <p:spPr>
          <a:xfrm>
            <a:off x="5817015" y="881063"/>
            <a:ext cx="495299" cy="400110"/>
          </a:xfrm>
          <a:prstGeom prst="rect">
            <a:avLst/>
          </a:prstGeom>
          <a:noFill/>
        </p:spPr>
        <p:txBody>
          <a:bodyPr wrap="square" rtlCol="0">
            <a:spAutoFit/>
          </a:bodyPr>
          <a:lstStyle/>
          <a:p>
            <a:pPr algn="ctr"/>
            <a:r>
              <a:rPr lang="en-US" sz="2000" dirty="0"/>
              <a:t>14</a:t>
            </a:r>
          </a:p>
        </p:txBody>
      </p:sp>
      <p:sp>
        <p:nvSpPr>
          <p:cNvPr id="14" name="TextBox 13"/>
          <p:cNvSpPr txBox="1"/>
          <p:nvPr/>
        </p:nvSpPr>
        <p:spPr>
          <a:xfrm>
            <a:off x="4978809" y="1345821"/>
            <a:ext cx="457200" cy="400110"/>
          </a:xfrm>
          <a:prstGeom prst="rect">
            <a:avLst/>
          </a:prstGeom>
          <a:noFill/>
        </p:spPr>
        <p:txBody>
          <a:bodyPr wrap="square" rtlCol="0">
            <a:spAutoFit/>
          </a:bodyPr>
          <a:lstStyle/>
          <a:p>
            <a:pPr algn="ctr"/>
            <a:r>
              <a:rPr lang="en-US" sz="2000" dirty="0"/>
              <a:t>35</a:t>
            </a:r>
          </a:p>
        </p:txBody>
      </p:sp>
    </p:spTree>
    <p:extLst>
      <p:ext uri="{BB962C8B-B14F-4D97-AF65-F5344CB8AC3E}">
        <p14:creationId xmlns:p14="http://schemas.microsoft.com/office/powerpoint/2010/main" val="32603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&amp; Indirect Addressing of Memory</a:t>
            </a:r>
          </a:p>
        </p:txBody>
      </p:sp>
      <p:sp>
        <p:nvSpPr>
          <p:cNvPr id="3" name="Content Placeholder 2"/>
          <p:cNvSpPr>
            <a:spLocks noGrp="1"/>
          </p:cNvSpPr>
          <p:nvPr>
            <p:ph idx="1"/>
          </p:nvPr>
        </p:nvSpPr>
        <p:spPr/>
        <p:txBody>
          <a:bodyPr/>
          <a:lstStyle/>
          <a:p>
            <a:pPr algn="just"/>
            <a:r>
              <a:rPr lang="en-US" dirty="0"/>
              <a:t>The indirect address instruction needs two references to memory to fetch an operand. </a:t>
            </a:r>
          </a:p>
          <a:p>
            <a:pPr lvl="0" algn="just"/>
            <a:r>
              <a:rPr lang="en-US" dirty="0"/>
              <a:t>The first reference is needed to read the address of the operand.</a:t>
            </a:r>
          </a:p>
          <a:p>
            <a:pPr lvl="0" algn="just"/>
            <a:r>
              <a:rPr lang="en-US" dirty="0"/>
              <a:t>Second reference is for the operand itself.</a:t>
            </a:r>
          </a:p>
          <a:p>
            <a:pPr algn="just"/>
            <a:r>
              <a:rPr lang="en-US" dirty="0"/>
              <a:t>The memory word that holds the address of the operand in an indirect address instruction is used as a pointer to an array of data.</a:t>
            </a:r>
          </a:p>
        </p:txBody>
      </p:sp>
    </p:spTree>
    <p:extLst>
      <p:ext uri="{BB962C8B-B14F-4D97-AF65-F5344CB8AC3E}">
        <p14:creationId xmlns:p14="http://schemas.microsoft.com/office/powerpoint/2010/main" val="362981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Registers</a:t>
            </a:r>
          </a:p>
        </p:txBody>
      </p:sp>
      <p:sp>
        <p:nvSpPr>
          <p:cNvPr id="4" name="Rectangle 3"/>
          <p:cNvSpPr/>
          <p:nvPr/>
        </p:nvSpPr>
        <p:spPr>
          <a:xfrm>
            <a:off x="4784927" y="1300166"/>
            <a:ext cx="2714624"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PC</a:t>
            </a:r>
          </a:p>
        </p:txBody>
      </p:sp>
      <p:sp>
        <p:nvSpPr>
          <p:cNvPr id="5" name="TextBox 4"/>
          <p:cNvSpPr txBox="1"/>
          <p:nvPr/>
        </p:nvSpPr>
        <p:spPr>
          <a:xfrm>
            <a:off x="7204282" y="930340"/>
            <a:ext cx="271463" cy="400110"/>
          </a:xfrm>
          <a:prstGeom prst="rect">
            <a:avLst/>
          </a:prstGeom>
          <a:noFill/>
        </p:spPr>
        <p:txBody>
          <a:bodyPr wrap="square" rtlCol="0">
            <a:spAutoFit/>
          </a:bodyPr>
          <a:lstStyle/>
          <a:p>
            <a:pPr algn="ctr"/>
            <a:r>
              <a:rPr lang="en-US" sz="2000" dirty="0"/>
              <a:t>0</a:t>
            </a:r>
          </a:p>
        </p:txBody>
      </p:sp>
      <p:sp>
        <p:nvSpPr>
          <p:cNvPr id="6" name="TextBox 5"/>
          <p:cNvSpPr txBox="1"/>
          <p:nvPr/>
        </p:nvSpPr>
        <p:spPr>
          <a:xfrm>
            <a:off x="4694439" y="914400"/>
            <a:ext cx="457200" cy="400110"/>
          </a:xfrm>
          <a:prstGeom prst="rect">
            <a:avLst/>
          </a:prstGeom>
          <a:noFill/>
        </p:spPr>
        <p:txBody>
          <a:bodyPr wrap="square" rtlCol="0">
            <a:spAutoFit/>
          </a:bodyPr>
          <a:lstStyle/>
          <a:p>
            <a:pPr algn="ctr"/>
            <a:r>
              <a:rPr lang="en-US" sz="2000" dirty="0"/>
              <a:t>11</a:t>
            </a:r>
          </a:p>
        </p:txBody>
      </p:sp>
      <p:sp>
        <p:nvSpPr>
          <p:cNvPr id="7" name="Rectangle 6"/>
          <p:cNvSpPr/>
          <p:nvPr/>
        </p:nvSpPr>
        <p:spPr>
          <a:xfrm>
            <a:off x="3589542" y="3429003"/>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IR</a:t>
            </a:r>
          </a:p>
        </p:txBody>
      </p:sp>
      <p:sp>
        <p:nvSpPr>
          <p:cNvPr id="8" name="TextBox 7"/>
          <p:cNvSpPr txBox="1"/>
          <p:nvPr/>
        </p:nvSpPr>
        <p:spPr>
          <a:xfrm>
            <a:off x="7228093" y="3059177"/>
            <a:ext cx="271463" cy="400110"/>
          </a:xfrm>
          <a:prstGeom prst="rect">
            <a:avLst/>
          </a:prstGeom>
          <a:noFill/>
        </p:spPr>
        <p:txBody>
          <a:bodyPr wrap="square" rtlCol="0">
            <a:spAutoFit/>
          </a:bodyPr>
          <a:lstStyle/>
          <a:p>
            <a:pPr algn="ctr"/>
            <a:r>
              <a:rPr lang="en-US" sz="2000" dirty="0"/>
              <a:t>0</a:t>
            </a:r>
          </a:p>
        </p:txBody>
      </p:sp>
      <p:sp>
        <p:nvSpPr>
          <p:cNvPr id="9" name="TextBox 8"/>
          <p:cNvSpPr txBox="1"/>
          <p:nvPr/>
        </p:nvSpPr>
        <p:spPr>
          <a:xfrm>
            <a:off x="3475238" y="3048000"/>
            <a:ext cx="457200" cy="400110"/>
          </a:xfrm>
          <a:prstGeom prst="rect">
            <a:avLst/>
          </a:prstGeom>
          <a:noFill/>
        </p:spPr>
        <p:txBody>
          <a:bodyPr wrap="square" rtlCol="0">
            <a:spAutoFit/>
          </a:bodyPr>
          <a:lstStyle/>
          <a:p>
            <a:pPr algn="ctr"/>
            <a:r>
              <a:rPr lang="en-US" sz="2000" dirty="0"/>
              <a:t>15</a:t>
            </a:r>
          </a:p>
        </p:txBody>
      </p:sp>
      <p:sp>
        <p:nvSpPr>
          <p:cNvPr id="10" name="Rectangle 9"/>
          <p:cNvSpPr/>
          <p:nvPr/>
        </p:nvSpPr>
        <p:spPr>
          <a:xfrm>
            <a:off x="4784927" y="2366966"/>
            <a:ext cx="2714624"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AR</a:t>
            </a:r>
          </a:p>
        </p:txBody>
      </p:sp>
      <p:sp>
        <p:nvSpPr>
          <p:cNvPr id="11" name="TextBox 10"/>
          <p:cNvSpPr txBox="1"/>
          <p:nvPr/>
        </p:nvSpPr>
        <p:spPr>
          <a:xfrm>
            <a:off x="7204282" y="1997140"/>
            <a:ext cx="271463" cy="400110"/>
          </a:xfrm>
          <a:prstGeom prst="rect">
            <a:avLst/>
          </a:prstGeom>
          <a:noFill/>
        </p:spPr>
        <p:txBody>
          <a:bodyPr wrap="square" rtlCol="0">
            <a:spAutoFit/>
          </a:bodyPr>
          <a:lstStyle/>
          <a:p>
            <a:pPr algn="ctr"/>
            <a:r>
              <a:rPr lang="en-US" sz="2000" dirty="0"/>
              <a:t>0</a:t>
            </a:r>
          </a:p>
        </p:txBody>
      </p:sp>
      <p:sp>
        <p:nvSpPr>
          <p:cNvPr id="12" name="TextBox 11"/>
          <p:cNvSpPr txBox="1"/>
          <p:nvPr/>
        </p:nvSpPr>
        <p:spPr>
          <a:xfrm>
            <a:off x="4694439" y="1981200"/>
            <a:ext cx="457200" cy="400110"/>
          </a:xfrm>
          <a:prstGeom prst="rect">
            <a:avLst/>
          </a:prstGeom>
          <a:noFill/>
        </p:spPr>
        <p:txBody>
          <a:bodyPr wrap="square" rtlCol="0">
            <a:spAutoFit/>
          </a:bodyPr>
          <a:lstStyle/>
          <a:p>
            <a:pPr algn="ctr"/>
            <a:r>
              <a:rPr lang="en-US" sz="2000" dirty="0"/>
              <a:t>11</a:t>
            </a:r>
          </a:p>
        </p:txBody>
      </p:sp>
      <p:sp>
        <p:nvSpPr>
          <p:cNvPr id="13" name="TextBox 12"/>
          <p:cNvSpPr txBox="1"/>
          <p:nvPr/>
        </p:nvSpPr>
        <p:spPr>
          <a:xfrm>
            <a:off x="7692495" y="1143005"/>
            <a:ext cx="4008293" cy="461665"/>
          </a:xfrm>
          <a:prstGeom prst="rect">
            <a:avLst/>
          </a:prstGeom>
          <a:noFill/>
        </p:spPr>
        <p:txBody>
          <a:bodyPr wrap="square" rtlCol="0">
            <a:spAutoFit/>
          </a:bodyPr>
          <a:lstStyle/>
          <a:p>
            <a:r>
              <a:rPr lang="en-US" sz="2400" dirty="0"/>
              <a:t>Program Counter(12)</a:t>
            </a:r>
          </a:p>
        </p:txBody>
      </p:sp>
      <p:sp>
        <p:nvSpPr>
          <p:cNvPr id="14" name="TextBox 13"/>
          <p:cNvSpPr txBox="1"/>
          <p:nvPr/>
        </p:nvSpPr>
        <p:spPr>
          <a:xfrm>
            <a:off x="7697251" y="1549573"/>
            <a:ext cx="3714478" cy="461665"/>
          </a:xfrm>
          <a:prstGeom prst="rect">
            <a:avLst/>
          </a:prstGeom>
          <a:noFill/>
        </p:spPr>
        <p:txBody>
          <a:bodyPr wrap="none" rtlCol="0">
            <a:spAutoFit/>
          </a:bodyPr>
          <a:lstStyle/>
          <a:p>
            <a:r>
              <a:rPr lang="en-US" sz="2400" dirty="0"/>
              <a:t>Holds address of instruction</a:t>
            </a:r>
          </a:p>
        </p:txBody>
      </p:sp>
      <p:sp>
        <p:nvSpPr>
          <p:cNvPr id="15" name="TextBox 14"/>
          <p:cNvSpPr txBox="1"/>
          <p:nvPr/>
        </p:nvSpPr>
        <p:spPr>
          <a:xfrm>
            <a:off x="7685291" y="2133605"/>
            <a:ext cx="4008293" cy="461665"/>
          </a:xfrm>
          <a:prstGeom prst="rect">
            <a:avLst/>
          </a:prstGeom>
          <a:noFill/>
        </p:spPr>
        <p:txBody>
          <a:bodyPr wrap="square" rtlCol="0">
            <a:spAutoFit/>
          </a:bodyPr>
          <a:lstStyle/>
          <a:p>
            <a:r>
              <a:rPr lang="en-US" sz="2400" dirty="0"/>
              <a:t>Address Register(12)</a:t>
            </a:r>
          </a:p>
        </p:txBody>
      </p:sp>
      <p:sp>
        <p:nvSpPr>
          <p:cNvPr id="16" name="TextBox 15"/>
          <p:cNvSpPr txBox="1"/>
          <p:nvPr/>
        </p:nvSpPr>
        <p:spPr>
          <a:xfrm>
            <a:off x="7690049" y="2540173"/>
            <a:ext cx="3526928" cy="461665"/>
          </a:xfrm>
          <a:prstGeom prst="rect">
            <a:avLst/>
          </a:prstGeom>
          <a:noFill/>
        </p:spPr>
        <p:txBody>
          <a:bodyPr wrap="none" rtlCol="0">
            <a:spAutoFit/>
          </a:bodyPr>
          <a:lstStyle/>
          <a:p>
            <a:r>
              <a:rPr lang="en-US" sz="2400" dirty="0"/>
              <a:t>Holds address for memory</a:t>
            </a:r>
          </a:p>
        </p:txBody>
      </p:sp>
      <p:sp>
        <p:nvSpPr>
          <p:cNvPr id="17" name="TextBox 16"/>
          <p:cNvSpPr txBox="1"/>
          <p:nvPr/>
        </p:nvSpPr>
        <p:spPr>
          <a:xfrm>
            <a:off x="7682263" y="3195642"/>
            <a:ext cx="4008293" cy="461665"/>
          </a:xfrm>
          <a:prstGeom prst="rect">
            <a:avLst/>
          </a:prstGeom>
          <a:noFill/>
        </p:spPr>
        <p:txBody>
          <a:bodyPr wrap="square" rtlCol="0">
            <a:spAutoFit/>
          </a:bodyPr>
          <a:lstStyle/>
          <a:p>
            <a:r>
              <a:rPr lang="en-US" sz="2400" dirty="0"/>
              <a:t>Instruction Register(16)</a:t>
            </a:r>
          </a:p>
        </p:txBody>
      </p:sp>
      <p:sp>
        <p:nvSpPr>
          <p:cNvPr id="18" name="TextBox 17"/>
          <p:cNvSpPr txBox="1"/>
          <p:nvPr/>
        </p:nvSpPr>
        <p:spPr>
          <a:xfrm>
            <a:off x="7687025" y="3602212"/>
            <a:ext cx="3021981" cy="461665"/>
          </a:xfrm>
          <a:prstGeom prst="rect">
            <a:avLst/>
          </a:prstGeom>
          <a:noFill/>
        </p:spPr>
        <p:txBody>
          <a:bodyPr wrap="none" rtlCol="0">
            <a:spAutoFit/>
          </a:bodyPr>
          <a:lstStyle/>
          <a:p>
            <a:r>
              <a:rPr lang="en-US" sz="2400" dirty="0"/>
              <a:t>Holds instruction code</a:t>
            </a:r>
          </a:p>
        </p:txBody>
      </p:sp>
      <p:sp>
        <p:nvSpPr>
          <p:cNvPr id="19" name="Rectangle 18"/>
          <p:cNvSpPr/>
          <p:nvPr/>
        </p:nvSpPr>
        <p:spPr>
          <a:xfrm>
            <a:off x="3589542" y="4572003"/>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TR</a:t>
            </a:r>
          </a:p>
        </p:txBody>
      </p:sp>
      <p:sp>
        <p:nvSpPr>
          <p:cNvPr id="20" name="TextBox 19"/>
          <p:cNvSpPr txBox="1"/>
          <p:nvPr/>
        </p:nvSpPr>
        <p:spPr>
          <a:xfrm>
            <a:off x="7228093" y="4202177"/>
            <a:ext cx="271463" cy="400110"/>
          </a:xfrm>
          <a:prstGeom prst="rect">
            <a:avLst/>
          </a:prstGeom>
          <a:noFill/>
        </p:spPr>
        <p:txBody>
          <a:bodyPr wrap="square" rtlCol="0">
            <a:spAutoFit/>
          </a:bodyPr>
          <a:lstStyle/>
          <a:p>
            <a:pPr algn="ctr"/>
            <a:r>
              <a:rPr lang="en-US" sz="2000" dirty="0"/>
              <a:t>0</a:t>
            </a:r>
          </a:p>
        </p:txBody>
      </p:sp>
      <p:sp>
        <p:nvSpPr>
          <p:cNvPr id="21" name="TextBox 20"/>
          <p:cNvSpPr txBox="1"/>
          <p:nvPr/>
        </p:nvSpPr>
        <p:spPr>
          <a:xfrm>
            <a:off x="3475238" y="4191000"/>
            <a:ext cx="457200" cy="400110"/>
          </a:xfrm>
          <a:prstGeom prst="rect">
            <a:avLst/>
          </a:prstGeom>
          <a:noFill/>
        </p:spPr>
        <p:txBody>
          <a:bodyPr wrap="square" rtlCol="0">
            <a:spAutoFit/>
          </a:bodyPr>
          <a:lstStyle/>
          <a:p>
            <a:pPr algn="ctr"/>
            <a:r>
              <a:rPr lang="en-US" sz="2000" dirty="0"/>
              <a:t>15</a:t>
            </a:r>
          </a:p>
        </p:txBody>
      </p:sp>
      <p:sp>
        <p:nvSpPr>
          <p:cNvPr id="22" name="TextBox 21"/>
          <p:cNvSpPr txBox="1"/>
          <p:nvPr/>
        </p:nvSpPr>
        <p:spPr>
          <a:xfrm>
            <a:off x="7682263" y="4338642"/>
            <a:ext cx="4008293" cy="461665"/>
          </a:xfrm>
          <a:prstGeom prst="rect">
            <a:avLst/>
          </a:prstGeom>
          <a:noFill/>
        </p:spPr>
        <p:txBody>
          <a:bodyPr wrap="square" rtlCol="0">
            <a:spAutoFit/>
          </a:bodyPr>
          <a:lstStyle/>
          <a:p>
            <a:r>
              <a:rPr lang="en-US" sz="2400" dirty="0"/>
              <a:t>Temporary Register(16)</a:t>
            </a:r>
          </a:p>
        </p:txBody>
      </p:sp>
      <p:sp>
        <p:nvSpPr>
          <p:cNvPr id="23" name="TextBox 22"/>
          <p:cNvSpPr txBox="1"/>
          <p:nvPr/>
        </p:nvSpPr>
        <p:spPr>
          <a:xfrm>
            <a:off x="7687023" y="4745212"/>
            <a:ext cx="2957861" cy="461665"/>
          </a:xfrm>
          <a:prstGeom prst="rect">
            <a:avLst/>
          </a:prstGeom>
          <a:noFill/>
        </p:spPr>
        <p:txBody>
          <a:bodyPr wrap="none" rtlCol="0">
            <a:spAutoFit/>
          </a:bodyPr>
          <a:lstStyle/>
          <a:p>
            <a:r>
              <a:rPr lang="en-US" sz="2400" dirty="0"/>
              <a:t>Holds temporary data</a:t>
            </a:r>
          </a:p>
        </p:txBody>
      </p:sp>
      <p:sp>
        <p:nvSpPr>
          <p:cNvPr id="24" name="TextBox 23"/>
          <p:cNvSpPr txBox="1"/>
          <p:nvPr/>
        </p:nvSpPr>
        <p:spPr>
          <a:xfrm>
            <a:off x="7213808" y="5320977"/>
            <a:ext cx="271463" cy="400110"/>
          </a:xfrm>
          <a:prstGeom prst="rect">
            <a:avLst/>
          </a:prstGeom>
          <a:noFill/>
        </p:spPr>
        <p:txBody>
          <a:bodyPr wrap="square" rtlCol="0">
            <a:spAutoFit/>
          </a:bodyPr>
          <a:lstStyle/>
          <a:p>
            <a:pPr algn="ctr"/>
            <a:r>
              <a:rPr lang="en-US" sz="2000" dirty="0"/>
              <a:t>0</a:t>
            </a:r>
          </a:p>
        </p:txBody>
      </p:sp>
      <p:sp>
        <p:nvSpPr>
          <p:cNvPr id="25" name="Rectangle 24"/>
          <p:cNvSpPr/>
          <p:nvPr/>
        </p:nvSpPr>
        <p:spPr>
          <a:xfrm>
            <a:off x="3599066" y="5698007"/>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DR</a:t>
            </a:r>
          </a:p>
        </p:txBody>
      </p:sp>
      <p:sp>
        <p:nvSpPr>
          <p:cNvPr id="26" name="TextBox 25"/>
          <p:cNvSpPr txBox="1"/>
          <p:nvPr/>
        </p:nvSpPr>
        <p:spPr>
          <a:xfrm>
            <a:off x="3484763" y="5317004"/>
            <a:ext cx="457200" cy="400110"/>
          </a:xfrm>
          <a:prstGeom prst="rect">
            <a:avLst/>
          </a:prstGeom>
          <a:noFill/>
        </p:spPr>
        <p:txBody>
          <a:bodyPr wrap="square" rtlCol="0">
            <a:spAutoFit/>
          </a:bodyPr>
          <a:lstStyle/>
          <a:p>
            <a:pPr algn="ctr"/>
            <a:r>
              <a:rPr lang="en-US" sz="2000" dirty="0"/>
              <a:t>15</a:t>
            </a:r>
          </a:p>
        </p:txBody>
      </p:sp>
      <p:sp>
        <p:nvSpPr>
          <p:cNvPr id="27" name="TextBox 26"/>
          <p:cNvSpPr txBox="1"/>
          <p:nvPr/>
        </p:nvSpPr>
        <p:spPr>
          <a:xfrm>
            <a:off x="7691787" y="5464648"/>
            <a:ext cx="4008293" cy="461665"/>
          </a:xfrm>
          <a:prstGeom prst="rect">
            <a:avLst/>
          </a:prstGeom>
          <a:noFill/>
        </p:spPr>
        <p:txBody>
          <a:bodyPr wrap="square" rtlCol="0">
            <a:spAutoFit/>
          </a:bodyPr>
          <a:lstStyle/>
          <a:p>
            <a:r>
              <a:rPr lang="en-US" sz="2400" dirty="0"/>
              <a:t>Data Register(16)</a:t>
            </a:r>
          </a:p>
        </p:txBody>
      </p:sp>
      <p:sp>
        <p:nvSpPr>
          <p:cNvPr id="28" name="TextBox 27"/>
          <p:cNvSpPr txBox="1"/>
          <p:nvPr/>
        </p:nvSpPr>
        <p:spPr>
          <a:xfrm>
            <a:off x="7696549" y="5871216"/>
            <a:ext cx="3175869" cy="461665"/>
          </a:xfrm>
          <a:prstGeom prst="rect">
            <a:avLst/>
          </a:prstGeom>
          <a:noFill/>
        </p:spPr>
        <p:txBody>
          <a:bodyPr wrap="none" rtlCol="0">
            <a:spAutoFit/>
          </a:bodyPr>
          <a:lstStyle/>
          <a:p>
            <a:r>
              <a:rPr lang="en-US" sz="2400" dirty="0"/>
              <a:t>Holds memory operand</a:t>
            </a:r>
          </a:p>
        </p:txBody>
      </p:sp>
    </p:spTree>
    <p:extLst>
      <p:ext uri="{BB962C8B-B14F-4D97-AF65-F5344CB8AC3E}">
        <p14:creationId xmlns:p14="http://schemas.microsoft.com/office/powerpoint/2010/main" val="310414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ipe(down)">
                                      <p:cBhvr>
                                        <p:cTn id="64" dur="500"/>
                                        <p:tgtEl>
                                          <p:spTgt spid="1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down)">
                                      <p:cBhvr>
                                        <p:cTn id="67" dur="500"/>
                                        <p:tgtEl>
                                          <p:spTgt spid="2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down)">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wipe(down)">
                                      <p:cBhvr>
                                        <p:cTn id="83" dur="500"/>
                                        <p:tgtEl>
                                          <p:spTgt spid="2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down)">
                                      <p:cBhvr>
                                        <p:cTn id="86" dur="500"/>
                                        <p:tgtEl>
                                          <p:spTgt spid="24"/>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animBg="1"/>
      <p:bldP spid="11" grpId="0"/>
      <p:bldP spid="12" grpId="0"/>
      <p:bldP spid="13" grpId="0"/>
      <p:bldP spid="14" grpId="0"/>
      <p:bldP spid="15" grpId="0"/>
      <p:bldP spid="16" grpId="0"/>
      <p:bldP spid="17" grpId="0"/>
      <p:bldP spid="18" grpId="0"/>
      <p:bldP spid="19" grpId="0" animBg="1"/>
      <p:bldP spid="20" grpId="0"/>
      <p:bldP spid="21" grpId="0"/>
      <p:bldP spid="22" grpId="0"/>
      <p:bldP spid="23" grpId="0"/>
      <p:bldP spid="24" grpId="0"/>
      <p:bldP spid="25" grpId="0" animBg="1"/>
      <p:bldP spid="26" grpId="0"/>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Registers</a:t>
            </a:r>
          </a:p>
        </p:txBody>
      </p:sp>
      <p:sp>
        <p:nvSpPr>
          <p:cNvPr id="4" name="Rectangle 3"/>
          <p:cNvSpPr/>
          <p:nvPr/>
        </p:nvSpPr>
        <p:spPr>
          <a:xfrm>
            <a:off x="5420190" y="3479934"/>
            <a:ext cx="21383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INPR</a:t>
            </a:r>
          </a:p>
        </p:txBody>
      </p:sp>
      <p:sp>
        <p:nvSpPr>
          <p:cNvPr id="5" name="TextBox 4"/>
          <p:cNvSpPr txBox="1"/>
          <p:nvPr/>
        </p:nvSpPr>
        <p:spPr>
          <a:xfrm>
            <a:off x="7263280" y="3110107"/>
            <a:ext cx="271463" cy="400110"/>
          </a:xfrm>
          <a:prstGeom prst="rect">
            <a:avLst/>
          </a:prstGeom>
          <a:noFill/>
        </p:spPr>
        <p:txBody>
          <a:bodyPr wrap="square" rtlCol="0">
            <a:spAutoFit/>
          </a:bodyPr>
          <a:lstStyle/>
          <a:p>
            <a:pPr algn="ctr"/>
            <a:r>
              <a:rPr lang="en-US" sz="2000" dirty="0"/>
              <a:t>0</a:t>
            </a:r>
          </a:p>
        </p:txBody>
      </p:sp>
      <p:sp>
        <p:nvSpPr>
          <p:cNvPr id="6" name="TextBox 5"/>
          <p:cNvSpPr txBox="1"/>
          <p:nvPr/>
        </p:nvSpPr>
        <p:spPr>
          <a:xfrm>
            <a:off x="5310654" y="3122712"/>
            <a:ext cx="457200" cy="400110"/>
          </a:xfrm>
          <a:prstGeom prst="rect">
            <a:avLst/>
          </a:prstGeom>
          <a:noFill/>
        </p:spPr>
        <p:txBody>
          <a:bodyPr wrap="square" rtlCol="0">
            <a:spAutoFit/>
          </a:bodyPr>
          <a:lstStyle/>
          <a:p>
            <a:pPr algn="ctr"/>
            <a:r>
              <a:rPr lang="en-US" sz="2000" dirty="0"/>
              <a:t>7</a:t>
            </a:r>
          </a:p>
        </p:txBody>
      </p:sp>
      <p:sp>
        <p:nvSpPr>
          <p:cNvPr id="7" name="Rectangle 6"/>
          <p:cNvSpPr/>
          <p:nvPr/>
        </p:nvSpPr>
        <p:spPr>
          <a:xfrm>
            <a:off x="3648540" y="1295403"/>
            <a:ext cx="391001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AC</a:t>
            </a:r>
          </a:p>
        </p:txBody>
      </p:sp>
      <p:sp>
        <p:nvSpPr>
          <p:cNvPr id="8" name="TextBox 7"/>
          <p:cNvSpPr txBox="1"/>
          <p:nvPr/>
        </p:nvSpPr>
        <p:spPr>
          <a:xfrm>
            <a:off x="7287091" y="925577"/>
            <a:ext cx="271463" cy="400110"/>
          </a:xfrm>
          <a:prstGeom prst="rect">
            <a:avLst/>
          </a:prstGeom>
          <a:noFill/>
        </p:spPr>
        <p:txBody>
          <a:bodyPr wrap="square" rtlCol="0">
            <a:spAutoFit/>
          </a:bodyPr>
          <a:lstStyle/>
          <a:p>
            <a:pPr algn="ctr"/>
            <a:r>
              <a:rPr lang="en-US" sz="2000" dirty="0"/>
              <a:t>0</a:t>
            </a:r>
          </a:p>
        </p:txBody>
      </p:sp>
      <p:sp>
        <p:nvSpPr>
          <p:cNvPr id="9" name="TextBox 8"/>
          <p:cNvSpPr txBox="1"/>
          <p:nvPr/>
        </p:nvSpPr>
        <p:spPr>
          <a:xfrm>
            <a:off x="3534236" y="914400"/>
            <a:ext cx="457200" cy="400110"/>
          </a:xfrm>
          <a:prstGeom prst="rect">
            <a:avLst/>
          </a:prstGeom>
          <a:noFill/>
        </p:spPr>
        <p:txBody>
          <a:bodyPr wrap="square" rtlCol="0">
            <a:spAutoFit/>
          </a:bodyPr>
          <a:lstStyle/>
          <a:p>
            <a:pPr algn="ctr"/>
            <a:r>
              <a:rPr lang="en-US" sz="2000" dirty="0"/>
              <a:t>15</a:t>
            </a:r>
          </a:p>
        </p:txBody>
      </p:sp>
      <p:sp>
        <p:nvSpPr>
          <p:cNvPr id="10" name="Rectangle 9"/>
          <p:cNvSpPr/>
          <p:nvPr/>
        </p:nvSpPr>
        <p:spPr>
          <a:xfrm>
            <a:off x="5420190" y="2373807"/>
            <a:ext cx="21383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OUTR</a:t>
            </a:r>
          </a:p>
        </p:txBody>
      </p:sp>
      <p:sp>
        <p:nvSpPr>
          <p:cNvPr id="12" name="TextBox 11"/>
          <p:cNvSpPr txBox="1"/>
          <p:nvPr/>
        </p:nvSpPr>
        <p:spPr>
          <a:xfrm>
            <a:off x="5310654" y="1981200"/>
            <a:ext cx="457200" cy="400110"/>
          </a:xfrm>
          <a:prstGeom prst="rect">
            <a:avLst/>
          </a:prstGeom>
          <a:noFill/>
        </p:spPr>
        <p:txBody>
          <a:bodyPr wrap="square" rtlCol="0">
            <a:spAutoFit/>
          </a:bodyPr>
          <a:lstStyle/>
          <a:p>
            <a:pPr algn="ctr"/>
            <a:r>
              <a:rPr lang="en-US" sz="2000" dirty="0"/>
              <a:t>7</a:t>
            </a:r>
          </a:p>
        </p:txBody>
      </p:sp>
      <p:sp>
        <p:nvSpPr>
          <p:cNvPr id="13" name="TextBox 12"/>
          <p:cNvSpPr txBox="1"/>
          <p:nvPr/>
        </p:nvSpPr>
        <p:spPr>
          <a:xfrm>
            <a:off x="7751493" y="3322772"/>
            <a:ext cx="4008293" cy="461665"/>
          </a:xfrm>
          <a:prstGeom prst="rect">
            <a:avLst/>
          </a:prstGeom>
          <a:noFill/>
        </p:spPr>
        <p:txBody>
          <a:bodyPr wrap="square" rtlCol="0">
            <a:spAutoFit/>
          </a:bodyPr>
          <a:lstStyle/>
          <a:p>
            <a:r>
              <a:rPr lang="en-US" sz="2400" dirty="0"/>
              <a:t>Input Register(8)</a:t>
            </a:r>
          </a:p>
        </p:txBody>
      </p:sp>
      <p:sp>
        <p:nvSpPr>
          <p:cNvPr id="14" name="TextBox 13"/>
          <p:cNvSpPr txBox="1"/>
          <p:nvPr/>
        </p:nvSpPr>
        <p:spPr>
          <a:xfrm>
            <a:off x="7756250" y="3729340"/>
            <a:ext cx="2901756" cy="461665"/>
          </a:xfrm>
          <a:prstGeom prst="rect">
            <a:avLst/>
          </a:prstGeom>
          <a:noFill/>
        </p:spPr>
        <p:txBody>
          <a:bodyPr wrap="none" rtlCol="0">
            <a:spAutoFit/>
          </a:bodyPr>
          <a:lstStyle/>
          <a:p>
            <a:r>
              <a:rPr lang="en-US" sz="2400" dirty="0"/>
              <a:t>Holds input character</a:t>
            </a:r>
          </a:p>
        </p:txBody>
      </p:sp>
      <p:sp>
        <p:nvSpPr>
          <p:cNvPr id="15" name="TextBox 14"/>
          <p:cNvSpPr txBox="1"/>
          <p:nvPr/>
        </p:nvSpPr>
        <p:spPr>
          <a:xfrm>
            <a:off x="7744289" y="2140445"/>
            <a:ext cx="4008293" cy="461665"/>
          </a:xfrm>
          <a:prstGeom prst="rect">
            <a:avLst/>
          </a:prstGeom>
          <a:noFill/>
        </p:spPr>
        <p:txBody>
          <a:bodyPr wrap="square" rtlCol="0">
            <a:spAutoFit/>
          </a:bodyPr>
          <a:lstStyle/>
          <a:p>
            <a:r>
              <a:rPr lang="en-US" sz="2400" dirty="0"/>
              <a:t>Output Register(8)</a:t>
            </a:r>
          </a:p>
        </p:txBody>
      </p:sp>
      <p:sp>
        <p:nvSpPr>
          <p:cNvPr id="16" name="TextBox 15"/>
          <p:cNvSpPr txBox="1"/>
          <p:nvPr/>
        </p:nvSpPr>
        <p:spPr>
          <a:xfrm>
            <a:off x="7749050" y="2547013"/>
            <a:ext cx="3097323" cy="461665"/>
          </a:xfrm>
          <a:prstGeom prst="rect">
            <a:avLst/>
          </a:prstGeom>
          <a:noFill/>
        </p:spPr>
        <p:txBody>
          <a:bodyPr wrap="none" rtlCol="0">
            <a:spAutoFit/>
          </a:bodyPr>
          <a:lstStyle/>
          <a:p>
            <a:r>
              <a:rPr lang="en-US" sz="2400" dirty="0"/>
              <a:t>Holds output character</a:t>
            </a:r>
          </a:p>
        </p:txBody>
      </p:sp>
      <p:sp>
        <p:nvSpPr>
          <p:cNvPr id="17" name="TextBox 16"/>
          <p:cNvSpPr txBox="1"/>
          <p:nvPr/>
        </p:nvSpPr>
        <p:spPr>
          <a:xfrm>
            <a:off x="7741261" y="1062044"/>
            <a:ext cx="4008293" cy="461665"/>
          </a:xfrm>
          <a:prstGeom prst="rect">
            <a:avLst/>
          </a:prstGeom>
          <a:noFill/>
        </p:spPr>
        <p:txBody>
          <a:bodyPr wrap="square" rtlCol="0">
            <a:spAutoFit/>
          </a:bodyPr>
          <a:lstStyle/>
          <a:p>
            <a:r>
              <a:rPr lang="en-US" sz="2400" dirty="0"/>
              <a:t>Accumulator(16)</a:t>
            </a:r>
          </a:p>
        </p:txBody>
      </p:sp>
      <p:sp>
        <p:nvSpPr>
          <p:cNvPr id="18" name="TextBox 17"/>
          <p:cNvSpPr txBox="1"/>
          <p:nvPr/>
        </p:nvSpPr>
        <p:spPr>
          <a:xfrm>
            <a:off x="7746022" y="1468612"/>
            <a:ext cx="2547877" cy="461665"/>
          </a:xfrm>
          <a:prstGeom prst="rect">
            <a:avLst/>
          </a:prstGeom>
          <a:noFill/>
        </p:spPr>
        <p:txBody>
          <a:bodyPr wrap="none" rtlCol="0">
            <a:spAutoFit/>
          </a:bodyPr>
          <a:lstStyle/>
          <a:p>
            <a:r>
              <a:rPr lang="en-US" sz="2400" dirty="0"/>
              <a:t>Processor Register</a:t>
            </a:r>
          </a:p>
        </p:txBody>
      </p:sp>
      <p:sp>
        <p:nvSpPr>
          <p:cNvPr id="20" name="TextBox 19"/>
          <p:cNvSpPr txBox="1"/>
          <p:nvPr/>
        </p:nvSpPr>
        <p:spPr>
          <a:xfrm>
            <a:off x="7287091" y="1991344"/>
            <a:ext cx="271463" cy="400110"/>
          </a:xfrm>
          <a:prstGeom prst="rect">
            <a:avLst/>
          </a:prstGeom>
          <a:noFill/>
        </p:spPr>
        <p:txBody>
          <a:bodyPr wrap="square" rtlCol="0">
            <a:spAutoFit/>
          </a:bodyPr>
          <a:lstStyle/>
          <a:p>
            <a:pPr algn="ctr"/>
            <a:r>
              <a:rPr lang="en-US" sz="2000" dirty="0"/>
              <a:t>0</a:t>
            </a:r>
          </a:p>
        </p:txBody>
      </p:sp>
      <p:sp>
        <p:nvSpPr>
          <p:cNvPr id="25" name="Rectangle 24"/>
          <p:cNvSpPr/>
          <p:nvPr/>
        </p:nvSpPr>
        <p:spPr>
          <a:xfrm>
            <a:off x="5984547" y="4597569"/>
            <a:ext cx="3910013" cy="1738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Memory</a:t>
            </a:r>
          </a:p>
          <a:p>
            <a:pPr algn="ctr"/>
            <a:r>
              <a:rPr lang="en-US" sz="3200" dirty="0"/>
              <a:t>4096 words</a:t>
            </a:r>
          </a:p>
          <a:p>
            <a:pPr algn="ctr"/>
            <a:r>
              <a:rPr lang="en-US" sz="3200" dirty="0"/>
              <a:t>16 bits per word</a:t>
            </a:r>
          </a:p>
        </p:txBody>
      </p:sp>
    </p:spTree>
    <p:extLst>
      <p:ext uri="{BB962C8B-B14F-4D97-AF65-F5344CB8AC3E}">
        <p14:creationId xmlns:p14="http://schemas.microsoft.com/office/powerpoint/2010/main" val="165465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p:bldP spid="9" grpId="0"/>
      <p:bldP spid="10" grpId="0" animBg="1"/>
      <p:bldP spid="12" grpId="0"/>
      <p:bldP spid="13" grpId="0"/>
      <p:bldP spid="14" grpId="0"/>
      <p:bldP spid="15" grpId="0"/>
      <p:bldP spid="16" grpId="0"/>
      <p:bldP spid="17" grpId="0"/>
      <p:bldP spid="18" grpId="0"/>
      <p:bldP spid="20" grpId="0"/>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Common bus system of basic computer</a:t>
            </a:r>
          </a:p>
        </p:txBody>
      </p:sp>
      <p:sp>
        <p:nvSpPr>
          <p:cNvPr id="3" name="Content Placeholder 2"/>
          <p:cNvSpPr>
            <a:spLocks noGrp="1"/>
          </p:cNvSpPr>
          <p:nvPr>
            <p:ph idx="1"/>
          </p:nvPr>
        </p:nvSpPr>
        <p:spPr/>
        <p:txBody>
          <a:bodyPr/>
          <a:lstStyle/>
          <a:p>
            <a:r>
              <a:rPr lang="en-US" dirty="0">
                <a:hlinkClick r:id="rId2" action="ppaction://hlinkpres?slideindex=1&amp;slidetitle="/>
              </a:rPr>
              <a:t>Common bus</a:t>
            </a:r>
            <a:endParaRPr lang="en-US" dirty="0">
              <a:hlinkClick r:id="rId3" action="ppaction://hlinkpres?slideindex=2&amp;slidetitle=PowerPoint Presentation"/>
            </a:endParaRPr>
          </a:p>
        </p:txBody>
      </p:sp>
    </p:spTree>
    <p:extLst>
      <p:ext uri="{BB962C8B-B14F-4D97-AF65-F5344CB8AC3E}">
        <p14:creationId xmlns:p14="http://schemas.microsoft.com/office/powerpoint/2010/main" val="4068767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545075" y="5943600"/>
            <a:ext cx="1089422" cy="21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OUTR</a:t>
            </a:r>
            <a:endParaRPr lang="en-US" sz="1500" dirty="0"/>
          </a:p>
        </p:txBody>
      </p:sp>
      <p:sp>
        <p:nvSpPr>
          <p:cNvPr id="26" name="TextBox 25"/>
          <p:cNvSpPr txBox="1"/>
          <p:nvPr/>
        </p:nvSpPr>
        <p:spPr>
          <a:xfrm>
            <a:off x="5389629" y="6267426"/>
            <a:ext cx="520085" cy="300082"/>
          </a:xfrm>
          <a:prstGeom prst="rect">
            <a:avLst/>
          </a:prstGeom>
          <a:noFill/>
        </p:spPr>
        <p:txBody>
          <a:bodyPr wrap="square" rtlCol="0">
            <a:spAutoFit/>
          </a:bodyPr>
          <a:lstStyle/>
          <a:p>
            <a:pPr algn="ctr"/>
            <a:r>
              <a:rPr lang="en-US" sz="1350" dirty="0"/>
              <a:t>LD</a:t>
            </a:r>
          </a:p>
        </p:txBody>
      </p:sp>
      <p:cxnSp>
        <p:nvCxnSpPr>
          <p:cNvPr id="27" name="Straight Connector 26"/>
          <p:cNvCxnSpPr/>
          <p:nvPr/>
        </p:nvCxnSpPr>
        <p:spPr>
          <a:xfrm>
            <a:off x="5728558" y="6160406"/>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545076" y="5331472"/>
            <a:ext cx="1595023" cy="21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TR</a:t>
            </a:r>
            <a:endParaRPr lang="en-US" sz="1500" dirty="0"/>
          </a:p>
        </p:txBody>
      </p:sp>
      <p:sp>
        <p:nvSpPr>
          <p:cNvPr id="29" name="TextBox 28"/>
          <p:cNvSpPr txBox="1"/>
          <p:nvPr/>
        </p:nvSpPr>
        <p:spPr>
          <a:xfrm>
            <a:off x="5448753" y="5655298"/>
            <a:ext cx="460960" cy="300082"/>
          </a:xfrm>
          <a:prstGeom prst="rect">
            <a:avLst/>
          </a:prstGeom>
          <a:noFill/>
        </p:spPr>
        <p:txBody>
          <a:bodyPr wrap="square" rtlCol="0">
            <a:spAutoFit/>
          </a:bodyPr>
          <a:lstStyle/>
          <a:p>
            <a:pPr algn="ctr"/>
            <a:r>
              <a:rPr lang="en-US" sz="1350" dirty="0"/>
              <a:t>LD</a:t>
            </a:r>
          </a:p>
        </p:txBody>
      </p:sp>
      <p:cxnSp>
        <p:nvCxnSpPr>
          <p:cNvPr id="30" name="Straight Connector 29"/>
          <p:cNvCxnSpPr/>
          <p:nvPr/>
        </p:nvCxnSpPr>
        <p:spPr>
          <a:xfrm>
            <a:off x="5728558" y="5548277"/>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389629" y="5049211"/>
            <a:ext cx="520085" cy="300082"/>
          </a:xfrm>
          <a:prstGeom prst="rect">
            <a:avLst/>
          </a:prstGeom>
          <a:noFill/>
        </p:spPr>
        <p:txBody>
          <a:bodyPr wrap="square" rtlCol="0">
            <a:spAutoFit/>
          </a:bodyPr>
          <a:lstStyle/>
          <a:p>
            <a:pPr algn="ctr"/>
            <a:r>
              <a:rPr lang="en-US" sz="1350" dirty="0"/>
              <a:t>LD</a:t>
            </a:r>
          </a:p>
        </p:txBody>
      </p:sp>
      <p:cxnSp>
        <p:nvCxnSpPr>
          <p:cNvPr id="33" name="Straight Connector 32"/>
          <p:cNvCxnSpPr/>
          <p:nvPr/>
        </p:nvCxnSpPr>
        <p:spPr>
          <a:xfrm>
            <a:off x="5728558" y="4942190"/>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545075" y="4248286"/>
            <a:ext cx="1089422" cy="21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INPR</a:t>
            </a:r>
            <a:endParaRPr lang="en-US" sz="1500" dirty="0"/>
          </a:p>
        </p:txBody>
      </p:sp>
      <p:sp>
        <p:nvSpPr>
          <p:cNvPr id="57" name="Rectangle 56"/>
          <p:cNvSpPr/>
          <p:nvPr/>
        </p:nvSpPr>
        <p:spPr>
          <a:xfrm>
            <a:off x="5544607" y="308103"/>
            <a:ext cx="1595023" cy="729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Memory</a:t>
            </a:r>
          </a:p>
          <a:p>
            <a:pPr algn="ctr"/>
            <a:r>
              <a:rPr lang="en-US" sz="1350" dirty="0"/>
              <a:t>4096 x 16</a:t>
            </a:r>
          </a:p>
        </p:txBody>
      </p:sp>
      <p:grpSp>
        <p:nvGrpSpPr>
          <p:cNvPr id="3" name="Group 2"/>
          <p:cNvGrpSpPr/>
          <p:nvPr/>
        </p:nvGrpSpPr>
        <p:grpSpPr>
          <a:xfrm>
            <a:off x="3782569" y="82299"/>
            <a:ext cx="4826828" cy="6653369"/>
            <a:chOff x="344426" y="109728"/>
            <a:chExt cx="6435770" cy="8871159"/>
          </a:xfrm>
        </p:grpSpPr>
        <p:sp>
          <p:nvSpPr>
            <p:cNvPr id="2" name="Rectangle 1"/>
            <p:cNvSpPr/>
            <p:nvPr/>
          </p:nvSpPr>
          <p:spPr>
            <a:xfrm>
              <a:off x="5980176" y="109728"/>
              <a:ext cx="800020" cy="80387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 name="Rectangle 3"/>
            <p:cNvSpPr/>
            <p:nvPr/>
          </p:nvSpPr>
          <p:spPr>
            <a:xfrm>
              <a:off x="344426" y="8670660"/>
              <a:ext cx="6218373" cy="30345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 name="Rectangle 4"/>
            <p:cNvSpPr/>
            <p:nvPr/>
          </p:nvSpPr>
          <p:spPr>
            <a:xfrm>
              <a:off x="344426" y="410803"/>
              <a:ext cx="333667" cy="857008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58" name="Rectangle 57"/>
            <p:cNvSpPr/>
            <p:nvPr/>
          </p:nvSpPr>
          <p:spPr>
            <a:xfrm>
              <a:off x="6223563" y="870891"/>
              <a:ext cx="339236" cy="810999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59" name="TextBox 58"/>
          <p:cNvSpPr txBox="1"/>
          <p:nvPr/>
        </p:nvSpPr>
        <p:spPr>
          <a:xfrm>
            <a:off x="5924212" y="5660560"/>
            <a:ext cx="487819" cy="300082"/>
          </a:xfrm>
          <a:prstGeom prst="rect">
            <a:avLst/>
          </a:prstGeom>
          <a:noFill/>
        </p:spPr>
        <p:txBody>
          <a:bodyPr wrap="square" rtlCol="0">
            <a:spAutoFit/>
          </a:bodyPr>
          <a:lstStyle/>
          <a:p>
            <a:pPr algn="ctr"/>
            <a:r>
              <a:rPr lang="en-US" sz="1350" dirty="0"/>
              <a:t>INR</a:t>
            </a:r>
          </a:p>
        </p:txBody>
      </p:sp>
      <p:cxnSp>
        <p:nvCxnSpPr>
          <p:cNvPr id="60" name="Straight Connector 59"/>
          <p:cNvCxnSpPr/>
          <p:nvPr/>
        </p:nvCxnSpPr>
        <p:spPr>
          <a:xfrm>
            <a:off x="6176010" y="5553539"/>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367696" y="5651416"/>
            <a:ext cx="487819" cy="300082"/>
          </a:xfrm>
          <a:prstGeom prst="rect">
            <a:avLst/>
          </a:prstGeom>
          <a:noFill/>
        </p:spPr>
        <p:txBody>
          <a:bodyPr wrap="square" rtlCol="0">
            <a:spAutoFit/>
          </a:bodyPr>
          <a:lstStyle/>
          <a:p>
            <a:pPr algn="ctr"/>
            <a:r>
              <a:rPr lang="en-US" sz="1350" dirty="0"/>
              <a:t>CLR</a:t>
            </a:r>
          </a:p>
        </p:txBody>
      </p:sp>
      <p:cxnSp>
        <p:nvCxnSpPr>
          <p:cNvPr id="62" name="Straight Connector 61"/>
          <p:cNvCxnSpPr/>
          <p:nvPr/>
        </p:nvCxnSpPr>
        <p:spPr>
          <a:xfrm>
            <a:off x="6619494" y="5544395"/>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545076" y="4718689"/>
            <a:ext cx="1595023" cy="21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IR</a:t>
            </a:r>
            <a:endParaRPr lang="en-US" sz="1500" dirty="0"/>
          </a:p>
        </p:txBody>
      </p:sp>
      <p:sp>
        <p:nvSpPr>
          <p:cNvPr id="64" name="Rectangle 63"/>
          <p:cNvSpPr/>
          <p:nvPr/>
        </p:nvSpPr>
        <p:spPr>
          <a:xfrm>
            <a:off x="5544608" y="3483427"/>
            <a:ext cx="1595023" cy="21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AC</a:t>
            </a:r>
            <a:endParaRPr lang="en-US" sz="1500" dirty="0"/>
          </a:p>
        </p:txBody>
      </p:sp>
      <p:sp>
        <p:nvSpPr>
          <p:cNvPr id="65" name="TextBox 64"/>
          <p:cNvSpPr txBox="1"/>
          <p:nvPr/>
        </p:nvSpPr>
        <p:spPr>
          <a:xfrm>
            <a:off x="5455959" y="3807253"/>
            <a:ext cx="453286" cy="300082"/>
          </a:xfrm>
          <a:prstGeom prst="rect">
            <a:avLst/>
          </a:prstGeom>
          <a:noFill/>
        </p:spPr>
        <p:txBody>
          <a:bodyPr wrap="square" rtlCol="0">
            <a:spAutoFit/>
          </a:bodyPr>
          <a:lstStyle/>
          <a:p>
            <a:pPr algn="ctr"/>
            <a:r>
              <a:rPr lang="en-US" sz="1350" dirty="0"/>
              <a:t>LD</a:t>
            </a:r>
          </a:p>
        </p:txBody>
      </p:sp>
      <p:cxnSp>
        <p:nvCxnSpPr>
          <p:cNvPr id="66" name="Straight Connector 65"/>
          <p:cNvCxnSpPr/>
          <p:nvPr/>
        </p:nvCxnSpPr>
        <p:spPr>
          <a:xfrm>
            <a:off x="5728089" y="3700232"/>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23743" y="3812515"/>
            <a:ext cx="487819" cy="300082"/>
          </a:xfrm>
          <a:prstGeom prst="rect">
            <a:avLst/>
          </a:prstGeom>
          <a:noFill/>
        </p:spPr>
        <p:txBody>
          <a:bodyPr wrap="square" rtlCol="0">
            <a:spAutoFit/>
          </a:bodyPr>
          <a:lstStyle/>
          <a:p>
            <a:pPr algn="ctr"/>
            <a:r>
              <a:rPr lang="en-US" sz="1350" dirty="0"/>
              <a:t>INR</a:t>
            </a:r>
          </a:p>
        </p:txBody>
      </p:sp>
      <p:cxnSp>
        <p:nvCxnSpPr>
          <p:cNvPr id="68" name="Straight Connector 67"/>
          <p:cNvCxnSpPr/>
          <p:nvPr/>
        </p:nvCxnSpPr>
        <p:spPr>
          <a:xfrm>
            <a:off x="6175541" y="3705494"/>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367227" y="3803371"/>
            <a:ext cx="487819" cy="300082"/>
          </a:xfrm>
          <a:prstGeom prst="rect">
            <a:avLst/>
          </a:prstGeom>
          <a:noFill/>
        </p:spPr>
        <p:txBody>
          <a:bodyPr wrap="square" rtlCol="0">
            <a:spAutoFit/>
          </a:bodyPr>
          <a:lstStyle/>
          <a:p>
            <a:pPr algn="ctr"/>
            <a:r>
              <a:rPr lang="en-US" sz="1350" dirty="0"/>
              <a:t>CLR</a:t>
            </a:r>
          </a:p>
        </p:txBody>
      </p:sp>
      <p:cxnSp>
        <p:nvCxnSpPr>
          <p:cNvPr id="70" name="Straight Connector 69"/>
          <p:cNvCxnSpPr/>
          <p:nvPr/>
        </p:nvCxnSpPr>
        <p:spPr>
          <a:xfrm>
            <a:off x="6619025" y="3696350"/>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5544608" y="2675084"/>
            <a:ext cx="1595023" cy="214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DR</a:t>
            </a:r>
            <a:endParaRPr lang="en-US" sz="1500" dirty="0"/>
          </a:p>
        </p:txBody>
      </p:sp>
      <p:sp>
        <p:nvSpPr>
          <p:cNvPr id="72" name="TextBox 71"/>
          <p:cNvSpPr txBox="1"/>
          <p:nvPr/>
        </p:nvSpPr>
        <p:spPr>
          <a:xfrm>
            <a:off x="5501839" y="2998910"/>
            <a:ext cx="407407" cy="300082"/>
          </a:xfrm>
          <a:prstGeom prst="rect">
            <a:avLst/>
          </a:prstGeom>
          <a:noFill/>
        </p:spPr>
        <p:txBody>
          <a:bodyPr wrap="square" rtlCol="0">
            <a:spAutoFit/>
          </a:bodyPr>
          <a:lstStyle/>
          <a:p>
            <a:pPr algn="ctr"/>
            <a:r>
              <a:rPr lang="en-US" sz="1350" dirty="0"/>
              <a:t>LD</a:t>
            </a:r>
          </a:p>
        </p:txBody>
      </p:sp>
      <p:cxnSp>
        <p:nvCxnSpPr>
          <p:cNvPr id="73" name="Straight Connector 72"/>
          <p:cNvCxnSpPr/>
          <p:nvPr/>
        </p:nvCxnSpPr>
        <p:spPr>
          <a:xfrm>
            <a:off x="5728089" y="2891890"/>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23743" y="3004172"/>
            <a:ext cx="487819" cy="300082"/>
          </a:xfrm>
          <a:prstGeom prst="rect">
            <a:avLst/>
          </a:prstGeom>
          <a:noFill/>
        </p:spPr>
        <p:txBody>
          <a:bodyPr wrap="square" rtlCol="0">
            <a:spAutoFit/>
          </a:bodyPr>
          <a:lstStyle/>
          <a:p>
            <a:pPr algn="ctr"/>
            <a:r>
              <a:rPr lang="en-US" sz="1350" dirty="0"/>
              <a:t>INR</a:t>
            </a:r>
          </a:p>
        </p:txBody>
      </p:sp>
      <p:cxnSp>
        <p:nvCxnSpPr>
          <p:cNvPr id="75" name="Straight Connector 74"/>
          <p:cNvCxnSpPr/>
          <p:nvPr/>
        </p:nvCxnSpPr>
        <p:spPr>
          <a:xfrm>
            <a:off x="6175541" y="2897152"/>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367227" y="2995028"/>
            <a:ext cx="487819" cy="300082"/>
          </a:xfrm>
          <a:prstGeom prst="rect">
            <a:avLst/>
          </a:prstGeom>
          <a:noFill/>
        </p:spPr>
        <p:txBody>
          <a:bodyPr wrap="square" rtlCol="0">
            <a:spAutoFit/>
          </a:bodyPr>
          <a:lstStyle/>
          <a:p>
            <a:pPr algn="ctr"/>
            <a:r>
              <a:rPr lang="en-US" sz="1350" dirty="0"/>
              <a:t>CLR</a:t>
            </a:r>
          </a:p>
        </p:txBody>
      </p:sp>
      <p:cxnSp>
        <p:nvCxnSpPr>
          <p:cNvPr id="77" name="Straight Connector 76"/>
          <p:cNvCxnSpPr/>
          <p:nvPr/>
        </p:nvCxnSpPr>
        <p:spPr>
          <a:xfrm>
            <a:off x="6619025" y="2888008"/>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5829190" y="2056984"/>
            <a:ext cx="1310438" cy="23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PC</a:t>
            </a:r>
            <a:endParaRPr lang="en-US" sz="1500" dirty="0"/>
          </a:p>
        </p:txBody>
      </p:sp>
      <p:sp>
        <p:nvSpPr>
          <p:cNvPr id="79" name="TextBox 78"/>
          <p:cNvSpPr txBox="1"/>
          <p:nvPr/>
        </p:nvSpPr>
        <p:spPr>
          <a:xfrm>
            <a:off x="5664565" y="2396231"/>
            <a:ext cx="529265" cy="300082"/>
          </a:xfrm>
          <a:prstGeom prst="rect">
            <a:avLst/>
          </a:prstGeom>
          <a:noFill/>
        </p:spPr>
        <p:txBody>
          <a:bodyPr wrap="square" rtlCol="0">
            <a:spAutoFit/>
          </a:bodyPr>
          <a:lstStyle/>
          <a:p>
            <a:pPr algn="ctr"/>
            <a:r>
              <a:rPr lang="en-US" sz="1350" dirty="0"/>
              <a:t>LD</a:t>
            </a:r>
          </a:p>
        </p:txBody>
      </p:sp>
      <p:cxnSp>
        <p:nvCxnSpPr>
          <p:cNvPr id="80" name="Straight Connector 79"/>
          <p:cNvCxnSpPr/>
          <p:nvPr/>
        </p:nvCxnSpPr>
        <p:spPr>
          <a:xfrm>
            <a:off x="6012674" y="2289211"/>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208328" y="2401493"/>
            <a:ext cx="487819" cy="300082"/>
          </a:xfrm>
          <a:prstGeom prst="rect">
            <a:avLst/>
          </a:prstGeom>
          <a:noFill/>
        </p:spPr>
        <p:txBody>
          <a:bodyPr wrap="square" rtlCol="0">
            <a:spAutoFit/>
          </a:bodyPr>
          <a:lstStyle/>
          <a:p>
            <a:pPr algn="ctr"/>
            <a:r>
              <a:rPr lang="en-US" sz="1350" dirty="0"/>
              <a:t>INR</a:t>
            </a:r>
          </a:p>
        </p:txBody>
      </p:sp>
      <p:cxnSp>
        <p:nvCxnSpPr>
          <p:cNvPr id="82" name="Straight Connector 81"/>
          <p:cNvCxnSpPr/>
          <p:nvPr/>
        </p:nvCxnSpPr>
        <p:spPr>
          <a:xfrm>
            <a:off x="6460126" y="2294473"/>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610664" y="2392349"/>
            <a:ext cx="487819" cy="300082"/>
          </a:xfrm>
          <a:prstGeom prst="rect">
            <a:avLst/>
          </a:prstGeom>
          <a:noFill/>
        </p:spPr>
        <p:txBody>
          <a:bodyPr wrap="square" rtlCol="0">
            <a:spAutoFit/>
          </a:bodyPr>
          <a:lstStyle/>
          <a:p>
            <a:pPr algn="ctr"/>
            <a:r>
              <a:rPr lang="en-US" sz="1350" dirty="0"/>
              <a:t>CLR</a:t>
            </a:r>
          </a:p>
        </p:txBody>
      </p:sp>
      <p:cxnSp>
        <p:nvCxnSpPr>
          <p:cNvPr id="84" name="Straight Connector 83"/>
          <p:cNvCxnSpPr/>
          <p:nvPr/>
        </p:nvCxnSpPr>
        <p:spPr>
          <a:xfrm>
            <a:off x="6862462" y="2285329"/>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1519" y="1416927"/>
            <a:ext cx="1310438" cy="23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AR</a:t>
            </a:r>
            <a:endParaRPr lang="en-US" sz="1500" dirty="0"/>
          </a:p>
        </p:txBody>
      </p:sp>
      <p:sp>
        <p:nvSpPr>
          <p:cNvPr id="86" name="TextBox 85"/>
          <p:cNvSpPr txBox="1"/>
          <p:nvPr/>
        </p:nvSpPr>
        <p:spPr>
          <a:xfrm>
            <a:off x="5585522" y="1756174"/>
            <a:ext cx="610636" cy="300082"/>
          </a:xfrm>
          <a:prstGeom prst="rect">
            <a:avLst/>
          </a:prstGeom>
          <a:noFill/>
        </p:spPr>
        <p:txBody>
          <a:bodyPr wrap="square" rtlCol="0">
            <a:spAutoFit/>
          </a:bodyPr>
          <a:lstStyle/>
          <a:p>
            <a:pPr algn="ctr"/>
            <a:r>
              <a:rPr lang="en-US" sz="1350" dirty="0"/>
              <a:t>LD</a:t>
            </a:r>
          </a:p>
        </p:txBody>
      </p:sp>
      <p:cxnSp>
        <p:nvCxnSpPr>
          <p:cNvPr id="87" name="Straight Connector 86"/>
          <p:cNvCxnSpPr/>
          <p:nvPr/>
        </p:nvCxnSpPr>
        <p:spPr>
          <a:xfrm>
            <a:off x="6015002" y="1649153"/>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210656" y="1761436"/>
            <a:ext cx="487819" cy="300082"/>
          </a:xfrm>
          <a:prstGeom prst="rect">
            <a:avLst/>
          </a:prstGeom>
          <a:noFill/>
        </p:spPr>
        <p:txBody>
          <a:bodyPr wrap="square" rtlCol="0">
            <a:spAutoFit/>
          </a:bodyPr>
          <a:lstStyle/>
          <a:p>
            <a:pPr algn="ctr"/>
            <a:r>
              <a:rPr lang="en-US" sz="1350" dirty="0"/>
              <a:t>INR</a:t>
            </a:r>
          </a:p>
        </p:txBody>
      </p:sp>
      <p:cxnSp>
        <p:nvCxnSpPr>
          <p:cNvPr id="89" name="Straight Connector 88"/>
          <p:cNvCxnSpPr/>
          <p:nvPr/>
        </p:nvCxnSpPr>
        <p:spPr>
          <a:xfrm>
            <a:off x="6462455" y="1654415"/>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6599276" y="1752292"/>
            <a:ext cx="487819" cy="300082"/>
          </a:xfrm>
          <a:prstGeom prst="rect">
            <a:avLst/>
          </a:prstGeom>
          <a:noFill/>
        </p:spPr>
        <p:txBody>
          <a:bodyPr wrap="square" rtlCol="0">
            <a:spAutoFit/>
          </a:bodyPr>
          <a:lstStyle/>
          <a:p>
            <a:pPr algn="ctr"/>
            <a:r>
              <a:rPr lang="en-US" sz="1350" dirty="0"/>
              <a:t>CLR</a:t>
            </a:r>
          </a:p>
        </p:txBody>
      </p:sp>
      <p:cxnSp>
        <p:nvCxnSpPr>
          <p:cNvPr id="91" name="Straight Connector 90"/>
          <p:cNvCxnSpPr/>
          <p:nvPr/>
        </p:nvCxnSpPr>
        <p:spPr>
          <a:xfrm>
            <a:off x="6851075" y="1645271"/>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585523" y="1130104"/>
            <a:ext cx="584273" cy="300082"/>
          </a:xfrm>
          <a:prstGeom prst="rect">
            <a:avLst/>
          </a:prstGeom>
          <a:noFill/>
        </p:spPr>
        <p:txBody>
          <a:bodyPr wrap="square" rtlCol="0">
            <a:spAutoFit/>
          </a:bodyPr>
          <a:lstStyle/>
          <a:p>
            <a:pPr algn="ctr"/>
            <a:r>
              <a:rPr lang="en-US" sz="1350" dirty="0"/>
              <a:t>Write</a:t>
            </a:r>
          </a:p>
        </p:txBody>
      </p:sp>
      <p:cxnSp>
        <p:nvCxnSpPr>
          <p:cNvPr id="93" name="Straight Connector 92"/>
          <p:cNvCxnSpPr/>
          <p:nvPr/>
        </p:nvCxnSpPr>
        <p:spPr>
          <a:xfrm>
            <a:off x="5876404" y="1023084"/>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515540" y="1126222"/>
            <a:ext cx="634824" cy="300082"/>
          </a:xfrm>
          <a:prstGeom prst="rect">
            <a:avLst/>
          </a:prstGeom>
          <a:noFill/>
        </p:spPr>
        <p:txBody>
          <a:bodyPr wrap="square" rtlCol="0">
            <a:spAutoFit/>
          </a:bodyPr>
          <a:lstStyle/>
          <a:p>
            <a:pPr algn="ctr"/>
            <a:r>
              <a:rPr lang="en-US" sz="1350" dirty="0"/>
              <a:t>Read</a:t>
            </a:r>
          </a:p>
        </p:txBody>
      </p:sp>
      <p:cxnSp>
        <p:nvCxnSpPr>
          <p:cNvPr id="95" name="Straight Connector 94"/>
          <p:cNvCxnSpPr/>
          <p:nvPr/>
        </p:nvCxnSpPr>
        <p:spPr>
          <a:xfrm>
            <a:off x="6767340" y="1019202"/>
            <a:ext cx="0" cy="14892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582572" y="3341674"/>
            <a:ext cx="524642" cy="554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350" dirty="0"/>
              <a:t>Adder &amp; Logic</a:t>
            </a:r>
          </a:p>
        </p:txBody>
      </p:sp>
      <p:sp>
        <p:nvSpPr>
          <p:cNvPr id="97" name="Rectangle 96"/>
          <p:cNvSpPr/>
          <p:nvPr/>
        </p:nvSpPr>
        <p:spPr>
          <a:xfrm>
            <a:off x="5261962" y="3338404"/>
            <a:ext cx="149301" cy="128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350" dirty="0"/>
              <a:t>E</a:t>
            </a:r>
          </a:p>
        </p:txBody>
      </p:sp>
      <p:grpSp>
        <p:nvGrpSpPr>
          <p:cNvPr id="6" name="Group 5"/>
          <p:cNvGrpSpPr/>
          <p:nvPr/>
        </p:nvGrpSpPr>
        <p:grpSpPr>
          <a:xfrm>
            <a:off x="6515541" y="1641892"/>
            <a:ext cx="1164659" cy="4680398"/>
            <a:chOff x="3988386" y="2189190"/>
            <a:chExt cx="1552878" cy="6240530"/>
          </a:xfrm>
        </p:grpSpPr>
        <p:cxnSp>
          <p:nvCxnSpPr>
            <p:cNvPr id="101" name="Straight Connector 100"/>
            <p:cNvCxnSpPr/>
            <p:nvPr/>
          </p:nvCxnSpPr>
          <p:spPr>
            <a:xfrm>
              <a:off x="5175504" y="2372032"/>
              <a:ext cx="0" cy="603940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3988386" y="8412442"/>
              <a:ext cx="155287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flipV="1">
              <a:off x="3988386" y="8229600"/>
              <a:ext cx="0" cy="200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4634562" y="7595578"/>
              <a:ext cx="55923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4634562" y="7412736"/>
              <a:ext cx="0" cy="200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4622370" y="6778714"/>
              <a:ext cx="55923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4622370" y="6595872"/>
              <a:ext cx="0" cy="200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4622370" y="5132794"/>
              <a:ext cx="55923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flipV="1">
              <a:off x="4622370" y="4949952"/>
              <a:ext cx="0" cy="200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614841" y="4049245"/>
              <a:ext cx="55923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4614841" y="3866403"/>
              <a:ext cx="0" cy="200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622370" y="3229947"/>
              <a:ext cx="559230"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flipV="1">
              <a:off x="4640658" y="3047105"/>
              <a:ext cx="0" cy="200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614841" y="2372032"/>
              <a:ext cx="578951" cy="0"/>
            </a:xfrm>
            <a:prstGeom prst="line">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V="1">
              <a:off x="4633129" y="2189190"/>
              <a:ext cx="0" cy="20012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126" name="Straight Arrow Connector 125"/>
          <p:cNvCxnSpPr/>
          <p:nvPr/>
        </p:nvCxnSpPr>
        <p:spPr>
          <a:xfrm flipH="1" flipV="1">
            <a:off x="4031744" y="6048756"/>
            <a:ext cx="1499617" cy="2286"/>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flipV="1">
            <a:off x="4033604" y="5446442"/>
            <a:ext cx="1499617" cy="2286"/>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H="1" flipV="1">
            <a:off x="4033604" y="4832526"/>
            <a:ext cx="1499617" cy="2286"/>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flipV="1">
            <a:off x="4036384" y="2800142"/>
            <a:ext cx="1499617" cy="2286"/>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4028294" y="2198970"/>
            <a:ext cx="1789511"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4033603" y="1532078"/>
            <a:ext cx="1789511"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flipH="1" flipV="1">
            <a:off x="4036384" y="682913"/>
            <a:ext cx="1499617" cy="2286"/>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flipH="1">
            <a:off x="7138238" y="5441329"/>
            <a:ext cx="1053684"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p:nvPr/>
        </p:nvCxnSpPr>
        <p:spPr>
          <a:xfrm flipH="1">
            <a:off x="7138238" y="4832526"/>
            <a:ext cx="1053684"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p:nvPr/>
        </p:nvCxnSpPr>
        <p:spPr>
          <a:xfrm flipH="1">
            <a:off x="7138238" y="3605234"/>
            <a:ext cx="1053684"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p:nvPr/>
        </p:nvCxnSpPr>
        <p:spPr>
          <a:xfrm flipH="1">
            <a:off x="7138238" y="2800142"/>
            <a:ext cx="1053684"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flipH="1">
            <a:off x="7138238" y="2198970"/>
            <a:ext cx="1053684"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H="1">
            <a:off x="7138238" y="1532078"/>
            <a:ext cx="1053684"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a:off x="7138238" y="823609"/>
            <a:ext cx="1053684"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7127115" y="916894"/>
            <a:ext cx="598805" cy="615187"/>
            <a:chOff x="4803817" y="1222522"/>
            <a:chExt cx="798407" cy="820249"/>
          </a:xfrm>
        </p:grpSpPr>
        <p:cxnSp>
          <p:nvCxnSpPr>
            <p:cNvPr id="143" name="Straight Connector 142"/>
            <p:cNvCxnSpPr/>
            <p:nvPr/>
          </p:nvCxnSpPr>
          <p:spPr>
            <a:xfrm>
              <a:off x="5602224" y="1222522"/>
              <a:ext cx="0" cy="820249"/>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4803817" y="1222522"/>
              <a:ext cx="798407" cy="0"/>
            </a:xfrm>
            <a:prstGeom prst="line">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grpSp>
      <p:sp>
        <p:nvSpPr>
          <p:cNvPr id="147" name="TextBox 146"/>
          <p:cNvSpPr txBox="1"/>
          <p:nvPr/>
        </p:nvSpPr>
        <p:spPr>
          <a:xfrm>
            <a:off x="7069660" y="966133"/>
            <a:ext cx="842297" cy="300082"/>
          </a:xfrm>
          <a:prstGeom prst="rect">
            <a:avLst/>
          </a:prstGeom>
          <a:noFill/>
        </p:spPr>
        <p:txBody>
          <a:bodyPr wrap="square" rtlCol="0">
            <a:spAutoFit/>
          </a:bodyPr>
          <a:lstStyle/>
          <a:p>
            <a:pPr algn="ctr"/>
            <a:r>
              <a:rPr lang="en-US" sz="1350" dirty="0"/>
              <a:t>Address</a:t>
            </a:r>
          </a:p>
        </p:txBody>
      </p:sp>
      <p:grpSp>
        <p:nvGrpSpPr>
          <p:cNvPr id="8" name="Group 7"/>
          <p:cNvGrpSpPr/>
          <p:nvPr/>
        </p:nvGrpSpPr>
        <p:grpSpPr>
          <a:xfrm>
            <a:off x="4233448" y="2800142"/>
            <a:ext cx="3387314" cy="666306"/>
            <a:chOff x="945598" y="3733522"/>
            <a:chExt cx="4516418" cy="888408"/>
          </a:xfrm>
        </p:grpSpPr>
        <p:cxnSp>
          <p:nvCxnSpPr>
            <p:cNvPr id="148" name="Straight Connector 147"/>
            <p:cNvCxnSpPr/>
            <p:nvPr/>
          </p:nvCxnSpPr>
          <p:spPr>
            <a:xfrm>
              <a:off x="5462016" y="3733522"/>
              <a:ext cx="0" cy="629181"/>
            </a:xfrm>
            <a:prstGeom prst="line">
              <a:avLst/>
            </a:prstGeom>
            <a:ln w="38100">
              <a:headEnd type="oval"/>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flipH="1">
              <a:off x="969266" y="4356607"/>
              <a:ext cx="4492750" cy="0"/>
            </a:xfrm>
            <a:prstGeom prst="straightConnector1">
              <a:avLst/>
            </a:prstGeom>
            <a:ln w="3810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950976" y="4344415"/>
              <a:ext cx="0" cy="277515"/>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flipH="1">
              <a:off x="945598" y="4616889"/>
              <a:ext cx="483735"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219732" y="3605234"/>
            <a:ext cx="1325342" cy="750494"/>
            <a:chOff x="927310" y="4806978"/>
            <a:chExt cx="1767122" cy="1000659"/>
          </a:xfrm>
        </p:grpSpPr>
        <p:cxnSp>
          <p:nvCxnSpPr>
            <p:cNvPr id="156" name="Straight Arrow Connector 155"/>
            <p:cNvCxnSpPr>
              <a:stCxn id="34" idx="1"/>
            </p:cNvCxnSpPr>
            <p:nvPr/>
          </p:nvCxnSpPr>
          <p:spPr>
            <a:xfrm flipH="1" flipV="1">
              <a:off x="945598" y="5796970"/>
              <a:ext cx="1748834" cy="10667"/>
            </a:xfrm>
            <a:prstGeom prst="straightConnector1">
              <a:avLst/>
            </a:prstGeom>
            <a:ln w="3810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947496" y="4806978"/>
              <a:ext cx="0" cy="989992"/>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flipH="1">
              <a:off x="927310" y="4806978"/>
              <a:ext cx="483735"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390275" y="3610494"/>
            <a:ext cx="3230489" cy="479020"/>
            <a:chOff x="1154697" y="4813992"/>
            <a:chExt cx="4307319" cy="638693"/>
          </a:xfrm>
        </p:grpSpPr>
        <p:cxnSp>
          <p:nvCxnSpPr>
            <p:cNvPr id="164" name="Straight Arrow Connector 163"/>
            <p:cNvCxnSpPr/>
            <p:nvPr/>
          </p:nvCxnSpPr>
          <p:spPr>
            <a:xfrm flipH="1">
              <a:off x="1169177" y="5027751"/>
              <a:ext cx="241868"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a:off x="1169177" y="5035391"/>
              <a:ext cx="0" cy="417294"/>
            </a:xfrm>
            <a:prstGeom prst="line">
              <a:avLst/>
            </a:prstGeom>
            <a:ln w="38100">
              <a:headEnd type="none"/>
              <a:tailEnd type="non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flipH="1" flipV="1">
              <a:off x="1154697" y="5444556"/>
              <a:ext cx="4307319" cy="4283"/>
            </a:xfrm>
            <a:prstGeom prst="straightConnector1">
              <a:avLst/>
            </a:prstGeom>
            <a:ln w="38100">
              <a:headEnd type="none" w="lg" len="lg"/>
              <a:tailEnd type="none"/>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425440" y="4813992"/>
              <a:ext cx="0" cy="629181"/>
            </a:xfrm>
            <a:prstGeom prst="line">
              <a:avLst/>
            </a:prstGeom>
            <a:ln w="38100">
              <a:headEnd type="oval"/>
              <a:tailEnd type="none"/>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7554489" y="6170074"/>
            <a:ext cx="707938" cy="300082"/>
          </a:xfrm>
          <a:prstGeom prst="rect">
            <a:avLst/>
          </a:prstGeom>
          <a:noFill/>
        </p:spPr>
        <p:txBody>
          <a:bodyPr wrap="square" rtlCol="0">
            <a:spAutoFit/>
          </a:bodyPr>
          <a:lstStyle/>
          <a:p>
            <a:pPr algn="ctr"/>
            <a:r>
              <a:rPr lang="en-US" sz="1350" dirty="0"/>
              <a:t>Clock</a:t>
            </a:r>
          </a:p>
        </p:txBody>
      </p:sp>
      <p:sp>
        <p:nvSpPr>
          <p:cNvPr id="187" name="TextBox 186"/>
          <p:cNvSpPr txBox="1"/>
          <p:nvPr/>
        </p:nvSpPr>
        <p:spPr>
          <a:xfrm>
            <a:off x="8220213" y="673570"/>
            <a:ext cx="203597" cy="323165"/>
          </a:xfrm>
          <a:prstGeom prst="rect">
            <a:avLst/>
          </a:prstGeom>
          <a:noFill/>
        </p:spPr>
        <p:txBody>
          <a:bodyPr wrap="square" rtlCol="0">
            <a:spAutoFit/>
          </a:bodyPr>
          <a:lstStyle/>
          <a:p>
            <a:pPr algn="ctr"/>
            <a:r>
              <a:rPr lang="en-US" sz="1500" dirty="0">
                <a:solidFill>
                  <a:schemeClr val="bg1"/>
                </a:solidFill>
              </a:rPr>
              <a:t>7</a:t>
            </a:r>
          </a:p>
        </p:txBody>
      </p:sp>
      <p:sp>
        <p:nvSpPr>
          <p:cNvPr id="188" name="TextBox 187"/>
          <p:cNvSpPr txBox="1"/>
          <p:nvPr/>
        </p:nvSpPr>
        <p:spPr>
          <a:xfrm>
            <a:off x="8222714" y="1382039"/>
            <a:ext cx="203597" cy="323165"/>
          </a:xfrm>
          <a:prstGeom prst="rect">
            <a:avLst/>
          </a:prstGeom>
          <a:noFill/>
        </p:spPr>
        <p:txBody>
          <a:bodyPr wrap="square" rtlCol="0">
            <a:spAutoFit/>
          </a:bodyPr>
          <a:lstStyle/>
          <a:p>
            <a:pPr algn="ctr"/>
            <a:r>
              <a:rPr lang="en-US" sz="1500" dirty="0">
                <a:solidFill>
                  <a:schemeClr val="bg1"/>
                </a:solidFill>
              </a:rPr>
              <a:t>1</a:t>
            </a:r>
          </a:p>
        </p:txBody>
      </p:sp>
      <p:sp>
        <p:nvSpPr>
          <p:cNvPr id="189" name="TextBox 188"/>
          <p:cNvSpPr txBox="1"/>
          <p:nvPr/>
        </p:nvSpPr>
        <p:spPr>
          <a:xfrm>
            <a:off x="8214100" y="2038437"/>
            <a:ext cx="203597" cy="323165"/>
          </a:xfrm>
          <a:prstGeom prst="rect">
            <a:avLst/>
          </a:prstGeom>
          <a:noFill/>
        </p:spPr>
        <p:txBody>
          <a:bodyPr wrap="square" rtlCol="0">
            <a:spAutoFit/>
          </a:bodyPr>
          <a:lstStyle/>
          <a:p>
            <a:pPr algn="ctr"/>
            <a:r>
              <a:rPr lang="en-US" sz="1500" dirty="0">
                <a:solidFill>
                  <a:schemeClr val="bg1"/>
                </a:solidFill>
              </a:rPr>
              <a:t>2</a:t>
            </a:r>
          </a:p>
        </p:txBody>
      </p:sp>
      <p:sp>
        <p:nvSpPr>
          <p:cNvPr id="190" name="TextBox 189"/>
          <p:cNvSpPr txBox="1"/>
          <p:nvPr/>
        </p:nvSpPr>
        <p:spPr>
          <a:xfrm>
            <a:off x="8203211" y="2650103"/>
            <a:ext cx="203597" cy="323165"/>
          </a:xfrm>
          <a:prstGeom prst="rect">
            <a:avLst/>
          </a:prstGeom>
          <a:noFill/>
        </p:spPr>
        <p:txBody>
          <a:bodyPr wrap="square" rtlCol="0">
            <a:spAutoFit/>
          </a:bodyPr>
          <a:lstStyle/>
          <a:p>
            <a:pPr algn="ctr"/>
            <a:r>
              <a:rPr lang="en-US" sz="1500">
                <a:solidFill>
                  <a:schemeClr val="bg1"/>
                </a:solidFill>
              </a:rPr>
              <a:t>3</a:t>
            </a:r>
            <a:endParaRPr lang="en-US" sz="1500" dirty="0">
              <a:solidFill>
                <a:schemeClr val="bg1"/>
              </a:solidFill>
            </a:endParaRPr>
          </a:p>
        </p:txBody>
      </p:sp>
      <p:sp>
        <p:nvSpPr>
          <p:cNvPr id="191" name="TextBox 190"/>
          <p:cNvSpPr txBox="1"/>
          <p:nvPr/>
        </p:nvSpPr>
        <p:spPr>
          <a:xfrm>
            <a:off x="8213923" y="3441709"/>
            <a:ext cx="203597" cy="323165"/>
          </a:xfrm>
          <a:prstGeom prst="rect">
            <a:avLst/>
          </a:prstGeom>
          <a:noFill/>
        </p:spPr>
        <p:txBody>
          <a:bodyPr wrap="square" rtlCol="0">
            <a:spAutoFit/>
          </a:bodyPr>
          <a:lstStyle/>
          <a:p>
            <a:pPr algn="ctr"/>
            <a:r>
              <a:rPr lang="en-US" sz="1500" dirty="0">
                <a:solidFill>
                  <a:schemeClr val="bg1"/>
                </a:solidFill>
              </a:rPr>
              <a:t>4</a:t>
            </a:r>
          </a:p>
        </p:txBody>
      </p:sp>
      <p:sp>
        <p:nvSpPr>
          <p:cNvPr id="192" name="TextBox 191"/>
          <p:cNvSpPr txBox="1"/>
          <p:nvPr/>
        </p:nvSpPr>
        <p:spPr>
          <a:xfrm>
            <a:off x="8220213" y="4674220"/>
            <a:ext cx="203597" cy="323165"/>
          </a:xfrm>
          <a:prstGeom prst="rect">
            <a:avLst/>
          </a:prstGeom>
          <a:noFill/>
        </p:spPr>
        <p:txBody>
          <a:bodyPr wrap="square" rtlCol="0">
            <a:spAutoFit/>
          </a:bodyPr>
          <a:lstStyle/>
          <a:p>
            <a:pPr algn="ctr"/>
            <a:r>
              <a:rPr lang="en-US" sz="1500" dirty="0">
                <a:solidFill>
                  <a:schemeClr val="bg1"/>
                </a:solidFill>
              </a:rPr>
              <a:t>5</a:t>
            </a:r>
          </a:p>
        </p:txBody>
      </p:sp>
      <p:sp>
        <p:nvSpPr>
          <p:cNvPr id="193" name="TextBox 192"/>
          <p:cNvSpPr txBox="1"/>
          <p:nvPr/>
        </p:nvSpPr>
        <p:spPr>
          <a:xfrm>
            <a:off x="8209324" y="5285885"/>
            <a:ext cx="203597" cy="323165"/>
          </a:xfrm>
          <a:prstGeom prst="rect">
            <a:avLst/>
          </a:prstGeom>
          <a:noFill/>
        </p:spPr>
        <p:txBody>
          <a:bodyPr wrap="square" rtlCol="0">
            <a:spAutoFit/>
          </a:bodyPr>
          <a:lstStyle/>
          <a:p>
            <a:pPr algn="ctr"/>
            <a:r>
              <a:rPr lang="en-US" sz="1500" dirty="0">
                <a:solidFill>
                  <a:schemeClr val="bg1"/>
                </a:solidFill>
              </a:rPr>
              <a:t>6</a:t>
            </a:r>
          </a:p>
        </p:txBody>
      </p:sp>
      <p:sp>
        <p:nvSpPr>
          <p:cNvPr id="194" name="TextBox 193"/>
          <p:cNvSpPr txBox="1"/>
          <p:nvPr/>
        </p:nvSpPr>
        <p:spPr>
          <a:xfrm>
            <a:off x="8001775" y="187483"/>
            <a:ext cx="707937" cy="323165"/>
          </a:xfrm>
          <a:prstGeom prst="rect">
            <a:avLst/>
          </a:prstGeom>
          <a:noFill/>
        </p:spPr>
        <p:txBody>
          <a:bodyPr wrap="square" rtlCol="0">
            <a:spAutoFit/>
          </a:bodyPr>
          <a:lstStyle/>
          <a:p>
            <a:pPr algn="ctr"/>
            <a:r>
              <a:rPr lang="en-US" sz="1500" dirty="0">
                <a:solidFill>
                  <a:schemeClr val="bg1"/>
                </a:solidFill>
              </a:rPr>
              <a:t>Bus</a:t>
            </a:r>
          </a:p>
        </p:txBody>
      </p:sp>
      <p:cxnSp>
        <p:nvCxnSpPr>
          <p:cNvPr id="195" name="Straight Arrow Connector 194"/>
          <p:cNvCxnSpPr>
            <a:stCxn id="64" idx="1"/>
          </p:cNvCxnSpPr>
          <p:nvPr/>
        </p:nvCxnSpPr>
        <p:spPr>
          <a:xfrm flipH="1">
            <a:off x="5121711" y="3590869"/>
            <a:ext cx="422897" cy="2498"/>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flipH="1">
            <a:off x="5114717" y="3405911"/>
            <a:ext cx="181401"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198" name="Straight Arrow Connector 197"/>
          <p:cNvCxnSpPr/>
          <p:nvPr/>
        </p:nvCxnSpPr>
        <p:spPr>
          <a:xfrm flipH="1">
            <a:off x="7725919" y="238178"/>
            <a:ext cx="301412"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200" name="Straight Arrow Connector 199"/>
          <p:cNvCxnSpPr/>
          <p:nvPr/>
        </p:nvCxnSpPr>
        <p:spPr>
          <a:xfrm flipH="1">
            <a:off x="7721686" y="411179"/>
            <a:ext cx="301412"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201" name="Straight Arrow Connector 200"/>
          <p:cNvCxnSpPr/>
          <p:nvPr/>
        </p:nvCxnSpPr>
        <p:spPr>
          <a:xfrm flipH="1">
            <a:off x="7721686" y="584414"/>
            <a:ext cx="301412" cy="0"/>
          </a:xfrm>
          <a:prstGeom prst="straightConnector1">
            <a:avLst/>
          </a:prstGeom>
          <a:ln w="38100">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02" name="TextBox 201"/>
          <p:cNvSpPr txBox="1"/>
          <p:nvPr/>
        </p:nvSpPr>
        <p:spPr>
          <a:xfrm>
            <a:off x="7305366" y="35455"/>
            <a:ext cx="631956" cy="300082"/>
          </a:xfrm>
          <a:prstGeom prst="rect">
            <a:avLst/>
          </a:prstGeom>
          <a:noFill/>
        </p:spPr>
        <p:txBody>
          <a:bodyPr wrap="square" rtlCol="0">
            <a:spAutoFit/>
          </a:bodyPr>
          <a:lstStyle/>
          <a:p>
            <a:pPr algn="ctr"/>
            <a:r>
              <a:rPr lang="en-US" sz="1350" dirty="0"/>
              <a:t>S</a:t>
            </a:r>
            <a:r>
              <a:rPr lang="en-US" sz="1350" baseline="-25000" dirty="0"/>
              <a:t>2</a:t>
            </a:r>
          </a:p>
        </p:txBody>
      </p:sp>
      <p:sp>
        <p:nvSpPr>
          <p:cNvPr id="203" name="TextBox 202"/>
          <p:cNvSpPr txBox="1"/>
          <p:nvPr/>
        </p:nvSpPr>
        <p:spPr>
          <a:xfrm>
            <a:off x="7363767" y="260604"/>
            <a:ext cx="482671" cy="300082"/>
          </a:xfrm>
          <a:prstGeom prst="rect">
            <a:avLst/>
          </a:prstGeom>
          <a:noFill/>
        </p:spPr>
        <p:txBody>
          <a:bodyPr wrap="square" rtlCol="0">
            <a:spAutoFit/>
          </a:bodyPr>
          <a:lstStyle/>
          <a:p>
            <a:pPr algn="ctr"/>
            <a:r>
              <a:rPr lang="en-US" sz="1350" dirty="0"/>
              <a:t>S</a:t>
            </a:r>
            <a:r>
              <a:rPr lang="en-US" sz="1350" baseline="-25000" dirty="0"/>
              <a:t>1</a:t>
            </a:r>
          </a:p>
        </p:txBody>
      </p:sp>
      <p:sp>
        <p:nvSpPr>
          <p:cNvPr id="204" name="TextBox 203"/>
          <p:cNvSpPr txBox="1"/>
          <p:nvPr/>
        </p:nvSpPr>
        <p:spPr>
          <a:xfrm>
            <a:off x="7244519" y="455965"/>
            <a:ext cx="797595" cy="300082"/>
          </a:xfrm>
          <a:prstGeom prst="rect">
            <a:avLst/>
          </a:prstGeom>
          <a:noFill/>
        </p:spPr>
        <p:txBody>
          <a:bodyPr wrap="square" rtlCol="0">
            <a:spAutoFit/>
          </a:bodyPr>
          <a:lstStyle/>
          <a:p>
            <a:pPr algn="ctr"/>
            <a:r>
              <a:rPr lang="en-US" sz="1350" dirty="0"/>
              <a:t>S</a:t>
            </a:r>
            <a:r>
              <a:rPr lang="en-US" sz="1350" baseline="-25000" dirty="0"/>
              <a:t>0</a:t>
            </a:r>
          </a:p>
        </p:txBody>
      </p:sp>
    </p:spTree>
    <p:extLst>
      <p:ext uri="{BB962C8B-B14F-4D97-AF65-F5344CB8AC3E}">
        <p14:creationId xmlns:p14="http://schemas.microsoft.com/office/powerpoint/2010/main" val="304064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down)">
                                      <p:cBhvr>
                                        <p:cTn id="13" dur="500"/>
                                        <p:tgtEl>
                                          <p:spTgt spid="6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down)">
                                      <p:cBhvr>
                                        <p:cTn id="16" dur="500"/>
                                        <p:tgtEl>
                                          <p:spTgt spid="2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down)">
                                      <p:cBhvr>
                                        <p:cTn id="22" dur="500"/>
                                        <p:tgtEl>
                                          <p:spTgt spid="7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wipe(down)">
                                      <p:cBhvr>
                                        <p:cTn id="25" dur="500"/>
                                        <p:tgtEl>
                                          <p:spTgt spid="7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wipe(down)">
                                      <p:cBhvr>
                                        <p:cTn id="28" dur="500"/>
                                        <p:tgtEl>
                                          <p:spTgt spid="8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500"/>
                                        <p:tgtEl>
                                          <p:spTgt spid="5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wipe(down)">
                                      <p:cBhvr>
                                        <p:cTn id="41" dur="500"/>
                                        <p:tgtEl>
                                          <p:spTgt spid="93"/>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2"/>
                                        </p:tgtEl>
                                        <p:attrNameLst>
                                          <p:attrName>style.visibility</p:attrName>
                                        </p:attrNameLst>
                                      </p:cBhvr>
                                      <p:to>
                                        <p:strVal val="visible"/>
                                      </p:to>
                                    </p:set>
                                    <p:animEffect transition="in" filter="wipe(down)">
                                      <p:cBhvr>
                                        <p:cTn id="44" dur="500"/>
                                        <p:tgtEl>
                                          <p:spTgt spid="92"/>
                                        </p:tgtEl>
                                      </p:cBhvr>
                                    </p:animEffect>
                                  </p:childTnLst>
                                </p:cTn>
                              </p:par>
                              <p:par>
                                <p:cTn id="45" presetID="22" presetClass="entr" presetSubtype="4" fill="hold"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down)">
                                      <p:cBhvr>
                                        <p:cTn id="47" dur="500"/>
                                        <p:tgtEl>
                                          <p:spTgt spid="9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wipe(down)">
                                      <p:cBhvr>
                                        <p:cTn id="50" dur="500"/>
                                        <p:tgtEl>
                                          <p:spTgt spid="9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wipe(down)">
                                      <p:cBhvr>
                                        <p:cTn id="55" dur="500"/>
                                        <p:tgtEl>
                                          <p:spTgt spid="87"/>
                                        </p:tgtEl>
                                      </p:cBhvr>
                                    </p:animEffect>
                                  </p:childTnLst>
                                </p:cTn>
                              </p:par>
                              <p:par>
                                <p:cTn id="56" presetID="22" presetClass="entr" presetSubtype="4" fill="hold" nodeType="with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wipe(down)">
                                      <p:cBhvr>
                                        <p:cTn id="58" dur="500"/>
                                        <p:tgtEl>
                                          <p:spTgt spid="89"/>
                                        </p:tgtEl>
                                      </p:cBhvr>
                                    </p:animEffect>
                                  </p:childTnLst>
                                </p:cTn>
                              </p:par>
                              <p:par>
                                <p:cTn id="59" presetID="22" presetClass="entr" presetSubtype="4"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animEffect transition="in" filter="wipe(down)">
                                      <p:cBhvr>
                                        <p:cTn id="61" dur="500"/>
                                        <p:tgtEl>
                                          <p:spTgt spid="9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down)">
                                      <p:cBhvr>
                                        <p:cTn id="64" dur="500"/>
                                        <p:tgtEl>
                                          <p:spTgt spid="8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animEffect transition="in" filter="wipe(down)">
                                      <p:cBhvr>
                                        <p:cTn id="67" dur="500"/>
                                        <p:tgtEl>
                                          <p:spTgt spid="88"/>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wipe(down)">
                                      <p:cBhvr>
                                        <p:cTn id="70" dur="500"/>
                                        <p:tgtEl>
                                          <p:spTgt spid="9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80"/>
                                        </p:tgtEl>
                                        <p:attrNameLst>
                                          <p:attrName>style.visibility</p:attrName>
                                        </p:attrNameLst>
                                      </p:cBhvr>
                                      <p:to>
                                        <p:strVal val="visible"/>
                                      </p:to>
                                    </p:set>
                                    <p:animEffect transition="in" filter="wipe(down)">
                                      <p:cBhvr>
                                        <p:cTn id="75" dur="500"/>
                                        <p:tgtEl>
                                          <p:spTgt spid="80"/>
                                        </p:tgtEl>
                                      </p:cBhvr>
                                    </p:animEffect>
                                  </p:childTnLst>
                                </p:cTn>
                              </p:par>
                              <p:par>
                                <p:cTn id="76" presetID="22" presetClass="entr" presetSubtype="4" fill="hold" nodeType="with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wipe(down)">
                                      <p:cBhvr>
                                        <p:cTn id="78" dur="500"/>
                                        <p:tgtEl>
                                          <p:spTgt spid="82"/>
                                        </p:tgtEl>
                                      </p:cBhvr>
                                    </p:animEffect>
                                  </p:childTnLst>
                                </p:cTn>
                              </p:par>
                              <p:par>
                                <p:cTn id="79" presetID="22" presetClass="entr" presetSubtype="4" fill="hold" nodeType="with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wipe(down)">
                                      <p:cBhvr>
                                        <p:cTn id="81" dur="500"/>
                                        <p:tgtEl>
                                          <p:spTgt spid="84"/>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79"/>
                                        </p:tgtEl>
                                        <p:attrNameLst>
                                          <p:attrName>style.visibility</p:attrName>
                                        </p:attrNameLst>
                                      </p:cBhvr>
                                      <p:to>
                                        <p:strVal val="visible"/>
                                      </p:to>
                                    </p:set>
                                    <p:animEffect transition="in" filter="wipe(down)">
                                      <p:cBhvr>
                                        <p:cTn id="84" dur="500"/>
                                        <p:tgtEl>
                                          <p:spTgt spid="79"/>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down)">
                                      <p:cBhvr>
                                        <p:cTn id="87" dur="500"/>
                                        <p:tgtEl>
                                          <p:spTgt spid="81"/>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wipe(down)">
                                      <p:cBhvr>
                                        <p:cTn id="90" dur="500"/>
                                        <p:tgtEl>
                                          <p:spTgt spid="8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wipe(down)">
                                      <p:cBhvr>
                                        <p:cTn id="95" dur="500"/>
                                        <p:tgtEl>
                                          <p:spTgt spid="73"/>
                                        </p:tgtEl>
                                      </p:cBhvr>
                                    </p:animEffect>
                                  </p:childTnLst>
                                </p:cTn>
                              </p:par>
                              <p:par>
                                <p:cTn id="96" presetID="22" presetClass="entr" presetSubtype="4" fill="hold" nodeType="with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wipe(down)">
                                      <p:cBhvr>
                                        <p:cTn id="98" dur="500"/>
                                        <p:tgtEl>
                                          <p:spTgt spid="75"/>
                                        </p:tgtEl>
                                      </p:cBhvr>
                                    </p:animEffect>
                                  </p:childTnLst>
                                </p:cTn>
                              </p:par>
                              <p:par>
                                <p:cTn id="99" presetID="22" presetClass="entr" presetSubtype="4"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72"/>
                                        </p:tgtEl>
                                        <p:attrNameLst>
                                          <p:attrName>style.visibility</p:attrName>
                                        </p:attrNameLst>
                                      </p:cBhvr>
                                      <p:to>
                                        <p:strVal val="visible"/>
                                      </p:to>
                                    </p:set>
                                    <p:animEffect transition="in" filter="wipe(down)">
                                      <p:cBhvr>
                                        <p:cTn id="104" dur="500"/>
                                        <p:tgtEl>
                                          <p:spTgt spid="72"/>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wipe(down)">
                                      <p:cBhvr>
                                        <p:cTn id="107" dur="500"/>
                                        <p:tgtEl>
                                          <p:spTgt spid="74"/>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6"/>
                                        </p:tgtEl>
                                        <p:attrNameLst>
                                          <p:attrName>style.visibility</p:attrName>
                                        </p:attrNameLst>
                                      </p:cBhvr>
                                      <p:to>
                                        <p:strVal val="visible"/>
                                      </p:to>
                                    </p:set>
                                    <p:animEffect transition="in" filter="wipe(down)">
                                      <p:cBhvr>
                                        <p:cTn id="110" dur="500"/>
                                        <p:tgtEl>
                                          <p:spTgt spid="7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66"/>
                                        </p:tgtEl>
                                        <p:attrNameLst>
                                          <p:attrName>style.visibility</p:attrName>
                                        </p:attrNameLst>
                                      </p:cBhvr>
                                      <p:to>
                                        <p:strVal val="visible"/>
                                      </p:to>
                                    </p:set>
                                    <p:animEffect transition="in" filter="wipe(down)">
                                      <p:cBhvr>
                                        <p:cTn id="115" dur="500"/>
                                        <p:tgtEl>
                                          <p:spTgt spid="66"/>
                                        </p:tgtEl>
                                      </p:cBhvr>
                                    </p:animEffect>
                                  </p:childTnLst>
                                </p:cTn>
                              </p:par>
                              <p:par>
                                <p:cTn id="116" presetID="22" presetClass="entr" presetSubtype="4" fill="hold" nodeType="withEffect">
                                  <p:stCondLst>
                                    <p:cond delay="0"/>
                                  </p:stCondLst>
                                  <p:childTnLst>
                                    <p:set>
                                      <p:cBhvr>
                                        <p:cTn id="117" dur="1" fill="hold">
                                          <p:stCondLst>
                                            <p:cond delay="0"/>
                                          </p:stCondLst>
                                        </p:cTn>
                                        <p:tgtEl>
                                          <p:spTgt spid="68"/>
                                        </p:tgtEl>
                                        <p:attrNameLst>
                                          <p:attrName>style.visibility</p:attrName>
                                        </p:attrNameLst>
                                      </p:cBhvr>
                                      <p:to>
                                        <p:strVal val="visible"/>
                                      </p:to>
                                    </p:set>
                                    <p:animEffect transition="in" filter="wipe(down)">
                                      <p:cBhvr>
                                        <p:cTn id="118" dur="500"/>
                                        <p:tgtEl>
                                          <p:spTgt spid="68"/>
                                        </p:tgtEl>
                                      </p:cBhvr>
                                    </p:animEffect>
                                  </p:childTnLst>
                                </p:cTn>
                              </p:par>
                              <p:par>
                                <p:cTn id="119" presetID="22" presetClass="entr" presetSubtype="4" fill="hold" nodeType="withEffect">
                                  <p:stCondLst>
                                    <p:cond delay="0"/>
                                  </p:stCondLst>
                                  <p:childTnLst>
                                    <p:set>
                                      <p:cBhvr>
                                        <p:cTn id="120" dur="1" fill="hold">
                                          <p:stCondLst>
                                            <p:cond delay="0"/>
                                          </p:stCondLst>
                                        </p:cTn>
                                        <p:tgtEl>
                                          <p:spTgt spid="70"/>
                                        </p:tgtEl>
                                        <p:attrNameLst>
                                          <p:attrName>style.visibility</p:attrName>
                                        </p:attrNameLst>
                                      </p:cBhvr>
                                      <p:to>
                                        <p:strVal val="visible"/>
                                      </p:to>
                                    </p:set>
                                    <p:animEffect transition="in" filter="wipe(down)">
                                      <p:cBhvr>
                                        <p:cTn id="121" dur="500"/>
                                        <p:tgtEl>
                                          <p:spTgt spid="70"/>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wipe(down)">
                                      <p:cBhvr>
                                        <p:cTn id="124" dur="500"/>
                                        <p:tgtEl>
                                          <p:spTgt spid="65"/>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down)">
                                      <p:cBhvr>
                                        <p:cTn id="130" dur="500"/>
                                        <p:tgtEl>
                                          <p:spTgt spid="69"/>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wipe(down)">
                                      <p:cBhvr>
                                        <p:cTn id="135" dur="500"/>
                                        <p:tgtEl>
                                          <p:spTgt spid="33"/>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32"/>
                                        </p:tgtEl>
                                        <p:attrNameLst>
                                          <p:attrName>style.visibility</p:attrName>
                                        </p:attrNameLst>
                                      </p:cBhvr>
                                      <p:to>
                                        <p:strVal val="visible"/>
                                      </p:to>
                                    </p:set>
                                    <p:animEffect transition="in" filter="wipe(down)">
                                      <p:cBhvr>
                                        <p:cTn id="138" dur="500"/>
                                        <p:tgtEl>
                                          <p:spTgt spid="32"/>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nodeType="clickEffect">
                                  <p:stCondLst>
                                    <p:cond delay="0"/>
                                  </p:stCondLst>
                                  <p:childTnLst>
                                    <p:set>
                                      <p:cBhvr>
                                        <p:cTn id="142" dur="1" fill="hold">
                                          <p:stCondLst>
                                            <p:cond delay="0"/>
                                          </p:stCondLst>
                                        </p:cTn>
                                        <p:tgtEl>
                                          <p:spTgt spid="30"/>
                                        </p:tgtEl>
                                        <p:attrNameLst>
                                          <p:attrName>style.visibility</p:attrName>
                                        </p:attrNameLst>
                                      </p:cBhvr>
                                      <p:to>
                                        <p:strVal val="visible"/>
                                      </p:to>
                                    </p:set>
                                    <p:animEffect transition="in" filter="wipe(down)">
                                      <p:cBhvr>
                                        <p:cTn id="143" dur="500"/>
                                        <p:tgtEl>
                                          <p:spTgt spid="30"/>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wipe(down)">
                                      <p:cBhvr>
                                        <p:cTn id="146" dur="500"/>
                                        <p:tgtEl>
                                          <p:spTgt spid="29"/>
                                        </p:tgtEl>
                                      </p:cBhvr>
                                    </p:animEffect>
                                  </p:childTnLst>
                                </p:cTn>
                              </p:par>
                              <p:par>
                                <p:cTn id="147" presetID="22" presetClass="entr" presetSubtype="4" fill="hold" nodeType="withEffect">
                                  <p:stCondLst>
                                    <p:cond delay="0"/>
                                  </p:stCondLst>
                                  <p:childTnLst>
                                    <p:set>
                                      <p:cBhvr>
                                        <p:cTn id="148" dur="1" fill="hold">
                                          <p:stCondLst>
                                            <p:cond delay="0"/>
                                          </p:stCondLst>
                                        </p:cTn>
                                        <p:tgtEl>
                                          <p:spTgt spid="60"/>
                                        </p:tgtEl>
                                        <p:attrNameLst>
                                          <p:attrName>style.visibility</p:attrName>
                                        </p:attrNameLst>
                                      </p:cBhvr>
                                      <p:to>
                                        <p:strVal val="visible"/>
                                      </p:to>
                                    </p:set>
                                    <p:animEffect transition="in" filter="wipe(down)">
                                      <p:cBhvr>
                                        <p:cTn id="149" dur="500"/>
                                        <p:tgtEl>
                                          <p:spTgt spid="60"/>
                                        </p:tgtEl>
                                      </p:cBhvr>
                                    </p:animEffect>
                                  </p:childTnLst>
                                </p:cTn>
                              </p:par>
                              <p:par>
                                <p:cTn id="150" presetID="22" presetClass="entr" presetSubtype="4" fill="hold" grpId="0" nodeType="withEffect">
                                  <p:stCondLst>
                                    <p:cond delay="0"/>
                                  </p:stCondLst>
                                  <p:childTnLst>
                                    <p:set>
                                      <p:cBhvr>
                                        <p:cTn id="151" dur="1" fill="hold">
                                          <p:stCondLst>
                                            <p:cond delay="0"/>
                                          </p:stCondLst>
                                        </p:cTn>
                                        <p:tgtEl>
                                          <p:spTgt spid="59"/>
                                        </p:tgtEl>
                                        <p:attrNameLst>
                                          <p:attrName>style.visibility</p:attrName>
                                        </p:attrNameLst>
                                      </p:cBhvr>
                                      <p:to>
                                        <p:strVal val="visible"/>
                                      </p:to>
                                    </p:set>
                                    <p:animEffect transition="in" filter="wipe(down)">
                                      <p:cBhvr>
                                        <p:cTn id="152" dur="500"/>
                                        <p:tgtEl>
                                          <p:spTgt spid="59"/>
                                        </p:tgtEl>
                                      </p:cBhvr>
                                    </p:animEffect>
                                  </p:childTnLst>
                                </p:cTn>
                              </p:par>
                              <p:par>
                                <p:cTn id="153" presetID="22" presetClass="entr" presetSubtype="4" fill="hold" nodeType="withEffect">
                                  <p:stCondLst>
                                    <p:cond delay="0"/>
                                  </p:stCondLst>
                                  <p:childTnLst>
                                    <p:set>
                                      <p:cBhvr>
                                        <p:cTn id="154" dur="1" fill="hold">
                                          <p:stCondLst>
                                            <p:cond delay="0"/>
                                          </p:stCondLst>
                                        </p:cTn>
                                        <p:tgtEl>
                                          <p:spTgt spid="62"/>
                                        </p:tgtEl>
                                        <p:attrNameLst>
                                          <p:attrName>style.visibility</p:attrName>
                                        </p:attrNameLst>
                                      </p:cBhvr>
                                      <p:to>
                                        <p:strVal val="visible"/>
                                      </p:to>
                                    </p:set>
                                    <p:animEffect transition="in" filter="wipe(down)">
                                      <p:cBhvr>
                                        <p:cTn id="155" dur="500"/>
                                        <p:tgtEl>
                                          <p:spTgt spid="62"/>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61"/>
                                        </p:tgtEl>
                                        <p:attrNameLst>
                                          <p:attrName>style.visibility</p:attrName>
                                        </p:attrNameLst>
                                      </p:cBhvr>
                                      <p:to>
                                        <p:strVal val="visible"/>
                                      </p:to>
                                    </p:set>
                                    <p:animEffect transition="in" filter="wipe(down)">
                                      <p:cBhvr>
                                        <p:cTn id="158" dur="500"/>
                                        <p:tgtEl>
                                          <p:spTgt spid="61"/>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nodeType="clickEffect">
                                  <p:stCondLst>
                                    <p:cond delay="0"/>
                                  </p:stCondLst>
                                  <p:childTnLst>
                                    <p:set>
                                      <p:cBhvr>
                                        <p:cTn id="162" dur="1" fill="hold">
                                          <p:stCondLst>
                                            <p:cond delay="0"/>
                                          </p:stCondLst>
                                        </p:cTn>
                                        <p:tgtEl>
                                          <p:spTgt spid="27"/>
                                        </p:tgtEl>
                                        <p:attrNameLst>
                                          <p:attrName>style.visibility</p:attrName>
                                        </p:attrNameLst>
                                      </p:cBhvr>
                                      <p:to>
                                        <p:strVal val="visible"/>
                                      </p:to>
                                    </p:set>
                                    <p:animEffect transition="in" filter="wipe(down)">
                                      <p:cBhvr>
                                        <p:cTn id="163" dur="500"/>
                                        <p:tgtEl>
                                          <p:spTgt spid="27"/>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26"/>
                                        </p:tgtEl>
                                        <p:attrNameLst>
                                          <p:attrName>style.visibility</p:attrName>
                                        </p:attrNameLst>
                                      </p:cBhvr>
                                      <p:to>
                                        <p:strVal val="visible"/>
                                      </p:to>
                                    </p:set>
                                    <p:animEffect transition="in" filter="wipe(down)">
                                      <p:cBhvr>
                                        <p:cTn id="166" dur="500"/>
                                        <p:tgtEl>
                                          <p:spTgt spid="26"/>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nodeType="clickEffect">
                                  <p:stCondLst>
                                    <p:cond delay="0"/>
                                  </p:stCondLst>
                                  <p:childTnLst>
                                    <p:set>
                                      <p:cBhvr>
                                        <p:cTn id="170" dur="1" fill="hold">
                                          <p:stCondLst>
                                            <p:cond delay="0"/>
                                          </p:stCondLst>
                                        </p:cTn>
                                        <p:tgtEl>
                                          <p:spTgt spid="6"/>
                                        </p:tgtEl>
                                        <p:attrNameLst>
                                          <p:attrName>style.visibility</p:attrName>
                                        </p:attrNameLst>
                                      </p:cBhvr>
                                      <p:to>
                                        <p:strVal val="visible"/>
                                      </p:to>
                                    </p:set>
                                    <p:animEffect transition="in" filter="wipe(down)">
                                      <p:cBhvr>
                                        <p:cTn id="171" dur="500"/>
                                        <p:tgtEl>
                                          <p:spTgt spid="6"/>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186"/>
                                        </p:tgtEl>
                                        <p:attrNameLst>
                                          <p:attrName>style.visibility</p:attrName>
                                        </p:attrNameLst>
                                      </p:cBhvr>
                                      <p:to>
                                        <p:strVal val="visible"/>
                                      </p:to>
                                    </p:set>
                                    <p:animEffect transition="in" filter="wipe(down)">
                                      <p:cBhvr>
                                        <p:cTn id="174" dur="500"/>
                                        <p:tgtEl>
                                          <p:spTgt spid="186"/>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nodeType="clickEffect">
                                  <p:stCondLst>
                                    <p:cond delay="0"/>
                                  </p:stCondLst>
                                  <p:childTnLst>
                                    <p:set>
                                      <p:cBhvr>
                                        <p:cTn id="178" dur="1" fill="hold">
                                          <p:stCondLst>
                                            <p:cond delay="0"/>
                                          </p:stCondLst>
                                        </p:cTn>
                                        <p:tgtEl>
                                          <p:spTgt spid="142"/>
                                        </p:tgtEl>
                                        <p:attrNameLst>
                                          <p:attrName>style.visibility</p:attrName>
                                        </p:attrNameLst>
                                      </p:cBhvr>
                                      <p:to>
                                        <p:strVal val="visible"/>
                                      </p:to>
                                    </p:set>
                                    <p:animEffect transition="in" filter="wipe(left)">
                                      <p:cBhvr>
                                        <p:cTn id="179" dur="500"/>
                                        <p:tgtEl>
                                          <p:spTgt spid="142"/>
                                        </p:tgtEl>
                                      </p:cBhvr>
                                    </p:animEffect>
                                  </p:childTnLst>
                                </p:cTn>
                              </p:par>
                              <p:par>
                                <p:cTn id="180" presetID="22" presetClass="entr" presetSubtype="8" fill="hold" nodeType="withEffect">
                                  <p:stCondLst>
                                    <p:cond delay="0"/>
                                  </p:stCondLst>
                                  <p:childTnLst>
                                    <p:set>
                                      <p:cBhvr>
                                        <p:cTn id="181" dur="1" fill="hold">
                                          <p:stCondLst>
                                            <p:cond delay="0"/>
                                          </p:stCondLst>
                                        </p:cTn>
                                        <p:tgtEl>
                                          <p:spTgt spid="141"/>
                                        </p:tgtEl>
                                        <p:attrNameLst>
                                          <p:attrName>style.visibility</p:attrName>
                                        </p:attrNameLst>
                                      </p:cBhvr>
                                      <p:to>
                                        <p:strVal val="visible"/>
                                      </p:to>
                                    </p:set>
                                    <p:animEffect transition="in" filter="wipe(left)">
                                      <p:cBhvr>
                                        <p:cTn id="182" dur="500"/>
                                        <p:tgtEl>
                                          <p:spTgt spid="141"/>
                                        </p:tgtEl>
                                      </p:cBhvr>
                                    </p:animEffect>
                                  </p:childTnLst>
                                </p:cTn>
                              </p:par>
                              <p:par>
                                <p:cTn id="183" presetID="22" presetClass="entr" presetSubtype="8" fill="hold" nodeType="withEffect">
                                  <p:stCondLst>
                                    <p:cond delay="0"/>
                                  </p:stCondLst>
                                  <p:childTnLst>
                                    <p:set>
                                      <p:cBhvr>
                                        <p:cTn id="184" dur="1" fill="hold">
                                          <p:stCondLst>
                                            <p:cond delay="0"/>
                                          </p:stCondLst>
                                        </p:cTn>
                                        <p:tgtEl>
                                          <p:spTgt spid="140"/>
                                        </p:tgtEl>
                                        <p:attrNameLst>
                                          <p:attrName>style.visibility</p:attrName>
                                        </p:attrNameLst>
                                      </p:cBhvr>
                                      <p:to>
                                        <p:strVal val="visible"/>
                                      </p:to>
                                    </p:set>
                                    <p:animEffect transition="in" filter="wipe(left)">
                                      <p:cBhvr>
                                        <p:cTn id="185" dur="500"/>
                                        <p:tgtEl>
                                          <p:spTgt spid="140"/>
                                        </p:tgtEl>
                                      </p:cBhvr>
                                    </p:animEffect>
                                  </p:childTnLst>
                                </p:cTn>
                              </p:par>
                              <p:par>
                                <p:cTn id="186" presetID="22" presetClass="entr" presetSubtype="8" fill="hold" nodeType="withEffect">
                                  <p:stCondLst>
                                    <p:cond delay="0"/>
                                  </p:stCondLst>
                                  <p:childTnLst>
                                    <p:set>
                                      <p:cBhvr>
                                        <p:cTn id="187" dur="1" fill="hold">
                                          <p:stCondLst>
                                            <p:cond delay="0"/>
                                          </p:stCondLst>
                                        </p:cTn>
                                        <p:tgtEl>
                                          <p:spTgt spid="139"/>
                                        </p:tgtEl>
                                        <p:attrNameLst>
                                          <p:attrName>style.visibility</p:attrName>
                                        </p:attrNameLst>
                                      </p:cBhvr>
                                      <p:to>
                                        <p:strVal val="visible"/>
                                      </p:to>
                                    </p:set>
                                    <p:animEffect transition="in" filter="wipe(left)">
                                      <p:cBhvr>
                                        <p:cTn id="188" dur="500"/>
                                        <p:tgtEl>
                                          <p:spTgt spid="139"/>
                                        </p:tgtEl>
                                      </p:cBhvr>
                                    </p:animEffect>
                                  </p:childTnLst>
                                </p:cTn>
                              </p:par>
                              <p:par>
                                <p:cTn id="189" presetID="22" presetClass="entr" presetSubtype="8" fill="hold" nodeType="withEffect">
                                  <p:stCondLst>
                                    <p:cond delay="0"/>
                                  </p:stCondLst>
                                  <p:childTnLst>
                                    <p:set>
                                      <p:cBhvr>
                                        <p:cTn id="190" dur="1" fill="hold">
                                          <p:stCondLst>
                                            <p:cond delay="0"/>
                                          </p:stCondLst>
                                        </p:cTn>
                                        <p:tgtEl>
                                          <p:spTgt spid="138"/>
                                        </p:tgtEl>
                                        <p:attrNameLst>
                                          <p:attrName>style.visibility</p:attrName>
                                        </p:attrNameLst>
                                      </p:cBhvr>
                                      <p:to>
                                        <p:strVal val="visible"/>
                                      </p:to>
                                    </p:set>
                                    <p:animEffect transition="in" filter="wipe(left)">
                                      <p:cBhvr>
                                        <p:cTn id="191" dur="500"/>
                                        <p:tgtEl>
                                          <p:spTgt spid="138"/>
                                        </p:tgtEl>
                                      </p:cBhvr>
                                    </p:animEffect>
                                  </p:childTnLst>
                                </p:cTn>
                              </p:par>
                              <p:par>
                                <p:cTn id="192" presetID="22" presetClass="entr" presetSubtype="8" fill="hold" nodeType="withEffect">
                                  <p:stCondLst>
                                    <p:cond delay="0"/>
                                  </p:stCondLst>
                                  <p:childTnLst>
                                    <p:set>
                                      <p:cBhvr>
                                        <p:cTn id="193" dur="1" fill="hold">
                                          <p:stCondLst>
                                            <p:cond delay="0"/>
                                          </p:stCondLst>
                                        </p:cTn>
                                        <p:tgtEl>
                                          <p:spTgt spid="137"/>
                                        </p:tgtEl>
                                        <p:attrNameLst>
                                          <p:attrName>style.visibility</p:attrName>
                                        </p:attrNameLst>
                                      </p:cBhvr>
                                      <p:to>
                                        <p:strVal val="visible"/>
                                      </p:to>
                                    </p:set>
                                    <p:animEffect transition="in" filter="wipe(left)">
                                      <p:cBhvr>
                                        <p:cTn id="194" dur="500"/>
                                        <p:tgtEl>
                                          <p:spTgt spid="137"/>
                                        </p:tgtEl>
                                      </p:cBhvr>
                                    </p:animEffect>
                                  </p:childTnLst>
                                </p:cTn>
                              </p:par>
                              <p:par>
                                <p:cTn id="195" presetID="22" presetClass="entr" presetSubtype="8" fill="hold" nodeType="withEffect">
                                  <p:stCondLst>
                                    <p:cond delay="0"/>
                                  </p:stCondLst>
                                  <p:childTnLst>
                                    <p:set>
                                      <p:cBhvr>
                                        <p:cTn id="196" dur="1" fill="hold">
                                          <p:stCondLst>
                                            <p:cond delay="0"/>
                                          </p:stCondLst>
                                        </p:cTn>
                                        <p:tgtEl>
                                          <p:spTgt spid="134"/>
                                        </p:tgtEl>
                                        <p:attrNameLst>
                                          <p:attrName>style.visibility</p:attrName>
                                        </p:attrNameLst>
                                      </p:cBhvr>
                                      <p:to>
                                        <p:strVal val="visible"/>
                                      </p:to>
                                    </p:set>
                                    <p:animEffect transition="in" filter="wipe(left)">
                                      <p:cBhvr>
                                        <p:cTn id="197" dur="500"/>
                                        <p:tgtEl>
                                          <p:spTgt spid="134"/>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147"/>
                                        </p:tgtEl>
                                        <p:attrNameLst>
                                          <p:attrName>style.visibility</p:attrName>
                                        </p:attrNameLst>
                                      </p:cBhvr>
                                      <p:to>
                                        <p:strVal val="visible"/>
                                      </p:to>
                                    </p:set>
                                    <p:animEffect transition="in" filter="wipe(down)">
                                      <p:cBhvr>
                                        <p:cTn id="202" dur="500"/>
                                        <p:tgtEl>
                                          <p:spTgt spid="147"/>
                                        </p:tgtEl>
                                      </p:cBhvr>
                                    </p:animEffect>
                                  </p:childTnLst>
                                </p:cTn>
                              </p:par>
                              <p:par>
                                <p:cTn id="203" presetID="22" presetClass="entr" presetSubtype="4" fill="hold" nodeType="withEffect">
                                  <p:stCondLst>
                                    <p:cond delay="0"/>
                                  </p:stCondLst>
                                  <p:childTnLst>
                                    <p:set>
                                      <p:cBhvr>
                                        <p:cTn id="204" dur="1" fill="hold">
                                          <p:stCondLst>
                                            <p:cond delay="0"/>
                                          </p:stCondLst>
                                        </p:cTn>
                                        <p:tgtEl>
                                          <p:spTgt spid="7"/>
                                        </p:tgtEl>
                                        <p:attrNameLst>
                                          <p:attrName>style.visibility</p:attrName>
                                        </p:attrNameLst>
                                      </p:cBhvr>
                                      <p:to>
                                        <p:strVal val="visible"/>
                                      </p:to>
                                    </p:set>
                                    <p:animEffect transition="in" filter="wipe(down)">
                                      <p:cBhvr>
                                        <p:cTn id="205" dur="500"/>
                                        <p:tgtEl>
                                          <p:spTgt spid="7"/>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126"/>
                                        </p:tgtEl>
                                        <p:attrNameLst>
                                          <p:attrName>style.visibility</p:attrName>
                                        </p:attrNameLst>
                                      </p:cBhvr>
                                      <p:to>
                                        <p:strVal val="visible"/>
                                      </p:to>
                                    </p:set>
                                    <p:animEffect transition="in" filter="wipe(left)">
                                      <p:cBhvr>
                                        <p:cTn id="210" dur="500"/>
                                        <p:tgtEl>
                                          <p:spTgt spid="126"/>
                                        </p:tgtEl>
                                      </p:cBhvr>
                                    </p:animEffect>
                                  </p:childTnLst>
                                </p:cTn>
                              </p:par>
                              <p:par>
                                <p:cTn id="211" presetID="22" presetClass="entr" presetSubtype="8" fill="hold" nodeType="withEffect">
                                  <p:stCondLst>
                                    <p:cond delay="0"/>
                                  </p:stCondLst>
                                  <p:childTnLst>
                                    <p:set>
                                      <p:cBhvr>
                                        <p:cTn id="212" dur="1" fill="hold">
                                          <p:stCondLst>
                                            <p:cond delay="0"/>
                                          </p:stCondLst>
                                        </p:cTn>
                                        <p:tgtEl>
                                          <p:spTgt spid="127"/>
                                        </p:tgtEl>
                                        <p:attrNameLst>
                                          <p:attrName>style.visibility</p:attrName>
                                        </p:attrNameLst>
                                      </p:cBhvr>
                                      <p:to>
                                        <p:strVal val="visible"/>
                                      </p:to>
                                    </p:set>
                                    <p:animEffect transition="in" filter="wipe(left)">
                                      <p:cBhvr>
                                        <p:cTn id="213" dur="500"/>
                                        <p:tgtEl>
                                          <p:spTgt spid="127"/>
                                        </p:tgtEl>
                                      </p:cBhvr>
                                    </p:animEffect>
                                  </p:childTnLst>
                                </p:cTn>
                              </p:par>
                              <p:par>
                                <p:cTn id="214" presetID="22" presetClass="entr" presetSubtype="8" fill="hold" nodeType="withEffect">
                                  <p:stCondLst>
                                    <p:cond delay="0"/>
                                  </p:stCondLst>
                                  <p:childTnLst>
                                    <p:set>
                                      <p:cBhvr>
                                        <p:cTn id="215" dur="1" fill="hold">
                                          <p:stCondLst>
                                            <p:cond delay="0"/>
                                          </p:stCondLst>
                                        </p:cTn>
                                        <p:tgtEl>
                                          <p:spTgt spid="128"/>
                                        </p:tgtEl>
                                        <p:attrNameLst>
                                          <p:attrName>style.visibility</p:attrName>
                                        </p:attrNameLst>
                                      </p:cBhvr>
                                      <p:to>
                                        <p:strVal val="visible"/>
                                      </p:to>
                                    </p:set>
                                    <p:animEffect transition="in" filter="wipe(left)">
                                      <p:cBhvr>
                                        <p:cTn id="216" dur="500"/>
                                        <p:tgtEl>
                                          <p:spTgt spid="128"/>
                                        </p:tgtEl>
                                      </p:cBhvr>
                                    </p:animEffect>
                                  </p:childTnLst>
                                </p:cTn>
                              </p:par>
                              <p:par>
                                <p:cTn id="217" presetID="22" presetClass="entr" presetSubtype="8" fill="hold" nodeType="withEffect">
                                  <p:stCondLst>
                                    <p:cond delay="0"/>
                                  </p:stCondLst>
                                  <p:childTnLst>
                                    <p:set>
                                      <p:cBhvr>
                                        <p:cTn id="218" dur="1" fill="hold">
                                          <p:stCondLst>
                                            <p:cond delay="0"/>
                                          </p:stCondLst>
                                        </p:cTn>
                                        <p:tgtEl>
                                          <p:spTgt spid="129"/>
                                        </p:tgtEl>
                                        <p:attrNameLst>
                                          <p:attrName>style.visibility</p:attrName>
                                        </p:attrNameLst>
                                      </p:cBhvr>
                                      <p:to>
                                        <p:strVal val="visible"/>
                                      </p:to>
                                    </p:set>
                                    <p:animEffect transition="in" filter="wipe(left)">
                                      <p:cBhvr>
                                        <p:cTn id="219" dur="500"/>
                                        <p:tgtEl>
                                          <p:spTgt spid="129"/>
                                        </p:tgtEl>
                                      </p:cBhvr>
                                    </p:animEffect>
                                  </p:childTnLst>
                                </p:cTn>
                              </p:par>
                              <p:par>
                                <p:cTn id="220" presetID="22" presetClass="entr" presetSubtype="8" fill="hold" nodeType="withEffect">
                                  <p:stCondLst>
                                    <p:cond delay="0"/>
                                  </p:stCondLst>
                                  <p:childTnLst>
                                    <p:set>
                                      <p:cBhvr>
                                        <p:cTn id="221" dur="1" fill="hold">
                                          <p:stCondLst>
                                            <p:cond delay="0"/>
                                          </p:stCondLst>
                                        </p:cTn>
                                        <p:tgtEl>
                                          <p:spTgt spid="130"/>
                                        </p:tgtEl>
                                        <p:attrNameLst>
                                          <p:attrName>style.visibility</p:attrName>
                                        </p:attrNameLst>
                                      </p:cBhvr>
                                      <p:to>
                                        <p:strVal val="visible"/>
                                      </p:to>
                                    </p:set>
                                    <p:animEffect transition="in" filter="wipe(left)">
                                      <p:cBhvr>
                                        <p:cTn id="222" dur="500"/>
                                        <p:tgtEl>
                                          <p:spTgt spid="130"/>
                                        </p:tgtEl>
                                      </p:cBhvr>
                                    </p:animEffect>
                                  </p:childTnLst>
                                </p:cTn>
                              </p:par>
                              <p:par>
                                <p:cTn id="223" presetID="22" presetClass="entr" presetSubtype="8" fill="hold" nodeType="withEffect">
                                  <p:stCondLst>
                                    <p:cond delay="0"/>
                                  </p:stCondLst>
                                  <p:childTnLst>
                                    <p:set>
                                      <p:cBhvr>
                                        <p:cTn id="224" dur="1" fill="hold">
                                          <p:stCondLst>
                                            <p:cond delay="0"/>
                                          </p:stCondLst>
                                        </p:cTn>
                                        <p:tgtEl>
                                          <p:spTgt spid="132"/>
                                        </p:tgtEl>
                                        <p:attrNameLst>
                                          <p:attrName>style.visibility</p:attrName>
                                        </p:attrNameLst>
                                      </p:cBhvr>
                                      <p:to>
                                        <p:strVal val="visible"/>
                                      </p:to>
                                    </p:set>
                                    <p:animEffect transition="in" filter="wipe(left)">
                                      <p:cBhvr>
                                        <p:cTn id="225" dur="500"/>
                                        <p:tgtEl>
                                          <p:spTgt spid="132"/>
                                        </p:tgtEl>
                                      </p:cBhvr>
                                    </p:animEffect>
                                  </p:childTnLst>
                                </p:cTn>
                              </p:par>
                              <p:par>
                                <p:cTn id="226" presetID="22" presetClass="entr" presetSubtype="8" fill="hold" nodeType="withEffect">
                                  <p:stCondLst>
                                    <p:cond delay="0"/>
                                  </p:stCondLst>
                                  <p:childTnLst>
                                    <p:set>
                                      <p:cBhvr>
                                        <p:cTn id="227" dur="1" fill="hold">
                                          <p:stCondLst>
                                            <p:cond delay="0"/>
                                          </p:stCondLst>
                                        </p:cTn>
                                        <p:tgtEl>
                                          <p:spTgt spid="133"/>
                                        </p:tgtEl>
                                        <p:attrNameLst>
                                          <p:attrName>style.visibility</p:attrName>
                                        </p:attrNameLst>
                                      </p:cBhvr>
                                      <p:to>
                                        <p:strVal val="visible"/>
                                      </p:to>
                                    </p:set>
                                    <p:animEffect transition="in" filter="wipe(left)">
                                      <p:cBhvr>
                                        <p:cTn id="228" dur="500"/>
                                        <p:tgtEl>
                                          <p:spTgt spid="133"/>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4" fill="hold" grpId="0" nodeType="clickEffect">
                                  <p:stCondLst>
                                    <p:cond delay="0"/>
                                  </p:stCondLst>
                                  <p:childTnLst>
                                    <p:set>
                                      <p:cBhvr>
                                        <p:cTn id="232" dur="1" fill="hold">
                                          <p:stCondLst>
                                            <p:cond delay="0"/>
                                          </p:stCondLst>
                                        </p:cTn>
                                        <p:tgtEl>
                                          <p:spTgt spid="96"/>
                                        </p:tgtEl>
                                        <p:attrNameLst>
                                          <p:attrName>style.visibility</p:attrName>
                                        </p:attrNameLst>
                                      </p:cBhvr>
                                      <p:to>
                                        <p:strVal val="visible"/>
                                      </p:to>
                                    </p:set>
                                    <p:animEffect transition="in" filter="wipe(down)">
                                      <p:cBhvr>
                                        <p:cTn id="233" dur="500"/>
                                        <p:tgtEl>
                                          <p:spTgt spid="96"/>
                                        </p:tgtEl>
                                      </p:cBhvr>
                                    </p:animEffect>
                                  </p:childTnLst>
                                </p:cTn>
                              </p:par>
                            </p:childTnLst>
                          </p:cTn>
                        </p:par>
                      </p:childTnLst>
                    </p:cTn>
                  </p:par>
                  <p:par>
                    <p:cTn id="234" fill="hold">
                      <p:stCondLst>
                        <p:cond delay="indefinite"/>
                      </p:stCondLst>
                      <p:childTnLst>
                        <p:par>
                          <p:cTn id="235" fill="hold">
                            <p:stCondLst>
                              <p:cond delay="0"/>
                            </p:stCondLst>
                            <p:childTnLst>
                              <p:par>
                                <p:cTn id="236" presetID="22" presetClass="entr" presetSubtype="4" fill="hold" nodeType="clickEffect">
                                  <p:stCondLst>
                                    <p:cond delay="0"/>
                                  </p:stCondLst>
                                  <p:childTnLst>
                                    <p:set>
                                      <p:cBhvr>
                                        <p:cTn id="237" dur="1" fill="hold">
                                          <p:stCondLst>
                                            <p:cond delay="0"/>
                                          </p:stCondLst>
                                        </p:cTn>
                                        <p:tgtEl>
                                          <p:spTgt spid="8"/>
                                        </p:tgtEl>
                                        <p:attrNameLst>
                                          <p:attrName>style.visibility</p:attrName>
                                        </p:attrNameLst>
                                      </p:cBhvr>
                                      <p:to>
                                        <p:strVal val="visible"/>
                                      </p:to>
                                    </p:set>
                                    <p:animEffect transition="in" filter="wipe(down)">
                                      <p:cBhvr>
                                        <p:cTn id="238" dur="500"/>
                                        <p:tgtEl>
                                          <p:spTgt spid="8"/>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4" fill="hold" nodeType="clickEffect">
                                  <p:stCondLst>
                                    <p:cond delay="0"/>
                                  </p:stCondLst>
                                  <p:childTnLst>
                                    <p:set>
                                      <p:cBhvr>
                                        <p:cTn id="242" dur="1" fill="hold">
                                          <p:stCondLst>
                                            <p:cond delay="0"/>
                                          </p:stCondLst>
                                        </p:cTn>
                                        <p:tgtEl>
                                          <p:spTgt spid="9"/>
                                        </p:tgtEl>
                                        <p:attrNameLst>
                                          <p:attrName>style.visibility</p:attrName>
                                        </p:attrNameLst>
                                      </p:cBhvr>
                                      <p:to>
                                        <p:strVal val="visible"/>
                                      </p:to>
                                    </p:set>
                                    <p:animEffect transition="in" filter="wipe(down)">
                                      <p:cBhvr>
                                        <p:cTn id="243" dur="500"/>
                                        <p:tgtEl>
                                          <p:spTgt spid="9"/>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4" fill="hold" nodeType="clickEffect">
                                  <p:stCondLst>
                                    <p:cond delay="0"/>
                                  </p:stCondLst>
                                  <p:childTnLst>
                                    <p:set>
                                      <p:cBhvr>
                                        <p:cTn id="247" dur="1" fill="hold">
                                          <p:stCondLst>
                                            <p:cond delay="0"/>
                                          </p:stCondLst>
                                        </p:cTn>
                                        <p:tgtEl>
                                          <p:spTgt spid="10"/>
                                        </p:tgtEl>
                                        <p:attrNameLst>
                                          <p:attrName>style.visibility</p:attrName>
                                        </p:attrNameLst>
                                      </p:cBhvr>
                                      <p:to>
                                        <p:strVal val="visible"/>
                                      </p:to>
                                    </p:set>
                                    <p:animEffect transition="in" filter="wipe(down)">
                                      <p:cBhvr>
                                        <p:cTn id="248" dur="500"/>
                                        <p:tgtEl>
                                          <p:spTgt spid="10"/>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nodeType="clickEffect">
                                  <p:stCondLst>
                                    <p:cond delay="0"/>
                                  </p:stCondLst>
                                  <p:childTnLst>
                                    <p:set>
                                      <p:cBhvr>
                                        <p:cTn id="252" dur="1" fill="hold">
                                          <p:stCondLst>
                                            <p:cond delay="0"/>
                                          </p:stCondLst>
                                        </p:cTn>
                                        <p:tgtEl>
                                          <p:spTgt spid="195"/>
                                        </p:tgtEl>
                                        <p:attrNameLst>
                                          <p:attrName>style.visibility</p:attrName>
                                        </p:attrNameLst>
                                      </p:cBhvr>
                                      <p:to>
                                        <p:strVal val="visible"/>
                                      </p:to>
                                    </p:set>
                                    <p:animEffect transition="in" filter="wipe(left)">
                                      <p:cBhvr>
                                        <p:cTn id="253" dur="500"/>
                                        <p:tgtEl>
                                          <p:spTgt spid="195"/>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197"/>
                                        </p:tgtEl>
                                        <p:attrNameLst>
                                          <p:attrName>style.visibility</p:attrName>
                                        </p:attrNameLst>
                                      </p:cBhvr>
                                      <p:to>
                                        <p:strVal val="visible"/>
                                      </p:to>
                                    </p:set>
                                    <p:animEffect transition="in" filter="wipe(left)">
                                      <p:cBhvr>
                                        <p:cTn id="258" dur="500"/>
                                        <p:tgtEl>
                                          <p:spTgt spid="197"/>
                                        </p:tgtEl>
                                      </p:cBhvr>
                                    </p:animEffect>
                                  </p:childTnLst>
                                </p:cTn>
                              </p:par>
                              <p:par>
                                <p:cTn id="259" presetID="22" presetClass="entr" presetSubtype="8" fill="hold" grpId="0" nodeType="with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wipe(left)">
                                      <p:cBhvr>
                                        <p:cTn id="261" dur="500"/>
                                        <p:tgtEl>
                                          <p:spTgt spid="97"/>
                                        </p:tgtEl>
                                      </p:cBhvr>
                                    </p:animEffect>
                                  </p:childTnLst>
                                </p:cTn>
                              </p:par>
                            </p:childTnLst>
                          </p:cTn>
                        </p:par>
                      </p:childTnLst>
                    </p:cTn>
                  </p:par>
                  <p:par>
                    <p:cTn id="262" fill="hold">
                      <p:stCondLst>
                        <p:cond delay="indefinite"/>
                      </p:stCondLst>
                      <p:childTnLst>
                        <p:par>
                          <p:cTn id="263" fill="hold">
                            <p:stCondLst>
                              <p:cond delay="0"/>
                            </p:stCondLst>
                            <p:childTnLst>
                              <p:par>
                                <p:cTn id="264" presetID="22" presetClass="entr" presetSubtype="4" fill="hold" grpId="0" nodeType="clickEffect">
                                  <p:stCondLst>
                                    <p:cond delay="0"/>
                                  </p:stCondLst>
                                  <p:childTnLst>
                                    <p:set>
                                      <p:cBhvr>
                                        <p:cTn id="265" dur="1" fill="hold">
                                          <p:stCondLst>
                                            <p:cond delay="0"/>
                                          </p:stCondLst>
                                        </p:cTn>
                                        <p:tgtEl>
                                          <p:spTgt spid="202"/>
                                        </p:tgtEl>
                                        <p:attrNameLst>
                                          <p:attrName>style.visibility</p:attrName>
                                        </p:attrNameLst>
                                      </p:cBhvr>
                                      <p:to>
                                        <p:strVal val="visible"/>
                                      </p:to>
                                    </p:set>
                                    <p:animEffect transition="in" filter="wipe(down)">
                                      <p:cBhvr>
                                        <p:cTn id="266" dur="500"/>
                                        <p:tgtEl>
                                          <p:spTgt spid="202"/>
                                        </p:tgtEl>
                                      </p:cBhvr>
                                    </p:animEffect>
                                  </p:childTnLst>
                                </p:cTn>
                              </p:par>
                              <p:par>
                                <p:cTn id="267" presetID="22" presetClass="entr" presetSubtype="4" fill="hold" grpId="0" nodeType="withEffect">
                                  <p:stCondLst>
                                    <p:cond delay="0"/>
                                  </p:stCondLst>
                                  <p:childTnLst>
                                    <p:set>
                                      <p:cBhvr>
                                        <p:cTn id="268" dur="1" fill="hold">
                                          <p:stCondLst>
                                            <p:cond delay="0"/>
                                          </p:stCondLst>
                                        </p:cTn>
                                        <p:tgtEl>
                                          <p:spTgt spid="203"/>
                                        </p:tgtEl>
                                        <p:attrNameLst>
                                          <p:attrName>style.visibility</p:attrName>
                                        </p:attrNameLst>
                                      </p:cBhvr>
                                      <p:to>
                                        <p:strVal val="visible"/>
                                      </p:to>
                                    </p:set>
                                    <p:animEffect transition="in" filter="wipe(down)">
                                      <p:cBhvr>
                                        <p:cTn id="269" dur="500"/>
                                        <p:tgtEl>
                                          <p:spTgt spid="203"/>
                                        </p:tgtEl>
                                      </p:cBhvr>
                                    </p:animEffect>
                                  </p:childTnLst>
                                </p:cTn>
                              </p:par>
                              <p:par>
                                <p:cTn id="270" presetID="22" presetClass="entr" presetSubtype="4" fill="hold" grpId="0" nodeType="withEffect">
                                  <p:stCondLst>
                                    <p:cond delay="0"/>
                                  </p:stCondLst>
                                  <p:childTnLst>
                                    <p:set>
                                      <p:cBhvr>
                                        <p:cTn id="271" dur="1" fill="hold">
                                          <p:stCondLst>
                                            <p:cond delay="0"/>
                                          </p:stCondLst>
                                        </p:cTn>
                                        <p:tgtEl>
                                          <p:spTgt spid="204"/>
                                        </p:tgtEl>
                                        <p:attrNameLst>
                                          <p:attrName>style.visibility</p:attrName>
                                        </p:attrNameLst>
                                      </p:cBhvr>
                                      <p:to>
                                        <p:strVal val="visible"/>
                                      </p:to>
                                    </p:set>
                                    <p:animEffect transition="in" filter="wipe(down)">
                                      <p:cBhvr>
                                        <p:cTn id="272" dur="500"/>
                                        <p:tgtEl>
                                          <p:spTgt spid="204"/>
                                        </p:tgtEl>
                                      </p:cBhvr>
                                    </p:animEffect>
                                  </p:childTnLst>
                                </p:cTn>
                              </p:par>
                              <p:par>
                                <p:cTn id="273" presetID="22" presetClass="entr" presetSubtype="4" fill="hold" nodeType="withEffect">
                                  <p:stCondLst>
                                    <p:cond delay="0"/>
                                  </p:stCondLst>
                                  <p:childTnLst>
                                    <p:set>
                                      <p:cBhvr>
                                        <p:cTn id="274" dur="1" fill="hold">
                                          <p:stCondLst>
                                            <p:cond delay="0"/>
                                          </p:stCondLst>
                                        </p:cTn>
                                        <p:tgtEl>
                                          <p:spTgt spid="198"/>
                                        </p:tgtEl>
                                        <p:attrNameLst>
                                          <p:attrName>style.visibility</p:attrName>
                                        </p:attrNameLst>
                                      </p:cBhvr>
                                      <p:to>
                                        <p:strVal val="visible"/>
                                      </p:to>
                                    </p:set>
                                    <p:animEffect transition="in" filter="wipe(down)">
                                      <p:cBhvr>
                                        <p:cTn id="275" dur="500"/>
                                        <p:tgtEl>
                                          <p:spTgt spid="198"/>
                                        </p:tgtEl>
                                      </p:cBhvr>
                                    </p:animEffect>
                                  </p:childTnLst>
                                </p:cTn>
                              </p:par>
                              <p:par>
                                <p:cTn id="276" presetID="22" presetClass="entr" presetSubtype="4" fill="hold" nodeType="withEffect">
                                  <p:stCondLst>
                                    <p:cond delay="0"/>
                                  </p:stCondLst>
                                  <p:childTnLst>
                                    <p:set>
                                      <p:cBhvr>
                                        <p:cTn id="277" dur="1" fill="hold">
                                          <p:stCondLst>
                                            <p:cond delay="0"/>
                                          </p:stCondLst>
                                        </p:cTn>
                                        <p:tgtEl>
                                          <p:spTgt spid="200"/>
                                        </p:tgtEl>
                                        <p:attrNameLst>
                                          <p:attrName>style.visibility</p:attrName>
                                        </p:attrNameLst>
                                      </p:cBhvr>
                                      <p:to>
                                        <p:strVal val="visible"/>
                                      </p:to>
                                    </p:set>
                                    <p:animEffect transition="in" filter="wipe(down)">
                                      <p:cBhvr>
                                        <p:cTn id="278" dur="500"/>
                                        <p:tgtEl>
                                          <p:spTgt spid="200"/>
                                        </p:tgtEl>
                                      </p:cBhvr>
                                    </p:animEffect>
                                  </p:childTnLst>
                                </p:cTn>
                              </p:par>
                              <p:par>
                                <p:cTn id="279" presetID="22" presetClass="entr" presetSubtype="4" fill="hold" nodeType="withEffect">
                                  <p:stCondLst>
                                    <p:cond delay="0"/>
                                  </p:stCondLst>
                                  <p:childTnLst>
                                    <p:set>
                                      <p:cBhvr>
                                        <p:cTn id="280" dur="1" fill="hold">
                                          <p:stCondLst>
                                            <p:cond delay="0"/>
                                          </p:stCondLst>
                                        </p:cTn>
                                        <p:tgtEl>
                                          <p:spTgt spid="201"/>
                                        </p:tgtEl>
                                        <p:attrNameLst>
                                          <p:attrName>style.visibility</p:attrName>
                                        </p:attrNameLst>
                                      </p:cBhvr>
                                      <p:to>
                                        <p:strVal val="visible"/>
                                      </p:to>
                                    </p:set>
                                    <p:animEffect transition="in" filter="wipe(down)">
                                      <p:cBhvr>
                                        <p:cTn id="281" dur="500"/>
                                        <p:tgtEl>
                                          <p:spTgt spid="201"/>
                                        </p:tgtEl>
                                      </p:cBhvr>
                                    </p:animEffect>
                                  </p:childTnLst>
                                </p:cTn>
                              </p:par>
                            </p:childTnLst>
                          </p:cTn>
                        </p:par>
                      </p:childTnLst>
                    </p:cTn>
                  </p:par>
                  <p:par>
                    <p:cTn id="282" fill="hold">
                      <p:stCondLst>
                        <p:cond delay="indefinite"/>
                      </p:stCondLst>
                      <p:childTnLst>
                        <p:par>
                          <p:cTn id="283" fill="hold">
                            <p:stCondLst>
                              <p:cond delay="0"/>
                            </p:stCondLst>
                            <p:childTnLst>
                              <p:par>
                                <p:cTn id="284" presetID="22" presetClass="entr" presetSubtype="4" fill="hold" grpId="0" nodeType="clickEffect">
                                  <p:stCondLst>
                                    <p:cond delay="0"/>
                                  </p:stCondLst>
                                  <p:childTnLst>
                                    <p:set>
                                      <p:cBhvr>
                                        <p:cTn id="285" dur="1" fill="hold">
                                          <p:stCondLst>
                                            <p:cond delay="0"/>
                                          </p:stCondLst>
                                        </p:cTn>
                                        <p:tgtEl>
                                          <p:spTgt spid="190"/>
                                        </p:tgtEl>
                                        <p:attrNameLst>
                                          <p:attrName>style.visibility</p:attrName>
                                        </p:attrNameLst>
                                      </p:cBhvr>
                                      <p:to>
                                        <p:strVal val="visible"/>
                                      </p:to>
                                    </p:set>
                                    <p:animEffect transition="in" filter="wipe(down)">
                                      <p:cBhvr>
                                        <p:cTn id="286" dur="500"/>
                                        <p:tgtEl>
                                          <p:spTgt spid="190"/>
                                        </p:tgtEl>
                                      </p:cBhvr>
                                    </p:animEffect>
                                  </p:childTnLst>
                                </p:cTn>
                              </p:par>
                            </p:childTnLst>
                          </p:cTn>
                        </p:par>
                      </p:childTnLst>
                    </p:cTn>
                  </p:par>
                  <p:par>
                    <p:cTn id="287" fill="hold">
                      <p:stCondLst>
                        <p:cond delay="indefinite"/>
                      </p:stCondLst>
                      <p:childTnLst>
                        <p:par>
                          <p:cTn id="288" fill="hold">
                            <p:stCondLst>
                              <p:cond delay="0"/>
                            </p:stCondLst>
                            <p:childTnLst>
                              <p:par>
                                <p:cTn id="289" presetID="22" presetClass="entr" presetSubtype="4" fill="hold" grpId="0" nodeType="clickEffect">
                                  <p:stCondLst>
                                    <p:cond delay="0"/>
                                  </p:stCondLst>
                                  <p:childTnLst>
                                    <p:set>
                                      <p:cBhvr>
                                        <p:cTn id="290" dur="1" fill="hold">
                                          <p:stCondLst>
                                            <p:cond delay="0"/>
                                          </p:stCondLst>
                                        </p:cTn>
                                        <p:tgtEl>
                                          <p:spTgt spid="187"/>
                                        </p:tgtEl>
                                        <p:attrNameLst>
                                          <p:attrName>style.visibility</p:attrName>
                                        </p:attrNameLst>
                                      </p:cBhvr>
                                      <p:to>
                                        <p:strVal val="visible"/>
                                      </p:to>
                                    </p:set>
                                    <p:animEffect transition="in" filter="wipe(down)">
                                      <p:cBhvr>
                                        <p:cTn id="291" dur="500"/>
                                        <p:tgtEl>
                                          <p:spTgt spid="187"/>
                                        </p:tgtEl>
                                      </p:cBhvr>
                                    </p:animEffect>
                                  </p:childTnLst>
                                </p:cTn>
                              </p:par>
                            </p:childTnLst>
                          </p:cTn>
                        </p:par>
                      </p:childTnLst>
                    </p:cTn>
                  </p:par>
                  <p:par>
                    <p:cTn id="292" fill="hold">
                      <p:stCondLst>
                        <p:cond delay="indefinite"/>
                      </p:stCondLst>
                      <p:childTnLst>
                        <p:par>
                          <p:cTn id="293" fill="hold">
                            <p:stCondLst>
                              <p:cond delay="0"/>
                            </p:stCondLst>
                            <p:childTnLst>
                              <p:par>
                                <p:cTn id="294" presetID="22" presetClass="entr" presetSubtype="4" fill="hold" grpId="0" nodeType="clickEffect">
                                  <p:stCondLst>
                                    <p:cond delay="0"/>
                                  </p:stCondLst>
                                  <p:childTnLst>
                                    <p:set>
                                      <p:cBhvr>
                                        <p:cTn id="295" dur="1" fill="hold">
                                          <p:stCondLst>
                                            <p:cond delay="0"/>
                                          </p:stCondLst>
                                        </p:cTn>
                                        <p:tgtEl>
                                          <p:spTgt spid="188"/>
                                        </p:tgtEl>
                                        <p:attrNameLst>
                                          <p:attrName>style.visibility</p:attrName>
                                        </p:attrNameLst>
                                      </p:cBhvr>
                                      <p:to>
                                        <p:strVal val="visible"/>
                                      </p:to>
                                    </p:set>
                                    <p:animEffect transition="in" filter="wipe(down)">
                                      <p:cBhvr>
                                        <p:cTn id="296" dur="500"/>
                                        <p:tgtEl>
                                          <p:spTgt spid="188"/>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4" fill="hold" grpId="0" nodeType="clickEffect">
                                  <p:stCondLst>
                                    <p:cond delay="0"/>
                                  </p:stCondLst>
                                  <p:childTnLst>
                                    <p:set>
                                      <p:cBhvr>
                                        <p:cTn id="300" dur="1" fill="hold">
                                          <p:stCondLst>
                                            <p:cond delay="0"/>
                                          </p:stCondLst>
                                        </p:cTn>
                                        <p:tgtEl>
                                          <p:spTgt spid="189"/>
                                        </p:tgtEl>
                                        <p:attrNameLst>
                                          <p:attrName>style.visibility</p:attrName>
                                        </p:attrNameLst>
                                      </p:cBhvr>
                                      <p:to>
                                        <p:strVal val="visible"/>
                                      </p:to>
                                    </p:set>
                                    <p:animEffect transition="in" filter="wipe(down)">
                                      <p:cBhvr>
                                        <p:cTn id="301" dur="500"/>
                                        <p:tgtEl>
                                          <p:spTgt spid="189"/>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4" fill="hold" grpId="0" nodeType="clickEffect">
                                  <p:stCondLst>
                                    <p:cond delay="0"/>
                                  </p:stCondLst>
                                  <p:childTnLst>
                                    <p:set>
                                      <p:cBhvr>
                                        <p:cTn id="305" dur="1" fill="hold">
                                          <p:stCondLst>
                                            <p:cond delay="0"/>
                                          </p:stCondLst>
                                        </p:cTn>
                                        <p:tgtEl>
                                          <p:spTgt spid="191"/>
                                        </p:tgtEl>
                                        <p:attrNameLst>
                                          <p:attrName>style.visibility</p:attrName>
                                        </p:attrNameLst>
                                      </p:cBhvr>
                                      <p:to>
                                        <p:strVal val="visible"/>
                                      </p:to>
                                    </p:set>
                                    <p:animEffect transition="in" filter="wipe(down)">
                                      <p:cBhvr>
                                        <p:cTn id="306" dur="500"/>
                                        <p:tgtEl>
                                          <p:spTgt spid="191"/>
                                        </p:tgtEl>
                                      </p:cBhvr>
                                    </p:animEffect>
                                  </p:childTnLst>
                                </p:cTn>
                              </p:par>
                            </p:childTnLst>
                          </p:cTn>
                        </p:par>
                      </p:childTnLst>
                    </p:cTn>
                  </p:par>
                  <p:par>
                    <p:cTn id="307" fill="hold">
                      <p:stCondLst>
                        <p:cond delay="indefinite"/>
                      </p:stCondLst>
                      <p:childTnLst>
                        <p:par>
                          <p:cTn id="308" fill="hold">
                            <p:stCondLst>
                              <p:cond delay="0"/>
                            </p:stCondLst>
                            <p:childTnLst>
                              <p:par>
                                <p:cTn id="309" presetID="22" presetClass="entr" presetSubtype="4" fill="hold" grpId="0" nodeType="clickEffect">
                                  <p:stCondLst>
                                    <p:cond delay="0"/>
                                  </p:stCondLst>
                                  <p:childTnLst>
                                    <p:set>
                                      <p:cBhvr>
                                        <p:cTn id="310" dur="1" fill="hold">
                                          <p:stCondLst>
                                            <p:cond delay="0"/>
                                          </p:stCondLst>
                                        </p:cTn>
                                        <p:tgtEl>
                                          <p:spTgt spid="192"/>
                                        </p:tgtEl>
                                        <p:attrNameLst>
                                          <p:attrName>style.visibility</p:attrName>
                                        </p:attrNameLst>
                                      </p:cBhvr>
                                      <p:to>
                                        <p:strVal val="visible"/>
                                      </p:to>
                                    </p:set>
                                    <p:animEffect transition="in" filter="wipe(down)">
                                      <p:cBhvr>
                                        <p:cTn id="311" dur="500"/>
                                        <p:tgtEl>
                                          <p:spTgt spid="192"/>
                                        </p:tgtEl>
                                      </p:cBhvr>
                                    </p:animEffect>
                                  </p:childTnLst>
                                </p:cTn>
                              </p:par>
                            </p:childTnLst>
                          </p:cTn>
                        </p:par>
                      </p:childTnLst>
                    </p:cTn>
                  </p:par>
                  <p:par>
                    <p:cTn id="312" fill="hold">
                      <p:stCondLst>
                        <p:cond delay="indefinite"/>
                      </p:stCondLst>
                      <p:childTnLst>
                        <p:par>
                          <p:cTn id="313" fill="hold">
                            <p:stCondLst>
                              <p:cond delay="0"/>
                            </p:stCondLst>
                            <p:childTnLst>
                              <p:par>
                                <p:cTn id="314" presetID="22" presetClass="entr" presetSubtype="4" fill="hold" grpId="0" nodeType="clickEffect">
                                  <p:stCondLst>
                                    <p:cond delay="0"/>
                                  </p:stCondLst>
                                  <p:childTnLst>
                                    <p:set>
                                      <p:cBhvr>
                                        <p:cTn id="315" dur="1" fill="hold">
                                          <p:stCondLst>
                                            <p:cond delay="0"/>
                                          </p:stCondLst>
                                        </p:cTn>
                                        <p:tgtEl>
                                          <p:spTgt spid="193"/>
                                        </p:tgtEl>
                                        <p:attrNameLst>
                                          <p:attrName>style.visibility</p:attrName>
                                        </p:attrNameLst>
                                      </p:cBhvr>
                                      <p:to>
                                        <p:strVal val="visible"/>
                                      </p:to>
                                    </p:set>
                                    <p:animEffect transition="in" filter="wipe(down)">
                                      <p:cBhvr>
                                        <p:cTn id="316"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P spid="28" grpId="0" animBg="1"/>
      <p:bldP spid="29" grpId="0"/>
      <p:bldP spid="32" grpId="0"/>
      <p:bldP spid="34" grpId="0" animBg="1"/>
      <p:bldP spid="57" grpId="0" animBg="1"/>
      <p:bldP spid="59" grpId="0"/>
      <p:bldP spid="61" grpId="0"/>
      <p:bldP spid="63" grpId="0" animBg="1"/>
      <p:bldP spid="64" grpId="0" animBg="1"/>
      <p:bldP spid="65" grpId="0"/>
      <p:bldP spid="67" grpId="0"/>
      <p:bldP spid="69" grpId="0"/>
      <p:bldP spid="71" grpId="0" animBg="1"/>
      <p:bldP spid="72" grpId="0"/>
      <p:bldP spid="74" grpId="0"/>
      <p:bldP spid="76" grpId="0"/>
      <p:bldP spid="78" grpId="0" animBg="1"/>
      <p:bldP spid="79" grpId="0"/>
      <p:bldP spid="81" grpId="0"/>
      <p:bldP spid="83" grpId="0"/>
      <p:bldP spid="85" grpId="0" animBg="1"/>
      <p:bldP spid="86" grpId="0"/>
      <p:bldP spid="88" grpId="0"/>
      <p:bldP spid="90" grpId="0"/>
      <p:bldP spid="92" grpId="0"/>
      <p:bldP spid="94" grpId="0"/>
      <p:bldP spid="96" grpId="0" animBg="1"/>
      <p:bldP spid="97" grpId="0" animBg="1"/>
      <p:bldP spid="147" grpId="0"/>
      <p:bldP spid="186" grpId="0"/>
      <p:bldP spid="187" grpId="0"/>
      <p:bldP spid="188" grpId="0"/>
      <p:bldP spid="189" grpId="0"/>
      <p:bldP spid="190" grpId="0"/>
      <p:bldP spid="191" grpId="0"/>
      <p:bldP spid="192" grpId="0"/>
      <p:bldP spid="193" grpId="0"/>
      <p:bldP spid="202" grpId="0"/>
      <p:bldP spid="203" grpId="0"/>
      <p:bldP spid="2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Outline</a:t>
            </a:r>
          </a:p>
        </p:txBody>
      </p:sp>
      <p:sp>
        <p:nvSpPr>
          <p:cNvPr id="3" name="Content Placeholder 2"/>
          <p:cNvSpPr>
            <a:spLocks noGrp="1"/>
          </p:cNvSpPr>
          <p:nvPr>
            <p:ph idx="1"/>
          </p:nvPr>
        </p:nvSpPr>
        <p:spPr/>
        <p:txBody>
          <a:bodyPr>
            <a:normAutofit/>
          </a:bodyPr>
          <a:lstStyle/>
          <a:p>
            <a:r>
              <a:rPr lang="en-US" dirty="0"/>
              <a:t>Instruction codes</a:t>
            </a:r>
          </a:p>
          <a:p>
            <a:r>
              <a:rPr lang="en-US" dirty="0"/>
              <a:t>Computer registers</a:t>
            </a:r>
          </a:p>
          <a:p>
            <a:r>
              <a:rPr lang="en-US" dirty="0"/>
              <a:t>Computer instructions</a:t>
            </a:r>
          </a:p>
          <a:p>
            <a:r>
              <a:rPr lang="en-US" dirty="0"/>
              <a:t>Timing and Control</a:t>
            </a:r>
          </a:p>
          <a:p>
            <a:r>
              <a:rPr lang="en-US" dirty="0"/>
              <a:t>Instruction cycle </a:t>
            </a:r>
          </a:p>
          <a:p>
            <a:r>
              <a:rPr lang="en-US" dirty="0"/>
              <a:t>Memory-Reference Instructions</a:t>
            </a:r>
          </a:p>
          <a:p>
            <a:r>
              <a:rPr lang="en-US" dirty="0"/>
              <a:t>Input- output and interrupt</a:t>
            </a:r>
          </a:p>
          <a:p>
            <a:r>
              <a:rPr lang="en-US" dirty="0"/>
              <a:t>Complete description</a:t>
            </a:r>
          </a:p>
          <a:p>
            <a:r>
              <a:rPr lang="en-US" dirty="0"/>
              <a:t>Design of Basic Computer</a:t>
            </a:r>
          </a:p>
          <a:p>
            <a:r>
              <a:rPr lang="en-US" dirty="0"/>
              <a:t>Design of Accumulator Logic	</a:t>
            </a:r>
          </a:p>
        </p:txBody>
      </p:sp>
    </p:spTree>
    <p:extLst>
      <p:ext uri="{BB962C8B-B14F-4D97-AF65-F5344CB8AC3E}">
        <p14:creationId xmlns:p14="http://schemas.microsoft.com/office/powerpoint/2010/main" val="1153933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a:xfrm>
            <a:off x="3603009" y="864109"/>
            <a:ext cx="8011236" cy="5800643"/>
          </a:xfrm>
        </p:spPr>
        <p:txBody>
          <a:bodyPr/>
          <a:lstStyle/>
          <a:p>
            <a:pPr marL="457200" indent="-457200">
              <a:buFont typeface="+mj-lt"/>
              <a:buAutoNum type="arabicPeriod"/>
            </a:pPr>
            <a:r>
              <a:rPr lang="en-US" dirty="0"/>
              <a:t>Memory Reference Instruction</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a:p>
            <a:pPr marL="457200" indent="-457200">
              <a:buFont typeface="+mj-lt"/>
              <a:buAutoNum type="arabicPeriod" startAt="2"/>
            </a:pPr>
            <a:r>
              <a:rPr lang="en-US" dirty="0"/>
              <a:t>Register Reference Instruction</a:t>
            </a:r>
          </a:p>
          <a:p>
            <a:pPr marL="457200" indent="-457200">
              <a:buFont typeface="+mj-lt"/>
              <a:buAutoNum type="arabicPeriod" startAt="2"/>
            </a:pPr>
            <a:endParaRPr lang="en-US" dirty="0"/>
          </a:p>
          <a:p>
            <a:pPr marL="457200" indent="-457200">
              <a:buFont typeface="+mj-lt"/>
              <a:buAutoNum type="arabicPeriod" startAt="2"/>
            </a:pPr>
            <a:endParaRPr lang="en-US" dirty="0"/>
          </a:p>
          <a:p>
            <a:pPr marL="457200" indent="-457200">
              <a:buFont typeface="+mj-lt"/>
              <a:buAutoNum type="arabicPeriod" startAt="2"/>
            </a:pPr>
            <a:endParaRPr lang="en-US" dirty="0"/>
          </a:p>
          <a:p>
            <a:pPr marL="457200" indent="-457200">
              <a:buFont typeface="+mj-lt"/>
              <a:buAutoNum type="arabicPeriod" startAt="2"/>
            </a:pPr>
            <a:r>
              <a:rPr lang="en-US" dirty="0"/>
              <a:t>Input – Output Instruction</a:t>
            </a:r>
          </a:p>
          <a:p>
            <a:pPr marL="457200" indent="-457200">
              <a:buFont typeface="+mj-lt"/>
              <a:buAutoNum type="arabicPeriod" startAt="2"/>
            </a:pPr>
            <a:endParaRPr lang="en-US" dirty="0"/>
          </a:p>
        </p:txBody>
      </p:sp>
      <p:sp>
        <p:nvSpPr>
          <p:cNvPr id="4" name="TextBox 3"/>
          <p:cNvSpPr txBox="1"/>
          <p:nvPr/>
        </p:nvSpPr>
        <p:spPr>
          <a:xfrm>
            <a:off x="10005245" y="1432678"/>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7109642" y="1435789"/>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6766749" y="1432678"/>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5690417" y="1421502"/>
            <a:ext cx="457200" cy="400110"/>
          </a:xfrm>
          <a:prstGeom prst="rect">
            <a:avLst/>
          </a:prstGeom>
          <a:noFill/>
        </p:spPr>
        <p:txBody>
          <a:bodyPr wrap="square" rtlCol="0">
            <a:spAutoFit/>
          </a:bodyPr>
          <a:lstStyle/>
          <a:p>
            <a:pPr algn="ctr"/>
            <a:r>
              <a:rPr lang="en-US" sz="2000" dirty="0"/>
              <a:t>15</a:t>
            </a:r>
          </a:p>
        </p:txBody>
      </p:sp>
      <p:sp>
        <p:nvSpPr>
          <p:cNvPr id="8" name="Rectangle 7"/>
          <p:cNvSpPr/>
          <p:nvPr/>
        </p:nvSpPr>
        <p:spPr>
          <a:xfrm>
            <a:off x="6161905" y="181043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9" name="Rectangle 8"/>
          <p:cNvSpPr/>
          <p:nvPr/>
        </p:nvSpPr>
        <p:spPr>
          <a:xfrm>
            <a:off x="7195367" y="18104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0" name="Rectangle 9"/>
          <p:cNvSpPr/>
          <p:nvPr/>
        </p:nvSpPr>
        <p:spPr>
          <a:xfrm>
            <a:off x="5704705" y="18104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11" name="TextBox 10"/>
          <p:cNvSpPr txBox="1"/>
          <p:nvPr/>
        </p:nvSpPr>
        <p:spPr>
          <a:xfrm>
            <a:off x="6047610" y="1421502"/>
            <a:ext cx="495299" cy="400110"/>
          </a:xfrm>
          <a:prstGeom prst="rect">
            <a:avLst/>
          </a:prstGeom>
          <a:noFill/>
        </p:spPr>
        <p:txBody>
          <a:bodyPr wrap="square" rtlCol="0">
            <a:spAutoFit/>
          </a:bodyPr>
          <a:lstStyle/>
          <a:p>
            <a:pPr algn="ctr"/>
            <a:r>
              <a:rPr lang="en-US" sz="2000" dirty="0"/>
              <a:t>14</a:t>
            </a:r>
          </a:p>
        </p:txBody>
      </p:sp>
      <p:sp>
        <p:nvSpPr>
          <p:cNvPr id="53" name="TextBox 52">
            <a:extLst>
              <a:ext uri="{FF2B5EF4-FFF2-40B4-BE49-F238E27FC236}">
                <a16:creationId xmlns:a16="http://schemas.microsoft.com/office/drawing/2014/main" id="{EF6A13BC-5B08-4C6E-A812-6DC4EDB6E359}"/>
              </a:ext>
            </a:extLst>
          </p:cNvPr>
          <p:cNvSpPr txBox="1"/>
          <p:nvPr/>
        </p:nvSpPr>
        <p:spPr>
          <a:xfrm>
            <a:off x="7080153" y="3659725"/>
            <a:ext cx="457200" cy="400110"/>
          </a:xfrm>
          <a:prstGeom prst="rect">
            <a:avLst/>
          </a:prstGeom>
          <a:noFill/>
        </p:spPr>
        <p:txBody>
          <a:bodyPr wrap="square" rtlCol="0">
            <a:spAutoFit/>
          </a:bodyPr>
          <a:lstStyle/>
          <a:p>
            <a:pPr algn="ctr"/>
            <a:r>
              <a:rPr lang="en-US" sz="2000" dirty="0"/>
              <a:t>11</a:t>
            </a:r>
          </a:p>
        </p:txBody>
      </p:sp>
      <p:sp>
        <p:nvSpPr>
          <p:cNvPr id="54" name="TextBox 53">
            <a:extLst>
              <a:ext uri="{FF2B5EF4-FFF2-40B4-BE49-F238E27FC236}">
                <a16:creationId xmlns:a16="http://schemas.microsoft.com/office/drawing/2014/main" id="{9C1D86BC-CA3C-44E3-A551-8F1BA7BF3EB3}"/>
              </a:ext>
            </a:extLst>
          </p:cNvPr>
          <p:cNvSpPr txBox="1"/>
          <p:nvPr/>
        </p:nvSpPr>
        <p:spPr>
          <a:xfrm>
            <a:off x="6689632" y="3656614"/>
            <a:ext cx="495299" cy="400110"/>
          </a:xfrm>
          <a:prstGeom prst="rect">
            <a:avLst/>
          </a:prstGeom>
          <a:noFill/>
        </p:spPr>
        <p:txBody>
          <a:bodyPr wrap="square" rtlCol="0">
            <a:spAutoFit/>
          </a:bodyPr>
          <a:lstStyle/>
          <a:p>
            <a:pPr algn="ctr"/>
            <a:r>
              <a:rPr lang="en-US" sz="2000" dirty="0"/>
              <a:t>12</a:t>
            </a:r>
          </a:p>
        </p:txBody>
      </p:sp>
      <p:sp>
        <p:nvSpPr>
          <p:cNvPr id="55" name="TextBox 54">
            <a:extLst>
              <a:ext uri="{FF2B5EF4-FFF2-40B4-BE49-F238E27FC236}">
                <a16:creationId xmlns:a16="http://schemas.microsoft.com/office/drawing/2014/main" id="{395E535E-D706-4304-BD46-906F17D61DA6}"/>
              </a:ext>
            </a:extLst>
          </p:cNvPr>
          <p:cNvSpPr txBox="1"/>
          <p:nvPr/>
        </p:nvSpPr>
        <p:spPr>
          <a:xfrm>
            <a:off x="5356128" y="3645438"/>
            <a:ext cx="457200" cy="400110"/>
          </a:xfrm>
          <a:prstGeom prst="rect">
            <a:avLst/>
          </a:prstGeom>
          <a:noFill/>
        </p:spPr>
        <p:txBody>
          <a:bodyPr wrap="square" rtlCol="0">
            <a:spAutoFit/>
          </a:bodyPr>
          <a:lstStyle/>
          <a:p>
            <a:pPr algn="ctr"/>
            <a:r>
              <a:rPr lang="en-US" sz="2000" dirty="0"/>
              <a:t>15</a:t>
            </a:r>
          </a:p>
        </p:txBody>
      </p:sp>
      <p:sp>
        <p:nvSpPr>
          <p:cNvPr id="56" name="Rectangle 55">
            <a:extLst>
              <a:ext uri="{FF2B5EF4-FFF2-40B4-BE49-F238E27FC236}">
                <a16:creationId xmlns:a16="http://schemas.microsoft.com/office/drawing/2014/main" id="{7184593C-99D6-407C-ACD5-4BDC1606C08B}"/>
              </a:ext>
            </a:extLst>
          </p:cNvPr>
          <p:cNvSpPr/>
          <p:nvPr/>
        </p:nvSpPr>
        <p:spPr>
          <a:xfrm>
            <a:off x="7165878" y="4034369"/>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57" name="Rectangle 56">
            <a:extLst>
              <a:ext uri="{FF2B5EF4-FFF2-40B4-BE49-F238E27FC236}">
                <a16:creationId xmlns:a16="http://schemas.microsoft.com/office/drawing/2014/main" id="{60F89EF5-A77F-4103-BA86-810587CB0F10}"/>
              </a:ext>
            </a:extLst>
          </p:cNvPr>
          <p:cNvSpPr/>
          <p:nvPr/>
        </p:nvSpPr>
        <p:spPr>
          <a:xfrm>
            <a:off x="5356128" y="4034372"/>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58" name="TextBox 57">
            <a:extLst>
              <a:ext uri="{FF2B5EF4-FFF2-40B4-BE49-F238E27FC236}">
                <a16:creationId xmlns:a16="http://schemas.microsoft.com/office/drawing/2014/main" id="{81FFABBC-4C36-466E-A470-907E3E8B61E3}"/>
              </a:ext>
            </a:extLst>
          </p:cNvPr>
          <p:cNvSpPr txBox="1"/>
          <p:nvPr/>
        </p:nvSpPr>
        <p:spPr>
          <a:xfrm>
            <a:off x="5737131" y="3645438"/>
            <a:ext cx="495299" cy="400110"/>
          </a:xfrm>
          <a:prstGeom prst="rect">
            <a:avLst/>
          </a:prstGeom>
          <a:noFill/>
        </p:spPr>
        <p:txBody>
          <a:bodyPr wrap="square" rtlCol="0">
            <a:spAutoFit/>
          </a:bodyPr>
          <a:lstStyle/>
          <a:p>
            <a:pPr algn="ctr"/>
            <a:r>
              <a:rPr lang="en-US" sz="2000" dirty="0"/>
              <a:t>14</a:t>
            </a:r>
          </a:p>
        </p:txBody>
      </p:sp>
      <p:sp>
        <p:nvSpPr>
          <p:cNvPr id="59" name="Rectangle 58">
            <a:extLst>
              <a:ext uri="{FF2B5EF4-FFF2-40B4-BE49-F238E27FC236}">
                <a16:creationId xmlns:a16="http://schemas.microsoft.com/office/drawing/2014/main" id="{2E082E1B-A40E-4FFC-955C-3837C443C06D}"/>
              </a:ext>
            </a:extLst>
          </p:cNvPr>
          <p:cNvSpPr/>
          <p:nvPr/>
        </p:nvSpPr>
        <p:spPr>
          <a:xfrm>
            <a:off x="6727728" y="4034372"/>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0" name="Rectangle 59">
            <a:extLst>
              <a:ext uri="{FF2B5EF4-FFF2-40B4-BE49-F238E27FC236}">
                <a16:creationId xmlns:a16="http://schemas.microsoft.com/office/drawing/2014/main" id="{868CB1C1-B4F3-4146-9565-7172A3B74E3A}"/>
              </a:ext>
            </a:extLst>
          </p:cNvPr>
          <p:cNvSpPr/>
          <p:nvPr/>
        </p:nvSpPr>
        <p:spPr>
          <a:xfrm>
            <a:off x="6270528" y="4034372"/>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1" name="Rectangle 60">
            <a:extLst>
              <a:ext uri="{FF2B5EF4-FFF2-40B4-BE49-F238E27FC236}">
                <a16:creationId xmlns:a16="http://schemas.microsoft.com/office/drawing/2014/main" id="{2B694355-AD30-4924-9A70-D374BB04B3D9}"/>
              </a:ext>
            </a:extLst>
          </p:cNvPr>
          <p:cNvSpPr/>
          <p:nvPr/>
        </p:nvSpPr>
        <p:spPr>
          <a:xfrm>
            <a:off x="5813328" y="4034372"/>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2" name="TextBox 61">
            <a:extLst>
              <a:ext uri="{FF2B5EF4-FFF2-40B4-BE49-F238E27FC236}">
                <a16:creationId xmlns:a16="http://schemas.microsoft.com/office/drawing/2014/main" id="{AC048EA3-8B3C-4328-BFF5-EC661A045083}"/>
              </a:ext>
            </a:extLst>
          </p:cNvPr>
          <p:cNvSpPr txBox="1"/>
          <p:nvPr/>
        </p:nvSpPr>
        <p:spPr>
          <a:xfrm>
            <a:off x="6232432" y="3652626"/>
            <a:ext cx="495299" cy="400110"/>
          </a:xfrm>
          <a:prstGeom prst="rect">
            <a:avLst/>
          </a:prstGeom>
          <a:noFill/>
        </p:spPr>
        <p:txBody>
          <a:bodyPr wrap="square" rtlCol="0">
            <a:spAutoFit/>
          </a:bodyPr>
          <a:lstStyle/>
          <a:p>
            <a:pPr algn="ctr"/>
            <a:r>
              <a:rPr lang="en-US" sz="2000" dirty="0"/>
              <a:t>13</a:t>
            </a:r>
          </a:p>
        </p:txBody>
      </p:sp>
      <p:sp>
        <p:nvSpPr>
          <p:cNvPr id="63" name="TextBox 62">
            <a:extLst>
              <a:ext uri="{FF2B5EF4-FFF2-40B4-BE49-F238E27FC236}">
                <a16:creationId xmlns:a16="http://schemas.microsoft.com/office/drawing/2014/main" id="{3A95C51D-3EF9-4AD2-9230-8577672070BB}"/>
              </a:ext>
            </a:extLst>
          </p:cNvPr>
          <p:cNvSpPr txBox="1"/>
          <p:nvPr/>
        </p:nvSpPr>
        <p:spPr>
          <a:xfrm>
            <a:off x="9969109" y="3658973"/>
            <a:ext cx="271463" cy="400110"/>
          </a:xfrm>
          <a:prstGeom prst="rect">
            <a:avLst/>
          </a:prstGeom>
          <a:noFill/>
        </p:spPr>
        <p:txBody>
          <a:bodyPr wrap="square" rtlCol="0">
            <a:spAutoFit/>
          </a:bodyPr>
          <a:lstStyle/>
          <a:p>
            <a:pPr algn="ctr"/>
            <a:r>
              <a:rPr lang="en-US" sz="2000" dirty="0"/>
              <a:t>0</a:t>
            </a:r>
          </a:p>
        </p:txBody>
      </p:sp>
      <p:sp>
        <p:nvSpPr>
          <p:cNvPr id="64" name="TextBox 63">
            <a:extLst>
              <a:ext uri="{FF2B5EF4-FFF2-40B4-BE49-F238E27FC236}">
                <a16:creationId xmlns:a16="http://schemas.microsoft.com/office/drawing/2014/main" id="{16267AFF-9464-4AF7-A638-B06053A07F06}"/>
              </a:ext>
            </a:extLst>
          </p:cNvPr>
          <p:cNvSpPr txBox="1"/>
          <p:nvPr/>
        </p:nvSpPr>
        <p:spPr>
          <a:xfrm>
            <a:off x="9986850" y="5447707"/>
            <a:ext cx="271463" cy="400110"/>
          </a:xfrm>
          <a:prstGeom prst="rect">
            <a:avLst/>
          </a:prstGeom>
          <a:noFill/>
        </p:spPr>
        <p:txBody>
          <a:bodyPr wrap="square" rtlCol="0">
            <a:spAutoFit/>
          </a:bodyPr>
          <a:lstStyle/>
          <a:p>
            <a:pPr algn="ctr"/>
            <a:r>
              <a:rPr lang="en-US" sz="2000" dirty="0"/>
              <a:t>0</a:t>
            </a:r>
          </a:p>
        </p:txBody>
      </p:sp>
      <p:sp>
        <p:nvSpPr>
          <p:cNvPr id="65" name="TextBox 64">
            <a:extLst>
              <a:ext uri="{FF2B5EF4-FFF2-40B4-BE49-F238E27FC236}">
                <a16:creationId xmlns:a16="http://schemas.microsoft.com/office/drawing/2014/main" id="{048FDB28-973C-4ABA-BEE8-4D84DFBA1E57}"/>
              </a:ext>
            </a:extLst>
          </p:cNvPr>
          <p:cNvSpPr txBox="1"/>
          <p:nvPr/>
        </p:nvSpPr>
        <p:spPr>
          <a:xfrm>
            <a:off x="7091247" y="5450818"/>
            <a:ext cx="457200" cy="400110"/>
          </a:xfrm>
          <a:prstGeom prst="rect">
            <a:avLst/>
          </a:prstGeom>
          <a:noFill/>
        </p:spPr>
        <p:txBody>
          <a:bodyPr wrap="square" rtlCol="0">
            <a:spAutoFit/>
          </a:bodyPr>
          <a:lstStyle/>
          <a:p>
            <a:pPr algn="ctr"/>
            <a:r>
              <a:rPr lang="en-US" sz="2000" dirty="0"/>
              <a:t>11</a:t>
            </a:r>
          </a:p>
        </p:txBody>
      </p:sp>
      <p:sp>
        <p:nvSpPr>
          <p:cNvPr id="66" name="TextBox 65">
            <a:extLst>
              <a:ext uri="{FF2B5EF4-FFF2-40B4-BE49-F238E27FC236}">
                <a16:creationId xmlns:a16="http://schemas.microsoft.com/office/drawing/2014/main" id="{11DD5925-E227-4E53-A042-035BB3CBBA60}"/>
              </a:ext>
            </a:extLst>
          </p:cNvPr>
          <p:cNvSpPr txBox="1"/>
          <p:nvPr/>
        </p:nvSpPr>
        <p:spPr>
          <a:xfrm>
            <a:off x="6700726" y="5447707"/>
            <a:ext cx="495299" cy="400110"/>
          </a:xfrm>
          <a:prstGeom prst="rect">
            <a:avLst/>
          </a:prstGeom>
          <a:noFill/>
        </p:spPr>
        <p:txBody>
          <a:bodyPr wrap="square" rtlCol="0">
            <a:spAutoFit/>
          </a:bodyPr>
          <a:lstStyle/>
          <a:p>
            <a:pPr algn="ctr"/>
            <a:r>
              <a:rPr lang="en-US" sz="2000" dirty="0"/>
              <a:t>12</a:t>
            </a:r>
          </a:p>
        </p:txBody>
      </p:sp>
      <p:sp>
        <p:nvSpPr>
          <p:cNvPr id="67" name="TextBox 66">
            <a:extLst>
              <a:ext uri="{FF2B5EF4-FFF2-40B4-BE49-F238E27FC236}">
                <a16:creationId xmlns:a16="http://schemas.microsoft.com/office/drawing/2014/main" id="{DDB56438-7B31-4B66-81AC-70670EAF5C63}"/>
              </a:ext>
            </a:extLst>
          </p:cNvPr>
          <p:cNvSpPr txBox="1"/>
          <p:nvPr/>
        </p:nvSpPr>
        <p:spPr>
          <a:xfrm>
            <a:off x="5367222" y="5436531"/>
            <a:ext cx="457200" cy="400110"/>
          </a:xfrm>
          <a:prstGeom prst="rect">
            <a:avLst/>
          </a:prstGeom>
          <a:noFill/>
        </p:spPr>
        <p:txBody>
          <a:bodyPr wrap="square" rtlCol="0">
            <a:spAutoFit/>
          </a:bodyPr>
          <a:lstStyle/>
          <a:p>
            <a:pPr algn="ctr"/>
            <a:r>
              <a:rPr lang="en-US" sz="2000" dirty="0"/>
              <a:t>15</a:t>
            </a:r>
          </a:p>
        </p:txBody>
      </p:sp>
      <p:sp>
        <p:nvSpPr>
          <p:cNvPr id="68" name="Rectangle 67">
            <a:extLst>
              <a:ext uri="{FF2B5EF4-FFF2-40B4-BE49-F238E27FC236}">
                <a16:creationId xmlns:a16="http://schemas.microsoft.com/office/drawing/2014/main" id="{CC17252A-D27B-4FA0-9FCB-621391238EBD}"/>
              </a:ext>
            </a:extLst>
          </p:cNvPr>
          <p:cNvSpPr/>
          <p:nvPr/>
        </p:nvSpPr>
        <p:spPr>
          <a:xfrm>
            <a:off x="7176972" y="5825462"/>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I/O Operation</a:t>
            </a:r>
          </a:p>
        </p:txBody>
      </p:sp>
      <p:sp>
        <p:nvSpPr>
          <p:cNvPr id="69" name="Rectangle 68">
            <a:extLst>
              <a:ext uri="{FF2B5EF4-FFF2-40B4-BE49-F238E27FC236}">
                <a16:creationId xmlns:a16="http://schemas.microsoft.com/office/drawing/2014/main" id="{B1E49499-9980-4C96-8083-6C59A8E70423}"/>
              </a:ext>
            </a:extLst>
          </p:cNvPr>
          <p:cNvSpPr/>
          <p:nvPr/>
        </p:nvSpPr>
        <p:spPr>
          <a:xfrm>
            <a:off x="5367222" y="5825465"/>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70" name="TextBox 69">
            <a:extLst>
              <a:ext uri="{FF2B5EF4-FFF2-40B4-BE49-F238E27FC236}">
                <a16:creationId xmlns:a16="http://schemas.microsoft.com/office/drawing/2014/main" id="{0DF2142B-ECCC-4DCF-B62C-DDC7ADAECC1C}"/>
              </a:ext>
            </a:extLst>
          </p:cNvPr>
          <p:cNvSpPr txBox="1"/>
          <p:nvPr/>
        </p:nvSpPr>
        <p:spPr>
          <a:xfrm>
            <a:off x="5748225" y="5436531"/>
            <a:ext cx="495299" cy="400110"/>
          </a:xfrm>
          <a:prstGeom prst="rect">
            <a:avLst/>
          </a:prstGeom>
          <a:noFill/>
        </p:spPr>
        <p:txBody>
          <a:bodyPr wrap="square" rtlCol="0">
            <a:spAutoFit/>
          </a:bodyPr>
          <a:lstStyle/>
          <a:p>
            <a:pPr algn="ctr"/>
            <a:r>
              <a:rPr lang="en-US" sz="2000" dirty="0"/>
              <a:t>14</a:t>
            </a:r>
          </a:p>
        </p:txBody>
      </p:sp>
      <p:sp>
        <p:nvSpPr>
          <p:cNvPr id="71" name="Rectangle 70">
            <a:extLst>
              <a:ext uri="{FF2B5EF4-FFF2-40B4-BE49-F238E27FC236}">
                <a16:creationId xmlns:a16="http://schemas.microsoft.com/office/drawing/2014/main" id="{5037FC60-C854-4182-9FCD-DCD2AE15D25F}"/>
              </a:ext>
            </a:extLst>
          </p:cNvPr>
          <p:cNvSpPr/>
          <p:nvPr/>
        </p:nvSpPr>
        <p:spPr>
          <a:xfrm>
            <a:off x="6738822" y="5825465"/>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72" name="Rectangle 71">
            <a:extLst>
              <a:ext uri="{FF2B5EF4-FFF2-40B4-BE49-F238E27FC236}">
                <a16:creationId xmlns:a16="http://schemas.microsoft.com/office/drawing/2014/main" id="{29727F7F-577D-410A-8871-EB96677820F7}"/>
              </a:ext>
            </a:extLst>
          </p:cNvPr>
          <p:cNvSpPr/>
          <p:nvPr/>
        </p:nvSpPr>
        <p:spPr>
          <a:xfrm>
            <a:off x="6281622" y="5825465"/>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73" name="Rectangle 72">
            <a:extLst>
              <a:ext uri="{FF2B5EF4-FFF2-40B4-BE49-F238E27FC236}">
                <a16:creationId xmlns:a16="http://schemas.microsoft.com/office/drawing/2014/main" id="{53B34265-0E7F-467B-B497-134F0DB71F42}"/>
              </a:ext>
            </a:extLst>
          </p:cNvPr>
          <p:cNvSpPr/>
          <p:nvPr/>
        </p:nvSpPr>
        <p:spPr>
          <a:xfrm>
            <a:off x="5824422" y="5825465"/>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74" name="TextBox 73">
            <a:extLst>
              <a:ext uri="{FF2B5EF4-FFF2-40B4-BE49-F238E27FC236}">
                <a16:creationId xmlns:a16="http://schemas.microsoft.com/office/drawing/2014/main" id="{1735B3F3-59E0-423F-9C4A-E2494652F0C4}"/>
              </a:ext>
            </a:extLst>
          </p:cNvPr>
          <p:cNvSpPr txBox="1"/>
          <p:nvPr/>
        </p:nvSpPr>
        <p:spPr>
          <a:xfrm>
            <a:off x="6243526" y="5443719"/>
            <a:ext cx="495299" cy="400110"/>
          </a:xfrm>
          <a:prstGeom prst="rect">
            <a:avLst/>
          </a:prstGeom>
          <a:noFill/>
        </p:spPr>
        <p:txBody>
          <a:bodyPr wrap="square" rtlCol="0">
            <a:spAutoFit/>
          </a:bodyPr>
          <a:lstStyle/>
          <a:p>
            <a:pPr algn="ctr"/>
            <a:r>
              <a:rPr lang="en-US" sz="2000" dirty="0"/>
              <a:t>13</a:t>
            </a:r>
          </a:p>
        </p:txBody>
      </p:sp>
    </p:spTree>
    <p:extLst>
      <p:ext uri="{BB962C8B-B14F-4D97-AF65-F5344CB8AC3E}">
        <p14:creationId xmlns:p14="http://schemas.microsoft.com/office/powerpoint/2010/main" val="1361668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p:txBody>
          <a:bodyPr/>
          <a:lstStyle/>
          <a:p>
            <a:pPr marL="457200" indent="-457200">
              <a:buFont typeface="+mj-lt"/>
              <a:buAutoNum type="arabicPeriod"/>
            </a:pPr>
            <a:r>
              <a:rPr lang="en-US" dirty="0"/>
              <a:t>Memory Reference Instruction</a:t>
            </a:r>
          </a:p>
        </p:txBody>
      </p:sp>
      <p:sp>
        <p:nvSpPr>
          <p:cNvPr id="4" name="TextBox 3"/>
          <p:cNvSpPr txBox="1"/>
          <p:nvPr/>
        </p:nvSpPr>
        <p:spPr>
          <a:xfrm>
            <a:off x="10005245" y="1432678"/>
            <a:ext cx="271463" cy="400110"/>
          </a:xfrm>
          <a:prstGeom prst="rect">
            <a:avLst/>
          </a:prstGeom>
          <a:noFill/>
        </p:spPr>
        <p:txBody>
          <a:bodyPr wrap="square" rtlCol="0">
            <a:spAutoFit/>
          </a:bodyPr>
          <a:lstStyle/>
          <a:p>
            <a:pPr algn="ctr"/>
            <a:r>
              <a:rPr lang="en-US" sz="2000" dirty="0"/>
              <a:t>0</a:t>
            </a:r>
          </a:p>
        </p:txBody>
      </p:sp>
      <p:sp>
        <p:nvSpPr>
          <p:cNvPr id="5" name="TextBox 4"/>
          <p:cNvSpPr txBox="1"/>
          <p:nvPr/>
        </p:nvSpPr>
        <p:spPr>
          <a:xfrm>
            <a:off x="7109642" y="1435789"/>
            <a:ext cx="457200" cy="400110"/>
          </a:xfrm>
          <a:prstGeom prst="rect">
            <a:avLst/>
          </a:prstGeom>
          <a:noFill/>
        </p:spPr>
        <p:txBody>
          <a:bodyPr wrap="square" rtlCol="0">
            <a:spAutoFit/>
          </a:bodyPr>
          <a:lstStyle/>
          <a:p>
            <a:pPr algn="ctr"/>
            <a:r>
              <a:rPr lang="en-US" sz="2000" dirty="0"/>
              <a:t>11</a:t>
            </a:r>
          </a:p>
        </p:txBody>
      </p:sp>
      <p:sp>
        <p:nvSpPr>
          <p:cNvPr id="6" name="TextBox 5"/>
          <p:cNvSpPr txBox="1"/>
          <p:nvPr/>
        </p:nvSpPr>
        <p:spPr>
          <a:xfrm>
            <a:off x="6766749" y="1432678"/>
            <a:ext cx="495299" cy="400110"/>
          </a:xfrm>
          <a:prstGeom prst="rect">
            <a:avLst/>
          </a:prstGeom>
          <a:noFill/>
        </p:spPr>
        <p:txBody>
          <a:bodyPr wrap="square" rtlCol="0">
            <a:spAutoFit/>
          </a:bodyPr>
          <a:lstStyle/>
          <a:p>
            <a:pPr algn="ctr"/>
            <a:r>
              <a:rPr lang="en-US" sz="2000" dirty="0"/>
              <a:t>12</a:t>
            </a:r>
          </a:p>
        </p:txBody>
      </p:sp>
      <p:sp>
        <p:nvSpPr>
          <p:cNvPr id="7" name="TextBox 6"/>
          <p:cNvSpPr txBox="1"/>
          <p:nvPr/>
        </p:nvSpPr>
        <p:spPr>
          <a:xfrm>
            <a:off x="5690417" y="1421502"/>
            <a:ext cx="457200" cy="400110"/>
          </a:xfrm>
          <a:prstGeom prst="rect">
            <a:avLst/>
          </a:prstGeom>
          <a:noFill/>
        </p:spPr>
        <p:txBody>
          <a:bodyPr wrap="square" rtlCol="0">
            <a:spAutoFit/>
          </a:bodyPr>
          <a:lstStyle/>
          <a:p>
            <a:pPr algn="ctr"/>
            <a:r>
              <a:rPr lang="en-US" sz="2000" dirty="0"/>
              <a:t>15</a:t>
            </a:r>
          </a:p>
        </p:txBody>
      </p:sp>
      <p:sp>
        <p:nvSpPr>
          <p:cNvPr id="8" name="Rectangle 7"/>
          <p:cNvSpPr/>
          <p:nvPr/>
        </p:nvSpPr>
        <p:spPr>
          <a:xfrm>
            <a:off x="6161905" y="1810434"/>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9" name="Rectangle 8"/>
          <p:cNvSpPr/>
          <p:nvPr/>
        </p:nvSpPr>
        <p:spPr>
          <a:xfrm>
            <a:off x="7195367" y="18104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0" name="Rectangle 9"/>
          <p:cNvSpPr/>
          <p:nvPr/>
        </p:nvSpPr>
        <p:spPr>
          <a:xfrm>
            <a:off x="5704705" y="18104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1" name="TextBox 10"/>
          <p:cNvSpPr txBox="1"/>
          <p:nvPr/>
        </p:nvSpPr>
        <p:spPr>
          <a:xfrm>
            <a:off x="6047610" y="1421502"/>
            <a:ext cx="495299" cy="400110"/>
          </a:xfrm>
          <a:prstGeom prst="rect">
            <a:avLst/>
          </a:prstGeom>
          <a:noFill/>
        </p:spPr>
        <p:txBody>
          <a:bodyPr wrap="square" rtlCol="0">
            <a:spAutoFit/>
          </a:bodyPr>
          <a:lstStyle/>
          <a:p>
            <a:pPr algn="ctr"/>
            <a:r>
              <a:rPr lang="en-US" sz="2000" dirty="0"/>
              <a:t>14</a:t>
            </a:r>
          </a:p>
        </p:txBody>
      </p:sp>
      <p:graphicFrame>
        <p:nvGraphicFramePr>
          <p:cNvPr id="12" name="Table 11"/>
          <p:cNvGraphicFramePr>
            <a:graphicFrameLocks noGrp="1"/>
          </p:cNvGraphicFramePr>
          <p:nvPr>
            <p:extLst>
              <p:ext uri="{D42A27DB-BD31-4B8C-83A1-F6EECF244321}">
                <p14:modId xmlns:p14="http://schemas.microsoft.com/office/powerpoint/2010/main" val="1760671938"/>
              </p:ext>
            </p:extLst>
          </p:nvPr>
        </p:nvGraphicFramePr>
        <p:xfrm>
          <a:off x="3633017" y="2514600"/>
          <a:ext cx="4586290" cy="579120"/>
        </p:xfrm>
        <a:graphic>
          <a:graphicData uri="http://schemas.openxmlformats.org/drawingml/2006/table">
            <a:tbl>
              <a:tblPr firstRow="1" bandRow="1">
                <a:tableStyleId>{5C22544A-7EE6-4342-B048-85BDC9FD1C3A}</a:tableStyleId>
              </a:tblPr>
              <a:tblGrid>
                <a:gridCol w="528027">
                  <a:extLst>
                    <a:ext uri="{9D8B030D-6E8A-4147-A177-3AD203B41FA5}">
                      <a16:colId xmlns:a16="http://schemas.microsoft.com/office/drawing/2014/main" val="20000"/>
                    </a:ext>
                  </a:extLst>
                </a:gridCol>
                <a:gridCol w="528027">
                  <a:extLst>
                    <a:ext uri="{9D8B030D-6E8A-4147-A177-3AD203B41FA5}">
                      <a16:colId xmlns:a16="http://schemas.microsoft.com/office/drawing/2014/main" val="20001"/>
                    </a:ext>
                  </a:extLst>
                </a:gridCol>
                <a:gridCol w="528027">
                  <a:extLst>
                    <a:ext uri="{9D8B030D-6E8A-4147-A177-3AD203B41FA5}">
                      <a16:colId xmlns:a16="http://schemas.microsoft.com/office/drawing/2014/main" val="20002"/>
                    </a:ext>
                  </a:extLst>
                </a:gridCol>
                <a:gridCol w="528027">
                  <a:extLst>
                    <a:ext uri="{9D8B030D-6E8A-4147-A177-3AD203B41FA5}">
                      <a16:colId xmlns:a16="http://schemas.microsoft.com/office/drawing/2014/main" val="20003"/>
                    </a:ext>
                  </a:extLst>
                </a:gridCol>
                <a:gridCol w="2474182">
                  <a:extLst>
                    <a:ext uri="{9D8B030D-6E8A-4147-A177-3AD203B41FA5}">
                      <a16:colId xmlns:a16="http://schemas.microsoft.com/office/drawing/2014/main" val="20004"/>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Address</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3" name="TextBox 12"/>
          <p:cNvSpPr txBox="1"/>
          <p:nvPr/>
        </p:nvSpPr>
        <p:spPr>
          <a:xfrm>
            <a:off x="3633020" y="3352800"/>
            <a:ext cx="859531" cy="523220"/>
          </a:xfrm>
          <a:prstGeom prst="rect">
            <a:avLst/>
          </a:prstGeom>
          <a:noFill/>
        </p:spPr>
        <p:txBody>
          <a:bodyPr wrap="none" rtlCol="0">
            <a:spAutoFit/>
          </a:bodyPr>
          <a:lstStyle/>
          <a:p>
            <a:r>
              <a:rPr lang="en-US" sz="2800" dirty="0"/>
              <a:t>0xxx</a:t>
            </a:r>
          </a:p>
        </p:txBody>
      </p:sp>
      <p:sp>
        <p:nvSpPr>
          <p:cNvPr id="17" name="Right Brace 16"/>
          <p:cNvSpPr/>
          <p:nvPr/>
        </p:nvSpPr>
        <p:spPr>
          <a:xfrm rot="5400000">
            <a:off x="4511371" y="2220668"/>
            <a:ext cx="376892" cy="2133600"/>
          </a:xfrm>
          <a:prstGeom prst="rightBrace">
            <a:avLst>
              <a:gd name="adj1" fmla="val 8333"/>
              <a:gd name="adj2" fmla="val 9215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838302" y="3352800"/>
            <a:ext cx="902811" cy="523220"/>
          </a:xfrm>
          <a:prstGeom prst="rect">
            <a:avLst/>
          </a:prstGeom>
          <a:noFill/>
        </p:spPr>
        <p:txBody>
          <a:bodyPr wrap="none" rtlCol="0">
            <a:spAutoFit/>
          </a:bodyPr>
          <a:lstStyle/>
          <a:p>
            <a:r>
              <a:rPr lang="en-US" sz="2800" dirty="0"/>
              <a:t>AND</a:t>
            </a:r>
          </a:p>
        </p:txBody>
      </p:sp>
      <p:sp>
        <p:nvSpPr>
          <p:cNvPr id="19" name="TextBox 18"/>
          <p:cNvSpPr txBox="1"/>
          <p:nvPr/>
        </p:nvSpPr>
        <p:spPr>
          <a:xfrm>
            <a:off x="6953764" y="3352800"/>
            <a:ext cx="5261120" cy="523220"/>
          </a:xfrm>
          <a:prstGeom prst="rect">
            <a:avLst/>
          </a:prstGeom>
          <a:noFill/>
        </p:spPr>
        <p:txBody>
          <a:bodyPr wrap="none" rtlCol="0">
            <a:spAutoFit/>
          </a:bodyPr>
          <a:lstStyle/>
          <a:p>
            <a:r>
              <a:rPr lang="en-US" sz="2800" dirty="0"/>
              <a:t>AND the content of memory to AC</a:t>
            </a:r>
          </a:p>
        </p:txBody>
      </p:sp>
      <p:sp>
        <p:nvSpPr>
          <p:cNvPr id="21" name="Rectangle 20"/>
          <p:cNvSpPr/>
          <p:nvPr/>
        </p:nvSpPr>
        <p:spPr>
          <a:xfrm>
            <a:off x="3696999" y="25552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2" name="TextBox 21"/>
          <p:cNvSpPr txBox="1"/>
          <p:nvPr/>
        </p:nvSpPr>
        <p:spPr>
          <a:xfrm>
            <a:off x="4735661" y="3352800"/>
            <a:ext cx="859531" cy="523220"/>
          </a:xfrm>
          <a:prstGeom prst="rect">
            <a:avLst/>
          </a:prstGeom>
          <a:noFill/>
        </p:spPr>
        <p:txBody>
          <a:bodyPr wrap="none" rtlCol="0">
            <a:spAutoFit/>
          </a:bodyPr>
          <a:lstStyle/>
          <a:p>
            <a:r>
              <a:rPr lang="en-US" sz="2800" dirty="0"/>
              <a:t>8xxx</a:t>
            </a:r>
          </a:p>
        </p:txBody>
      </p:sp>
      <p:sp>
        <p:nvSpPr>
          <p:cNvPr id="23" name="Right Brace 22"/>
          <p:cNvSpPr/>
          <p:nvPr/>
        </p:nvSpPr>
        <p:spPr>
          <a:xfrm rot="5400000">
            <a:off x="4511371" y="2223698"/>
            <a:ext cx="376892" cy="2133600"/>
          </a:xfrm>
          <a:prstGeom prst="rightBrace">
            <a:avLst>
              <a:gd name="adj1" fmla="val 8333"/>
              <a:gd name="adj2" fmla="val 4086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ectangle 25"/>
          <p:cNvSpPr/>
          <p:nvPr/>
        </p:nvSpPr>
        <p:spPr>
          <a:xfrm>
            <a:off x="4213921" y="256310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7" name="Rectangle 26"/>
          <p:cNvSpPr/>
          <p:nvPr/>
        </p:nvSpPr>
        <p:spPr>
          <a:xfrm>
            <a:off x="4742684" y="256310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8" name="Rectangle 27"/>
          <p:cNvSpPr/>
          <p:nvPr/>
        </p:nvSpPr>
        <p:spPr>
          <a:xfrm>
            <a:off x="5265960" y="2563704"/>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9" name="TextBox 28"/>
          <p:cNvSpPr txBox="1"/>
          <p:nvPr/>
        </p:nvSpPr>
        <p:spPr>
          <a:xfrm>
            <a:off x="3637782" y="3733800"/>
            <a:ext cx="833883" cy="523220"/>
          </a:xfrm>
          <a:prstGeom prst="rect">
            <a:avLst/>
          </a:prstGeom>
          <a:noFill/>
        </p:spPr>
        <p:txBody>
          <a:bodyPr wrap="none" rtlCol="0">
            <a:spAutoFit/>
          </a:bodyPr>
          <a:lstStyle/>
          <a:p>
            <a:r>
              <a:rPr lang="en-US" sz="2800" dirty="0"/>
              <a:t>1xxx</a:t>
            </a:r>
          </a:p>
        </p:txBody>
      </p:sp>
      <p:sp>
        <p:nvSpPr>
          <p:cNvPr id="30" name="TextBox 29"/>
          <p:cNvSpPr txBox="1"/>
          <p:nvPr/>
        </p:nvSpPr>
        <p:spPr>
          <a:xfrm>
            <a:off x="5843064" y="3733800"/>
            <a:ext cx="893193" cy="523220"/>
          </a:xfrm>
          <a:prstGeom prst="rect">
            <a:avLst/>
          </a:prstGeom>
          <a:noFill/>
        </p:spPr>
        <p:txBody>
          <a:bodyPr wrap="none" rtlCol="0">
            <a:spAutoFit/>
          </a:bodyPr>
          <a:lstStyle/>
          <a:p>
            <a:r>
              <a:rPr lang="en-US" sz="2800" dirty="0"/>
              <a:t>ADD</a:t>
            </a:r>
          </a:p>
        </p:txBody>
      </p:sp>
      <p:sp>
        <p:nvSpPr>
          <p:cNvPr id="31" name="TextBox 30"/>
          <p:cNvSpPr txBox="1"/>
          <p:nvPr/>
        </p:nvSpPr>
        <p:spPr>
          <a:xfrm>
            <a:off x="6958526" y="3733800"/>
            <a:ext cx="5174750" cy="523220"/>
          </a:xfrm>
          <a:prstGeom prst="rect">
            <a:avLst/>
          </a:prstGeom>
          <a:noFill/>
        </p:spPr>
        <p:txBody>
          <a:bodyPr wrap="none" rtlCol="0">
            <a:spAutoFit/>
          </a:bodyPr>
          <a:lstStyle/>
          <a:p>
            <a:r>
              <a:rPr lang="en-US" sz="2800" dirty="0"/>
              <a:t>Add the content of memory to AC</a:t>
            </a:r>
          </a:p>
        </p:txBody>
      </p:sp>
      <p:sp>
        <p:nvSpPr>
          <p:cNvPr id="32" name="TextBox 31"/>
          <p:cNvSpPr txBox="1"/>
          <p:nvPr/>
        </p:nvSpPr>
        <p:spPr>
          <a:xfrm>
            <a:off x="4740423" y="3733800"/>
            <a:ext cx="862737" cy="523220"/>
          </a:xfrm>
          <a:prstGeom prst="rect">
            <a:avLst/>
          </a:prstGeom>
          <a:noFill/>
        </p:spPr>
        <p:txBody>
          <a:bodyPr wrap="none" rtlCol="0">
            <a:spAutoFit/>
          </a:bodyPr>
          <a:lstStyle/>
          <a:p>
            <a:r>
              <a:rPr lang="en-US" sz="2800" dirty="0"/>
              <a:t>9xxx</a:t>
            </a:r>
          </a:p>
        </p:txBody>
      </p:sp>
      <p:sp>
        <p:nvSpPr>
          <p:cNvPr id="33" name="TextBox 32"/>
          <p:cNvSpPr txBox="1"/>
          <p:nvPr/>
        </p:nvSpPr>
        <p:spPr>
          <a:xfrm>
            <a:off x="3628257" y="4143970"/>
            <a:ext cx="857927" cy="523220"/>
          </a:xfrm>
          <a:prstGeom prst="rect">
            <a:avLst/>
          </a:prstGeom>
          <a:noFill/>
        </p:spPr>
        <p:txBody>
          <a:bodyPr wrap="none" rtlCol="0">
            <a:spAutoFit/>
          </a:bodyPr>
          <a:lstStyle/>
          <a:p>
            <a:r>
              <a:rPr lang="en-US" sz="2800" dirty="0"/>
              <a:t>2xxx</a:t>
            </a:r>
          </a:p>
        </p:txBody>
      </p:sp>
      <p:sp>
        <p:nvSpPr>
          <p:cNvPr id="34" name="TextBox 33"/>
          <p:cNvSpPr txBox="1"/>
          <p:nvPr/>
        </p:nvSpPr>
        <p:spPr>
          <a:xfrm>
            <a:off x="5833539" y="4143970"/>
            <a:ext cx="840295" cy="523220"/>
          </a:xfrm>
          <a:prstGeom prst="rect">
            <a:avLst/>
          </a:prstGeom>
          <a:noFill/>
        </p:spPr>
        <p:txBody>
          <a:bodyPr wrap="none" rtlCol="0">
            <a:spAutoFit/>
          </a:bodyPr>
          <a:lstStyle/>
          <a:p>
            <a:r>
              <a:rPr lang="en-US" sz="2800" dirty="0"/>
              <a:t>LDA</a:t>
            </a:r>
          </a:p>
        </p:txBody>
      </p:sp>
      <p:sp>
        <p:nvSpPr>
          <p:cNvPr id="35" name="TextBox 34"/>
          <p:cNvSpPr txBox="1"/>
          <p:nvPr/>
        </p:nvSpPr>
        <p:spPr>
          <a:xfrm>
            <a:off x="6949004" y="4143970"/>
            <a:ext cx="3970895" cy="523220"/>
          </a:xfrm>
          <a:prstGeom prst="rect">
            <a:avLst/>
          </a:prstGeom>
          <a:noFill/>
        </p:spPr>
        <p:txBody>
          <a:bodyPr wrap="none" rtlCol="0">
            <a:spAutoFit/>
          </a:bodyPr>
          <a:lstStyle/>
          <a:p>
            <a:r>
              <a:rPr lang="en-US" sz="2800" dirty="0"/>
              <a:t>Load memory word to AC</a:t>
            </a:r>
          </a:p>
        </p:txBody>
      </p:sp>
      <p:sp>
        <p:nvSpPr>
          <p:cNvPr id="36" name="TextBox 35"/>
          <p:cNvSpPr txBox="1"/>
          <p:nvPr/>
        </p:nvSpPr>
        <p:spPr>
          <a:xfrm>
            <a:off x="4730898" y="4143970"/>
            <a:ext cx="902811" cy="523220"/>
          </a:xfrm>
          <a:prstGeom prst="rect">
            <a:avLst/>
          </a:prstGeom>
          <a:noFill/>
        </p:spPr>
        <p:txBody>
          <a:bodyPr wrap="none" rtlCol="0">
            <a:spAutoFit/>
          </a:bodyPr>
          <a:lstStyle/>
          <a:p>
            <a:r>
              <a:rPr lang="en-US" sz="2800" dirty="0" err="1"/>
              <a:t>Axxx</a:t>
            </a:r>
            <a:endParaRPr lang="en-US" sz="2800" dirty="0"/>
          </a:p>
        </p:txBody>
      </p:sp>
      <p:sp>
        <p:nvSpPr>
          <p:cNvPr id="37" name="TextBox 36"/>
          <p:cNvSpPr txBox="1"/>
          <p:nvPr/>
        </p:nvSpPr>
        <p:spPr>
          <a:xfrm>
            <a:off x="3628257" y="4584710"/>
            <a:ext cx="833883" cy="523220"/>
          </a:xfrm>
          <a:prstGeom prst="rect">
            <a:avLst/>
          </a:prstGeom>
          <a:noFill/>
        </p:spPr>
        <p:txBody>
          <a:bodyPr wrap="none" rtlCol="0">
            <a:spAutoFit/>
          </a:bodyPr>
          <a:lstStyle/>
          <a:p>
            <a:r>
              <a:rPr lang="en-US" sz="2800" dirty="0"/>
              <a:t>3xxx</a:t>
            </a:r>
          </a:p>
        </p:txBody>
      </p:sp>
      <p:sp>
        <p:nvSpPr>
          <p:cNvPr id="38" name="TextBox 37"/>
          <p:cNvSpPr txBox="1"/>
          <p:nvPr/>
        </p:nvSpPr>
        <p:spPr>
          <a:xfrm>
            <a:off x="5833539" y="4584710"/>
            <a:ext cx="790537" cy="523220"/>
          </a:xfrm>
          <a:prstGeom prst="rect">
            <a:avLst/>
          </a:prstGeom>
          <a:noFill/>
        </p:spPr>
        <p:txBody>
          <a:bodyPr wrap="none" rtlCol="0">
            <a:spAutoFit/>
          </a:bodyPr>
          <a:lstStyle/>
          <a:p>
            <a:r>
              <a:rPr lang="en-US" sz="2800" dirty="0"/>
              <a:t>STA</a:t>
            </a:r>
          </a:p>
        </p:txBody>
      </p:sp>
      <p:sp>
        <p:nvSpPr>
          <p:cNvPr id="39" name="TextBox 38"/>
          <p:cNvSpPr txBox="1"/>
          <p:nvPr/>
        </p:nvSpPr>
        <p:spPr>
          <a:xfrm>
            <a:off x="6949004" y="4584710"/>
            <a:ext cx="4765985" cy="523220"/>
          </a:xfrm>
          <a:prstGeom prst="rect">
            <a:avLst/>
          </a:prstGeom>
          <a:noFill/>
        </p:spPr>
        <p:txBody>
          <a:bodyPr wrap="none" rtlCol="0">
            <a:spAutoFit/>
          </a:bodyPr>
          <a:lstStyle/>
          <a:p>
            <a:r>
              <a:rPr lang="en-US" sz="2800" dirty="0"/>
              <a:t>Store content of AC in memory</a:t>
            </a:r>
          </a:p>
        </p:txBody>
      </p:sp>
      <p:sp>
        <p:nvSpPr>
          <p:cNvPr id="40" name="TextBox 39"/>
          <p:cNvSpPr txBox="1"/>
          <p:nvPr/>
        </p:nvSpPr>
        <p:spPr>
          <a:xfrm>
            <a:off x="4730898" y="4584710"/>
            <a:ext cx="888385" cy="523220"/>
          </a:xfrm>
          <a:prstGeom prst="rect">
            <a:avLst/>
          </a:prstGeom>
          <a:noFill/>
        </p:spPr>
        <p:txBody>
          <a:bodyPr wrap="none" rtlCol="0">
            <a:spAutoFit/>
          </a:bodyPr>
          <a:lstStyle/>
          <a:p>
            <a:r>
              <a:rPr lang="en-US" sz="2800" dirty="0" err="1"/>
              <a:t>Bxxx</a:t>
            </a:r>
            <a:endParaRPr lang="en-US" sz="2800" dirty="0"/>
          </a:p>
        </p:txBody>
      </p:sp>
      <p:sp>
        <p:nvSpPr>
          <p:cNvPr id="41" name="TextBox 40"/>
          <p:cNvSpPr txBox="1"/>
          <p:nvPr/>
        </p:nvSpPr>
        <p:spPr>
          <a:xfrm>
            <a:off x="3628257" y="5016787"/>
            <a:ext cx="861133" cy="523220"/>
          </a:xfrm>
          <a:prstGeom prst="rect">
            <a:avLst/>
          </a:prstGeom>
          <a:noFill/>
        </p:spPr>
        <p:txBody>
          <a:bodyPr wrap="none" rtlCol="0">
            <a:spAutoFit/>
          </a:bodyPr>
          <a:lstStyle/>
          <a:p>
            <a:r>
              <a:rPr lang="en-US" sz="2800" dirty="0"/>
              <a:t>4xxx</a:t>
            </a:r>
          </a:p>
        </p:txBody>
      </p:sp>
      <p:sp>
        <p:nvSpPr>
          <p:cNvPr id="42" name="TextBox 41"/>
          <p:cNvSpPr txBox="1"/>
          <p:nvPr/>
        </p:nvSpPr>
        <p:spPr>
          <a:xfrm>
            <a:off x="5833539" y="5016787"/>
            <a:ext cx="888385" cy="523220"/>
          </a:xfrm>
          <a:prstGeom prst="rect">
            <a:avLst/>
          </a:prstGeom>
          <a:noFill/>
        </p:spPr>
        <p:txBody>
          <a:bodyPr wrap="none" rtlCol="0">
            <a:spAutoFit/>
          </a:bodyPr>
          <a:lstStyle/>
          <a:p>
            <a:r>
              <a:rPr lang="en-US" sz="2800" dirty="0"/>
              <a:t>BUN</a:t>
            </a:r>
          </a:p>
        </p:txBody>
      </p:sp>
      <p:sp>
        <p:nvSpPr>
          <p:cNvPr id="43" name="TextBox 42"/>
          <p:cNvSpPr txBox="1"/>
          <p:nvPr/>
        </p:nvSpPr>
        <p:spPr>
          <a:xfrm>
            <a:off x="6949001" y="5016787"/>
            <a:ext cx="3594254" cy="523220"/>
          </a:xfrm>
          <a:prstGeom prst="rect">
            <a:avLst/>
          </a:prstGeom>
          <a:noFill/>
        </p:spPr>
        <p:txBody>
          <a:bodyPr wrap="none" rtlCol="0">
            <a:spAutoFit/>
          </a:bodyPr>
          <a:lstStyle/>
          <a:p>
            <a:r>
              <a:rPr lang="en-US" sz="2800" dirty="0"/>
              <a:t>Branch unconditionally</a:t>
            </a:r>
          </a:p>
        </p:txBody>
      </p:sp>
      <p:sp>
        <p:nvSpPr>
          <p:cNvPr id="44" name="TextBox 43"/>
          <p:cNvSpPr txBox="1"/>
          <p:nvPr/>
        </p:nvSpPr>
        <p:spPr>
          <a:xfrm>
            <a:off x="4730898" y="5016787"/>
            <a:ext cx="886781" cy="523220"/>
          </a:xfrm>
          <a:prstGeom prst="rect">
            <a:avLst/>
          </a:prstGeom>
          <a:noFill/>
        </p:spPr>
        <p:txBody>
          <a:bodyPr wrap="none" rtlCol="0">
            <a:spAutoFit/>
          </a:bodyPr>
          <a:lstStyle/>
          <a:p>
            <a:r>
              <a:rPr lang="en-US" sz="2800" dirty="0" err="1"/>
              <a:t>Cxxx</a:t>
            </a:r>
            <a:endParaRPr lang="en-US" sz="2800" dirty="0"/>
          </a:p>
        </p:txBody>
      </p:sp>
      <p:sp>
        <p:nvSpPr>
          <p:cNvPr id="45" name="TextBox 44"/>
          <p:cNvSpPr txBox="1"/>
          <p:nvPr/>
        </p:nvSpPr>
        <p:spPr>
          <a:xfrm>
            <a:off x="3628257" y="5435620"/>
            <a:ext cx="848309" cy="523220"/>
          </a:xfrm>
          <a:prstGeom prst="rect">
            <a:avLst/>
          </a:prstGeom>
          <a:noFill/>
        </p:spPr>
        <p:txBody>
          <a:bodyPr wrap="none" rtlCol="0">
            <a:spAutoFit/>
          </a:bodyPr>
          <a:lstStyle/>
          <a:p>
            <a:r>
              <a:rPr lang="en-US" sz="2800" dirty="0"/>
              <a:t>5xxx</a:t>
            </a:r>
          </a:p>
        </p:txBody>
      </p:sp>
      <p:sp>
        <p:nvSpPr>
          <p:cNvPr id="46" name="TextBox 45"/>
          <p:cNvSpPr txBox="1"/>
          <p:nvPr/>
        </p:nvSpPr>
        <p:spPr>
          <a:xfrm>
            <a:off x="5833539" y="5435620"/>
            <a:ext cx="824265" cy="523220"/>
          </a:xfrm>
          <a:prstGeom prst="rect">
            <a:avLst/>
          </a:prstGeom>
          <a:noFill/>
        </p:spPr>
        <p:txBody>
          <a:bodyPr wrap="none" rtlCol="0">
            <a:spAutoFit/>
          </a:bodyPr>
          <a:lstStyle/>
          <a:p>
            <a:r>
              <a:rPr lang="en-US" sz="2800" dirty="0"/>
              <a:t>BSA</a:t>
            </a:r>
          </a:p>
        </p:txBody>
      </p:sp>
      <p:sp>
        <p:nvSpPr>
          <p:cNvPr id="47" name="TextBox 46"/>
          <p:cNvSpPr txBox="1"/>
          <p:nvPr/>
        </p:nvSpPr>
        <p:spPr>
          <a:xfrm>
            <a:off x="6949001" y="5435620"/>
            <a:ext cx="4769832" cy="523220"/>
          </a:xfrm>
          <a:prstGeom prst="rect">
            <a:avLst/>
          </a:prstGeom>
          <a:noFill/>
        </p:spPr>
        <p:txBody>
          <a:bodyPr wrap="none" rtlCol="0">
            <a:spAutoFit/>
          </a:bodyPr>
          <a:lstStyle/>
          <a:p>
            <a:r>
              <a:rPr lang="en-US" sz="2800" dirty="0"/>
              <a:t>Branch and save return address</a:t>
            </a:r>
          </a:p>
        </p:txBody>
      </p:sp>
      <p:sp>
        <p:nvSpPr>
          <p:cNvPr id="48" name="TextBox 47"/>
          <p:cNvSpPr txBox="1"/>
          <p:nvPr/>
        </p:nvSpPr>
        <p:spPr>
          <a:xfrm>
            <a:off x="4730898" y="5435620"/>
            <a:ext cx="915635" cy="523220"/>
          </a:xfrm>
          <a:prstGeom prst="rect">
            <a:avLst/>
          </a:prstGeom>
          <a:noFill/>
        </p:spPr>
        <p:txBody>
          <a:bodyPr wrap="none" rtlCol="0">
            <a:spAutoFit/>
          </a:bodyPr>
          <a:lstStyle/>
          <a:p>
            <a:r>
              <a:rPr lang="en-US" sz="2800" dirty="0" err="1"/>
              <a:t>Dxxx</a:t>
            </a:r>
            <a:endParaRPr lang="en-US" sz="2800" dirty="0"/>
          </a:p>
        </p:txBody>
      </p:sp>
      <p:sp>
        <p:nvSpPr>
          <p:cNvPr id="49" name="TextBox 48"/>
          <p:cNvSpPr txBox="1"/>
          <p:nvPr/>
        </p:nvSpPr>
        <p:spPr>
          <a:xfrm>
            <a:off x="3628257" y="5877518"/>
            <a:ext cx="862737" cy="523220"/>
          </a:xfrm>
          <a:prstGeom prst="rect">
            <a:avLst/>
          </a:prstGeom>
          <a:noFill/>
        </p:spPr>
        <p:txBody>
          <a:bodyPr wrap="none" rtlCol="0">
            <a:spAutoFit/>
          </a:bodyPr>
          <a:lstStyle/>
          <a:p>
            <a:r>
              <a:rPr lang="en-US" sz="2800" dirty="0"/>
              <a:t>6xxx</a:t>
            </a:r>
          </a:p>
        </p:txBody>
      </p:sp>
      <p:sp>
        <p:nvSpPr>
          <p:cNvPr id="50" name="TextBox 49"/>
          <p:cNvSpPr txBox="1"/>
          <p:nvPr/>
        </p:nvSpPr>
        <p:spPr>
          <a:xfrm>
            <a:off x="5833539" y="5877518"/>
            <a:ext cx="681597" cy="523220"/>
          </a:xfrm>
          <a:prstGeom prst="rect">
            <a:avLst/>
          </a:prstGeom>
          <a:noFill/>
        </p:spPr>
        <p:txBody>
          <a:bodyPr wrap="none" rtlCol="0">
            <a:spAutoFit/>
          </a:bodyPr>
          <a:lstStyle/>
          <a:p>
            <a:r>
              <a:rPr lang="en-US" sz="2800" dirty="0"/>
              <a:t>ISZ</a:t>
            </a:r>
          </a:p>
        </p:txBody>
      </p:sp>
      <p:sp>
        <p:nvSpPr>
          <p:cNvPr id="51" name="TextBox 50"/>
          <p:cNvSpPr txBox="1"/>
          <p:nvPr/>
        </p:nvSpPr>
        <p:spPr>
          <a:xfrm>
            <a:off x="6949001" y="5877518"/>
            <a:ext cx="3995004" cy="523220"/>
          </a:xfrm>
          <a:prstGeom prst="rect">
            <a:avLst/>
          </a:prstGeom>
          <a:noFill/>
        </p:spPr>
        <p:txBody>
          <a:bodyPr wrap="none" rtlCol="0">
            <a:spAutoFit/>
          </a:bodyPr>
          <a:lstStyle/>
          <a:p>
            <a:r>
              <a:rPr lang="en-US" sz="2800" dirty="0"/>
              <a:t>Increment and skip if zero</a:t>
            </a:r>
          </a:p>
        </p:txBody>
      </p:sp>
      <p:sp>
        <p:nvSpPr>
          <p:cNvPr id="52" name="TextBox 51"/>
          <p:cNvSpPr txBox="1"/>
          <p:nvPr/>
        </p:nvSpPr>
        <p:spPr>
          <a:xfrm>
            <a:off x="4730898" y="5877518"/>
            <a:ext cx="872355" cy="523220"/>
          </a:xfrm>
          <a:prstGeom prst="rect">
            <a:avLst/>
          </a:prstGeom>
          <a:noFill/>
        </p:spPr>
        <p:txBody>
          <a:bodyPr wrap="none" rtlCol="0">
            <a:spAutoFit/>
          </a:bodyPr>
          <a:lstStyle/>
          <a:p>
            <a:r>
              <a:rPr lang="en-US" sz="2800" dirty="0" err="1"/>
              <a:t>Exxx</a:t>
            </a:r>
            <a:endParaRPr lang="en-US" sz="2800" dirty="0"/>
          </a:p>
        </p:txBody>
      </p:sp>
    </p:spTree>
    <p:extLst>
      <p:ext uri="{BB962C8B-B14F-4D97-AF65-F5344CB8AC3E}">
        <p14:creationId xmlns:p14="http://schemas.microsoft.com/office/powerpoint/2010/main" val="106706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par>
                                <p:cTn id="53" presetID="22" presetClass="exit" presetSubtype="4" fill="hold" grpId="1" nodeType="withEffect">
                                  <p:stCondLst>
                                    <p:cond delay="0"/>
                                  </p:stCondLst>
                                  <p:childTnLst>
                                    <p:animEffect transition="out" filter="wipe(down)">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down)">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wipe(down)">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2"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down)">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wipe(down)">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wipe(down)">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down)">
                                      <p:cBhvr>
                                        <p:cTn id="90" dur="500"/>
                                        <p:tgtEl>
                                          <p:spTgt spid="3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down)">
                                      <p:cBhvr>
                                        <p:cTn id="95" dur="500"/>
                                        <p:tgtEl>
                                          <p:spTgt spid="26"/>
                                        </p:tgtEl>
                                      </p:cBhvr>
                                    </p:animEffect>
                                  </p:childTnLst>
                                </p:cTn>
                              </p:par>
                              <p:par>
                                <p:cTn id="96" presetID="22" presetClass="exit" presetSubtype="4" fill="hold" grpId="3" nodeType="withEffect">
                                  <p:stCondLst>
                                    <p:cond delay="0"/>
                                  </p:stCondLst>
                                  <p:childTnLst>
                                    <p:animEffect transition="out" filter="wipe(down)">
                                      <p:cBhvr>
                                        <p:cTn id="97" dur="500"/>
                                        <p:tgtEl>
                                          <p:spTgt spid="28"/>
                                        </p:tgtEl>
                                      </p:cBhvr>
                                    </p:animEffect>
                                    <p:set>
                                      <p:cBhvr>
                                        <p:cTn id="98" dur="1" fill="hold">
                                          <p:stCondLst>
                                            <p:cond delay="499"/>
                                          </p:stCondLst>
                                        </p:cTn>
                                        <p:tgtEl>
                                          <p:spTgt spid="28"/>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27"/>
                                        </p:tgtEl>
                                      </p:cBhvr>
                                    </p:animEffect>
                                    <p:set>
                                      <p:cBhvr>
                                        <p:cTn id="101" dur="1" fill="hold">
                                          <p:stCondLst>
                                            <p:cond delay="499"/>
                                          </p:stCondLst>
                                        </p:cTn>
                                        <p:tgtEl>
                                          <p:spTgt spid="2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down)">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wipe(down)">
                                      <p:cBhvr>
                                        <p:cTn id="116" dur="500"/>
                                        <p:tgtEl>
                                          <p:spTgt spid="4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4" nodeType="click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wipe(down)">
                                      <p:cBhvr>
                                        <p:cTn id="121" dur="500"/>
                                        <p:tgtEl>
                                          <p:spTgt spid="2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down)">
                                      <p:cBhvr>
                                        <p:cTn id="126" dur="5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46"/>
                                        </p:tgtEl>
                                        <p:attrNameLst>
                                          <p:attrName>style.visibility</p:attrName>
                                        </p:attrNameLst>
                                      </p:cBhvr>
                                      <p:to>
                                        <p:strVal val="visible"/>
                                      </p:to>
                                    </p:set>
                                    <p:animEffect transition="in" filter="wipe(down)">
                                      <p:cBhvr>
                                        <p:cTn id="131" dur="500"/>
                                        <p:tgtEl>
                                          <p:spTgt spid="46"/>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wipe(down)">
                                      <p:cBhvr>
                                        <p:cTn id="136" dur="500"/>
                                        <p:tgtEl>
                                          <p:spTgt spid="47"/>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2" nodeType="clickEffect">
                                  <p:stCondLst>
                                    <p:cond delay="0"/>
                                  </p:stCondLst>
                                  <p:childTnLst>
                                    <p:set>
                                      <p:cBhvr>
                                        <p:cTn id="140" dur="1" fill="hold">
                                          <p:stCondLst>
                                            <p:cond delay="0"/>
                                          </p:stCondLst>
                                        </p:cTn>
                                        <p:tgtEl>
                                          <p:spTgt spid="27"/>
                                        </p:tgtEl>
                                        <p:attrNameLst>
                                          <p:attrName>style.visibility</p:attrName>
                                        </p:attrNameLst>
                                      </p:cBhvr>
                                      <p:to>
                                        <p:strVal val="visible"/>
                                      </p:to>
                                    </p:set>
                                    <p:animEffect transition="in" filter="wipe(down)">
                                      <p:cBhvr>
                                        <p:cTn id="141" dur="500"/>
                                        <p:tgtEl>
                                          <p:spTgt spid="27"/>
                                        </p:tgtEl>
                                      </p:cBhvr>
                                    </p:animEffect>
                                  </p:childTnLst>
                                </p:cTn>
                              </p:par>
                              <p:par>
                                <p:cTn id="142" presetID="22" presetClass="exit" presetSubtype="4" fill="hold" grpId="5" nodeType="withEffect">
                                  <p:stCondLst>
                                    <p:cond delay="0"/>
                                  </p:stCondLst>
                                  <p:childTnLst>
                                    <p:animEffect transition="out" filter="wipe(down)">
                                      <p:cBhvr>
                                        <p:cTn id="143" dur="500"/>
                                        <p:tgtEl>
                                          <p:spTgt spid="28"/>
                                        </p:tgtEl>
                                      </p:cBhvr>
                                    </p:animEffect>
                                    <p:set>
                                      <p:cBhvr>
                                        <p:cTn id="144" dur="1" fill="hold">
                                          <p:stCondLst>
                                            <p:cond delay="499"/>
                                          </p:stCondLst>
                                        </p:cTn>
                                        <p:tgtEl>
                                          <p:spTgt spid="2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wipe(down)">
                                      <p:cBhvr>
                                        <p:cTn id="149" dur="500"/>
                                        <p:tgtEl>
                                          <p:spTgt spid="49"/>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50"/>
                                        </p:tgtEl>
                                        <p:attrNameLst>
                                          <p:attrName>style.visibility</p:attrName>
                                        </p:attrNameLst>
                                      </p:cBhvr>
                                      <p:to>
                                        <p:strVal val="visible"/>
                                      </p:to>
                                    </p:set>
                                    <p:animEffect transition="in" filter="wipe(down)">
                                      <p:cBhvr>
                                        <p:cTn id="154" dur="500"/>
                                        <p:tgtEl>
                                          <p:spTgt spid="50"/>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wipe(down)">
                                      <p:cBhvr>
                                        <p:cTn id="159" dur="500"/>
                                        <p:tgtEl>
                                          <p:spTgt spid="51"/>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21"/>
                                        </p:tgtEl>
                                        <p:attrNameLst>
                                          <p:attrName>style.visibility</p:attrName>
                                        </p:attrNameLst>
                                      </p:cBhvr>
                                      <p:to>
                                        <p:strVal val="visible"/>
                                      </p:to>
                                    </p:set>
                                    <p:animEffect transition="in" filter="wipe(down)">
                                      <p:cBhvr>
                                        <p:cTn id="164" dur="500"/>
                                        <p:tgtEl>
                                          <p:spTgt spid="21"/>
                                        </p:tgtEl>
                                      </p:cBhvr>
                                    </p:animEffect>
                                  </p:childTnLst>
                                </p:cTn>
                              </p:par>
                              <p:par>
                                <p:cTn id="165" presetID="22" presetClass="exit" presetSubtype="4" fill="hold" grpId="6" nodeType="withEffect">
                                  <p:stCondLst>
                                    <p:cond delay="0"/>
                                  </p:stCondLst>
                                  <p:childTnLst>
                                    <p:animEffect transition="out" filter="wipe(down)">
                                      <p:cBhvr>
                                        <p:cTn id="166" dur="500"/>
                                        <p:tgtEl>
                                          <p:spTgt spid="28"/>
                                        </p:tgtEl>
                                      </p:cBhvr>
                                    </p:animEffect>
                                    <p:set>
                                      <p:cBhvr>
                                        <p:cTn id="167" dur="1" fill="hold">
                                          <p:stCondLst>
                                            <p:cond delay="499"/>
                                          </p:stCondLst>
                                        </p:cTn>
                                        <p:tgtEl>
                                          <p:spTgt spid="28"/>
                                        </p:tgtEl>
                                        <p:attrNameLst>
                                          <p:attrName>style.visibility</p:attrName>
                                        </p:attrNameLst>
                                      </p:cBhvr>
                                      <p:to>
                                        <p:strVal val="hidden"/>
                                      </p:to>
                                    </p:set>
                                  </p:childTnLst>
                                </p:cTn>
                              </p:par>
                              <p:par>
                                <p:cTn id="168" presetID="22" presetClass="exit" presetSubtype="4" fill="hold" grpId="3" nodeType="withEffect">
                                  <p:stCondLst>
                                    <p:cond delay="0"/>
                                  </p:stCondLst>
                                  <p:childTnLst>
                                    <p:animEffect transition="out" filter="wipe(down)">
                                      <p:cBhvr>
                                        <p:cTn id="169" dur="500"/>
                                        <p:tgtEl>
                                          <p:spTgt spid="27"/>
                                        </p:tgtEl>
                                      </p:cBhvr>
                                    </p:animEffect>
                                    <p:set>
                                      <p:cBhvr>
                                        <p:cTn id="170" dur="1" fill="hold">
                                          <p:stCondLst>
                                            <p:cond delay="499"/>
                                          </p:stCondLst>
                                        </p:cTn>
                                        <p:tgtEl>
                                          <p:spTgt spid="27"/>
                                        </p:tgtEl>
                                        <p:attrNameLst>
                                          <p:attrName>style.visibility</p:attrName>
                                        </p:attrNameLst>
                                      </p:cBhvr>
                                      <p:to>
                                        <p:strVal val="hidden"/>
                                      </p:to>
                                    </p:set>
                                  </p:childTnLst>
                                </p:cTn>
                              </p:par>
                              <p:par>
                                <p:cTn id="171" presetID="22" presetClass="exit" presetSubtype="4" fill="hold" grpId="1" nodeType="withEffect">
                                  <p:stCondLst>
                                    <p:cond delay="0"/>
                                  </p:stCondLst>
                                  <p:childTnLst>
                                    <p:animEffect transition="out" filter="wipe(down)">
                                      <p:cBhvr>
                                        <p:cTn id="172" dur="500"/>
                                        <p:tgtEl>
                                          <p:spTgt spid="26"/>
                                        </p:tgtEl>
                                      </p:cBhvr>
                                    </p:animEffect>
                                    <p:set>
                                      <p:cBhvr>
                                        <p:cTn id="173" dur="1" fill="hold">
                                          <p:stCondLst>
                                            <p:cond delay="499"/>
                                          </p:stCondLst>
                                        </p:cTn>
                                        <p:tgtEl>
                                          <p:spTgt spid="26"/>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23"/>
                                        </p:tgtEl>
                                        <p:attrNameLst>
                                          <p:attrName>style.visibility</p:attrName>
                                        </p:attrNameLst>
                                      </p:cBhvr>
                                      <p:to>
                                        <p:strVal val="visible"/>
                                      </p:to>
                                    </p:set>
                                    <p:animEffect transition="in" filter="wipe(down)">
                                      <p:cBhvr>
                                        <p:cTn id="178" dur="500"/>
                                        <p:tgtEl>
                                          <p:spTgt spid="23"/>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22"/>
                                        </p:tgtEl>
                                        <p:attrNameLst>
                                          <p:attrName>style.visibility</p:attrName>
                                        </p:attrNameLst>
                                      </p:cBhvr>
                                      <p:to>
                                        <p:strVal val="visible"/>
                                      </p:to>
                                    </p:set>
                                    <p:animEffect transition="in" filter="wipe(down)">
                                      <p:cBhvr>
                                        <p:cTn id="183" dur="500"/>
                                        <p:tgtEl>
                                          <p:spTgt spid="22"/>
                                        </p:tgtEl>
                                      </p:cBhvr>
                                    </p:animEffect>
                                  </p:childTnLst>
                                </p:cTn>
                              </p:par>
                            </p:childTnLst>
                          </p:cTn>
                        </p:par>
                      </p:childTnLst>
                    </p:cTn>
                  </p:par>
                  <p:par>
                    <p:cTn id="184" fill="hold">
                      <p:stCondLst>
                        <p:cond delay="indefinite"/>
                      </p:stCondLst>
                      <p:childTnLst>
                        <p:par>
                          <p:cTn id="185" fill="hold">
                            <p:stCondLst>
                              <p:cond delay="0"/>
                            </p:stCondLst>
                            <p:childTnLst>
                              <p:par>
                                <p:cTn id="186" presetID="22" presetClass="entr" presetSubtype="4" fill="hold" grpId="7" nodeType="clickEffect">
                                  <p:stCondLst>
                                    <p:cond delay="0"/>
                                  </p:stCondLst>
                                  <p:childTnLst>
                                    <p:set>
                                      <p:cBhvr>
                                        <p:cTn id="187" dur="1" fill="hold">
                                          <p:stCondLst>
                                            <p:cond delay="0"/>
                                          </p:stCondLst>
                                        </p:cTn>
                                        <p:tgtEl>
                                          <p:spTgt spid="28"/>
                                        </p:tgtEl>
                                        <p:attrNameLst>
                                          <p:attrName>style.visibility</p:attrName>
                                        </p:attrNameLst>
                                      </p:cBhvr>
                                      <p:to>
                                        <p:strVal val="visible"/>
                                      </p:to>
                                    </p:set>
                                    <p:animEffect transition="in" filter="wipe(down)">
                                      <p:cBhvr>
                                        <p:cTn id="188" dur="500"/>
                                        <p:tgtEl>
                                          <p:spTgt spid="28"/>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4" fill="hold" grpId="0" nodeType="clickEffect">
                                  <p:stCondLst>
                                    <p:cond delay="0"/>
                                  </p:stCondLst>
                                  <p:childTnLst>
                                    <p:set>
                                      <p:cBhvr>
                                        <p:cTn id="192" dur="1" fill="hold">
                                          <p:stCondLst>
                                            <p:cond delay="0"/>
                                          </p:stCondLst>
                                        </p:cTn>
                                        <p:tgtEl>
                                          <p:spTgt spid="32"/>
                                        </p:tgtEl>
                                        <p:attrNameLst>
                                          <p:attrName>style.visibility</p:attrName>
                                        </p:attrNameLst>
                                      </p:cBhvr>
                                      <p:to>
                                        <p:strVal val="visible"/>
                                      </p:to>
                                    </p:set>
                                    <p:animEffect transition="in" filter="wipe(down)">
                                      <p:cBhvr>
                                        <p:cTn id="193" dur="500"/>
                                        <p:tgtEl>
                                          <p:spTgt spid="32"/>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grpId="4" nodeType="clickEffect">
                                  <p:stCondLst>
                                    <p:cond delay="0"/>
                                  </p:stCondLst>
                                  <p:childTnLst>
                                    <p:set>
                                      <p:cBhvr>
                                        <p:cTn id="197" dur="1" fill="hold">
                                          <p:stCondLst>
                                            <p:cond delay="0"/>
                                          </p:stCondLst>
                                        </p:cTn>
                                        <p:tgtEl>
                                          <p:spTgt spid="27"/>
                                        </p:tgtEl>
                                        <p:attrNameLst>
                                          <p:attrName>style.visibility</p:attrName>
                                        </p:attrNameLst>
                                      </p:cBhvr>
                                      <p:to>
                                        <p:strVal val="visible"/>
                                      </p:to>
                                    </p:set>
                                    <p:animEffect transition="in" filter="wipe(down)">
                                      <p:cBhvr>
                                        <p:cTn id="198" dur="500"/>
                                        <p:tgtEl>
                                          <p:spTgt spid="27"/>
                                        </p:tgtEl>
                                      </p:cBhvr>
                                    </p:animEffect>
                                  </p:childTnLst>
                                </p:cTn>
                              </p:par>
                              <p:par>
                                <p:cTn id="199" presetID="22" presetClass="exit" presetSubtype="4" fill="hold" grpId="8" nodeType="withEffect">
                                  <p:stCondLst>
                                    <p:cond delay="0"/>
                                  </p:stCondLst>
                                  <p:childTnLst>
                                    <p:animEffect transition="out" filter="wipe(down)">
                                      <p:cBhvr>
                                        <p:cTn id="200" dur="500"/>
                                        <p:tgtEl>
                                          <p:spTgt spid="28"/>
                                        </p:tgtEl>
                                      </p:cBhvr>
                                    </p:animEffect>
                                    <p:set>
                                      <p:cBhvr>
                                        <p:cTn id="201" dur="1" fill="hold">
                                          <p:stCondLst>
                                            <p:cond delay="499"/>
                                          </p:stCondLst>
                                        </p:cTn>
                                        <p:tgtEl>
                                          <p:spTgt spid="28"/>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0" nodeType="clickEffect">
                                  <p:stCondLst>
                                    <p:cond delay="0"/>
                                  </p:stCondLst>
                                  <p:childTnLst>
                                    <p:set>
                                      <p:cBhvr>
                                        <p:cTn id="205" dur="1" fill="hold">
                                          <p:stCondLst>
                                            <p:cond delay="0"/>
                                          </p:stCondLst>
                                        </p:cTn>
                                        <p:tgtEl>
                                          <p:spTgt spid="36"/>
                                        </p:tgtEl>
                                        <p:attrNameLst>
                                          <p:attrName>style.visibility</p:attrName>
                                        </p:attrNameLst>
                                      </p:cBhvr>
                                      <p:to>
                                        <p:strVal val="visible"/>
                                      </p:to>
                                    </p:set>
                                    <p:animEffect transition="in" filter="wipe(down)">
                                      <p:cBhvr>
                                        <p:cTn id="206" dur="500"/>
                                        <p:tgtEl>
                                          <p:spTgt spid="36"/>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grpId="9" nodeType="clickEffect">
                                  <p:stCondLst>
                                    <p:cond delay="0"/>
                                  </p:stCondLst>
                                  <p:childTnLst>
                                    <p:set>
                                      <p:cBhvr>
                                        <p:cTn id="210" dur="1" fill="hold">
                                          <p:stCondLst>
                                            <p:cond delay="0"/>
                                          </p:stCondLst>
                                        </p:cTn>
                                        <p:tgtEl>
                                          <p:spTgt spid="28"/>
                                        </p:tgtEl>
                                        <p:attrNameLst>
                                          <p:attrName>style.visibility</p:attrName>
                                        </p:attrNameLst>
                                      </p:cBhvr>
                                      <p:to>
                                        <p:strVal val="visible"/>
                                      </p:to>
                                    </p:set>
                                    <p:animEffect transition="in" filter="wipe(down)">
                                      <p:cBhvr>
                                        <p:cTn id="211" dur="500"/>
                                        <p:tgtEl>
                                          <p:spTgt spid="28"/>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grpId="0" nodeType="clickEffect">
                                  <p:stCondLst>
                                    <p:cond delay="0"/>
                                  </p:stCondLst>
                                  <p:childTnLst>
                                    <p:set>
                                      <p:cBhvr>
                                        <p:cTn id="215" dur="1" fill="hold">
                                          <p:stCondLst>
                                            <p:cond delay="0"/>
                                          </p:stCondLst>
                                        </p:cTn>
                                        <p:tgtEl>
                                          <p:spTgt spid="40"/>
                                        </p:tgtEl>
                                        <p:attrNameLst>
                                          <p:attrName>style.visibility</p:attrName>
                                        </p:attrNameLst>
                                      </p:cBhvr>
                                      <p:to>
                                        <p:strVal val="visible"/>
                                      </p:to>
                                    </p:set>
                                    <p:animEffect transition="in" filter="wipe(down)">
                                      <p:cBhvr>
                                        <p:cTn id="216" dur="500"/>
                                        <p:tgtEl>
                                          <p:spTgt spid="40"/>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4" fill="hold" grpId="2" nodeType="clickEffect">
                                  <p:stCondLst>
                                    <p:cond delay="0"/>
                                  </p:stCondLst>
                                  <p:childTnLst>
                                    <p:set>
                                      <p:cBhvr>
                                        <p:cTn id="220" dur="1" fill="hold">
                                          <p:stCondLst>
                                            <p:cond delay="0"/>
                                          </p:stCondLst>
                                        </p:cTn>
                                        <p:tgtEl>
                                          <p:spTgt spid="26"/>
                                        </p:tgtEl>
                                        <p:attrNameLst>
                                          <p:attrName>style.visibility</p:attrName>
                                        </p:attrNameLst>
                                      </p:cBhvr>
                                      <p:to>
                                        <p:strVal val="visible"/>
                                      </p:to>
                                    </p:set>
                                    <p:animEffect transition="in" filter="wipe(down)">
                                      <p:cBhvr>
                                        <p:cTn id="221" dur="500"/>
                                        <p:tgtEl>
                                          <p:spTgt spid="26"/>
                                        </p:tgtEl>
                                      </p:cBhvr>
                                    </p:animEffect>
                                  </p:childTnLst>
                                </p:cTn>
                              </p:par>
                              <p:par>
                                <p:cTn id="222" presetID="22" presetClass="exit" presetSubtype="4" fill="hold" grpId="10" nodeType="withEffect">
                                  <p:stCondLst>
                                    <p:cond delay="0"/>
                                  </p:stCondLst>
                                  <p:childTnLst>
                                    <p:animEffect transition="out" filter="wipe(down)">
                                      <p:cBhvr>
                                        <p:cTn id="223" dur="500"/>
                                        <p:tgtEl>
                                          <p:spTgt spid="28"/>
                                        </p:tgtEl>
                                      </p:cBhvr>
                                    </p:animEffect>
                                    <p:set>
                                      <p:cBhvr>
                                        <p:cTn id="224" dur="1" fill="hold">
                                          <p:stCondLst>
                                            <p:cond delay="499"/>
                                          </p:stCondLst>
                                        </p:cTn>
                                        <p:tgtEl>
                                          <p:spTgt spid="28"/>
                                        </p:tgtEl>
                                        <p:attrNameLst>
                                          <p:attrName>style.visibility</p:attrName>
                                        </p:attrNameLst>
                                      </p:cBhvr>
                                      <p:to>
                                        <p:strVal val="hidden"/>
                                      </p:to>
                                    </p:set>
                                  </p:childTnLst>
                                </p:cTn>
                              </p:par>
                              <p:par>
                                <p:cTn id="225" presetID="22" presetClass="exit" presetSubtype="4" fill="hold" grpId="5" nodeType="withEffect">
                                  <p:stCondLst>
                                    <p:cond delay="0"/>
                                  </p:stCondLst>
                                  <p:childTnLst>
                                    <p:animEffect transition="out" filter="wipe(down)">
                                      <p:cBhvr>
                                        <p:cTn id="226" dur="500"/>
                                        <p:tgtEl>
                                          <p:spTgt spid="27"/>
                                        </p:tgtEl>
                                      </p:cBhvr>
                                    </p:animEffect>
                                    <p:set>
                                      <p:cBhvr>
                                        <p:cTn id="227" dur="1" fill="hold">
                                          <p:stCondLst>
                                            <p:cond delay="499"/>
                                          </p:stCondLst>
                                        </p:cTn>
                                        <p:tgtEl>
                                          <p:spTgt spid="27"/>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44"/>
                                        </p:tgtEl>
                                        <p:attrNameLst>
                                          <p:attrName>style.visibility</p:attrName>
                                        </p:attrNameLst>
                                      </p:cBhvr>
                                      <p:to>
                                        <p:strVal val="visible"/>
                                      </p:to>
                                    </p:set>
                                    <p:animEffect transition="in" filter="wipe(down)">
                                      <p:cBhvr>
                                        <p:cTn id="232" dur="500"/>
                                        <p:tgtEl>
                                          <p:spTgt spid="44"/>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11" nodeType="clickEffect">
                                  <p:stCondLst>
                                    <p:cond delay="0"/>
                                  </p:stCondLst>
                                  <p:childTnLst>
                                    <p:set>
                                      <p:cBhvr>
                                        <p:cTn id="236" dur="1" fill="hold">
                                          <p:stCondLst>
                                            <p:cond delay="0"/>
                                          </p:stCondLst>
                                        </p:cTn>
                                        <p:tgtEl>
                                          <p:spTgt spid="28"/>
                                        </p:tgtEl>
                                        <p:attrNameLst>
                                          <p:attrName>style.visibility</p:attrName>
                                        </p:attrNameLst>
                                      </p:cBhvr>
                                      <p:to>
                                        <p:strVal val="visible"/>
                                      </p:to>
                                    </p:set>
                                    <p:animEffect transition="in" filter="wipe(down)">
                                      <p:cBhvr>
                                        <p:cTn id="237" dur="500"/>
                                        <p:tgtEl>
                                          <p:spTgt spid="28"/>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48"/>
                                        </p:tgtEl>
                                        <p:attrNameLst>
                                          <p:attrName>style.visibility</p:attrName>
                                        </p:attrNameLst>
                                      </p:cBhvr>
                                      <p:to>
                                        <p:strVal val="visible"/>
                                      </p:to>
                                    </p:set>
                                    <p:animEffect transition="in" filter="wipe(down)">
                                      <p:cBhvr>
                                        <p:cTn id="242" dur="500"/>
                                        <p:tgtEl>
                                          <p:spTgt spid="48"/>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6" nodeType="clickEffect">
                                  <p:stCondLst>
                                    <p:cond delay="0"/>
                                  </p:stCondLst>
                                  <p:childTnLst>
                                    <p:set>
                                      <p:cBhvr>
                                        <p:cTn id="246" dur="1" fill="hold">
                                          <p:stCondLst>
                                            <p:cond delay="0"/>
                                          </p:stCondLst>
                                        </p:cTn>
                                        <p:tgtEl>
                                          <p:spTgt spid="27"/>
                                        </p:tgtEl>
                                        <p:attrNameLst>
                                          <p:attrName>style.visibility</p:attrName>
                                        </p:attrNameLst>
                                      </p:cBhvr>
                                      <p:to>
                                        <p:strVal val="visible"/>
                                      </p:to>
                                    </p:set>
                                    <p:animEffect transition="in" filter="wipe(down)">
                                      <p:cBhvr>
                                        <p:cTn id="247" dur="500"/>
                                        <p:tgtEl>
                                          <p:spTgt spid="27"/>
                                        </p:tgtEl>
                                      </p:cBhvr>
                                    </p:animEffect>
                                  </p:childTnLst>
                                </p:cTn>
                              </p:par>
                              <p:par>
                                <p:cTn id="248" presetID="22" presetClass="exit" presetSubtype="4" fill="hold" grpId="12" nodeType="withEffect">
                                  <p:stCondLst>
                                    <p:cond delay="0"/>
                                  </p:stCondLst>
                                  <p:childTnLst>
                                    <p:animEffect transition="out" filter="wipe(down)">
                                      <p:cBhvr>
                                        <p:cTn id="249" dur="500"/>
                                        <p:tgtEl>
                                          <p:spTgt spid="28"/>
                                        </p:tgtEl>
                                      </p:cBhvr>
                                    </p:animEffect>
                                    <p:set>
                                      <p:cBhvr>
                                        <p:cTn id="250" dur="1" fill="hold">
                                          <p:stCondLst>
                                            <p:cond delay="499"/>
                                          </p:stCondLst>
                                        </p:cTn>
                                        <p:tgtEl>
                                          <p:spTgt spid="2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22" presetClass="entr" presetSubtype="4" fill="hold" grpId="0" nodeType="clickEffect">
                                  <p:stCondLst>
                                    <p:cond delay="0"/>
                                  </p:stCondLst>
                                  <p:childTnLst>
                                    <p:set>
                                      <p:cBhvr>
                                        <p:cTn id="254" dur="1" fill="hold">
                                          <p:stCondLst>
                                            <p:cond delay="0"/>
                                          </p:stCondLst>
                                        </p:cTn>
                                        <p:tgtEl>
                                          <p:spTgt spid="52"/>
                                        </p:tgtEl>
                                        <p:attrNameLst>
                                          <p:attrName>style.visibility</p:attrName>
                                        </p:attrNameLst>
                                      </p:cBhvr>
                                      <p:to>
                                        <p:strVal val="visible"/>
                                      </p:to>
                                    </p:set>
                                    <p:animEffect transition="in" filter="wipe(down)">
                                      <p:cBhvr>
                                        <p:cTn id="25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p:bldP spid="19" grpId="0"/>
      <p:bldP spid="21" grpId="0" animBg="1"/>
      <p:bldP spid="22" grpId="0"/>
      <p:bldP spid="23" grpId="0" animBg="1"/>
      <p:bldP spid="26" grpId="0" animBg="1"/>
      <p:bldP spid="26" grpId="1" animBg="1"/>
      <p:bldP spid="26" grpId="2" animBg="1"/>
      <p:bldP spid="27" grpId="0" animBg="1"/>
      <p:bldP spid="27" grpId="1" animBg="1"/>
      <p:bldP spid="27" grpId="2" animBg="1"/>
      <p:bldP spid="27" grpId="3" animBg="1"/>
      <p:bldP spid="27" grpId="4" animBg="1"/>
      <p:bldP spid="27" grpId="5" animBg="1"/>
      <p:bldP spid="27" grpId="6" animBg="1"/>
      <p:bldP spid="28" grpId="0" animBg="1"/>
      <p:bldP spid="28" grpId="1" animBg="1"/>
      <p:bldP spid="28" grpId="2" animBg="1"/>
      <p:bldP spid="28" grpId="3" animBg="1"/>
      <p:bldP spid="28" grpId="4" animBg="1"/>
      <p:bldP spid="28" grpId="5" animBg="1"/>
      <p:bldP spid="28" grpId="6" animBg="1"/>
      <p:bldP spid="28" grpId="7" animBg="1"/>
      <p:bldP spid="28" grpId="8" animBg="1"/>
      <p:bldP spid="28" grpId="9" animBg="1"/>
      <p:bldP spid="28" grpId="10" animBg="1"/>
      <p:bldP spid="28" grpId="11" animBg="1"/>
      <p:bldP spid="28" grpId="12" animBg="1"/>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p:txBody>
          <a:bodyPr/>
          <a:lstStyle/>
          <a:p>
            <a:pPr marL="457200" indent="-457200">
              <a:buFont typeface="+mj-lt"/>
              <a:buAutoNum type="arabicPeriod" startAt="2"/>
            </a:pPr>
            <a:r>
              <a:rPr lang="en-US" dirty="0"/>
              <a:t>Register Reference Instruction</a:t>
            </a:r>
          </a:p>
        </p:txBody>
      </p:sp>
      <p:sp>
        <p:nvSpPr>
          <p:cNvPr id="13" name="TextBox 12"/>
          <p:cNvSpPr txBox="1"/>
          <p:nvPr/>
        </p:nvSpPr>
        <p:spPr>
          <a:xfrm>
            <a:off x="3603531" y="3352800"/>
            <a:ext cx="915635" cy="523220"/>
          </a:xfrm>
          <a:prstGeom prst="rect">
            <a:avLst/>
          </a:prstGeom>
          <a:noFill/>
        </p:spPr>
        <p:txBody>
          <a:bodyPr wrap="none" rtlCol="0">
            <a:spAutoFit/>
          </a:bodyPr>
          <a:lstStyle/>
          <a:p>
            <a:r>
              <a:rPr lang="en-US" sz="2800" dirty="0"/>
              <a:t>7800</a:t>
            </a:r>
          </a:p>
        </p:txBody>
      </p:sp>
      <p:sp>
        <p:nvSpPr>
          <p:cNvPr id="18" name="TextBox 17"/>
          <p:cNvSpPr txBox="1"/>
          <p:nvPr/>
        </p:nvSpPr>
        <p:spPr>
          <a:xfrm>
            <a:off x="4675094" y="3352800"/>
            <a:ext cx="811441" cy="523220"/>
          </a:xfrm>
          <a:prstGeom prst="rect">
            <a:avLst/>
          </a:prstGeom>
          <a:noFill/>
        </p:spPr>
        <p:txBody>
          <a:bodyPr wrap="none" rtlCol="0">
            <a:spAutoFit/>
          </a:bodyPr>
          <a:lstStyle/>
          <a:p>
            <a:r>
              <a:rPr lang="en-US" sz="2800" dirty="0"/>
              <a:t>CLA</a:t>
            </a:r>
          </a:p>
        </p:txBody>
      </p:sp>
      <p:sp>
        <p:nvSpPr>
          <p:cNvPr id="19" name="TextBox 18"/>
          <p:cNvSpPr txBox="1"/>
          <p:nvPr/>
        </p:nvSpPr>
        <p:spPr>
          <a:xfrm>
            <a:off x="5790559" y="3352800"/>
            <a:ext cx="1446165" cy="523220"/>
          </a:xfrm>
          <a:prstGeom prst="rect">
            <a:avLst/>
          </a:prstGeom>
          <a:noFill/>
        </p:spPr>
        <p:txBody>
          <a:bodyPr wrap="none" rtlCol="0">
            <a:spAutoFit/>
          </a:bodyPr>
          <a:lstStyle/>
          <a:p>
            <a:r>
              <a:rPr lang="en-US" sz="2800" dirty="0"/>
              <a:t>Clear AC</a:t>
            </a:r>
          </a:p>
        </p:txBody>
      </p:sp>
      <p:sp>
        <p:nvSpPr>
          <p:cNvPr id="29" name="TextBox 28"/>
          <p:cNvSpPr txBox="1"/>
          <p:nvPr/>
        </p:nvSpPr>
        <p:spPr>
          <a:xfrm>
            <a:off x="3608293" y="3733800"/>
            <a:ext cx="915635" cy="523220"/>
          </a:xfrm>
          <a:prstGeom prst="rect">
            <a:avLst/>
          </a:prstGeom>
          <a:noFill/>
        </p:spPr>
        <p:txBody>
          <a:bodyPr wrap="none" rtlCol="0">
            <a:spAutoFit/>
          </a:bodyPr>
          <a:lstStyle/>
          <a:p>
            <a:r>
              <a:rPr lang="en-US" sz="2800" dirty="0"/>
              <a:t>7400</a:t>
            </a:r>
          </a:p>
        </p:txBody>
      </p:sp>
      <p:sp>
        <p:nvSpPr>
          <p:cNvPr id="30" name="TextBox 29"/>
          <p:cNvSpPr txBox="1"/>
          <p:nvPr/>
        </p:nvSpPr>
        <p:spPr>
          <a:xfrm>
            <a:off x="4679856" y="3733800"/>
            <a:ext cx="780983" cy="523220"/>
          </a:xfrm>
          <a:prstGeom prst="rect">
            <a:avLst/>
          </a:prstGeom>
          <a:noFill/>
        </p:spPr>
        <p:txBody>
          <a:bodyPr wrap="none" rtlCol="0">
            <a:spAutoFit/>
          </a:bodyPr>
          <a:lstStyle/>
          <a:p>
            <a:r>
              <a:rPr lang="en-US" sz="2800" dirty="0"/>
              <a:t>CLE</a:t>
            </a:r>
          </a:p>
        </p:txBody>
      </p:sp>
      <p:sp>
        <p:nvSpPr>
          <p:cNvPr id="31" name="TextBox 30"/>
          <p:cNvSpPr txBox="1"/>
          <p:nvPr/>
        </p:nvSpPr>
        <p:spPr>
          <a:xfrm>
            <a:off x="5795318" y="3733800"/>
            <a:ext cx="1223412" cy="523220"/>
          </a:xfrm>
          <a:prstGeom prst="rect">
            <a:avLst/>
          </a:prstGeom>
          <a:noFill/>
        </p:spPr>
        <p:txBody>
          <a:bodyPr wrap="none" rtlCol="0">
            <a:spAutoFit/>
          </a:bodyPr>
          <a:lstStyle/>
          <a:p>
            <a:r>
              <a:rPr lang="en-US" sz="2800" dirty="0"/>
              <a:t>Clear E</a:t>
            </a:r>
          </a:p>
        </p:txBody>
      </p:sp>
      <p:sp>
        <p:nvSpPr>
          <p:cNvPr id="33" name="TextBox 32"/>
          <p:cNvSpPr txBox="1"/>
          <p:nvPr/>
        </p:nvSpPr>
        <p:spPr>
          <a:xfrm>
            <a:off x="3598768" y="4143970"/>
            <a:ext cx="876009" cy="523220"/>
          </a:xfrm>
          <a:prstGeom prst="rect">
            <a:avLst/>
          </a:prstGeom>
          <a:noFill/>
        </p:spPr>
        <p:txBody>
          <a:bodyPr wrap="none" rtlCol="0">
            <a:spAutoFit/>
          </a:bodyPr>
          <a:lstStyle/>
          <a:p>
            <a:r>
              <a:rPr lang="en-US" sz="2800" dirty="0"/>
              <a:t>7200</a:t>
            </a:r>
          </a:p>
        </p:txBody>
      </p:sp>
      <p:sp>
        <p:nvSpPr>
          <p:cNvPr id="34" name="TextBox 33"/>
          <p:cNvSpPr txBox="1"/>
          <p:nvPr/>
        </p:nvSpPr>
        <p:spPr>
          <a:xfrm>
            <a:off x="4670331" y="4143970"/>
            <a:ext cx="918841" cy="523220"/>
          </a:xfrm>
          <a:prstGeom prst="rect">
            <a:avLst/>
          </a:prstGeom>
          <a:noFill/>
        </p:spPr>
        <p:txBody>
          <a:bodyPr wrap="none" rtlCol="0">
            <a:spAutoFit/>
          </a:bodyPr>
          <a:lstStyle/>
          <a:p>
            <a:r>
              <a:rPr lang="en-US" sz="2800" dirty="0"/>
              <a:t>CMA</a:t>
            </a:r>
          </a:p>
        </p:txBody>
      </p:sp>
      <p:sp>
        <p:nvSpPr>
          <p:cNvPr id="35" name="TextBox 34"/>
          <p:cNvSpPr txBox="1"/>
          <p:nvPr/>
        </p:nvSpPr>
        <p:spPr>
          <a:xfrm>
            <a:off x="5785796" y="4143970"/>
            <a:ext cx="2619563" cy="523220"/>
          </a:xfrm>
          <a:prstGeom prst="rect">
            <a:avLst/>
          </a:prstGeom>
          <a:noFill/>
        </p:spPr>
        <p:txBody>
          <a:bodyPr wrap="none" rtlCol="0">
            <a:spAutoFit/>
          </a:bodyPr>
          <a:lstStyle/>
          <a:p>
            <a:r>
              <a:rPr lang="en-US" sz="2800" dirty="0"/>
              <a:t>Complement AC</a:t>
            </a:r>
          </a:p>
        </p:txBody>
      </p:sp>
      <p:sp>
        <p:nvSpPr>
          <p:cNvPr id="37" name="TextBox 36"/>
          <p:cNvSpPr txBox="1"/>
          <p:nvPr/>
        </p:nvSpPr>
        <p:spPr>
          <a:xfrm>
            <a:off x="3598768" y="4584710"/>
            <a:ext cx="867545" cy="523220"/>
          </a:xfrm>
          <a:prstGeom prst="rect">
            <a:avLst/>
          </a:prstGeom>
          <a:noFill/>
        </p:spPr>
        <p:txBody>
          <a:bodyPr wrap="none" rtlCol="0">
            <a:spAutoFit/>
          </a:bodyPr>
          <a:lstStyle/>
          <a:p>
            <a:r>
              <a:rPr lang="en-US" sz="2800" dirty="0"/>
              <a:t>7100</a:t>
            </a:r>
          </a:p>
        </p:txBody>
      </p:sp>
      <p:sp>
        <p:nvSpPr>
          <p:cNvPr id="38" name="TextBox 37"/>
          <p:cNvSpPr txBox="1"/>
          <p:nvPr/>
        </p:nvSpPr>
        <p:spPr>
          <a:xfrm>
            <a:off x="4670331" y="4584710"/>
            <a:ext cx="888385" cy="523220"/>
          </a:xfrm>
          <a:prstGeom prst="rect">
            <a:avLst/>
          </a:prstGeom>
          <a:noFill/>
        </p:spPr>
        <p:txBody>
          <a:bodyPr wrap="none" rtlCol="0">
            <a:spAutoFit/>
          </a:bodyPr>
          <a:lstStyle/>
          <a:p>
            <a:r>
              <a:rPr lang="en-US" sz="2800" dirty="0"/>
              <a:t>CME</a:t>
            </a:r>
          </a:p>
        </p:txBody>
      </p:sp>
      <p:sp>
        <p:nvSpPr>
          <p:cNvPr id="39" name="TextBox 38"/>
          <p:cNvSpPr txBox="1"/>
          <p:nvPr/>
        </p:nvSpPr>
        <p:spPr>
          <a:xfrm>
            <a:off x="5785793" y="4584710"/>
            <a:ext cx="2396810" cy="523220"/>
          </a:xfrm>
          <a:prstGeom prst="rect">
            <a:avLst/>
          </a:prstGeom>
          <a:noFill/>
        </p:spPr>
        <p:txBody>
          <a:bodyPr wrap="none" rtlCol="0">
            <a:spAutoFit/>
          </a:bodyPr>
          <a:lstStyle/>
          <a:p>
            <a:r>
              <a:rPr lang="en-US" sz="2800" dirty="0"/>
              <a:t>Complement E</a:t>
            </a:r>
          </a:p>
        </p:txBody>
      </p:sp>
      <p:sp>
        <p:nvSpPr>
          <p:cNvPr id="41" name="TextBox 40"/>
          <p:cNvSpPr txBox="1"/>
          <p:nvPr/>
        </p:nvSpPr>
        <p:spPr>
          <a:xfrm>
            <a:off x="3598768" y="5016787"/>
            <a:ext cx="915635" cy="523220"/>
          </a:xfrm>
          <a:prstGeom prst="rect">
            <a:avLst/>
          </a:prstGeom>
          <a:noFill/>
        </p:spPr>
        <p:txBody>
          <a:bodyPr wrap="none" rtlCol="0">
            <a:spAutoFit/>
          </a:bodyPr>
          <a:lstStyle/>
          <a:p>
            <a:r>
              <a:rPr lang="en-US" sz="2800" dirty="0"/>
              <a:t>7080</a:t>
            </a:r>
          </a:p>
        </p:txBody>
      </p:sp>
      <p:sp>
        <p:nvSpPr>
          <p:cNvPr id="42" name="TextBox 41"/>
          <p:cNvSpPr txBox="1"/>
          <p:nvPr/>
        </p:nvSpPr>
        <p:spPr>
          <a:xfrm>
            <a:off x="4670331" y="5016787"/>
            <a:ext cx="697627" cy="523220"/>
          </a:xfrm>
          <a:prstGeom prst="rect">
            <a:avLst/>
          </a:prstGeom>
          <a:noFill/>
        </p:spPr>
        <p:txBody>
          <a:bodyPr wrap="none" rtlCol="0">
            <a:spAutoFit/>
          </a:bodyPr>
          <a:lstStyle/>
          <a:p>
            <a:r>
              <a:rPr lang="en-US" sz="2800" dirty="0"/>
              <a:t>CIR</a:t>
            </a:r>
          </a:p>
        </p:txBody>
      </p:sp>
      <p:sp>
        <p:nvSpPr>
          <p:cNvPr id="43" name="TextBox 42"/>
          <p:cNvSpPr txBox="1"/>
          <p:nvPr/>
        </p:nvSpPr>
        <p:spPr>
          <a:xfrm>
            <a:off x="5785796" y="5016787"/>
            <a:ext cx="3679149" cy="523220"/>
          </a:xfrm>
          <a:prstGeom prst="rect">
            <a:avLst/>
          </a:prstGeom>
          <a:noFill/>
        </p:spPr>
        <p:txBody>
          <a:bodyPr wrap="none" rtlCol="0">
            <a:spAutoFit/>
          </a:bodyPr>
          <a:lstStyle/>
          <a:p>
            <a:r>
              <a:rPr lang="en-US" sz="2800" dirty="0"/>
              <a:t>Circulate right AC and E</a:t>
            </a:r>
          </a:p>
        </p:txBody>
      </p:sp>
      <p:sp>
        <p:nvSpPr>
          <p:cNvPr id="45" name="TextBox 44"/>
          <p:cNvSpPr txBox="1"/>
          <p:nvPr/>
        </p:nvSpPr>
        <p:spPr>
          <a:xfrm>
            <a:off x="3598768" y="5435620"/>
            <a:ext cx="915635" cy="523220"/>
          </a:xfrm>
          <a:prstGeom prst="rect">
            <a:avLst/>
          </a:prstGeom>
          <a:noFill/>
        </p:spPr>
        <p:txBody>
          <a:bodyPr wrap="none" rtlCol="0">
            <a:spAutoFit/>
          </a:bodyPr>
          <a:lstStyle/>
          <a:p>
            <a:r>
              <a:rPr lang="en-US" sz="2800" dirty="0"/>
              <a:t>7040</a:t>
            </a:r>
          </a:p>
        </p:txBody>
      </p:sp>
      <p:sp>
        <p:nvSpPr>
          <p:cNvPr id="46" name="TextBox 45"/>
          <p:cNvSpPr txBox="1"/>
          <p:nvPr/>
        </p:nvSpPr>
        <p:spPr>
          <a:xfrm>
            <a:off x="4670331" y="5435620"/>
            <a:ext cx="671979" cy="523220"/>
          </a:xfrm>
          <a:prstGeom prst="rect">
            <a:avLst/>
          </a:prstGeom>
          <a:noFill/>
        </p:spPr>
        <p:txBody>
          <a:bodyPr wrap="none" rtlCol="0">
            <a:spAutoFit/>
          </a:bodyPr>
          <a:lstStyle/>
          <a:p>
            <a:r>
              <a:rPr lang="en-US" sz="2800" dirty="0"/>
              <a:t>CIL</a:t>
            </a:r>
          </a:p>
        </p:txBody>
      </p:sp>
      <p:sp>
        <p:nvSpPr>
          <p:cNvPr id="47" name="TextBox 46"/>
          <p:cNvSpPr txBox="1"/>
          <p:nvPr/>
        </p:nvSpPr>
        <p:spPr>
          <a:xfrm>
            <a:off x="5785796" y="5435620"/>
            <a:ext cx="3469155" cy="523220"/>
          </a:xfrm>
          <a:prstGeom prst="rect">
            <a:avLst/>
          </a:prstGeom>
          <a:noFill/>
        </p:spPr>
        <p:txBody>
          <a:bodyPr wrap="none" rtlCol="0">
            <a:spAutoFit/>
          </a:bodyPr>
          <a:lstStyle/>
          <a:p>
            <a:r>
              <a:rPr lang="en-US" sz="2800" dirty="0"/>
              <a:t>Circulate left AC and E</a:t>
            </a:r>
          </a:p>
        </p:txBody>
      </p:sp>
      <p:sp>
        <p:nvSpPr>
          <p:cNvPr id="49" name="TextBox 48"/>
          <p:cNvSpPr txBox="1"/>
          <p:nvPr/>
        </p:nvSpPr>
        <p:spPr>
          <a:xfrm>
            <a:off x="3598768" y="5877518"/>
            <a:ext cx="876009" cy="523220"/>
          </a:xfrm>
          <a:prstGeom prst="rect">
            <a:avLst/>
          </a:prstGeom>
          <a:noFill/>
        </p:spPr>
        <p:txBody>
          <a:bodyPr wrap="none" rtlCol="0">
            <a:spAutoFit/>
          </a:bodyPr>
          <a:lstStyle/>
          <a:p>
            <a:r>
              <a:rPr lang="en-US" sz="2800" dirty="0"/>
              <a:t>7020</a:t>
            </a:r>
          </a:p>
        </p:txBody>
      </p:sp>
      <p:sp>
        <p:nvSpPr>
          <p:cNvPr id="50" name="TextBox 49"/>
          <p:cNvSpPr txBox="1"/>
          <p:nvPr/>
        </p:nvSpPr>
        <p:spPr>
          <a:xfrm>
            <a:off x="4670328" y="5877518"/>
            <a:ext cx="734496" cy="523220"/>
          </a:xfrm>
          <a:prstGeom prst="rect">
            <a:avLst/>
          </a:prstGeom>
          <a:noFill/>
        </p:spPr>
        <p:txBody>
          <a:bodyPr wrap="none" rtlCol="0">
            <a:spAutoFit/>
          </a:bodyPr>
          <a:lstStyle/>
          <a:p>
            <a:r>
              <a:rPr lang="en-US" sz="2800" dirty="0"/>
              <a:t>INC</a:t>
            </a:r>
          </a:p>
        </p:txBody>
      </p:sp>
      <p:sp>
        <p:nvSpPr>
          <p:cNvPr id="51" name="TextBox 50"/>
          <p:cNvSpPr txBox="1"/>
          <p:nvPr/>
        </p:nvSpPr>
        <p:spPr>
          <a:xfrm>
            <a:off x="5785796" y="5877518"/>
            <a:ext cx="2199577" cy="523220"/>
          </a:xfrm>
          <a:prstGeom prst="rect">
            <a:avLst/>
          </a:prstGeom>
          <a:noFill/>
        </p:spPr>
        <p:txBody>
          <a:bodyPr wrap="none" rtlCol="0">
            <a:spAutoFit/>
          </a:bodyPr>
          <a:lstStyle/>
          <a:p>
            <a:r>
              <a:rPr lang="en-US" sz="2800" dirty="0"/>
              <a:t>Increment AC</a:t>
            </a:r>
          </a:p>
        </p:txBody>
      </p:sp>
      <p:graphicFrame>
        <p:nvGraphicFramePr>
          <p:cNvPr id="53" name="Table 52"/>
          <p:cNvGraphicFramePr>
            <a:graphicFrameLocks noGrp="1"/>
          </p:cNvGraphicFramePr>
          <p:nvPr>
            <p:extLst>
              <p:ext uri="{D42A27DB-BD31-4B8C-83A1-F6EECF244321}">
                <p14:modId xmlns:p14="http://schemas.microsoft.com/office/powerpoint/2010/main" val="2305959040"/>
              </p:ext>
            </p:extLst>
          </p:nvPr>
        </p:nvGraphicFramePr>
        <p:xfrm>
          <a:off x="3735088" y="2468880"/>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val="20000"/>
                    </a:ext>
                  </a:extLst>
                </a:gridCol>
                <a:gridCol w="501365">
                  <a:extLst>
                    <a:ext uri="{9D8B030D-6E8A-4147-A177-3AD203B41FA5}">
                      <a16:colId xmlns:a16="http://schemas.microsoft.com/office/drawing/2014/main" val="20001"/>
                    </a:ext>
                  </a:extLst>
                </a:gridCol>
                <a:gridCol w="501365">
                  <a:extLst>
                    <a:ext uri="{9D8B030D-6E8A-4147-A177-3AD203B41FA5}">
                      <a16:colId xmlns:a16="http://schemas.microsoft.com/office/drawing/2014/main" val="20002"/>
                    </a:ext>
                  </a:extLst>
                </a:gridCol>
                <a:gridCol w="501365">
                  <a:extLst>
                    <a:ext uri="{9D8B030D-6E8A-4147-A177-3AD203B41FA5}">
                      <a16:colId xmlns:a16="http://schemas.microsoft.com/office/drawing/2014/main" val="20003"/>
                    </a:ext>
                  </a:extLst>
                </a:gridCol>
                <a:gridCol w="501365">
                  <a:extLst>
                    <a:ext uri="{9D8B030D-6E8A-4147-A177-3AD203B41FA5}">
                      <a16:colId xmlns:a16="http://schemas.microsoft.com/office/drawing/2014/main" val="20004"/>
                    </a:ext>
                  </a:extLst>
                </a:gridCol>
                <a:gridCol w="501365">
                  <a:extLst>
                    <a:ext uri="{9D8B030D-6E8A-4147-A177-3AD203B41FA5}">
                      <a16:colId xmlns:a16="http://schemas.microsoft.com/office/drawing/2014/main" val="20005"/>
                    </a:ext>
                  </a:extLst>
                </a:gridCol>
                <a:gridCol w="501365">
                  <a:extLst>
                    <a:ext uri="{9D8B030D-6E8A-4147-A177-3AD203B41FA5}">
                      <a16:colId xmlns:a16="http://schemas.microsoft.com/office/drawing/2014/main" val="20006"/>
                    </a:ext>
                  </a:extLst>
                </a:gridCol>
                <a:gridCol w="501365">
                  <a:extLst>
                    <a:ext uri="{9D8B030D-6E8A-4147-A177-3AD203B41FA5}">
                      <a16:colId xmlns:a16="http://schemas.microsoft.com/office/drawing/2014/main" val="20007"/>
                    </a:ext>
                  </a:extLst>
                </a:gridCol>
                <a:gridCol w="501365">
                  <a:extLst>
                    <a:ext uri="{9D8B030D-6E8A-4147-A177-3AD203B41FA5}">
                      <a16:colId xmlns:a16="http://schemas.microsoft.com/office/drawing/2014/main" val="20008"/>
                    </a:ext>
                  </a:extLst>
                </a:gridCol>
                <a:gridCol w="501365">
                  <a:extLst>
                    <a:ext uri="{9D8B030D-6E8A-4147-A177-3AD203B41FA5}">
                      <a16:colId xmlns:a16="http://schemas.microsoft.com/office/drawing/2014/main" val="20009"/>
                    </a:ext>
                  </a:extLst>
                </a:gridCol>
                <a:gridCol w="501365">
                  <a:extLst>
                    <a:ext uri="{9D8B030D-6E8A-4147-A177-3AD203B41FA5}">
                      <a16:colId xmlns:a16="http://schemas.microsoft.com/office/drawing/2014/main" val="20010"/>
                    </a:ext>
                  </a:extLst>
                </a:gridCol>
                <a:gridCol w="501365">
                  <a:extLst>
                    <a:ext uri="{9D8B030D-6E8A-4147-A177-3AD203B41FA5}">
                      <a16:colId xmlns:a16="http://schemas.microsoft.com/office/drawing/2014/main" val="20011"/>
                    </a:ext>
                  </a:extLst>
                </a:gridCol>
                <a:gridCol w="501365">
                  <a:extLst>
                    <a:ext uri="{9D8B030D-6E8A-4147-A177-3AD203B41FA5}">
                      <a16:colId xmlns:a16="http://schemas.microsoft.com/office/drawing/2014/main" val="20012"/>
                    </a:ext>
                  </a:extLst>
                </a:gridCol>
                <a:gridCol w="501365">
                  <a:extLst>
                    <a:ext uri="{9D8B030D-6E8A-4147-A177-3AD203B41FA5}">
                      <a16:colId xmlns:a16="http://schemas.microsoft.com/office/drawing/2014/main" val="20013"/>
                    </a:ext>
                  </a:extLst>
                </a:gridCol>
                <a:gridCol w="501365">
                  <a:extLst>
                    <a:ext uri="{9D8B030D-6E8A-4147-A177-3AD203B41FA5}">
                      <a16:colId xmlns:a16="http://schemas.microsoft.com/office/drawing/2014/main" val="20014"/>
                    </a:ext>
                  </a:extLst>
                </a:gridCol>
                <a:gridCol w="501365">
                  <a:extLst>
                    <a:ext uri="{9D8B030D-6E8A-4147-A177-3AD203B41FA5}">
                      <a16:colId xmlns:a16="http://schemas.microsoft.com/office/drawing/2014/main"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4" name="TextBox 53"/>
          <p:cNvSpPr txBox="1"/>
          <p:nvPr/>
        </p:nvSpPr>
        <p:spPr>
          <a:xfrm>
            <a:off x="9975756"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7080153"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6689632" y="1356478"/>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5356128" y="1345302"/>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7165878"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60" name="Rectangle 59"/>
          <p:cNvSpPr/>
          <p:nvPr/>
        </p:nvSpPr>
        <p:spPr>
          <a:xfrm>
            <a:off x="5356128"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61" name="TextBox 60"/>
          <p:cNvSpPr txBox="1"/>
          <p:nvPr/>
        </p:nvSpPr>
        <p:spPr>
          <a:xfrm>
            <a:off x="5737131" y="1345302"/>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6727728"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3" name="Rectangle 62"/>
          <p:cNvSpPr/>
          <p:nvPr/>
        </p:nvSpPr>
        <p:spPr>
          <a:xfrm>
            <a:off x="6270528"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4" name="Rectangle 63"/>
          <p:cNvSpPr/>
          <p:nvPr/>
        </p:nvSpPr>
        <p:spPr>
          <a:xfrm>
            <a:off x="5813328"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5" name="TextBox 64"/>
          <p:cNvSpPr txBox="1"/>
          <p:nvPr/>
        </p:nvSpPr>
        <p:spPr>
          <a:xfrm>
            <a:off x="6232432" y="1352490"/>
            <a:ext cx="495299" cy="400110"/>
          </a:xfrm>
          <a:prstGeom prst="rect">
            <a:avLst/>
          </a:prstGeom>
          <a:noFill/>
        </p:spPr>
        <p:txBody>
          <a:bodyPr wrap="square" rtlCol="0">
            <a:spAutoFit/>
          </a:bodyPr>
          <a:lstStyle/>
          <a:p>
            <a:pPr algn="ctr"/>
            <a:r>
              <a:rPr lang="en-US" sz="2000" dirty="0"/>
              <a:t>13</a:t>
            </a:r>
          </a:p>
        </p:txBody>
      </p:sp>
      <p:sp>
        <p:nvSpPr>
          <p:cNvPr id="21" name="Rectangle 20"/>
          <p:cNvSpPr/>
          <p:nvPr/>
        </p:nvSpPr>
        <p:spPr>
          <a:xfrm>
            <a:off x="5770470"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26" name="Rectangle 25"/>
          <p:cNvSpPr/>
          <p:nvPr/>
        </p:nvSpPr>
        <p:spPr>
          <a:xfrm>
            <a:off x="6260707"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69" name="Rectangle 68"/>
          <p:cNvSpPr/>
          <p:nvPr/>
        </p:nvSpPr>
        <p:spPr>
          <a:xfrm>
            <a:off x="6774756" y="251465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0" name="Rectangle 69"/>
          <p:cNvSpPr/>
          <p:nvPr/>
        </p:nvSpPr>
        <p:spPr>
          <a:xfrm>
            <a:off x="7264993" y="2512769"/>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1" name="Rectangle 70"/>
          <p:cNvSpPr/>
          <p:nvPr/>
        </p:nvSpPr>
        <p:spPr>
          <a:xfrm>
            <a:off x="7779042" y="250991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2" name="Rectangle 71"/>
          <p:cNvSpPr/>
          <p:nvPr/>
        </p:nvSpPr>
        <p:spPr>
          <a:xfrm>
            <a:off x="8269279" y="2508028"/>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3" name="Rectangle 72"/>
          <p:cNvSpPr/>
          <p:nvPr/>
        </p:nvSpPr>
        <p:spPr>
          <a:xfrm>
            <a:off x="8783328" y="2508079"/>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Tree>
    <p:extLst>
      <p:ext uri="{BB962C8B-B14F-4D97-AF65-F5344CB8AC3E}">
        <p14:creationId xmlns:p14="http://schemas.microsoft.com/office/powerpoint/2010/main" val="213071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down)">
                                      <p:cBhvr>
                                        <p:cTn id="32" dur="500"/>
                                        <p:tgtEl>
                                          <p:spTgt spid="26"/>
                                        </p:tgtEl>
                                      </p:cBhvr>
                                    </p:animEffect>
                                  </p:childTnLst>
                                </p:cTn>
                              </p:par>
                              <p:par>
                                <p:cTn id="33" presetID="22" presetClass="exit" presetSubtype="4" fill="hold" grpId="1" nodeType="withEffect">
                                  <p:stCondLst>
                                    <p:cond delay="0"/>
                                  </p:stCondLst>
                                  <p:childTnLst>
                                    <p:animEffect transition="out" filter="wipe(down)">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down)">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ipe(down)">
                                      <p:cBhvr>
                                        <p:cTn id="55" dur="500"/>
                                        <p:tgtEl>
                                          <p:spTgt spid="69"/>
                                        </p:tgtEl>
                                      </p:cBhvr>
                                    </p:animEffect>
                                  </p:childTnLst>
                                </p:cTn>
                              </p:par>
                              <p:par>
                                <p:cTn id="56" presetID="22" presetClass="exit" presetSubtype="4" fill="hold" grpId="1" nodeType="withEffect">
                                  <p:stCondLst>
                                    <p:cond delay="0"/>
                                  </p:stCondLst>
                                  <p:childTnLst>
                                    <p:animEffect transition="out" filter="wipe(down)">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down)">
                                      <p:cBhvr>
                                        <p:cTn id="63" dur="500"/>
                                        <p:tgtEl>
                                          <p:spTgt spid="3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down)">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down)">
                                      <p:cBhvr>
                                        <p:cTn id="78" dur="500"/>
                                        <p:tgtEl>
                                          <p:spTgt spid="70"/>
                                        </p:tgtEl>
                                      </p:cBhvr>
                                    </p:animEffect>
                                  </p:childTnLst>
                                </p:cTn>
                              </p:par>
                              <p:par>
                                <p:cTn id="79" presetID="22" presetClass="exit" presetSubtype="4" fill="hold" grpId="1" nodeType="withEffect">
                                  <p:stCondLst>
                                    <p:cond delay="0"/>
                                  </p:stCondLst>
                                  <p:childTnLst>
                                    <p:animEffect transition="out" filter="wipe(down)">
                                      <p:cBhvr>
                                        <p:cTn id="80" dur="500"/>
                                        <p:tgtEl>
                                          <p:spTgt spid="69"/>
                                        </p:tgtEl>
                                      </p:cBhvr>
                                    </p:animEffect>
                                    <p:set>
                                      <p:cBhvr>
                                        <p:cTn id="81" dur="1" fill="hold">
                                          <p:stCondLst>
                                            <p:cond delay="499"/>
                                          </p:stCondLst>
                                        </p:cTn>
                                        <p:tgtEl>
                                          <p:spTgt spid="69"/>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down)">
                                      <p:cBhvr>
                                        <p:cTn id="86" dur="500"/>
                                        <p:tgtEl>
                                          <p:spTgt spid="3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ipe(down)">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down)">
                                      <p:cBhvr>
                                        <p:cTn id="96" dur="500"/>
                                        <p:tgtEl>
                                          <p:spTgt spid="39"/>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71"/>
                                        </p:tgtEl>
                                        <p:attrNameLst>
                                          <p:attrName>style.visibility</p:attrName>
                                        </p:attrNameLst>
                                      </p:cBhvr>
                                      <p:to>
                                        <p:strVal val="visible"/>
                                      </p:to>
                                    </p:set>
                                    <p:animEffect transition="in" filter="wipe(down)">
                                      <p:cBhvr>
                                        <p:cTn id="101" dur="500"/>
                                        <p:tgtEl>
                                          <p:spTgt spid="71"/>
                                        </p:tgtEl>
                                      </p:cBhvr>
                                    </p:animEffect>
                                  </p:childTnLst>
                                </p:cTn>
                              </p:par>
                              <p:par>
                                <p:cTn id="102" presetID="22" presetClass="exit" presetSubtype="4" fill="hold" grpId="1" nodeType="withEffect">
                                  <p:stCondLst>
                                    <p:cond delay="0"/>
                                  </p:stCondLst>
                                  <p:childTnLst>
                                    <p:animEffect transition="out" filter="wipe(down)">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wipe(down)">
                                      <p:cBhvr>
                                        <p:cTn id="114" dur="500"/>
                                        <p:tgtEl>
                                          <p:spTgt spid="42"/>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wipe(down)">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72"/>
                                        </p:tgtEl>
                                        <p:attrNameLst>
                                          <p:attrName>style.visibility</p:attrName>
                                        </p:attrNameLst>
                                      </p:cBhvr>
                                      <p:to>
                                        <p:strVal val="visible"/>
                                      </p:to>
                                    </p:set>
                                    <p:animEffect transition="in" filter="wipe(down)">
                                      <p:cBhvr>
                                        <p:cTn id="124" dur="500"/>
                                        <p:tgtEl>
                                          <p:spTgt spid="72"/>
                                        </p:tgtEl>
                                      </p:cBhvr>
                                    </p:animEffect>
                                  </p:childTnLst>
                                </p:cTn>
                              </p:par>
                              <p:par>
                                <p:cTn id="125" presetID="22" presetClass="exit" presetSubtype="4" fill="hold" grpId="1" nodeType="withEffect">
                                  <p:stCondLst>
                                    <p:cond delay="0"/>
                                  </p:stCondLst>
                                  <p:childTnLst>
                                    <p:animEffect transition="out" filter="wipe(down)">
                                      <p:cBhvr>
                                        <p:cTn id="126" dur="500"/>
                                        <p:tgtEl>
                                          <p:spTgt spid="71"/>
                                        </p:tgtEl>
                                      </p:cBhvr>
                                    </p:animEffect>
                                    <p:set>
                                      <p:cBhvr>
                                        <p:cTn id="127" dur="1" fill="hold">
                                          <p:stCondLst>
                                            <p:cond delay="499"/>
                                          </p:stCondLst>
                                        </p:cTn>
                                        <p:tgtEl>
                                          <p:spTgt spid="71"/>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wipe(down)">
                                      <p:cBhvr>
                                        <p:cTn id="132" dur="500"/>
                                        <p:tgtEl>
                                          <p:spTgt spid="45"/>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wipe(down)">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47"/>
                                        </p:tgtEl>
                                        <p:attrNameLst>
                                          <p:attrName>style.visibility</p:attrName>
                                        </p:attrNameLst>
                                      </p:cBhvr>
                                      <p:to>
                                        <p:strVal val="visible"/>
                                      </p:to>
                                    </p:set>
                                    <p:animEffect transition="in" filter="wipe(down)">
                                      <p:cBhvr>
                                        <p:cTn id="142" dur="500"/>
                                        <p:tgtEl>
                                          <p:spTgt spid="4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wipe(down)">
                                      <p:cBhvr>
                                        <p:cTn id="147" dur="500"/>
                                        <p:tgtEl>
                                          <p:spTgt spid="73"/>
                                        </p:tgtEl>
                                      </p:cBhvr>
                                    </p:animEffect>
                                  </p:childTnLst>
                                </p:cTn>
                              </p:par>
                              <p:par>
                                <p:cTn id="148" presetID="22" presetClass="exit" presetSubtype="4" fill="hold" grpId="1" nodeType="withEffect">
                                  <p:stCondLst>
                                    <p:cond delay="0"/>
                                  </p:stCondLst>
                                  <p:childTnLst>
                                    <p:animEffect transition="out" filter="wipe(down)">
                                      <p:cBhvr>
                                        <p:cTn id="149" dur="500"/>
                                        <p:tgtEl>
                                          <p:spTgt spid="72"/>
                                        </p:tgtEl>
                                      </p:cBhvr>
                                    </p:animEffect>
                                    <p:set>
                                      <p:cBhvr>
                                        <p:cTn id="150" dur="1" fill="hold">
                                          <p:stCondLst>
                                            <p:cond delay="499"/>
                                          </p:stCondLst>
                                        </p:cTn>
                                        <p:tgtEl>
                                          <p:spTgt spid="72"/>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49"/>
                                        </p:tgtEl>
                                        <p:attrNameLst>
                                          <p:attrName>style.visibility</p:attrName>
                                        </p:attrNameLst>
                                      </p:cBhvr>
                                      <p:to>
                                        <p:strVal val="visible"/>
                                      </p:to>
                                    </p:set>
                                    <p:animEffect transition="in" filter="wipe(down)">
                                      <p:cBhvr>
                                        <p:cTn id="155" dur="500"/>
                                        <p:tgtEl>
                                          <p:spTgt spid="49"/>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wipe(down)">
                                      <p:cBhvr>
                                        <p:cTn id="160" dur="500"/>
                                        <p:tgtEl>
                                          <p:spTgt spid="50"/>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wipe(down)">
                                      <p:cBhvr>
                                        <p:cTn id="16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45" grpId="0"/>
      <p:bldP spid="46" grpId="0"/>
      <p:bldP spid="47" grpId="0"/>
      <p:bldP spid="49" grpId="0"/>
      <p:bldP spid="50" grpId="0"/>
      <p:bldP spid="51" grpId="0"/>
      <p:bldP spid="21" grpId="0" animBg="1"/>
      <p:bldP spid="21" grpId="1" animBg="1"/>
      <p:bldP spid="26" grpId="0" animBg="1"/>
      <p:bldP spid="26" grpId="1" animBg="1"/>
      <p:bldP spid="69" grpId="0" animBg="1"/>
      <p:bldP spid="69" grpId="1" animBg="1"/>
      <p:bldP spid="70" grpId="0" animBg="1"/>
      <p:bldP spid="70" grpId="1" animBg="1"/>
      <p:bldP spid="71" grpId="0" animBg="1"/>
      <p:bldP spid="71" grpId="1" animBg="1"/>
      <p:bldP spid="72" grpId="0" animBg="1"/>
      <p:bldP spid="72" grpId="1" animBg="1"/>
      <p:bldP spid="7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p:txBody>
          <a:bodyPr/>
          <a:lstStyle/>
          <a:p>
            <a:pPr marL="457200" indent="-457200">
              <a:buFont typeface="+mj-lt"/>
              <a:buAutoNum type="arabicPeriod" startAt="2"/>
            </a:pPr>
            <a:r>
              <a:rPr lang="en-US" dirty="0"/>
              <a:t>Register Reference Instruction</a:t>
            </a:r>
          </a:p>
        </p:txBody>
      </p:sp>
      <p:sp>
        <p:nvSpPr>
          <p:cNvPr id="13" name="TextBox 12"/>
          <p:cNvSpPr txBox="1"/>
          <p:nvPr/>
        </p:nvSpPr>
        <p:spPr>
          <a:xfrm>
            <a:off x="3559277" y="3352800"/>
            <a:ext cx="867545" cy="523220"/>
          </a:xfrm>
          <a:prstGeom prst="rect">
            <a:avLst/>
          </a:prstGeom>
          <a:noFill/>
        </p:spPr>
        <p:txBody>
          <a:bodyPr wrap="none" rtlCol="0">
            <a:spAutoFit/>
          </a:bodyPr>
          <a:lstStyle/>
          <a:p>
            <a:r>
              <a:rPr lang="en-US" sz="2800" dirty="0"/>
              <a:t>7010</a:t>
            </a:r>
          </a:p>
        </p:txBody>
      </p:sp>
      <p:sp>
        <p:nvSpPr>
          <p:cNvPr id="18" name="TextBox 17"/>
          <p:cNvSpPr txBox="1"/>
          <p:nvPr/>
        </p:nvSpPr>
        <p:spPr>
          <a:xfrm>
            <a:off x="4630837" y="3352800"/>
            <a:ext cx="788164" cy="523220"/>
          </a:xfrm>
          <a:prstGeom prst="rect">
            <a:avLst/>
          </a:prstGeom>
          <a:noFill/>
        </p:spPr>
        <p:txBody>
          <a:bodyPr wrap="none" rtlCol="0">
            <a:spAutoFit/>
          </a:bodyPr>
          <a:lstStyle/>
          <a:p>
            <a:r>
              <a:rPr lang="en-US" sz="2800" dirty="0"/>
              <a:t>SPA</a:t>
            </a:r>
          </a:p>
        </p:txBody>
      </p:sp>
      <p:sp>
        <p:nvSpPr>
          <p:cNvPr id="19" name="TextBox 18"/>
          <p:cNvSpPr txBox="1"/>
          <p:nvPr/>
        </p:nvSpPr>
        <p:spPr>
          <a:xfrm>
            <a:off x="5746305" y="3352800"/>
            <a:ext cx="5524205" cy="523220"/>
          </a:xfrm>
          <a:prstGeom prst="rect">
            <a:avLst/>
          </a:prstGeom>
          <a:noFill/>
        </p:spPr>
        <p:txBody>
          <a:bodyPr wrap="none" rtlCol="0">
            <a:spAutoFit/>
          </a:bodyPr>
          <a:lstStyle/>
          <a:p>
            <a:r>
              <a:rPr lang="en-US" sz="2800" dirty="0"/>
              <a:t>Skip next instruction if AC is positive</a:t>
            </a:r>
          </a:p>
        </p:txBody>
      </p:sp>
      <p:sp>
        <p:nvSpPr>
          <p:cNvPr id="29" name="TextBox 28"/>
          <p:cNvSpPr txBox="1"/>
          <p:nvPr/>
        </p:nvSpPr>
        <p:spPr>
          <a:xfrm>
            <a:off x="3564039" y="3733800"/>
            <a:ext cx="915635" cy="523220"/>
          </a:xfrm>
          <a:prstGeom prst="rect">
            <a:avLst/>
          </a:prstGeom>
          <a:noFill/>
        </p:spPr>
        <p:txBody>
          <a:bodyPr wrap="none" rtlCol="0">
            <a:spAutoFit/>
          </a:bodyPr>
          <a:lstStyle/>
          <a:p>
            <a:r>
              <a:rPr lang="en-US" sz="2800" dirty="0"/>
              <a:t>7008</a:t>
            </a:r>
          </a:p>
        </p:txBody>
      </p:sp>
      <p:sp>
        <p:nvSpPr>
          <p:cNvPr id="30" name="TextBox 29"/>
          <p:cNvSpPr txBox="1"/>
          <p:nvPr/>
        </p:nvSpPr>
        <p:spPr>
          <a:xfrm>
            <a:off x="4635602" y="3733800"/>
            <a:ext cx="861133" cy="523220"/>
          </a:xfrm>
          <a:prstGeom prst="rect">
            <a:avLst/>
          </a:prstGeom>
          <a:noFill/>
        </p:spPr>
        <p:txBody>
          <a:bodyPr wrap="none" rtlCol="0">
            <a:spAutoFit/>
          </a:bodyPr>
          <a:lstStyle/>
          <a:p>
            <a:r>
              <a:rPr lang="en-US" sz="2800" dirty="0"/>
              <a:t>SNA</a:t>
            </a:r>
          </a:p>
        </p:txBody>
      </p:sp>
      <p:sp>
        <p:nvSpPr>
          <p:cNvPr id="31" name="TextBox 30"/>
          <p:cNvSpPr txBox="1"/>
          <p:nvPr/>
        </p:nvSpPr>
        <p:spPr>
          <a:xfrm>
            <a:off x="5751064" y="3733800"/>
            <a:ext cx="5647636" cy="523220"/>
          </a:xfrm>
          <a:prstGeom prst="rect">
            <a:avLst/>
          </a:prstGeom>
          <a:noFill/>
        </p:spPr>
        <p:txBody>
          <a:bodyPr wrap="none" rtlCol="0">
            <a:spAutoFit/>
          </a:bodyPr>
          <a:lstStyle/>
          <a:p>
            <a:r>
              <a:rPr lang="en-US" sz="2800" dirty="0"/>
              <a:t>Skip next instruction if AC is negative</a:t>
            </a:r>
          </a:p>
        </p:txBody>
      </p:sp>
      <p:sp>
        <p:nvSpPr>
          <p:cNvPr id="33" name="TextBox 32"/>
          <p:cNvSpPr txBox="1"/>
          <p:nvPr/>
        </p:nvSpPr>
        <p:spPr>
          <a:xfrm>
            <a:off x="3554514" y="4143970"/>
            <a:ext cx="915635" cy="523220"/>
          </a:xfrm>
          <a:prstGeom prst="rect">
            <a:avLst/>
          </a:prstGeom>
          <a:noFill/>
        </p:spPr>
        <p:txBody>
          <a:bodyPr wrap="none" rtlCol="0">
            <a:spAutoFit/>
          </a:bodyPr>
          <a:lstStyle/>
          <a:p>
            <a:r>
              <a:rPr lang="en-US" sz="2800" dirty="0"/>
              <a:t>7004</a:t>
            </a:r>
          </a:p>
        </p:txBody>
      </p:sp>
      <p:sp>
        <p:nvSpPr>
          <p:cNvPr id="34" name="TextBox 33"/>
          <p:cNvSpPr txBox="1"/>
          <p:nvPr/>
        </p:nvSpPr>
        <p:spPr>
          <a:xfrm>
            <a:off x="4626077" y="4143970"/>
            <a:ext cx="821059" cy="523220"/>
          </a:xfrm>
          <a:prstGeom prst="rect">
            <a:avLst/>
          </a:prstGeom>
          <a:noFill/>
        </p:spPr>
        <p:txBody>
          <a:bodyPr wrap="none" rtlCol="0">
            <a:spAutoFit/>
          </a:bodyPr>
          <a:lstStyle/>
          <a:p>
            <a:r>
              <a:rPr lang="en-US" sz="2800" dirty="0"/>
              <a:t>SZA</a:t>
            </a:r>
          </a:p>
        </p:txBody>
      </p:sp>
      <p:sp>
        <p:nvSpPr>
          <p:cNvPr id="35" name="TextBox 34"/>
          <p:cNvSpPr txBox="1"/>
          <p:nvPr/>
        </p:nvSpPr>
        <p:spPr>
          <a:xfrm>
            <a:off x="5741539" y="4143970"/>
            <a:ext cx="5011244" cy="523220"/>
          </a:xfrm>
          <a:prstGeom prst="rect">
            <a:avLst/>
          </a:prstGeom>
          <a:noFill/>
        </p:spPr>
        <p:txBody>
          <a:bodyPr wrap="none" rtlCol="0">
            <a:spAutoFit/>
          </a:bodyPr>
          <a:lstStyle/>
          <a:p>
            <a:r>
              <a:rPr lang="en-US" sz="2800" dirty="0"/>
              <a:t>Skip next instruction if AC is zero</a:t>
            </a:r>
          </a:p>
        </p:txBody>
      </p:sp>
      <p:sp>
        <p:nvSpPr>
          <p:cNvPr id="37" name="TextBox 36"/>
          <p:cNvSpPr txBox="1"/>
          <p:nvPr/>
        </p:nvSpPr>
        <p:spPr>
          <a:xfrm>
            <a:off x="3554514" y="4584710"/>
            <a:ext cx="915635" cy="523220"/>
          </a:xfrm>
          <a:prstGeom prst="rect">
            <a:avLst/>
          </a:prstGeom>
          <a:noFill/>
        </p:spPr>
        <p:txBody>
          <a:bodyPr wrap="none" rtlCol="0">
            <a:spAutoFit/>
          </a:bodyPr>
          <a:lstStyle/>
          <a:p>
            <a:r>
              <a:rPr lang="en-US" sz="2800" dirty="0"/>
              <a:t>7002</a:t>
            </a:r>
          </a:p>
        </p:txBody>
      </p:sp>
      <p:sp>
        <p:nvSpPr>
          <p:cNvPr id="38" name="TextBox 37"/>
          <p:cNvSpPr txBox="1"/>
          <p:nvPr/>
        </p:nvSpPr>
        <p:spPr>
          <a:xfrm>
            <a:off x="4626077" y="4584710"/>
            <a:ext cx="790601" cy="523220"/>
          </a:xfrm>
          <a:prstGeom prst="rect">
            <a:avLst/>
          </a:prstGeom>
          <a:noFill/>
        </p:spPr>
        <p:txBody>
          <a:bodyPr wrap="none" rtlCol="0">
            <a:spAutoFit/>
          </a:bodyPr>
          <a:lstStyle/>
          <a:p>
            <a:r>
              <a:rPr lang="en-US" sz="2800" dirty="0"/>
              <a:t>SZE</a:t>
            </a:r>
          </a:p>
        </p:txBody>
      </p:sp>
      <p:sp>
        <p:nvSpPr>
          <p:cNvPr id="39" name="TextBox 38"/>
          <p:cNvSpPr txBox="1"/>
          <p:nvPr/>
        </p:nvSpPr>
        <p:spPr>
          <a:xfrm>
            <a:off x="5741539" y="4584710"/>
            <a:ext cx="4788490" cy="523220"/>
          </a:xfrm>
          <a:prstGeom prst="rect">
            <a:avLst/>
          </a:prstGeom>
          <a:noFill/>
        </p:spPr>
        <p:txBody>
          <a:bodyPr wrap="none" rtlCol="0">
            <a:spAutoFit/>
          </a:bodyPr>
          <a:lstStyle/>
          <a:p>
            <a:r>
              <a:rPr lang="en-US" sz="2800" dirty="0"/>
              <a:t>Skip next instruction if E is zero</a:t>
            </a:r>
          </a:p>
        </p:txBody>
      </p:sp>
      <p:sp>
        <p:nvSpPr>
          <p:cNvPr id="41" name="TextBox 40"/>
          <p:cNvSpPr txBox="1"/>
          <p:nvPr/>
        </p:nvSpPr>
        <p:spPr>
          <a:xfrm>
            <a:off x="3554514" y="5016787"/>
            <a:ext cx="867545" cy="523220"/>
          </a:xfrm>
          <a:prstGeom prst="rect">
            <a:avLst/>
          </a:prstGeom>
          <a:noFill/>
        </p:spPr>
        <p:txBody>
          <a:bodyPr wrap="none" rtlCol="0">
            <a:spAutoFit/>
          </a:bodyPr>
          <a:lstStyle/>
          <a:p>
            <a:r>
              <a:rPr lang="en-US" sz="2800" dirty="0"/>
              <a:t>7001</a:t>
            </a:r>
          </a:p>
        </p:txBody>
      </p:sp>
      <p:sp>
        <p:nvSpPr>
          <p:cNvPr id="42" name="TextBox 41"/>
          <p:cNvSpPr txBox="1"/>
          <p:nvPr/>
        </p:nvSpPr>
        <p:spPr>
          <a:xfrm>
            <a:off x="4626074" y="5016787"/>
            <a:ext cx="767582" cy="523220"/>
          </a:xfrm>
          <a:prstGeom prst="rect">
            <a:avLst/>
          </a:prstGeom>
          <a:noFill/>
        </p:spPr>
        <p:txBody>
          <a:bodyPr wrap="none" rtlCol="0">
            <a:spAutoFit/>
          </a:bodyPr>
          <a:lstStyle/>
          <a:p>
            <a:r>
              <a:rPr lang="en-US" sz="2800" dirty="0"/>
              <a:t>HLT</a:t>
            </a:r>
          </a:p>
        </p:txBody>
      </p:sp>
      <p:sp>
        <p:nvSpPr>
          <p:cNvPr id="43" name="TextBox 42"/>
          <p:cNvSpPr txBox="1"/>
          <p:nvPr/>
        </p:nvSpPr>
        <p:spPr>
          <a:xfrm>
            <a:off x="5741542" y="5016787"/>
            <a:ext cx="2327881" cy="523220"/>
          </a:xfrm>
          <a:prstGeom prst="rect">
            <a:avLst/>
          </a:prstGeom>
          <a:noFill/>
        </p:spPr>
        <p:txBody>
          <a:bodyPr wrap="none" rtlCol="0">
            <a:spAutoFit/>
          </a:bodyPr>
          <a:lstStyle/>
          <a:p>
            <a:r>
              <a:rPr lang="en-US" sz="2800" dirty="0"/>
              <a:t>Halt computer</a:t>
            </a:r>
          </a:p>
        </p:txBody>
      </p:sp>
      <p:graphicFrame>
        <p:nvGraphicFramePr>
          <p:cNvPr id="53" name="Table 52"/>
          <p:cNvGraphicFramePr>
            <a:graphicFrameLocks noGrp="1"/>
          </p:cNvGraphicFramePr>
          <p:nvPr>
            <p:extLst>
              <p:ext uri="{D42A27DB-BD31-4B8C-83A1-F6EECF244321}">
                <p14:modId xmlns:p14="http://schemas.microsoft.com/office/powerpoint/2010/main" val="736314818"/>
              </p:ext>
            </p:extLst>
          </p:nvPr>
        </p:nvGraphicFramePr>
        <p:xfrm>
          <a:off x="3690834" y="2468880"/>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val="20000"/>
                    </a:ext>
                  </a:extLst>
                </a:gridCol>
                <a:gridCol w="501365">
                  <a:extLst>
                    <a:ext uri="{9D8B030D-6E8A-4147-A177-3AD203B41FA5}">
                      <a16:colId xmlns:a16="http://schemas.microsoft.com/office/drawing/2014/main" val="20001"/>
                    </a:ext>
                  </a:extLst>
                </a:gridCol>
                <a:gridCol w="501365">
                  <a:extLst>
                    <a:ext uri="{9D8B030D-6E8A-4147-A177-3AD203B41FA5}">
                      <a16:colId xmlns:a16="http://schemas.microsoft.com/office/drawing/2014/main" val="20002"/>
                    </a:ext>
                  </a:extLst>
                </a:gridCol>
                <a:gridCol w="501365">
                  <a:extLst>
                    <a:ext uri="{9D8B030D-6E8A-4147-A177-3AD203B41FA5}">
                      <a16:colId xmlns:a16="http://schemas.microsoft.com/office/drawing/2014/main" val="20003"/>
                    </a:ext>
                  </a:extLst>
                </a:gridCol>
                <a:gridCol w="501365">
                  <a:extLst>
                    <a:ext uri="{9D8B030D-6E8A-4147-A177-3AD203B41FA5}">
                      <a16:colId xmlns:a16="http://schemas.microsoft.com/office/drawing/2014/main" val="20004"/>
                    </a:ext>
                  </a:extLst>
                </a:gridCol>
                <a:gridCol w="501365">
                  <a:extLst>
                    <a:ext uri="{9D8B030D-6E8A-4147-A177-3AD203B41FA5}">
                      <a16:colId xmlns:a16="http://schemas.microsoft.com/office/drawing/2014/main" val="20005"/>
                    </a:ext>
                  </a:extLst>
                </a:gridCol>
                <a:gridCol w="501365">
                  <a:extLst>
                    <a:ext uri="{9D8B030D-6E8A-4147-A177-3AD203B41FA5}">
                      <a16:colId xmlns:a16="http://schemas.microsoft.com/office/drawing/2014/main" val="20006"/>
                    </a:ext>
                  </a:extLst>
                </a:gridCol>
                <a:gridCol w="501365">
                  <a:extLst>
                    <a:ext uri="{9D8B030D-6E8A-4147-A177-3AD203B41FA5}">
                      <a16:colId xmlns:a16="http://schemas.microsoft.com/office/drawing/2014/main" val="20007"/>
                    </a:ext>
                  </a:extLst>
                </a:gridCol>
                <a:gridCol w="501365">
                  <a:extLst>
                    <a:ext uri="{9D8B030D-6E8A-4147-A177-3AD203B41FA5}">
                      <a16:colId xmlns:a16="http://schemas.microsoft.com/office/drawing/2014/main" val="20008"/>
                    </a:ext>
                  </a:extLst>
                </a:gridCol>
                <a:gridCol w="501365">
                  <a:extLst>
                    <a:ext uri="{9D8B030D-6E8A-4147-A177-3AD203B41FA5}">
                      <a16:colId xmlns:a16="http://schemas.microsoft.com/office/drawing/2014/main" val="20009"/>
                    </a:ext>
                  </a:extLst>
                </a:gridCol>
                <a:gridCol w="501365">
                  <a:extLst>
                    <a:ext uri="{9D8B030D-6E8A-4147-A177-3AD203B41FA5}">
                      <a16:colId xmlns:a16="http://schemas.microsoft.com/office/drawing/2014/main" val="20010"/>
                    </a:ext>
                  </a:extLst>
                </a:gridCol>
                <a:gridCol w="501365">
                  <a:extLst>
                    <a:ext uri="{9D8B030D-6E8A-4147-A177-3AD203B41FA5}">
                      <a16:colId xmlns:a16="http://schemas.microsoft.com/office/drawing/2014/main" val="20011"/>
                    </a:ext>
                  </a:extLst>
                </a:gridCol>
                <a:gridCol w="501365">
                  <a:extLst>
                    <a:ext uri="{9D8B030D-6E8A-4147-A177-3AD203B41FA5}">
                      <a16:colId xmlns:a16="http://schemas.microsoft.com/office/drawing/2014/main" val="20012"/>
                    </a:ext>
                  </a:extLst>
                </a:gridCol>
                <a:gridCol w="501365">
                  <a:extLst>
                    <a:ext uri="{9D8B030D-6E8A-4147-A177-3AD203B41FA5}">
                      <a16:colId xmlns:a16="http://schemas.microsoft.com/office/drawing/2014/main" val="20013"/>
                    </a:ext>
                  </a:extLst>
                </a:gridCol>
                <a:gridCol w="501365">
                  <a:extLst>
                    <a:ext uri="{9D8B030D-6E8A-4147-A177-3AD203B41FA5}">
                      <a16:colId xmlns:a16="http://schemas.microsoft.com/office/drawing/2014/main" val="20014"/>
                    </a:ext>
                  </a:extLst>
                </a:gridCol>
                <a:gridCol w="501365">
                  <a:extLst>
                    <a:ext uri="{9D8B030D-6E8A-4147-A177-3AD203B41FA5}">
                      <a16:colId xmlns:a16="http://schemas.microsoft.com/office/drawing/2014/main"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4" name="TextBox 53"/>
          <p:cNvSpPr txBox="1"/>
          <p:nvPr/>
        </p:nvSpPr>
        <p:spPr>
          <a:xfrm>
            <a:off x="9931502"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7035899"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6645378" y="1356478"/>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5311874" y="1345302"/>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7121624"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Register Operation</a:t>
            </a:r>
          </a:p>
        </p:txBody>
      </p:sp>
      <p:sp>
        <p:nvSpPr>
          <p:cNvPr id="60" name="Rectangle 59"/>
          <p:cNvSpPr/>
          <p:nvPr/>
        </p:nvSpPr>
        <p:spPr>
          <a:xfrm>
            <a:off x="5311874"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0</a:t>
            </a:r>
          </a:p>
        </p:txBody>
      </p:sp>
      <p:sp>
        <p:nvSpPr>
          <p:cNvPr id="61" name="TextBox 60"/>
          <p:cNvSpPr txBox="1"/>
          <p:nvPr/>
        </p:nvSpPr>
        <p:spPr>
          <a:xfrm>
            <a:off x="5692877" y="1345302"/>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6683474"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3" name="Rectangle 62"/>
          <p:cNvSpPr/>
          <p:nvPr/>
        </p:nvSpPr>
        <p:spPr>
          <a:xfrm>
            <a:off x="6226274"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4" name="Rectangle 63"/>
          <p:cNvSpPr/>
          <p:nvPr/>
        </p:nvSpPr>
        <p:spPr>
          <a:xfrm>
            <a:off x="5769074"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5" name="TextBox 64"/>
          <p:cNvSpPr txBox="1"/>
          <p:nvPr/>
        </p:nvSpPr>
        <p:spPr>
          <a:xfrm>
            <a:off x="6188178" y="1352490"/>
            <a:ext cx="495299" cy="400110"/>
          </a:xfrm>
          <a:prstGeom prst="rect">
            <a:avLst/>
          </a:prstGeom>
          <a:noFill/>
        </p:spPr>
        <p:txBody>
          <a:bodyPr wrap="square" rtlCol="0">
            <a:spAutoFit/>
          </a:bodyPr>
          <a:lstStyle/>
          <a:p>
            <a:pPr algn="ctr"/>
            <a:r>
              <a:rPr lang="en-US" sz="2000" dirty="0"/>
              <a:t>13</a:t>
            </a:r>
          </a:p>
        </p:txBody>
      </p:sp>
      <p:sp>
        <p:nvSpPr>
          <p:cNvPr id="74" name="Rectangle 73"/>
          <p:cNvSpPr/>
          <p:nvPr/>
        </p:nvSpPr>
        <p:spPr>
          <a:xfrm>
            <a:off x="9229311" y="250619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5" name="Rectangle 74"/>
          <p:cNvSpPr/>
          <p:nvPr/>
        </p:nvSpPr>
        <p:spPr>
          <a:xfrm>
            <a:off x="9745763" y="251831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6" name="Rectangle 75"/>
          <p:cNvSpPr/>
          <p:nvPr/>
        </p:nvSpPr>
        <p:spPr>
          <a:xfrm>
            <a:off x="10236000" y="251643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7" name="Rectangle 76"/>
          <p:cNvSpPr/>
          <p:nvPr/>
        </p:nvSpPr>
        <p:spPr>
          <a:xfrm>
            <a:off x="10750049"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8" name="Rectangle 77"/>
          <p:cNvSpPr/>
          <p:nvPr/>
        </p:nvSpPr>
        <p:spPr>
          <a:xfrm>
            <a:off x="11240286"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Tree>
    <p:extLst>
      <p:ext uri="{BB962C8B-B14F-4D97-AF65-F5344CB8AC3E}">
        <p14:creationId xmlns:p14="http://schemas.microsoft.com/office/powerpoint/2010/main" val="377686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wipe(down)">
                                      <p:cBhvr>
                                        <p:cTn id="27" dur="500"/>
                                        <p:tgtEl>
                                          <p:spTgt spid="75"/>
                                        </p:tgtEl>
                                      </p:cBhvr>
                                    </p:animEffect>
                                  </p:childTnLst>
                                </p:cTn>
                              </p:par>
                              <p:par>
                                <p:cTn id="28" presetID="22" presetClass="exit" presetSubtype="4" fill="hold" grpId="1" nodeType="withEffect">
                                  <p:stCondLst>
                                    <p:cond delay="0"/>
                                  </p:stCondLst>
                                  <p:childTnLst>
                                    <p:animEffect transition="out" filter="wipe(down)">
                                      <p:cBhvr>
                                        <p:cTn id="29" dur="500"/>
                                        <p:tgtEl>
                                          <p:spTgt spid="74"/>
                                        </p:tgtEl>
                                      </p:cBhvr>
                                    </p:animEffect>
                                    <p:set>
                                      <p:cBhvr>
                                        <p:cTn id="30" dur="1" fill="hold">
                                          <p:stCondLst>
                                            <p:cond delay="499"/>
                                          </p:stCondLst>
                                        </p:cTn>
                                        <p:tgtEl>
                                          <p:spTgt spid="7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down)">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down)">
                                      <p:cBhvr>
                                        <p:cTn id="45" dur="5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wipe(down)">
                                      <p:cBhvr>
                                        <p:cTn id="50" dur="500"/>
                                        <p:tgtEl>
                                          <p:spTgt spid="76"/>
                                        </p:tgtEl>
                                      </p:cBhvr>
                                    </p:animEffect>
                                  </p:childTnLst>
                                </p:cTn>
                              </p:par>
                              <p:par>
                                <p:cTn id="51" presetID="22" presetClass="exit" presetSubtype="4" fill="hold" grpId="1" nodeType="withEffect">
                                  <p:stCondLst>
                                    <p:cond delay="0"/>
                                  </p:stCondLst>
                                  <p:childTnLst>
                                    <p:animEffect transition="out" filter="wipe(down)">
                                      <p:cBhvr>
                                        <p:cTn id="52" dur="500"/>
                                        <p:tgtEl>
                                          <p:spTgt spid="75"/>
                                        </p:tgtEl>
                                      </p:cBhvr>
                                    </p:animEffect>
                                    <p:set>
                                      <p:cBhvr>
                                        <p:cTn id="53" dur="1" fill="hold">
                                          <p:stCondLst>
                                            <p:cond delay="499"/>
                                          </p:stCondLst>
                                        </p:cTn>
                                        <p:tgtEl>
                                          <p:spTgt spid="7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down)">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down)">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down)">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animEffect transition="in" filter="wipe(down)">
                                      <p:cBhvr>
                                        <p:cTn id="73" dur="500"/>
                                        <p:tgtEl>
                                          <p:spTgt spid="77"/>
                                        </p:tgtEl>
                                      </p:cBhvr>
                                    </p:animEffect>
                                  </p:childTnLst>
                                </p:cTn>
                              </p:par>
                              <p:par>
                                <p:cTn id="74" presetID="22" presetClass="exit" presetSubtype="4" fill="hold" grpId="1" nodeType="withEffect">
                                  <p:stCondLst>
                                    <p:cond delay="0"/>
                                  </p:stCondLst>
                                  <p:childTnLst>
                                    <p:animEffect transition="out" filter="wipe(down)">
                                      <p:cBhvr>
                                        <p:cTn id="75" dur="500"/>
                                        <p:tgtEl>
                                          <p:spTgt spid="76"/>
                                        </p:tgtEl>
                                      </p:cBhvr>
                                    </p:animEffect>
                                    <p:set>
                                      <p:cBhvr>
                                        <p:cTn id="76" dur="1" fill="hold">
                                          <p:stCondLst>
                                            <p:cond delay="499"/>
                                          </p:stCondLst>
                                        </p:cTn>
                                        <p:tgtEl>
                                          <p:spTgt spid="7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wipe(down)">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down)">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wipe(down)">
                                      <p:cBhvr>
                                        <p:cTn id="96" dur="500"/>
                                        <p:tgtEl>
                                          <p:spTgt spid="78"/>
                                        </p:tgtEl>
                                      </p:cBhvr>
                                    </p:animEffect>
                                  </p:childTnLst>
                                </p:cTn>
                              </p:par>
                              <p:par>
                                <p:cTn id="97" presetID="22" presetClass="exit" presetSubtype="4" fill="hold" grpId="1" nodeType="withEffect">
                                  <p:stCondLst>
                                    <p:cond delay="0"/>
                                  </p:stCondLst>
                                  <p:childTnLst>
                                    <p:animEffect transition="out" filter="wipe(down)">
                                      <p:cBhvr>
                                        <p:cTn id="98" dur="500"/>
                                        <p:tgtEl>
                                          <p:spTgt spid="77"/>
                                        </p:tgtEl>
                                      </p:cBhvr>
                                    </p:animEffect>
                                    <p:set>
                                      <p:cBhvr>
                                        <p:cTn id="99" dur="1" fill="hold">
                                          <p:stCondLst>
                                            <p:cond delay="499"/>
                                          </p:stCondLst>
                                        </p:cTn>
                                        <p:tgtEl>
                                          <p:spTgt spid="7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wipe(down)">
                                      <p:cBhvr>
                                        <p:cTn id="104" dur="500"/>
                                        <p:tgtEl>
                                          <p:spTgt spid="4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2"/>
                                        </p:tgtEl>
                                        <p:attrNameLst>
                                          <p:attrName>style.visibility</p:attrName>
                                        </p:attrNameLst>
                                      </p:cBhvr>
                                      <p:to>
                                        <p:strVal val="visible"/>
                                      </p:to>
                                    </p:set>
                                    <p:animEffect transition="in" filter="wipe(down)">
                                      <p:cBhvr>
                                        <p:cTn id="109" dur="500"/>
                                        <p:tgtEl>
                                          <p:spTgt spid="42"/>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grpId="0"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wipe(down)">
                                      <p:cBhvr>
                                        <p:cTn id="11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74" grpId="0" animBg="1"/>
      <p:bldP spid="74" grpId="1" animBg="1"/>
      <p:bldP spid="75" grpId="0" animBg="1"/>
      <p:bldP spid="75" grpId="1" animBg="1"/>
      <p:bldP spid="76" grpId="0" animBg="1"/>
      <p:bldP spid="76" grpId="1" animBg="1"/>
      <p:bldP spid="77" grpId="0" animBg="1"/>
      <p:bldP spid="77" grpId="1" animBg="1"/>
      <p:bldP spid="7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 Instructions</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Input – Output Instruction</a:t>
            </a:r>
          </a:p>
        </p:txBody>
      </p:sp>
      <p:sp>
        <p:nvSpPr>
          <p:cNvPr id="13" name="TextBox 12"/>
          <p:cNvSpPr txBox="1"/>
          <p:nvPr/>
        </p:nvSpPr>
        <p:spPr>
          <a:xfrm>
            <a:off x="3529782" y="3352800"/>
            <a:ext cx="918841" cy="523220"/>
          </a:xfrm>
          <a:prstGeom prst="rect">
            <a:avLst/>
          </a:prstGeom>
          <a:noFill/>
        </p:spPr>
        <p:txBody>
          <a:bodyPr wrap="none" rtlCol="0">
            <a:spAutoFit/>
          </a:bodyPr>
          <a:lstStyle/>
          <a:p>
            <a:r>
              <a:rPr lang="en-US" sz="2800" dirty="0"/>
              <a:t>F800</a:t>
            </a:r>
          </a:p>
        </p:txBody>
      </p:sp>
      <p:sp>
        <p:nvSpPr>
          <p:cNvPr id="18" name="TextBox 17"/>
          <p:cNvSpPr txBox="1"/>
          <p:nvPr/>
        </p:nvSpPr>
        <p:spPr>
          <a:xfrm>
            <a:off x="4601342" y="3352800"/>
            <a:ext cx="728084" cy="523220"/>
          </a:xfrm>
          <a:prstGeom prst="rect">
            <a:avLst/>
          </a:prstGeom>
          <a:noFill/>
        </p:spPr>
        <p:txBody>
          <a:bodyPr wrap="none" rtlCol="0">
            <a:spAutoFit/>
          </a:bodyPr>
          <a:lstStyle/>
          <a:p>
            <a:r>
              <a:rPr lang="en-US" sz="2800" dirty="0"/>
              <a:t>INP</a:t>
            </a:r>
          </a:p>
        </p:txBody>
      </p:sp>
      <p:sp>
        <p:nvSpPr>
          <p:cNvPr id="19" name="TextBox 18"/>
          <p:cNvSpPr txBox="1"/>
          <p:nvPr/>
        </p:nvSpPr>
        <p:spPr>
          <a:xfrm>
            <a:off x="5716807" y="3352800"/>
            <a:ext cx="3316870" cy="523220"/>
          </a:xfrm>
          <a:prstGeom prst="rect">
            <a:avLst/>
          </a:prstGeom>
          <a:noFill/>
        </p:spPr>
        <p:txBody>
          <a:bodyPr wrap="none" rtlCol="0">
            <a:spAutoFit/>
          </a:bodyPr>
          <a:lstStyle/>
          <a:p>
            <a:r>
              <a:rPr lang="en-US" sz="2800" dirty="0"/>
              <a:t>Input character to AC</a:t>
            </a:r>
          </a:p>
        </p:txBody>
      </p:sp>
      <p:sp>
        <p:nvSpPr>
          <p:cNvPr id="29" name="TextBox 28"/>
          <p:cNvSpPr txBox="1"/>
          <p:nvPr/>
        </p:nvSpPr>
        <p:spPr>
          <a:xfrm>
            <a:off x="3534544" y="3733800"/>
            <a:ext cx="920445" cy="523220"/>
          </a:xfrm>
          <a:prstGeom prst="rect">
            <a:avLst/>
          </a:prstGeom>
          <a:noFill/>
        </p:spPr>
        <p:txBody>
          <a:bodyPr wrap="none" rtlCol="0">
            <a:spAutoFit/>
          </a:bodyPr>
          <a:lstStyle/>
          <a:p>
            <a:r>
              <a:rPr lang="en-US" sz="2800" dirty="0"/>
              <a:t>F400</a:t>
            </a:r>
          </a:p>
        </p:txBody>
      </p:sp>
      <p:sp>
        <p:nvSpPr>
          <p:cNvPr id="30" name="TextBox 29"/>
          <p:cNvSpPr txBox="1"/>
          <p:nvPr/>
        </p:nvSpPr>
        <p:spPr>
          <a:xfrm>
            <a:off x="4606107" y="3733800"/>
            <a:ext cx="886781" cy="523220"/>
          </a:xfrm>
          <a:prstGeom prst="rect">
            <a:avLst/>
          </a:prstGeom>
          <a:noFill/>
        </p:spPr>
        <p:txBody>
          <a:bodyPr wrap="none" rtlCol="0">
            <a:spAutoFit/>
          </a:bodyPr>
          <a:lstStyle/>
          <a:p>
            <a:r>
              <a:rPr lang="en-US" sz="2800" dirty="0"/>
              <a:t>OUT</a:t>
            </a:r>
          </a:p>
        </p:txBody>
      </p:sp>
      <p:sp>
        <p:nvSpPr>
          <p:cNvPr id="31" name="TextBox 30"/>
          <p:cNvSpPr txBox="1"/>
          <p:nvPr/>
        </p:nvSpPr>
        <p:spPr>
          <a:xfrm>
            <a:off x="5721569" y="3733800"/>
            <a:ext cx="4020588" cy="523220"/>
          </a:xfrm>
          <a:prstGeom prst="rect">
            <a:avLst/>
          </a:prstGeom>
          <a:noFill/>
        </p:spPr>
        <p:txBody>
          <a:bodyPr wrap="none" rtlCol="0">
            <a:spAutoFit/>
          </a:bodyPr>
          <a:lstStyle/>
          <a:p>
            <a:r>
              <a:rPr lang="en-US" sz="2800" dirty="0"/>
              <a:t>Output character from AC</a:t>
            </a:r>
          </a:p>
        </p:txBody>
      </p:sp>
      <p:sp>
        <p:nvSpPr>
          <p:cNvPr id="33" name="TextBox 32"/>
          <p:cNvSpPr txBox="1"/>
          <p:nvPr/>
        </p:nvSpPr>
        <p:spPr>
          <a:xfrm>
            <a:off x="3525019" y="4143970"/>
            <a:ext cx="910249" cy="523220"/>
          </a:xfrm>
          <a:prstGeom prst="rect">
            <a:avLst/>
          </a:prstGeom>
          <a:noFill/>
        </p:spPr>
        <p:txBody>
          <a:bodyPr wrap="none" rtlCol="0">
            <a:spAutoFit/>
          </a:bodyPr>
          <a:lstStyle/>
          <a:p>
            <a:r>
              <a:rPr lang="en-US" sz="2800" dirty="0"/>
              <a:t>F200</a:t>
            </a:r>
          </a:p>
        </p:txBody>
      </p:sp>
      <p:sp>
        <p:nvSpPr>
          <p:cNvPr id="34" name="TextBox 33"/>
          <p:cNvSpPr txBox="1"/>
          <p:nvPr/>
        </p:nvSpPr>
        <p:spPr>
          <a:xfrm>
            <a:off x="4596579" y="4143970"/>
            <a:ext cx="689612" cy="523220"/>
          </a:xfrm>
          <a:prstGeom prst="rect">
            <a:avLst/>
          </a:prstGeom>
          <a:noFill/>
        </p:spPr>
        <p:txBody>
          <a:bodyPr wrap="none" rtlCol="0">
            <a:spAutoFit/>
          </a:bodyPr>
          <a:lstStyle/>
          <a:p>
            <a:r>
              <a:rPr lang="en-US" sz="2800" dirty="0"/>
              <a:t>SKI</a:t>
            </a:r>
          </a:p>
        </p:txBody>
      </p:sp>
      <p:sp>
        <p:nvSpPr>
          <p:cNvPr id="35" name="TextBox 34"/>
          <p:cNvSpPr txBox="1"/>
          <p:nvPr/>
        </p:nvSpPr>
        <p:spPr>
          <a:xfrm>
            <a:off x="5712044" y="4143970"/>
            <a:ext cx="2767104" cy="523220"/>
          </a:xfrm>
          <a:prstGeom prst="rect">
            <a:avLst/>
          </a:prstGeom>
          <a:noFill/>
        </p:spPr>
        <p:txBody>
          <a:bodyPr wrap="none" rtlCol="0">
            <a:spAutoFit/>
          </a:bodyPr>
          <a:lstStyle/>
          <a:p>
            <a:r>
              <a:rPr lang="en-US" sz="2800" dirty="0"/>
              <a:t>Skip on input flag</a:t>
            </a:r>
          </a:p>
        </p:txBody>
      </p:sp>
      <p:sp>
        <p:nvSpPr>
          <p:cNvPr id="37" name="TextBox 36"/>
          <p:cNvSpPr txBox="1"/>
          <p:nvPr/>
        </p:nvSpPr>
        <p:spPr>
          <a:xfrm>
            <a:off x="3525019" y="4584710"/>
            <a:ext cx="898003" cy="523220"/>
          </a:xfrm>
          <a:prstGeom prst="rect">
            <a:avLst/>
          </a:prstGeom>
          <a:noFill/>
        </p:spPr>
        <p:txBody>
          <a:bodyPr wrap="none" rtlCol="0">
            <a:spAutoFit/>
          </a:bodyPr>
          <a:lstStyle/>
          <a:p>
            <a:r>
              <a:rPr lang="en-US" sz="2800" dirty="0"/>
              <a:t>F100</a:t>
            </a:r>
          </a:p>
        </p:txBody>
      </p:sp>
      <p:sp>
        <p:nvSpPr>
          <p:cNvPr id="38" name="TextBox 37"/>
          <p:cNvSpPr txBox="1"/>
          <p:nvPr/>
        </p:nvSpPr>
        <p:spPr>
          <a:xfrm>
            <a:off x="4596582" y="4584710"/>
            <a:ext cx="846835" cy="523220"/>
          </a:xfrm>
          <a:prstGeom prst="rect">
            <a:avLst/>
          </a:prstGeom>
          <a:noFill/>
        </p:spPr>
        <p:txBody>
          <a:bodyPr wrap="none" rtlCol="0">
            <a:spAutoFit/>
          </a:bodyPr>
          <a:lstStyle/>
          <a:p>
            <a:r>
              <a:rPr lang="en-US" sz="2800" dirty="0"/>
              <a:t>SKO</a:t>
            </a:r>
          </a:p>
        </p:txBody>
      </p:sp>
      <p:sp>
        <p:nvSpPr>
          <p:cNvPr id="39" name="TextBox 38"/>
          <p:cNvSpPr txBox="1"/>
          <p:nvPr/>
        </p:nvSpPr>
        <p:spPr>
          <a:xfrm>
            <a:off x="5712047" y="4584710"/>
            <a:ext cx="2996333" cy="523220"/>
          </a:xfrm>
          <a:prstGeom prst="rect">
            <a:avLst/>
          </a:prstGeom>
          <a:noFill/>
        </p:spPr>
        <p:txBody>
          <a:bodyPr wrap="none" rtlCol="0">
            <a:spAutoFit/>
          </a:bodyPr>
          <a:lstStyle/>
          <a:p>
            <a:r>
              <a:rPr lang="en-US" sz="2800" dirty="0"/>
              <a:t>Skip on output flag</a:t>
            </a:r>
          </a:p>
        </p:txBody>
      </p:sp>
      <p:sp>
        <p:nvSpPr>
          <p:cNvPr id="41" name="TextBox 40"/>
          <p:cNvSpPr txBox="1"/>
          <p:nvPr/>
        </p:nvSpPr>
        <p:spPr>
          <a:xfrm>
            <a:off x="3525019" y="5016787"/>
            <a:ext cx="918841" cy="523220"/>
          </a:xfrm>
          <a:prstGeom prst="rect">
            <a:avLst/>
          </a:prstGeom>
          <a:noFill/>
        </p:spPr>
        <p:txBody>
          <a:bodyPr wrap="none" rtlCol="0">
            <a:spAutoFit/>
          </a:bodyPr>
          <a:lstStyle/>
          <a:p>
            <a:r>
              <a:rPr lang="en-US" sz="2800" dirty="0"/>
              <a:t>F080</a:t>
            </a:r>
          </a:p>
        </p:txBody>
      </p:sp>
      <p:sp>
        <p:nvSpPr>
          <p:cNvPr id="42" name="TextBox 41"/>
          <p:cNvSpPr txBox="1"/>
          <p:nvPr/>
        </p:nvSpPr>
        <p:spPr>
          <a:xfrm>
            <a:off x="4596582" y="5016787"/>
            <a:ext cx="785793" cy="523220"/>
          </a:xfrm>
          <a:prstGeom prst="rect">
            <a:avLst/>
          </a:prstGeom>
          <a:noFill/>
        </p:spPr>
        <p:txBody>
          <a:bodyPr wrap="none" rtlCol="0">
            <a:spAutoFit/>
          </a:bodyPr>
          <a:lstStyle/>
          <a:p>
            <a:r>
              <a:rPr lang="en-US" sz="2800" dirty="0"/>
              <a:t>ION</a:t>
            </a:r>
          </a:p>
        </p:txBody>
      </p:sp>
      <p:sp>
        <p:nvSpPr>
          <p:cNvPr id="43" name="TextBox 42"/>
          <p:cNvSpPr txBox="1"/>
          <p:nvPr/>
        </p:nvSpPr>
        <p:spPr>
          <a:xfrm>
            <a:off x="5712047" y="5016787"/>
            <a:ext cx="1961627" cy="523220"/>
          </a:xfrm>
          <a:prstGeom prst="rect">
            <a:avLst/>
          </a:prstGeom>
          <a:noFill/>
        </p:spPr>
        <p:txBody>
          <a:bodyPr wrap="none" rtlCol="0">
            <a:spAutoFit/>
          </a:bodyPr>
          <a:lstStyle/>
          <a:p>
            <a:r>
              <a:rPr lang="en-US" sz="2800" dirty="0"/>
              <a:t>Interrupt on</a:t>
            </a:r>
          </a:p>
        </p:txBody>
      </p:sp>
      <p:graphicFrame>
        <p:nvGraphicFramePr>
          <p:cNvPr id="53" name="Table 52"/>
          <p:cNvGraphicFramePr>
            <a:graphicFrameLocks noGrp="1"/>
          </p:cNvGraphicFramePr>
          <p:nvPr>
            <p:extLst>
              <p:ext uri="{D42A27DB-BD31-4B8C-83A1-F6EECF244321}">
                <p14:modId xmlns:p14="http://schemas.microsoft.com/office/powerpoint/2010/main" val="1723316546"/>
              </p:ext>
            </p:extLst>
          </p:nvPr>
        </p:nvGraphicFramePr>
        <p:xfrm>
          <a:off x="3661339" y="2468880"/>
          <a:ext cx="8021840"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val="20000"/>
                    </a:ext>
                  </a:extLst>
                </a:gridCol>
                <a:gridCol w="501365">
                  <a:extLst>
                    <a:ext uri="{9D8B030D-6E8A-4147-A177-3AD203B41FA5}">
                      <a16:colId xmlns:a16="http://schemas.microsoft.com/office/drawing/2014/main" val="20001"/>
                    </a:ext>
                  </a:extLst>
                </a:gridCol>
                <a:gridCol w="501365">
                  <a:extLst>
                    <a:ext uri="{9D8B030D-6E8A-4147-A177-3AD203B41FA5}">
                      <a16:colId xmlns:a16="http://schemas.microsoft.com/office/drawing/2014/main" val="20002"/>
                    </a:ext>
                  </a:extLst>
                </a:gridCol>
                <a:gridCol w="501365">
                  <a:extLst>
                    <a:ext uri="{9D8B030D-6E8A-4147-A177-3AD203B41FA5}">
                      <a16:colId xmlns:a16="http://schemas.microsoft.com/office/drawing/2014/main" val="20003"/>
                    </a:ext>
                  </a:extLst>
                </a:gridCol>
                <a:gridCol w="501365">
                  <a:extLst>
                    <a:ext uri="{9D8B030D-6E8A-4147-A177-3AD203B41FA5}">
                      <a16:colId xmlns:a16="http://schemas.microsoft.com/office/drawing/2014/main" val="20004"/>
                    </a:ext>
                  </a:extLst>
                </a:gridCol>
                <a:gridCol w="501365">
                  <a:extLst>
                    <a:ext uri="{9D8B030D-6E8A-4147-A177-3AD203B41FA5}">
                      <a16:colId xmlns:a16="http://schemas.microsoft.com/office/drawing/2014/main" val="20005"/>
                    </a:ext>
                  </a:extLst>
                </a:gridCol>
                <a:gridCol w="501365">
                  <a:extLst>
                    <a:ext uri="{9D8B030D-6E8A-4147-A177-3AD203B41FA5}">
                      <a16:colId xmlns:a16="http://schemas.microsoft.com/office/drawing/2014/main" val="20006"/>
                    </a:ext>
                  </a:extLst>
                </a:gridCol>
                <a:gridCol w="501365">
                  <a:extLst>
                    <a:ext uri="{9D8B030D-6E8A-4147-A177-3AD203B41FA5}">
                      <a16:colId xmlns:a16="http://schemas.microsoft.com/office/drawing/2014/main" val="20007"/>
                    </a:ext>
                  </a:extLst>
                </a:gridCol>
                <a:gridCol w="501365">
                  <a:extLst>
                    <a:ext uri="{9D8B030D-6E8A-4147-A177-3AD203B41FA5}">
                      <a16:colId xmlns:a16="http://schemas.microsoft.com/office/drawing/2014/main" val="20008"/>
                    </a:ext>
                  </a:extLst>
                </a:gridCol>
                <a:gridCol w="501365">
                  <a:extLst>
                    <a:ext uri="{9D8B030D-6E8A-4147-A177-3AD203B41FA5}">
                      <a16:colId xmlns:a16="http://schemas.microsoft.com/office/drawing/2014/main" val="20009"/>
                    </a:ext>
                  </a:extLst>
                </a:gridCol>
                <a:gridCol w="501365">
                  <a:extLst>
                    <a:ext uri="{9D8B030D-6E8A-4147-A177-3AD203B41FA5}">
                      <a16:colId xmlns:a16="http://schemas.microsoft.com/office/drawing/2014/main" val="20010"/>
                    </a:ext>
                  </a:extLst>
                </a:gridCol>
                <a:gridCol w="501365">
                  <a:extLst>
                    <a:ext uri="{9D8B030D-6E8A-4147-A177-3AD203B41FA5}">
                      <a16:colId xmlns:a16="http://schemas.microsoft.com/office/drawing/2014/main" val="20011"/>
                    </a:ext>
                  </a:extLst>
                </a:gridCol>
                <a:gridCol w="501365">
                  <a:extLst>
                    <a:ext uri="{9D8B030D-6E8A-4147-A177-3AD203B41FA5}">
                      <a16:colId xmlns:a16="http://schemas.microsoft.com/office/drawing/2014/main" val="20012"/>
                    </a:ext>
                  </a:extLst>
                </a:gridCol>
                <a:gridCol w="501365">
                  <a:extLst>
                    <a:ext uri="{9D8B030D-6E8A-4147-A177-3AD203B41FA5}">
                      <a16:colId xmlns:a16="http://schemas.microsoft.com/office/drawing/2014/main" val="20013"/>
                    </a:ext>
                  </a:extLst>
                </a:gridCol>
                <a:gridCol w="501365">
                  <a:extLst>
                    <a:ext uri="{9D8B030D-6E8A-4147-A177-3AD203B41FA5}">
                      <a16:colId xmlns:a16="http://schemas.microsoft.com/office/drawing/2014/main" val="20014"/>
                    </a:ext>
                  </a:extLst>
                </a:gridCol>
                <a:gridCol w="501365">
                  <a:extLst>
                    <a:ext uri="{9D8B030D-6E8A-4147-A177-3AD203B41FA5}">
                      <a16:colId xmlns:a16="http://schemas.microsoft.com/office/drawing/2014/main" val="20015"/>
                    </a:ext>
                  </a:extLst>
                </a:gridCol>
              </a:tblGrid>
              <a:tr h="579120">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4" name="TextBox 53"/>
          <p:cNvSpPr txBox="1"/>
          <p:nvPr/>
        </p:nvSpPr>
        <p:spPr>
          <a:xfrm>
            <a:off x="9902007" y="1356478"/>
            <a:ext cx="271463" cy="400110"/>
          </a:xfrm>
          <a:prstGeom prst="rect">
            <a:avLst/>
          </a:prstGeom>
          <a:noFill/>
        </p:spPr>
        <p:txBody>
          <a:bodyPr wrap="square" rtlCol="0">
            <a:spAutoFit/>
          </a:bodyPr>
          <a:lstStyle/>
          <a:p>
            <a:pPr algn="ctr"/>
            <a:r>
              <a:rPr lang="en-US" sz="2000" dirty="0"/>
              <a:t>0</a:t>
            </a:r>
          </a:p>
        </p:txBody>
      </p:sp>
      <p:sp>
        <p:nvSpPr>
          <p:cNvPr id="55" name="TextBox 54"/>
          <p:cNvSpPr txBox="1"/>
          <p:nvPr/>
        </p:nvSpPr>
        <p:spPr>
          <a:xfrm>
            <a:off x="7006404" y="1359589"/>
            <a:ext cx="457200" cy="400110"/>
          </a:xfrm>
          <a:prstGeom prst="rect">
            <a:avLst/>
          </a:prstGeom>
          <a:noFill/>
        </p:spPr>
        <p:txBody>
          <a:bodyPr wrap="square" rtlCol="0">
            <a:spAutoFit/>
          </a:bodyPr>
          <a:lstStyle/>
          <a:p>
            <a:pPr algn="ctr"/>
            <a:r>
              <a:rPr lang="en-US" sz="2000" dirty="0"/>
              <a:t>11</a:t>
            </a:r>
          </a:p>
        </p:txBody>
      </p:sp>
      <p:sp>
        <p:nvSpPr>
          <p:cNvPr id="56" name="TextBox 55"/>
          <p:cNvSpPr txBox="1"/>
          <p:nvPr/>
        </p:nvSpPr>
        <p:spPr>
          <a:xfrm>
            <a:off x="6615883" y="1356478"/>
            <a:ext cx="495299" cy="400110"/>
          </a:xfrm>
          <a:prstGeom prst="rect">
            <a:avLst/>
          </a:prstGeom>
          <a:noFill/>
        </p:spPr>
        <p:txBody>
          <a:bodyPr wrap="square" rtlCol="0">
            <a:spAutoFit/>
          </a:bodyPr>
          <a:lstStyle/>
          <a:p>
            <a:pPr algn="ctr"/>
            <a:r>
              <a:rPr lang="en-US" sz="2000" dirty="0"/>
              <a:t>12</a:t>
            </a:r>
          </a:p>
        </p:txBody>
      </p:sp>
      <p:sp>
        <p:nvSpPr>
          <p:cNvPr id="57" name="TextBox 56"/>
          <p:cNvSpPr txBox="1"/>
          <p:nvPr/>
        </p:nvSpPr>
        <p:spPr>
          <a:xfrm>
            <a:off x="5282379" y="1345302"/>
            <a:ext cx="457200" cy="400110"/>
          </a:xfrm>
          <a:prstGeom prst="rect">
            <a:avLst/>
          </a:prstGeom>
          <a:noFill/>
        </p:spPr>
        <p:txBody>
          <a:bodyPr wrap="square" rtlCol="0">
            <a:spAutoFit/>
          </a:bodyPr>
          <a:lstStyle/>
          <a:p>
            <a:pPr algn="ctr"/>
            <a:r>
              <a:rPr lang="en-US" sz="2000" dirty="0"/>
              <a:t>15</a:t>
            </a:r>
          </a:p>
        </p:txBody>
      </p:sp>
      <p:sp>
        <p:nvSpPr>
          <p:cNvPr id="59" name="Rectangle 58"/>
          <p:cNvSpPr/>
          <p:nvPr/>
        </p:nvSpPr>
        <p:spPr>
          <a:xfrm>
            <a:off x="7092129" y="1734233"/>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I/O Operation</a:t>
            </a:r>
          </a:p>
        </p:txBody>
      </p:sp>
      <p:sp>
        <p:nvSpPr>
          <p:cNvPr id="60" name="Rectangle 59"/>
          <p:cNvSpPr/>
          <p:nvPr/>
        </p:nvSpPr>
        <p:spPr>
          <a:xfrm>
            <a:off x="5282379"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1" name="TextBox 60"/>
          <p:cNvSpPr txBox="1"/>
          <p:nvPr/>
        </p:nvSpPr>
        <p:spPr>
          <a:xfrm>
            <a:off x="5663382" y="1345302"/>
            <a:ext cx="495299" cy="400110"/>
          </a:xfrm>
          <a:prstGeom prst="rect">
            <a:avLst/>
          </a:prstGeom>
          <a:noFill/>
        </p:spPr>
        <p:txBody>
          <a:bodyPr wrap="square" rtlCol="0">
            <a:spAutoFit/>
          </a:bodyPr>
          <a:lstStyle/>
          <a:p>
            <a:pPr algn="ctr"/>
            <a:r>
              <a:rPr lang="en-US" sz="2000" dirty="0"/>
              <a:t>14</a:t>
            </a:r>
          </a:p>
        </p:txBody>
      </p:sp>
      <p:sp>
        <p:nvSpPr>
          <p:cNvPr id="62" name="Rectangle 61"/>
          <p:cNvSpPr/>
          <p:nvPr/>
        </p:nvSpPr>
        <p:spPr>
          <a:xfrm>
            <a:off x="6653979"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3" name="Rectangle 62"/>
          <p:cNvSpPr/>
          <p:nvPr/>
        </p:nvSpPr>
        <p:spPr>
          <a:xfrm>
            <a:off x="6196779"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4" name="Rectangle 63"/>
          <p:cNvSpPr/>
          <p:nvPr/>
        </p:nvSpPr>
        <p:spPr>
          <a:xfrm>
            <a:off x="5739579" y="1734236"/>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1</a:t>
            </a:r>
          </a:p>
        </p:txBody>
      </p:sp>
      <p:sp>
        <p:nvSpPr>
          <p:cNvPr id="65" name="TextBox 64"/>
          <p:cNvSpPr txBox="1"/>
          <p:nvPr/>
        </p:nvSpPr>
        <p:spPr>
          <a:xfrm>
            <a:off x="6158683" y="1352490"/>
            <a:ext cx="495299" cy="400110"/>
          </a:xfrm>
          <a:prstGeom prst="rect">
            <a:avLst/>
          </a:prstGeom>
          <a:noFill/>
        </p:spPr>
        <p:txBody>
          <a:bodyPr wrap="square" rtlCol="0">
            <a:spAutoFit/>
          </a:bodyPr>
          <a:lstStyle/>
          <a:p>
            <a:pPr algn="ctr"/>
            <a:r>
              <a:rPr lang="en-US" sz="2000" dirty="0"/>
              <a:t>13</a:t>
            </a:r>
          </a:p>
        </p:txBody>
      </p:sp>
      <p:sp>
        <p:nvSpPr>
          <p:cNvPr id="74" name="Rectangle 73"/>
          <p:cNvSpPr/>
          <p:nvPr/>
        </p:nvSpPr>
        <p:spPr>
          <a:xfrm>
            <a:off x="5691958" y="2506197"/>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5" name="Rectangle 74"/>
          <p:cNvSpPr/>
          <p:nvPr/>
        </p:nvSpPr>
        <p:spPr>
          <a:xfrm>
            <a:off x="6208412" y="2518313"/>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6" name="Rectangle 75"/>
          <p:cNvSpPr/>
          <p:nvPr/>
        </p:nvSpPr>
        <p:spPr>
          <a:xfrm>
            <a:off x="6698649" y="2516431"/>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7" name="Rectangle 76"/>
          <p:cNvSpPr/>
          <p:nvPr/>
        </p:nvSpPr>
        <p:spPr>
          <a:xfrm>
            <a:off x="7212698" y="2516482"/>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78" name="Rectangle 77"/>
          <p:cNvSpPr/>
          <p:nvPr/>
        </p:nvSpPr>
        <p:spPr>
          <a:xfrm>
            <a:off x="7702935"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36" name="Rectangle 35"/>
          <p:cNvSpPr/>
          <p:nvPr/>
        </p:nvSpPr>
        <p:spPr>
          <a:xfrm>
            <a:off x="8206558" y="2514600"/>
            <a:ext cx="438747" cy="4818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US" dirty="0"/>
          </a:p>
        </p:txBody>
      </p:sp>
      <p:sp>
        <p:nvSpPr>
          <p:cNvPr id="40" name="TextBox 39"/>
          <p:cNvSpPr txBox="1"/>
          <p:nvPr/>
        </p:nvSpPr>
        <p:spPr>
          <a:xfrm>
            <a:off x="3534544" y="5457527"/>
            <a:ext cx="920445" cy="523220"/>
          </a:xfrm>
          <a:prstGeom prst="rect">
            <a:avLst/>
          </a:prstGeom>
          <a:noFill/>
        </p:spPr>
        <p:txBody>
          <a:bodyPr wrap="none" rtlCol="0">
            <a:spAutoFit/>
          </a:bodyPr>
          <a:lstStyle/>
          <a:p>
            <a:r>
              <a:rPr lang="en-US" sz="2800" dirty="0"/>
              <a:t>F040</a:t>
            </a:r>
          </a:p>
        </p:txBody>
      </p:sp>
      <p:sp>
        <p:nvSpPr>
          <p:cNvPr id="44" name="TextBox 43"/>
          <p:cNvSpPr txBox="1"/>
          <p:nvPr/>
        </p:nvSpPr>
        <p:spPr>
          <a:xfrm>
            <a:off x="4606107" y="5457527"/>
            <a:ext cx="716863" cy="523220"/>
          </a:xfrm>
          <a:prstGeom prst="rect">
            <a:avLst/>
          </a:prstGeom>
          <a:noFill/>
        </p:spPr>
        <p:txBody>
          <a:bodyPr wrap="none" rtlCol="0">
            <a:spAutoFit/>
          </a:bodyPr>
          <a:lstStyle/>
          <a:p>
            <a:r>
              <a:rPr lang="en-US" sz="2800" dirty="0"/>
              <a:t>IOF</a:t>
            </a:r>
          </a:p>
        </p:txBody>
      </p:sp>
      <p:sp>
        <p:nvSpPr>
          <p:cNvPr id="45" name="TextBox 44"/>
          <p:cNvSpPr txBox="1"/>
          <p:nvPr/>
        </p:nvSpPr>
        <p:spPr>
          <a:xfrm>
            <a:off x="5721569" y="5457527"/>
            <a:ext cx="1986954" cy="523220"/>
          </a:xfrm>
          <a:prstGeom prst="rect">
            <a:avLst/>
          </a:prstGeom>
          <a:noFill/>
        </p:spPr>
        <p:txBody>
          <a:bodyPr wrap="none" rtlCol="0">
            <a:spAutoFit/>
          </a:bodyPr>
          <a:lstStyle/>
          <a:p>
            <a:r>
              <a:rPr lang="en-US" sz="2800" dirty="0"/>
              <a:t>Interrupt off</a:t>
            </a:r>
          </a:p>
        </p:txBody>
      </p:sp>
    </p:spTree>
    <p:extLst>
      <p:ext uri="{BB962C8B-B14F-4D97-AF65-F5344CB8AC3E}">
        <p14:creationId xmlns:p14="http://schemas.microsoft.com/office/powerpoint/2010/main" val="180155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500"/>
                                        <p:tgtEl>
                                          <p:spTgt spid="5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500"/>
                                        <p:tgtEl>
                                          <p:spTgt spid="5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ipe(down)">
                                      <p:cBhvr>
                                        <p:cTn id="19" dur="500"/>
                                        <p:tgtEl>
                                          <p:spTgt spid="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down)">
                                      <p:cBhvr>
                                        <p:cTn id="22" dur="500"/>
                                        <p:tgtEl>
                                          <p:spTgt spid="6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wipe(down)">
                                      <p:cBhvr>
                                        <p:cTn id="25" dur="500"/>
                                        <p:tgtEl>
                                          <p:spTgt spid="6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wipe(down)">
                                      <p:cBhvr>
                                        <p:cTn id="28" dur="500"/>
                                        <p:tgtEl>
                                          <p:spTgt spid="6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down)">
                                      <p:cBhvr>
                                        <p:cTn id="31" dur="500"/>
                                        <p:tgtEl>
                                          <p:spTgt spid="6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wipe(down)">
                                      <p:cBhvr>
                                        <p:cTn id="34" dur="500"/>
                                        <p:tgtEl>
                                          <p:spTgt spid="64"/>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wipe(down)">
                                      <p:cBhvr>
                                        <p:cTn id="47" dur="500"/>
                                        <p:tgtEl>
                                          <p:spTgt spid="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down)">
                                      <p:cBhvr>
                                        <p:cTn id="67" dur="500"/>
                                        <p:tgtEl>
                                          <p:spTgt spid="75"/>
                                        </p:tgtEl>
                                      </p:cBhvr>
                                    </p:animEffect>
                                  </p:childTnLst>
                                </p:cTn>
                              </p:par>
                              <p:par>
                                <p:cTn id="68" presetID="22" presetClass="exit" presetSubtype="4" fill="hold" grpId="1" nodeType="withEffect">
                                  <p:stCondLst>
                                    <p:cond delay="0"/>
                                  </p:stCondLst>
                                  <p:childTnLst>
                                    <p:animEffect transition="out" filter="wipe(down)">
                                      <p:cBhvr>
                                        <p:cTn id="69" dur="500"/>
                                        <p:tgtEl>
                                          <p:spTgt spid="74"/>
                                        </p:tgtEl>
                                      </p:cBhvr>
                                    </p:animEffect>
                                    <p:set>
                                      <p:cBhvr>
                                        <p:cTn id="70" dur="1" fill="hold">
                                          <p:stCondLst>
                                            <p:cond delay="499"/>
                                          </p:stCondLst>
                                        </p:cTn>
                                        <p:tgtEl>
                                          <p:spTgt spid="7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down)">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wipe(down)">
                                      <p:cBhvr>
                                        <p:cTn id="90" dur="500"/>
                                        <p:tgtEl>
                                          <p:spTgt spid="76"/>
                                        </p:tgtEl>
                                      </p:cBhvr>
                                    </p:animEffect>
                                  </p:childTnLst>
                                </p:cTn>
                              </p:par>
                              <p:par>
                                <p:cTn id="91" presetID="22" presetClass="exit" presetSubtype="4" fill="hold" grpId="1" nodeType="withEffect">
                                  <p:stCondLst>
                                    <p:cond delay="0"/>
                                  </p:stCondLst>
                                  <p:childTnLst>
                                    <p:animEffect transition="out" filter="wipe(down)">
                                      <p:cBhvr>
                                        <p:cTn id="92" dur="500"/>
                                        <p:tgtEl>
                                          <p:spTgt spid="75"/>
                                        </p:tgtEl>
                                      </p:cBhvr>
                                    </p:animEffect>
                                    <p:set>
                                      <p:cBhvr>
                                        <p:cTn id="93" dur="1" fill="hold">
                                          <p:stCondLst>
                                            <p:cond delay="499"/>
                                          </p:stCondLst>
                                        </p:cTn>
                                        <p:tgtEl>
                                          <p:spTgt spid="75"/>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down)">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down)">
                                      <p:cBhvr>
                                        <p:cTn id="103" dur="500"/>
                                        <p:tgtEl>
                                          <p:spTgt spid="34"/>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wipe(down)">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77"/>
                                        </p:tgtEl>
                                        <p:attrNameLst>
                                          <p:attrName>style.visibility</p:attrName>
                                        </p:attrNameLst>
                                      </p:cBhvr>
                                      <p:to>
                                        <p:strVal val="visible"/>
                                      </p:to>
                                    </p:set>
                                    <p:animEffect transition="in" filter="wipe(down)">
                                      <p:cBhvr>
                                        <p:cTn id="113" dur="500"/>
                                        <p:tgtEl>
                                          <p:spTgt spid="77"/>
                                        </p:tgtEl>
                                      </p:cBhvr>
                                    </p:animEffect>
                                  </p:childTnLst>
                                </p:cTn>
                              </p:par>
                              <p:par>
                                <p:cTn id="114" presetID="22" presetClass="exit" presetSubtype="4" fill="hold" grpId="1" nodeType="withEffect">
                                  <p:stCondLst>
                                    <p:cond delay="0"/>
                                  </p:stCondLst>
                                  <p:childTnLst>
                                    <p:animEffect transition="out" filter="wipe(down)">
                                      <p:cBhvr>
                                        <p:cTn id="115" dur="500"/>
                                        <p:tgtEl>
                                          <p:spTgt spid="76"/>
                                        </p:tgtEl>
                                      </p:cBhvr>
                                    </p:animEffect>
                                    <p:set>
                                      <p:cBhvr>
                                        <p:cTn id="116" dur="1" fill="hold">
                                          <p:stCondLst>
                                            <p:cond delay="499"/>
                                          </p:stCondLst>
                                        </p:cTn>
                                        <p:tgtEl>
                                          <p:spTgt spid="7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down)">
                                      <p:cBhvr>
                                        <p:cTn id="121" dur="500"/>
                                        <p:tgtEl>
                                          <p:spTgt spid="37"/>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38"/>
                                        </p:tgtEl>
                                        <p:attrNameLst>
                                          <p:attrName>style.visibility</p:attrName>
                                        </p:attrNameLst>
                                      </p:cBhvr>
                                      <p:to>
                                        <p:strVal val="visible"/>
                                      </p:to>
                                    </p:set>
                                    <p:animEffect transition="in" filter="wipe(down)">
                                      <p:cBhvr>
                                        <p:cTn id="126" dur="500"/>
                                        <p:tgtEl>
                                          <p:spTgt spid="38"/>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39"/>
                                        </p:tgtEl>
                                        <p:attrNameLst>
                                          <p:attrName>style.visibility</p:attrName>
                                        </p:attrNameLst>
                                      </p:cBhvr>
                                      <p:to>
                                        <p:strVal val="visible"/>
                                      </p:to>
                                    </p:set>
                                    <p:animEffect transition="in" filter="wipe(down)">
                                      <p:cBhvr>
                                        <p:cTn id="131" dur="500"/>
                                        <p:tgtEl>
                                          <p:spTgt spid="39"/>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78"/>
                                        </p:tgtEl>
                                        <p:attrNameLst>
                                          <p:attrName>style.visibility</p:attrName>
                                        </p:attrNameLst>
                                      </p:cBhvr>
                                      <p:to>
                                        <p:strVal val="visible"/>
                                      </p:to>
                                    </p:set>
                                    <p:animEffect transition="in" filter="wipe(down)">
                                      <p:cBhvr>
                                        <p:cTn id="136" dur="500"/>
                                        <p:tgtEl>
                                          <p:spTgt spid="78"/>
                                        </p:tgtEl>
                                      </p:cBhvr>
                                    </p:animEffect>
                                  </p:childTnLst>
                                </p:cTn>
                              </p:par>
                              <p:par>
                                <p:cTn id="137" presetID="22" presetClass="exit" presetSubtype="4" fill="hold" grpId="1" nodeType="withEffect">
                                  <p:stCondLst>
                                    <p:cond delay="0"/>
                                  </p:stCondLst>
                                  <p:childTnLst>
                                    <p:animEffect transition="out" filter="wipe(down)">
                                      <p:cBhvr>
                                        <p:cTn id="138" dur="500"/>
                                        <p:tgtEl>
                                          <p:spTgt spid="77"/>
                                        </p:tgtEl>
                                      </p:cBhvr>
                                    </p:animEffect>
                                    <p:set>
                                      <p:cBhvr>
                                        <p:cTn id="139" dur="1" fill="hold">
                                          <p:stCondLst>
                                            <p:cond delay="499"/>
                                          </p:stCondLst>
                                        </p:cTn>
                                        <p:tgtEl>
                                          <p:spTgt spid="77"/>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41"/>
                                        </p:tgtEl>
                                        <p:attrNameLst>
                                          <p:attrName>style.visibility</p:attrName>
                                        </p:attrNameLst>
                                      </p:cBhvr>
                                      <p:to>
                                        <p:strVal val="visible"/>
                                      </p:to>
                                    </p:set>
                                    <p:animEffect transition="in" filter="wipe(down)">
                                      <p:cBhvr>
                                        <p:cTn id="144" dur="500"/>
                                        <p:tgtEl>
                                          <p:spTgt spid="4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42"/>
                                        </p:tgtEl>
                                        <p:attrNameLst>
                                          <p:attrName>style.visibility</p:attrName>
                                        </p:attrNameLst>
                                      </p:cBhvr>
                                      <p:to>
                                        <p:strVal val="visible"/>
                                      </p:to>
                                    </p:set>
                                    <p:animEffect transition="in" filter="wipe(down)">
                                      <p:cBhvr>
                                        <p:cTn id="149" dur="500"/>
                                        <p:tgtEl>
                                          <p:spTgt spid="42"/>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43"/>
                                        </p:tgtEl>
                                        <p:attrNameLst>
                                          <p:attrName>style.visibility</p:attrName>
                                        </p:attrNameLst>
                                      </p:cBhvr>
                                      <p:to>
                                        <p:strVal val="visible"/>
                                      </p:to>
                                    </p:set>
                                    <p:animEffect transition="in" filter="wipe(down)">
                                      <p:cBhvr>
                                        <p:cTn id="154" dur="500"/>
                                        <p:tgtEl>
                                          <p:spTgt spid="43"/>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down)">
                                      <p:cBhvr>
                                        <p:cTn id="159" dur="500"/>
                                        <p:tgtEl>
                                          <p:spTgt spid="36"/>
                                        </p:tgtEl>
                                      </p:cBhvr>
                                    </p:animEffect>
                                  </p:childTnLst>
                                </p:cTn>
                              </p:par>
                              <p:par>
                                <p:cTn id="160" presetID="10" presetClass="exit" presetSubtype="0" fill="hold" grpId="1" nodeType="withEffect">
                                  <p:stCondLst>
                                    <p:cond delay="0"/>
                                  </p:stCondLst>
                                  <p:childTnLst>
                                    <p:animEffect transition="out" filter="fade">
                                      <p:cBhvr>
                                        <p:cTn id="161" dur="500"/>
                                        <p:tgtEl>
                                          <p:spTgt spid="78"/>
                                        </p:tgtEl>
                                      </p:cBhvr>
                                    </p:animEffect>
                                    <p:set>
                                      <p:cBhvr>
                                        <p:cTn id="162" dur="1" fill="hold">
                                          <p:stCondLst>
                                            <p:cond delay="499"/>
                                          </p:stCondLst>
                                        </p:cTn>
                                        <p:tgtEl>
                                          <p:spTgt spid="78"/>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40"/>
                                        </p:tgtEl>
                                        <p:attrNameLst>
                                          <p:attrName>style.visibility</p:attrName>
                                        </p:attrNameLst>
                                      </p:cBhvr>
                                      <p:to>
                                        <p:strVal val="visible"/>
                                      </p:to>
                                    </p:set>
                                    <p:animEffect transition="in" filter="wipe(down)">
                                      <p:cBhvr>
                                        <p:cTn id="167" dur="500"/>
                                        <p:tgtEl>
                                          <p:spTgt spid="40"/>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44"/>
                                        </p:tgtEl>
                                        <p:attrNameLst>
                                          <p:attrName>style.visibility</p:attrName>
                                        </p:attrNameLst>
                                      </p:cBhvr>
                                      <p:to>
                                        <p:strVal val="visible"/>
                                      </p:to>
                                    </p:set>
                                    <p:animEffect transition="in" filter="wipe(down)">
                                      <p:cBhvr>
                                        <p:cTn id="172" dur="500"/>
                                        <p:tgtEl>
                                          <p:spTgt spid="44"/>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wipe(down)">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9" grpId="0"/>
      <p:bldP spid="30" grpId="0"/>
      <p:bldP spid="31" grpId="0"/>
      <p:bldP spid="33" grpId="0"/>
      <p:bldP spid="34" grpId="0"/>
      <p:bldP spid="35" grpId="0"/>
      <p:bldP spid="37" grpId="0"/>
      <p:bldP spid="38" grpId="0"/>
      <p:bldP spid="39" grpId="0"/>
      <p:bldP spid="41" grpId="0"/>
      <p:bldP spid="42" grpId="0"/>
      <p:bldP spid="43" grpId="0"/>
      <p:bldP spid="54" grpId="0"/>
      <p:bldP spid="55" grpId="0"/>
      <p:bldP spid="56" grpId="0"/>
      <p:bldP spid="57" grpId="0"/>
      <p:bldP spid="59" grpId="0" animBg="1"/>
      <p:bldP spid="60" grpId="0" animBg="1"/>
      <p:bldP spid="61" grpId="0"/>
      <p:bldP spid="62" grpId="0" animBg="1"/>
      <p:bldP spid="63" grpId="0" animBg="1"/>
      <p:bldP spid="64" grpId="0" animBg="1"/>
      <p:bldP spid="65" grpId="0"/>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36" grpId="0" animBg="1"/>
      <p:bldP spid="40" grpId="0"/>
      <p:bldP spid="44"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 Completeness</a:t>
            </a:r>
          </a:p>
        </p:txBody>
      </p:sp>
      <p:sp>
        <p:nvSpPr>
          <p:cNvPr id="3" name="Content Placeholder 2"/>
          <p:cNvSpPr>
            <a:spLocks noGrp="1"/>
          </p:cNvSpPr>
          <p:nvPr>
            <p:ph idx="1"/>
          </p:nvPr>
        </p:nvSpPr>
        <p:spPr/>
        <p:txBody>
          <a:bodyPr/>
          <a:lstStyle/>
          <a:p>
            <a:pPr algn="just"/>
            <a:r>
              <a:rPr lang="en-US" dirty="0"/>
              <a:t>Instruction set is said to be complete if it includes sufficient number of instructions in each of the following categories:</a:t>
            </a:r>
          </a:p>
          <a:p>
            <a:pPr marL="857230" lvl="1" indent="-457200">
              <a:buFont typeface="+mj-lt"/>
              <a:buAutoNum type="arabicPeriod"/>
            </a:pPr>
            <a:r>
              <a:rPr lang="en-US" dirty="0"/>
              <a:t>Arithmetic, logical and shift instructions</a:t>
            </a:r>
          </a:p>
          <a:p>
            <a:pPr marL="857230" lvl="1" indent="-457200">
              <a:buFont typeface="+mj-lt"/>
              <a:buAutoNum type="arabicPeriod"/>
            </a:pPr>
            <a:r>
              <a:rPr lang="en-US" dirty="0"/>
              <a:t>Instructions for moving information to and from memory and processor registers</a:t>
            </a:r>
          </a:p>
          <a:p>
            <a:pPr marL="857230" lvl="1" indent="-457200">
              <a:buFont typeface="+mj-lt"/>
              <a:buAutoNum type="arabicPeriod"/>
            </a:pPr>
            <a:r>
              <a:rPr lang="en-US" dirty="0"/>
              <a:t>Program control instructions together with instructions that check status conditions</a:t>
            </a:r>
          </a:p>
          <a:p>
            <a:pPr marL="857230" lvl="1" indent="-457200">
              <a:buFont typeface="+mj-lt"/>
              <a:buAutoNum type="arabicPeriod"/>
            </a:pPr>
            <a:r>
              <a:rPr lang="en-US" dirty="0"/>
              <a:t>Input and output instructions</a:t>
            </a:r>
          </a:p>
        </p:txBody>
      </p:sp>
    </p:spTree>
    <p:extLst>
      <p:ext uri="{BB962C8B-B14F-4D97-AF65-F5344CB8AC3E}">
        <p14:creationId xmlns:p14="http://schemas.microsoft.com/office/powerpoint/2010/main" val="134146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 of Basic Computer</a:t>
            </a:r>
          </a:p>
        </p:txBody>
      </p:sp>
      <p:graphicFrame>
        <p:nvGraphicFramePr>
          <p:cNvPr id="4" name="Table 3"/>
          <p:cNvGraphicFramePr>
            <a:graphicFrameLocks noGrp="1"/>
          </p:cNvGraphicFramePr>
          <p:nvPr>
            <p:extLst>
              <p:ext uri="{D42A27DB-BD31-4B8C-83A1-F6EECF244321}">
                <p14:modId xmlns:p14="http://schemas.microsoft.com/office/powerpoint/2010/main" val="4271750033"/>
              </p:ext>
            </p:extLst>
          </p:nvPr>
        </p:nvGraphicFramePr>
        <p:xfrm>
          <a:off x="3558103" y="1295400"/>
          <a:ext cx="5964447" cy="579120"/>
        </p:xfrm>
        <a:graphic>
          <a:graphicData uri="http://schemas.openxmlformats.org/drawingml/2006/table">
            <a:tbl>
              <a:tblPr firstRow="1" bandRow="1">
                <a:tableStyleId>{5C22544A-7EE6-4342-B048-85BDC9FD1C3A}</a:tableStyleId>
              </a:tblPr>
              <a:tblGrid>
                <a:gridCol w="501365">
                  <a:extLst>
                    <a:ext uri="{9D8B030D-6E8A-4147-A177-3AD203B41FA5}">
                      <a16:colId xmlns:a16="http://schemas.microsoft.com/office/drawing/2014/main" val="20000"/>
                    </a:ext>
                  </a:extLst>
                </a:gridCol>
                <a:gridCol w="73867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3124207">
                  <a:extLst>
                    <a:ext uri="{9D8B030D-6E8A-4147-A177-3AD203B41FA5}">
                      <a16:colId xmlns:a16="http://schemas.microsoft.com/office/drawing/2014/main" val="20004"/>
                    </a:ext>
                  </a:extLst>
                </a:gridCol>
              </a:tblGrid>
              <a:tr h="579120">
                <a:tc>
                  <a:txBody>
                    <a:bodyPr/>
                    <a:lstStyle/>
                    <a:p>
                      <a:pPr algn="ctr"/>
                      <a:r>
                        <a:rPr lang="en-US" sz="2400" b="0" dirty="0"/>
                        <a:t>15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14</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12</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11 - 0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TextBox 4"/>
          <p:cNvSpPr txBox="1"/>
          <p:nvPr/>
        </p:nvSpPr>
        <p:spPr>
          <a:xfrm>
            <a:off x="5295905" y="914402"/>
            <a:ext cx="2488835" cy="400110"/>
          </a:xfrm>
          <a:prstGeom prst="rect">
            <a:avLst/>
          </a:prstGeom>
          <a:noFill/>
        </p:spPr>
        <p:txBody>
          <a:bodyPr wrap="square" rtlCol="0">
            <a:spAutoFit/>
          </a:bodyPr>
          <a:lstStyle/>
          <a:p>
            <a:pPr algn="ctr"/>
            <a:r>
              <a:rPr lang="en-US" sz="2000" dirty="0"/>
              <a:t>Instruction Register</a:t>
            </a:r>
          </a:p>
        </p:txBody>
      </p:sp>
      <p:sp>
        <p:nvSpPr>
          <p:cNvPr id="6" name="Rectangle 5"/>
          <p:cNvSpPr/>
          <p:nvPr/>
        </p:nvSpPr>
        <p:spPr>
          <a:xfrm>
            <a:off x="9827340" y="1981200"/>
            <a:ext cx="1676400" cy="3276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Control Logic Gates</a:t>
            </a:r>
          </a:p>
        </p:txBody>
      </p:sp>
      <p:grpSp>
        <p:nvGrpSpPr>
          <p:cNvPr id="13" name="Group 12"/>
          <p:cNvGrpSpPr/>
          <p:nvPr/>
        </p:nvGrpSpPr>
        <p:grpSpPr>
          <a:xfrm>
            <a:off x="7846140" y="1874520"/>
            <a:ext cx="1981200" cy="487680"/>
            <a:chOff x="4419600" y="1874520"/>
            <a:chExt cx="1981200" cy="487680"/>
          </a:xfrm>
        </p:grpSpPr>
        <p:cxnSp>
          <p:nvCxnSpPr>
            <p:cNvPr id="10" name="Straight Connector 9"/>
            <p:cNvCxnSpPr/>
            <p:nvPr/>
          </p:nvCxnSpPr>
          <p:spPr>
            <a:xfrm>
              <a:off x="4419600" y="1874520"/>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19600" y="2362200"/>
              <a:ext cx="1981200"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a:off x="10665540" y="1493520"/>
            <a:ext cx="0" cy="48768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502706" y="3505200"/>
            <a:ext cx="567771"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41714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7914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17340" y="1857376"/>
            <a:ext cx="0" cy="43718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4055192" y="3143710"/>
            <a:ext cx="5757863" cy="590093"/>
            <a:chOff x="4405312" y="1894027"/>
            <a:chExt cx="5757863" cy="590093"/>
          </a:xfrm>
        </p:grpSpPr>
        <p:cxnSp>
          <p:nvCxnSpPr>
            <p:cNvPr id="25" name="Straight Connector 24"/>
            <p:cNvCxnSpPr/>
            <p:nvPr/>
          </p:nvCxnSpPr>
          <p:spPr>
            <a:xfrm>
              <a:off x="4419600" y="1894027"/>
              <a:ext cx="0" cy="59009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405312" y="2484120"/>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336428" y="3117400"/>
            <a:ext cx="3490912" cy="206824"/>
            <a:chOff x="4400551" y="1887227"/>
            <a:chExt cx="3490912" cy="206824"/>
          </a:xfrm>
        </p:grpSpPr>
        <p:cxnSp>
          <p:nvCxnSpPr>
            <p:cNvPr id="29" name="Straight Connector 28"/>
            <p:cNvCxnSpPr/>
            <p:nvPr/>
          </p:nvCxnSpPr>
          <p:spPr>
            <a:xfrm>
              <a:off x="4419600" y="1887227"/>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400551" y="2094051"/>
              <a:ext cx="3490912"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6079252" y="3124203"/>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741116" y="3124203"/>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407740" y="3124203"/>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5074364" y="3124203"/>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721940" y="3124203"/>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398092" y="3124203"/>
            <a:ext cx="0" cy="250257"/>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3959940" y="2286003"/>
            <a:ext cx="2667000" cy="902299"/>
            <a:chOff x="990600" y="2514600"/>
            <a:chExt cx="2667000" cy="902299"/>
          </a:xfrm>
        </p:grpSpPr>
        <p:sp>
          <p:nvSpPr>
            <p:cNvPr id="18" name="Rectangle 17"/>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x 8</a:t>
              </a:r>
            </a:p>
            <a:p>
              <a:pPr algn="ctr"/>
              <a:r>
                <a:rPr lang="en-US" dirty="0"/>
                <a:t>Decoder</a:t>
              </a:r>
            </a:p>
            <a:p>
              <a:pPr algn="ctr"/>
              <a:endParaRPr lang="en-US" dirty="0"/>
            </a:p>
          </p:txBody>
        </p:sp>
        <p:sp>
          <p:nvSpPr>
            <p:cNvPr id="48" name="TextBox 47"/>
            <p:cNvSpPr txBox="1"/>
            <p:nvPr/>
          </p:nvSpPr>
          <p:spPr>
            <a:xfrm>
              <a:off x="990600" y="3047567"/>
              <a:ext cx="2667000" cy="369332"/>
            </a:xfrm>
            <a:prstGeom prst="rect">
              <a:avLst/>
            </a:prstGeom>
            <a:noFill/>
          </p:spPr>
          <p:txBody>
            <a:bodyPr wrap="square" rtlCol="0">
              <a:spAutoFit/>
            </a:bodyPr>
            <a:lstStyle/>
            <a:p>
              <a:r>
                <a:rPr lang="en-US" dirty="0">
                  <a:solidFill>
                    <a:schemeClr val="bg1"/>
                  </a:solidFill>
                </a:rPr>
                <a:t>7   6    5    4     3    2    1   0</a:t>
              </a:r>
            </a:p>
          </p:txBody>
        </p:sp>
      </p:grpSp>
      <p:grpSp>
        <p:nvGrpSpPr>
          <p:cNvPr id="50" name="Group 49"/>
          <p:cNvGrpSpPr/>
          <p:nvPr/>
        </p:nvGrpSpPr>
        <p:grpSpPr>
          <a:xfrm>
            <a:off x="3959940" y="4724403"/>
            <a:ext cx="2667000" cy="850301"/>
            <a:chOff x="990600" y="2502499"/>
            <a:chExt cx="2667000" cy="850301"/>
          </a:xfrm>
        </p:grpSpPr>
        <p:sp>
          <p:nvSpPr>
            <p:cNvPr id="51" name="Rectangle 50"/>
            <p:cNvSpPr/>
            <p:nvPr/>
          </p:nvSpPr>
          <p:spPr>
            <a:xfrm>
              <a:off x="990600" y="2514600"/>
              <a:ext cx="2667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4 x 16</a:t>
              </a:r>
            </a:p>
            <a:p>
              <a:pPr algn="ctr"/>
              <a:r>
                <a:rPr lang="en-US" dirty="0"/>
                <a:t>Decoder</a:t>
              </a:r>
            </a:p>
          </p:txBody>
        </p:sp>
        <p:sp>
          <p:nvSpPr>
            <p:cNvPr id="52" name="TextBox 51"/>
            <p:cNvSpPr txBox="1"/>
            <p:nvPr/>
          </p:nvSpPr>
          <p:spPr>
            <a:xfrm>
              <a:off x="990600" y="2502499"/>
              <a:ext cx="2667000" cy="369332"/>
            </a:xfrm>
            <a:prstGeom prst="rect">
              <a:avLst/>
            </a:prstGeom>
            <a:noFill/>
          </p:spPr>
          <p:txBody>
            <a:bodyPr wrap="square" rtlCol="0">
              <a:spAutoFit/>
            </a:bodyPr>
            <a:lstStyle/>
            <a:p>
              <a:r>
                <a:rPr lang="en-US" dirty="0">
                  <a:solidFill>
                    <a:schemeClr val="bg1"/>
                  </a:solidFill>
                </a:rPr>
                <a:t>15   14        . . .       2    1    0</a:t>
              </a:r>
            </a:p>
          </p:txBody>
        </p:sp>
      </p:grpSp>
      <p:grpSp>
        <p:nvGrpSpPr>
          <p:cNvPr id="3" name="Group 2"/>
          <p:cNvGrpSpPr/>
          <p:nvPr/>
        </p:nvGrpSpPr>
        <p:grpSpPr>
          <a:xfrm>
            <a:off x="3617016" y="1857376"/>
            <a:ext cx="6210327" cy="2133600"/>
            <a:chOff x="647673" y="1857376"/>
            <a:chExt cx="6210327" cy="2133600"/>
          </a:xfrm>
        </p:grpSpPr>
        <p:cxnSp>
          <p:nvCxnSpPr>
            <p:cNvPr id="53" name="Straight Connector 52"/>
            <p:cNvCxnSpPr>
              <a:endCxn id="54" idx="0"/>
            </p:cNvCxnSpPr>
            <p:nvPr/>
          </p:nvCxnSpPr>
          <p:spPr>
            <a:xfrm flipH="1">
              <a:off x="828974" y="1857376"/>
              <a:ext cx="9226" cy="1419224"/>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47673" y="3276600"/>
              <a:ext cx="362601" cy="361991"/>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a:t>
              </a:r>
              <a:endParaRPr lang="en-US" dirty="0"/>
            </a:p>
          </p:txBody>
        </p:sp>
        <p:grpSp>
          <p:nvGrpSpPr>
            <p:cNvPr id="57" name="Group 56"/>
            <p:cNvGrpSpPr/>
            <p:nvPr/>
          </p:nvGrpSpPr>
          <p:grpSpPr>
            <a:xfrm>
              <a:off x="823913" y="3624575"/>
              <a:ext cx="6034087" cy="366401"/>
              <a:chOff x="4391025" y="1879825"/>
              <a:chExt cx="6034087" cy="366401"/>
            </a:xfrm>
          </p:grpSpPr>
          <p:cxnSp>
            <p:nvCxnSpPr>
              <p:cNvPr id="58" name="Straight Connector 57"/>
              <p:cNvCxnSpPr/>
              <p:nvPr/>
            </p:nvCxnSpPr>
            <p:spPr>
              <a:xfrm>
                <a:off x="4400552" y="1879825"/>
                <a:ext cx="0" cy="3664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391025" y="2246226"/>
                <a:ext cx="6034087"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64" name="Group 63"/>
          <p:cNvGrpSpPr/>
          <p:nvPr/>
        </p:nvGrpSpPr>
        <p:grpSpPr>
          <a:xfrm>
            <a:off x="6439438" y="4510088"/>
            <a:ext cx="3387905" cy="214312"/>
            <a:chOff x="4387773" y="1931737"/>
            <a:chExt cx="3387905" cy="214312"/>
          </a:xfrm>
        </p:grpSpPr>
        <p:cxnSp>
          <p:nvCxnSpPr>
            <p:cNvPr id="65" name="Straight Connector 64"/>
            <p:cNvCxnSpPr/>
            <p:nvPr/>
          </p:nvCxnSpPr>
          <p:spPr>
            <a:xfrm>
              <a:off x="4394302" y="1939225"/>
              <a:ext cx="0" cy="2068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4387773" y="1931737"/>
              <a:ext cx="3387905"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4083768" y="4265296"/>
            <a:ext cx="5757863" cy="487680"/>
            <a:chOff x="4419600" y="2015948"/>
            <a:chExt cx="5757863" cy="487680"/>
          </a:xfrm>
        </p:grpSpPr>
        <p:cxnSp>
          <p:nvCxnSpPr>
            <p:cNvPr id="69" name="Straight Connector 68"/>
            <p:cNvCxnSpPr/>
            <p:nvPr/>
          </p:nvCxnSpPr>
          <p:spPr>
            <a:xfrm>
              <a:off x="4419600" y="2015948"/>
              <a:ext cx="0" cy="48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419600" y="2017852"/>
              <a:ext cx="5757863" cy="0"/>
            </a:xfrm>
            <a:prstGeom prst="line">
              <a:avLst/>
            </a:prstGeom>
            <a:ln w="25400">
              <a:tailEnd type="stealth" w="lg" len="lg"/>
            </a:ln>
          </p:spPr>
          <p:style>
            <a:lnRef idx="1">
              <a:schemeClr val="accent1"/>
            </a:lnRef>
            <a:fillRef idx="0">
              <a:schemeClr val="accent1"/>
            </a:fillRef>
            <a:effectRef idx="0">
              <a:schemeClr val="accent1"/>
            </a:effectRef>
            <a:fontRef idx="minor">
              <a:schemeClr val="tx1"/>
            </a:fontRef>
          </p:style>
        </p:cxnSp>
      </p:grpSp>
      <p:sp>
        <p:nvSpPr>
          <p:cNvPr id="72" name="Rectangle 71"/>
          <p:cNvSpPr/>
          <p:nvPr/>
        </p:nvSpPr>
        <p:spPr>
          <a:xfrm>
            <a:off x="4241118" y="5904498"/>
            <a:ext cx="2028444" cy="572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4-bit sequence counter (SC)</a:t>
            </a:r>
          </a:p>
        </p:txBody>
      </p:sp>
      <p:cxnSp>
        <p:nvCxnSpPr>
          <p:cNvPr id="74" name="Straight Connector 73"/>
          <p:cNvCxnSpPr/>
          <p:nvPr/>
        </p:nvCxnSpPr>
        <p:spPr>
          <a:xfrm>
            <a:off x="4536173" y="5562603"/>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4950540" y="5562603"/>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407740" y="5562603"/>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864940" y="5562603"/>
            <a:ext cx="0" cy="361309"/>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9943837" y="1123890"/>
            <a:ext cx="1545370" cy="400110"/>
          </a:xfrm>
          <a:prstGeom prst="rect">
            <a:avLst/>
          </a:prstGeom>
          <a:noFill/>
        </p:spPr>
        <p:txBody>
          <a:bodyPr wrap="square" rtlCol="0">
            <a:spAutoFit/>
          </a:bodyPr>
          <a:lstStyle/>
          <a:p>
            <a:pPr algn="ctr"/>
            <a:r>
              <a:rPr lang="en-US" sz="2000" dirty="0"/>
              <a:t>Other inputs</a:t>
            </a:r>
          </a:p>
        </p:txBody>
      </p:sp>
      <p:sp>
        <p:nvSpPr>
          <p:cNvPr id="79" name="TextBox 78"/>
          <p:cNvSpPr txBox="1"/>
          <p:nvPr/>
        </p:nvSpPr>
        <p:spPr>
          <a:xfrm>
            <a:off x="11379132" y="2920426"/>
            <a:ext cx="872321" cy="584775"/>
          </a:xfrm>
          <a:prstGeom prst="rect">
            <a:avLst/>
          </a:prstGeom>
          <a:noFill/>
        </p:spPr>
        <p:txBody>
          <a:bodyPr wrap="square" rtlCol="0">
            <a:spAutoFit/>
          </a:bodyPr>
          <a:lstStyle/>
          <a:p>
            <a:pPr algn="ctr"/>
            <a:r>
              <a:rPr lang="en-US" sz="1600" dirty="0"/>
              <a:t>Control O/p</a:t>
            </a:r>
          </a:p>
        </p:txBody>
      </p:sp>
      <p:sp>
        <p:nvSpPr>
          <p:cNvPr id="80" name="TextBox 79"/>
          <p:cNvSpPr txBox="1"/>
          <p:nvPr/>
        </p:nvSpPr>
        <p:spPr>
          <a:xfrm>
            <a:off x="8776006" y="2952690"/>
            <a:ext cx="447638" cy="400110"/>
          </a:xfrm>
          <a:prstGeom prst="rect">
            <a:avLst/>
          </a:prstGeom>
          <a:noFill/>
        </p:spPr>
        <p:txBody>
          <a:bodyPr wrap="square" rtlCol="0">
            <a:spAutoFit/>
          </a:bodyPr>
          <a:lstStyle/>
          <a:p>
            <a:pPr algn="ctr"/>
            <a:r>
              <a:rPr lang="en-US" sz="2000" i="1" dirty="0"/>
              <a:t>D</a:t>
            </a:r>
            <a:r>
              <a:rPr lang="en-US" sz="2000" i="1" baseline="-25000" dirty="0"/>
              <a:t>0</a:t>
            </a:r>
          </a:p>
        </p:txBody>
      </p:sp>
      <p:sp>
        <p:nvSpPr>
          <p:cNvPr id="81" name="TextBox 80"/>
          <p:cNvSpPr txBox="1"/>
          <p:nvPr/>
        </p:nvSpPr>
        <p:spPr>
          <a:xfrm>
            <a:off x="8774828" y="3352800"/>
            <a:ext cx="447638" cy="400110"/>
          </a:xfrm>
          <a:prstGeom prst="rect">
            <a:avLst/>
          </a:prstGeom>
          <a:noFill/>
        </p:spPr>
        <p:txBody>
          <a:bodyPr wrap="square" rtlCol="0">
            <a:spAutoFit/>
          </a:bodyPr>
          <a:lstStyle/>
          <a:p>
            <a:pPr algn="ctr"/>
            <a:r>
              <a:rPr lang="en-US" sz="2000" i="1" dirty="0"/>
              <a:t>D</a:t>
            </a:r>
            <a:r>
              <a:rPr lang="en-US" sz="2000" i="1" baseline="-25000" dirty="0"/>
              <a:t>7</a:t>
            </a:r>
          </a:p>
        </p:txBody>
      </p:sp>
      <p:sp>
        <p:nvSpPr>
          <p:cNvPr id="82" name="TextBox 81"/>
          <p:cNvSpPr txBox="1"/>
          <p:nvPr/>
        </p:nvSpPr>
        <p:spPr>
          <a:xfrm>
            <a:off x="3655140" y="4196159"/>
            <a:ext cx="492402" cy="400110"/>
          </a:xfrm>
          <a:prstGeom prst="rect">
            <a:avLst/>
          </a:prstGeom>
          <a:noFill/>
        </p:spPr>
        <p:txBody>
          <a:bodyPr wrap="square" rtlCol="0">
            <a:spAutoFit/>
          </a:bodyPr>
          <a:lstStyle/>
          <a:p>
            <a:pPr algn="ctr"/>
            <a:r>
              <a:rPr lang="en-US" sz="2000" i="1" dirty="0"/>
              <a:t>T</a:t>
            </a:r>
            <a:r>
              <a:rPr lang="en-US" sz="2000" i="1" baseline="-25000" dirty="0"/>
              <a:t>15</a:t>
            </a:r>
          </a:p>
        </p:txBody>
      </p:sp>
      <p:sp>
        <p:nvSpPr>
          <p:cNvPr id="83" name="TextBox 82"/>
          <p:cNvSpPr txBox="1"/>
          <p:nvPr/>
        </p:nvSpPr>
        <p:spPr>
          <a:xfrm>
            <a:off x="6626940" y="4476690"/>
            <a:ext cx="447638" cy="400110"/>
          </a:xfrm>
          <a:prstGeom prst="rect">
            <a:avLst/>
          </a:prstGeom>
          <a:noFill/>
        </p:spPr>
        <p:txBody>
          <a:bodyPr wrap="square" rtlCol="0">
            <a:spAutoFit/>
          </a:bodyPr>
          <a:lstStyle/>
          <a:p>
            <a:pPr algn="ctr"/>
            <a:r>
              <a:rPr lang="en-US" sz="2000" i="1" dirty="0"/>
              <a:t>T</a:t>
            </a:r>
            <a:r>
              <a:rPr lang="en-US" sz="2000" i="1" baseline="-25000" dirty="0"/>
              <a:t>0</a:t>
            </a:r>
          </a:p>
        </p:txBody>
      </p:sp>
      <p:cxnSp>
        <p:nvCxnSpPr>
          <p:cNvPr id="84" name="Straight Connector 83"/>
          <p:cNvCxnSpPr/>
          <p:nvPr/>
        </p:nvCxnSpPr>
        <p:spPr>
          <a:xfrm>
            <a:off x="6274519" y="601980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274516" y="6172200"/>
            <a:ext cx="1571624"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277504" y="6324600"/>
            <a:ext cx="778063" cy="0"/>
          </a:xfrm>
          <a:prstGeom prst="line">
            <a:avLst/>
          </a:prstGeom>
          <a:ln w="25400">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016739" y="5791200"/>
            <a:ext cx="1699907" cy="369332"/>
          </a:xfrm>
          <a:prstGeom prst="rect">
            <a:avLst/>
          </a:prstGeom>
          <a:noFill/>
        </p:spPr>
        <p:txBody>
          <a:bodyPr wrap="square" rtlCol="0">
            <a:spAutoFit/>
          </a:bodyPr>
          <a:lstStyle/>
          <a:p>
            <a:pPr algn="ctr"/>
            <a:r>
              <a:rPr lang="en-US" dirty="0"/>
              <a:t>Increment (INR)</a:t>
            </a:r>
          </a:p>
        </p:txBody>
      </p:sp>
      <p:sp>
        <p:nvSpPr>
          <p:cNvPr id="89" name="TextBox 88"/>
          <p:cNvSpPr txBox="1"/>
          <p:nvPr/>
        </p:nvSpPr>
        <p:spPr>
          <a:xfrm>
            <a:off x="7755655" y="6000752"/>
            <a:ext cx="1277165" cy="369332"/>
          </a:xfrm>
          <a:prstGeom prst="rect">
            <a:avLst/>
          </a:prstGeom>
          <a:noFill/>
        </p:spPr>
        <p:txBody>
          <a:bodyPr wrap="square" rtlCol="0">
            <a:spAutoFit/>
          </a:bodyPr>
          <a:lstStyle/>
          <a:p>
            <a:pPr algn="ctr"/>
            <a:r>
              <a:rPr lang="en-US" dirty="0"/>
              <a:t>Clear (CLR)</a:t>
            </a:r>
          </a:p>
        </p:txBody>
      </p:sp>
      <p:sp>
        <p:nvSpPr>
          <p:cNvPr id="90" name="TextBox 89"/>
          <p:cNvSpPr txBox="1"/>
          <p:nvPr/>
        </p:nvSpPr>
        <p:spPr>
          <a:xfrm>
            <a:off x="6976924" y="6141004"/>
            <a:ext cx="793019" cy="369332"/>
          </a:xfrm>
          <a:prstGeom prst="rect">
            <a:avLst/>
          </a:prstGeom>
          <a:noFill/>
        </p:spPr>
        <p:txBody>
          <a:bodyPr wrap="square" rtlCol="0">
            <a:spAutoFit/>
          </a:bodyPr>
          <a:lstStyle/>
          <a:p>
            <a:pPr algn="ctr"/>
            <a:r>
              <a:rPr lang="en-US" dirty="0"/>
              <a:t>Clock</a:t>
            </a:r>
          </a:p>
        </p:txBody>
      </p:sp>
      <p:cxnSp>
        <p:nvCxnSpPr>
          <p:cNvPr id="92" name="Straight Connector 91"/>
          <p:cNvCxnSpPr/>
          <p:nvPr/>
        </p:nvCxnSpPr>
        <p:spPr>
          <a:xfrm>
            <a:off x="6107828" y="4517576"/>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5788740" y="451008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4536204" y="4510088"/>
            <a:ext cx="0" cy="206824"/>
          </a:xfrm>
          <a:prstGeom prst="line">
            <a:avLst/>
          </a:prstGeom>
          <a:ln w="25400">
            <a:headEnd type="stealth" w="lg" len="lg"/>
          </a:ln>
        </p:spPr>
        <p:style>
          <a:lnRef idx="1">
            <a:schemeClr val="accent1"/>
          </a:lnRef>
          <a:fillRef idx="0">
            <a:schemeClr val="accent1"/>
          </a:fillRef>
          <a:effectRef idx="0">
            <a:schemeClr val="accent1"/>
          </a:effectRef>
          <a:fontRef idx="minor">
            <a:schemeClr val="tx1"/>
          </a:fontRef>
        </p:style>
      </p:cxnSp>
      <p:graphicFrame>
        <p:nvGraphicFramePr>
          <p:cNvPr id="71" name="Table 70"/>
          <p:cNvGraphicFramePr>
            <a:graphicFrameLocks noGrp="1"/>
          </p:cNvGraphicFramePr>
          <p:nvPr>
            <p:extLst>
              <p:ext uri="{D42A27DB-BD31-4B8C-83A1-F6EECF244321}">
                <p14:modId xmlns:p14="http://schemas.microsoft.com/office/powerpoint/2010/main" val="2745989116"/>
              </p:ext>
            </p:extLst>
          </p:nvPr>
        </p:nvGraphicFramePr>
        <p:xfrm>
          <a:off x="3558100" y="809624"/>
          <a:ext cx="5964454" cy="457200"/>
        </p:xfrm>
        <a:graphic>
          <a:graphicData uri="http://schemas.openxmlformats.org/drawingml/2006/table">
            <a:tbl>
              <a:tblPr firstRow="1" bandRow="1">
                <a:tableStyleId>{5C22544A-7EE6-4342-B048-85BDC9FD1C3A}</a:tableStyleId>
              </a:tblPr>
              <a:tblGrid>
                <a:gridCol w="478040">
                  <a:extLst>
                    <a:ext uri="{9D8B030D-6E8A-4147-A177-3AD203B41FA5}">
                      <a16:colId xmlns:a16="http://schemas.microsoft.com/office/drawing/2014/main" val="20000"/>
                    </a:ext>
                  </a:extLst>
                </a:gridCol>
                <a:gridCol w="762001">
                  <a:extLst>
                    <a:ext uri="{9D8B030D-6E8A-4147-A177-3AD203B41FA5}">
                      <a16:colId xmlns:a16="http://schemas.microsoft.com/office/drawing/2014/main" val="20001"/>
                    </a:ext>
                  </a:extLst>
                </a:gridCol>
                <a:gridCol w="762001">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260351">
                  <a:extLst>
                    <a:ext uri="{9D8B030D-6E8A-4147-A177-3AD203B41FA5}">
                      <a16:colId xmlns:a16="http://schemas.microsoft.com/office/drawing/2014/main" val="20004"/>
                    </a:ext>
                  </a:extLst>
                </a:gridCol>
                <a:gridCol w="260351">
                  <a:extLst>
                    <a:ext uri="{9D8B030D-6E8A-4147-A177-3AD203B41FA5}">
                      <a16:colId xmlns:a16="http://schemas.microsoft.com/office/drawing/2014/main" val="20005"/>
                    </a:ext>
                  </a:extLst>
                </a:gridCol>
                <a:gridCol w="260351">
                  <a:extLst>
                    <a:ext uri="{9D8B030D-6E8A-4147-A177-3AD203B41FA5}">
                      <a16:colId xmlns:a16="http://schemas.microsoft.com/office/drawing/2014/main" val="20006"/>
                    </a:ext>
                  </a:extLst>
                </a:gridCol>
                <a:gridCol w="260351">
                  <a:extLst>
                    <a:ext uri="{9D8B030D-6E8A-4147-A177-3AD203B41FA5}">
                      <a16:colId xmlns:a16="http://schemas.microsoft.com/office/drawing/2014/main" val="20007"/>
                    </a:ext>
                  </a:extLst>
                </a:gridCol>
                <a:gridCol w="260351">
                  <a:extLst>
                    <a:ext uri="{9D8B030D-6E8A-4147-A177-3AD203B41FA5}">
                      <a16:colId xmlns:a16="http://schemas.microsoft.com/office/drawing/2014/main" val="20008"/>
                    </a:ext>
                  </a:extLst>
                </a:gridCol>
                <a:gridCol w="260351">
                  <a:extLst>
                    <a:ext uri="{9D8B030D-6E8A-4147-A177-3AD203B41FA5}">
                      <a16:colId xmlns:a16="http://schemas.microsoft.com/office/drawing/2014/main" val="20009"/>
                    </a:ext>
                  </a:extLst>
                </a:gridCol>
                <a:gridCol w="260351">
                  <a:extLst>
                    <a:ext uri="{9D8B030D-6E8A-4147-A177-3AD203B41FA5}">
                      <a16:colId xmlns:a16="http://schemas.microsoft.com/office/drawing/2014/main" val="20010"/>
                    </a:ext>
                  </a:extLst>
                </a:gridCol>
                <a:gridCol w="260351">
                  <a:extLst>
                    <a:ext uri="{9D8B030D-6E8A-4147-A177-3AD203B41FA5}">
                      <a16:colId xmlns:a16="http://schemas.microsoft.com/office/drawing/2014/main" val="20011"/>
                    </a:ext>
                  </a:extLst>
                </a:gridCol>
                <a:gridCol w="260351">
                  <a:extLst>
                    <a:ext uri="{9D8B030D-6E8A-4147-A177-3AD203B41FA5}">
                      <a16:colId xmlns:a16="http://schemas.microsoft.com/office/drawing/2014/main" val="20012"/>
                    </a:ext>
                  </a:extLst>
                </a:gridCol>
                <a:gridCol w="260351">
                  <a:extLst>
                    <a:ext uri="{9D8B030D-6E8A-4147-A177-3AD203B41FA5}">
                      <a16:colId xmlns:a16="http://schemas.microsoft.com/office/drawing/2014/main" val="20013"/>
                    </a:ext>
                  </a:extLst>
                </a:gridCol>
                <a:gridCol w="260351">
                  <a:extLst>
                    <a:ext uri="{9D8B030D-6E8A-4147-A177-3AD203B41FA5}">
                      <a16:colId xmlns:a16="http://schemas.microsoft.com/office/drawing/2014/main" val="20014"/>
                    </a:ext>
                  </a:extLst>
                </a:gridCol>
                <a:gridCol w="260351">
                  <a:extLst>
                    <a:ext uri="{9D8B030D-6E8A-4147-A177-3AD203B41FA5}">
                      <a16:colId xmlns:a16="http://schemas.microsoft.com/office/drawing/2014/main" val="20015"/>
                    </a:ext>
                  </a:extLst>
                </a:gridCol>
              </a:tblGrid>
              <a:tr h="352423">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0</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0" dirty="0">
                          <a:solidFill>
                            <a:srgbClr val="FF0000"/>
                          </a:solidFill>
                        </a:rPr>
                        <a:t>1</a:t>
                      </a:r>
                    </a:p>
                  </a:txBody>
                  <a:tcPr anchor="ctr" anchorCtr="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cxnSp>
        <p:nvCxnSpPr>
          <p:cNvPr id="73" name="Straight Connector 72"/>
          <p:cNvCxnSpPr/>
          <p:nvPr/>
        </p:nvCxnSpPr>
        <p:spPr>
          <a:xfrm>
            <a:off x="6079252" y="3124203"/>
            <a:ext cx="0" cy="250257"/>
          </a:xfrm>
          <a:prstGeom prst="line">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893516" y="3333690"/>
            <a:ext cx="447638" cy="400110"/>
          </a:xfrm>
          <a:prstGeom prst="rect">
            <a:avLst/>
          </a:prstGeom>
          <a:noFill/>
        </p:spPr>
        <p:txBody>
          <a:bodyPr wrap="square" rtlCol="0">
            <a:spAutoFit/>
          </a:bodyPr>
          <a:lstStyle/>
          <a:p>
            <a:pPr algn="ctr"/>
            <a:r>
              <a:rPr lang="en-US" sz="2000" i="1" dirty="0">
                <a:solidFill>
                  <a:srgbClr val="FF0000"/>
                </a:solidFill>
              </a:rPr>
              <a:t>D</a:t>
            </a:r>
            <a:r>
              <a:rPr lang="en-US" sz="2000" i="1" baseline="-25000" dirty="0">
                <a:solidFill>
                  <a:srgbClr val="FF0000"/>
                </a:solidFill>
              </a:rPr>
              <a:t>1</a:t>
            </a:r>
          </a:p>
        </p:txBody>
      </p:sp>
      <p:sp>
        <p:nvSpPr>
          <p:cNvPr id="91" name="TextBox 90"/>
          <p:cNvSpPr txBox="1"/>
          <p:nvPr/>
        </p:nvSpPr>
        <p:spPr>
          <a:xfrm>
            <a:off x="6017340" y="1857346"/>
            <a:ext cx="447638" cy="400110"/>
          </a:xfrm>
          <a:prstGeom prst="rect">
            <a:avLst/>
          </a:prstGeom>
          <a:noFill/>
        </p:spPr>
        <p:txBody>
          <a:bodyPr wrap="square" rtlCol="0">
            <a:spAutoFit/>
          </a:bodyPr>
          <a:lstStyle/>
          <a:p>
            <a:pPr algn="ctr"/>
            <a:r>
              <a:rPr lang="en-US" sz="2000" dirty="0">
                <a:solidFill>
                  <a:srgbClr val="FF0000"/>
                </a:solidFill>
              </a:rPr>
              <a:t>1</a:t>
            </a:r>
            <a:endParaRPr lang="en-US" sz="2000" baseline="-25000" dirty="0">
              <a:solidFill>
                <a:srgbClr val="FF0000"/>
              </a:solidFill>
            </a:endParaRPr>
          </a:p>
        </p:txBody>
      </p:sp>
      <p:sp>
        <p:nvSpPr>
          <p:cNvPr id="95" name="TextBox 94"/>
          <p:cNvSpPr txBox="1"/>
          <p:nvPr/>
        </p:nvSpPr>
        <p:spPr>
          <a:xfrm>
            <a:off x="5179140" y="1857314"/>
            <a:ext cx="447638" cy="400110"/>
          </a:xfrm>
          <a:prstGeom prst="rect">
            <a:avLst/>
          </a:prstGeom>
          <a:noFill/>
        </p:spPr>
        <p:txBody>
          <a:bodyPr wrap="square" rtlCol="0">
            <a:spAutoFit/>
          </a:bodyPr>
          <a:lstStyle/>
          <a:p>
            <a:pPr algn="ctr"/>
            <a:r>
              <a:rPr lang="en-US" sz="2000" dirty="0">
                <a:solidFill>
                  <a:srgbClr val="FF0000"/>
                </a:solidFill>
              </a:rPr>
              <a:t>0</a:t>
            </a:r>
            <a:endParaRPr lang="en-US" sz="2000" baseline="-25000" dirty="0">
              <a:solidFill>
                <a:srgbClr val="FF0000"/>
              </a:solidFill>
            </a:endParaRPr>
          </a:p>
        </p:txBody>
      </p:sp>
      <p:sp>
        <p:nvSpPr>
          <p:cNvPr id="96" name="TextBox 95"/>
          <p:cNvSpPr txBox="1"/>
          <p:nvPr/>
        </p:nvSpPr>
        <p:spPr>
          <a:xfrm>
            <a:off x="4426702" y="1857376"/>
            <a:ext cx="447638" cy="400110"/>
          </a:xfrm>
          <a:prstGeom prst="rect">
            <a:avLst/>
          </a:prstGeom>
          <a:noFill/>
        </p:spPr>
        <p:txBody>
          <a:bodyPr wrap="square" rtlCol="0">
            <a:spAutoFit/>
          </a:bodyPr>
          <a:lstStyle/>
          <a:p>
            <a:pPr algn="ctr"/>
            <a:r>
              <a:rPr lang="en-US" sz="2000" dirty="0">
                <a:solidFill>
                  <a:srgbClr val="FF0000"/>
                </a:solidFill>
              </a:rPr>
              <a:t>0</a:t>
            </a:r>
            <a:endParaRPr lang="en-US" sz="2000" baseline="-25000" dirty="0">
              <a:solidFill>
                <a:srgbClr val="FF0000"/>
              </a:solidFill>
            </a:endParaRPr>
          </a:p>
        </p:txBody>
      </p:sp>
      <p:sp>
        <p:nvSpPr>
          <p:cNvPr id="97" name="TextBox 96"/>
          <p:cNvSpPr txBox="1"/>
          <p:nvPr/>
        </p:nvSpPr>
        <p:spPr>
          <a:xfrm>
            <a:off x="3740902" y="1863636"/>
            <a:ext cx="447638" cy="400110"/>
          </a:xfrm>
          <a:prstGeom prst="rect">
            <a:avLst/>
          </a:prstGeom>
          <a:noFill/>
        </p:spPr>
        <p:txBody>
          <a:bodyPr wrap="square" rtlCol="0">
            <a:spAutoFit/>
          </a:bodyPr>
          <a:lstStyle/>
          <a:p>
            <a:pPr algn="ctr"/>
            <a:r>
              <a:rPr lang="en-US" sz="2000" dirty="0">
                <a:solidFill>
                  <a:srgbClr val="FF0000"/>
                </a:solidFill>
              </a:rPr>
              <a:t>0</a:t>
            </a:r>
            <a:endParaRPr lang="en-US" sz="2000" baseline="-25000" dirty="0">
              <a:solidFill>
                <a:srgbClr val="FF0000"/>
              </a:solidFill>
            </a:endParaRPr>
          </a:p>
        </p:txBody>
      </p:sp>
    </p:spTree>
    <p:extLst>
      <p:ext uri="{BB962C8B-B14F-4D97-AF65-F5344CB8AC3E}">
        <p14:creationId xmlns:p14="http://schemas.microsoft.com/office/powerpoint/2010/main" val="280112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down)">
                                      <p:cBhvr>
                                        <p:cTn id="20" dur="500"/>
                                        <p:tgtEl>
                                          <p:spTgt spid="7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wipe(right)">
                                      <p:cBhvr>
                                        <p:cTn id="25" dur="500"/>
                                        <p:tgtEl>
                                          <p:spTgt spid="8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wipe(right)">
                                      <p:cBhvr>
                                        <p:cTn id="28" dur="500"/>
                                        <p:tgtEl>
                                          <p:spTgt spid="88"/>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right)">
                                      <p:cBhvr>
                                        <p:cTn id="31" dur="500"/>
                                        <p:tgtEl>
                                          <p:spTgt spid="90"/>
                                        </p:tgtEl>
                                      </p:cBhvr>
                                    </p:animEffect>
                                  </p:childTnLst>
                                </p:cTn>
                              </p:par>
                              <p:par>
                                <p:cTn id="32" presetID="22" presetClass="entr" presetSubtype="2" fill="hold"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wipe(right)">
                                      <p:cBhvr>
                                        <p:cTn id="34" dur="500"/>
                                        <p:tgtEl>
                                          <p:spTgt spid="86"/>
                                        </p:tgtEl>
                                      </p:cBhvr>
                                    </p:animEffect>
                                  </p:childTnLst>
                                </p:cTn>
                              </p:par>
                              <p:par>
                                <p:cTn id="35" presetID="22" presetClass="entr" presetSubtype="2"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wipe(right)">
                                      <p:cBhvr>
                                        <p:cTn id="37" dur="500"/>
                                        <p:tgtEl>
                                          <p:spTgt spid="85"/>
                                        </p:tgtEl>
                                      </p:cBhvr>
                                    </p:animEffect>
                                  </p:childTnLst>
                                </p:cTn>
                              </p:par>
                              <p:par>
                                <p:cTn id="38" presetID="22" presetClass="entr" presetSubtype="2" fill="hold"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wipe(right)">
                                      <p:cBhvr>
                                        <p:cTn id="40" dur="500"/>
                                        <p:tgtEl>
                                          <p:spTgt spid="8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ipe(down)">
                                      <p:cBhvr>
                                        <p:cTn id="45" dur="500"/>
                                        <p:tgtEl>
                                          <p:spTgt spid="5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77"/>
                                        </p:tgtEl>
                                        <p:attrNameLst>
                                          <p:attrName>style.visibility</p:attrName>
                                        </p:attrNameLst>
                                      </p:cBhvr>
                                      <p:to>
                                        <p:strVal val="visible"/>
                                      </p:to>
                                    </p:set>
                                    <p:animEffect transition="in" filter="wipe(down)">
                                      <p:cBhvr>
                                        <p:cTn id="50" dur="500"/>
                                        <p:tgtEl>
                                          <p:spTgt spid="77"/>
                                        </p:tgtEl>
                                      </p:cBhvr>
                                    </p:animEffect>
                                  </p:childTnLst>
                                </p:cTn>
                              </p:par>
                              <p:par>
                                <p:cTn id="51" presetID="22" presetClass="entr" presetSubtype="4"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wipe(down)">
                                      <p:cBhvr>
                                        <p:cTn id="53" dur="500"/>
                                        <p:tgtEl>
                                          <p:spTgt spid="74"/>
                                        </p:tgtEl>
                                      </p:cBhvr>
                                    </p:animEffect>
                                  </p:childTnLst>
                                </p:cTn>
                              </p:par>
                              <p:par>
                                <p:cTn id="54" presetID="22" presetClass="entr" presetSubtype="4"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down)">
                                      <p:cBhvr>
                                        <p:cTn id="56" dur="500"/>
                                        <p:tgtEl>
                                          <p:spTgt spid="75"/>
                                        </p:tgtEl>
                                      </p:cBhvr>
                                    </p:animEffect>
                                  </p:childTnLst>
                                </p:cTn>
                              </p:par>
                              <p:par>
                                <p:cTn id="57" presetID="22" presetClass="entr" presetSubtype="4"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down)">
                                      <p:cBhvr>
                                        <p:cTn id="59" dur="500"/>
                                        <p:tgtEl>
                                          <p:spTgt spid="7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wipe(down)">
                                      <p:cBhvr>
                                        <p:cTn id="67" dur="500"/>
                                        <p:tgtEl>
                                          <p:spTgt spid="83"/>
                                        </p:tgtEl>
                                      </p:cBhvr>
                                    </p:animEffect>
                                  </p:childTnLst>
                                </p:cTn>
                              </p:par>
                              <p:par>
                                <p:cTn id="68" presetID="22" presetClass="entr" presetSubtype="4" fill="hold" nodeType="with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wipe(down)">
                                      <p:cBhvr>
                                        <p:cTn id="70" dur="500"/>
                                        <p:tgtEl>
                                          <p:spTgt spid="92"/>
                                        </p:tgtEl>
                                      </p:cBhvr>
                                    </p:animEffect>
                                  </p:childTnLst>
                                </p:cTn>
                              </p:par>
                              <p:par>
                                <p:cTn id="71" presetID="22" presetClass="entr" presetSubtype="4"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wipe(down)">
                                      <p:cBhvr>
                                        <p:cTn id="73" dur="500"/>
                                        <p:tgtEl>
                                          <p:spTgt spid="93"/>
                                        </p:tgtEl>
                                      </p:cBhvr>
                                    </p:animEffect>
                                  </p:childTnLst>
                                </p:cTn>
                              </p:par>
                              <p:par>
                                <p:cTn id="74" presetID="22" presetClass="entr" presetSubtype="4" fill="hold" nodeType="withEffect">
                                  <p:stCondLst>
                                    <p:cond delay="0"/>
                                  </p:stCondLst>
                                  <p:childTnLst>
                                    <p:set>
                                      <p:cBhvr>
                                        <p:cTn id="75" dur="1" fill="hold">
                                          <p:stCondLst>
                                            <p:cond delay="0"/>
                                          </p:stCondLst>
                                        </p:cTn>
                                        <p:tgtEl>
                                          <p:spTgt spid="94"/>
                                        </p:tgtEl>
                                        <p:attrNameLst>
                                          <p:attrName>style.visibility</p:attrName>
                                        </p:attrNameLst>
                                      </p:cBhvr>
                                      <p:to>
                                        <p:strVal val="visible"/>
                                      </p:to>
                                    </p:set>
                                    <p:animEffect transition="in" filter="wipe(down)">
                                      <p:cBhvr>
                                        <p:cTn id="76" dur="500"/>
                                        <p:tgtEl>
                                          <p:spTgt spid="94"/>
                                        </p:tgtEl>
                                      </p:cBhvr>
                                    </p:animEffect>
                                  </p:childTnLst>
                                </p:cTn>
                              </p:par>
                              <p:par>
                                <p:cTn id="77" presetID="22" presetClass="entr" presetSubtype="4" fill="hold" nodeType="withEffect">
                                  <p:stCondLst>
                                    <p:cond delay="0"/>
                                  </p:stCondLst>
                                  <p:childTnLst>
                                    <p:set>
                                      <p:cBhvr>
                                        <p:cTn id="78" dur="1" fill="hold">
                                          <p:stCondLst>
                                            <p:cond delay="0"/>
                                          </p:stCondLst>
                                        </p:cTn>
                                        <p:tgtEl>
                                          <p:spTgt spid="68"/>
                                        </p:tgtEl>
                                        <p:attrNameLst>
                                          <p:attrName>style.visibility</p:attrName>
                                        </p:attrNameLst>
                                      </p:cBhvr>
                                      <p:to>
                                        <p:strVal val="visible"/>
                                      </p:to>
                                    </p:set>
                                    <p:animEffect transition="in" filter="wipe(down)">
                                      <p:cBhvr>
                                        <p:cTn id="79" dur="500"/>
                                        <p:tgtEl>
                                          <p:spTgt spid="68"/>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82"/>
                                        </p:tgtEl>
                                        <p:attrNameLst>
                                          <p:attrName>style.visibility</p:attrName>
                                        </p:attrNameLst>
                                      </p:cBhvr>
                                      <p:to>
                                        <p:strVal val="visible"/>
                                      </p:to>
                                    </p:set>
                                    <p:animEffect transition="in" filter="wipe(down)">
                                      <p:cBhvr>
                                        <p:cTn id="82" dur="500"/>
                                        <p:tgtEl>
                                          <p:spTgt spid="8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up)">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up)">
                                      <p:cBhvr>
                                        <p:cTn id="92" dur="500"/>
                                        <p:tgtEl>
                                          <p:spTgt spid="23"/>
                                        </p:tgtEl>
                                      </p:cBhvr>
                                    </p:animEffect>
                                  </p:childTnLst>
                                </p:cTn>
                              </p:par>
                              <p:par>
                                <p:cTn id="93" presetID="22" presetClass="entr" presetSubtype="1"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wipe(up)">
                                      <p:cBhvr>
                                        <p:cTn id="95" dur="500"/>
                                        <p:tgtEl>
                                          <p:spTgt spid="22"/>
                                        </p:tgtEl>
                                      </p:cBhvr>
                                    </p:animEffect>
                                  </p:childTnLst>
                                </p:cTn>
                              </p:par>
                              <p:par>
                                <p:cTn id="96" presetID="22" presetClass="entr" presetSubtype="1" fill="hold" nodeType="with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wipe(up)">
                                      <p:cBhvr>
                                        <p:cTn id="98" dur="500"/>
                                        <p:tgtEl>
                                          <p:spTgt spid="19"/>
                                        </p:tgtEl>
                                      </p:cBhvr>
                                    </p:animEffect>
                                  </p:childTnLst>
                                </p:cTn>
                              </p:par>
                              <p:par>
                                <p:cTn id="99" presetID="22" presetClass="entr" presetSubtype="1" fill="hold" nodeType="with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wipe(up)">
                                      <p:cBhvr>
                                        <p:cTn id="101" dur="500"/>
                                        <p:tgtEl>
                                          <p:spTgt spid="4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28"/>
                                        </p:tgtEl>
                                        <p:attrNameLst>
                                          <p:attrName>style.visibility</p:attrName>
                                        </p:attrNameLst>
                                      </p:cBhvr>
                                      <p:to>
                                        <p:strVal val="visible"/>
                                      </p:to>
                                    </p:set>
                                    <p:animEffect transition="in" filter="wipe(up)">
                                      <p:cBhvr>
                                        <p:cTn id="106" dur="500"/>
                                        <p:tgtEl>
                                          <p:spTgt spid="28"/>
                                        </p:tgtEl>
                                      </p:cBhvr>
                                    </p:animEffect>
                                  </p:childTnLst>
                                </p:cTn>
                              </p:par>
                              <p:par>
                                <p:cTn id="107" presetID="22" presetClass="entr" presetSubtype="1" fill="hold"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wipe(up)">
                                      <p:cBhvr>
                                        <p:cTn id="109" dur="500"/>
                                        <p:tgtEl>
                                          <p:spTgt spid="32"/>
                                        </p:tgtEl>
                                      </p:cBhvr>
                                    </p:animEffect>
                                  </p:childTnLst>
                                </p:cTn>
                              </p:par>
                              <p:par>
                                <p:cTn id="110" presetID="22" presetClass="entr" presetSubtype="1" fill="hold"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up)">
                                      <p:cBhvr>
                                        <p:cTn id="112" dur="500"/>
                                        <p:tgtEl>
                                          <p:spTgt spid="33"/>
                                        </p:tgtEl>
                                      </p:cBhvr>
                                    </p:animEffect>
                                  </p:childTnLst>
                                </p:cTn>
                              </p:par>
                              <p:par>
                                <p:cTn id="113" presetID="22" presetClass="entr" presetSubtype="1"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wipe(up)">
                                      <p:cBhvr>
                                        <p:cTn id="115" dur="500"/>
                                        <p:tgtEl>
                                          <p:spTgt spid="44"/>
                                        </p:tgtEl>
                                      </p:cBhvr>
                                    </p:animEffect>
                                  </p:childTnLst>
                                </p:cTn>
                              </p:par>
                              <p:par>
                                <p:cTn id="116" presetID="22" presetClass="entr" presetSubtype="1" fill="hold" nodeType="withEffect">
                                  <p:stCondLst>
                                    <p:cond delay="0"/>
                                  </p:stCondLst>
                                  <p:childTnLst>
                                    <p:set>
                                      <p:cBhvr>
                                        <p:cTn id="117" dur="1" fill="hold">
                                          <p:stCondLst>
                                            <p:cond delay="0"/>
                                          </p:stCondLst>
                                        </p:cTn>
                                        <p:tgtEl>
                                          <p:spTgt spid="45"/>
                                        </p:tgtEl>
                                        <p:attrNameLst>
                                          <p:attrName>style.visibility</p:attrName>
                                        </p:attrNameLst>
                                      </p:cBhvr>
                                      <p:to>
                                        <p:strVal val="visible"/>
                                      </p:to>
                                    </p:set>
                                    <p:animEffect transition="in" filter="wipe(up)">
                                      <p:cBhvr>
                                        <p:cTn id="118" dur="500"/>
                                        <p:tgtEl>
                                          <p:spTgt spid="45"/>
                                        </p:tgtEl>
                                      </p:cBhvr>
                                    </p:animEffect>
                                  </p:childTnLst>
                                </p:cTn>
                              </p:par>
                              <p:par>
                                <p:cTn id="119" presetID="22" presetClass="entr" presetSubtype="1"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animEffect transition="in" filter="wipe(up)">
                                      <p:cBhvr>
                                        <p:cTn id="121" dur="500"/>
                                        <p:tgtEl>
                                          <p:spTgt spid="46"/>
                                        </p:tgtEl>
                                      </p:cBhvr>
                                    </p:animEffect>
                                  </p:childTnLst>
                                </p:cTn>
                              </p:par>
                              <p:par>
                                <p:cTn id="122" presetID="22" presetClass="entr" presetSubtype="1" fill="hold" nodeType="with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wipe(up)">
                                      <p:cBhvr>
                                        <p:cTn id="124" dur="500"/>
                                        <p:tgtEl>
                                          <p:spTgt spid="47"/>
                                        </p:tgtEl>
                                      </p:cBhvr>
                                    </p:animEffect>
                                  </p:childTnLst>
                                </p:cTn>
                              </p:par>
                              <p:par>
                                <p:cTn id="125" presetID="22" presetClass="entr" presetSubtype="1" fill="hold" nodeType="withEffect">
                                  <p:stCondLst>
                                    <p:cond delay="0"/>
                                  </p:stCondLst>
                                  <p:childTnLst>
                                    <p:set>
                                      <p:cBhvr>
                                        <p:cTn id="126" dur="1" fill="hold">
                                          <p:stCondLst>
                                            <p:cond delay="0"/>
                                          </p:stCondLst>
                                        </p:cTn>
                                        <p:tgtEl>
                                          <p:spTgt spid="24"/>
                                        </p:tgtEl>
                                        <p:attrNameLst>
                                          <p:attrName>style.visibility</p:attrName>
                                        </p:attrNameLst>
                                      </p:cBhvr>
                                      <p:to>
                                        <p:strVal val="visible"/>
                                      </p:to>
                                    </p:set>
                                    <p:animEffect transition="in" filter="wipe(up)">
                                      <p:cBhvr>
                                        <p:cTn id="127" dur="500"/>
                                        <p:tgtEl>
                                          <p:spTgt spid="24"/>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80"/>
                                        </p:tgtEl>
                                        <p:attrNameLst>
                                          <p:attrName>style.visibility</p:attrName>
                                        </p:attrNameLst>
                                      </p:cBhvr>
                                      <p:to>
                                        <p:strVal val="visible"/>
                                      </p:to>
                                    </p:set>
                                    <p:animEffect transition="in" filter="wipe(down)">
                                      <p:cBhvr>
                                        <p:cTn id="130" dur="500"/>
                                        <p:tgtEl>
                                          <p:spTgt spid="80"/>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animEffect transition="in" filter="wipe(down)">
                                      <p:cBhvr>
                                        <p:cTn id="133" dur="500"/>
                                        <p:tgtEl>
                                          <p:spTgt spid="81"/>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1" fill="hold" nodeType="clickEffect">
                                  <p:stCondLst>
                                    <p:cond delay="0"/>
                                  </p:stCondLst>
                                  <p:childTnLst>
                                    <p:set>
                                      <p:cBhvr>
                                        <p:cTn id="137" dur="1" fill="hold">
                                          <p:stCondLst>
                                            <p:cond delay="0"/>
                                          </p:stCondLst>
                                        </p:cTn>
                                        <p:tgtEl>
                                          <p:spTgt spid="3"/>
                                        </p:tgtEl>
                                        <p:attrNameLst>
                                          <p:attrName>style.visibility</p:attrName>
                                        </p:attrNameLst>
                                      </p:cBhvr>
                                      <p:to>
                                        <p:strVal val="visible"/>
                                      </p:to>
                                    </p:set>
                                    <p:animEffect transition="in" filter="wipe(up)">
                                      <p:cBhvr>
                                        <p:cTn id="138" dur="500"/>
                                        <p:tgtEl>
                                          <p:spTgt spid="3"/>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nodeType="clickEffect">
                                  <p:stCondLst>
                                    <p:cond delay="0"/>
                                  </p:stCondLst>
                                  <p:childTnLst>
                                    <p:set>
                                      <p:cBhvr>
                                        <p:cTn id="142" dur="1" fill="hold">
                                          <p:stCondLst>
                                            <p:cond delay="0"/>
                                          </p:stCondLst>
                                        </p:cTn>
                                        <p:tgtEl>
                                          <p:spTgt spid="14"/>
                                        </p:tgtEl>
                                        <p:attrNameLst>
                                          <p:attrName>style.visibility</p:attrName>
                                        </p:attrNameLst>
                                      </p:cBhvr>
                                      <p:to>
                                        <p:strVal val="visible"/>
                                      </p:to>
                                    </p:set>
                                    <p:animEffect transition="in" filter="wipe(down)">
                                      <p:cBhvr>
                                        <p:cTn id="143" dur="500"/>
                                        <p:tgtEl>
                                          <p:spTgt spid="14"/>
                                        </p:tgtEl>
                                      </p:cBhvr>
                                    </p:animEffect>
                                  </p:childTnLst>
                                </p:cTn>
                              </p:par>
                              <p:par>
                                <p:cTn id="144" presetID="22" presetClass="entr" presetSubtype="4" fill="hold" grpId="0" nodeType="withEffect">
                                  <p:stCondLst>
                                    <p:cond delay="0"/>
                                  </p:stCondLst>
                                  <p:childTnLst>
                                    <p:set>
                                      <p:cBhvr>
                                        <p:cTn id="145" dur="1" fill="hold">
                                          <p:stCondLst>
                                            <p:cond delay="0"/>
                                          </p:stCondLst>
                                        </p:cTn>
                                        <p:tgtEl>
                                          <p:spTgt spid="78"/>
                                        </p:tgtEl>
                                        <p:attrNameLst>
                                          <p:attrName>style.visibility</p:attrName>
                                        </p:attrNameLst>
                                      </p:cBhvr>
                                      <p:to>
                                        <p:strVal val="visible"/>
                                      </p:to>
                                    </p:set>
                                    <p:animEffect transition="in" filter="wipe(down)">
                                      <p:cBhvr>
                                        <p:cTn id="146" dur="500"/>
                                        <p:tgtEl>
                                          <p:spTgt spid="78"/>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nodeType="clickEffect">
                                  <p:stCondLst>
                                    <p:cond delay="0"/>
                                  </p:stCondLst>
                                  <p:childTnLst>
                                    <p:set>
                                      <p:cBhvr>
                                        <p:cTn id="150" dur="1" fill="hold">
                                          <p:stCondLst>
                                            <p:cond delay="0"/>
                                          </p:stCondLst>
                                        </p:cTn>
                                        <p:tgtEl>
                                          <p:spTgt spid="15"/>
                                        </p:tgtEl>
                                        <p:attrNameLst>
                                          <p:attrName>style.visibility</p:attrName>
                                        </p:attrNameLst>
                                      </p:cBhvr>
                                      <p:to>
                                        <p:strVal val="visible"/>
                                      </p:to>
                                    </p:set>
                                    <p:animEffect transition="in" filter="wipe(left)">
                                      <p:cBhvr>
                                        <p:cTn id="151" dur="500"/>
                                        <p:tgtEl>
                                          <p:spTgt spid="15"/>
                                        </p:tgtEl>
                                      </p:cBhvr>
                                    </p:animEffect>
                                  </p:childTnLst>
                                </p:cTn>
                              </p:par>
                              <p:par>
                                <p:cTn id="152" presetID="22" presetClass="entr" presetSubtype="8" fill="hold" grpId="0" nodeType="withEffect">
                                  <p:stCondLst>
                                    <p:cond delay="0"/>
                                  </p:stCondLst>
                                  <p:childTnLst>
                                    <p:set>
                                      <p:cBhvr>
                                        <p:cTn id="153" dur="1" fill="hold">
                                          <p:stCondLst>
                                            <p:cond delay="0"/>
                                          </p:stCondLst>
                                        </p:cTn>
                                        <p:tgtEl>
                                          <p:spTgt spid="79"/>
                                        </p:tgtEl>
                                        <p:attrNameLst>
                                          <p:attrName>style.visibility</p:attrName>
                                        </p:attrNameLst>
                                      </p:cBhvr>
                                      <p:to>
                                        <p:strVal val="visible"/>
                                      </p:to>
                                    </p:set>
                                    <p:animEffect transition="in" filter="wipe(left)">
                                      <p:cBhvr>
                                        <p:cTn id="154" dur="500"/>
                                        <p:tgtEl>
                                          <p:spTgt spid="79"/>
                                        </p:tgtEl>
                                      </p:cBhvr>
                                    </p:animEffect>
                                  </p:childTnLst>
                                </p:cTn>
                              </p:par>
                            </p:childTnLst>
                          </p:cTn>
                        </p:par>
                      </p:childTnLst>
                    </p:cTn>
                  </p:par>
                  <p:par>
                    <p:cTn id="155" fill="hold">
                      <p:stCondLst>
                        <p:cond delay="indefinite"/>
                      </p:stCondLst>
                      <p:childTnLst>
                        <p:par>
                          <p:cTn id="156" fill="hold">
                            <p:stCondLst>
                              <p:cond delay="0"/>
                            </p:stCondLst>
                            <p:childTnLst>
                              <p:par>
                                <p:cTn id="157" presetID="53" presetClass="entr" presetSubtype="16"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 calcmode="lin" valueType="num">
                                      <p:cBhvr>
                                        <p:cTn id="159" dur="500" fill="hold"/>
                                        <p:tgtEl>
                                          <p:spTgt spid="2"/>
                                        </p:tgtEl>
                                        <p:attrNameLst>
                                          <p:attrName>ppt_w</p:attrName>
                                        </p:attrNameLst>
                                      </p:cBhvr>
                                      <p:tavLst>
                                        <p:tav tm="0">
                                          <p:val>
                                            <p:fltVal val="0"/>
                                          </p:val>
                                        </p:tav>
                                        <p:tav tm="100000">
                                          <p:val>
                                            <p:strVal val="#ppt_w"/>
                                          </p:val>
                                        </p:tav>
                                      </p:tavLst>
                                    </p:anim>
                                    <p:anim calcmode="lin" valueType="num">
                                      <p:cBhvr>
                                        <p:cTn id="160" dur="500" fill="hold"/>
                                        <p:tgtEl>
                                          <p:spTgt spid="2"/>
                                        </p:tgtEl>
                                        <p:attrNameLst>
                                          <p:attrName>ppt_h</p:attrName>
                                        </p:attrNameLst>
                                      </p:cBhvr>
                                      <p:tavLst>
                                        <p:tav tm="0">
                                          <p:val>
                                            <p:fltVal val="0"/>
                                          </p:val>
                                        </p:tav>
                                        <p:tav tm="100000">
                                          <p:val>
                                            <p:strVal val="#ppt_h"/>
                                          </p:val>
                                        </p:tav>
                                      </p:tavLst>
                                    </p:anim>
                                    <p:animEffect transition="in" filter="fade">
                                      <p:cBhvr>
                                        <p:cTn id="161" dur="500"/>
                                        <p:tgtEl>
                                          <p:spTgt spid="2"/>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nodeType="clickEffect">
                                  <p:stCondLst>
                                    <p:cond delay="0"/>
                                  </p:stCondLst>
                                  <p:childTnLst>
                                    <p:set>
                                      <p:cBhvr>
                                        <p:cTn id="165" dur="1" fill="hold">
                                          <p:stCondLst>
                                            <p:cond delay="0"/>
                                          </p:stCondLst>
                                        </p:cTn>
                                        <p:tgtEl>
                                          <p:spTgt spid="71"/>
                                        </p:tgtEl>
                                        <p:attrNameLst>
                                          <p:attrName>style.visibility</p:attrName>
                                        </p:attrNameLst>
                                      </p:cBhvr>
                                      <p:to>
                                        <p:strVal val="visible"/>
                                      </p:to>
                                    </p:set>
                                    <p:animEffect transition="in" filter="wipe(down)">
                                      <p:cBhvr>
                                        <p:cTn id="166" dur="500"/>
                                        <p:tgtEl>
                                          <p:spTgt spid="71"/>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0" nodeType="clickEffect">
                                  <p:stCondLst>
                                    <p:cond delay="0"/>
                                  </p:stCondLst>
                                  <p:childTnLst>
                                    <p:set>
                                      <p:cBhvr>
                                        <p:cTn id="170" dur="1" fill="hold">
                                          <p:stCondLst>
                                            <p:cond delay="0"/>
                                          </p:stCondLst>
                                        </p:cTn>
                                        <p:tgtEl>
                                          <p:spTgt spid="91"/>
                                        </p:tgtEl>
                                        <p:attrNameLst>
                                          <p:attrName>style.visibility</p:attrName>
                                        </p:attrNameLst>
                                      </p:cBhvr>
                                      <p:to>
                                        <p:strVal val="visible"/>
                                      </p:to>
                                    </p:set>
                                    <p:animEffect transition="in" filter="wipe(down)">
                                      <p:cBhvr>
                                        <p:cTn id="171" dur="500"/>
                                        <p:tgtEl>
                                          <p:spTgt spid="91"/>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95"/>
                                        </p:tgtEl>
                                        <p:attrNameLst>
                                          <p:attrName>style.visibility</p:attrName>
                                        </p:attrNameLst>
                                      </p:cBhvr>
                                      <p:to>
                                        <p:strVal val="visible"/>
                                      </p:to>
                                    </p:set>
                                    <p:animEffect transition="in" filter="wipe(down)">
                                      <p:cBhvr>
                                        <p:cTn id="174" dur="500"/>
                                        <p:tgtEl>
                                          <p:spTgt spid="95"/>
                                        </p:tgtEl>
                                      </p:cBhvr>
                                    </p:animEffect>
                                  </p:childTnLst>
                                </p:cTn>
                              </p:par>
                              <p:par>
                                <p:cTn id="175" presetID="22" presetClass="entr" presetSubtype="4"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wipe(down)">
                                      <p:cBhvr>
                                        <p:cTn id="177" dur="500"/>
                                        <p:tgtEl>
                                          <p:spTgt spid="9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nodeType="clickEffect">
                                  <p:stCondLst>
                                    <p:cond delay="0"/>
                                  </p:stCondLst>
                                  <p:childTnLst>
                                    <p:set>
                                      <p:cBhvr>
                                        <p:cTn id="181" dur="1" fill="hold">
                                          <p:stCondLst>
                                            <p:cond delay="0"/>
                                          </p:stCondLst>
                                        </p:cTn>
                                        <p:tgtEl>
                                          <p:spTgt spid="73"/>
                                        </p:tgtEl>
                                        <p:attrNameLst>
                                          <p:attrName>style.visibility</p:attrName>
                                        </p:attrNameLst>
                                      </p:cBhvr>
                                      <p:to>
                                        <p:strVal val="visible"/>
                                      </p:to>
                                    </p:set>
                                    <p:animEffect transition="in" filter="wipe(down)">
                                      <p:cBhvr>
                                        <p:cTn id="182" dur="500"/>
                                        <p:tgtEl>
                                          <p:spTgt spid="73"/>
                                        </p:tgtEl>
                                      </p:cBhvr>
                                    </p:animEffect>
                                  </p:childTnLst>
                                </p:cTn>
                              </p:par>
                              <p:par>
                                <p:cTn id="183" presetID="22" presetClass="entr" presetSubtype="4" fill="hold" grpId="0" nodeType="withEffect">
                                  <p:stCondLst>
                                    <p:cond delay="0"/>
                                  </p:stCondLst>
                                  <p:childTnLst>
                                    <p:set>
                                      <p:cBhvr>
                                        <p:cTn id="184" dur="1" fill="hold">
                                          <p:stCondLst>
                                            <p:cond delay="0"/>
                                          </p:stCondLst>
                                        </p:cTn>
                                        <p:tgtEl>
                                          <p:spTgt spid="87"/>
                                        </p:tgtEl>
                                        <p:attrNameLst>
                                          <p:attrName>style.visibility</p:attrName>
                                        </p:attrNameLst>
                                      </p:cBhvr>
                                      <p:to>
                                        <p:strVal val="visible"/>
                                      </p:to>
                                    </p:set>
                                    <p:animEffect transition="in" filter="wipe(down)">
                                      <p:cBhvr>
                                        <p:cTn id="185" dur="500"/>
                                        <p:tgtEl>
                                          <p:spTgt spid="87"/>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grpId="0" nodeType="clickEffect">
                                  <p:stCondLst>
                                    <p:cond delay="0"/>
                                  </p:stCondLst>
                                  <p:childTnLst>
                                    <p:set>
                                      <p:cBhvr>
                                        <p:cTn id="189" dur="1" fill="hold">
                                          <p:stCondLst>
                                            <p:cond delay="0"/>
                                          </p:stCondLst>
                                        </p:cTn>
                                        <p:tgtEl>
                                          <p:spTgt spid="97"/>
                                        </p:tgtEl>
                                        <p:attrNameLst>
                                          <p:attrName>style.visibility</p:attrName>
                                        </p:attrNameLst>
                                      </p:cBhvr>
                                      <p:to>
                                        <p:strVal val="visible"/>
                                      </p:to>
                                    </p:set>
                                    <p:animEffect transition="in" filter="wipe(down)">
                                      <p:cBhvr>
                                        <p:cTn id="190"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animBg="1"/>
      <p:bldP spid="72" grpId="0" animBg="1"/>
      <p:bldP spid="78" grpId="0"/>
      <p:bldP spid="79" grpId="0"/>
      <p:bldP spid="80" grpId="0"/>
      <p:bldP spid="81" grpId="0"/>
      <p:bldP spid="82" grpId="0"/>
      <p:bldP spid="83" grpId="0"/>
      <p:bldP spid="88" grpId="0"/>
      <p:bldP spid="89" grpId="0"/>
      <p:bldP spid="90" grpId="0"/>
      <p:bldP spid="87" grpId="0"/>
      <p:bldP spid="91" grpId="0"/>
      <p:bldP spid="95" grpId="0"/>
      <p:bldP spid="96" grpId="0"/>
      <p:bldP spid="9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lnSpcReduction="10000"/>
          </a:bodyPr>
          <a:lstStyle/>
          <a:p>
            <a:pPr lvl="0" algn="just"/>
            <a:r>
              <a:rPr lang="en-US" dirty="0"/>
              <a:t>Components of Control unit are</a:t>
            </a:r>
          </a:p>
          <a:p>
            <a:pPr marL="857230" lvl="1" indent="-457200">
              <a:buFont typeface="+mj-lt"/>
              <a:buAutoNum type="arabicPeriod"/>
            </a:pPr>
            <a:r>
              <a:rPr lang="en-US" dirty="0"/>
              <a:t>Two decoders</a:t>
            </a:r>
          </a:p>
          <a:p>
            <a:pPr marL="857230" lvl="1" indent="-457200">
              <a:buFont typeface="+mj-lt"/>
              <a:buAutoNum type="arabicPeriod"/>
            </a:pPr>
            <a:r>
              <a:rPr lang="en-US" dirty="0"/>
              <a:t>A sequence counter</a:t>
            </a:r>
          </a:p>
          <a:p>
            <a:pPr marL="857230" lvl="1" indent="-457200">
              <a:buFont typeface="+mj-lt"/>
              <a:buAutoNum type="arabicPeriod"/>
            </a:pPr>
            <a:r>
              <a:rPr lang="en-US" dirty="0"/>
              <a:t>Control logic gates</a:t>
            </a:r>
          </a:p>
          <a:p>
            <a:pPr lvl="0" algn="just"/>
            <a:r>
              <a:rPr lang="en-US" dirty="0"/>
              <a:t>An instruction read from memory is placed in the instruction register (IR).</a:t>
            </a:r>
          </a:p>
          <a:p>
            <a:pPr lvl="0" algn="just"/>
            <a:r>
              <a:rPr lang="en-US" dirty="0"/>
              <a:t>In control unit the IR is divided into three parts: I bit, the operation code (12-14)bit, and bits 0 through 11.</a:t>
            </a:r>
          </a:p>
          <a:p>
            <a:pPr algn="just"/>
            <a:r>
              <a:rPr lang="en-US" dirty="0"/>
              <a:t>The operation code in bits 12 through 14 are decoded with a 3 x 8 decoder.</a:t>
            </a:r>
          </a:p>
          <a:p>
            <a:pPr lvl="0" algn="just"/>
            <a:r>
              <a:rPr lang="en-US" dirty="0"/>
              <a:t>Bit-15 of the instruction is transferred to a flip-flop designated by the symbol I.</a:t>
            </a:r>
          </a:p>
        </p:txBody>
      </p:sp>
    </p:spTree>
    <p:extLst>
      <p:ext uri="{BB962C8B-B14F-4D97-AF65-F5344CB8AC3E}">
        <p14:creationId xmlns:p14="http://schemas.microsoft.com/office/powerpoint/2010/main" val="383668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lnSpcReduction="10000"/>
          </a:bodyPr>
          <a:lstStyle/>
          <a:p>
            <a:pPr lvl="0" algn="just"/>
            <a:r>
              <a:rPr lang="en-US" dirty="0"/>
              <a:t>The eight outputs of the decoder are designated by the symbols D</a:t>
            </a:r>
            <a:r>
              <a:rPr lang="en-US" baseline="-25000" dirty="0"/>
              <a:t>0</a:t>
            </a:r>
            <a:r>
              <a:rPr lang="en-US" dirty="0"/>
              <a:t> through D</a:t>
            </a:r>
            <a:r>
              <a:rPr lang="en-US" baseline="-25000" dirty="0"/>
              <a:t>7</a:t>
            </a:r>
            <a:r>
              <a:rPr lang="en-US" dirty="0"/>
              <a:t>. </a:t>
            </a:r>
          </a:p>
          <a:p>
            <a:pPr lvl="0" algn="just"/>
            <a:r>
              <a:rPr lang="en-US" dirty="0"/>
              <a:t>Bits 0 through 11 are applied to the control logic gates.</a:t>
            </a:r>
          </a:p>
          <a:p>
            <a:pPr lvl="0" algn="just"/>
            <a:r>
              <a:rPr lang="en-US" dirty="0"/>
              <a:t>The 4‐bit sequence counter can count in binary from 0 through 15. The outputs of counter are decoded into 16 timing signals T</a:t>
            </a:r>
            <a:r>
              <a:rPr lang="en-US" baseline="-25000" dirty="0"/>
              <a:t>0 </a:t>
            </a:r>
            <a:r>
              <a:rPr lang="en-US" dirty="0"/>
              <a:t>through T</a:t>
            </a:r>
            <a:r>
              <a:rPr lang="en-US" baseline="-25000" dirty="0"/>
              <a:t>15</a:t>
            </a:r>
            <a:r>
              <a:rPr lang="en-US" dirty="0"/>
              <a:t>.</a:t>
            </a:r>
          </a:p>
          <a:p>
            <a:pPr lvl="0" algn="just"/>
            <a:r>
              <a:rPr lang="en-US" dirty="0"/>
              <a:t>The sequence counter SC can be incremented or cleared synchronously.</a:t>
            </a:r>
          </a:p>
          <a:p>
            <a:pPr lvl="0" algn="just"/>
            <a:r>
              <a:rPr lang="en-US" dirty="0"/>
              <a:t>Most of the time, the counter is incremented to provide the sequence of timing signals out of 4 X 16 decoder.</a:t>
            </a:r>
          </a:p>
          <a:p>
            <a:pPr lvl="0" algn="just"/>
            <a:r>
              <a:rPr lang="en-US" dirty="0"/>
              <a:t>Once in awhile, the counter is cleared to 0, causing the next timing signal to be T</a:t>
            </a:r>
            <a:r>
              <a:rPr lang="en-US" baseline="-25000" dirty="0"/>
              <a:t>0</a:t>
            </a:r>
            <a:r>
              <a:rPr lang="en-US" dirty="0"/>
              <a:t>.</a:t>
            </a:r>
          </a:p>
        </p:txBody>
      </p:sp>
    </p:spTree>
    <p:extLst>
      <p:ext uri="{BB962C8B-B14F-4D97-AF65-F5344CB8AC3E}">
        <p14:creationId xmlns:p14="http://schemas.microsoft.com/office/powerpoint/2010/main" val="190473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fontScale="77500" lnSpcReduction="20000"/>
          </a:bodyPr>
          <a:lstStyle/>
          <a:p>
            <a:pPr lvl="0" algn="just"/>
            <a:r>
              <a:rPr lang="en-US" dirty="0"/>
              <a:t>As an example, consider the case where SC is incremented to provide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in sequence. At time T</a:t>
            </a:r>
            <a:r>
              <a:rPr lang="en-US" baseline="-25000" dirty="0"/>
              <a:t>4</a:t>
            </a:r>
            <a:r>
              <a:rPr lang="en-US" dirty="0"/>
              <a:t>, SC is cleared to 0 if decoder output D</a:t>
            </a:r>
            <a:r>
              <a:rPr lang="en-US" baseline="-25000" dirty="0"/>
              <a:t>3</a:t>
            </a:r>
            <a:r>
              <a:rPr lang="en-US" dirty="0"/>
              <a:t> is active. This is expressed symbolically by the statement </a:t>
            </a:r>
          </a:p>
          <a:p>
            <a:pPr marL="0" indent="0" algn="ctr">
              <a:buNone/>
            </a:pPr>
            <a:r>
              <a:rPr lang="en-US" dirty="0"/>
              <a:t>D</a:t>
            </a:r>
            <a:r>
              <a:rPr lang="en-US" baseline="-25000" dirty="0"/>
              <a:t>3</a:t>
            </a:r>
            <a:r>
              <a:rPr lang="en-US" dirty="0"/>
              <a:t>T</a:t>
            </a:r>
            <a:r>
              <a:rPr lang="en-US" baseline="-25000" dirty="0"/>
              <a:t>4</a:t>
            </a:r>
            <a:r>
              <a:rPr lang="en-US" dirty="0"/>
              <a:t>:  SC ← 0</a:t>
            </a:r>
          </a:p>
          <a:p>
            <a:pPr lvl="0" algn="just"/>
            <a:r>
              <a:rPr lang="en-US" dirty="0"/>
              <a:t>Initially, the CLR input of SC is active.</a:t>
            </a:r>
          </a:p>
          <a:p>
            <a:pPr lvl="0" algn="just"/>
            <a:r>
              <a:rPr lang="en-US" dirty="0"/>
              <a:t>The first positive transition of the clock clears SC to 0, which in turn activates the timing T</a:t>
            </a:r>
            <a:r>
              <a:rPr lang="en-US" baseline="-25000" dirty="0"/>
              <a:t>0</a:t>
            </a:r>
            <a:r>
              <a:rPr lang="en-US" dirty="0"/>
              <a:t> out of the decoder.</a:t>
            </a:r>
          </a:p>
          <a:p>
            <a:pPr lvl="0" algn="just"/>
            <a:r>
              <a:rPr lang="en-US" dirty="0"/>
              <a:t>T</a:t>
            </a:r>
            <a:r>
              <a:rPr lang="en-US" baseline="-25000" dirty="0"/>
              <a:t>0</a:t>
            </a:r>
            <a:r>
              <a:rPr lang="en-US" dirty="0"/>
              <a:t> is active during one clock cycle.</a:t>
            </a:r>
          </a:p>
          <a:p>
            <a:pPr lvl="0" algn="just"/>
            <a:r>
              <a:rPr lang="en-US" dirty="0"/>
              <a:t>The positive clock transition labeled T</a:t>
            </a:r>
            <a:r>
              <a:rPr lang="en-US" baseline="-25000" dirty="0"/>
              <a:t>0</a:t>
            </a:r>
            <a:r>
              <a:rPr lang="en-US" dirty="0"/>
              <a:t> in the diagram will trigger only those registers whose control inputs are connected to timing signal T</a:t>
            </a:r>
            <a:r>
              <a:rPr lang="en-US" baseline="-25000" dirty="0"/>
              <a:t>0</a:t>
            </a:r>
            <a:r>
              <a:rPr lang="en-US" dirty="0"/>
              <a:t>.</a:t>
            </a:r>
          </a:p>
          <a:p>
            <a:pPr lvl="0" algn="just"/>
            <a:r>
              <a:rPr lang="en-US" dirty="0"/>
              <a:t>SC is incremented with every positive clock transition, unless its CLR input is active. </a:t>
            </a:r>
          </a:p>
          <a:p>
            <a:pPr algn="just"/>
            <a:r>
              <a:rPr lang="en-US" dirty="0"/>
              <a:t>This procedures the sequence of timing signals T</a:t>
            </a:r>
            <a:r>
              <a:rPr lang="en-US" baseline="-25000" dirty="0"/>
              <a:t>0</a:t>
            </a:r>
            <a:r>
              <a:rPr lang="en-US" dirty="0"/>
              <a:t>, T</a:t>
            </a:r>
            <a:r>
              <a:rPr lang="en-US" baseline="-25000" dirty="0"/>
              <a:t>1</a:t>
            </a:r>
            <a:r>
              <a:rPr lang="en-US" dirty="0"/>
              <a:t>, T</a:t>
            </a:r>
            <a:r>
              <a:rPr lang="en-US" baseline="-25000" dirty="0"/>
              <a:t>2</a:t>
            </a:r>
            <a:r>
              <a:rPr lang="en-US" dirty="0"/>
              <a:t>, T</a:t>
            </a:r>
            <a:r>
              <a:rPr lang="en-US" baseline="-25000" dirty="0"/>
              <a:t>3</a:t>
            </a:r>
            <a:r>
              <a:rPr lang="en-US" dirty="0"/>
              <a:t> and T</a:t>
            </a:r>
            <a:r>
              <a:rPr lang="en-US" baseline="-25000" dirty="0"/>
              <a:t>4</a:t>
            </a:r>
            <a:r>
              <a:rPr lang="en-US" dirty="0"/>
              <a:t>, and so on. If SC is not cleared, the timing signals will continue with T</a:t>
            </a:r>
            <a:r>
              <a:rPr lang="en-US" baseline="-25000" dirty="0"/>
              <a:t>5</a:t>
            </a:r>
            <a:r>
              <a:rPr lang="en-US" dirty="0"/>
              <a:t>, T</a:t>
            </a:r>
            <a:r>
              <a:rPr lang="en-US" baseline="-25000" dirty="0"/>
              <a:t>6</a:t>
            </a:r>
            <a:r>
              <a:rPr lang="en-US" dirty="0"/>
              <a:t>, up to T</a:t>
            </a:r>
            <a:r>
              <a:rPr lang="en-US" baseline="-25000" dirty="0"/>
              <a:t>15</a:t>
            </a:r>
            <a:r>
              <a:rPr lang="en-US" dirty="0"/>
              <a:t> and back to T</a:t>
            </a:r>
            <a:r>
              <a:rPr lang="en-US" baseline="-25000" dirty="0"/>
              <a:t>0</a:t>
            </a:r>
            <a:r>
              <a:rPr lang="en-US" dirty="0"/>
              <a:t>.</a:t>
            </a:r>
          </a:p>
        </p:txBody>
      </p:sp>
    </p:spTree>
    <p:extLst>
      <p:ext uri="{BB962C8B-B14F-4D97-AF65-F5344CB8AC3E}">
        <p14:creationId xmlns:p14="http://schemas.microsoft.com/office/powerpoint/2010/main" val="74442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Codes</a:t>
            </a:r>
          </a:p>
        </p:txBody>
      </p:sp>
      <p:sp>
        <p:nvSpPr>
          <p:cNvPr id="3" name="Content Placeholder 2"/>
          <p:cNvSpPr>
            <a:spLocks noGrp="1"/>
          </p:cNvSpPr>
          <p:nvPr>
            <p:ph idx="1"/>
          </p:nvPr>
        </p:nvSpPr>
        <p:spPr/>
        <p:txBody>
          <a:bodyPr/>
          <a:lstStyle/>
          <a:p>
            <a:pPr algn="just"/>
            <a:r>
              <a:rPr lang="en-US" dirty="0"/>
              <a:t>Program</a:t>
            </a:r>
          </a:p>
          <a:p>
            <a:pPr lvl="1"/>
            <a:r>
              <a:rPr lang="en-US" dirty="0"/>
              <a:t>A program is a set of instructions that specify the operations, operands and the sequence by which processing has to occur.</a:t>
            </a:r>
          </a:p>
          <a:p>
            <a:r>
              <a:rPr lang="en-US" dirty="0"/>
              <a:t>Computer Instruction</a:t>
            </a:r>
          </a:p>
          <a:p>
            <a:pPr lvl="1"/>
            <a:r>
              <a:rPr lang="en-US" dirty="0"/>
              <a:t>A computer instruction is a binary code that specifies a sequence of </a:t>
            </a:r>
            <a:r>
              <a:rPr lang="en-US" dirty="0" err="1"/>
              <a:t>microoperations</a:t>
            </a:r>
            <a:r>
              <a:rPr lang="en-US" dirty="0"/>
              <a:t> for the computer.</a:t>
            </a:r>
          </a:p>
          <a:p>
            <a:pPr lvl="1"/>
            <a:r>
              <a:rPr lang="en-US" dirty="0"/>
              <a:t>The computer reads each instruction from memory and places it in a control register.</a:t>
            </a:r>
          </a:p>
          <a:p>
            <a:pPr lvl="1"/>
            <a:r>
              <a:rPr lang="en-US" dirty="0"/>
              <a:t>The control then interprets the binary code of the instruction and proceeds to execute it by issuing a sequence of </a:t>
            </a:r>
            <a:r>
              <a:rPr lang="en-US" dirty="0" err="1"/>
              <a:t>microoperations</a:t>
            </a:r>
            <a:r>
              <a:rPr lang="en-US" dirty="0"/>
              <a:t>.</a:t>
            </a:r>
          </a:p>
        </p:txBody>
      </p:sp>
    </p:spTree>
    <p:extLst>
      <p:ext uri="{BB962C8B-B14F-4D97-AF65-F5344CB8AC3E}">
        <p14:creationId xmlns:p14="http://schemas.microsoft.com/office/powerpoint/2010/main" val="27053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5126627" y="1291633"/>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5912603" y="1291633"/>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698578" y="1291633"/>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484553" y="1291633"/>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272328" y="1291633"/>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9056503" y="1291633"/>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844276" y="1291631"/>
            <a:ext cx="0" cy="4934653"/>
          </a:xfrm>
          <a:prstGeom prst="line">
            <a:avLst/>
          </a:prstGeom>
          <a:ln w="25400">
            <a:headEnd type="arrow"/>
            <a:tailEnd type="none"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777305" y="1044898"/>
            <a:ext cx="5851146" cy="432418"/>
            <a:chOff x="1837469" y="1295615"/>
            <a:chExt cx="5851146" cy="432418"/>
          </a:xfrm>
        </p:grpSpPr>
        <p:cxnSp>
          <p:nvCxnSpPr>
            <p:cNvPr id="12" name="Elbow Connector 11"/>
            <p:cNvCxnSpPr/>
            <p:nvPr/>
          </p:nvCxnSpPr>
          <p:spPr>
            <a:xfrm>
              <a:off x="2186791"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a:off x="2988073"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a:off x="3758742"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a:off x="4544717"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a:off x="5330691"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a:off x="6122066" y="1295615"/>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a:off x="6902639" y="1316812"/>
              <a:ext cx="785976" cy="411221"/>
            </a:xfrm>
            <a:prstGeom prst="bentConnector3">
              <a:avLst>
                <a:gd name="adj1" fmla="val 34880"/>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837469" y="1706836"/>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1867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9745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758742"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454471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330691"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6116667" y="1295615"/>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6902645" y="1316812"/>
              <a:ext cx="0" cy="24673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4777305" y="1867340"/>
            <a:ext cx="4279198" cy="328978"/>
            <a:chOff x="1837469" y="2118057"/>
            <a:chExt cx="4279198" cy="328978"/>
          </a:xfrm>
        </p:grpSpPr>
        <p:cxnSp>
          <p:nvCxnSpPr>
            <p:cNvPr id="24" name="Straight Connector 23"/>
            <p:cNvCxnSpPr/>
            <p:nvPr/>
          </p:nvCxnSpPr>
          <p:spPr>
            <a:xfrm flipH="1">
              <a:off x="1837469" y="2447034"/>
              <a:ext cx="34932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186791"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274122" y="2118057"/>
              <a:ext cx="71395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3087100" y="2447034"/>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977488" y="2118057"/>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4770084" y="2442894"/>
            <a:ext cx="5841995" cy="328977"/>
            <a:chOff x="1830245" y="2693608"/>
            <a:chExt cx="5841995" cy="328977"/>
          </a:xfrm>
        </p:grpSpPr>
        <p:cxnSp>
          <p:nvCxnSpPr>
            <p:cNvPr id="42" name="Straight Connector 41"/>
            <p:cNvCxnSpPr/>
            <p:nvPr/>
          </p:nvCxnSpPr>
          <p:spPr>
            <a:xfrm flipH="1" flipV="1">
              <a:off x="1830245" y="3016387"/>
              <a:ext cx="1154220" cy="2543"/>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2983394" y="26936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054350" y="2693608"/>
              <a:ext cx="683783"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3883703" y="3022585"/>
              <a:ext cx="3788537"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746423" y="2693608"/>
              <a:ext cx="13728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4770081" y="3166719"/>
            <a:ext cx="5870514" cy="328979"/>
            <a:chOff x="1830245" y="3417433"/>
            <a:chExt cx="5870514" cy="328979"/>
          </a:xfrm>
        </p:grpSpPr>
        <p:cxnSp>
          <p:nvCxnSpPr>
            <p:cNvPr id="56" name="Straight Connector 55"/>
            <p:cNvCxnSpPr/>
            <p:nvPr/>
          </p:nvCxnSpPr>
          <p:spPr>
            <a:xfrm flipH="1">
              <a:off x="1830245" y="3746411"/>
              <a:ext cx="194063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770883" y="3417434"/>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3858215" y="3417434"/>
              <a:ext cx="695944"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4671192" y="3746411"/>
              <a:ext cx="3029567"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554158" y="3417433"/>
              <a:ext cx="117033" cy="328978"/>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770081" y="3767438"/>
            <a:ext cx="5854138" cy="328978"/>
            <a:chOff x="1830245" y="4018155"/>
            <a:chExt cx="5854138" cy="328978"/>
          </a:xfrm>
        </p:grpSpPr>
        <p:cxnSp>
          <p:nvCxnSpPr>
            <p:cNvPr id="62" name="Straight Connector 61"/>
            <p:cNvCxnSpPr/>
            <p:nvPr/>
          </p:nvCxnSpPr>
          <p:spPr>
            <a:xfrm flipH="1">
              <a:off x="1830245" y="4347132"/>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4552361" y="4018155"/>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641490" y="4018155"/>
              <a:ext cx="68920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438093" y="4347132"/>
              <a:ext cx="2246290"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338332" y="4018155"/>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770084" y="4317832"/>
            <a:ext cx="5841995" cy="328978"/>
            <a:chOff x="1830245" y="4568549"/>
            <a:chExt cx="5841995" cy="328978"/>
          </a:xfrm>
        </p:grpSpPr>
        <p:cxnSp>
          <p:nvCxnSpPr>
            <p:cNvPr id="85" name="Straight Connector 84"/>
            <p:cNvCxnSpPr/>
            <p:nvPr/>
          </p:nvCxnSpPr>
          <p:spPr>
            <a:xfrm flipH="1">
              <a:off x="1830245" y="4897526"/>
              <a:ext cx="3500446"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5338332" y="4568549"/>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5430009" y="4568549"/>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6198421" y="4897526"/>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122066" y="4568549"/>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764745" y="4955686"/>
            <a:ext cx="5875850" cy="328977"/>
            <a:chOff x="1824909" y="5206400"/>
            <a:chExt cx="5875850" cy="328977"/>
          </a:xfrm>
        </p:grpSpPr>
        <p:cxnSp>
          <p:nvCxnSpPr>
            <p:cNvPr id="91" name="Straight Connector 90"/>
            <p:cNvCxnSpPr/>
            <p:nvPr/>
          </p:nvCxnSpPr>
          <p:spPr>
            <a:xfrm flipH="1">
              <a:off x="1824909" y="5535377"/>
              <a:ext cx="271447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4547025" y="5206400"/>
              <a:ext cx="89128"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4636154" y="5206400"/>
              <a:ext cx="306460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764745" y="5509594"/>
            <a:ext cx="5858370" cy="330283"/>
            <a:chOff x="1824909" y="5760308"/>
            <a:chExt cx="5858370" cy="330283"/>
          </a:xfrm>
        </p:grpSpPr>
        <p:cxnSp>
          <p:nvCxnSpPr>
            <p:cNvPr id="101" name="Straight Connector 100"/>
            <p:cNvCxnSpPr/>
            <p:nvPr/>
          </p:nvCxnSpPr>
          <p:spPr>
            <a:xfrm flipH="1">
              <a:off x="2308260" y="6089284"/>
              <a:ext cx="3017098"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5332996" y="5760308"/>
              <a:ext cx="108050"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5441048" y="5760308"/>
              <a:ext cx="681981"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6209460" y="6089284"/>
              <a:ext cx="1473819" cy="1"/>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116730" y="5760308"/>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1824909" y="5761614"/>
              <a:ext cx="359575"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2192125" y="5761614"/>
              <a:ext cx="116135"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sp>
        <p:nvSpPr>
          <p:cNvPr id="111" name="TextBox 110"/>
          <p:cNvSpPr txBox="1"/>
          <p:nvPr/>
        </p:nvSpPr>
        <p:spPr>
          <a:xfrm>
            <a:off x="4006639" y="1140648"/>
            <a:ext cx="888533" cy="369332"/>
          </a:xfrm>
          <a:prstGeom prst="rect">
            <a:avLst/>
          </a:prstGeom>
          <a:noFill/>
        </p:spPr>
        <p:txBody>
          <a:bodyPr wrap="square" rtlCol="0">
            <a:spAutoFit/>
          </a:bodyPr>
          <a:lstStyle/>
          <a:p>
            <a:r>
              <a:rPr lang="en-IN" dirty="0"/>
              <a:t>Clock</a:t>
            </a:r>
          </a:p>
        </p:txBody>
      </p:sp>
      <mc:AlternateContent xmlns:mc="http://schemas.openxmlformats.org/markup-compatibility/2006">
        <mc:Choice xmlns:a14="http://schemas.microsoft.com/office/drawing/2010/main" Requires="a14">
          <p:sp>
            <p:nvSpPr>
              <p:cNvPr id="112" name="TextBox 111"/>
              <p:cNvSpPr txBox="1"/>
              <p:nvPr/>
            </p:nvSpPr>
            <p:spPr>
              <a:xfrm>
                <a:off x="4280325" y="1890853"/>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0</m:t>
                          </m:r>
                        </m:sub>
                      </m:sSub>
                    </m:oMath>
                  </m:oMathPara>
                </a14:m>
                <a:endParaRPr lang="en-IN" dirty="0"/>
              </a:p>
            </p:txBody>
          </p:sp>
        </mc:Choice>
        <mc:Fallback>
          <p:sp>
            <p:nvSpPr>
              <p:cNvPr id="112" name="TextBox 111"/>
              <p:cNvSpPr txBox="1">
                <a:spLocks noRot="1" noChangeAspect="1" noMove="1" noResize="1" noEditPoints="1" noAdjustHandles="1" noChangeArrowheads="1" noChangeShapeType="1" noTextEdit="1"/>
              </p:cNvSpPr>
              <p:nvPr/>
            </p:nvSpPr>
            <p:spPr>
              <a:xfrm>
                <a:off x="4280325" y="1890853"/>
                <a:ext cx="61131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p:cNvSpPr txBox="1"/>
              <p:nvPr/>
            </p:nvSpPr>
            <p:spPr>
              <a:xfrm>
                <a:off x="4270958" y="2485649"/>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1</m:t>
                          </m:r>
                        </m:sub>
                      </m:sSub>
                    </m:oMath>
                  </m:oMathPara>
                </a14:m>
                <a:endParaRPr lang="en-IN" dirty="0"/>
              </a:p>
            </p:txBody>
          </p:sp>
        </mc:Choice>
        <mc:Fallback>
          <p:sp>
            <p:nvSpPr>
              <p:cNvPr id="113" name="TextBox 112"/>
              <p:cNvSpPr txBox="1">
                <a:spLocks noRot="1" noChangeAspect="1" noMove="1" noResize="1" noEditPoints="1" noAdjustHandles="1" noChangeArrowheads="1" noChangeShapeType="1" noTextEdit="1"/>
              </p:cNvSpPr>
              <p:nvPr/>
            </p:nvSpPr>
            <p:spPr>
              <a:xfrm>
                <a:off x="4270958" y="2485649"/>
                <a:ext cx="611314"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4" name="TextBox 113"/>
              <p:cNvSpPr txBox="1"/>
              <p:nvPr/>
            </p:nvSpPr>
            <p:spPr>
              <a:xfrm>
                <a:off x="4280325" y="3165271"/>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2</m:t>
                          </m:r>
                        </m:sub>
                      </m:sSub>
                    </m:oMath>
                  </m:oMathPara>
                </a14:m>
                <a:endParaRPr lang="en-IN" dirty="0"/>
              </a:p>
            </p:txBody>
          </p:sp>
        </mc:Choice>
        <mc:Fallback>
          <p:sp>
            <p:nvSpPr>
              <p:cNvPr id="114" name="TextBox 113"/>
              <p:cNvSpPr txBox="1">
                <a:spLocks noRot="1" noChangeAspect="1" noMove="1" noResize="1" noEditPoints="1" noAdjustHandles="1" noChangeArrowheads="1" noChangeShapeType="1" noTextEdit="1"/>
              </p:cNvSpPr>
              <p:nvPr/>
            </p:nvSpPr>
            <p:spPr>
              <a:xfrm>
                <a:off x="4280325" y="3165271"/>
                <a:ext cx="61131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5" name="TextBox 114"/>
              <p:cNvSpPr txBox="1"/>
              <p:nvPr/>
            </p:nvSpPr>
            <p:spPr>
              <a:xfrm>
                <a:off x="4287449" y="3805594"/>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3</m:t>
                          </m:r>
                        </m:sub>
                      </m:sSub>
                    </m:oMath>
                  </m:oMathPara>
                </a14:m>
                <a:endParaRPr lang="en-IN" dirty="0"/>
              </a:p>
            </p:txBody>
          </p:sp>
        </mc:Choice>
        <mc:Fallback>
          <p:sp>
            <p:nvSpPr>
              <p:cNvPr id="115" name="TextBox 114"/>
              <p:cNvSpPr txBox="1">
                <a:spLocks noRot="1" noChangeAspect="1" noMove="1" noResize="1" noEditPoints="1" noAdjustHandles="1" noChangeArrowheads="1" noChangeShapeType="1" noTextEdit="1"/>
              </p:cNvSpPr>
              <p:nvPr/>
            </p:nvSpPr>
            <p:spPr>
              <a:xfrm>
                <a:off x="4287449" y="3805594"/>
                <a:ext cx="61131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p:cNvSpPr txBox="1"/>
              <p:nvPr/>
            </p:nvSpPr>
            <p:spPr>
              <a:xfrm>
                <a:off x="4287449" y="4339689"/>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4</m:t>
                          </m:r>
                        </m:sub>
                      </m:sSub>
                    </m:oMath>
                  </m:oMathPara>
                </a14:m>
                <a:endParaRPr lang="en-IN" dirty="0"/>
              </a:p>
            </p:txBody>
          </p:sp>
        </mc:Choice>
        <mc:Fallback>
          <p:sp>
            <p:nvSpPr>
              <p:cNvPr id="116" name="TextBox 115"/>
              <p:cNvSpPr txBox="1">
                <a:spLocks noRot="1" noChangeAspect="1" noMove="1" noResize="1" noEditPoints="1" noAdjustHandles="1" noChangeArrowheads="1" noChangeShapeType="1" noTextEdit="1"/>
              </p:cNvSpPr>
              <p:nvPr/>
            </p:nvSpPr>
            <p:spPr>
              <a:xfrm>
                <a:off x="4287449" y="4339689"/>
                <a:ext cx="61131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7" name="TextBox 116"/>
              <p:cNvSpPr txBox="1"/>
              <p:nvPr/>
            </p:nvSpPr>
            <p:spPr>
              <a:xfrm>
                <a:off x="4289862" y="4941464"/>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𝐷</m:t>
                          </m:r>
                        </m:e>
                        <m:sub>
                          <m:r>
                            <a:rPr lang="en-IN" i="1">
                              <a:latin typeface="Cambria Math" panose="02040503050406030204" pitchFamily="18" charset="0"/>
                            </a:rPr>
                            <m:t>3</m:t>
                          </m:r>
                        </m:sub>
                      </m:sSub>
                    </m:oMath>
                  </m:oMathPara>
                </a14:m>
                <a:endParaRPr lang="en-IN" dirty="0"/>
              </a:p>
            </p:txBody>
          </p:sp>
        </mc:Choice>
        <mc:Fallback>
          <p:sp>
            <p:nvSpPr>
              <p:cNvPr id="117" name="TextBox 116"/>
              <p:cNvSpPr txBox="1">
                <a:spLocks noRot="1" noChangeAspect="1" noMove="1" noResize="1" noEditPoints="1" noAdjustHandles="1" noChangeArrowheads="1" noChangeShapeType="1" noTextEdit="1"/>
              </p:cNvSpPr>
              <p:nvPr/>
            </p:nvSpPr>
            <p:spPr>
              <a:xfrm>
                <a:off x="4289862" y="4941464"/>
                <a:ext cx="611314" cy="369332"/>
              </a:xfrm>
              <a:prstGeom prst="rect">
                <a:avLst/>
              </a:prstGeom>
              <a:blipFill>
                <a:blip r:embed="rId7"/>
                <a:stretch>
                  <a:fillRect/>
                </a:stretch>
              </a:blipFill>
            </p:spPr>
            <p:txBody>
              <a:bodyPr/>
              <a:lstStyle/>
              <a:p>
                <a:r>
                  <a:rPr lang="en-US">
                    <a:noFill/>
                  </a:rPr>
                  <a:t> </a:t>
                </a:r>
              </a:p>
            </p:txBody>
          </p:sp>
        </mc:Fallback>
      </mc:AlternateContent>
      <p:sp>
        <p:nvSpPr>
          <p:cNvPr id="118" name="TextBox 117"/>
          <p:cNvSpPr txBox="1"/>
          <p:nvPr/>
        </p:nvSpPr>
        <p:spPr>
          <a:xfrm>
            <a:off x="4161797" y="5453648"/>
            <a:ext cx="611314" cy="646331"/>
          </a:xfrm>
          <a:prstGeom prst="rect">
            <a:avLst/>
          </a:prstGeom>
          <a:noFill/>
        </p:spPr>
        <p:txBody>
          <a:bodyPr wrap="square" rtlCol="0">
            <a:spAutoFit/>
          </a:bodyPr>
          <a:lstStyle/>
          <a:p>
            <a:pPr algn="r"/>
            <a:r>
              <a:rPr lang="en-IN" dirty="0"/>
              <a:t>CLR       SC</a:t>
            </a:r>
          </a:p>
        </p:txBody>
      </p:sp>
      <mc:AlternateContent xmlns:mc="http://schemas.openxmlformats.org/markup-compatibility/2006">
        <mc:Choice xmlns:a14="http://schemas.microsoft.com/office/drawing/2010/main" Requires="a14">
          <p:sp>
            <p:nvSpPr>
              <p:cNvPr id="119" name="TextBox 118"/>
              <p:cNvSpPr txBox="1"/>
              <p:nvPr/>
            </p:nvSpPr>
            <p:spPr>
              <a:xfrm>
                <a:off x="5618644" y="663683"/>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0</m:t>
                          </m:r>
                        </m:sub>
                      </m:sSub>
                    </m:oMath>
                  </m:oMathPara>
                </a14:m>
                <a:endParaRPr lang="en-IN" dirty="0"/>
              </a:p>
            </p:txBody>
          </p:sp>
        </mc:Choice>
        <mc:Fallback>
          <p:sp>
            <p:nvSpPr>
              <p:cNvPr id="119" name="TextBox 118"/>
              <p:cNvSpPr txBox="1">
                <a:spLocks noRot="1" noChangeAspect="1" noMove="1" noResize="1" noEditPoints="1" noAdjustHandles="1" noChangeArrowheads="1" noChangeShapeType="1" noTextEdit="1"/>
              </p:cNvSpPr>
              <p:nvPr/>
            </p:nvSpPr>
            <p:spPr>
              <a:xfrm>
                <a:off x="5618644" y="663683"/>
                <a:ext cx="61131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0" name="TextBox 119"/>
              <p:cNvSpPr txBox="1"/>
              <p:nvPr/>
            </p:nvSpPr>
            <p:spPr>
              <a:xfrm>
                <a:off x="6436587" y="663683"/>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1</m:t>
                          </m:r>
                        </m:sub>
                      </m:sSub>
                    </m:oMath>
                  </m:oMathPara>
                </a14:m>
                <a:endParaRPr lang="en-IN" dirty="0"/>
              </a:p>
            </p:txBody>
          </p:sp>
        </mc:Choice>
        <mc:Fallback>
          <p:sp>
            <p:nvSpPr>
              <p:cNvPr id="120" name="TextBox 119"/>
              <p:cNvSpPr txBox="1">
                <a:spLocks noRot="1" noChangeAspect="1" noMove="1" noResize="1" noEditPoints="1" noAdjustHandles="1" noChangeArrowheads="1" noChangeShapeType="1" noTextEdit="1"/>
              </p:cNvSpPr>
              <p:nvPr/>
            </p:nvSpPr>
            <p:spPr>
              <a:xfrm>
                <a:off x="6436587" y="663683"/>
                <a:ext cx="61131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1" name="TextBox 120"/>
              <p:cNvSpPr txBox="1"/>
              <p:nvPr/>
            </p:nvSpPr>
            <p:spPr>
              <a:xfrm>
                <a:off x="7220761" y="664442"/>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2</m:t>
                          </m:r>
                        </m:sub>
                      </m:sSub>
                    </m:oMath>
                  </m:oMathPara>
                </a14:m>
                <a:endParaRPr lang="en-IN" dirty="0"/>
              </a:p>
            </p:txBody>
          </p:sp>
        </mc:Choice>
        <mc:Fallback>
          <p:sp>
            <p:nvSpPr>
              <p:cNvPr id="121" name="TextBox 120"/>
              <p:cNvSpPr txBox="1">
                <a:spLocks noRot="1" noChangeAspect="1" noMove="1" noResize="1" noEditPoints="1" noAdjustHandles="1" noChangeArrowheads="1" noChangeShapeType="1" noTextEdit="1"/>
              </p:cNvSpPr>
              <p:nvPr/>
            </p:nvSpPr>
            <p:spPr>
              <a:xfrm>
                <a:off x="7220761" y="664442"/>
                <a:ext cx="61131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2" name="TextBox 121"/>
              <p:cNvSpPr txBox="1"/>
              <p:nvPr/>
            </p:nvSpPr>
            <p:spPr>
              <a:xfrm>
                <a:off x="8004935" y="685260"/>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3</m:t>
                          </m:r>
                        </m:sub>
                      </m:sSub>
                    </m:oMath>
                  </m:oMathPara>
                </a14:m>
                <a:endParaRPr lang="en-IN" dirty="0"/>
              </a:p>
            </p:txBody>
          </p:sp>
        </mc:Choice>
        <mc:Fallback>
          <p:sp>
            <p:nvSpPr>
              <p:cNvPr id="122" name="TextBox 121"/>
              <p:cNvSpPr txBox="1">
                <a:spLocks noRot="1" noChangeAspect="1" noMove="1" noResize="1" noEditPoints="1" noAdjustHandles="1" noChangeArrowheads="1" noChangeShapeType="1" noTextEdit="1"/>
              </p:cNvSpPr>
              <p:nvPr/>
            </p:nvSpPr>
            <p:spPr>
              <a:xfrm>
                <a:off x="8004935" y="685260"/>
                <a:ext cx="61131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3" name="TextBox 122"/>
              <p:cNvSpPr txBox="1"/>
              <p:nvPr/>
            </p:nvSpPr>
            <p:spPr>
              <a:xfrm>
                <a:off x="8794574" y="685902"/>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4</m:t>
                          </m:r>
                        </m:sub>
                      </m:sSub>
                    </m:oMath>
                  </m:oMathPara>
                </a14:m>
                <a:endParaRPr lang="en-IN" dirty="0"/>
              </a:p>
            </p:txBody>
          </p:sp>
        </mc:Choice>
        <mc:Fallback>
          <p:sp>
            <p:nvSpPr>
              <p:cNvPr id="123" name="TextBox 122"/>
              <p:cNvSpPr txBox="1">
                <a:spLocks noRot="1" noChangeAspect="1" noMove="1" noResize="1" noEditPoints="1" noAdjustHandles="1" noChangeArrowheads="1" noChangeShapeType="1" noTextEdit="1"/>
              </p:cNvSpPr>
              <p:nvPr/>
            </p:nvSpPr>
            <p:spPr>
              <a:xfrm>
                <a:off x="8794574" y="685902"/>
                <a:ext cx="61131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4" name="TextBox 123"/>
              <p:cNvSpPr txBox="1"/>
              <p:nvPr/>
            </p:nvSpPr>
            <p:spPr>
              <a:xfrm>
                <a:off x="9580548" y="678687"/>
                <a:ext cx="611314"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𝑇</m:t>
                          </m:r>
                        </m:e>
                        <m:sub>
                          <m:r>
                            <a:rPr lang="en-IN" i="1">
                              <a:latin typeface="Cambria Math" panose="02040503050406030204" pitchFamily="18" charset="0"/>
                            </a:rPr>
                            <m:t>5</m:t>
                          </m:r>
                        </m:sub>
                      </m:sSub>
                    </m:oMath>
                  </m:oMathPara>
                </a14:m>
                <a:endParaRPr lang="en-IN" dirty="0"/>
              </a:p>
            </p:txBody>
          </p:sp>
        </mc:Choice>
        <mc:Fallback>
          <p:sp>
            <p:nvSpPr>
              <p:cNvPr id="124" name="TextBox 123"/>
              <p:cNvSpPr txBox="1">
                <a:spLocks noRot="1" noChangeAspect="1" noMove="1" noResize="1" noEditPoints="1" noAdjustHandles="1" noChangeArrowheads="1" noChangeShapeType="1" noTextEdit="1"/>
              </p:cNvSpPr>
              <p:nvPr/>
            </p:nvSpPr>
            <p:spPr>
              <a:xfrm>
                <a:off x="9580548" y="678687"/>
                <a:ext cx="611314" cy="369332"/>
              </a:xfrm>
              <a:prstGeom prst="rect">
                <a:avLst/>
              </a:prstGeom>
              <a:blipFill>
                <a:blip r:embed="rId13"/>
                <a:stretch>
                  <a:fillRect/>
                </a:stretch>
              </a:blipFill>
            </p:spPr>
            <p:txBody>
              <a:bodyPr/>
              <a:lstStyle/>
              <a:p>
                <a:r>
                  <a:rPr lang="en-US">
                    <a:noFill/>
                  </a:rPr>
                  <a:t> </a:t>
                </a:r>
              </a:p>
            </p:txBody>
          </p:sp>
        </mc:Fallback>
      </mc:AlternateContent>
      <p:grpSp>
        <p:nvGrpSpPr>
          <p:cNvPr id="14" name="Group 13"/>
          <p:cNvGrpSpPr/>
          <p:nvPr/>
        </p:nvGrpSpPr>
        <p:grpSpPr>
          <a:xfrm>
            <a:off x="9051829" y="1859317"/>
            <a:ext cx="1643395" cy="337000"/>
            <a:chOff x="6111990" y="2110034"/>
            <a:chExt cx="1643395" cy="337000"/>
          </a:xfrm>
        </p:grpSpPr>
        <p:cxnSp>
          <p:nvCxnSpPr>
            <p:cNvPr id="34" name="Straight Connector 33"/>
            <p:cNvCxnSpPr/>
            <p:nvPr/>
          </p:nvCxnSpPr>
          <p:spPr>
            <a:xfrm flipH="1">
              <a:off x="6199322" y="2118057"/>
              <a:ext cx="686942" cy="0"/>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6111990" y="2118057"/>
              <a:ext cx="87331"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7014265" y="2436437"/>
              <a:ext cx="741120" cy="1059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6904653" y="2110034"/>
              <a:ext cx="109613" cy="328977"/>
            </a:xfrm>
            <a:prstGeom prst="line">
              <a:avLst/>
            </a:prstGeom>
            <a:ln w="25400">
              <a:tailEnd type="none" w="lg" len="lg"/>
            </a:ln>
          </p:spPr>
          <p:style>
            <a:lnRef idx="1">
              <a:schemeClr val="accent1"/>
            </a:lnRef>
            <a:fillRef idx="0">
              <a:schemeClr val="accent1"/>
            </a:fillRef>
            <a:effectRef idx="0">
              <a:schemeClr val="accent1"/>
            </a:effectRef>
            <a:fontRef idx="minor">
              <a:schemeClr val="tx1"/>
            </a:fontRef>
          </p:style>
        </p:cxnSp>
      </p:grpSp>
      <p:cxnSp>
        <p:nvCxnSpPr>
          <p:cNvPr id="17" name="Curved Connector 16"/>
          <p:cNvCxnSpPr/>
          <p:nvPr/>
        </p:nvCxnSpPr>
        <p:spPr>
          <a:xfrm rot="5400000">
            <a:off x="8155162" y="4556980"/>
            <a:ext cx="1135813" cy="657523"/>
          </a:xfrm>
          <a:prstGeom prst="curvedConnector3">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a:off x="8674219" y="5076038"/>
            <a:ext cx="497962" cy="257252"/>
          </a:xfrm>
          <a:prstGeom prst="curvedConnector3">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itle 20"/>
          <p:cNvSpPr>
            <a:spLocks noGrp="1"/>
          </p:cNvSpPr>
          <p:nvPr>
            <p:ph type="title"/>
          </p:nvPr>
        </p:nvSpPr>
        <p:spPr>
          <a:xfrm>
            <a:off x="149680" y="1123837"/>
            <a:ext cx="3112560" cy="4601183"/>
          </a:xfrm>
        </p:spPr>
        <p:txBody>
          <a:bodyPr/>
          <a:lstStyle/>
          <a:p>
            <a:r>
              <a:rPr lang="en-US" dirty="0"/>
              <a:t>Timing Cycle for D</a:t>
            </a:r>
            <a:r>
              <a:rPr lang="en-US" baseline="-25000" dirty="0"/>
              <a:t>3</a:t>
            </a:r>
            <a:r>
              <a:rPr lang="en-US" dirty="0"/>
              <a:t>T</a:t>
            </a:r>
            <a:r>
              <a:rPr lang="en-US" baseline="-25000" dirty="0"/>
              <a:t>4</a:t>
            </a:r>
            <a:r>
              <a:rPr lang="en-US" dirty="0"/>
              <a:t>: SC </a:t>
            </a:r>
            <a:r>
              <a:rPr lang="en-US" dirty="0">
                <a:latin typeface="Cambria Math" panose="02040503050406030204" pitchFamily="18" charset="0"/>
                <a:ea typeface="Cambria Math" panose="02040503050406030204" pitchFamily="18" charset="0"/>
              </a:rPr>
              <a:t>←</a:t>
            </a:r>
            <a:r>
              <a:rPr lang="en-US" dirty="0"/>
              <a:t> 0</a:t>
            </a:r>
          </a:p>
        </p:txBody>
      </p:sp>
    </p:spTree>
    <p:extLst>
      <p:ext uri="{BB962C8B-B14F-4D97-AF65-F5344CB8AC3E}">
        <p14:creationId xmlns:p14="http://schemas.microsoft.com/office/powerpoint/2010/main" val="426529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wipe(down)">
                                      <p:cBhvr>
                                        <p:cTn id="13" dur="500"/>
                                        <p:tgtEl>
                                          <p:spTgt spid="69"/>
                                        </p:tgtEl>
                                      </p:cBhvr>
                                    </p:animEffect>
                                  </p:childTnLst>
                                </p:cTn>
                              </p:par>
                              <p:par>
                                <p:cTn id="14" presetID="22" presetClass="entr" presetSubtype="4" fill="hold"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wipe(down)">
                                      <p:cBhvr>
                                        <p:cTn id="16" dur="500"/>
                                        <p:tgtEl>
                                          <p:spTgt spid="70"/>
                                        </p:tgtEl>
                                      </p:cBhvr>
                                    </p:animEffect>
                                  </p:childTnLst>
                                </p:cTn>
                              </p:par>
                              <p:par>
                                <p:cTn id="17" presetID="22" presetClass="entr" presetSubtype="4"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wipe(down)">
                                      <p:cBhvr>
                                        <p:cTn id="19" dur="500"/>
                                        <p:tgtEl>
                                          <p:spTgt spid="71"/>
                                        </p:tgtEl>
                                      </p:cBhvr>
                                    </p:animEffect>
                                  </p:childTnLst>
                                </p:cTn>
                              </p:par>
                              <p:par>
                                <p:cTn id="20" presetID="22" presetClass="entr" presetSubtype="4" fill="hold" nodeType="with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wipe(down)">
                                      <p:cBhvr>
                                        <p:cTn id="22" dur="500"/>
                                        <p:tgtEl>
                                          <p:spTgt spid="72"/>
                                        </p:tgtEl>
                                      </p:cBhvr>
                                    </p:animEffect>
                                  </p:childTnLst>
                                </p:cTn>
                              </p:par>
                              <p:par>
                                <p:cTn id="23" presetID="22" presetClass="entr" presetSubtype="4"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down)">
                                      <p:cBhvr>
                                        <p:cTn id="25" dur="500"/>
                                        <p:tgtEl>
                                          <p:spTgt spid="73"/>
                                        </p:tgtEl>
                                      </p:cBhvr>
                                    </p:animEffect>
                                  </p:childTnLst>
                                </p:cTn>
                              </p:par>
                              <p:par>
                                <p:cTn id="26" presetID="22" presetClass="entr" presetSubtype="4"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down)">
                                      <p:cBhvr>
                                        <p:cTn id="28" dur="500"/>
                                        <p:tgtEl>
                                          <p:spTgt spid="7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down)">
                                      <p:cBhvr>
                                        <p:cTn id="31" dur="500"/>
                                        <p:tgtEl>
                                          <p:spTgt spid="1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0"/>
                                        </p:tgtEl>
                                        <p:attrNameLst>
                                          <p:attrName>style.visibility</p:attrName>
                                        </p:attrNameLst>
                                      </p:cBhvr>
                                      <p:to>
                                        <p:strVal val="visible"/>
                                      </p:to>
                                    </p:set>
                                    <p:animEffect transition="in" filter="wipe(down)">
                                      <p:cBhvr>
                                        <p:cTn id="34" dur="500"/>
                                        <p:tgtEl>
                                          <p:spTgt spid="12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21"/>
                                        </p:tgtEl>
                                        <p:attrNameLst>
                                          <p:attrName>style.visibility</p:attrName>
                                        </p:attrNameLst>
                                      </p:cBhvr>
                                      <p:to>
                                        <p:strVal val="visible"/>
                                      </p:to>
                                    </p:set>
                                    <p:animEffect transition="in" filter="wipe(down)">
                                      <p:cBhvr>
                                        <p:cTn id="37" dur="500"/>
                                        <p:tgtEl>
                                          <p:spTgt spid="12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wipe(down)">
                                      <p:cBhvr>
                                        <p:cTn id="40" dur="500"/>
                                        <p:tgtEl>
                                          <p:spTgt spid="12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wipe(down)">
                                      <p:cBhvr>
                                        <p:cTn id="43" dur="500"/>
                                        <p:tgtEl>
                                          <p:spTgt spid="12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24"/>
                                        </p:tgtEl>
                                        <p:attrNameLst>
                                          <p:attrName>style.visibility</p:attrName>
                                        </p:attrNameLst>
                                      </p:cBhvr>
                                      <p:to>
                                        <p:strVal val="visible"/>
                                      </p:to>
                                    </p:set>
                                    <p:animEffect transition="in" filter="wipe(down)">
                                      <p:cBhvr>
                                        <p:cTn id="46" dur="500"/>
                                        <p:tgtEl>
                                          <p:spTgt spid="12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animEffect transition="in" filter="wipe(down)">
                                      <p:cBhvr>
                                        <p:cTn id="49" dur="500"/>
                                        <p:tgtEl>
                                          <p:spTgt spid="1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left)">
                                      <p:cBhvr>
                                        <p:cTn id="54" dur="500"/>
                                        <p:tgtEl>
                                          <p:spTgt spid="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down)">
                                      <p:cBhvr>
                                        <p:cTn id="57" dur="500"/>
                                        <p:tgtEl>
                                          <p:spTgt spid="1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wipe(down)">
                                      <p:cBhvr>
                                        <p:cTn id="65" dur="500"/>
                                        <p:tgtEl>
                                          <p:spTgt spid="1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left)">
                                      <p:cBhvr>
                                        <p:cTn id="70" dur="500"/>
                                        <p:tgtEl>
                                          <p:spTgt spid="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14"/>
                                        </p:tgtEl>
                                        <p:attrNameLst>
                                          <p:attrName>style.visibility</p:attrName>
                                        </p:attrNameLst>
                                      </p:cBhvr>
                                      <p:to>
                                        <p:strVal val="visible"/>
                                      </p:to>
                                    </p:set>
                                    <p:animEffect transition="in" filter="wipe(down)">
                                      <p:cBhvr>
                                        <p:cTn id="73" dur="500"/>
                                        <p:tgtEl>
                                          <p:spTgt spid="1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wipe(down)">
                                      <p:cBhvr>
                                        <p:cTn id="81" dur="500"/>
                                        <p:tgtEl>
                                          <p:spTgt spid="11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left)">
                                      <p:cBhvr>
                                        <p:cTn id="86" dur="500"/>
                                        <p:tgtEl>
                                          <p:spTgt spid="1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116"/>
                                        </p:tgtEl>
                                        <p:attrNameLst>
                                          <p:attrName>style.visibility</p:attrName>
                                        </p:attrNameLst>
                                      </p:cBhvr>
                                      <p:to>
                                        <p:strVal val="visible"/>
                                      </p:to>
                                    </p:set>
                                    <p:animEffect transition="in" filter="wipe(down)">
                                      <p:cBhvr>
                                        <p:cTn id="89" dur="500"/>
                                        <p:tgtEl>
                                          <p:spTgt spid="11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17"/>
                                        </p:tgtEl>
                                        <p:attrNameLst>
                                          <p:attrName>style.visibility</p:attrName>
                                        </p:attrNameLst>
                                      </p:cBhvr>
                                      <p:to>
                                        <p:strVal val="visible"/>
                                      </p:to>
                                    </p:set>
                                    <p:animEffect transition="in" filter="wipe(down)">
                                      <p:cBhvr>
                                        <p:cTn id="97" dur="500"/>
                                        <p:tgtEl>
                                          <p:spTgt spid="11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2" presetClass="entr" presetSubtype="8" fill="hold" grpId="0" nodeType="withEffect">
                                  <p:stCondLst>
                                    <p:cond delay="0"/>
                                  </p:stCondLst>
                                  <p:childTnLst>
                                    <p:set>
                                      <p:cBhvr>
                                        <p:cTn id="104" dur="1" fill="hold">
                                          <p:stCondLst>
                                            <p:cond delay="0"/>
                                          </p:stCondLst>
                                        </p:cTn>
                                        <p:tgtEl>
                                          <p:spTgt spid="118"/>
                                        </p:tgtEl>
                                        <p:attrNameLst>
                                          <p:attrName>style.visibility</p:attrName>
                                        </p:attrNameLst>
                                      </p:cBhvr>
                                      <p:to>
                                        <p:strVal val="visible"/>
                                      </p:to>
                                    </p:set>
                                    <p:animEffect transition="in" filter="wipe(left)">
                                      <p:cBhvr>
                                        <p:cTn id="105" dur="500"/>
                                        <p:tgtEl>
                                          <p:spTgt spid="118"/>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17"/>
                                        </p:tgtEl>
                                        <p:attrNameLst>
                                          <p:attrName>style.visibility</p:attrName>
                                        </p:attrNameLst>
                                      </p:cBhvr>
                                      <p:to>
                                        <p:strVal val="visible"/>
                                      </p:to>
                                    </p:set>
                                    <p:animEffect transition="in" filter="wipe(up)">
                                      <p:cBhvr>
                                        <p:cTn id="110" dur="500"/>
                                        <p:tgtEl>
                                          <p:spTgt spid="17"/>
                                        </p:tgtEl>
                                      </p:cBhvr>
                                    </p:animEffect>
                                  </p:childTnLst>
                                </p:cTn>
                              </p:par>
                              <p:par>
                                <p:cTn id="111" presetID="22" presetClass="entr" presetSubtype="1" fill="hold" nodeType="withEffect">
                                  <p:stCondLst>
                                    <p:cond delay="0"/>
                                  </p:stCondLst>
                                  <p:childTnLst>
                                    <p:set>
                                      <p:cBhvr>
                                        <p:cTn id="112" dur="1" fill="hold">
                                          <p:stCondLst>
                                            <p:cond delay="0"/>
                                          </p:stCondLst>
                                        </p:cTn>
                                        <p:tgtEl>
                                          <p:spTgt spid="20"/>
                                        </p:tgtEl>
                                        <p:attrNameLst>
                                          <p:attrName>style.visibility</p:attrName>
                                        </p:attrNameLst>
                                      </p:cBhvr>
                                      <p:to>
                                        <p:strVal val="visible"/>
                                      </p:to>
                                    </p:set>
                                    <p:animEffect transition="in" filter="wipe(up)">
                                      <p:cBhvr>
                                        <p:cTn id="113" dur="500"/>
                                        <p:tgtEl>
                                          <p:spTgt spid="2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wipe(left)">
                                      <p:cBhvr>
                                        <p:cTn id="1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115" grpId="0"/>
      <p:bldP spid="116" grpId="0"/>
      <p:bldP spid="117" grpId="0"/>
      <p:bldP spid="118" grpId="0"/>
      <p:bldP spid="119" grpId="0"/>
      <p:bldP spid="120" grpId="0"/>
      <p:bldP spid="121" grpId="0"/>
      <p:bldP spid="122" grpId="0"/>
      <p:bldP spid="123" grpId="0"/>
      <p:bldP spid="1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Unit</a:t>
            </a:r>
          </a:p>
        </p:txBody>
      </p:sp>
      <p:sp>
        <p:nvSpPr>
          <p:cNvPr id="3" name="Content Placeholder 2"/>
          <p:cNvSpPr>
            <a:spLocks noGrp="1"/>
          </p:cNvSpPr>
          <p:nvPr>
            <p:ph idx="1"/>
          </p:nvPr>
        </p:nvSpPr>
        <p:spPr/>
        <p:txBody>
          <a:bodyPr>
            <a:normAutofit fontScale="92500"/>
          </a:bodyPr>
          <a:lstStyle/>
          <a:p>
            <a:pPr lvl="0" algn="just"/>
            <a:r>
              <a:rPr lang="en-US" dirty="0"/>
              <a:t>The last three waveforms shows how SC is cleared when D</a:t>
            </a:r>
            <a:r>
              <a:rPr lang="en-US" baseline="-25000" dirty="0"/>
              <a:t>3</a:t>
            </a:r>
            <a:r>
              <a:rPr lang="en-US" dirty="0"/>
              <a:t>T</a:t>
            </a:r>
            <a:r>
              <a:rPr lang="en-US" baseline="-25000" dirty="0"/>
              <a:t>4</a:t>
            </a:r>
            <a:r>
              <a:rPr lang="en-US" dirty="0"/>
              <a:t> = 1.</a:t>
            </a:r>
          </a:p>
          <a:p>
            <a:pPr lvl="0" algn="just"/>
            <a:r>
              <a:rPr lang="en-US" dirty="0"/>
              <a:t>Output D</a:t>
            </a:r>
            <a:r>
              <a:rPr lang="en-US" baseline="-25000" dirty="0"/>
              <a:t>3</a:t>
            </a:r>
            <a:r>
              <a:rPr lang="en-US" dirty="0"/>
              <a:t> from the operation decoder becomes active at the end of timing signal T</a:t>
            </a:r>
            <a:r>
              <a:rPr lang="en-US" baseline="-25000" dirty="0"/>
              <a:t>2</a:t>
            </a:r>
            <a:r>
              <a:rPr lang="en-US" dirty="0"/>
              <a:t>.</a:t>
            </a:r>
          </a:p>
          <a:p>
            <a:pPr lvl="0" algn="just"/>
            <a:r>
              <a:rPr lang="en-US" dirty="0"/>
              <a:t>When timing signal T</a:t>
            </a:r>
            <a:r>
              <a:rPr lang="en-US" baseline="-25000" dirty="0"/>
              <a:t>4</a:t>
            </a:r>
            <a:r>
              <a:rPr lang="en-US" dirty="0"/>
              <a:t> becomes active, the output of the AND gate that implements the control function D</a:t>
            </a:r>
            <a:r>
              <a:rPr lang="en-US" baseline="-25000" dirty="0"/>
              <a:t>3</a:t>
            </a:r>
            <a:r>
              <a:rPr lang="en-US" dirty="0"/>
              <a:t>T</a:t>
            </a:r>
            <a:r>
              <a:rPr lang="en-US" baseline="-25000" dirty="0"/>
              <a:t>4</a:t>
            </a:r>
            <a:r>
              <a:rPr lang="en-US" dirty="0"/>
              <a:t> becomes active.</a:t>
            </a:r>
          </a:p>
          <a:p>
            <a:pPr algn="just"/>
            <a:r>
              <a:rPr lang="en-US" dirty="0"/>
              <a:t>This signal is applied to the CLR input of SC.</a:t>
            </a:r>
          </a:p>
          <a:p>
            <a:pPr algn="just"/>
            <a:r>
              <a:rPr lang="en-US" dirty="0"/>
              <a:t>On the next positive clock transition the counter is cleared to 0.</a:t>
            </a:r>
          </a:p>
          <a:p>
            <a:pPr algn="just"/>
            <a:r>
              <a:rPr lang="en-US" dirty="0"/>
              <a:t>This causes the timing signal T</a:t>
            </a:r>
            <a:r>
              <a:rPr lang="en-US" baseline="-25000" dirty="0"/>
              <a:t>0</a:t>
            </a:r>
            <a:r>
              <a:rPr lang="en-US" dirty="0"/>
              <a:t> to become active instead of T</a:t>
            </a:r>
            <a:r>
              <a:rPr lang="en-US" baseline="-25000" dirty="0"/>
              <a:t>5</a:t>
            </a:r>
            <a:r>
              <a:rPr lang="en-US" dirty="0"/>
              <a:t> that would have been active if SC were incremented instead of cleared.</a:t>
            </a:r>
          </a:p>
        </p:txBody>
      </p:sp>
    </p:spTree>
    <p:extLst>
      <p:ext uri="{BB962C8B-B14F-4D97-AF65-F5344CB8AC3E}">
        <p14:creationId xmlns:p14="http://schemas.microsoft.com/office/powerpoint/2010/main" val="180451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Organization</a:t>
            </a:r>
          </a:p>
        </p:txBody>
      </p:sp>
      <p:sp>
        <p:nvSpPr>
          <p:cNvPr id="3" name="Content Placeholder 2"/>
          <p:cNvSpPr>
            <a:spLocks noGrp="1"/>
          </p:cNvSpPr>
          <p:nvPr>
            <p:ph idx="1"/>
          </p:nvPr>
        </p:nvSpPr>
        <p:spPr/>
        <p:txBody>
          <a:bodyPr/>
          <a:lstStyle/>
          <a:p>
            <a:r>
              <a:rPr lang="en-US" dirty="0"/>
              <a:t>Hardwired Control</a:t>
            </a:r>
          </a:p>
          <a:p>
            <a:pPr lvl="1"/>
            <a:r>
              <a:rPr lang="en-US" dirty="0"/>
              <a:t>The control logic is implemented with gates, flips-flops, decoders and other digital circuits.</a:t>
            </a:r>
          </a:p>
          <a:p>
            <a:pPr lvl="1"/>
            <a:r>
              <a:rPr lang="en-US" dirty="0"/>
              <a:t>It can be optimized to produce a fast mode of operation.</a:t>
            </a:r>
          </a:p>
          <a:p>
            <a:pPr lvl="1"/>
            <a:r>
              <a:rPr lang="en-US" dirty="0"/>
              <a:t>It requires changes in the wiring among the various components if the design has to be modified or changed.</a:t>
            </a:r>
          </a:p>
          <a:p>
            <a:r>
              <a:rPr lang="en-US" dirty="0"/>
              <a:t>Microprogrammed Control</a:t>
            </a:r>
          </a:p>
          <a:p>
            <a:pPr lvl="1"/>
            <a:r>
              <a:rPr lang="en-US" dirty="0"/>
              <a:t>The control information is stored in a control memory.</a:t>
            </a:r>
          </a:p>
          <a:p>
            <a:pPr lvl="1"/>
            <a:r>
              <a:rPr lang="en-US" dirty="0"/>
              <a:t>The control memory is programmed to initiate the required sequence of micro-operations.</a:t>
            </a:r>
          </a:p>
          <a:p>
            <a:pPr lvl="1"/>
            <a:r>
              <a:rPr lang="en-US" dirty="0"/>
              <a:t>Any required changes or modifications can be done by updating the microprogram in control memory.</a:t>
            </a:r>
          </a:p>
          <a:p>
            <a:endParaRPr lang="en-US" dirty="0"/>
          </a:p>
        </p:txBody>
      </p:sp>
    </p:spTree>
    <p:extLst>
      <p:ext uri="{BB962C8B-B14F-4D97-AF65-F5344CB8AC3E}">
        <p14:creationId xmlns:p14="http://schemas.microsoft.com/office/powerpoint/2010/main" val="403155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p>
        </p:txBody>
      </p:sp>
      <p:sp>
        <p:nvSpPr>
          <p:cNvPr id="3" name="Content Placeholder 2"/>
          <p:cNvSpPr>
            <a:spLocks noGrp="1"/>
          </p:cNvSpPr>
          <p:nvPr>
            <p:ph idx="1"/>
          </p:nvPr>
        </p:nvSpPr>
        <p:spPr/>
        <p:txBody>
          <a:bodyPr>
            <a:normAutofit fontScale="92500"/>
          </a:bodyPr>
          <a:lstStyle/>
          <a:p>
            <a:pPr lvl="0" algn="just"/>
            <a:r>
              <a:rPr lang="en-US" dirty="0"/>
              <a:t>A program residing in the memory unit of the computer consists of a sequence of instructions. In the basic computer each instruction cycle consists of the following phases:</a:t>
            </a:r>
          </a:p>
          <a:p>
            <a:pPr marL="857230" lvl="1" indent="-457200">
              <a:buFont typeface="+mj-lt"/>
              <a:buAutoNum type="arabicPeriod"/>
            </a:pPr>
            <a:r>
              <a:rPr lang="en-US" dirty="0"/>
              <a:t>Fetch an instruction from memory.</a:t>
            </a:r>
          </a:p>
          <a:p>
            <a:pPr marL="857230" lvl="1" indent="-457200">
              <a:buFont typeface="+mj-lt"/>
              <a:buAutoNum type="arabicPeriod"/>
            </a:pPr>
            <a:r>
              <a:rPr lang="en-US" dirty="0"/>
              <a:t>Decode the instruction.</a:t>
            </a:r>
          </a:p>
          <a:p>
            <a:pPr marL="857230" lvl="1" indent="-457200">
              <a:buFont typeface="+mj-lt"/>
              <a:buAutoNum type="arabicPeriod"/>
            </a:pPr>
            <a:r>
              <a:rPr lang="en-US" dirty="0"/>
              <a:t>Read the effective address from memory if the instruction has an indirect address.</a:t>
            </a:r>
          </a:p>
          <a:p>
            <a:pPr marL="857230" lvl="1" indent="-457200">
              <a:buFont typeface="+mj-lt"/>
              <a:buAutoNum type="arabicPeriod"/>
            </a:pPr>
            <a:r>
              <a:rPr lang="en-US" dirty="0"/>
              <a:t>Execute the instruction.</a:t>
            </a:r>
          </a:p>
          <a:p>
            <a:pPr lvl="0" algn="just"/>
            <a:r>
              <a:rPr lang="en-US" dirty="0"/>
              <a:t>After step 4, the control goes back to step 1 to fetch, decode and execute the next instruction. </a:t>
            </a:r>
          </a:p>
          <a:p>
            <a:pPr lvl="0" algn="just"/>
            <a:r>
              <a:rPr lang="en-US" dirty="0"/>
              <a:t>This process continues unless a HALT instruction is encountered.</a:t>
            </a:r>
          </a:p>
        </p:txBody>
      </p:sp>
    </p:spTree>
    <p:extLst>
      <p:ext uri="{BB962C8B-B14F-4D97-AF65-F5344CB8AC3E}">
        <p14:creationId xmlns:p14="http://schemas.microsoft.com/office/powerpoint/2010/main" val="99703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p>
        </p:txBody>
      </p:sp>
      <p:sp>
        <p:nvSpPr>
          <p:cNvPr id="3" name="Content Placeholder 2"/>
          <p:cNvSpPr>
            <a:spLocks noGrp="1"/>
          </p:cNvSpPr>
          <p:nvPr>
            <p:ph idx="1"/>
          </p:nvPr>
        </p:nvSpPr>
        <p:spPr/>
        <p:txBody>
          <a:bodyPr/>
          <a:lstStyle/>
          <a:p>
            <a:r>
              <a:rPr lang="en-US" dirty="0"/>
              <a:t>Fetch &amp; Decode</a:t>
            </a:r>
          </a:p>
          <a:p>
            <a:pPr lvl="1"/>
            <a:r>
              <a:rPr lang="en-US" dirty="0"/>
              <a:t>PC is loaded with the address of the first instruction in the program.</a:t>
            </a:r>
          </a:p>
          <a:p>
            <a:pPr lvl="1"/>
            <a:r>
              <a:rPr lang="en-US" dirty="0"/>
              <a:t>The micro-operations for fetch and decode phases are as follows:</a:t>
            </a:r>
          </a:p>
        </p:txBody>
      </p:sp>
      <mc:AlternateContent xmlns:mc="http://schemas.openxmlformats.org/markup-compatibility/2006">
        <mc:Choice xmlns:a14="http://schemas.microsoft.com/office/drawing/2010/main" Requires="a14">
          <p:sp>
            <p:nvSpPr>
              <p:cNvPr id="4" name="Rectangle 3"/>
              <p:cNvSpPr/>
              <p:nvPr/>
            </p:nvSpPr>
            <p:spPr>
              <a:xfrm>
                <a:off x="4147660" y="2671912"/>
                <a:ext cx="177631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0</m:t>
                          </m:r>
                        </m:sub>
                      </m:sSub>
                      <m:r>
                        <a:rPr lang="en-US" sz="2000" i="1">
                          <a:latin typeface="Cambria Math" panose="02040503050406030204" pitchFamily="18" charset="0"/>
                        </a:rPr>
                        <m:t> : </m:t>
                      </m:r>
                      <m:r>
                        <a:rPr lang="en-US" sz="2000" i="1">
                          <a:latin typeface="Cambria Math" panose="02040503050406030204" pitchFamily="18" charset="0"/>
                        </a:rPr>
                        <m:t>𝐴𝑅</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𝑃𝐶</m:t>
                      </m:r>
                    </m:oMath>
                  </m:oMathPara>
                </a14:m>
                <a:endParaRPr lang="en-US" sz="2000" dirty="0"/>
              </a:p>
            </p:txBody>
          </p:sp>
        </mc:Choice>
        <mc:Fallback>
          <p:sp>
            <p:nvSpPr>
              <p:cNvPr id="4" name="Rectangle 3"/>
              <p:cNvSpPr>
                <a:spLocks noRot="1" noChangeAspect="1" noMove="1" noResize="1" noEditPoints="1" noAdjustHandles="1" noChangeArrowheads="1" noChangeShapeType="1" noTextEdit="1"/>
              </p:cNvSpPr>
              <p:nvPr/>
            </p:nvSpPr>
            <p:spPr>
              <a:xfrm>
                <a:off x="4147660" y="2671912"/>
                <a:ext cx="1776319" cy="40011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4147660" y="3133577"/>
                <a:ext cx="36111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i="1">
                          <a:latin typeface="Cambria Math" panose="02040503050406030204" pitchFamily="18" charset="0"/>
                        </a:rPr>
                        <m:t>𝐼𝑅</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𝑀</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𝐴𝑅</m:t>
                          </m:r>
                        </m:e>
                      </m:d>
                      <m:r>
                        <a:rPr lang="en-US" sz="2000" i="1">
                          <a:latin typeface="Cambria Math" panose="02040503050406030204" pitchFamily="18" charset="0"/>
                        </a:rPr>
                        <m:t>, </m:t>
                      </m:r>
                      <m:r>
                        <a:rPr lang="en-US" sz="2000" i="1">
                          <a:latin typeface="Cambria Math" panose="02040503050406030204" pitchFamily="18" charset="0"/>
                        </a:rPr>
                        <m:t>𝑃𝐶</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𝑃𝐶</m:t>
                      </m:r>
                      <m:r>
                        <a:rPr lang="en-US" sz="2000" i="1">
                          <a:latin typeface="Cambria Math" panose="02040503050406030204" pitchFamily="18" charset="0"/>
                          <a:ea typeface="Cambria Math" panose="02040503050406030204" pitchFamily="18" charset="0"/>
                        </a:rPr>
                        <m:t>+1</m:t>
                      </m:r>
                    </m:oMath>
                  </m:oMathPara>
                </a14:m>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4147660" y="3133577"/>
                <a:ext cx="3611117"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p:cNvSpPr/>
              <p:nvPr/>
            </p:nvSpPr>
            <p:spPr>
              <a:xfrm>
                <a:off x="4147657" y="3595242"/>
                <a:ext cx="763875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𝑇</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7</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𝐷𝑒𝑐𝑜𝑑𝑒</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𝐼𝑅</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12−14</m:t>
                          </m:r>
                        </m:e>
                      </m:d>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𝐴𝑅</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𝐼𝑅</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0−11</m:t>
                          </m:r>
                        </m:e>
                      </m:d>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𝐼</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𝐼𝑅</m:t>
                      </m:r>
                      <m:r>
                        <a:rPr lang="en-US" sz="2000" i="1">
                          <a:latin typeface="Cambria Math" panose="02040503050406030204" pitchFamily="18" charset="0"/>
                          <a:ea typeface="Cambria Math" panose="02040503050406030204" pitchFamily="18" charset="0"/>
                        </a:rPr>
                        <m:t>(15)</m:t>
                      </m:r>
                    </m:oMath>
                  </m:oMathPara>
                </a14:m>
                <a:endParaRPr lang="en-US" sz="2000" dirty="0"/>
              </a:p>
            </p:txBody>
          </p:sp>
        </mc:Choice>
        <mc:Fallback>
          <p:sp>
            <p:nvSpPr>
              <p:cNvPr id="6" name="Rectangle 5"/>
              <p:cNvSpPr>
                <a:spLocks noRot="1" noChangeAspect="1" noMove="1" noResize="1" noEditPoints="1" noAdjustHandles="1" noChangeArrowheads="1" noChangeShapeType="1" noTextEdit="1"/>
              </p:cNvSpPr>
              <p:nvPr/>
            </p:nvSpPr>
            <p:spPr>
              <a:xfrm>
                <a:off x="4147657" y="3595242"/>
                <a:ext cx="7638758" cy="400110"/>
              </a:xfrm>
              <a:prstGeom prst="rect">
                <a:avLst/>
              </a:prstGeom>
              <a:blipFill>
                <a:blip r:embed="rId4"/>
                <a:stretch>
                  <a:fillRect b="-15385"/>
                </a:stretch>
              </a:blipFill>
            </p:spPr>
            <p:txBody>
              <a:bodyPr/>
              <a:lstStyle/>
              <a:p>
                <a:r>
                  <a:rPr lang="en-US">
                    <a:noFill/>
                  </a:rPr>
                  <a:t> </a:t>
                </a:r>
              </a:p>
            </p:txBody>
          </p:sp>
        </mc:Fallback>
      </mc:AlternateContent>
    </p:spTree>
    <p:extLst>
      <p:ext uri="{BB962C8B-B14F-4D97-AF65-F5344CB8AC3E}">
        <p14:creationId xmlns:p14="http://schemas.microsoft.com/office/powerpoint/2010/main" val="13858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Cycle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Determine the type of instruction</a:t>
                </a:r>
              </a:p>
              <a:p>
                <a:pPr lvl="1"/>
                <a:r>
                  <a:rPr lang="en-US" dirty="0"/>
                  <a:t>During time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3</m:t>
                        </m:r>
                      </m:sub>
                    </m:sSub>
                  </m:oMath>
                </a14:m>
                <a:r>
                  <a:rPr lang="en-US" dirty="0"/>
                  <a:t>, the control unit determines the type of instruction i.e. Memory reference, Register reference or Input-Output instruction.</a:t>
                </a:r>
              </a:p>
              <a:p>
                <a:pPr lvl="1"/>
                <a:r>
                  <a:rPr lang="en-US" dirty="0"/>
                  <a:t>If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7</m:t>
                        </m:r>
                      </m:sub>
                    </m:sSub>
                    <m:r>
                      <a:rPr lang="en-US" b="0" i="1" smtClean="0">
                        <a:latin typeface="Cambria Math" panose="02040503050406030204" pitchFamily="18" charset="0"/>
                      </a:rPr>
                      <m:t>=1</m:t>
                    </m:r>
                  </m:oMath>
                </a14:m>
                <a:r>
                  <a:rPr lang="en-US" dirty="0"/>
                  <a:t> then instruction must be register reference or input-output else memory reference instruction.</a:t>
                </a:r>
              </a:p>
              <a:p>
                <a:r>
                  <a:rPr lang="en-US" dirty="0">
                    <a:hlinkClick r:id="rId2" action="ppaction://hlinkpres?slideindex=1&amp;slidetitle="/>
                  </a:rPr>
                  <a:t>Instruction Cycle Flowchart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04" t="-457" r="-695"/>
                </a:stretch>
              </a:blipFill>
            </p:spPr>
            <p:txBody>
              <a:bodyPr/>
              <a:lstStyle/>
              <a:p>
                <a:r>
                  <a:rPr lang="en-US">
                    <a:noFill/>
                  </a:rPr>
                  <a:t> </a:t>
                </a:r>
              </a:p>
            </p:txBody>
          </p:sp>
        </mc:Fallback>
      </mc:AlternateContent>
    </p:spTree>
    <p:extLst>
      <p:ext uri="{BB962C8B-B14F-4D97-AF65-F5344CB8AC3E}">
        <p14:creationId xmlns:p14="http://schemas.microsoft.com/office/powerpoint/2010/main" val="37290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36601" y="153050"/>
            <a:ext cx="1085850" cy="37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Start</a:t>
            </a:r>
          </a:p>
          <a:p>
            <a:pPr algn="ctr"/>
            <a:r>
              <a:rPr lang="en-US" sz="1500" dirty="0"/>
              <a:t>SC </a:t>
            </a:r>
            <a:r>
              <a:rPr lang="en-US" sz="1500" dirty="0">
                <a:latin typeface="Cambria Math" panose="02040503050406030204" pitchFamily="18" charset="0"/>
                <a:ea typeface="Cambria Math" panose="02040503050406030204" pitchFamily="18" charset="0"/>
              </a:rPr>
              <a:t>← 0</a:t>
            </a:r>
            <a:endParaRPr lang="en-US" sz="1500" dirty="0"/>
          </a:p>
        </p:txBody>
      </p:sp>
      <p:sp>
        <p:nvSpPr>
          <p:cNvPr id="5" name="Rectangle 4"/>
          <p:cNvSpPr/>
          <p:nvPr/>
        </p:nvSpPr>
        <p:spPr>
          <a:xfrm>
            <a:off x="5637701" y="920959"/>
            <a:ext cx="1085850" cy="31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PC</a:t>
            </a:r>
            <a:endParaRPr lang="en-US" sz="1500" dirty="0"/>
          </a:p>
        </p:txBody>
      </p:sp>
      <p:sp>
        <p:nvSpPr>
          <p:cNvPr id="6" name="Rectangle 5"/>
          <p:cNvSpPr/>
          <p:nvPr/>
        </p:nvSpPr>
        <p:spPr>
          <a:xfrm>
            <a:off x="5121519" y="1566254"/>
            <a:ext cx="2130840" cy="31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M[AR], PC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PC + 1</a:t>
            </a:r>
            <a:endParaRPr lang="en-US" sz="1500" dirty="0"/>
          </a:p>
        </p:txBody>
      </p:sp>
      <p:sp>
        <p:nvSpPr>
          <p:cNvPr id="7" name="Rectangle 6"/>
          <p:cNvSpPr/>
          <p:nvPr/>
        </p:nvSpPr>
        <p:spPr>
          <a:xfrm>
            <a:off x="4630500" y="2233565"/>
            <a:ext cx="3098057" cy="45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Decode operation code in IR(12-14)</a:t>
            </a:r>
          </a:p>
          <a:p>
            <a:pPr algn="ctr"/>
            <a:r>
              <a:rPr lang="en-US" sz="1500" dirty="0">
                <a:ea typeface="Cambria Math" panose="02040503050406030204" pitchFamily="18" charset="0"/>
              </a:rPr>
              <a:t>AR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IR(0-11), I </a:t>
            </a:r>
            <a:r>
              <a:rPr lang="en-US" sz="1500" dirty="0">
                <a:latin typeface="Cambria Math" panose="02040503050406030204" pitchFamily="18" charset="0"/>
                <a:ea typeface="Cambria Math" panose="02040503050406030204" pitchFamily="18" charset="0"/>
              </a:rPr>
              <a:t>←</a:t>
            </a:r>
            <a:r>
              <a:rPr lang="en-US" sz="1500" dirty="0">
                <a:ea typeface="Cambria Math" panose="02040503050406030204" pitchFamily="18" charset="0"/>
              </a:rPr>
              <a:t> IR(15)</a:t>
            </a:r>
            <a:endParaRPr lang="en-US" sz="1500" dirty="0"/>
          </a:p>
        </p:txBody>
      </p:sp>
      <p:sp>
        <p:nvSpPr>
          <p:cNvPr id="8" name="Diamond 7"/>
          <p:cNvSpPr/>
          <p:nvPr/>
        </p:nvSpPr>
        <p:spPr>
          <a:xfrm>
            <a:off x="5834374" y="2980386"/>
            <a:ext cx="690307" cy="4156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D</a:t>
            </a:r>
            <a:r>
              <a:rPr lang="en-US" sz="1500" baseline="-25000" dirty="0"/>
              <a:t>7</a:t>
            </a:r>
          </a:p>
        </p:txBody>
      </p:sp>
      <p:sp>
        <p:nvSpPr>
          <p:cNvPr id="9" name="Diamond 8"/>
          <p:cNvSpPr/>
          <p:nvPr/>
        </p:nvSpPr>
        <p:spPr>
          <a:xfrm>
            <a:off x="4696207" y="3444848"/>
            <a:ext cx="471488" cy="4156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a:t>
            </a:r>
            <a:endParaRPr lang="en-US" sz="1500" baseline="-25000" dirty="0"/>
          </a:p>
        </p:txBody>
      </p:sp>
      <p:sp>
        <p:nvSpPr>
          <p:cNvPr id="10" name="Diamond 9"/>
          <p:cNvSpPr/>
          <p:nvPr/>
        </p:nvSpPr>
        <p:spPr>
          <a:xfrm>
            <a:off x="7323415" y="3444848"/>
            <a:ext cx="471488" cy="41563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a:t>
            </a:r>
            <a:endParaRPr lang="en-US" sz="1500" baseline="-25000" dirty="0"/>
          </a:p>
        </p:txBody>
      </p:sp>
      <p:sp>
        <p:nvSpPr>
          <p:cNvPr id="11" name="Rectangle 10"/>
          <p:cNvSpPr/>
          <p:nvPr/>
        </p:nvSpPr>
        <p:spPr>
          <a:xfrm>
            <a:off x="3683540" y="4342118"/>
            <a:ext cx="1194435" cy="88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input-output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sp>
        <p:nvSpPr>
          <p:cNvPr id="12" name="Rectangle 11"/>
          <p:cNvSpPr/>
          <p:nvPr/>
        </p:nvSpPr>
        <p:spPr>
          <a:xfrm>
            <a:off x="4982048" y="4342118"/>
            <a:ext cx="1639573" cy="88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a:t>
            </a:r>
          </a:p>
          <a:p>
            <a:pPr algn="ctr"/>
            <a:r>
              <a:rPr lang="en-US" sz="1500" dirty="0"/>
              <a:t>register-reference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sp>
        <p:nvSpPr>
          <p:cNvPr id="13" name="Rectangle 12"/>
          <p:cNvSpPr/>
          <p:nvPr/>
        </p:nvSpPr>
        <p:spPr>
          <a:xfrm>
            <a:off x="6722283" y="4365072"/>
            <a:ext cx="741650" cy="45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AR </a:t>
            </a:r>
            <a:r>
              <a:rPr lang="en-US" sz="1500" dirty="0">
                <a:latin typeface="Cambria Math" panose="02040503050406030204" pitchFamily="18" charset="0"/>
                <a:ea typeface="Cambria Math" panose="02040503050406030204" pitchFamily="18" charset="0"/>
              </a:rPr>
              <a:t>← </a:t>
            </a:r>
            <a:r>
              <a:rPr lang="en-US" sz="1500" dirty="0">
                <a:ea typeface="Cambria Math" panose="02040503050406030204" pitchFamily="18" charset="0"/>
              </a:rPr>
              <a:t>M[AR]</a:t>
            </a:r>
            <a:endParaRPr lang="en-US" sz="1500" dirty="0"/>
          </a:p>
        </p:txBody>
      </p:sp>
      <p:sp>
        <p:nvSpPr>
          <p:cNvPr id="14" name="Rectangle 13"/>
          <p:cNvSpPr/>
          <p:nvPr/>
        </p:nvSpPr>
        <p:spPr>
          <a:xfrm>
            <a:off x="7647746" y="4382546"/>
            <a:ext cx="942694" cy="311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Nothing</a:t>
            </a:r>
          </a:p>
        </p:txBody>
      </p:sp>
      <p:sp>
        <p:nvSpPr>
          <p:cNvPr id="15" name="Rectangle 14"/>
          <p:cNvSpPr/>
          <p:nvPr/>
        </p:nvSpPr>
        <p:spPr>
          <a:xfrm>
            <a:off x="6692495" y="5283486"/>
            <a:ext cx="1748772" cy="978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Execute </a:t>
            </a:r>
          </a:p>
          <a:p>
            <a:pPr algn="ctr"/>
            <a:r>
              <a:rPr lang="en-US" sz="1500" dirty="0"/>
              <a:t>memory-reference instruction</a:t>
            </a:r>
          </a:p>
          <a:p>
            <a:pPr algn="ctr"/>
            <a:r>
              <a:rPr lang="en-US" sz="1500" dirty="0"/>
              <a:t>SC </a:t>
            </a:r>
            <a:r>
              <a:rPr lang="en-US" sz="1500" dirty="0">
                <a:latin typeface="Cambria Math" panose="02040503050406030204" pitchFamily="18" charset="0"/>
                <a:ea typeface="Cambria Math" panose="02040503050406030204" pitchFamily="18" charset="0"/>
              </a:rPr>
              <a:t>←</a:t>
            </a:r>
            <a:r>
              <a:rPr lang="en-US" sz="1500" dirty="0"/>
              <a:t> 0</a:t>
            </a:r>
          </a:p>
        </p:txBody>
      </p:sp>
      <p:cxnSp>
        <p:nvCxnSpPr>
          <p:cNvPr id="17" name="Straight Arrow Connector 16"/>
          <p:cNvCxnSpPr>
            <a:stCxn id="4" idx="2"/>
            <a:endCxn id="5" idx="0"/>
          </p:cNvCxnSpPr>
          <p:nvPr/>
        </p:nvCxnSpPr>
        <p:spPr>
          <a:xfrm>
            <a:off x="6179526" y="530240"/>
            <a:ext cx="1100" cy="39071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5" idx="2"/>
            <a:endCxn id="6" idx="0"/>
          </p:cNvCxnSpPr>
          <p:nvPr/>
        </p:nvCxnSpPr>
        <p:spPr>
          <a:xfrm>
            <a:off x="6180628" y="1232684"/>
            <a:ext cx="6313" cy="333568"/>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6" idx="2"/>
            <a:endCxn id="7" idx="0"/>
          </p:cNvCxnSpPr>
          <p:nvPr/>
        </p:nvCxnSpPr>
        <p:spPr>
          <a:xfrm flipH="1">
            <a:off x="6179527" y="1877979"/>
            <a:ext cx="7412" cy="35558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8" idx="0"/>
          </p:cNvCxnSpPr>
          <p:nvPr/>
        </p:nvCxnSpPr>
        <p:spPr>
          <a:xfrm flipH="1">
            <a:off x="6179528" y="2689964"/>
            <a:ext cx="1" cy="290420"/>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1"/>
            <a:endCxn id="9" idx="0"/>
          </p:cNvCxnSpPr>
          <p:nvPr/>
        </p:nvCxnSpPr>
        <p:spPr>
          <a:xfrm rot="10800000" flipV="1">
            <a:off x="4931953" y="3188202"/>
            <a:ext cx="902420" cy="256644"/>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3"/>
            <a:endCxn id="10" idx="0"/>
          </p:cNvCxnSpPr>
          <p:nvPr/>
        </p:nvCxnSpPr>
        <p:spPr>
          <a:xfrm>
            <a:off x="6524679" y="3188202"/>
            <a:ext cx="1034480" cy="256644"/>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9" idx="1"/>
            <a:endCxn id="11" idx="0"/>
          </p:cNvCxnSpPr>
          <p:nvPr/>
        </p:nvCxnSpPr>
        <p:spPr>
          <a:xfrm rot="10800000" flipV="1">
            <a:off x="4280759" y="3652666"/>
            <a:ext cx="415451" cy="689453"/>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cxnSpLocks/>
            <a:stCxn id="9" idx="3"/>
            <a:endCxn id="12" idx="0"/>
          </p:cNvCxnSpPr>
          <p:nvPr/>
        </p:nvCxnSpPr>
        <p:spPr>
          <a:xfrm>
            <a:off x="5167695" y="3652667"/>
            <a:ext cx="634138" cy="689453"/>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0" idx="1"/>
            <a:endCxn id="13" idx="0"/>
          </p:cNvCxnSpPr>
          <p:nvPr/>
        </p:nvCxnSpPr>
        <p:spPr>
          <a:xfrm rot="10800000" flipV="1">
            <a:off x="7093109" y="3652664"/>
            <a:ext cx="230306" cy="712408"/>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40" name="Elbow Connector 39"/>
          <p:cNvCxnSpPr>
            <a:cxnSpLocks/>
            <a:stCxn id="10" idx="3"/>
            <a:endCxn id="14" idx="0"/>
          </p:cNvCxnSpPr>
          <p:nvPr/>
        </p:nvCxnSpPr>
        <p:spPr>
          <a:xfrm>
            <a:off x="7794903" y="3652667"/>
            <a:ext cx="324190" cy="729879"/>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p:cNvCxnSpPr>
          <p:nvPr/>
        </p:nvCxnSpPr>
        <p:spPr>
          <a:xfrm>
            <a:off x="7093108" y="4821472"/>
            <a:ext cx="0" cy="601774"/>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stCxn id="14" idx="2"/>
          </p:cNvCxnSpPr>
          <p:nvPr/>
        </p:nvCxnSpPr>
        <p:spPr>
          <a:xfrm>
            <a:off x="8119093" y="4694273"/>
            <a:ext cx="5000" cy="715853"/>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2"/>
          </p:cNvCxnSpPr>
          <p:nvPr/>
        </p:nvCxnSpPr>
        <p:spPr>
          <a:xfrm>
            <a:off x="4280756" y="5231512"/>
            <a:ext cx="0" cy="13550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12" idx="2"/>
          </p:cNvCxnSpPr>
          <p:nvPr/>
        </p:nvCxnSpPr>
        <p:spPr>
          <a:xfrm flipH="1">
            <a:off x="5776943" y="5231512"/>
            <a:ext cx="24890" cy="135502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2"/>
          </p:cNvCxnSpPr>
          <p:nvPr/>
        </p:nvCxnSpPr>
        <p:spPr>
          <a:xfrm>
            <a:off x="7566881" y="6261821"/>
            <a:ext cx="0" cy="32471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3617621" y="6572250"/>
            <a:ext cx="394153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5" idx="1"/>
          </p:cNvCxnSpPr>
          <p:nvPr/>
        </p:nvCxnSpPr>
        <p:spPr>
          <a:xfrm rot="5400000" flipH="1" flipV="1">
            <a:off x="1875757" y="2824595"/>
            <a:ext cx="5509718" cy="2014170"/>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Rectangle 74"/>
              <p:cNvSpPr/>
              <p:nvPr/>
            </p:nvSpPr>
            <p:spPr>
              <a:xfrm>
                <a:off x="6452261" y="647527"/>
                <a:ext cx="384849"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0</m:t>
                          </m:r>
                        </m:sub>
                      </m:sSub>
                    </m:oMath>
                  </m:oMathPara>
                </a14:m>
                <a:endParaRPr lang="en-US" sz="1350" dirty="0"/>
              </a:p>
            </p:txBody>
          </p:sp>
        </mc:Choice>
        <mc:Fallback>
          <p:sp>
            <p:nvSpPr>
              <p:cNvPr id="75" name="Rectangle 74"/>
              <p:cNvSpPr>
                <a:spLocks noRot="1" noChangeAspect="1" noMove="1" noResize="1" noEditPoints="1" noAdjustHandles="1" noChangeArrowheads="1" noChangeShapeType="1" noTextEdit="1"/>
              </p:cNvSpPr>
              <p:nvPr/>
            </p:nvSpPr>
            <p:spPr>
              <a:xfrm>
                <a:off x="6452261" y="647527"/>
                <a:ext cx="384849" cy="3000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Rectangle 75"/>
              <p:cNvSpPr/>
              <p:nvPr/>
            </p:nvSpPr>
            <p:spPr>
              <a:xfrm>
                <a:off x="6810250" y="1289253"/>
                <a:ext cx="380810"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1</m:t>
                          </m:r>
                        </m:sub>
                      </m:sSub>
                    </m:oMath>
                  </m:oMathPara>
                </a14:m>
                <a:endParaRPr lang="en-US" sz="1350" dirty="0"/>
              </a:p>
            </p:txBody>
          </p:sp>
        </mc:Choice>
        <mc:Fallback>
          <p:sp>
            <p:nvSpPr>
              <p:cNvPr id="76" name="Rectangle 75"/>
              <p:cNvSpPr>
                <a:spLocks noRot="1" noChangeAspect="1" noMove="1" noResize="1" noEditPoints="1" noAdjustHandles="1" noChangeArrowheads="1" noChangeShapeType="1" noTextEdit="1"/>
              </p:cNvSpPr>
              <p:nvPr/>
            </p:nvSpPr>
            <p:spPr>
              <a:xfrm>
                <a:off x="6810250" y="1289253"/>
                <a:ext cx="380810" cy="3000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Rectangle 76"/>
              <p:cNvSpPr/>
              <p:nvPr/>
            </p:nvSpPr>
            <p:spPr>
              <a:xfrm>
                <a:off x="7252361" y="1976265"/>
                <a:ext cx="384849"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2</m:t>
                          </m:r>
                        </m:sub>
                      </m:sSub>
                    </m:oMath>
                  </m:oMathPara>
                </a14:m>
                <a:endParaRPr lang="en-US" sz="1350" dirty="0"/>
              </a:p>
            </p:txBody>
          </p:sp>
        </mc:Choice>
        <mc:Fallback>
          <p:sp>
            <p:nvSpPr>
              <p:cNvPr id="77" name="Rectangle 76"/>
              <p:cNvSpPr>
                <a:spLocks noRot="1" noChangeAspect="1" noMove="1" noResize="1" noEditPoints="1" noAdjustHandles="1" noChangeArrowheads="1" noChangeShapeType="1" noTextEdit="1"/>
              </p:cNvSpPr>
              <p:nvPr/>
            </p:nvSpPr>
            <p:spPr>
              <a:xfrm>
                <a:off x="7252361" y="1976265"/>
                <a:ext cx="384849" cy="3000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Rectangle 77"/>
              <p:cNvSpPr/>
              <p:nvPr/>
            </p:nvSpPr>
            <p:spPr>
              <a:xfrm>
                <a:off x="4520971" y="4085256"/>
                <a:ext cx="384849"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p:sp>
            <p:nvSpPr>
              <p:cNvPr id="78" name="Rectangle 77"/>
              <p:cNvSpPr>
                <a:spLocks noRot="1" noChangeAspect="1" noMove="1" noResize="1" noEditPoints="1" noAdjustHandles="1" noChangeArrowheads="1" noChangeShapeType="1" noTextEdit="1"/>
              </p:cNvSpPr>
              <p:nvPr/>
            </p:nvSpPr>
            <p:spPr>
              <a:xfrm>
                <a:off x="4520971" y="4085256"/>
                <a:ext cx="384849" cy="3000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Rectangle 78"/>
              <p:cNvSpPr/>
              <p:nvPr/>
            </p:nvSpPr>
            <p:spPr>
              <a:xfrm>
                <a:off x="6191465" y="4085256"/>
                <a:ext cx="384849"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p:sp>
            <p:nvSpPr>
              <p:cNvPr id="79" name="Rectangle 78"/>
              <p:cNvSpPr>
                <a:spLocks noRot="1" noChangeAspect="1" noMove="1" noResize="1" noEditPoints="1" noAdjustHandles="1" noChangeArrowheads="1" noChangeShapeType="1" noTextEdit="1"/>
              </p:cNvSpPr>
              <p:nvPr/>
            </p:nvSpPr>
            <p:spPr>
              <a:xfrm>
                <a:off x="6191465" y="4085256"/>
                <a:ext cx="384849" cy="3000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Rectangle 79"/>
              <p:cNvSpPr/>
              <p:nvPr/>
            </p:nvSpPr>
            <p:spPr>
              <a:xfrm>
                <a:off x="7133785" y="4117967"/>
                <a:ext cx="384849"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p:sp>
            <p:nvSpPr>
              <p:cNvPr id="80" name="Rectangle 79"/>
              <p:cNvSpPr>
                <a:spLocks noRot="1" noChangeAspect="1" noMove="1" noResize="1" noEditPoints="1" noAdjustHandles="1" noChangeArrowheads="1" noChangeShapeType="1" noTextEdit="1"/>
              </p:cNvSpPr>
              <p:nvPr/>
            </p:nvSpPr>
            <p:spPr>
              <a:xfrm>
                <a:off x="7133785" y="4117967"/>
                <a:ext cx="384849" cy="3000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Rectangle 80"/>
              <p:cNvSpPr/>
              <p:nvPr/>
            </p:nvSpPr>
            <p:spPr>
              <a:xfrm>
                <a:off x="8205593" y="4133178"/>
                <a:ext cx="384849"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𝑇</m:t>
                          </m:r>
                        </m:e>
                        <m:sub>
                          <m:r>
                            <a:rPr lang="en-US" sz="1350" i="1">
                              <a:latin typeface="Cambria Math" panose="02040503050406030204" pitchFamily="18" charset="0"/>
                            </a:rPr>
                            <m:t>3</m:t>
                          </m:r>
                        </m:sub>
                      </m:sSub>
                    </m:oMath>
                  </m:oMathPara>
                </a14:m>
                <a:endParaRPr lang="en-US" sz="1350" dirty="0"/>
              </a:p>
            </p:txBody>
          </p:sp>
        </mc:Choice>
        <mc:Fallback>
          <p:sp>
            <p:nvSpPr>
              <p:cNvPr id="81" name="Rectangle 80"/>
              <p:cNvSpPr>
                <a:spLocks noRot="1" noChangeAspect="1" noMove="1" noResize="1" noEditPoints="1" noAdjustHandles="1" noChangeArrowheads="1" noChangeShapeType="1" noTextEdit="1"/>
              </p:cNvSpPr>
              <p:nvPr/>
            </p:nvSpPr>
            <p:spPr>
              <a:xfrm>
                <a:off x="8205593" y="4133178"/>
                <a:ext cx="384849" cy="300082"/>
              </a:xfrm>
              <a:prstGeom prst="rect">
                <a:avLst/>
              </a:prstGeom>
              <a:blipFill>
                <a:blip r:embed="rId5"/>
                <a:stretch>
                  <a:fillRect/>
                </a:stretch>
              </a:blipFill>
            </p:spPr>
            <p:txBody>
              <a:bodyPr/>
              <a:lstStyle/>
              <a:p>
                <a:r>
                  <a:rPr lang="en-US">
                    <a:noFill/>
                  </a:rPr>
                  <a:t> </a:t>
                </a:r>
              </a:p>
            </p:txBody>
          </p:sp>
        </mc:Fallback>
      </mc:AlternateContent>
      <p:sp>
        <p:nvSpPr>
          <p:cNvPr id="82" name="Rectangle 81"/>
          <p:cNvSpPr/>
          <p:nvPr/>
        </p:nvSpPr>
        <p:spPr>
          <a:xfrm>
            <a:off x="4460465" y="2913322"/>
            <a:ext cx="1546705" cy="300082"/>
          </a:xfrm>
          <a:prstGeom prst="rect">
            <a:avLst/>
          </a:prstGeom>
        </p:spPr>
        <p:txBody>
          <a:bodyPr wrap="none">
            <a:spAutoFit/>
          </a:bodyPr>
          <a:lstStyle/>
          <a:p>
            <a:r>
              <a:rPr lang="en-US" sz="1350" dirty="0"/>
              <a:t>(Register or I/O) = 1</a:t>
            </a:r>
          </a:p>
        </p:txBody>
      </p:sp>
      <p:sp>
        <p:nvSpPr>
          <p:cNvPr id="83" name="Rectangle 82"/>
          <p:cNvSpPr/>
          <p:nvPr/>
        </p:nvSpPr>
        <p:spPr>
          <a:xfrm>
            <a:off x="6446428" y="2913322"/>
            <a:ext cx="1877245" cy="300082"/>
          </a:xfrm>
          <a:prstGeom prst="rect">
            <a:avLst/>
          </a:prstGeom>
        </p:spPr>
        <p:txBody>
          <a:bodyPr wrap="none">
            <a:spAutoFit/>
          </a:bodyPr>
          <a:lstStyle/>
          <a:p>
            <a:r>
              <a:rPr lang="en-US" sz="1350" dirty="0"/>
              <a:t>= 0 (Memory-reference)</a:t>
            </a:r>
          </a:p>
        </p:txBody>
      </p:sp>
      <p:sp>
        <p:nvSpPr>
          <p:cNvPr id="84" name="Rectangle 83"/>
          <p:cNvSpPr/>
          <p:nvPr/>
        </p:nvSpPr>
        <p:spPr>
          <a:xfrm>
            <a:off x="4017553" y="3356234"/>
            <a:ext cx="734175" cy="300082"/>
          </a:xfrm>
          <a:prstGeom prst="rect">
            <a:avLst/>
          </a:prstGeom>
        </p:spPr>
        <p:txBody>
          <a:bodyPr wrap="none">
            <a:spAutoFit/>
          </a:bodyPr>
          <a:lstStyle/>
          <a:p>
            <a:r>
              <a:rPr lang="en-US" sz="1350" dirty="0"/>
              <a:t>(I/O) = 1</a:t>
            </a:r>
          </a:p>
        </p:txBody>
      </p:sp>
      <p:sp>
        <p:nvSpPr>
          <p:cNvPr id="85" name="Rectangle 84"/>
          <p:cNvSpPr/>
          <p:nvPr/>
        </p:nvSpPr>
        <p:spPr>
          <a:xfrm>
            <a:off x="5146266" y="3356234"/>
            <a:ext cx="1083951" cy="300082"/>
          </a:xfrm>
          <a:prstGeom prst="rect">
            <a:avLst/>
          </a:prstGeom>
        </p:spPr>
        <p:txBody>
          <a:bodyPr wrap="none">
            <a:spAutoFit/>
          </a:bodyPr>
          <a:lstStyle/>
          <a:p>
            <a:r>
              <a:rPr lang="en-US" sz="1350" dirty="0"/>
              <a:t>= 0 (register)</a:t>
            </a:r>
          </a:p>
        </p:txBody>
      </p:sp>
      <p:sp>
        <p:nvSpPr>
          <p:cNvPr id="87" name="Rectangle 86"/>
          <p:cNvSpPr/>
          <p:nvPr/>
        </p:nvSpPr>
        <p:spPr>
          <a:xfrm>
            <a:off x="6370732" y="3399619"/>
            <a:ext cx="1066318" cy="300082"/>
          </a:xfrm>
          <a:prstGeom prst="rect">
            <a:avLst/>
          </a:prstGeom>
        </p:spPr>
        <p:txBody>
          <a:bodyPr wrap="none">
            <a:spAutoFit/>
          </a:bodyPr>
          <a:lstStyle/>
          <a:p>
            <a:r>
              <a:rPr lang="en-US" sz="1350" dirty="0"/>
              <a:t>(indirect) = 1</a:t>
            </a:r>
          </a:p>
        </p:txBody>
      </p:sp>
      <p:sp>
        <p:nvSpPr>
          <p:cNvPr id="88" name="Rectangle 87"/>
          <p:cNvSpPr/>
          <p:nvPr/>
        </p:nvSpPr>
        <p:spPr>
          <a:xfrm>
            <a:off x="7770907" y="3399619"/>
            <a:ext cx="942694" cy="300082"/>
          </a:xfrm>
          <a:prstGeom prst="rect">
            <a:avLst/>
          </a:prstGeom>
        </p:spPr>
        <p:txBody>
          <a:bodyPr wrap="none">
            <a:spAutoFit/>
          </a:bodyPr>
          <a:lstStyle/>
          <a:p>
            <a:r>
              <a:rPr lang="en-US" sz="1350" dirty="0"/>
              <a:t>= 0 (direct)</a:t>
            </a:r>
          </a:p>
        </p:txBody>
      </p:sp>
    </p:spTree>
    <p:extLst>
      <p:ext uri="{BB962C8B-B14F-4D97-AF65-F5344CB8AC3E}">
        <p14:creationId xmlns:p14="http://schemas.microsoft.com/office/powerpoint/2010/main" val="108027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up)">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6"/>
                                        </p:tgtEl>
                                        <p:attrNameLst>
                                          <p:attrName>style.visibility</p:attrName>
                                        </p:attrNameLst>
                                      </p:cBhvr>
                                      <p:to>
                                        <p:strVal val="visible"/>
                                      </p:to>
                                    </p:set>
                                    <p:animEffect transition="in" filter="wipe(up)">
                                      <p:cBhvr>
                                        <p:cTn id="30" dur="500"/>
                                        <p:tgtEl>
                                          <p:spTgt spid="76"/>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up)">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wipe(up)">
                                      <p:cBhvr>
                                        <p:cTn id="46" dur="500"/>
                                        <p:tgtEl>
                                          <p:spTgt spid="7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up)">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up)">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up)">
                                      <p:cBhvr>
                                        <p:cTn id="61" dur="500"/>
                                        <p:tgtEl>
                                          <p:spTgt spid="30"/>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Effect transition="in" filter="wipe(up)">
                                      <p:cBhvr>
                                        <p:cTn id="64" dur="500"/>
                                        <p:tgtEl>
                                          <p:spTgt spid="8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wipe(up)">
                                      <p:cBhvr>
                                        <p:cTn id="69" dur="500"/>
                                        <p:tgtEl>
                                          <p:spTgt spid="9"/>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up)">
                                      <p:cBhvr>
                                        <p:cTn id="74" dur="500"/>
                                        <p:tgtEl>
                                          <p:spTgt spid="33"/>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wipe(up)">
                                      <p:cBhvr>
                                        <p:cTn id="77" dur="500"/>
                                        <p:tgtEl>
                                          <p:spTgt spid="8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up)">
                                      <p:cBhvr>
                                        <p:cTn id="82" dur="500"/>
                                        <p:tgtEl>
                                          <p:spTgt spid="11"/>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up)">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wipe(up)">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wipe(up)">
                                      <p:cBhvr>
                                        <p:cTn id="95" dur="500"/>
                                        <p:tgtEl>
                                          <p:spTgt spid="36"/>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85"/>
                                        </p:tgtEl>
                                        <p:attrNameLst>
                                          <p:attrName>style.visibility</p:attrName>
                                        </p:attrNameLst>
                                      </p:cBhvr>
                                      <p:to>
                                        <p:strVal val="visible"/>
                                      </p:to>
                                    </p:set>
                                    <p:animEffect transition="in" filter="wipe(up)">
                                      <p:cBhvr>
                                        <p:cTn id="98" dur="500"/>
                                        <p:tgtEl>
                                          <p:spTgt spid="8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wipe(up)">
                                      <p:cBhvr>
                                        <p:cTn id="103" dur="500"/>
                                        <p:tgtEl>
                                          <p:spTgt spid="12"/>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79"/>
                                        </p:tgtEl>
                                        <p:attrNameLst>
                                          <p:attrName>style.visibility</p:attrName>
                                        </p:attrNameLst>
                                      </p:cBhvr>
                                      <p:to>
                                        <p:strVal val="visible"/>
                                      </p:to>
                                    </p:set>
                                    <p:animEffect transition="in" filter="wipe(up)">
                                      <p:cBhvr>
                                        <p:cTn id="106" dur="500"/>
                                        <p:tgtEl>
                                          <p:spTgt spid="79"/>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wipe(up)">
                                      <p:cBhvr>
                                        <p:cTn id="111" dur="500"/>
                                        <p:tgtEl>
                                          <p:spTgt spid="5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up)">
                                      <p:cBhvr>
                                        <p:cTn id="116" dur="500"/>
                                        <p:tgtEl>
                                          <p:spTgt spid="32"/>
                                        </p:tgtEl>
                                      </p:cBhvr>
                                    </p:animEffect>
                                  </p:childTnLst>
                                </p:cTn>
                              </p:par>
                              <p:par>
                                <p:cTn id="117" presetID="22" presetClass="entr" presetSubtype="1" fill="hold" grpId="0" nodeType="withEffect">
                                  <p:stCondLst>
                                    <p:cond delay="0"/>
                                  </p:stCondLst>
                                  <p:childTnLst>
                                    <p:set>
                                      <p:cBhvr>
                                        <p:cTn id="118" dur="1" fill="hold">
                                          <p:stCondLst>
                                            <p:cond delay="0"/>
                                          </p:stCondLst>
                                        </p:cTn>
                                        <p:tgtEl>
                                          <p:spTgt spid="83"/>
                                        </p:tgtEl>
                                        <p:attrNameLst>
                                          <p:attrName>style.visibility</p:attrName>
                                        </p:attrNameLst>
                                      </p:cBhvr>
                                      <p:to>
                                        <p:strVal val="visible"/>
                                      </p:to>
                                    </p:set>
                                    <p:animEffect transition="in" filter="wipe(up)">
                                      <p:cBhvr>
                                        <p:cTn id="119" dur="500"/>
                                        <p:tgtEl>
                                          <p:spTgt spid="8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0"/>
                                        </p:tgtEl>
                                        <p:attrNameLst>
                                          <p:attrName>style.visibility</p:attrName>
                                        </p:attrNameLst>
                                      </p:cBhvr>
                                      <p:to>
                                        <p:strVal val="visible"/>
                                      </p:to>
                                    </p:set>
                                    <p:animEffect transition="in" filter="wipe(up)">
                                      <p:cBhvr>
                                        <p:cTn id="124" dur="500"/>
                                        <p:tgtEl>
                                          <p:spTgt spid="1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nodeType="click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wipe(up)">
                                      <p:cBhvr>
                                        <p:cTn id="129" dur="500"/>
                                        <p:tgtEl>
                                          <p:spTgt spid="39"/>
                                        </p:tgtEl>
                                      </p:cBhvr>
                                    </p:animEffect>
                                  </p:childTnLst>
                                </p:cTn>
                              </p:par>
                              <p:par>
                                <p:cTn id="130" presetID="22" presetClass="entr" presetSubtype="1" fill="hold" grpId="0" nodeType="withEffect">
                                  <p:stCondLst>
                                    <p:cond delay="0"/>
                                  </p:stCondLst>
                                  <p:childTnLst>
                                    <p:set>
                                      <p:cBhvr>
                                        <p:cTn id="131" dur="1" fill="hold">
                                          <p:stCondLst>
                                            <p:cond delay="0"/>
                                          </p:stCondLst>
                                        </p:cTn>
                                        <p:tgtEl>
                                          <p:spTgt spid="87"/>
                                        </p:tgtEl>
                                        <p:attrNameLst>
                                          <p:attrName>style.visibility</p:attrName>
                                        </p:attrNameLst>
                                      </p:cBhvr>
                                      <p:to>
                                        <p:strVal val="visible"/>
                                      </p:to>
                                    </p:set>
                                    <p:animEffect transition="in" filter="wipe(up)">
                                      <p:cBhvr>
                                        <p:cTn id="132" dur="500"/>
                                        <p:tgtEl>
                                          <p:spTgt spid="8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1" fill="hold" grpId="0" nodeType="click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wipe(up)">
                                      <p:cBhvr>
                                        <p:cTn id="137" dur="500"/>
                                        <p:tgtEl>
                                          <p:spTgt spid="80"/>
                                        </p:tgtEl>
                                      </p:cBhvr>
                                    </p:animEffect>
                                  </p:childTnLst>
                                </p:cTn>
                              </p:par>
                              <p:par>
                                <p:cTn id="138" presetID="22" presetClass="entr" presetSubtype="1" fill="hold" grpId="0" nodeType="withEffect">
                                  <p:stCondLst>
                                    <p:cond delay="0"/>
                                  </p:stCondLst>
                                  <p:childTnLst>
                                    <p:set>
                                      <p:cBhvr>
                                        <p:cTn id="139" dur="1" fill="hold">
                                          <p:stCondLst>
                                            <p:cond delay="0"/>
                                          </p:stCondLst>
                                        </p:cTn>
                                        <p:tgtEl>
                                          <p:spTgt spid="13"/>
                                        </p:tgtEl>
                                        <p:attrNameLst>
                                          <p:attrName>style.visibility</p:attrName>
                                        </p:attrNameLst>
                                      </p:cBhvr>
                                      <p:to>
                                        <p:strVal val="visible"/>
                                      </p:to>
                                    </p:set>
                                    <p:animEffect transition="in" filter="wipe(up)">
                                      <p:cBhvr>
                                        <p:cTn id="140" dur="500"/>
                                        <p:tgtEl>
                                          <p:spTgt spid="13"/>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nodeType="clickEffect">
                                  <p:stCondLst>
                                    <p:cond delay="0"/>
                                  </p:stCondLst>
                                  <p:childTnLst>
                                    <p:set>
                                      <p:cBhvr>
                                        <p:cTn id="144" dur="1" fill="hold">
                                          <p:stCondLst>
                                            <p:cond delay="0"/>
                                          </p:stCondLst>
                                        </p:cTn>
                                        <p:tgtEl>
                                          <p:spTgt spid="48"/>
                                        </p:tgtEl>
                                        <p:attrNameLst>
                                          <p:attrName>style.visibility</p:attrName>
                                        </p:attrNameLst>
                                      </p:cBhvr>
                                      <p:to>
                                        <p:strVal val="visible"/>
                                      </p:to>
                                    </p:set>
                                    <p:animEffect transition="in" filter="wipe(up)">
                                      <p:cBhvr>
                                        <p:cTn id="145" dur="500"/>
                                        <p:tgtEl>
                                          <p:spTgt spid="48"/>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ipe(up)">
                                      <p:cBhvr>
                                        <p:cTn id="150" dur="500"/>
                                        <p:tgtEl>
                                          <p:spTgt spid="15"/>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nodeType="clickEffect">
                                  <p:stCondLst>
                                    <p:cond delay="0"/>
                                  </p:stCondLst>
                                  <p:childTnLst>
                                    <p:set>
                                      <p:cBhvr>
                                        <p:cTn id="154" dur="1" fill="hold">
                                          <p:stCondLst>
                                            <p:cond delay="0"/>
                                          </p:stCondLst>
                                        </p:cTn>
                                        <p:tgtEl>
                                          <p:spTgt spid="40"/>
                                        </p:tgtEl>
                                        <p:attrNameLst>
                                          <p:attrName>style.visibility</p:attrName>
                                        </p:attrNameLst>
                                      </p:cBhvr>
                                      <p:to>
                                        <p:strVal val="visible"/>
                                      </p:to>
                                    </p:set>
                                    <p:animEffect transition="in" filter="wipe(up)">
                                      <p:cBhvr>
                                        <p:cTn id="155" dur="500"/>
                                        <p:tgtEl>
                                          <p:spTgt spid="40"/>
                                        </p:tgtEl>
                                      </p:cBhvr>
                                    </p:animEffect>
                                  </p:childTnLst>
                                </p:cTn>
                              </p:par>
                              <p:par>
                                <p:cTn id="156" presetID="22" presetClass="entr" presetSubtype="1" fill="hold" grpId="0" nodeType="withEffect">
                                  <p:stCondLst>
                                    <p:cond delay="0"/>
                                  </p:stCondLst>
                                  <p:childTnLst>
                                    <p:set>
                                      <p:cBhvr>
                                        <p:cTn id="157" dur="1" fill="hold">
                                          <p:stCondLst>
                                            <p:cond delay="0"/>
                                          </p:stCondLst>
                                        </p:cTn>
                                        <p:tgtEl>
                                          <p:spTgt spid="88"/>
                                        </p:tgtEl>
                                        <p:attrNameLst>
                                          <p:attrName>style.visibility</p:attrName>
                                        </p:attrNameLst>
                                      </p:cBhvr>
                                      <p:to>
                                        <p:strVal val="visible"/>
                                      </p:to>
                                    </p:set>
                                    <p:animEffect transition="in" filter="wipe(up)">
                                      <p:cBhvr>
                                        <p:cTn id="158" dur="500"/>
                                        <p:tgtEl>
                                          <p:spTgt spid="88"/>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1"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Effect transition="in" filter="wipe(up)">
                                      <p:cBhvr>
                                        <p:cTn id="163" dur="500"/>
                                        <p:tgtEl>
                                          <p:spTgt spid="14"/>
                                        </p:tgtEl>
                                      </p:cBhvr>
                                    </p:animEffect>
                                  </p:childTnLst>
                                </p:cTn>
                              </p:par>
                              <p:par>
                                <p:cTn id="164" presetID="22" presetClass="entr" presetSubtype="1" fill="hold" grpId="0" nodeType="with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wipe(up)">
                                      <p:cBhvr>
                                        <p:cTn id="166" dur="500"/>
                                        <p:tgtEl>
                                          <p:spTgt spid="81"/>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52"/>
                                        </p:tgtEl>
                                        <p:attrNameLst>
                                          <p:attrName>style.visibility</p:attrName>
                                        </p:attrNameLst>
                                      </p:cBhvr>
                                      <p:to>
                                        <p:strVal val="visible"/>
                                      </p:to>
                                    </p:set>
                                    <p:animEffect transition="in" filter="wipe(up)">
                                      <p:cBhvr>
                                        <p:cTn id="171" dur="500"/>
                                        <p:tgtEl>
                                          <p:spTgt spid="5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1" fill="hold" nodeType="clickEffect">
                                  <p:stCondLst>
                                    <p:cond delay="0"/>
                                  </p:stCondLst>
                                  <p:childTnLst>
                                    <p:set>
                                      <p:cBhvr>
                                        <p:cTn id="175" dur="1" fill="hold">
                                          <p:stCondLst>
                                            <p:cond delay="0"/>
                                          </p:stCondLst>
                                        </p:cTn>
                                        <p:tgtEl>
                                          <p:spTgt spid="60"/>
                                        </p:tgtEl>
                                        <p:attrNameLst>
                                          <p:attrName>style.visibility</p:attrName>
                                        </p:attrNameLst>
                                      </p:cBhvr>
                                      <p:to>
                                        <p:strVal val="visible"/>
                                      </p:to>
                                    </p:set>
                                    <p:animEffect transition="in" filter="wipe(up)">
                                      <p:cBhvr>
                                        <p:cTn id="176" dur="500"/>
                                        <p:tgtEl>
                                          <p:spTgt spid="60"/>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2" fill="hold" nodeType="clickEffect">
                                  <p:stCondLst>
                                    <p:cond delay="0"/>
                                  </p:stCondLst>
                                  <p:childTnLst>
                                    <p:set>
                                      <p:cBhvr>
                                        <p:cTn id="180" dur="1" fill="hold">
                                          <p:stCondLst>
                                            <p:cond delay="0"/>
                                          </p:stCondLst>
                                        </p:cTn>
                                        <p:tgtEl>
                                          <p:spTgt spid="67"/>
                                        </p:tgtEl>
                                        <p:attrNameLst>
                                          <p:attrName>style.visibility</p:attrName>
                                        </p:attrNameLst>
                                      </p:cBhvr>
                                      <p:to>
                                        <p:strVal val="visible"/>
                                      </p:to>
                                    </p:set>
                                    <p:animEffect transition="in" filter="wipe(right)">
                                      <p:cBhvr>
                                        <p:cTn id="181" dur="500"/>
                                        <p:tgtEl>
                                          <p:spTgt spid="67"/>
                                        </p:tgtEl>
                                      </p:cBhvr>
                                    </p:animEffect>
                                  </p:childTnLst>
                                </p:cTn>
                              </p:par>
                              <p:par>
                                <p:cTn id="182" presetID="22" presetClass="entr" presetSubtype="4" fill="hold" nodeType="withEffect">
                                  <p:stCondLst>
                                    <p:cond delay="0"/>
                                  </p:stCondLst>
                                  <p:childTnLst>
                                    <p:set>
                                      <p:cBhvr>
                                        <p:cTn id="183" dur="1" fill="hold">
                                          <p:stCondLst>
                                            <p:cond delay="0"/>
                                          </p:stCondLst>
                                        </p:cTn>
                                        <p:tgtEl>
                                          <p:spTgt spid="70"/>
                                        </p:tgtEl>
                                        <p:attrNameLst>
                                          <p:attrName>style.visibility</p:attrName>
                                        </p:attrNameLst>
                                      </p:cBhvr>
                                      <p:to>
                                        <p:strVal val="visible"/>
                                      </p:to>
                                    </p:set>
                                    <p:animEffect transition="in" filter="wipe(down)">
                                      <p:cBhvr>
                                        <p:cTn id="1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75" grpId="0"/>
      <p:bldP spid="76" grpId="0"/>
      <p:bldP spid="77" grpId="0"/>
      <p:bldP spid="78" grpId="0"/>
      <p:bldP spid="79" grpId="0"/>
      <p:bldP spid="80" grpId="0"/>
      <p:bldP spid="81" grpId="0"/>
      <p:bldP spid="82" grpId="0"/>
      <p:bldP spid="83" grpId="0"/>
      <p:bldP spid="84" grpId="0"/>
      <p:bldP spid="85" grpId="0"/>
      <p:bldP spid="87" grpId="0"/>
      <p:bldP spid="8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Reference Instruction</a:t>
            </a:r>
          </a:p>
        </p:txBody>
      </p:sp>
      <p:sp>
        <p:nvSpPr>
          <p:cNvPr id="4" name="TextBox 3"/>
          <p:cNvSpPr txBox="1"/>
          <p:nvPr/>
        </p:nvSpPr>
        <p:spPr>
          <a:xfrm>
            <a:off x="3463413" y="769380"/>
            <a:ext cx="6167137"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D</a:t>
            </a:r>
            <a:r>
              <a:rPr lang="en-US" sz="2000" i="1" baseline="-25000" dirty="0">
                <a:solidFill>
                  <a:schemeClr val="tx2"/>
                </a:solidFill>
                <a:latin typeface="Times New Roman" panose="02020603050405020304" pitchFamily="18" charset="0"/>
                <a:cs typeface="Times New Roman" panose="02020603050405020304" pitchFamily="18" charset="0"/>
              </a:rPr>
              <a:t>7</a:t>
            </a:r>
            <a:r>
              <a:rPr lang="en-US" sz="2000" i="1" dirty="0">
                <a:solidFill>
                  <a:schemeClr val="tx2"/>
                </a:solidFill>
                <a:latin typeface="Times New Roman" panose="02020603050405020304" pitchFamily="18" charset="0"/>
                <a:cs typeface="Times New Roman" panose="02020603050405020304" pitchFamily="18" charset="0"/>
              </a:rPr>
              <a:t>I’T</a:t>
            </a:r>
            <a:r>
              <a:rPr lang="en-US" sz="2000" i="1" baseline="-25000" dirty="0">
                <a:solidFill>
                  <a:schemeClr val="tx2"/>
                </a:solidFill>
                <a:latin typeface="Times New Roman" panose="02020603050405020304" pitchFamily="18" charset="0"/>
                <a:cs typeface="Times New Roman" panose="02020603050405020304" pitchFamily="18" charset="0"/>
              </a:rPr>
              <a:t>3</a:t>
            </a:r>
            <a:r>
              <a:rPr lang="en-US" sz="2000" i="1" dirty="0">
                <a:solidFill>
                  <a:schemeClr val="tx2"/>
                </a:solidFill>
                <a:latin typeface="Times New Roman" panose="02020603050405020304" pitchFamily="18" charset="0"/>
                <a:cs typeface="Times New Roman" panose="02020603050405020304" pitchFamily="18" charset="0"/>
              </a:rPr>
              <a:t> = r</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mj-lt"/>
                <a:cs typeface="Times New Roman" panose="02020603050405020304" pitchFamily="18" charset="0"/>
              </a:rPr>
              <a:t>(common to all register reference instructions)</a:t>
            </a:r>
            <a:endParaRPr lang="en-US" sz="2000" i="1" baseline="-25000" dirty="0">
              <a:solidFill>
                <a:schemeClr val="tx2"/>
              </a:solidFill>
              <a:latin typeface="+mj-lt"/>
              <a:cs typeface="Times New Roman" panose="02020603050405020304" pitchFamily="18" charset="0"/>
            </a:endParaRPr>
          </a:p>
        </p:txBody>
      </p:sp>
      <p:sp>
        <p:nvSpPr>
          <p:cNvPr id="5" name="TextBox 4"/>
          <p:cNvSpPr txBox="1"/>
          <p:nvPr/>
        </p:nvSpPr>
        <p:spPr>
          <a:xfrm>
            <a:off x="3463409" y="1150440"/>
            <a:ext cx="5689506"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IR(</a:t>
            </a:r>
            <a:r>
              <a:rPr lang="en-US" sz="2000" i="1" dirty="0" err="1">
                <a:solidFill>
                  <a:schemeClr val="tx2"/>
                </a:solidFill>
                <a:latin typeface="Times New Roman" panose="02020603050405020304" pitchFamily="18" charset="0"/>
                <a:cs typeface="Times New Roman" panose="02020603050405020304" pitchFamily="18" charset="0"/>
              </a:rPr>
              <a:t>i</a:t>
            </a:r>
            <a:r>
              <a:rPr lang="en-US" sz="2000" i="1" dirty="0">
                <a:solidFill>
                  <a:schemeClr val="tx2"/>
                </a:solidFill>
                <a:latin typeface="Times New Roman" panose="02020603050405020304" pitchFamily="18" charset="0"/>
                <a:cs typeface="Times New Roman" panose="02020603050405020304" pitchFamily="18" charset="0"/>
              </a:rPr>
              <a:t>) = B</a:t>
            </a:r>
            <a:r>
              <a:rPr lang="en-US" sz="2000" i="1" baseline="-25000" dirty="0">
                <a:solidFill>
                  <a:schemeClr val="tx2"/>
                </a:solidFill>
                <a:latin typeface="Times New Roman" panose="02020603050405020304" pitchFamily="18" charset="0"/>
                <a:cs typeface="Times New Roman" panose="02020603050405020304" pitchFamily="18" charset="0"/>
              </a:rPr>
              <a:t>i</a:t>
            </a:r>
            <a:r>
              <a:rPr lang="en-US" sz="2000" dirty="0">
                <a:solidFill>
                  <a:schemeClr val="tx2"/>
                </a:solidFill>
                <a:latin typeface="Times New Roman" panose="02020603050405020304" pitchFamily="18" charset="0"/>
                <a:cs typeface="Times New Roman" panose="02020603050405020304" pitchFamily="18" charset="0"/>
              </a:rPr>
              <a:t> [bit in </a:t>
            </a:r>
            <a:r>
              <a:rPr lang="en-US" sz="2000" i="1" dirty="0">
                <a:solidFill>
                  <a:schemeClr val="tx2"/>
                </a:solidFill>
                <a:latin typeface="Times New Roman" panose="02020603050405020304" pitchFamily="18" charset="0"/>
                <a:cs typeface="Times New Roman" panose="02020603050405020304" pitchFamily="18" charset="0"/>
              </a:rPr>
              <a:t>IR</a:t>
            </a:r>
            <a:r>
              <a:rPr lang="en-US" sz="2000" dirty="0">
                <a:solidFill>
                  <a:schemeClr val="tx2"/>
                </a:solidFill>
                <a:latin typeface="Times New Roman" panose="02020603050405020304" pitchFamily="18" charset="0"/>
                <a:cs typeface="Times New Roman" panose="02020603050405020304" pitchFamily="18" charset="0"/>
              </a:rPr>
              <a:t>(0-11) that specifies the operation]</a:t>
            </a:r>
            <a:endParaRPr lang="en-US" sz="2000" i="1" baseline="-25000" dirty="0">
              <a:solidFill>
                <a:schemeClr val="tx2"/>
              </a:solidFill>
              <a:latin typeface="+mj-lt"/>
              <a:cs typeface="Times New Roman" panose="02020603050405020304" pitchFamily="18" charset="0"/>
            </a:endParaRPr>
          </a:p>
        </p:txBody>
      </p:sp>
      <p:sp>
        <p:nvSpPr>
          <p:cNvPr id="6" name="TextBox 5"/>
          <p:cNvSpPr txBox="1"/>
          <p:nvPr/>
        </p:nvSpPr>
        <p:spPr>
          <a:xfrm>
            <a:off x="3463409" y="1531380"/>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CLA</a:t>
            </a:r>
          </a:p>
        </p:txBody>
      </p:sp>
      <p:sp>
        <p:nvSpPr>
          <p:cNvPr id="7" name="TextBox 6"/>
          <p:cNvSpPr txBox="1"/>
          <p:nvPr/>
        </p:nvSpPr>
        <p:spPr>
          <a:xfrm>
            <a:off x="4277040" y="1531380"/>
            <a:ext cx="59836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11</a:t>
            </a:r>
          </a:p>
        </p:txBody>
      </p:sp>
      <p:sp>
        <p:nvSpPr>
          <p:cNvPr id="8" name="TextBox 7"/>
          <p:cNvSpPr txBox="1"/>
          <p:nvPr/>
        </p:nvSpPr>
        <p:spPr>
          <a:xfrm>
            <a:off x="5073747" y="1531380"/>
            <a:ext cx="990977"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448802" y="1531380"/>
            <a:ext cx="114672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Clear AC</a:t>
            </a:r>
            <a:endParaRPr lang="en-US" sz="2000"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463409" y="1931490"/>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t>
            </a:r>
          </a:p>
        </p:txBody>
      </p:sp>
      <p:sp>
        <p:nvSpPr>
          <p:cNvPr id="11" name="TextBox 10"/>
          <p:cNvSpPr txBox="1"/>
          <p:nvPr/>
        </p:nvSpPr>
        <p:spPr>
          <a:xfrm>
            <a:off x="4277040" y="1931490"/>
            <a:ext cx="61106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10</a:t>
            </a:r>
          </a:p>
        </p:txBody>
      </p:sp>
      <p:sp>
        <p:nvSpPr>
          <p:cNvPr id="12" name="TextBox 11"/>
          <p:cNvSpPr txBox="1"/>
          <p:nvPr/>
        </p:nvSpPr>
        <p:spPr>
          <a:xfrm>
            <a:off x="5073747" y="1931490"/>
            <a:ext cx="81945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E </a:t>
            </a:r>
            <a:r>
              <a:rPr lang="en-US" sz="2000" dirty="0">
                <a:latin typeface="Cambria Math" panose="02040503050406030204" pitchFamily="18" charset="0"/>
                <a:ea typeface="Cambria Math" panose="02040503050406030204" pitchFamily="18" charset="0"/>
                <a:cs typeface="Times New Roman" panose="02020603050405020304" pitchFamily="18" charset="0"/>
              </a:rPr>
              <a:t>← 0</a:t>
            </a:r>
            <a:endParaRPr lang="en-US" sz="2000"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9448805" y="1931490"/>
            <a:ext cx="96051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Clear E</a:t>
            </a:r>
            <a:endParaRPr lang="en-US" sz="2000"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464398" y="2331600"/>
            <a:ext cx="7697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CMA</a:t>
            </a:r>
          </a:p>
        </p:txBody>
      </p:sp>
      <p:sp>
        <p:nvSpPr>
          <p:cNvPr id="15" name="TextBox 14"/>
          <p:cNvSpPr txBox="1"/>
          <p:nvPr/>
        </p:nvSpPr>
        <p:spPr>
          <a:xfrm>
            <a:off x="4278023" y="233160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9</a:t>
            </a:r>
          </a:p>
        </p:txBody>
      </p:sp>
      <p:sp>
        <p:nvSpPr>
          <p:cNvPr id="16" name="TextBox 15"/>
          <p:cNvSpPr txBox="1"/>
          <p:nvPr/>
        </p:nvSpPr>
        <p:spPr>
          <a:xfrm>
            <a:off x="5074730" y="2331600"/>
            <a:ext cx="120969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endParaRPr lang="en-US" sz="2000" i="1"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9449791" y="2331600"/>
            <a:ext cx="19145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Complement AC</a:t>
            </a:r>
            <a:endParaRPr lang="en-US" sz="2000"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463412" y="2731710"/>
            <a:ext cx="7697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CME</a:t>
            </a:r>
          </a:p>
        </p:txBody>
      </p:sp>
      <p:sp>
        <p:nvSpPr>
          <p:cNvPr id="19" name="TextBox 18"/>
          <p:cNvSpPr txBox="1"/>
          <p:nvPr/>
        </p:nvSpPr>
        <p:spPr>
          <a:xfrm>
            <a:off x="4277037" y="273171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8</a:t>
            </a:r>
          </a:p>
        </p:txBody>
      </p:sp>
      <p:sp>
        <p:nvSpPr>
          <p:cNvPr id="20" name="TextBox 19"/>
          <p:cNvSpPr txBox="1"/>
          <p:nvPr/>
        </p:nvSpPr>
        <p:spPr>
          <a:xfrm>
            <a:off x="5073747" y="2731710"/>
            <a:ext cx="88036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a:t>
            </a:r>
            <a:endParaRPr lang="en-US" sz="2000" i="1"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9448802" y="2731710"/>
            <a:ext cx="172835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Complement E</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3468171" y="3131820"/>
            <a:ext cx="61266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a:t>
            </a:r>
          </a:p>
        </p:txBody>
      </p:sp>
      <p:sp>
        <p:nvSpPr>
          <p:cNvPr id="23" name="TextBox 22"/>
          <p:cNvSpPr txBox="1"/>
          <p:nvPr/>
        </p:nvSpPr>
        <p:spPr>
          <a:xfrm>
            <a:off x="4281799" y="313182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7</a:t>
            </a:r>
          </a:p>
        </p:txBody>
      </p:sp>
      <p:sp>
        <p:nvSpPr>
          <p:cNvPr id="24" name="TextBox 23"/>
          <p:cNvSpPr txBox="1"/>
          <p:nvPr/>
        </p:nvSpPr>
        <p:spPr>
          <a:xfrm>
            <a:off x="5078506" y="3131820"/>
            <a:ext cx="418146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a:latin typeface="Cambria Math" panose="02040503050406030204" pitchFamily="18" charset="0"/>
                <a:ea typeface="Cambria Math" panose="02040503050406030204" pitchFamily="18" charset="0"/>
                <a:cs typeface="Times New Roman" panose="02020603050405020304" pitchFamily="18" charset="0"/>
              </a:rPr>
              <a:t>shr</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a:latin typeface="Cambria Math" panose="02040503050406030204" pitchFamily="18" charset="0"/>
                <a:ea typeface="Cambria Math" panose="02040503050406030204" pitchFamily="18" charset="0"/>
                <a:cs typeface="Times New Roman" panose="02020603050405020304" pitchFamily="18" charset="0"/>
              </a:rPr>
              <a:t>(15) ←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r>
              <a:rPr lang="en-US" sz="2000" dirty="0">
                <a:latin typeface="Cambria Math" panose="02040503050406030204" pitchFamily="18" charset="0"/>
                <a:ea typeface="Cambria Math" panose="02040503050406030204" pitchFamily="18" charset="0"/>
                <a:cs typeface="Times New Roman" panose="02020603050405020304" pitchFamily="18" charset="0"/>
              </a:rPr>
              <a:t>(0)</a:t>
            </a:r>
            <a:endParaRPr lang="en-US" sz="2000" i="1" baseline="-25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9453567" y="3131820"/>
            <a:ext cx="166904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Circulate right</a:t>
            </a:r>
            <a:endParaRPr lang="en-US" sz="2000"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3463412" y="351288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CIL</a:t>
            </a:r>
          </a:p>
        </p:txBody>
      </p:sp>
      <p:sp>
        <p:nvSpPr>
          <p:cNvPr id="27" name="TextBox 26"/>
          <p:cNvSpPr txBox="1"/>
          <p:nvPr/>
        </p:nvSpPr>
        <p:spPr>
          <a:xfrm>
            <a:off x="4277037" y="351288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6</a:t>
            </a:r>
          </a:p>
        </p:txBody>
      </p:sp>
      <p:sp>
        <p:nvSpPr>
          <p:cNvPr id="28" name="TextBox 27"/>
          <p:cNvSpPr txBox="1"/>
          <p:nvPr/>
        </p:nvSpPr>
        <p:spPr>
          <a:xfrm>
            <a:off x="5073744" y="3512880"/>
            <a:ext cx="414459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err="1">
                <a:latin typeface="Cambria Math" panose="02040503050406030204" pitchFamily="18" charset="0"/>
                <a:ea typeface="Cambria Math" panose="02040503050406030204" pitchFamily="18" charset="0"/>
                <a:cs typeface="Times New Roman" panose="02020603050405020304" pitchFamily="18" charset="0"/>
              </a:rPr>
              <a:t>shl</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AC</a:t>
            </a:r>
            <a:r>
              <a:rPr lang="en-US" sz="2000" dirty="0">
                <a:latin typeface="Cambria Math" panose="02040503050406030204" pitchFamily="18" charset="0"/>
                <a:ea typeface="Cambria Math" panose="02040503050406030204" pitchFamily="18" charset="0"/>
                <a:cs typeface="Times New Roman" panose="02020603050405020304" pitchFamily="18" charset="0"/>
              </a:rPr>
              <a:t>(0) ← </a:t>
            </a:r>
            <a:r>
              <a:rPr lang="en-US" sz="2000" i="1" dirty="0">
                <a:latin typeface="Cambria Math" panose="02040503050406030204" pitchFamily="18" charset="0"/>
                <a:ea typeface="Cambria Math" panose="02040503050406030204" pitchFamily="18" charset="0"/>
                <a:cs typeface="Times New Roman" panose="02020603050405020304" pitchFamily="18" charset="0"/>
              </a:rPr>
              <a:t>E, E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a:t>
            </a:r>
            <a:r>
              <a:rPr lang="en-US" sz="2000" dirty="0">
                <a:latin typeface="Cambria Math" panose="02040503050406030204" pitchFamily="18" charset="0"/>
                <a:ea typeface="Cambria Math" panose="02040503050406030204" pitchFamily="18" charset="0"/>
                <a:cs typeface="Times New Roman" panose="02020603050405020304" pitchFamily="18" charset="0"/>
              </a:rPr>
              <a:t>(15)</a:t>
            </a:r>
            <a:endParaRPr lang="en-US" sz="2000" i="1"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9448802" y="3512880"/>
            <a:ext cx="152638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Circulate left</a:t>
            </a:r>
            <a:endParaRPr lang="en-US" sz="2000"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3460479" y="3893940"/>
            <a:ext cx="62709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INC</a:t>
            </a:r>
          </a:p>
        </p:txBody>
      </p:sp>
      <p:sp>
        <p:nvSpPr>
          <p:cNvPr id="31" name="TextBox 30"/>
          <p:cNvSpPr txBox="1"/>
          <p:nvPr/>
        </p:nvSpPr>
        <p:spPr>
          <a:xfrm>
            <a:off x="4274104" y="3893940"/>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5</a:t>
            </a:r>
          </a:p>
        </p:txBody>
      </p:sp>
      <p:sp>
        <p:nvSpPr>
          <p:cNvPr id="32" name="TextBox 31"/>
          <p:cNvSpPr txBox="1"/>
          <p:nvPr/>
        </p:nvSpPr>
        <p:spPr>
          <a:xfrm>
            <a:off x="5070811" y="3893940"/>
            <a:ext cx="1596014"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AC </a:t>
            </a:r>
            <a:r>
              <a:rPr lang="en-US" sz="2000" dirty="0">
                <a:latin typeface="Cambria Math" panose="02040503050406030204" pitchFamily="18" charset="0"/>
                <a:ea typeface="Cambria Math" panose="02040503050406030204" pitchFamily="18" charset="0"/>
                <a:cs typeface="Times New Roman" panose="02020603050405020304" pitchFamily="18" charset="0"/>
              </a:rPr>
              <a:t>+ 1</a:t>
            </a:r>
            <a:endParaRPr lang="en-US" sz="2000" i="1" baseline="-25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9445872" y="3893940"/>
            <a:ext cx="162922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Increment AC</a:t>
            </a:r>
            <a:endParaRPr lang="en-US" sz="2000" baseline="-250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3468174" y="4289467"/>
            <a:ext cx="6324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SPA</a:t>
            </a:r>
          </a:p>
        </p:txBody>
      </p:sp>
      <p:sp>
        <p:nvSpPr>
          <p:cNvPr id="35" name="TextBox 34"/>
          <p:cNvSpPr txBox="1"/>
          <p:nvPr/>
        </p:nvSpPr>
        <p:spPr>
          <a:xfrm>
            <a:off x="4281799" y="4289467"/>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4</a:t>
            </a:r>
          </a:p>
        </p:txBody>
      </p:sp>
      <p:sp>
        <p:nvSpPr>
          <p:cNvPr id="36" name="TextBox 35"/>
          <p:cNvSpPr txBox="1"/>
          <p:nvPr/>
        </p:nvSpPr>
        <p:spPr>
          <a:xfrm>
            <a:off x="5078509" y="4289467"/>
            <a:ext cx="38843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(15)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9453564" y="4289467"/>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positive</a:t>
            </a:r>
            <a:endParaRPr lang="en-US" sz="2000" baseline="-250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3465238" y="4684994"/>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SNA</a:t>
            </a:r>
          </a:p>
        </p:txBody>
      </p:sp>
      <p:sp>
        <p:nvSpPr>
          <p:cNvPr id="43" name="TextBox 42"/>
          <p:cNvSpPr txBox="1"/>
          <p:nvPr/>
        </p:nvSpPr>
        <p:spPr>
          <a:xfrm>
            <a:off x="4278866" y="4684994"/>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3</a:t>
            </a:r>
          </a:p>
        </p:txBody>
      </p:sp>
      <p:sp>
        <p:nvSpPr>
          <p:cNvPr id="44" name="TextBox 43"/>
          <p:cNvSpPr txBox="1"/>
          <p:nvPr/>
        </p:nvSpPr>
        <p:spPr>
          <a:xfrm>
            <a:off x="5075576" y="4684994"/>
            <a:ext cx="388439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(15)</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1)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9450633" y="4684994"/>
            <a:ext cx="258897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negative</a:t>
            </a:r>
            <a:endParaRPr lang="en-US" sz="2000" baseline="-250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3465238" y="5084595"/>
            <a:ext cx="670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SZA</a:t>
            </a:r>
          </a:p>
        </p:txBody>
      </p:sp>
      <p:sp>
        <p:nvSpPr>
          <p:cNvPr id="47" name="TextBox 46"/>
          <p:cNvSpPr txBox="1"/>
          <p:nvPr/>
        </p:nvSpPr>
        <p:spPr>
          <a:xfrm>
            <a:off x="4278866" y="5084595"/>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2</a:t>
            </a:r>
          </a:p>
        </p:txBody>
      </p:sp>
      <p:sp>
        <p:nvSpPr>
          <p:cNvPr id="48" name="TextBox 47"/>
          <p:cNvSpPr txBox="1"/>
          <p:nvPr/>
        </p:nvSpPr>
        <p:spPr>
          <a:xfrm>
            <a:off x="5075573" y="5084595"/>
            <a:ext cx="3457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AC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9450631" y="5084595"/>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AC is zero</a:t>
            </a:r>
            <a:endParaRPr lang="en-US" sz="2000" baseline="-25000" dirty="0">
              <a:latin typeface="Times New Roman" panose="02020603050405020304" pitchFamily="18" charset="0"/>
              <a:cs typeface="Times New Roman" panose="02020603050405020304" pitchFamily="18" charset="0"/>
            </a:endParaRPr>
          </a:p>
        </p:txBody>
      </p:sp>
      <p:sp>
        <p:nvSpPr>
          <p:cNvPr id="50" name="TextBox 49"/>
          <p:cNvSpPr txBox="1"/>
          <p:nvPr/>
        </p:nvSpPr>
        <p:spPr>
          <a:xfrm>
            <a:off x="3468171" y="5446605"/>
            <a:ext cx="6415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SZE</a:t>
            </a:r>
          </a:p>
        </p:txBody>
      </p:sp>
      <p:sp>
        <p:nvSpPr>
          <p:cNvPr id="51" name="TextBox 50"/>
          <p:cNvSpPr txBox="1"/>
          <p:nvPr/>
        </p:nvSpPr>
        <p:spPr>
          <a:xfrm>
            <a:off x="4281799" y="5446605"/>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1</a:t>
            </a:r>
          </a:p>
        </p:txBody>
      </p:sp>
      <p:sp>
        <p:nvSpPr>
          <p:cNvPr id="52" name="TextBox 51"/>
          <p:cNvSpPr txBox="1"/>
          <p:nvPr/>
        </p:nvSpPr>
        <p:spPr>
          <a:xfrm>
            <a:off x="5078509" y="5446605"/>
            <a:ext cx="328647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 0) then </a:t>
            </a:r>
            <a:r>
              <a:rPr lang="en-US" sz="2000" i="1" dirty="0">
                <a:latin typeface="Times New Roman" panose="02020603050405020304" pitchFamily="18" charset="0"/>
                <a:cs typeface="Times New Roman" panose="02020603050405020304" pitchFamily="18" charset="0"/>
              </a:rPr>
              <a:t>(PC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PC </a:t>
            </a:r>
            <a:r>
              <a:rPr lang="en-US" sz="2000" dirty="0">
                <a:latin typeface="Times New Roman" panose="02020603050405020304" pitchFamily="18" charset="0"/>
                <a:cs typeface="Times New Roman" panose="02020603050405020304" pitchFamily="18" charset="0"/>
              </a:rPr>
              <a:t>+ 1</a:t>
            </a:r>
            <a:r>
              <a:rPr lang="en-US" sz="2000" i="1" dirty="0">
                <a:latin typeface="Times New Roman" panose="02020603050405020304" pitchFamily="18" charset="0"/>
                <a:cs typeface="Times New Roman" panose="02020603050405020304" pitchFamily="18" charset="0"/>
              </a:rPr>
              <a:t>)</a:t>
            </a:r>
            <a:endParaRPr lang="en-US" sz="2000" i="1" baseline="-25000"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9453564" y="5446605"/>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Skip if E is zero</a:t>
            </a:r>
            <a:endParaRPr lang="en-US" sz="2000" baseline="-25000"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3468174" y="5842132"/>
            <a:ext cx="66127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HLT</a:t>
            </a:r>
          </a:p>
        </p:txBody>
      </p:sp>
      <p:sp>
        <p:nvSpPr>
          <p:cNvPr id="55" name="TextBox 54"/>
          <p:cNvSpPr txBox="1"/>
          <p:nvPr/>
        </p:nvSpPr>
        <p:spPr>
          <a:xfrm>
            <a:off x="4281799" y="5842132"/>
            <a:ext cx="526106"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rB</a:t>
            </a:r>
            <a:r>
              <a:rPr lang="en-US" sz="2000" i="1" baseline="-25000" dirty="0">
                <a:latin typeface="Times New Roman" panose="02020603050405020304" pitchFamily="18" charset="0"/>
                <a:cs typeface="Times New Roman" panose="02020603050405020304" pitchFamily="18" charset="0"/>
              </a:rPr>
              <a:t>0</a:t>
            </a:r>
          </a:p>
        </p:txBody>
      </p:sp>
      <p:sp>
        <p:nvSpPr>
          <p:cNvPr id="56" name="TextBox 55"/>
          <p:cNvSpPr txBox="1"/>
          <p:nvPr/>
        </p:nvSpPr>
        <p:spPr>
          <a:xfrm>
            <a:off x="5078509" y="5842132"/>
            <a:ext cx="3488455"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S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0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is a start-stop flip-flop)</a:t>
            </a:r>
            <a:endParaRPr lang="en-US" sz="2000" i="1" baseline="-25000"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9453564" y="5842132"/>
            <a:ext cx="239553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Halt Computer</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16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down)">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down)">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down)">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down)">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down)">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wipe(down)">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wipe(down)">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wipe(down)">
                                      <p:cBhvr>
                                        <p:cTn id="132" dur="500"/>
                                        <p:tgtEl>
                                          <p:spTgt spid="2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wipe(down)">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ipe(down)">
                                      <p:cBhvr>
                                        <p:cTn id="142" dur="500"/>
                                        <p:tgtEl>
                                          <p:spTgt spid="3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32"/>
                                        </p:tgtEl>
                                        <p:attrNameLst>
                                          <p:attrName>style.visibility</p:attrName>
                                        </p:attrNameLst>
                                      </p:cBhvr>
                                      <p:to>
                                        <p:strVal val="visible"/>
                                      </p:to>
                                    </p:set>
                                    <p:animEffect transition="in" filter="wipe(down)">
                                      <p:cBhvr>
                                        <p:cTn id="147" dur="500"/>
                                        <p:tgtEl>
                                          <p:spTgt spid="3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33"/>
                                        </p:tgtEl>
                                        <p:attrNameLst>
                                          <p:attrName>style.visibility</p:attrName>
                                        </p:attrNameLst>
                                      </p:cBhvr>
                                      <p:to>
                                        <p:strVal val="visible"/>
                                      </p:to>
                                    </p:set>
                                    <p:animEffect transition="in" filter="wipe(down)">
                                      <p:cBhvr>
                                        <p:cTn id="152" dur="500"/>
                                        <p:tgtEl>
                                          <p:spTgt spid="33"/>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34"/>
                                        </p:tgtEl>
                                        <p:attrNameLst>
                                          <p:attrName>style.visibility</p:attrName>
                                        </p:attrNameLst>
                                      </p:cBhvr>
                                      <p:to>
                                        <p:strVal val="visible"/>
                                      </p:to>
                                    </p:set>
                                    <p:animEffect transition="in" filter="wipe(down)">
                                      <p:cBhvr>
                                        <p:cTn id="157" dur="500"/>
                                        <p:tgtEl>
                                          <p:spTgt spid="34"/>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35"/>
                                        </p:tgtEl>
                                        <p:attrNameLst>
                                          <p:attrName>style.visibility</p:attrName>
                                        </p:attrNameLst>
                                      </p:cBhvr>
                                      <p:to>
                                        <p:strVal val="visible"/>
                                      </p:to>
                                    </p:set>
                                    <p:animEffect transition="in" filter="wipe(down)">
                                      <p:cBhvr>
                                        <p:cTn id="162" dur="500"/>
                                        <p:tgtEl>
                                          <p:spTgt spid="35"/>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36"/>
                                        </p:tgtEl>
                                        <p:attrNameLst>
                                          <p:attrName>style.visibility</p:attrName>
                                        </p:attrNameLst>
                                      </p:cBhvr>
                                      <p:to>
                                        <p:strVal val="visible"/>
                                      </p:to>
                                    </p:set>
                                    <p:animEffect transition="in" filter="wipe(down)">
                                      <p:cBhvr>
                                        <p:cTn id="167" dur="500"/>
                                        <p:tgtEl>
                                          <p:spTgt spid="36"/>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37"/>
                                        </p:tgtEl>
                                        <p:attrNameLst>
                                          <p:attrName>style.visibility</p:attrName>
                                        </p:attrNameLst>
                                      </p:cBhvr>
                                      <p:to>
                                        <p:strVal val="visible"/>
                                      </p:to>
                                    </p:set>
                                    <p:animEffect transition="in" filter="wipe(down)">
                                      <p:cBhvr>
                                        <p:cTn id="172" dur="500"/>
                                        <p:tgtEl>
                                          <p:spTgt spid="37"/>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42"/>
                                        </p:tgtEl>
                                        <p:attrNameLst>
                                          <p:attrName>style.visibility</p:attrName>
                                        </p:attrNameLst>
                                      </p:cBhvr>
                                      <p:to>
                                        <p:strVal val="visible"/>
                                      </p:to>
                                    </p:set>
                                    <p:animEffect transition="in" filter="wipe(down)">
                                      <p:cBhvr>
                                        <p:cTn id="177" dur="500"/>
                                        <p:tgtEl>
                                          <p:spTgt spid="42"/>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43"/>
                                        </p:tgtEl>
                                        <p:attrNameLst>
                                          <p:attrName>style.visibility</p:attrName>
                                        </p:attrNameLst>
                                      </p:cBhvr>
                                      <p:to>
                                        <p:strVal val="visible"/>
                                      </p:to>
                                    </p:set>
                                    <p:animEffect transition="in" filter="wipe(down)">
                                      <p:cBhvr>
                                        <p:cTn id="182" dur="500"/>
                                        <p:tgtEl>
                                          <p:spTgt spid="43"/>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grpId="0" nodeType="clickEffect">
                                  <p:stCondLst>
                                    <p:cond delay="0"/>
                                  </p:stCondLst>
                                  <p:childTnLst>
                                    <p:set>
                                      <p:cBhvr>
                                        <p:cTn id="186" dur="1" fill="hold">
                                          <p:stCondLst>
                                            <p:cond delay="0"/>
                                          </p:stCondLst>
                                        </p:cTn>
                                        <p:tgtEl>
                                          <p:spTgt spid="44"/>
                                        </p:tgtEl>
                                        <p:attrNameLst>
                                          <p:attrName>style.visibility</p:attrName>
                                        </p:attrNameLst>
                                      </p:cBhvr>
                                      <p:to>
                                        <p:strVal val="visible"/>
                                      </p:to>
                                    </p:set>
                                    <p:animEffect transition="in" filter="wipe(down)">
                                      <p:cBhvr>
                                        <p:cTn id="187" dur="500"/>
                                        <p:tgtEl>
                                          <p:spTgt spid="44"/>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45"/>
                                        </p:tgtEl>
                                        <p:attrNameLst>
                                          <p:attrName>style.visibility</p:attrName>
                                        </p:attrNameLst>
                                      </p:cBhvr>
                                      <p:to>
                                        <p:strVal val="visible"/>
                                      </p:to>
                                    </p:set>
                                    <p:animEffect transition="in" filter="wipe(down)">
                                      <p:cBhvr>
                                        <p:cTn id="192" dur="500"/>
                                        <p:tgtEl>
                                          <p:spTgt spid="45"/>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4" fill="hold" grpId="0" nodeType="clickEffect">
                                  <p:stCondLst>
                                    <p:cond delay="0"/>
                                  </p:stCondLst>
                                  <p:childTnLst>
                                    <p:set>
                                      <p:cBhvr>
                                        <p:cTn id="196" dur="1" fill="hold">
                                          <p:stCondLst>
                                            <p:cond delay="0"/>
                                          </p:stCondLst>
                                        </p:cTn>
                                        <p:tgtEl>
                                          <p:spTgt spid="46"/>
                                        </p:tgtEl>
                                        <p:attrNameLst>
                                          <p:attrName>style.visibility</p:attrName>
                                        </p:attrNameLst>
                                      </p:cBhvr>
                                      <p:to>
                                        <p:strVal val="visible"/>
                                      </p:to>
                                    </p:set>
                                    <p:animEffect transition="in" filter="wipe(down)">
                                      <p:cBhvr>
                                        <p:cTn id="197" dur="500"/>
                                        <p:tgtEl>
                                          <p:spTgt spid="46"/>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47"/>
                                        </p:tgtEl>
                                        <p:attrNameLst>
                                          <p:attrName>style.visibility</p:attrName>
                                        </p:attrNameLst>
                                      </p:cBhvr>
                                      <p:to>
                                        <p:strVal val="visible"/>
                                      </p:to>
                                    </p:set>
                                    <p:animEffect transition="in" filter="wipe(down)">
                                      <p:cBhvr>
                                        <p:cTn id="202" dur="500"/>
                                        <p:tgtEl>
                                          <p:spTgt spid="47"/>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4" fill="hold" grpId="0" nodeType="clickEffect">
                                  <p:stCondLst>
                                    <p:cond delay="0"/>
                                  </p:stCondLst>
                                  <p:childTnLst>
                                    <p:set>
                                      <p:cBhvr>
                                        <p:cTn id="206" dur="1" fill="hold">
                                          <p:stCondLst>
                                            <p:cond delay="0"/>
                                          </p:stCondLst>
                                        </p:cTn>
                                        <p:tgtEl>
                                          <p:spTgt spid="48"/>
                                        </p:tgtEl>
                                        <p:attrNameLst>
                                          <p:attrName>style.visibility</p:attrName>
                                        </p:attrNameLst>
                                      </p:cBhvr>
                                      <p:to>
                                        <p:strVal val="visible"/>
                                      </p:to>
                                    </p:set>
                                    <p:animEffect transition="in" filter="wipe(down)">
                                      <p:cBhvr>
                                        <p:cTn id="207" dur="500"/>
                                        <p:tgtEl>
                                          <p:spTgt spid="48"/>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wipe(down)">
                                      <p:cBhvr>
                                        <p:cTn id="212" dur="500"/>
                                        <p:tgtEl>
                                          <p:spTgt spid="49"/>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4" fill="hold" grpId="0" nodeType="clickEffect">
                                  <p:stCondLst>
                                    <p:cond delay="0"/>
                                  </p:stCondLst>
                                  <p:childTnLst>
                                    <p:set>
                                      <p:cBhvr>
                                        <p:cTn id="216" dur="1" fill="hold">
                                          <p:stCondLst>
                                            <p:cond delay="0"/>
                                          </p:stCondLst>
                                        </p:cTn>
                                        <p:tgtEl>
                                          <p:spTgt spid="50"/>
                                        </p:tgtEl>
                                        <p:attrNameLst>
                                          <p:attrName>style.visibility</p:attrName>
                                        </p:attrNameLst>
                                      </p:cBhvr>
                                      <p:to>
                                        <p:strVal val="visible"/>
                                      </p:to>
                                    </p:set>
                                    <p:animEffect transition="in" filter="wipe(down)">
                                      <p:cBhvr>
                                        <p:cTn id="217" dur="500"/>
                                        <p:tgtEl>
                                          <p:spTgt spid="50"/>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grpId="0"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wipe(down)">
                                      <p:cBhvr>
                                        <p:cTn id="222" dur="500"/>
                                        <p:tgtEl>
                                          <p:spTgt spid="51"/>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grpId="0" nodeType="clickEffect">
                                  <p:stCondLst>
                                    <p:cond delay="0"/>
                                  </p:stCondLst>
                                  <p:childTnLst>
                                    <p:set>
                                      <p:cBhvr>
                                        <p:cTn id="226" dur="1" fill="hold">
                                          <p:stCondLst>
                                            <p:cond delay="0"/>
                                          </p:stCondLst>
                                        </p:cTn>
                                        <p:tgtEl>
                                          <p:spTgt spid="52"/>
                                        </p:tgtEl>
                                        <p:attrNameLst>
                                          <p:attrName>style.visibility</p:attrName>
                                        </p:attrNameLst>
                                      </p:cBhvr>
                                      <p:to>
                                        <p:strVal val="visible"/>
                                      </p:to>
                                    </p:set>
                                    <p:animEffect transition="in" filter="wipe(down)">
                                      <p:cBhvr>
                                        <p:cTn id="227" dur="500"/>
                                        <p:tgtEl>
                                          <p:spTgt spid="52"/>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4" fill="hold" grpId="0" nodeType="clickEffect">
                                  <p:stCondLst>
                                    <p:cond delay="0"/>
                                  </p:stCondLst>
                                  <p:childTnLst>
                                    <p:set>
                                      <p:cBhvr>
                                        <p:cTn id="231" dur="1" fill="hold">
                                          <p:stCondLst>
                                            <p:cond delay="0"/>
                                          </p:stCondLst>
                                        </p:cTn>
                                        <p:tgtEl>
                                          <p:spTgt spid="53"/>
                                        </p:tgtEl>
                                        <p:attrNameLst>
                                          <p:attrName>style.visibility</p:attrName>
                                        </p:attrNameLst>
                                      </p:cBhvr>
                                      <p:to>
                                        <p:strVal val="visible"/>
                                      </p:to>
                                    </p:set>
                                    <p:animEffect transition="in" filter="wipe(down)">
                                      <p:cBhvr>
                                        <p:cTn id="232" dur="500"/>
                                        <p:tgtEl>
                                          <p:spTgt spid="53"/>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4" fill="hold" grpId="0" nodeType="clickEffect">
                                  <p:stCondLst>
                                    <p:cond delay="0"/>
                                  </p:stCondLst>
                                  <p:childTnLst>
                                    <p:set>
                                      <p:cBhvr>
                                        <p:cTn id="236" dur="1" fill="hold">
                                          <p:stCondLst>
                                            <p:cond delay="0"/>
                                          </p:stCondLst>
                                        </p:cTn>
                                        <p:tgtEl>
                                          <p:spTgt spid="54"/>
                                        </p:tgtEl>
                                        <p:attrNameLst>
                                          <p:attrName>style.visibility</p:attrName>
                                        </p:attrNameLst>
                                      </p:cBhvr>
                                      <p:to>
                                        <p:strVal val="visible"/>
                                      </p:to>
                                    </p:set>
                                    <p:animEffect transition="in" filter="wipe(down)">
                                      <p:cBhvr>
                                        <p:cTn id="237" dur="500"/>
                                        <p:tgtEl>
                                          <p:spTgt spid="54"/>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grpId="0" nodeType="clickEffect">
                                  <p:stCondLst>
                                    <p:cond delay="0"/>
                                  </p:stCondLst>
                                  <p:childTnLst>
                                    <p:set>
                                      <p:cBhvr>
                                        <p:cTn id="241" dur="1" fill="hold">
                                          <p:stCondLst>
                                            <p:cond delay="0"/>
                                          </p:stCondLst>
                                        </p:cTn>
                                        <p:tgtEl>
                                          <p:spTgt spid="55"/>
                                        </p:tgtEl>
                                        <p:attrNameLst>
                                          <p:attrName>style.visibility</p:attrName>
                                        </p:attrNameLst>
                                      </p:cBhvr>
                                      <p:to>
                                        <p:strVal val="visible"/>
                                      </p:to>
                                    </p:set>
                                    <p:animEffect transition="in" filter="wipe(down)">
                                      <p:cBhvr>
                                        <p:cTn id="242" dur="500"/>
                                        <p:tgtEl>
                                          <p:spTgt spid="55"/>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grpId="0" nodeType="clickEffect">
                                  <p:stCondLst>
                                    <p:cond delay="0"/>
                                  </p:stCondLst>
                                  <p:childTnLst>
                                    <p:set>
                                      <p:cBhvr>
                                        <p:cTn id="246" dur="1" fill="hold">
                                          <p:stCondLst>
                                            <p:cond delay="0"/>
                                          </p:stCondLst>
                                        </p:cTn>
                                        <p:tgtEl>
                                          <p:spTgt spid="56"/>
                                        </p:tgtEl>
                                        <p:attrNameLst>
                                          <p:attrName>style.visibility</p:attrName>
                                        </p:attrNameLst>
                                      </p:cBhvr>
                                      <p:to>
                                        <p:strVal val="visible"/>
                                      </p:to>
                                    </p:set>
                                    <p:animEffect transition="in" filter="wipe(down)">
                                      <p:cBhvr>
                                        <p:cTn id="247" dur="500"/>
                                        <p:tgtEl>
                                          <p:spTgt spid="56"/>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57"/>
                                        </p:tgtEl>
                                        <p:attrNameLst>
                                          <p:attrName>style.visibility</p:attrName>
                                        </p:attrNameLst>
                                      </p:cBhvr>
                                      <p:to>
                                        <p:strVal val="visible"/>
                                      </p:to>
                                    </p:set>
                                    <p:animEffect transition="in" filter="wipe(down)">
                                      <p:cBhvr>
                                        <p:cTn id="25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AND: AND to AC</a:t>
            </a:r>
          </a:p>
          <a:p>
            <a:pPr marL="457200" indent="0">
              <a:buNone/>
            </a:pPr>
            <a:r>
              <a:rPr lang="en-US" dirty="0"/>
              <a:t>This is an instruction that performs the AND logic operation on pairs of bits in AC and the memory word specified by the effective address. The result of the operation is transferred to AC.</a:t>
            </a:r>
          </a:p>
        </p:txBody>
      </p:sp>
      <p:sp>
        <p:nvSpPr>
          <p:cNvPr id="4" name="Rectangle 3"/>
          <p:cNvSpPr/>
          <p:nvPr/>
        </p:nvSpPr>
        <p:spPr>
          <a:xfrm>
            <a:off x="4191000" y="3342968"/>
            <a:ext cx="2706190"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0</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DR</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4191000" y="3866188"/>
            <a:ext cx="4337598"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0</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5</a:t>
            </a:r>
            <a:r>
              <a:rPr lang="en-US" sz="2800" dirty="0">
                <a:latin typeface="Calibri" panose="020F0502020204030204" pitchFamily="34" charset="0"/>
                <a:ea typeface="Calibri" panose="020F0502020204030204" pitchFamily="34" charset="0"/>
                <a:cs typeface="Calibri" panose="020F0502020204030204" pitchFamily="34" charset="0"/>
              </a:rPr>
              <a:t>: AC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AC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DR, SC </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 0</a:t>
            </a:r>
            <a:endParaRPr lang="en-US" sz="2800" dirty="0"/>
          </a:p>
        </p:txBody>
      </p:sp>
    </p:spTree>
    <p:extLst>
      <p:ext uri="{BB962C8B-B14F-4D97-AF65-F5344CB8AC3E}">
        <p14:creationId xmlns:p14="http://schemas.microsoft.com/office/powerpoint/2010/main" val="422897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p:txBody>
          <a:bodyPr>
            <a:normAutofit/>
          </a:bodyPr>
          <a:lstStyle/>
          <a:p>
            <a:pPr marL="457200" indent="-457200">
              <a:buFont typeface="+mj-lt"/>
              <a:buAutoNum type="arabicPeriod" startAt="2"/>
            </a:pPr>
            <a:r>
              <a:rPr lang="en-US" dirty="0"/>
              <a:t>ADD: ADD to AC</a:t>
            </a:r>
          </a:p>
          <a:p>
            <a:pPr marL="457200" indent="0">
              <a:buNone/>
            </a:pPr>
            <a:r>
              <a:rPr lang="en-US" dirty="0"/>
              <a:t>This instruction adds the content of the memory word specified by the effective address to the value of AC. The sum is transferred into AC and the output carry </a:t>
            </a:r>
            <a:r>
              <a:rPr lang="en-US" dirty="0" err="1"/>
              <a:t>C</a:t>
            </a:r>
            <a:r>
              <a:rPr lang="en-US" baseline="-25000" dirty="0" err="1"/>
              <a:t>out</a:t>
            </a:r>
            <a:r>
              <a:rPr lang="en-US" dirty="0"/>
              <a:t> is transferred to the E (extended accumulator) flip-flop.</a:t>
            </a:r>
          </a:p>
        </p:txBody>
      </p:sp>
      <p:sp>
        <p:nvSpPr>
          <p:cNvPr id="4" name="Rectangle 3"/>
          <p:cNvSpPr/>
          <p:nvPr/>
        </p:nvSpPr>
        <p:spPr>
          <a:xfrm>
            <a:off x="4191000" y="3429000"/>
            <a:ext cx="2706190"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1</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DR</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4191003" y="3952220"/>
            <a:ext cx="5890587" cy="523220"/>
          </a:xfrm>
          <a:prstGeom prst="rect">
            <a:avLst/>
          </a:prstGeom>
        </p:spPr>
        <p:txBody>
          <a:bodyPr wrap="none">
            <a:spAutoFit/>
          </a:bodyPr>
          <a:lstStyle/>
          <a:p>
            <a:r>
              <a:rPr lang="en-US" sz="2800" dirty="0"/>
              <a:t>D</a:t>
            </a:r>
            <a:r>
              <a:rPr lang="en-US" sz="2800" baseline="-25000" dirty="0"/>
              <a:t>1</a:t>
            </a:r>
            <a:r>
              <a:rPr lang="en-US" sz="2800" dirty="0"/>
              <a:t>T</a:t>
            </a:r>
            <a:r>
              <a:rPr lang="en-US" sz="2800" baseline="-25000" dirty="0"/>
              <a:t>5</a:t>
            </a:r>
            <a:r>
              <a:rPr lang="en-US" sz="2800" dirty="0"/>
              <a:t>:	AC </a:t>
            </a:r>
            <a:r>
              <a:rPr lang="en-US" sz="2800" dirty="0">
                <a:sym typeface="Symbol" panose="05050102010706020507" pitchFamily="18" charset="2"/>
              </a:rPr>
              <a:t></a:t>
            </a:r>
            <a:r>
              <a:rPr lang="en-US" sz="2800" dirty="0"/>
              <a:t> AC + DR, E </a:t>
            </a:r>
            <a:r>
              <a:rPr lang="en-US" sz="2800" dirty="0">
                <a:sym typeface="Symbol" panose="05050102010706020507" pitchFamily="18" charset="2"/>
              </a:rPr>
              <a:t></a:t>
            </a:r>
            <a:r>
              <a:rPr lang="en-US" sz="2800" dirty="0"/>
              <a:t> </a:t>
            </a:r>
            <a:r>
              <a:rPr lang="en-US" sz="2800" dirty="0" err="1"/>
              <a:t>C</a:t>
            </a:r>
            <a:r>
              <a:rPr lang="en-US" sz="2800" baseline="-25000" dirty="0" err="1"/>
              <a:t>out</a:t>
            </a:r>
            <a:r>
              <a:rPr lang="en-US" sz="2800" dirty="0"/>
              <a:t>,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29868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Codes</a:t>
            </a:r>
          </a:p>
        </p:txBody>
      </p:sp>
      <p:sp>
        <p:nvSpPr>
          <p:cNvPr id="3" name="Content Placeholder 2"/>
          <p:cNvSpPr>
            <a:spLocks noGrp="1"/>
          </p:cNvSpPr>
          <p:nvPr>
            <p:ph idx="1"/>
          </p:nvPr>
        </p:nvSpPr>
        <p:spPr>
          <a:xfrm>
            <a:off x="3603009" y="864108"/>
            <a:ext cx="8011236" cy="5846408"/>
          </a:xfrm>
        </p:spPr>
        <p:txBody>
          <a:bodyPr>
            <a:normAutofit lnSpcReduction="10000"/>
          </a:bodyPr>
          <a:lstStyle/>
          <a:p>
            <a:pPr algn="just"/>
            <a:r>
              <a:rPr lang="en-US" dirty="0"/>
              <a:t>Instruction Code</a:t>
            </a:r>
          </a:p>
          <a:p>
            <a:pPr lvl="1"/>
            <a:r>
              <a:rPr lang="en-US" dirty="0"/>
              <a:t>An instruction code is a group of bits that instruct the computer to perform a specific operation.</a:t>
            </a:r>
          </a:p>
          <a:p>
            <a:pPr lvl="1"/>
            <a:r>
              <a:rPr lang="en-US" dirty="0"/>
              <a:t>Example</a:t>
            </a:r>
          </a:p>
          <a:p>
            <a:pPr marL="457178" lvl="1" indent="0">
              <a:buNone/>
            </a:pPr>
            <a:endParaRPr lang="en-US" dirty="0"/>
          </a:p>
          <a:p>
            <a:pPr algn="just"/>
            <a:endParaRPr lang="en-US" dirty="0"/>
          </a:p>
          <a:p>
            <a:pPr algn="just"/>
            <a:endParaRPr lang="en-US" dirty="0"/>
          </a:p>
          <a:p>
            <a:pPr algn="just"/>
            <a:r>
              <a:rPr lang="en-US" dirty="0"/>
              <a:t>Operation Code (Opcode)</a:t>
            </a:r>
          </a:p>
          <a:p>
            <a:pPr lvl="1"/>
            <a:r>
              <a:rPr lang="en-US" dirty="0"/>
              <a:t>The operation code of an instruction is a group of bits that define such operations as add, subtract, multiply, shift, and complement.</a:t>
            </a:r>
          </a:p>
          <a:p>
            <a:pPr lvl="1"/>
            <a:r>
              <a:rPr lang="en-US" dirty="0"/>
              <a:t>The number of bits required for the operation code of an instruction depends on the total number of operations available in the computer.</a:t>
            </a:r>
          </a:p>
          <a:p>
            <a:pPr lvl="1"/>
            <a:r>
              <a:rPr lang="en-US" dirty="0"/>
              <a:t>The operation code must consist of at least n bits for a given 2</a:t>
            </a:r>
            <a:r>
              <a:rPr lang="en-US" baseline="30000" dirty="0"/>
              <a:t>n</a:t>
            </a:r>
            <a:r>
              <a:rPr lang="en-US" dirty="0"/>
              <a:t> (or less) distinct operations.</a:t>
            </a:r>
          </a:p>
        </p:txBody>
      </p:sp>
      <p:sp>
        <p:nvSpPr>
          <p:cNvPr id="4" name="Rectangle 3"/>
          <p:cNvSpPr/>
          <p:nvPr/>
        </p:nvSpPr>
        <p:spPr>
          <a:xfrm>
            <a:off x="5888291" y="2750568"/>
            <a:ext cx="2362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dirty="0"/>
              <a:t>ADD 1547</a:t>
            </a:r>
          </a:p>
        </p:txBody>
      </p:sp>
      <p:grpSp>
        <p:nvGrpSpPr>
          <p:cNvPr id="12" name="Group 11"/>
          <p:cNvGrpSpPr/>
          <p:nvPr/>
        </p:nvGrpSpPr>
        <p:grpSpPr>
          <a:xfrm>
            <a:off x="5697792" y="3207768"/>
            <a:ext cx="1278516" cy="228600"/>
            <a:chOff x="3200400" y="2971800"/>
            <a:chExt cx="1278516" cy="228600"/>
          </a:xfrm>
        </p:grpSpPr>
        <p:cxnSp>
          <p:nvCxnSpPr>
            <p:cNvPr id="9" name="Straight Connector 8"/>
            <p:cNvCxnSpPr/>
            <p:nvPr/>
          </p:nvCxnSpPr>
          <p:spPr>
            <a:xfrm>
              <a:off x="3855461" y="2971800"/>
              <a:ext cx="623455"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200400" y="2971800"/>
              <a:ext cx="914402" cy="22860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612191" y="2217168"/>
            <a:ext cx="4724400" cy="990600"/>
            <a:chOff x="4114800" y="1981200"/>
            <a:chExt cx="4724400" cy="990600"/>
          </a:xfrm>
        </p:grpSpPr>
        <p:grpSp>
          <p:nvGrpSpPr>
            <p:cNvPr id="24" name="Group 23"/>
            <p:cNvGrpSpPr/>
            <p:nvPr/>
          </p:nvGrpSpPr>
          <p:grpSpPr>
            <a:xfrm>
              <a:off x="4114800" y="2133599"/>
              <a:ext cx="2095500" cy="457201"/>
              <a:chOff x="4114800" y="2133599"/>
              <a:chExt cx="2095500" cy="457201"/>
            </a:xfrm>
          </p:grpSpPr>
          <p:cxnSp>
            <p:nvCxnSpPr>
              <p:cNvPr id="17" name="Straight Connector 16"/>
              <p:cNvCxnSpPr/>
              <p:nvPr/>
            </p:nvCxnSpPr>
            <p:spPr>
              <a:xfrm>
                <a:off x="4114800" y="2133600"/>
                <a:ext cx="0" cy="457200"/>
              </a:xfrm>
              <a:prstGeom prst="line">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5" idx="2"/>
              </p:cNvCxnSpPr>
              <p:nvPr/>
            </p:nvCxnSpPr>
            <p:spPr>
              <a:xfrm>
                <a:off x="4114800" y="2133599"/>
                <a:ext cx="2095500" cy="342901"/>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a:xfrm>
              <a:off x="6210300" y="1981200"/>
              <a:ext cx="2628900" cy="990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2"/>
                  </a:solidFill>
                </a:rPr>
                <a:t>Unique Binary code is assigned to every </a:t>
              </a:r>
              <a:r>
                <a:rPr lang="en-US" dirty="0" err="1">
                  <a:solidFill>
                    <a:schemeClr val="tx2"/>
                  </a:solidFill>
                </a:rPr>
                <a:t>OpCode</a:t>
              </a:r>
              <a:endParaRPr lang="en-US" dirty="0">
                <a:solidFill>
                  <a:schemeClr val="tx2"/>
                </a:solidFill>
              </a:endParaRPr>
            </a:p>
          </p:txBody>
        </p:sp>
      </p:grpSp>
    </p:spTree>
    <p:extLst>
      <p:ext uri="{BB962C8B-B14F-4D97-AF65-F5344CB8AC3E}">
        <p14:creationId xmlns:p14="http://schemas.microsoft.com/office/powerpoint/2010/main" val="86606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right)">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dirty="0"/>
              <a:t>LDA: Load to AC</a:t>
            </a:r>
          </a:p>
          <a:p>
            <a:pPr marL="457200" indent="0">
              <a:buNone/>
            </a:pPr>
            <a:r>
              <a:rPr lang="en-US" dirty="0"/>
              <a:t>This instruction transfers the memory word specified by the effective address to AC. </a:t>
            </a:r>
          </a:p>
        </p:txBody>
      </p:sp>
      <p:sp>
        <p:nvSpPr>
          <p:cNvPr id="4" name="Rectangle 3"/>
          <p:cNvSpPr/>
          <p:nvPr/>
        </p:nvSpPr>
        <p:spPr>
          <a:xfrm>
            <a:off x="4191000" y="2590800"/>
            <a:ext cx="2706190" cy="523220"/>
          </a:xfrm>
          <a:prstGeom prst="rect">
            <a:avLst/>
          </a:prstGeom>
        </p:spPr>
        <p:txBody>
          <a:bodyPr wrap="non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a:t>
            </a:r>
            <a:r>
              <a:rPr lang="en-US" sz="2800" baseline="-25000" dirty="0">
                <a:latin typeface="Calibri" panose="020F0502020204030204" pitchFamily="34" charset="0"/>
                <a:ea typeface="Calibri" panose="020F0502020204030204" pitchFamily="34" charset="0"/>
                <a:cs typeface="Calibri" panose="020F0502020204030204" pitchFamily="34" charset="0"/>
              </a:rPr>
              <a:t>2</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baseline="-25000" dirty="0">
                <a:latin typeface="Calibri" panose="020F0502020204030204" pitchFamily="34" charset="0"/>
                <a:ea typeface="Calibri" panose="020F0502020204030204" pitchFamily="34" charset="0"/>
                <a:cs typeface="Calibri" panose="020F0502020204030204" pitchFamily="34" charset="0"/>
              </a:rPr>
              <a:t>4</a:t>
            </a:r>
            <a:r>
              <a:rPr lang="en-US" sz="2800" dirty="0">
                <a:latin typeface="Calibri" panose="020F0502020204030204" pitchFamily="34" charset="0"/>
                <a:ea typeface="Calibri" panose="020F0502020204030204" pitchFamily="34" charset="0"/>
                <a:cs typeface="Calibri" panose="020F0502020204030204" pitchFamily="34" charset="0"/>
              </a:rPr>
              <a:t>: DR</a:t>
            </a:r>
            <a:r>
              <a:rPr lang="en-US" sz="28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ea typeface="Calibri" panose="020F0502020204030204" pitchFamily="34" charset="0"/>
                <a:cs typeface="Calibri" panose="020F0502020204030204" pitchFamily="34" charset="0"/>
              </a:rPr>
              <a:t>M[AR]</a:t>
            </a:r>
            <a:endParaRPr lang="en-US" sz="2800" dirty="0"/>
          </a:p>
        </p:txBody>
      </p:sp>
      <p:sp>
        <p:nvSpPr>
          <p:cNvPr id="5" name="Rectangle 4"/>
          <p:cNvSpPr/>
          <p:nvPr/>
        </p:nvSpPr>
        <p:spPr>
          <a:xfrm>
            <a:off x="4191003" y="3114020"/>
            <a:ext cx="3748719" cy="523220"/>
          </a:xfrm>
          <a:prstGeom prst="rect">
            <a:avLst/>
          </a:prstGeom>
        </p:spPr>
        <p:txBody>
          <a:bodyPr wrap="none">
            <a:spAutoFit/>
          </a:bodyPr>
          <a:lstStyle/>
          <a:p>
            <a:r>
              <a:rPr lang="en-US" sz="2800" dirty="0"/>
              <a:t>D</a:t>
            </a:r>
            <a:r>
              <a:rPr lang="en-US" sz="2800" baseline="-25000" dirty="0"/>
              <a:t>2</a:t>
            </a:r>
            <a:r>
              <a:rPr lang="en-US" sz="2800" dirty="0"/>
              <a:t>T</a:t>
            </a:r>
            <a:r>
              <a:rPr lang="en-US" sz="2800" baseline="-25000" dirty="0"/>
              <a:t>5</a:t>
            </a:r>
            <a:r>
              <a:rPr lang="en-US" sz="2800" dirty="0"/>
              <a:t>:	AC </a:t>
            </a:r>
            <a:r>
              <a:rPr lang="en-US" sz="2800" dirty="0">
                <a:sym typeface="Symbol" panose="05050102010706020507" pitchFamily="18" charset="2"/>
              </a:rPr>
              <a:t></a:t>
            </a:r>
            <a:r>
              <a:rPr lang="en-US" sz="2800" dirty="0"/>
              <a:t> DR,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273304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US" dirty="0"/>
              <a:t>STA: Store AC</a:t>
            </a:r>
          </a:p>
          <a:p>
            <a:pPr marL="457200" indent="0">
              <a:buNone/>
            </a:pPr>
            <a:r>
              <a:rPr lang="en-US" dirty="0"/>
              <a:t>This instruction stores the content of AC into the memory word specified by the effective address.</a:t>
            </a:r>
          </a:p>
        </p:txBody>
      </p:sp>
      <p:sp>
        <p:nvSpPr>
          <p:cNvPr id="4" name="Rectangle 3"/>
          <p:cNvSpPr/>
          <p:nvPr/>
        </p:nvSpPr>
        <p:spPr>
          <a:xfrm>
            <a:off x="4191003" y="2590800"/>
            <a:ext cx="4241033" cy="523220"/>
          </a:xfrm>
          <a:prstGeom prst="rect">
            <a:avLst/>
          </a:prstGeom>
        </p:spPr>
        <p:txBody>
          <a:bodyPr wrap="none">
            <a:spAutoFit/>
          </a:bodyPr>
          <a:lstStyle/>
          <a:p>
            <a:r>
              <a:rPr lang="en-US" sz="2800" dirty="0"/>
              <a:t>D</a:t>
            </a:r>
            <a:r>
              <a:rPr lang="en-US" sz="2800" baseline="-25000" dirty="0"/>
              <a:t>3</a:t>
            </a:r>
            <a:r>
              <a:rPr lang="en-US" sz="2800" dirty="0"/>
              <a:t>T</a:t>
            </a:r>
            <a:r>
              <a:rPr lang="en-US" sz="2800" baseline="-25000" dirty="0"/>
              <a:t>4</a:t>
            </a:r>
            <a:r>
              <a:rPr lang="en-US" sz="2800" dirty="0"/>
              <a:t>:	M[AR] </a:t>
            </a:r>
            <a:r>
              <a:rPr lang="en-US" sz="2800" dirty="0">
                <a:sym typeface="Symbol" panose="05050102010706020507" pitchFamily="18" charset="2"/>
              </a:rPr>
              <a:t></a:t>
            </a:r>
            <a:r>
              <a:rPr lang="en-US" sz="2800" dirty="0"/>
              <a:t> AC,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60616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p:txBody>
          <a:bodyPr>
            <a:normAutofit/>
          </a:bodyPr>
          <a:lstStyle/>
          <a:p>
            <a:pPr marL="457200" indent="-457200">
              <a:buFont typeface="+mj-lt"/>
              <a:buAutoNum type="arabicPeriod" startAt="5"/>
            </a:pPr>
            <a:r>
              <a:rPr lang="en-US" dirty="0"/>
              <a:t>BUN: Branch Unconditionally</a:t>
            </a:r>
          </a:p>
          <a:p>
            <a:pPr marL="457200" indent="0">
              <a:buNone/>
            </a:pPr>
            <a:r>
              <a:rPr lang="en-US" dirty="0"/>
              <a:t>This instruction transfers the program to instruction specified by the effective address. The BUN instruction allows the programmer to specify an instruction out of sequence and the program branches (or jumps) unconditionally.</a:t>
            </a:r>
          </a:p>
        </p:txBody>
      </p:sp>
      <p:sp>
        <p:nvSpPr>
          <p:cNvPr id="4" name="Rectangle 3"/>
          <p:cNvSpPr/>
          <p:nvPr/>
        </p:nvSpPr>
        <p:spPr>
          <a:xfrm>
            <a:off x="4191003" y="4204253"/>
            <a:ext cx="3699539" cy="523220"/>
          </a:xfrm>
          <a:prstGeom prst="rect">
            <a:avLst/>
          </a:prstGeom>
        </p:spPr>
        <p:txBody>
          <a:bodyPr wrap="none">
            <a:spAutoFit/>
          </a:bodyPr>
          <a:lstStyle/>
          <a:p>
            <a:r>
              <a:rPr lang="en-US" sz="2800" dirty="0"/>
              <a:t>D</a:t>
            </a:r>
            <a:r>
              <a:rPr lang="en-US" sz="2800" baseline="-25000" dirty="0"/>
              <a:t>4</a:t>
            </a:r>
            <a:r>
              <a:rPr lang="en-US" sz="2800" dirty="0"/>
              <a:t>T</a:t>
            </a:r>
            <a:r>
              <a:rPr lang="en-US" sz="2800" baseline="-25000" dirty="0"/>
              <a:t>4</a:t>
            </a:r>
            <a:r>
              <a:rPr lang="en-US" sz="2800" dirty="0"/>
              <a:t>:	PC </a:t>
            </a:r>
            <a:r>
              <a:rPr lang="en-US" sz="2800" dirty="0">
                <a:sym typeface="Symbol" panose="05050102010706020507" pitchFamily="18" charset="2"/>
              </a:rPr>
              <a:t></a:t>
            </a:r>
            <a:r>
              <a:rPr lang="en-US" sz="2800" dirty="0"/>
              <a:t> AR,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2035988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p:txBody>
          <a:bodyPr>
            <a:normAutofit/>
          </a:bodyPr>
          <a:lstStyle/>
          <a:p>
            <a:pPr marL="457200" indent="-457200">
              <a:buFont typeface="+mj-lt"/>
              <a:buAutoNum type="arabicPeriod" startAt="6"/>
            </a:pPr>
            <a:r>
              <a:rPr lang="en-US" dirty="0"/>
              <a:t>BSA: Branch and Save Return Address</a:t>
            </a:r>
          </a:p>
          <a:p>
            <a:pPr marL="457200" indent="0">
              <a:buNone/>
            </a:pPr>
            <a:r>
              <a:rPr lang="en-US" dirty="0"/>
              <a:t>This instruction is useful for branching to a portion of the program called a subroutine or procedure. When executed, the BSA instruction stores the address of the next instruction in sequence (which is available in PC) into a memory location specified by the effective address.</a:t>
            </a:r>
          </a:p>
        </p:txBody>
      </p:sp>
      <p:sp>
        <p:nvSpPr>
          <p:cNvPr id="4" name="Rectangle 3"/>
          <p:cNvSpPr/>
          <p:nvPr/>
        </p:nvSpPr>
        <p:spPr>
          <a:xfrm>
            <a:off x="4191003" y="3667780"/>
            <a:ext cx="5038559" cy="523220"/>
          </a:xfrm>
          <a:prstGeom prst="rect">
            <a:avLst/>
          </a:prstGeom>
        </p:spPr>
        <p:txBody>
          <a:bodyPr wrap="none">
            <a:spAutoFit/>
          </a:bodyPr>
          <a:lstStyle/>
          <a:p>
            <a:r>
              <a:rPr lang="en-US" sz="2800" dirty="0"/>
              <a:t>D</a:t>
            </a:r>
            <a:r>
              <a:rPr lang="en-US" sz="2800" baseline="-25000" dirty="0"/>
              <a:t>5</a:t>
            </a:r>
            <a:r>
              <a:rPr lang="en-US" sz="2800" dirty="0"/>
              <a:t>T</a:t>
            </a:r>
            <a:r>
              <a:rPr lang="en-US" sz="2800" baseline="-25000" dirty="0"/>
              <a:t>4</a:t>
            </a:r>
            <a:r>
              <a:rPr lang="en-US" sz="2800" dirty="0"/>
              <a:t>:	M[AR] </a:t>
            </a:r>
            <a:r>
              <a:rPr lang="en-US" sz="2800" dirty="0">
                <a:sym typeface="Symbol" panose="05050102010706020507" pitchFamily="18" charset="2"/>
              </a:rPr>
              <a:t></a:t>
            </a:r>
            <a:r>
              <a:rPr lang="en-US" sz="2800" dirty="0"/>
              <a:t> PC,  AR </a:t>
            </a:r>
            <a:r>
              <a:rPr lang="en-US" sz="2800" dirty="0">
                <a:sym typeface="Symbol" panose="05050102010706020507" pitchFamily="18" charset="2"/>
              </a:rPr>
              <a:t></a:t>
            </a:r>
            <a:r>
              <a:rPr lang="en-US" sz="2800" dirty="0"/>
              <a:t> AR + 1</a:t>
            </a:r>
          </a:p>
        </p:txBody>
      </p:sp>
      <p:sp>
        <p:nvSpPr>
          <p:cNvPr id="6" name="Rectangle 5"/>
          <p:cNvSpPr/>
          <p:nvPr/>
        </p:nvSpPr>
        <p:spPr>
          <a:xfrm>
            <a:off x="4191003" y="4191000"/>
            <a:ext cx="3699539" cy="523220"/>
          </a:xfrm>
          <a:prstGeom prst="rect">
            <a:avLst/>
          </a:prstGeom>
        </p:spPr>
        <p:txBody>
          <a:bodyPr wrap="none">
            <a:spAutoFit/>
          </a:bodyPr>
          <a:lstStyle/>
          <a:p>
            <a:r>
              <a:rPr lang="en-US" sz="2800" dirty="0"/>
              <a:t>D</a:t>
            </a:r>
            <a:r>
              <a:rPr lang="en-US" sz="2800" baseline="-25000" dirty="0"/>
              <a:t>5</a:t>
            </a:r>
            <a:r>
              <a:rPr lang="en-US" sz="2800" dirty="0"/>
              <a:t>T</a:t>
            </a:r>
            <a:r>
              <a:rPr lang="en-US" sz="2800" baseline="-25000" dirty="0"/>
              <a:t>5</a:t>
            </a:r>
            <a:r>
              <a:rPr lang="en-US" sz="2800" dirty="0"/>
              <a:t>:	PC </a:t>
            </a:r>
            <a:r>
              <a:rPr lang="en-US" sz="2800" dirty="0">
                <a:sym typeface="Symbol" panose="05050102010706020507" pitchFamily="18" charset="2"/>
              </a:rPr>
              <a:t></a:t>
            </a:r>
            <a:r>
              <a:rPr lang="en-US" sz="2800" dirty="0"/>
              <a:t> AR,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311562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BSA</a:t>
            </a:r>
          </a:p>
        </p:txBody>
      </p:sp>
      <p:sp>
        <p:nvSpPr>
          <p:cNvPr id="4" name="Rectangle 3"/>
          <p:cNvSpPr/>
          <p:nvPr/>
        </p:nvSpPr>
        <p:spPr>
          <a:xfrm>
            <a:off x="4444177" y="742118"/>
            <a:ext cx="2971800" cy="4114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444177" y="742118"/>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0	     BSA	           135</a:t>
            </a:r>
          </a:p>
        </p:txBody>
      </p:sp>
      <p:sp>
        <p:nvSpPr>
          <p:cNvPr id="6" name="Rectangle 5"/>
          <p:cNvSpPr/>
          <p:nvPr/>
        </p:nvSpPr>
        <p:spPr>
          <a:xfrm>
            <a:off x="4444177" y="1199318"/>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Instruction</a:t>
            </a:r>
          </a:p>
        </p:txBody>
      </p:sp>
      <p:sp>
        <p:nvSpPr>
          <p:cNvPr id="7" name="Rectangle 6"/>
          <p:cNvSpPr/>
          <p:nvPr/>
        </p:nvSpPr>
        <p:spPr>
          <a:xfrm>
            <a:off x="4444177" y="2342318"/>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p:nvSpPr>
        <p:spPr>
          <a:xfrm>
            <a:off x="4444177" y="2789995"/>
            <a:ext cx="2971800" cy="15335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a:t>
            </a:r>
          </a:p>
        </p:txBody>
      </p:sp>
      <p:sp>
        <p:nvSpPr>
          <p:cNvPr id="9" name="Rectangle 8"/>
          <p:cNvSpPr/>
          <p:nvPr/>
        </p:nvSpPr>
        <p:spPr>
          <a:xfrm>
            <a:off x="4444177" y="4323519"/>
            <a:ext cx="2971800" cy="5334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135</a:t>
            </a:r>
          </a:p>
        </p:txBody>
      </p:sp>
      <p:sp>
        <p:nvSpPr>
          <p:cNvPr id="10" name="Rectangle 9"/>
          <p:cNvSpPr/>
          <p:nvPr/>
        </p:nvSpPr>
        <p:spPr>
          <a:xfrm>
            <a:off x="8676967" y="742118"/>
            <a:ext cx="2971800" cy="4114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676967" y="742118"/>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0	     BSA	           135</a:t>
            </a:r>
          </a:p>
        </p:txBody>
      </p:sp>
      <p:sp>
        <p:nvSpPr>
          <p:cNvPr id="12" name="Rectangle 11"/>
          <p:cNvSpPr/>
          <p:nvPr/>
        </p:nvSpPr>
        <p:spPr>
          <a:xfrm>
            <a:off x="8676967" y="1199318"/>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 Instruction</a:t>
            </a:r>
          </a:p>
        </p:txBody>
      </p:sp>
      <p:sp>
        <p:nvSpPr>
          <p:cNvPr id="13" name="Rectangle 12"/>
          <p:cNvSpPr/>
          <p:nvPr/>
        </p:nvSpPr>
        <p:spPr>
          <a:xfrm>
            <a:off x="8676967" y="2342318"/>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a:xfrm>
            <a:off x="8676967" y="2789995"/>
            <a:ext cx="2971800" cy="153352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a:t>
            </a:r>
          </a:p>
        </p:txBody>
      </p:sp>
      <p:sp>
        <p:nvSpPr>
          <p:cNvPr id="15" name="Rectangle 14"/>
          <p:cNvSpPr/>
          <p:nvPr/>
        </p:nvSpPr>
        <p:spPr>
          <a:xfrm>
            <a:off x="8676967" y="4323519"/>
            <a:ext cx="2971800" cy="5334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135</a:t>
            </a:r>
          </a:p>
        </p:txBody>
      </p:sp>
      <p:sp>
        <p:nvSpPr>
          <p:cNvPr id="3" name="TextBox 2"/>
          <p:cNvSpPr txBox="1"/>
          <p:nvPr/>
        </p:nvSpPr>
        <p:spPr>
          <a:xfrm>
            <a:off x="4011185" y="784982"/>
            <a:ext cx="418704" cy="369332"/>
          </a:xfrm>
          <a:prstGeom prst="rect">
            <a:avLst/>
          </a:prstGeom>
          <a:noFill/>
        </p:spPr>
        <p:txBody>
          <a:bodyPr wrap="none" rtlCol="0">
            <a:spAutoFit/>
          </a:bodyPr>
          <a:lstStyle/>
          <a:p>
            <a:r>
              <a:rPr lang="en-US" dirty="0"/>
              <a:t>20</a:t>
            </a:r>
          </a:p>
        </p:txBody>
      </p:sp>
      <p:sp>
        <p:nvSpPr>
          <p:cNvPr id="16" name="TextBox 15"/>
          <p:cNvSpPr txBox="1"/>
          <p:nvPr/>
        </p:nvSpPr>
        <p:spPr>
          <a:xfrm>
            <a:off x="8219767" y="784982"/>
            <a:ext cx="418704" cy="369332"/>
          </a:xfrm>
          <a:prstGeom prst="rect">
            <a:avLst/>
          </a:prstGeom>
          <a:noFill/>
        </p:spPr>
        <p:txBody>
          <a:bodyPr wrap="none" rtlCol="0">
            <a:spAutoFit/>
          </a:bodyPr>
          <a:lstStyle/>
          <a:p>
            <a:r>
              <a:rPr lang="en-US" dirty="0"/>
              <a:t>20</a:t>
            </a:r>
          </a:p>
        </p:txBody>
      </p:sp>
      <p:sp>
        <p:nvSpPr>
          <p:cNvPr id="17" name="TextBox 16"/>
          <p:cNvSpPr txBox="1"/>
          <p:nvPr/>
        </p:nvSpPr>
        <p:spPr>
          <a:xfrm>
            <a:off x="3562207" y="1227894"/>
            <a:ext cx="881973" cy="369332"/>
          </a:xfrm>
          <a:prstGeom prst="rect">
            <a:avLst/>
          </a:prstGeom>
          <a:noFill/>
        </p:spPr>
        <p:txBody>
          <a:bodyPr wrap="none" rtlCol="0">
            <a:spAutoFit/>
          </a:bodyPr>
          <a:lstStyle/>
          <a:p>
            <a:r>
              <a:rPr lang="en-US" dirty="0"/>
              <a:t>PC = 21</a:t>
            </a:r>
          </a:p>
        </p:txBody>
      </p:sp>
      <p:sp>
        <p:nvSpPr>
          <p:cNvPr id="18" name="TextBox 17"/>
          <p:cNvSpPr txBox="1"/>
          <p:nvPr/>
        </p:nvSpPr>
        <p:spPr>
          <a:xfrm>
            <a:off x="8224927" y="1227894"/>
            <a:ext cx="418704" cy="369332"/>
          </a:xfrm>
          <a:prstGeom prst="rect">
            <a:avLst/>
          </a:prstGeom>
          <a:noFill/>
        </p:spPr>
        <p:txBody>
          <a:bodyPr wrap="none" rtlCol="0">
            <a:spAutoFit/>
          </a:bodyPr>
          <a:lstStyle/>
          <a:p>
            <a:r>
              <a:rPr lang="en-US" dirty="0"/>
              <a:t>21</a:t>
            </a:r>
          </a:p>
        </p:txBody>
      </p:sp>
      <p:sp>
        <p:nvSpPr>
          <p:cNvPr id="19" name="TextBox 18"/>
          <p:cNvSpPr txBox="1"/>
          <p:nvPr/>
        </p:nvSpPr>
        <p:spPr>
          <a:xfrm>
            <a:off x="3937029" y="2766182"/>
            <a:ext cx="509242" cy="369332"/>
          </a:xfrm>
          <a:prstGeom prst="rect">
            <a:avLst/>
          </a:prstGeom>
          <a:noFill/>
        </p:spPr>
        <p:txBody>
          <a:bodyPr wrap="none" rtlCol="0">
            <a:spAutoFit/>
          </a:bodyPr>
          <a:lstStyle/>
          <a:p>
            <a:r>
              <a:rPr lang="en-US" dirty="0"/>
              <a:t>136</a:t>
            </a:r>
          </a:p>
        </p:txBody>
      </p:sp>
      <p:sp>
        <p:nvSpPr>
          <p:cNvPr id="20" name="TextBox 19"/>
          <p:cNvSpPr txBox="1"/>
          <p:nvPr/>
        </p:nvSpPr>
        <p:spPr>
          <a:xfrm>
            <a:off x="3467868" y="2353986"/>
            <a:ext cx="1015021" cy="369332"/>
          </a:xfrm>
          <a:prstGeom prst="rect">
            <a:avLst/>
          </a:prstGeom>
          <a:noFill/>
        </p:spPr>
        <p:txBody>
          <a:bodyPr wrap="none" rtlCol="0">
            <a:spAutoFit/>
          </a:bodyPr>
          <a:lstStyle/>
          <a:p>
            <a:r>
              <a:rPr lang="en-US" dirty="0"/>
              <a:t>AR = 135</a:t>
            </a:r>
          </a:p>
        </p:txBody>
      </p:sp>
      <p:sp>
        <p:nvSpPr>
          <p:cNvPr id="21" name="TextBox 20"/>
          <p:cNvSpPr txBox="1"/>
          <p:nvPr/>
        </p:nvSpPr>
        <p:spPr>
          <a:xfrm>
            <a:off x="7677979" y="2768322"/>
            <a:ext cx="998991" cy="369332"/>
          </a:xfrm>
          <a:prstGeom prst="rect">
            <a:avLst/>
          </a:prstGeom>
          <a:noFill/>
        </p:spPr>
        <p:txBody>
          <a:bodyPr wrap="none" rtlCol="0">
            <a:spAutoFit/>
          </a:bodyPr>
          <a:lstStyle/>
          <a:p>
            <a:r>
              <a:rPr lang="en-US" dirty="0"/>
              <a:t>PC = 136</a:t>
            </a:r>
          </a:p>
        </p:txBody>
      </p:sp>
      <p:sp>
        <p:nvSpPr>
          <p:cNvPr id="22" name="TextBox 21"/>
          <p:cNvSpPr txBox="1"/>
          <p:nvPr/>
        </p:nvSpPr>
        <p:spPr>
          <a:xfrm>
            <a:off x="8141246" y="2387322"/>
            <a:ext cx="498021" cy="369332"/>
          </a:xfrm>
          <a:prstGeom prst="rect">
            <a:avLst/>
          </a:prstGeom>
          <a:noFill/>
        </p:spPr>
        <p:txBody>
          <a:bodyPr wrap="none" rtlCol="0">
            <a:spAutoFit/>
          </a:bodyPr>
          <a:lstStyle/>
          <a:p>
            <a:r>
              <a:rPr lang="en-US" dirty="0"/>
              <a:t>135</a:t>
            </a:r>
          </a:p>
        </p:txBody>
      </p:sp>
      <p:sp>
        <p:nvSpPr>
          <p:cNvPr id="23" name="TextBox 22"/>
          <p:cNvSpPr txBox="1"/>
          <p:nvPr/>
        </p:nvSpPr>
        <p:spPr>
          <a:xfrm>
            <a:off x="9953515" y="2381489"/>
            <a:ext cx="418704" cy="369332"/>
          </a:xfrm>
          <a:prstGeom prst="rect">
            <a:avLst/>
          </a:prstGeom>
          <a:noFill/>
          <a:ln w="28575">
            <a:solidFill>
              <a:schemeClr val="tx1"/>
            </a:solidFill>
          </a:ln>
        </p:spPr>
        <p:txBody>
          <a:bodyPr wrap="square" rtlCol="0">
            <a:spAutoFit/>
          </a:bodyPr>
          <a:lstStyle/>
          <a:p>
            <a:r>
              <a:rPr lang="en-US" dirty="0"/>
              <a:t>21</a:t>
            </a:r>
          </a:p>
        </p:txBody>
      </p:sp>
      <p:sp>
        <p:nvSpPr>
          <p:cNvPr id="24" name="TextBox 23"/>
          <p:cNvSpPr txBox="1"/>
          <p:nvPr/>
        </p:nvSpPr>
        <p:spPr>
          <a:xfrm>
            <a:off x="4398933" y="4868586"/>
            <a:ext cx="3062288" cy="369332"/>
          </a:xfrm>
          <a:prstGeom prst="rect">
            <a:avLst/>
          </a:prstGeom>
          <a:noFill/>
        </p:spPr>
        <p:txBody>
          <a:bodyPr wrap="square" rtlCol="0">
            <a:spAutoFit/>
          </a:bodyPr>
          <a:lstStyle/>
          <a:p>
            <a:r>
              <a:rPr lang="en-US" dirty="0"/>
              <a:t>Memory, PC and AR at Time T</a:t>
            </a:r>
            <a:r>
              <a:rPr lang="en-US" baseline="-25000" dirty="0"/>
              <a:t>4</a:t>
            </a:r>
          </a:p>
        </p:txBody>
      </p:sp>
      <p:sp>
        <p:nvSpPr>
          <p:cNvPr id="25" name="TextBox 24"/>
          <p:cNvSpPr txBox="1"/>
          <p:nvPr/>
        </p:nvSpPr>
        <p:spPr>
          <a:xfrm>
            <a:off x="8562667" y="4868586"/>
            <a:ext cx="3200400" cy="369332"/>
          </a:xfrm>
          <a:prstGeom prst="rect">
            <a:avLst/>
          </a:prstGeom>
          <a:noFill/>
        </p:spPr>
        <p:txBody>
          <a:bodyPr wrap="square" rtlCol="0">
            <a:spAutoFit/>
          </a:bodyPr>
          <a:lstStyle/>
          <a:p>
            <a:r>
              <a:rPr lang="en-US" dirty="0"/>
              <a:t>Memory and PC after execution</a:t>
            </a:r>
            <a:endParaRPr lang="en-US" baseline="-25000" dirty="0"/>
          </a:p>
        </p:txBody>
      </p:sp>
      <p:sp>
        <p:nvSpPr>
          <p:cNvPr id="28" name="Rectangle 27">
            <a:extLst>
              <a:ext uri="{FF2B5EF4-FFF2-40B4-BE49-F238E27FC236}">
                <a16:creationId xmlns:a16="http://schemas.microsoft.com/office/drawing/2014/main" id="{C0A34EDF-FEA1-81BF-D234-D2F03FFE7CEC}"/>
              </a:ext>
            </a:extLst>
          </p:cNvPr>
          <p:cNvSpPr/>
          <p:nvPr/>
        </p:nvSpPr>
        <p:spPr>
          <a:xfrm>
            <a:off x="4191001" y="5586031"/>
            <a:ext cx="5099794" cy="523220"/>
          </a:xfrm>
          <a:prstGeom prst="rect">
            <a:avLst/>
          </a:prstGeom>
        </p:spPr>
        <p:txBody>
          <a:bodyPr wrap="none">
            <a:spAutoFit/>
          </a:bodyPr>
          <a:lstStyle/>
          <a:p>
            <a:r>
              <a:rPr lang="en-US" sz="2800" dirty="0"/>
              <a:t>D</a:t>
            </a:r>
            <a:r>
              <a:rPr lang="en-US" sz="2800" baseline="-25000" dirty="0"/>
              <a:t>5</a:t>
            </a:r>
            <a:r>
              <a:rPr lang="en-US" sz="2800" dirty="0"/>
              <a:t>T</a:t>
            </a:r>
            <a:r>
              <a:rPr lang="en-US" sz="2800" baseline="-25000" dirty="0"/>
              <a:t>4</a:t>
            </a:r>
            <a:r>
              <a:rPr lang="en-US" sz="2800" dirty="0"/>
              <a:t>:	M[135] </a:t>
            </a:r>
            <a:r>
              <a:rPr lang="en-US" sz="2800" dirty="0">
                <a:sym typeface="Symbol" panose="05050102010706020507" pitchFamily="18" charset="2"/>
              </a:rPr>
              <a:t></a:t>
            </a:r>
            <a:r>
              <a:rPr lang="en-US" sz="2800" dirty="0"/>
              <a:t> 21,  AR </a:t>
            </a:r>
            <a:r>
              <a:rPr lang="en-US" sz="2800" dirty="0">
                <a:sym typeface="Symbol" panose="05050102010706020507" pitchFamily="18" charset="2"/>
              </a:rPr>
              <a:t></a:t>
            </a:r>
            <a:r>
              <a:rPr lang="en-US" sz="2800" dirty="0"/>
              <a:t> 135 + 1</a:t>
            </a:r>
          </a:p>
        </p:txBody>
      </p:sp>
      <p:sp>
        <p:nvSpPr>
          <p:cNvPr id="29" name="Rectangle 28">
            <a:extLst>
              <a:ext uri="{FF2B5EF4-FFF2-40B4-BE49-F238E27FC236}">
                <a16:creationId xmlns:a16="http://schemas.microsoft.com/office/drawing/2014/main" id="{5A797D07-4DB6-A3E4-166F-7DDF8CAFBAD0}"/>
              </a:ext>
            </a:extLst>
          </p:cNvPr>
          <p:cNvSpPr/>
          <p:nvPr/>
        </p:nvSpPr>
        <p:spPr>
          <a:xfrm>
            <a:off x="4191001" y="6109251"/>
            <a:ext cx="3777060" cy="523220"/>
          </a:xfrm>
          <a:prstGeom prst="rect">
            <a:avLst/>
          </a:prstGeom>
        </p:spPr>
        <p:txBody>
          <a:bodyPr wrap="none">
            <a:spAutoFit/>
          </a:bodyPr>
          <a:lstStyle/>
          <a:p>
            <a:r>
              <a:rPr lang="en-US" sz="2800" dirty="0"/>
              <a:t>D</a:t>
            </a:r>
            <a:r>
              <a:rPr lang="en-US" sz="2800" baseline="-25000" dirty="0"/>
              <a:t>5</a:t>
            </a:r>
            <a:r>
              <a:rPr lang="en-US" sz="2800" dirty="0"/>
              <a:t>T</a:t>
            </a:r>
            <a:r>
              <a:rPr lang="en-US" sz="2800" baseline="-25000" dirty="0"/>
              <a:t>5</a:t>
            </a:r>
            <a:r>
              <a:rPr lang="en-US" sz="2800" dirty="0"/>
              <a:t>:	PC </a:t>
            </a:r>
            <a:r>
              <a:rPr lang="en-US" sz="2800" dirty="0">
                <a:sym typeface="Symbol" panose="05050102010706020507" pitchFamily="18" charset="2"/>
              </a:rPr>
              <a:t></a:t>
            </a:r>
            <a:r>
              <a:rPr lang="en-US" sz="2800" dirty="0"/>
              <a:t> 136,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184874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down)">
                                      <p:cBhvr>
                                        <p:cTn id="59" dur="500"/>
                                        <p:tgtEl>
                                          <p:spTgt spid="1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down)">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wipe(down)">
                                      <p:cBhvr>
                                        <p:cTn id="78" dur="500"/>
                                        <p:tgtEl>
                                          <p:spTgt spid="13"/>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down)">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down)">
                                      <p:cBhvr>
                                        <p:cTn id="86" dur="500"/>
                                        <p:tgtEl>
                                          <p:spTgt spid="2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wipe(down)">
                                      <p:cBhvr>
                                        <p:cTn id="91" dur="500"/>
                                        <p:tgtEl>
                                          <p:spTgt spid="14"/>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wipe(down)">
                                      <p:cBhvr>
                                        <p:cTn id="96" dur="500"/>
                                        <p:tgtEl>
                                          <p:spTgt spid="2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Effect transition="in" filter="wipe(down)">
                                      <p:cBhvr>
                                        <p:cTn id="101" dur="500"/>
                                        <p:tgtEl>
                                          <p:spTgt spid="2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wipe(down)">
                                      <p:cBhvr>
                                        <p:cTn id="106" dur="500"/>
                                        <p:tgtEl>
                                          <p:spTgt spid="1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25"/>
                                        </p:tgtEl>
                                        <p:attrNameLst>
                                          <p:attrName>style.visibility</p:attrName>
                                        </p:attrNameLst>
                                      </p:cBhvr>
                                      <p:to>
                                        <p:strVal val="visible"/>
                                      </p:to>
                                    </p:set>
                                    <p:animEffect transition="in" filter="wipe(down)">
                                      <p:cBhvr>
                                        <p:cTn id="1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p:bldP spid="16" grpId="0"/>
      <p:bldP spid="17" grpId="0"/>
      <p:bldP spid="18" grpId="0"/>
      <p:bldP spid="19" grpId="0"/>
      <p:bldP spid="20" grpId="0"/>
      <p:bldP spid="21" grpId="0"/>
      <p:bldP spid="22" grpId="0"/>
      <p:bldP spid="23" grpId="0" animBg="1"/>
      <p:bldP spid="24" grpId="0"/>
      <p:bldP spid="25" grpId="0"/>
      <p:bldP spid="28" grpId="0"/>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Reference Instructions</a:t>
            </a:r>
          </a:p>
        </p:txBody>
      </p:sp>
      <p:sp>
        <p:nvSpPr>
          <p:cNvPr id="3" name="Content Placeholder 2"/>
          <p:cNvSpPr>
            <a:spLocks noGrp="1"/>
          </p:cNvSpPr>
          <p:nvPr>
            <p:ph idx="1"/>
          </p:nvPr>
        </p:nvSpPr>
        <p:spPr/>
        <p:txBody>
          <a:bodyPr>
            <a:normAutofit/>
          </a:bodyPr>
          <a:lstStyle/>
          <a:p>
            <a:pPr marL="457200" indent="-457200">
              <a:buFont typeface="+mj-lt"/>
              <a:buAutoNum type="arabicPeriod" startAt="7"/>
            </a:pPr>
            <a:r>
              <a:rPr lang="en-US" dirty="0"/>
              <a:t>ISZ: Increment and Skip if Zero</a:t>
            </a:r>
          </a:p>
          <a:p>
            <a:pPr marL="457200" indent="0">
              <a:buNone/>
            </a:pPr>
            <a:r>
              <a:rPr lang="en-US" dirty="0"/>
              <a:t>These instruction increments the word specified by the effective address, and if the incremented value is equal to 0, PC is incremented by 1. Since it is not possible to increment a word inside the memory, it is necessary to read the word into DR, increment DR, and store the word back into memory.</a:t>
            </a:r>
          </a:p>
        </p:txBody>
      </p:sp>
      <p:sp>
        <p:nvSpPr>
          <p:cNvPr id="4" name="Rectangle 3"/>
          <p:cNvSpPr/>
          <p:nvPr/>
        </p:nvSpPr>
        <p:spPr>
          <a:xfrm>
            <a:off x="4112342" y="4169230"/>
            <a:ext cx="3023585" cy="523220"/>
          </a:xfrm>
          <a:prstGeom prst="rect">
            <a:avLst/>
          </a:prstGeom>
        </p:spPr>
        <p:txBody>
          <a:bodyPr wrap="none">
            <a:spAutoFit/>
          </a:bodyPr>
          <a:lstStyle/>
          <a:p>
            <a:r>
              <a:rPr lang="en-US" sz="2800" dirty="0"/>
              <a:t>D</a:t>
            </a:r>
            <a:r>
              <a:rPr lang="en-US" sz="2800" baseline="-25000" dirty="0"/>
              <a:t>6</a:t>
            </a:r>
            <a:r>
              <a:rPr lang="en-US" sz="2800" dirty="0"/>
              <a:t>T</a:t>
            </a:r>
            <a:r>
              <a:rPr lang="en-US" sz="2800" baseline="-25000" dirty="0"/>
              <a:t>4</a:t>
            </a:r>
            <a:r>
              <a:rPr lang="en-US" sz="2800" dirty="0"/>
              <a:t>:	DR </a:t>
            </a:r>
            <a:r>
              <a:rPr lang="en-US" sz="2800" dirty="0">
                <a:sym typeface="Symbol" panose="05050102010706020507" pitchFamily="18" charset="2"/>
              </a:rPr>
              <a:t></a:t>
            </a:r>
            <a:r>
              <a:rPr lang="en-US" sz="2800" dirty="0"/>
              <a:t> M[AR]</a:t>
            </a:r>
          </a:p>
        </p:txBody>
      </p:sp>
      <p:sp>
        <p:nvSpPr>
          <p:cNvPr id="6" name="Rectangle 5"/>
          <p:cNvSpPr/>
          <p:nvPr/>
        </p:nvSpPr>
        <p:spPr>
          <a:xfrm>
            <a:off x="4112342" y="4692450"/>
            <a:ext cx="2985113" cy="523220"/>
          </a:xfrm>
          <a:prstGeom prst="rect">
            <a:avLst/>
          </a:prstGeom>
        </p:spPr>
        <p:txBody>
          <a:bodyPr wrap="none">
            <a:spAutoFit/>
          </a:bodyPr>
          <a:lstStyle/>
          <a:p>
            <a:r>
              <a:rPr lang="en-US" sz="2800" dirty="0"/>
              <a:t>D</a:t>
            </a:r>
            <a:r>
              <a:rPr lang="en-US" sz="2800" baseline="-25000" dirty="0"/>
              <a:t>6</a:t>
            </a:r>
            <a:r>
              <a:rPr lang="en-US" sz="2800" dirty="0"/>
              <a:t>T</a:t>
            </a:r>
            <a:r>
              <a:rPr lang="en-US" sz="2800" baseline="-25000" dirty="0"/>
              <a:t>5</a:t>
            </a:r>
            <a:r>
              <a:rPr lang="en-US" sz="2800" dirty="0"/>
              <a:t>:	DR </a:t>
            </a:r>
            <a:r>
              <a:rPr lang="en-US" sz="2800" dirty="0">
                <a:sym typeface="Symbol" panose="05050102010706020507" pitchFamily="18" charset="2"/>
              </a:rPr>
              <a:t></a:t>
            </a:r>
            <a:r>
              <a:rPr lang="en-US" sz="2800" dirty="0"/>
              <a:t> DR + 1</a:t>
            </a:r>
          </a:p>
        </p:txBody>
      </p:sp>
      <p:sp>
        <p:nvSpPr>
          <p:cNvPr id="7" name="Rectangle 6"/>
          <p:cNvSpPr/>
          <p:nvPr/>
        </p:nvSpPr>
        <p:spPr>
          <a:xfrm>
            <a:off x="4112340" y="5215672"/>
            <a:ext cx="7642122" cy="954107"/>
          </a:xfrm>
          <a:prstGeom prst="rect">
            <a:avLst/>
          </a:prstGeom>
        </p:spPr>
        <p:txBody>
          <a:bodyPr wrap="square">
            <a:spAutoFit/>
          </a:bodyPr>
          <a:lstStyle/>
          <a:p>
            <a:r>
              <a:rPr lang="en-US" sz="2800" dirty="0"/>
              <a:t>D</a:t>
            </a:r>
            <a:r>
              <a:rPr lang="en-US" sz="2800" baseline="-25000" dirty="0"/>
              <a:t>6</a:t>
            </a:r>
            <a:r>
              <a:rPr lang="en-US" sz="2800" dirty="0"/>
              <a:t>T</a:t>
            </a:r>
            <a:r>
              <a:rPr lang="en-US" sz="2800" baseline="-25000" dirty="0"/>
              <a:t>6</a:t>
            </a:r>
            <a:r>
              <a:rPr lang="en-US" sz="2800" dirty="0"/>
              <a:t>:	M[AR] </a:t>
            </a:r>
            <a:r>
              <a:rPr lang="en-US" sz="2800" dirty="0">
                <a:sym typeface="Symbol" panose="05050102010706020507" pitchFamily="18" charset="2"/>
              </a:rPr>
              <a:t></a:t>
            </a:r>
            <a:r>
              <a:rPr lang="en-US" sz="2800" dirty="0"/>
              <a:t> DR,  if (DR = 0) then (PC </a:t>
            </a:r>
            <a:r>
              <a:rPr lang="en-US" sz="2800" dirty="0">
                <a:sym typeface="Symbol" panose="05050102010706020507" pitchFamily="18" charset="2"/>
              </a:rPr>
              <a:t></a:t>
            </a:r>
            <a:r>
              <a:rPr lang="en-US" sz="2800" dirty="0"/>
              <a:t> PC + 1),  </a:t>
            </a:r>
          </a:p>
          <a:p>
            <a:r>
              <a:rPr lang="en-US" sz="2800" dirty="0"/>
              <a:t>		SC </a:t>
            </a:r>
            <a:r>
              <a:rPr lang="en-US" sz="2800" dirty="0">
                <a:sym typeface="Symbol" panose="05050102010706020507" pitchFamily="18" charset="2"/>
              </a:rPr>
              <a:t></a:t>
            </a:r>
            <a:r>
              <a:rPr lang="en-US" sz="2800" dirty="0"/>
              <a:t> 0</a:t>
            </a:r>
          </a:p>
        </p:txBody>
      </p:sp>
    </p:spTree>
    <p:extLst>
      <p:ext uri="{BB962C8B-B14F-4D97-AF65-F5344CB8AC3E}">
        <p14:creationId xmlns:p14="http://schemas.microsoft.com/office/powerpoint/2010/main" val="232282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D7EF-AF14-4ABD-B593-B1E2306FCE1C}"/>
              </a:ext>
            </a:extLst>
          </p:cNvPr>
          <p:cNvSpPr>
            <a:spLocks noGrp="1"/>
          </p:cNvSpPr>
          <p:nvPr>
            <p:ph type="title"/>
          </p:nvPr>
        </p:nvSpPr>
        <p:spPr/>
        <p:txBody>
          <a:bodyPr/>
          <a:lstStyle/>
          <a:p>
            <a:r>
              <a:rPr lang="en-US" dirty="0">
                <a:latin typeface="+mn-lt"/>
              </a:rPr>
              <a:t>Flowchart for Memory Reference Instructions</a:t>
            </a:r>
          </a:p>
        </p:txBody>
      </p:sp>
      <p:sp>
        <p:nvSpPr>
          <p:cNvPr id="6" name="Rectangle 4">
            <a:extLst>
              <a:ext uri="{FF2B5EF4-FFF2-40B4-BE49-F238E27FC236}">
                <a16:creationId xmlns:a16="http://schemas.microsoft.com/office/drawing/2014/main" id="{4FD964CC-6824-4A1C-B3A2-E0E5851BFC78}"/>
              </a:ext>
            </a:extLst>
          </p:cNvPr>
          <p:cNvSpPr>
            <a:spLocks noChangeArrowheads="1"/>
          </p:cNvSpPr>
          <p:nvPr/>
        </p:nvSpPr>
        <p:spPr bwMode="auto">
          <a:xfrm>
            <a:off x="5652944" y="914402"/>
            <a:ext cx="2491068" cy="28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sz="1400">
                <a:solidFill>
                  <a:srgbClr val="000000"/>
                </a:solidFill>
                <a:latin typeface="+mn-lt"/>
              </a:rPr>
              <a:t>Memory-reference instruction</a:t>
            </a:r>
          </a:p>
        </p:txBody>
      </p:sp>
      <p:sp>
        <p:nvSpPr>
          <p:cNvPr id="7" name="Arc 5">
            <a:extLst>
              <a:ext uri="{FF2B5EF4-FFF2-40B4-BE49-F238E27FC236}">
                <a16:creationId xmlns:a16="http://schemas.microsoft.com/office/drawing/2014/main" id="{0C1B39A5-3620-4E3D-B887-1D0B1F3C55CE}"/>
              </a:ext>
            </a:extLst>
          </p:cNvPr>
          <p:cNvSpPr>
            <a:spLocks/>
          </p:cNvSpPr>
          <p:nvPr/>
        </p:nvSpPr>
        <p:spPr bwMode="auto">
          <a:xfrm>
            <a:off x="6870557" y="1476377"/>
            <a:ext cx="100012" cy="112713"/>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8" name="Line 6">
            <a:extLst>
              <a:ext uri="{FF2B5EF4-FFF2-40B4-BE49-F238E27FC236}">
                <a16:creationId xmlns:a16="http://schemas.microsoft.com/office/drawing/2014/main" id="{D6C43A5C-2293-4BBC-B747-0F23DC9E19AC}"/>
              </a:ext>
            </a:extLst>
          </p:cNvPr>
          <p:cNvSpPr>
            <a:spLocks noChangeShapeType="1"/>
          </p:cNvSpPr>
          <p:nvPr/>
        </p:nvSpPr>
        <p:spPr bwMode="auto">
          <a:xfrm>
            <a:off x="6919769" y="1147765"/>
            <a:ext cx="0" cy="3397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7">
            <a:extLst>
              <a:ext uri="{FF2B5EF4-FFF2-40B4-BE49-F238E27FC236}">
                <a16:creationId xmlns:a16="http://schemas.microsoft.com/office/drawing/2014/main" id="{1C99DCFA-14BC-43DE-BA68-26DE5293646D}"/>
              </a:ext>
            </a:extLst>
          </p:cNvPr>
          <p:cNvSpPr>
            <a:spLocks noChangeShapeType="1"/>
          </p:cNvSpPr>
          <p:nvPr/>
        </p:nvSpPr>
        <p:spPr bwMode="auto">
          <a:xfrm flipV="1">
            <a:off x="4943333" y="1593471"/>
            <a:ext cx="4707961" cy="673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Rectangle 8">
            <a:extLst>
              <a:ext uri="{FF2B5EF4-FFF2-40B4-BE49-F238E27FC236}">
                <a16:creationId xmlns:a16="http://schemas.microsoft.com/office/drawing/2014/main" id="{A4B7866F-EDE2-4C7F-9912-853D05380A81}"/>
              </a:ext>
            </a:extLst>
          </p:cNvPr>
          <p:cNvSpPr>
            <a:spLocks noChangeArrowheads="1"/>
          </p:cNvSpPr>
          <p:nvPr/>
        </p:nvSpPr>
        <p:spPr bwMode="auto">
          <a:xfrm>
            <a:off x="4371832" y="2049463"/>
            <a:ext cx="1021114"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dirty="0">
                <a:solidFill>
                  <a:srgbClr val="000000"/>
                </a:solidFill>
                <a:latin typeface="+mn-lt"/>
              </a:rPr>
              <a:t>DR </a:t>
            </a:r>
            <a:r>
              <a:rPr lang="en-US" altLang="ko-KR" dirty="0">
                <a:solidFill>
                  <a:srgbClr val="000000"/>
                </a:solidFill>
                <a:latin typeface="+mn-lt"/>
                <a:sym typeface="Symbol" panose="05050102010706020507" pitchFamily="18" charset="2"/>
              </a:rPr>
              <a:t></a:t>
            </a:r>
            <a:r>
              <a:rPr lang="en-US" altLang="ko-KR" dirty="0">
                <a:solidFill>
                  <a:srgbClr val="000000"/>
                </a:solidFill>
                <a:latin typeface="+mn-lt"/>
              </a:rPr>
              <a:t> M[AR]</a:t>
            </a:r>
          </a:p>
        </p:txBody>
      </p:sp>
      <p:sp>
        <p:nvSpPr>
          <p:cNvPr id="11" name="Rectangle 9">
            <a:extLst>
              <a:ext uri="{FF2B5EF4-FFF2-40B4-BE49-F238E27FC236}">
                <a16:creationId xmlns:a16="http://schemas.microsoft.com/office/drawing/2014/main" id="{8F016EC3-B883-4EDD-9118-70BA3463D781}"/>
              </a:ext>
            </a:extLst>
          </p:cNvPr>
          <p:cNvSpPr>
            <a:spLocks noChangeArrowheads="1"/>
          </p:cNvSpPr>
          <p:nvPr/>
        </p:nvSpPr>
        <p:spPr bwMode="auto">
          <a:xfrm>
            <a:off x="5691044" y="2039938"/>
            <a:ext cx="1021114"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DR </a:t>
            </a:r>
            <a:r>
              <a:rPr lang="en-US" altLang="ko-KR">
                <a:solidFill>
                  <a:srgbClr val="000000"/>
                </a:solidFill>
                <a:latin typeface="+mn-lt"/>
                <a:sym typeface="Symbol" panose="05050102010706020507" pitchFamily="18" charset="2"/>
              </a:rPr>
              <a:t></a:t>
            </a:r>
            <a:r>
              <a:rPr lang="en-US" altLang="ko-KR">
                <a:solidFill>
                  <a:srgbClr val="000000"/>
                </a:solidFill>
                <a:latin typeface="+mn-lt"/>
              </a:rPr>
              <a:t> M[AR]</a:t>
            </a:r>
          </a:p>
        </p:txBody>
      </p:sp>
      <p:sp>
        <p:nvSpPr>
          <p:cNvPr id="12" name="Rectangle 10">
            <a:extLst>
              <a:ext uri="{FF2B5EF4-FFF2-40B4-BE49-F238E27FC236}">
                <a16:creationId xmlns:a16="http://schemas.microsoft.com/office/drawing/2014/main" id="{C82FB267-6907-4AEF-A745-DB77F2673FF1}"/>
              </a:ext>
            </a:extLst>
          </p:cNvPr>
          <p:cNvSpPr>
            <a:spLocks noChangeArrowheads="1"/>
          </p:cNvSpPr>
          <p:nvPr/>
        </p:nvSpPr>
        <p:spPr bwMode="auto">
          <a:xfrm>
            <a:off x="7034069" y="2049463"/>
            <a:ext cx="1021114"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DR </a:t>
            </a:r>
            <a:r>
              <a:rPr lang="en-US" altLang="ko-KR">
                <a:solidFill>
                  <a:srgbClr val="000000"/>
                </a:solidFill>
                <a:latin typeface="+mn-lt"/>
                <a:sym typeface="Symbol" panose="05050102010706020507" pitchFamily="18" charset="2"/>
              </a:rPr>
              <a:t></a:t>
            </a:r>
            <a:r>
              <a:rPr lang="en-US" altLang="ko-KR">
                <a:solidFill>
                  <a:srgbClr val="000000"/>
                </a:solidFill>
                <a:latin typeface="+mn-lt"/>
              </a:rPr>
              <a:t> M[AR]</a:t>
            </a:r>
          </a:p>
        </p:txBody>
      </p:sp>
      <p:sp>
        <p:nvSpPr>
          <p:cNvPr id="13" name="Rectangle 11">
            <a:extLst>
              <a:ext uri="{FF2B5EF4-FFF2-40B4-BE49-F238E27FC236}">
                <a16:creationId xmlns:a16="http://schemas.microsoft.com/office/drawing/2014/main" id="{774218F6-C4E3-4CAF-9200-E595754A5C70}"/>
              </a:ext>
            </a:extLst>
          </p:cNvPr>
          <p:cNvSpPr>
            <a:spLocks noChangeArrowheads="1"/>
          </p:cNvSpPr>
          <p:nvPr/>
        </p:nvSpPr>
        <p:spPr bwMode="auto">
          <a:xfrm>
            <a:off x="8324709" y="1989140"/>
            <a:ext cx="1001685"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M[AR] </a:t>
            </a:r>
            <a:r>
              <a:rPr lang="en-US" altLang="ko-KR">
                <a:solidFill>
                  <a:srgbClr val="000000"/>
                </a:solidFill>
                <a:latin typeface="+mn-lt"/>
                <a:sym typeface="Symbol" panose="05050102010706020507" pitchFamily="18" charset="2"/>
              </a:rPr>
              <a:t></a:t>
            </a:r>
            <a:r>
              <a:rPr lang="en-US" altLang="ko-KR">
                <a:solidFill>
                  <a:srgbClr val="000000"/>
                </a:solidFill>
                <a:latin typeface="+mn-lt"/>
              </a:rPr>
              <a:t> AC</a:t>
            </a:r>
          </a:p>
          <a:p>
            <a:pPr eaLnBrk="1">
              <a:lnSpc>
                <a:spcPct val="90000"/>
              </a:lnSpc>
            </a:pPr>
            <a:endParaRPr lang="en-US" altLang="ko-KR">
              <a:solidFill>
                <a:srgbClr val="000000"/>
              </a:solidFill>
              <a:latin typeface="+mn-lt"/>
            </a:endParaRPr>
          </a:p>
        </p:txBody>
      </p:sp>
      <p:sp>
        <p:nvSpPr>
          <p:cNvPr id="14" name="Rectangle 12">
            <a:extLst>
              <a:ext uri="{FF2B5EF4-FFF2-40B4-BE49-F238E27FC236}">
                <a16:creationId xmlns:a16="http://schemas.microsoft.com/office/drawing/2014/main" id="{14C38BDE-4539-4476-AE27-D99714F2CEAD}"/>
              </a:ext>
            </a:extLst>
          </p:cNvPr>
          <p:cNvSpPr>
            <a:spLocks noChangeArrowheads="1"/>
          </p:cNvSpPr>
          <p:nvPr/>
        </p:nvSpPr>
        <p:spPr bwMode="auto">
          <a:xfrm>
            <a:off x="8481869" y="2151063"/>
            <a:ext cx="655630"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SC </a:t>
            </a:r>
            <a:r>
              <a:rPr lang="en-US" altLang="ko-KR">
                <a:solidFill>
                  <a:srgbClr val="000000"/>
                </a:solidFill>
                <a:latin typeface="+mn-lt"/>
                <a:sym typeface="Symbol" panose="05050102010706020507" pitchFamily="18" charset="2"/>
              </a:rPr>
              <a:t></a:t>
            </a:r>
            <a:r>
              <a:rPr lang="en-US" altLang="ko-KR">
                <a:solidFill>
                  <a:srgbClr val="000000"/>
                </a:solidFill>
                <a:latin typeface="+mn-lt"/>
              </a:rPr>
              <a:t> 0</a:t>
            </a:r>
          </a:p>
        </p:txBody>
      </p:sp>
      <p:sp>
        <p:nvSpPr>
          <p:cNvPr id="15" name="Rectangle 13">
            <a:extLst>
              <a:ext uri="{FF2B5EF4-FFF2-40B4-BE49-F238E27FC236}">
                <a16:creationId xmlns:a16="http://schemas.microsoft.com/office/drawing/2014/main" id="{6FA77381-E984-4650-9BF1-02E0FFBAA560}"/>
              </a:ext>
            </a:extLst>
          </p:cNvPr>
          <p:cNvSpPr>
            <a:spLocks noChangeArrowheads="1"/>
          </p:cNvSpPr>
          <p:nvPr/>
        </p:nvSpPr>
        <p:spPr bwMode="auto">
          <a:xfrm>
            <a:off x="4359132" y="2003427"/>
            <a:ext cx="1141412" cy="3159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16" name="Rectangle 14">
            <a:extLst>
              <a:ext uri="{FF2B5EF4-FFF2-40B4-BE49-F238E27FC236}">
                <a16:creationId xmlns:a16="http://schemas.microsoft.com/office/drawing/2014/main" id="{F3532322-72D1-4899-AAC2-F681DBF42F56}"/>
              </a:ext>
            </a:extLst>
          </p:cNvPr>
          <p:cNvSpPr>
            <a:spLocks noChangeArrowheads="1"/>
          </p:cNvSpPr>
          <p:nvPr/>
        </p:nvSpPr>
        <p:spPr bwMode="auto">
          <a:xfrm>
            <a:off x="5681521" y="2003427"/>
            <a:ext cx="1141413" cy="3159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17" name="Rectangle 15">
            <a:extLst>
              <a:ext uri="{FF2B5EF4-FFF2-40B4-BE49-F238E27FC236}">
                <a16:creationId xmlns:a16="http://schemas.microsoft.com/office/drawing/2014/main" id="{0E2E664C-A843-4398-95A1-D9638A3BE98A}"/>
              </a:ext>
            </a:extLst>
          </p:cNvPr>
          <p:cNvSpPr>
            <a:spLocks noChangeArrowheads="1"/>
          </p:cNvSpPr>
          <p:nvPr/>
        </p:nvSpPr>
        <p:spPr bwMode="auto">
          <a:xfrm>
            <a:off x="7005496" y="2003427"/>
            <a:ext cx="1139825" cy="3159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18" name="Rectangle 16">
            <a:extLst>
              <a:ext uri="{FF2B5EF4-FFF2-40B4-BE49-F238E27FC236}">
                <a16:creationId xmlns:a16="http://schemas.microsoft.com/office/drawing/2014/main" id="{712AD0EB-C321-4EFC-97AB-CAEB5D9AC685}"/>
              </a:ext>
            </a:extLst>
          </p:cNvPr>
          <p:cNvSpPr>
            <a:spLocks noChangeArrowheads="1"/>
          </p:cNvSpPr>
          <p:nvPr/>
        </p:nvSpPr>
        <p:spPr bwMode="auto">
          <a:xfrm>
            <a:off x="8327882" y="2003425"/>
            <a:ext cx="1154112" cy="3746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19" name="Arc 17">
            <a:extLst>
              <a:ext uri="{FF2B5EF4-FFF2-40B4-BE49-F238E27FC236}">
                <a16:creationId xmlns:a16="http://schemas.microsoft.com/office/drawing/2014/main" id="{AD016205-680C-4E0C-9ABF-82C93D13971C}"/>
              </a:ext>
            </a:extLst>
          </p:cNvPr>
          <p:cNvSpPr>
            <a:spLocks/>
          </p:cNvSpPr>
          <p:nvPr/>
        </p:nvSpPr>
        <p:spPr bwMode="auto">
          <a:xfrm>
            <a:off x="4889359" y="1874840"/>
            <a:ext cx="96837"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20" name="Line 18">
            <a:extLst>
              <a:ext uri="{FF2B5EF4-FFF2-40B4-BE49-F238E27FC236}">
                <a16:creationId xmlns:a16="http://schemas.microsoft.com/office/drawing/2014/main" id="{D1B923AF-3DC3-45F4-9419-3C5B036B9358}"/>
              </a:ext>
            </a:extLst>
          </p:cNvPr>
          <p:cNvSpPr>
            <a:spLocks noChangeShapeType="1"/>
          </p:cNvSpPr>
          <p:nvPr/>
        </p:nvSpPr>
        <p:spPr bwMode="auto">
          <a:xfrm flipV="1">
            <a:off x="4936982" y="1587502"/>
            <a:ext cx="0" cy="3206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Arc 19">
            <a:extLst>
              <a:ext uri="{FF2B5EF4-FFF2-40B4-BE49-F238E27FC236}">
                <a16:creationId xmlns:a16="http://schemas.microsoft.com/office/drawing/2014/main" id="{2A13EE3E-DBB8-41D6-AC9B-98FD08929621}"/>
              </a:ext>
            </a:extLst>
          </p:cNvPr>
          <p:cNvSpPr>
            <a:spLocks/>
          </p:cNvSpPr>
          <p:nvPr/>
        </p:nvSpPr>
        <p:spPr bwMode="auto">
          <a:xfrm>
            <a:off x="6210157" y="1874840"/>
            <a:ext cx="100012"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22" name="Line 20">
            <a:extLst>
              <a:ext uri="{FF2B5EF4-FFF2-40B4-BE49-F238E27FC236}">
                <a16:creationId xmlns:a16="http://schemas.microsoft.com/office/drawing/2014/main" id="{66636270-60D5-48E1-BD14-4EF305E87DAF}"/>
              </a:ext>
            </a:extLst>
          </p:cNvPr>
          <p:cNvSpPr>
            <a:spLocks noChangeShapeType="1"/>
          </p:cNvSpPr>
          <p:nvPr/>
        </p:nvSpPr>
        <p:spPr bwMode="auto">
          <a:xfrm flipV="1">
            <a:off x="6259369" y="1600202"/>
            <a:ext cx="0" cy="3079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Arc 21">
            <a:extLst>
              <a:ext uri="{FF2B5EF4-FFF2-40B4-BE49-F238E27FC236}">
                <a16:creationId xmlns:a16="http://schemas.microsoft.com/office/drawing/2014/main" id="{588D8A54-9D65-4441-88D1-46A86CD1D8FC}"/>
              </a:ext>
            </a:extLst>
          </p:cNvPr>
          <p:cNvSpPr>
            <a:spLocks/>
          </p:cNvSpPr>
          <p:nvPr/>
        </p:nvSpPr>
        <p:spPr bwMode="auto">
          <a:xfrm>
            <a:off x="7532546" y="1874840"/>
            <a:ext cx="100013"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24" name="Arc 23">
            <a:extLst>
              <a:ext uri="{FF2B5EF4-FFF2-40B4-BE49-F238E27FC236}">
                <a16:creationId xmlns:a16="http://schemas.microsoft.com/office/drawing/2014/main" id="{B8440984-1222-4B87-B596-3711552E5ED3}"/>
              </a:ext>
            </a:extLst>
          </p:cNvPr>
          <p:cNvSpPr>
            <a:spLocks/>
          </p:cNvSpPr>
          <p:nvPr/>
        </p:nvSpPr>
        <p:spPr bwMode="auto">
          <a:xfrm>
            <a:off x="8854932" y="1874840"/>
            <a:ext cx="100012"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25" name="Line 24">
            <a:extLst>
              <a:ext uri="{FF2B5EF4-FFF2-40B4-BE49-F238E27FC236}">
                <a16:creationId xmlns:a16="http://schemas.microsoft.com/office/drawing/2014/main" id="{8897A339-FD45-427F-B50A-55908AAA76BC}"/>
              </a:ext>
            </a:extLst>
          </p:cNvPr>
          <p:cNvSpPr>
            <a:spLocks noChangeShapeType="1"/>
          </p:cNvSpPr>
          <p:nvPr/>
        </p:nvSpPr>
        <p:spPr bwMode="auto">
          <a:xfrm flipV="1">
            <a:off x="8904144" y="1603375"/>
            <a:ext cx="0"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Rectangle 25">
            <a:extLst>
              <a:ext uri="{FF2B5EF4-FFF2-40B4-BE49-F238E27FC236}">
                <a16:creationId xmlns:a16="http://schemas.microsoft.com/office/drawing/2014/main" id="{1A0FB036-7F7B-412D-9AAF-005B65E9A13E}"/>
              </a:ext>
            </a:extLst>
          </p:cNvPr>
          <p:cNvSpPr>
            <a:spLocks noChangeArrowheads="1"/>
          </p:cNvSpPr>
          <p:nvPr/>
        </p:nvSpPr>
        <p:spPr bwMode="auto">
          <a:xfrm>
            <a:off x="4694094" y="1403350"/>
            <a:ext cx="5095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AND</a:t>
            </a:r>
          </a:p>
        </p:txBody>
      </p:sp>
      <p:sp>
        <p:nvSpPr>
          <p:cNvPr id="27" name="Rectangle 26">
            <a:extLst>
              <a:ext uri="{FF2B5EF4-FFF2-40B4-BE49-F238E27FC236}">
                <a16:creationId xmlns:a16="http://schemas.microsoft.com/office/drawing/2014/main" id="{965ECCAB-3859-4A5A-AF65-594DEF162BDA}"/>
              </a:ext>
            </a:extLst>
          </p:cNvPr>
          <p:cNvSpPr>
            <a:spLocks noChangeArrowheads="1"/>
          </p:cNvSpPr>
          <p:nvPr/>
        </p:nvSpPr>
        <p:spPr bwMode="auto">
          <a:xfrm>
            <a:off x="5875194" y="1403350"/>
            <a:ext cx="5095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ADD</a:t>
            </a:r>
          </a:p>
        </p:txBody>
      </p:sp>
      <p:sp>
        <p:nvSpPr>
          <p:cNvPr id="28" name="Rectangle 27">
            <a:extLst>
              <a:ext uri="{FF2B5EF4-FFF2-40B4-BE49-F238E27FC236}">
                <a16:creationId xmlns:a16="http://schemas.microsoft.com/office/drawing/2014/main" id="{EC5DD4F0-AB3E-4955-B412-20524B68D4D7}"/>
              </a:ext>
            </a:extLst>
          </p:cNvPr>
          <p:cNvSpPr>
            <a:spLocks noChangeArrowheads="1"/>
          </p:cNvSpPr>
          <p:nvPr/>
        </p:nvSpPr>
        <p:spPr bwMode="auto">
          <a:xfrm>
            <a:off x="7416659" y="1403350"/>
            <a:ext cx="472887"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LDA</a:t>
            </a:r>
          </a:p>
        </p:txBody>
      </p:sp>
      <p:sp>
        <p:nvSpPr>
          <p:cNvPr id="29" name="Rectangle 28">
            <a:extLst>
              <a:ext uri="{FF2B5EF4-FFF2-40B4-BE49-F238E27FC236}">
                <a16:creationId xmlns:a16="http://schemas.microsoft.com/office/drawing/2014/main" id="{7481A8CD-0EA5-4DA6-91DA-30BBD1352907}"/>
              </a:ext>
            </a:extLst>
          </p:cNvPr>
          <p:cNvSpPr>
            <a:spLocks noChangeArrowheads="1"/>
          </p:cNvSpPr>
          <p:nvPr/>
        </p:nvSpPr>
        <p:spPr bwMode="auto">
          <a:xfrm>
            <a:off x="8662846" y="1403350"/>
            <a:ext cx="451791"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dirty="0">
                <a:solidFill>
                  <a:srgbClr val="000000"/>
                </a:solidFill>
                <a:latin typeface="+mn-lt"/>
              </a:rPr>
              <a:t>STA</a:t>
            </a:r>
          </a:p>
        </p:txBody>
      </p:sp>
      <p:sp>
        <p:nvSpPr>
          <p:cNvPr id="30" name="Rectangle 29">
            <a:extLst>
              <a:ext uri="{FF2B5EF4-FFF2-40B4-BE49-F238E27FC236}">
                <a16:creationId xmlns:a16="http://schemas.microsoft.com/office/drawing/2014/main" id="{976C57FC-5FF1-468E-B87F-64DE59710A81}"/>
              </a:ext>
            </a:extLst>
          </p:cNvPr>
          <p:cNvSpPr>
            <a:spLocks noChangeArrowheads="1"/>
          </p:cNvSpPr>
          <p:nvPr/>
        </p:nvSpPr>
        <p:spPr bwMode="auto">
          <a:xfrm>
            <a:off x="4388904" y="2726515"/>
            <a:ext cx="1126848"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dirty="0">
                <a:solidFill>
                  <a:srgbClr val="000000"/>
                </a:solidFill>
                <a:latin typeface="+mn-lt"/>
              </a:rPr>
              <a:t>AC </a:t>
            </a:r>
            <a:r>
              <a:rPr lang="en-US" altLang="ko-KR" dirty="0">
                <a:solidFill>
                  <a:srgbClr val="000000"/>
                </a:solidFill>
                <a:latin typeface="+mn-lt"/>
                <a:sym typeface="Symbol" panose="05050102010706020507" pitchFamily="18" charset="2"/>
              </a:rPr>
              <a:t></a:t>
            </a:r>
            <a:r>
              <a:rPr lang="en-US" altLang="ko-KR" dirty="0">
                <a:solidFill>
                  <a:srgbClr val="000000"/>
                </a:solidFill>
                <a:latin typeface="+mn-lt"/>
              </a:rPr>
              <a:t> AC /\ DR</a:t>
            </a:r>
          </a:p>
          <a:p>
            <a:pPr eaLnBrk="1">
              <a:lnSpc>
                <a:spcPct val="90000"/>
              </a:lnSpc>
            </a:pPr>
            <a:endParaRPr lang="en-US" altLang="ko-KR" dirty="0">
              <a:solidFill>
                <a:srgbClr val="000000"/>
              </a:solidFill>
              <a:latin typeface="+mn-lt"/>
            </a:endParaRPr>
          </a:p>
        </p:txBody>
      </p:sp>
      <p:sp>
        <p:nvSpPr>
          <p:cNvPr id="31" name="Rectangle 30">
            <a:extLst>
              <a:ext uri="{FF2B5EF4-FFF2-40B4-BE49-F238E27FC236}">
                <a16:creationId xmlns:a16="http://schemas.microsoft.com/office/drawing/2014/main" id="{F346B149-8D33-4D0B-AC2C-A6E09D4A891D}"/>
              </a:ext>
            </a:extLst>
          </p:cNvPr>
          <p:cNvSpPr>
            <a:spLocks noChangeArrowheads="1"/>
          </p:cNvSpPr>
          <p:nvPr/>
        </p:nvSpPr>
        <p:spPr bwMode="auto">
          <a:xfrm>
            <a:off x="4514707" y="2889250"/>
            <a:ext cx="655630"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SC </a:t>
            </a:r>
            <a:r>
              <a:rPr lang="en-US" altLang="ko-KR">
                <a:solidFill>
                  <a:srgbClr val="000000"/>
                </a:solidFill>
                <a:latin typeface="+mn-lt"/>
                <a:sym typeface="Symbol" panose="05050102010706020507" pitchFamily="18" charset="2"/>
              </a:rPr>
              <a:t></a:t>
            </a:r>
            <a:r>
              <a:rPr lang="en-US" altLang="ko-KR">
                <a:solidFill>
                  <a:srgbClr val="000000"/>
                </a:solidFill>
                <a:latin typeface="+mn-lt"/>
              </a:rPr>
              <a:t> 0</a:t>
            </a:r>
          </a:p>
        </p:txBody>
      </p:sp>
      <p:sp>
        <p:nvSpPr>
          <p:cNvPr id="32" name="Rectangle 31">
            <a:extLst>
              <a:ext uri="{FF2B5EF4-FFF2-40B4-BE49-F238E27FC236}">
                <a16:creationId xmlns:a16="http://schemas.microsoft.com/office/drawing/2014/main" id="{05AA721D-32A0-4580-85E6-100742CF9797}"/>
              </a:ext>
            </a:extLst>
          </p:cNvPr>
          <p:cNvSpPr>
            <a:spLocks noChangeArrowheads="1"/>
          </p:cNvSpPr>
          <p:nvPr/>
        </p:nvSpPr>
        <p:spPr bwMode="auto">
          <a:xfrm>
            <a:off x="4359132" y="2741613"/>
            <a:ext cx="1141412" cy="3746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33" name="Rectangle 32">
            <a:extLst>
              <a:ext uri="{FF2B5EF4-FFF2-40B4-BE49-F238E27FC236}">
                <a16:creationId xmlns:a16="http://schemas.microsoft.com/office/drawing/2014/main" id="{FC7C9A47-5FF4-48B1-8102-6D9FE331ED98}"/>
              </a:ext>
            </a:extLst>
          </p:cNvPr>
          <p:cNvSpPr>
            <a:spLocks noChangeArrowheads="1"/>
          </p:cNvSpPr>
          <p:nvPr/>
        </p:nvSpPr>
        <p:spPr bwMode="auto">
          <a:xfrm>
            <a:off x="5641834" y="2735265"/>
            <a:ext cx="1118833"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AC </a:t>
            </a:r>
            <a:r>
              <a:rPr lang="en-US" altLang="ko-KR">
                <a:solidFill>
                  <a:srgbClr val="000000"/>
                </a:solidFill>
                <a:latin typeface="+mn-lt"/>
                <a:sym typeface="Symbol" panose="05050102010706020507" pitchFamily="18" charset="2"/>
              </a:rPr>
              <a:t></a:t>
            </a:r>
            <a:r>
              <a:rPr lang="en-US" altLang="ko-KR">
                <a:solidFill>
                  <a:srgbClr val="000000"/>
                </a:solidFill>
                <a:latin typeface="+mn-lt"/>
              </a:rPr>
              <a:t> AC + DR</a:t>
            </a:r>
          </a:p>
          <a:p>
            <a:pPr eaLnBrk="1">
              <a:lnSpc>
                <a:spcPct val="90000"/>
              </a:lnSpc>
            </a:pPr>
            <a:endParaRPr lang="en-US" altLang="ko-KR">
              <a:solidFill>
                <a:srgbClr val="000000"/>
              </a:solidFill>
              <a:latin typeface="+mn-lt"/>
            </a:endParaRPr>
          </a:p>
        </p:txBody>
      </p:sp>
      <p:sp>
        <p:nvSpPr>
          <p:cNvPr id="34" name="Rectangle 33">
            <a:extLst>
              <a:ext uri="{FF2B5EF4-FFF2-40B4-BE49-F238E27FC236}">
                <a16:creationId xmlns:a16="http://schemas.microsoft.com/office/drawing/2014/main" id="{D25BED8C-4CD7-47D8-8737-2F24371642BA}"/>
              </a:ext>
            </a:extLst>
          </p:cNvPr>
          <p:cNvSpPr>
            <a:spLocks noChangeArrowheads="1"/>
          </p:cNvSpPr>
          <p:nvPr/>
        </p:nvSpPr>
        <p:spPr bwMode="auto">
          <a:xfrm>
            <a:off x="5641834" y="2901952"/>
            <a:ext cx="797079"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E </a:t>
            </a:r>
            <a:r>
              <a:rPr lang="en-US" altLang="ko-KR">
                <a:solidFill>
                  <a:srgbClr val="000000"/>
                </a:solidFill>
                <a:latin typeface="+mn-lt"/>
                <a:sym typeface="Symbol" panose="05050102010706020507" pitchFamily="18" charset="2"/>
              </a:rPr>
              <a:t></a:t>
            </a:r>
            <a:r>
              <a:rPr lang="en-US" altLang="ko-KR">
                <a:solidFill>
                  <a:srgbClr val="000000"/>
                </a:solidFill>
                <a:latin typeface="+mn-lt"/>
              </a:rPr>
              <a:t> Cout</a:t>
            </a:r>
          </a:p>
          <a:p>
            <a:pPr eaLnBrk="1">
              <a:lnSpc>
                <a:spcPct val="90000"/>
              </a:lnSpc>
            </a:pPr>
            <a:endParaRPr lang="en-US" altLang="ko-KR">
              <a:solidFill>
                <a:srgbClr val="000000"/>
              </a:solidFill>
              <a:latin typeface="+mn-lt"/>
            </a:endParaRPr>
          </a:p>
        </p:txBody>
      </p:sp>
      <p:sp>
        <p:nvSpPr>
          <p:cNvPr id="35" name="Rectangle 34">
            <a:extLst>
              <a:ext uri="{FF2B5EF4-FFF2-40B4-BE49-F238E27FC236}">
                <a16:creationId xmlns:a16="http://schemas.microsoft.com/office/drawing/2014/main" id="{09DFA4FB-6DA1-4583-BA95-837E30AC4DB2}"/>
              </a:ext>
            </a:extLst>
          </p:cNvPr>
          <p:cNvSpPr>
            <a:spLocks noChangeArrowheads="1"/>
          </p:cNvSpPr>
          <p:nvPr/>
        </p:nvSpPr>
        <p:spPr bwMode="auto">
          <a:xfrm>
            <a:off x="5641832" y="3065463"/>
            <a:ext cx="655630"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SC </a:t>
            </a:r>
            <a:r>
              <a:rPr lang="en-US" altLang="ko-KR">
                <a:solidFill>
                  <a:srgbClr val="000000"/>
                </a:solidFill>
                <a:latin typeface="+mn-lt"/>
                <a:sym typeface="Symbol" panose="05050102010706020507" pitchFamily="18" charset="2"/>
              </a:rPr>
              <a:t></a:t>
            </a:r>
            <a:r>
              <a:rPr lang="en-US" altLang="ko-KR">
                <a:latin typeface="+mn-lt"/>
              </a:rPr>
              <a:t> </a:t>
            </a:r>
            <a:r>
              <a:rPr lang="en-US" altLang="ko-KR">
                <a:solidFill>
                  <a:srgbClr val="000000"/>
                </a:solidFill>
                <a:latin typeface="+mn-lt"/>
              </a:rPr>
              <a:t>0</a:t>
            </a:r>
          </a:p>
        </p:txBody>
      </p:sp>
      <p:sp>
        <p:nvSpPr>
          <p:cNvPr id="36" name="Rectangle 35">
            <a:extLst>
              <a:ext uri="{FF2B5EF4-FFF2-40B4-BE49-F238E27FC236}">
                <a16:creationId xmlns:a16="http://schemas.microsoft.com/office/drawing/2014/main" id="{4D868708-BC57-45C2-8ED4-527BDC4A434D}"/>
              </a:ext>
            </a:extLst>
          </p:cNvPr>
          <p:cNvSpPr>
            <a:spLocks noChangeArrowheads="1"/>
          </p:cNvSpPr>
          <p:nvPr/>
        </p:nvSpPr>
        <p:spPr bwMode="auto">
          <a:xfrm>
            <a:off x="5681521" y="2741613"/>
            <a:ext cx="1141413" cy="569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37" name="Rectangle 36">
            <a:extLst>
              <a:ext uri="{FF2B5EF4-FFF2-40B4-BE49-F238E27FC236}">
                <a16:creationId xmlns:a16="http://schemas.microsoft.com/office/drawing/2014/main" id="{756ED72E-2C63-46E6-BEC0-83320C3055F7}"/>
              </a:ext>
            </a:extLst>
          </p:cNvPr>
          <p:cNvSpPr>
            <a:spLocks noChangeArrowheads="1"/>
          </p:cNvSpPr>
          <p:nvPr/>
        </p:nvSpPr>
        <p:spPr bwMode="auto">
          <a:xfrm>
            <a:off x="7184882" y="2727327"/>
            <a:ext cx="790410"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AC </a:t>
            </a:r>
            <a:r>
              <a:rPr lang="en-US" altLang="ko-KR">
                <a:solidFill>
                  <a:srgbClr val="000000"/>
                </a:solidFill>
                <a:latin typeface="+mn-lt"/>
                <a:sym typeface="Symbol" panose="05050102010706020507" pitchFamily="18" charset="2"/>
              </a:rPr>
              <a:t></a:t>
            </a:r>
            <a:r>
              <a:rPr lang="en-US" altLang="ko-KR">
                <a:solidFill>
                  <a:srgbClr val="000000"/>
                </a:solidFill>
                <a:latin typeface="+mn-lt"/>
              </a:rPr>
              <a:t> DR</a:t>
            </a:r>
          </a:p>
          <a:p>
            <a:pPr eaLnBrk="1">
              <a:lnSpc>
                <a:spcPct val="90000"/>
              </a:lnSpc>
            </a:pPr>
            <a:endParaRPr lang="en-US" altLang="ko-KR">
              <a:solidFill>
                <a:srgbClr val="000000"/>
              </a:solidFill>
              <a:latin typeface="+mn-lt"/>
            </a:endParaRPr>
          </a:p>
        </p:txBody>
      </p:sp>
      <p:sp>
        <p:nvSpPr>
          <p:cNvPr id="38" name="Rectangle 37">
            <a:extLst>
              <a:ext uri="{FF2B5EF4-FFF2-40B4-BE49-F238E27FC236}">
                <a16:creationId xmlns:a16="http://schemas.microsoft.com/office/drawing/2014/main" id="{2C4835ED-D6D6-471C-80E0-A3635AB3A5CD}"/>
              </a:ext>
            </a:extLst>
          </p:cNvPr>
          <p:cNvSpPr>
            <a:spLocks noChangeArrowheads="1"/>
          </p:cNvSpPr>
          <p:nvPr/>
        </p:nvSpPr>
        <p:spPr bwMode="auto">
          <a:xfrm>
            <a:off x="7237269" y="2889250"/>
            <a:ext cx="655630"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SC </a:t>
            </a:r>
            <a:r>
              <a:rPr lang="en-US" altLang="ko-KR">
                <a:solidFill>
                  <a:srgbClr val="000000"/>
                </a:solidFill>
                <a:latin typeface="+mn-lt"/>
                <a:sym typeface="Symbol" panose="05050102010706020507" pitchFamily="18" charset="2"/>
              </a:rPr>
              <a:t></a:t>
            </a:r>
            <a:r>
              <a:rPr lang="en-US" altLang="ko-KR">
                <a:solidFill>
                  <a:srgbClr val="000000"/>
                </a:solidFill>
                <a:latin typeface="+mn-lt"/>
              </a:rPr>
              <a:t> 0</a:t>
            </a:r>
          </a:p>
        </p:txBody>
      </p:sp>
      <p:sp>
        <p:nvSpPr>
          <p:cNvPr id="39" name="Rectangle 38">
            <a:extLst>
              <a:ext uri="{FF2B5EF4-FFF2-40B4-BE49-F238E27FC236}">
                <a16:creationId xmlns:a16="http://schemas.microsoft.com/office/drawing/2014/main" id="{B8710F38-954E-4E84-9FCB-5C0DB3AA43EF}"/>
              </a:ext>
            </a:extLst>
          </p:cNvPr>
          <p:cNvSpPr>
            <a:spLocks noChangeArrowheads="1"/>
          </p:cNvSpPr>
          <p:nvPr/>
        </p:nvSpPr>
        <p:spPr bwMode="auto">
          <a:xfrm>
            <a:off x="7005496" y="2741613"/>
            <a:ext cx="1139825" cy="3746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40" name="Rectangle 39">
            <a:extLst>
              <a:ext uri="{FF2B5EF4-FFF2-40B4-BE49-F238E27FC236}">
                <a16:creationId xmlns:a16="http://schemas.microsoft.com/office/drawing/2014/main" id="{426A3B20-D535-4F2A-92D7-BABCEC0035B1}"/>
              </a:ext>
            </a:extLst>
          </p:cNvPr>
          <p:cNvSpPr>
            <a:spLocks noChangeArrowheads="1"/>
          </p:cNvSpPr>
          <p:nvPr/>
        </p:nvSpPr>
        <p:spPr bwMode="auto">
          <a:xfrm>
            <a:off x="5148119" y="1754188"/>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41" name="Rectangle 40">
            <a:extLst>
              <a:ext uri="{FF2B5EF4-FFF2-40B4-BE49-F238E27FC236}">
                <a16:creationId xmlns:a16="http://schemas.microsoft.com/office/drawing/2014/main" id="{1122F86D-3D18-45FA-B4C7-4ED573F8CC73}"/>
              </a:ext>
            </a:extLst>
          </p:cNvPr>
          <p:cNvSpPr>
            <a:spLocks noChangeArrowheads="1"/>
          </p:cNvSpPr>
          <p:nvPr/>
        </p:nvSpPr>
        <p:spPr bwMode="auto">
          <a:xfrm>
            <a:off x="5251307" y="182403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0</a:t>
            </a:r>
          </a:p>
        </p:txBody>
      </p:sp>
      <p:sp>
        <p:nvSpPr>
          <p:cNvPr id="42" name="Rectangle 41">
            <a:extLst>
              <a:ext uri="{FF2B5EF4-FFF2-40B4-BE49-F238E27FC236}">
                <a16:creationId xmlns:a16="http://schemas.microsoft.com/office/drawing/2014/main" id="{200A9D5D-8289-436A-9C95-45691EC98A26}"/>
              </a:ext>
            </a:extLst>
          </p:cNvPr>
          <p:cNvSpPr>
            <a:spLocks noChangeArrowheads="1"/>
          </p:cNvSpPr>
          <p:nvPr/>
        </p:nvSpPr>
        <p:spPr bwMode="auto">
          <a:xfrm>
            <a:off x="5446571" y="18129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4</a:t>
            </a:r>
          </a:p>
        </p:txBody>
      </p:sp>
      <p:sp>
        <p:nvSpPr>
          <p:cNvPr id="43" name="Rectangle 42">
            <a:extLst>
              <a:ext uri="{FF2B5EF4-FFF2-40B4-BE49-F238E27FC236}">
                <a16:creationId xmlns:a16="http://schemas.microsoft.com/office/drawing/2014/main" id="{4734FF22-B446-40E0-A976-D81414935F9A}"/>
              </a:ext>
            </a:extLst>
          </p:cNvPr>
          <p:cNvSpPr>
            <a:spLocks noChangeArrowheads="1"/>
          </p:cNvSpPr>
          <p:nvPr/>
        </p:nvSpPr>
        <p:spPr bwMode="auto">
          <a:xfrm>
            <a:off x="6470507" y="1754188"/>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44" name="Rectangle 43">
            <a:extLst>
              <a:ext uri="{FF2B5EF4-FFF2-40B4-BE49-F238E27FC236}">
                <a16:creationId xmlns:a16="http://schemas.microsoft.com/office/drawing/2014/main" id="{E690A752-079A-4F34-A323-4CB090E03DE2}"/>
              </a:ext>
            </a:extLst>
          </p:cNvPr>
          <p:cNvSpPr>
            <a:spLocks noChangeArrowheads="1"/>
          </p:cNvSpPr>
          <p:nvPr/>
        </p:nvSpPr>
        <p:spPr bwMode="auto">
          <a:xfrm>
            <a:off x="6573696" y="18129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1</a:t>
            </a:r>
          </a:p>
        </p:txBody>
      </p:sp>
      <p:sp>
        <p:nvSpPr>
          <p:cNvPr id="45" name="Rectangle 44">
            <a:extLst>
              <a:ext uri="{FF2B5EF4-FFF2-40B4-BE49-F238E27FC236}">
                <a16:creationId xmlns:a16="http://schemas.microsoft.com/office/drawing/2014/main" id="{9EB95DFC-EB53-4645-8F1F-E1338501A661}"/>
              </a:ext>
            </a:extLst>
          </p:cNvPr>
          <p:cNvSpPr>
            <a:spLocks noChangeArrowheads="1"/>
          </p:cNvSpPr>
          <p:nvPr/>
        </p:nvSpPr>
        <p:spPr bwMode="auto">
          <a:xfrm>
            <a:off x="6768957" y="181292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4</a:t>
            </a:r>
          </a:p>
        </p:txBody>
      </p:sp>
      <p:sp>
        <p:nvSpPr>
          <p:cNvPr id="46" name="Rectangle 45">
            <a:extLst>
              <a:ext uri="{FF2B5EF4-FFF2-40B4-BE49-F238E27FC236}">
                <a16:creationId xmlns:a16="http://schemas.microsoft.com/office/drawing/2014/main" id="{5F59E939-C637-4A6F-9D09-BCCB09CF2F4B}"/>
              </a:ext>
            </a:extLst>
          </p:cNvPr>
          <p:cNvSpPr>
            <a:spLocks noChangeArrowheads="1"/>
          </p:cNvSpPr>
          <p:nvPr/>
        </p:nvSpPr>
        <p:spPr bwMode="auto">
          <a:xfrm>
            <a:off x="7794482" y="1754188"/>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47" name="Rectangle 46">
            <a:extLst>
              <a:ext uri="{FF2B5EF4-FFF2-40B4-BE49-F238E27FC236}">
                <a16:creationId xmlns:a16="http://schemas.microsoft.com/office/drawing/2014/main" id="{5159177A-27E9-423F-AE6D-3E58DAA0C8B4}"/>
              </a:ext>
            </a:extLst>
          </p:cNvPr>
          <p:cNvSpPr>
            <a:spLocks noChangeArrowheads="1"/>
          </p:cNvSpPr>
          <p:nvPr/>
        </p:nvSpPr>
        <p:spPr bwMode="auto">
          <a:xfrm>
            <a:off x="7897671" y="18129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2</a:t>
            </a:r>
          </a:p>
        </p:txBody>
      </p:sp>
      <p:sp>
        <p:nvSpPr>
          <p:cNvPr id="48" name="Rectangle 47">
            <a:extLst>
              <a:ext uri="{FF2B5EF4-FFF2-40B4-BE49-F238E27FC236}">
                <a16:creationId xmlns:a16="http://schemas.microsoft.com/office/drawing/2014/main" id="{19A73351-EA89-41D7-9B06-F2AD456E6E96}"/>
              </a:ext>
            </a:extLst>
          </p:cNvPr>
          <p:cNvSpPr>
            <a:spLocks noChangeArrowheads="1"/>
          </p:cNvSpPr>
          <p:nvPr/>
        </p:nvSpPr>
        <p:spPr bwMode="auto">
          <a:xfrm>
            <a:off x="8089757" y="181292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4</a:t>
            </a:r>
          </a:p>
        </p:txBody>
      </p:sp>
      <p:sp>
        <p:nvSpPr>
          <p:cNvPr id="49" name="Rectangle 48">
            <a:extLst>
              <a:ext uri="{FF2B5EF4-FFF2-40B4-BE49-F238E27FC236}">
                <a16:creationId xmlns:a16="http://schemas.microsoft.com/office/drawing/2014/main" id="{08D24E45-BF81-47B5-88F8-792AC9B68214}"/>
              </a:ext>
            </a:extLst>
          </p:cNvPr>
          <p:cNvSpPr>
            <a:spLocks noChangeArrowheads="1"/>
          </p:cNvSpPr>
          <p:nvPr/>
        </p:nvSpPr>
        <p:spPr bwMode="auto">
          <a:xfrm>
            <a:off x="9115282" y="1754188"/>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50" name="Rectangle 49">
            <a:extLst>
              <a:ext uri="{FF2B5EF4-FFF2-40B4-BE49-F238E27FC236}">
                <a16:creationId xmlns:a16="http://schemas.microsoft.com/office/drawing/2014/main" id="{E1863E94-9A23-4206-8EB4-0570DC89B7C7}"/>
              </a:ext>
            </a:extLst>
          </p:cNvPr>
          <p:cNvSpPr>
            <a:spLocks noChangeArrowheads="1"/>
          </p:cNvSpPr>
          <p:nvPr/>
        </p:nvSpPr>
        <p:spPr bwMode="auto">
          <a:xfrm>
            <a:off x="9234346" y="18129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3</a:t>
            </a:r>
          </a:p>
        </p:txBody>
      </p:sp>
      <p:sp>
        <p:nvSpPr>
          <p:cNvPr id="51" name="Rectangle 50">
            <a:extLst>
              <a:ext uri="{FF2B5EF4-FFF2-40B4-BE49-F238E27FC236}">
                <a16:creationId xmlns:a16="http://schemas.microsoft.com/office/drawing/2014/main" id="{F44FF64F-63A6-4C52-80ED-238BC32FA5B6}"/>
              </a:ext>
            </a:extLst>
          </p:cNvPr>
          <p:cNvSpPr>
            <a:spLocks noChangeArrowheads="1"/>
          </p:cNvSpPr>
          <p:nvPr/>
        </p:nvSpPr>
        <p:spPr bwMode="auto">
          <a:xfrm>
            <a:off x="9415321" y="1812925"/>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4</a:t>
            </a:r>
          </a:p>
        </p:txBody>
      </p:sp>
      <p:sp>
        <p:nvSpPr>
          <p:cNvPr id="52" name="Rectangle 51">
            <a:extLst>
              <a:ext uri="{FF2B5EF4-FFF2-40B4-BE49-F238E27FC236}">
                <a16:creationId xmlns:a16="http://schemas.microsoft.com/office/drawing/2014/main" id="{E73DC538-1A5D-4406-AFDB-34C79A96274F}"/>
              </a:ext>
            </a:extLst>
          </p:cNvPr>
          <p:cNvSpPr>
            <a:spLocks noChangeArrowheads="1"/>
          </p:cNvSpPr>
          <p:nvPr/>
        </p:nvSpPr>
        <p:spPr bwMode="auto">
          <a:xfrm>
            <a:off x="5148119" y="2492375"/>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53" name="Rectangle 52">
            <a:extLst>
              <a:ext uri="{FF2B5EF4-FFF2-40B4-BE49-F238E27FC236}">
                <a16:creationId xmlns:a16="http://schemas.microsoft.com/office/drawing/2014/main" id="{2866CD6E-EA94-4063-B7AF-F06F19340822}"/>
              </a:ext>
            </a:extLst>
          </p:cNvPr>
          <p:cNvSpPr>
            <a:spLocks noChangeArrowheads="1"/>
          </p:cNvSpPr>
          <p:nvPr/>
        </p:nvSpPr>
        <p:spPr bwMode="auto">
          <a:xfrm>
            <a:off x="5252896" y="25511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0</a:t>
            </a:r>
          </a:p>
        </p:txBody>
      </p:sp>
      <p:sp>
        <p:nvSpPr>
          <p:cNvPr id="54" name="Rectangle 53">
            <a:extLst>
              <a:ext uri="{FF2B5EF4-FFF2-40B4-BE49-F238E27FC236}">
                <a16:creationId xmlns:a16="http://schemas.microsoft.com/office/drawing/2014/main" id="{DE368B6B-26FC-488E-A7C9-F5DBBDB73611}"/>
              </a:ext>
            </a:extLst>
          </p:cNvPr>
          <p:cNvSpPr>
            <a:spLocks noChangeArrowheads="1"/>
          </p:cNvSpPr>
          <p:nvPr/>
        </p:nvSpPr>
        <p:spPr bwMode="auto">
          <a:xfrm>
            <a:off x="5446571" y="25511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5</a:t>
            </a:r>
          </a:p>
        </p:txBody>
      </p:sp>
      <p:sp>
        <p:nvSpPr>
          <p:cNvPr id="55" name="Rectangle 54">
            <a:extLst>
              <a:ext uri="{FF2B5EF4-FFF2-40B4-BE49-F238E27FC236}">
                <a16:creationId xmlns:a16="http://schemas.microsoft.com/office/drawing/2014/main" id="{EA853366-DEA7-470C-B59A-95F5C74890B0}"/>
              </a:ext>
            </a:extLst>
          </p:cNvPr>
          <p:cNvSpPr>
            <a:spLocks noChangeArrowheads="1"/>
          </p:cNvSpPr>
          <p:nvPr/>
        </p:nvSpPr>
        <p:spPr bwMode="auto">
          <a:xfrm>
            <a:off x="6470507" y="2492375"/>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56" name="Rectangle 55">
            <a:extLst>
              <a:ext uri="{FF2B5EF4-FFF2-40B4-BE49-F238E27FC236}">
                <a16:creationId xmlns:a16="http://schemas.microsoft.com/office/drawing/2014/main" id="{C9636BA9-BEA4-44E6-B50B-5FB6BC715148}"/>
              </a:ext>
            </a:extLst>
          </p:cNvPr>
          <p:cNvSpPr>
            <a:spLocks noChangeArrowheads="1"/>
          </p:cNvSpPr>
          <p:nvPr/>
        </p:nvSpPr>
        <p:spPr bwMode="auto">
          <a:xfrm>
            <a:off x="6575282" y="25511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1</a:t>
            </a:r>
          </a:p>
        </p:txBody>
      </p:sp>
      <p:sp>
        <p:nvSpPr>
          <p:cNvPr id="57" name="Rectangle 56">
            <a:extLst>
              <a:ext uri="{FF2B5EF4-FFF2-40B4-BE49-F238E27FC236}">
                <a16:creationId xmlns:a16="http://schemas.microsoft.com/office/drawing/2014/main" id="{06D18710-0EAF-42DD-A7B7-40C50962411E}"/>
              </a:ext>
            </a:extLst>
          </p:cNvPr>
          <p:cNvSpPr>
            <a:spLocks noChangeArrowheads="1"/>
          </p:cNvSpPr>
          <p:nvPr/>
        </p:nvSpPr>
        <p:spPr bwMode="auto">
          <a:xfrm>
            <a:off x="6768957" y="2551113"/>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5</a:t>
            </a:r>
          </a:p>
        </p:txBody>
      </p:sp>
      <p:sp>
        <p:nvSpPr>
          <p:cNvPr id="58" name="Rectangle 57">
            <a:extLst>
              <a:ext uri="{FF2B5EF4-FFF2-40B4-BE49-F238E27FC236}">
                <a16:creationId xmlns:a16="http://schemas.microsoft.com/office/drawing/2014/main" id="{3CB3FC7A-C24D-4C48-90DB-F867DF1AC3C8}"/>
              </a:ext>
            </a:extLst>
          </p:cNvPr>
          <p:cNvSpPr>
            <a:spLocks noChangeArrowheads="1"/>
          </p:cNvSpPr>
          <p:nvPr/>
        </p:nvSpPr>
        <p:spPr bwMode="auto">
          <a:xfrm>
            <a:off x="7792894" y="2492375"/>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59" name="Rectangle 58">
            <a:extLst>
              <a:ext uri="{FF2B5EF4-FFF2-40B4-BE49-F238E27FC236}">
                <a16:creationId xmlns:a16="http://schemas.microsoft.com/office/drawing/2014/main" id="{FF72CAA8-221D-4A79-88BE-03BAFDD2BE1C}"/>
              </a:ext>
            </a:extLst>
          </p:cNvPr>
          <p:cNvSpPr>
            <a:spLocks noChangeArrowheads="1"/>
          </p:cNvSpPr>
          <p:nvPr/>
        </p:nvSpPr>
        <p:spPr bwMode="auto">
          <a:xfrm>
            <a:off x="7897671" y="25511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2</a:t>
            </a:r>
          </a:p>
        </p:txBody>
      </p:sp>
      <p:sp>
        <p:nvSpPr>
          <p:cNvPr id="60" name="Rectangle 59">
            <a:extLst>
              <a:ext uri="{FF2B5EF4-FFF2-40B4-BE49-F238E27FC236}">
                <a16:creationId xmlns:a16="http://schemas.microsoft.com/office/drawing/2014/main" id="{F778743F-0107-4C12-BE87-4983DEFD722E}"/>
              </a:ext>
            </a:extLst>
          </p:cNvPr>
          <p:cNvSpPr>
            <a:spLocks noChangeArrowheads="1"/>
          </p:cNvSpPr>
          <p:nvPr/>
        </p:nvSpPr>
        <p:spPr bwMode="auto">
          <a:xfrm>
            <a:off x="8091346" y="2551113"/>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5</a:t>
            </a:r>
          </a:p>
        </p:txBody>
      </p:sp>
      <p:sp>
        <p:nvSpPr>
          <p:cNvPr id="61" name="Arc 60">
            <a:extLst>
              <a:ext uri="{FF2B5EF4-FFF2-40B4-BE49-F238E27FC236}">
                <a16:creationId xmlns:a16="http://schemas.microsoft.com/office/drawing/2014/main" id="{A218EA9B-AB2D-4913-B3E4-817F57888931}"/>
              </a:ext>
            </a:extLst>
          </p:cNvPr>
          <p:cNvSpPr>
            <a:spLocks/>
          </p:cNvSpPr>
          <p:nvPr/>
        </p:nvSpPr>
        <p:spPr bwMode="auto">
          <a:xfrm>
            <a:off x="4889359" y="2613027"/>
            <a:ext cx="96837"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62" name="Line 61">
            <a:extLst>
              <a:ext uri="{FF2B5EF4-FFF2-40B4-BE49-F238E27FC236}">
                <a16:creationId xmlns:a16="http://schemas.microsoft.com/office/drawing/2014/main" id="{95708B3B-BE21-4F8C-A933-AE18DAF75344}"/>
              </a:ext>
            </a:extLst>
          </p:cNvPr>
          <p:cNvSpPr>
            <a:spLocks noChangeShapeType="1"/>
          </p:cNvSpPr>
          <p:nvPr/>
        </p:nvSpPr>
        <p:spPr bwMode="auto">
          <a:xfrm flipV="1">
            <a:off x="4936982" y="2319340"/>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Arc 62">
            <a:extLst>
              <a:ext uri="{FF2B5EF4-FFF2-40B4-BE49-F238E27FC236}">
                <a16:creationId xmlns:a16="http://schemas.microsoft.com/office/drawing/2014/main" id="{4A7BC328-03AF-4B87-9876-958B77D9FCF4}"/>
              </a:ext>
            </a:extLst>
          </p:cNvPr>
          <p:cNvSpPr>
            <a:spLocks/>
          </p:cNvSpPr>
          <p:nvPr/>
        </p:nvSpPr>
        <p:spPr bwMode="auto">
          <a:xfrm>
            <a:off x="6210157" y="2613027"/>
            <a:ext cx="100012"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64" name="Line 63">
            <a:extLst>
              <a:ext uri="{FF2B5EF4-FFF2-40B4-BE49-F238E27FC236}">
                <a16:creationId xmlns:a16="http://schemas.microsoft.com/office/drawing/2014/main" id="{3E92B16F-F5F9-4D53-AB6D-75A56BE61628}"/>
              </a:ext>
            </a:extLst>
          </p:cNvPr>
          <p:cNvSpPr>
            <a:spLocks noChangeShapeType="1"/>
          </p:cNvSpPr>
          <p:nvPr/>
        </p:nvSpPr>
        <p:spPr bwMode="auto">
          <a:xfrm flipV="1">
            <a:off x="6259369" y="2319340"/>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Arc 64">
            <a:extLst>
              <a:ext uri="{FF2B5EF4-FFF2-40B4-BE49-F238E27FC236}">
                <a16:creationId xmlns:a16="http://schemas.microsoft.com/office/drawing/2014/main" id="{73DFFE75-BD4F-4DDC-9A83-238EAFFF29C9}"/>
              </a:ext>
            </a:extLst>
          </p:cNvPr>
          <p:cNvSpPr>
            <a:spLocks/>
          </p:cNvSpPr>
          <p:nvPr/>
        </p:nvSpPr>
        <p:spPr bwMode="auto">
          <a:xfrm>
            <a:off x="7532546" y="2613027"/>
            <a:ext cx="100013"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66" name="Line 66">
            <a:extLst>
              <a:ext uri="{FF2B5EF4-FFF2-40B4-BE49-F238E27FC236}">
                <a16:creationId xmlns:a16="http://schemas.microsoft.com/office/drawing/2014/main" id="{827C3991-6446-4A05-915D-205B88AD9EB5}"/>
              </a:ext>
            </a:extLst>
          </p:cNvPr>
          <p:cNvSpPr>
            <a:spLocks noChangeShapeType="1"/>
          </p:cNvSpPr>
          <p:nvPr/>
        </p:nvSpPr>
        <p:spPr bwMode="auto">
          <a:xfrm>
            <a:off x="9646813" y="1587501"/>
            <a:ext cx="1" cy="20716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67">
            <a:extLst>
              <a:ext uri="{FF2B5EF4-FFF2-40B4-BE49-F238E27FC236}">
                <a16:creationId xmlns:a16="http://schemas.microsoft.com/office/drawing/2014/main" id="{F7B5CBF9-14FF-49A1-BD78-52D5CEB84967}"/>
              </a:ext>
            </a:extLst>
          </p:cNvPr>
          <p:cNvSpPr>
            <a:spLocks noChangeShapeType="1"/>
          </p:cNvSpPr>
          <p:nvPr/>
        </p:nvSpPr>
        <p:spPr bwMode="auto">
          <a:xfrm>
            <a:off x="4943334" y="3659188"/>
            <a:ext cx="47196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Rectangle 68">
            <a:extLst>
              <a:ext uri="{FF2B5EF4-FFF2-40B4-BE49-F238E27FC236}">
                <a16:creationId xmlns:a16="http://schemas.microsoft.com/office/drawing/2014/main" id="{6C68E9FC-5507-4A42-B24A-8B790771BC89}"/>
              </a:ext>
            </a:extLst>
          </p:cNvPr>
          <p:cNvSpPr>
            <a:spLocks noChangeArrowheads="1"/>
          </p:cNvSpPr>
          <p:nvPr/>
        </p:nvSpPr>
        <p:spPr bwMode="auto">
          <a:xfrm>
            <a:off x="4503594" y="4092577"/>
            <a:ext cx="772328"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PC </a:t>
            </a:r>
            <a:r>
              <a:rPr lang="en-US" altLang="ko-KR">
                <a:solidFill>
                  <a:srgbClr val="000000"/>
                </a:solidFill>
                <a:latin typeface="+mn-lt"/>
                <a:sym typeface="Symbol" panose="05050102010706020507" pitchFamily="18" charset="2"/>
              </a:rPr>
              <a:t></a:t>
            </a:r>
            <a:r>
              <a:rPr lang="en-US" altLang="ko-KR">
                <a:solidFill>
                  <a:srgbClr val="000000"/>
                </a:solidFill>
                <a:latin typeface="+mn-lt"/>
              </a:rPr>
              <a:t> AR</a:t>
            </a:r>
          </a:p>
          <a:p>
            <a:pPr eaLnBrk="1">
              <a:lnSpc>
                <a:spcPct val="90000"/>
              </a:lnSpc>
            </a:pPr>
            <a:endParaRPr lang="en-US" altLang="ko-KR">
              <a:solidFill>
                <a:srgbClr val="000000"/>
              </a:solidFill>
              <a:latin typeface="+mn-lt"/>
            </a:endParaRPr>
          </a:p>
        </p:txBody>
      </p:sp>
      <p:sp>
        <p:nvSpPr>
          <p:cNvPr id="69" name="Rectangle 69">
            <a:extLst>
              <a:ext uri="{FF2B5EF4-FFF2-40B4-BE49-F238E27FC236}">
                <a16:creationId xmlns:a16="http://schemas.microsoft.com/office/drawing/2014/main" id="{0BE07B21-4E04-4369-8BFA-A074E4FBBF69}"/>
              </a:ext>
            </a:extLst>
          </p:cNvPr>
          <p:cNvSpPr>
            <a:spLocks noChangeArrowheads="1"/>
          </p:cNvSpPr>
          <p:nvPr/>
        </p:nvSpPr>
        <p:spPr bwMode="auto">
          <a:xfrm>
            <a:off x="4494069" y="4283075"/>
            <a:ext cx="655630"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SC </a:t>
            </a:r>
            <a:r>
              <a:rPr lang="en-US" altLang="ko-KR">
                <a:solidFill>
                  <a:srgbClr val="000000"/>
                </a:solidFill>
                <a:latin typeface="+mn-lt"/>
                <a:sym typeface="Symbol" panose="05050102010706020507" pitchFamily="18" charset="2"/>
              </a:rPr>
              <a:t></a:t>
            </a:r>
            <a:r>
              <a:rPr lang="en-US" altLang="ko-KR">
                <a:solidFill>
                  <a:srgbClr val="000000"/>
                </a:solidFill>
                <a:latin typeface="+mn-lt"/>
              </a:rPr>
              <a:t> 0</a:t>
            </a:r>
          </a:p>
        </p:txBody>
      </p:sp>
      <p:sp>
        <p:nvSpPr>
          <p:cNvPr id="70" name="Rectangle 70">
            <a:extLst>
              <a:ext uri="{FF2B5EF4-FFF2-40B4-BE49-F238E27FC236}">
                <a16:creationId xmlns:a16="http://schemas.microsoft.com/office/drawing/2014/main" id="{397B8A46-2789-4004-BECF-408DE314D2CD}"/>
              </a:ext>
            </a:extLst>
          </p:cNvPr>
          <p:cNvSpPr>
            <a:spLocks noChangeArrowheads="1"/>
          </p:cNvSpPr>
          <p:nvPr/>
        </p:nvSpPr>
        <p:spPr bwMode="auto">
          <a:xfrm>
            <a:off x="5662469" y="4102102"/>
            <a:ext cx="1001878"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M[AR] </a:t>
            </a:r>
            <a:r>
              <a:rPr lang="en-US" altLang="ko-KR">
                <a:solidFill>
                  <a:srgbClr val="000000"/>
                </a:solidFill>
                <a:latin typeface="+mn-lt"/>
                <a:sym typeface="Symbol" panose="05050102010706020507" pitchFamily="18" charset="2"/>
              </a:rPr>
              <a:t></a:t>
            </a:r>
            <a:r>
              <a:rPr lang="en-US" altLang="ko-KR">
                <a:solidFill>
                  <a:srgbClr val="000000"/>
                </a:solidFill>
                <a:latin typeface="+mn-lt"/>
              </a:rPr>
              <a:t> PC</a:t>
            </a:r>
          </a:p>
          <a:p>
            <a:pPr eaLnBrk="1">
              <a:lnSpc>
                <a:spcPct val="90000"/>
              </a:lnSpc>
            </a:pPr>
            <a:endParaRPr lang="en-US" altLang="ko-KR">
              <a:solidFill>
                <a:srgbClr val="000000"/>
              </a:solidFill>
              <a:latin typeface="+mn-lt"/>
            </a:endParaRPr>
          </a:p>
        </p:txBody>
      </p:sp>
      <p:sp>
        <p:nvSpPr>
          <p:cNvPr id="71" name="Rectangle 71">
            <a:extLst>
              <a:ext uri="{FF2B5EF4-FFF2-40B4-BE49-F238E27FC236}">
                <a16:creationId xmlns:a16="http://schemas.microsoft.com/office/drawing/2014/main" id="{0253D00D-33DD-49B7-B8C3-B491A7C9660D}"/>
              </a:ext>
            </a:extLst>
          </p:cNvPr>
          <p:cNvSpPr>
            <a:spLocks noChangeArrowheads="1"/>
          </p:cNvSpPr>
          <p:nvPr/>
        </p:nvSpPr>
        <p:spPr bwMode="auto">
          <a:xfrm>
            <a:off x="5652946" y="4283075"/>
            <a:ext cx="1007969"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AR </a:t>
            </a:r>
            <a:r>
              <a:rPr lang="en-US" altLang="ko-KR">
                <a:solidFill>
                  <a:srgbClr val="000000"/>
                </a:solidFill>
                <a:latin typeface="+mn-lt"/>
                <a:sym typeface="Symbol" panose="05050102010706020507" pitchFamily="18" charset="2"/>
              </a:rPr>
              <a:t></a:t>
            </a:r>
            <a:r>
              <a:rPr lang="en-US" altLang="ko-KR">
                <a:solidFill>
                  <a:srgbClr val="000000"/>
                </a:solidFill>
                <a:latin typeface="+mn-lt"/>
              </a:rPr>
              <a:t> AR + 1</a:t>
            </a:r>
          </a:p>
        </p:txBody>
      </p:sp>
      <p:sp>
        <p:nvSpPr>
          <p:cNvPr id="72" name="Rectangle 72">
            <a:extLst>
              <a:ext uri="{FF2B5EF4-FFF2-40B4-BE49-F238E27FC236}">
                <a16:creationId xmlns:a16="http://schemas.microsoft.com/office/drawing/2014/main" id="{0CF1056A-2A9C-4038-8CB7-1CEBEEC3B590}"/>
              </a:ext>
            </a:extLst>
          </p:cNvPr>
          <p:cNvSpPr>
            <a:spLocks noChangeArrowheads="1"/>
          </p:cNvSpPr>
          <p:nvPr/>
        </p:nvSpPr>
        <p:spPr bwMode="auto">
          <a:xfrm>
            <a:off x="6986444" y="4102100"/>
            <a:ext cx="1021114"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DR </a:t>
            </a:r>
            <a:r>
              <a:rPr lang="en-US" altLang="ko-KR">
                <a:solidFill>
                  <a:srgbClr val="000000"/>
                </a:solidFill>
                <a:latin typeface="+mn-lt"/>
                <a:sym typeface="Symbol" panose="05050102010706020507" pitchFamily="18" charset="2"/>
              </a:rPr>
              <a:t></a:t>
            </a:r>
            <a:r>
              <a:rPr lang="en-US" altLang="ko-KR">
                <a:solidFill>
                  <a:srgbClr val="000000"/>
                </a:solidFill>
                <a:latin typeface="+mn-lt"/>
              </a:rPr>
              <a:t> M[AR]</a:t>
            </a:r>
          </a:p>
        </p:txBody>
      </p:sp>
      <p:sp>
        <p:nvSpPr>
          <p:cNvPr id="73" name="Rectangle 73">
            <a:extLst>
              <a:ext uri="{FF2B5EF4-FFF2-40B4-BE49-F238E27FC236}">
                <a16:creationId xmlns:a16="http://schemas.microsoft.com/office/drawing/2014/main" id="{35DFB269-6816-4F3D-A8CF-175802DC31F6}"/>
              </a:ext>
            </a:extLst>
          </p:cNvPr>
          <p:cNvSpPr>
            <a:spLocks noChangeArrowheads="1"/>
          </p:cNvSpPr>
          <p:nvPr/>
        </p:nvSpPr>
        <p:spPr bwMode="auto">
          <a:xfrm>
            <a:off x="4359132" y="4064000"/>
            <a:ext cx="1141412" cy="446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74" name="Rectangle 74">
            <a:extLst>
              <a:ext uri="{FF2B5EF4-FFF2-40B4-BE49-F238E27FC236}">
                <a16:creationId xmlns:a16="http://schemas.microsoft.com/office/drawing/2014/main" id="{702D6B9F-C48E-4F4F-A4D0-216656A94F97}"/>
              </a:ext>
            </a:extLst>
          </p:cNvPr>
          <p:cNvSpPr>
            <a:spLocks noChangeArrowheads="1"/>
          </p:cNvSpPr>
          <p:nvPr/>
        </p:nvSpPr>
        <p:spPr bwMode="auto">
          <a:xfrm>
            <a:off x="5681521" y="4064000"/>
            <a:ext cx="1141413" cy="446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75" name="Rectangle 75">
            <a:extLst>
              <a:ext uri="{FF2B5EF4-FFF2-40B4-BE49-F238E27FC236}">
                <a16:creationId xmlns:a16="http://schemas.microsoft.com/office/drawing/2014/main" id="{2EC21BF2-1201-448C-97B8-4E8050C03C60}"/>
              </a:ext>
            </a:extLst>
          </p:cNvPr>
          <p:cNvSpPr>
            <a:spLocks noChangeArrowheads="1"/>
          </p:cNvSpPr>
          <p:nvPr/>
        </p:nvSpPr>
        <p:spPr bwMode="auto">
          <a:xfrm>
            <a:off x="7005496" y="4064000"/>
            <a:ext cx="1139825" cy="3175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76" name="Arc 76">
            <a:extLst>
              <a:ext uri="{FF2B5EF4-FFF2-40B4-BE49-F238E27FC236}">
                <a16:creationId xmlns:a16="http://schemas.microsoft.com/office/drawing/2014/main" id="{FB1D9C9E-EF79-406A-B2DC-9260FDD58F35}"/>
              </a:ext>
            </a:extLst>
          </p:cNvPr>
          <p:cNvSpPr>
            <a:spLocks/>
          </p:cNvSpPr>
          <p:nvPr/>
        </p:nvSpPr>
        <p:spPr bwMode="auto">
          <a:xfrm>
            <a:off x="4902805" y="3937002"/>
            <a:ext cx="96837"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77" name="Line 77">
            <a:extLst>
              <a:ext uri="{FF2B5EF4-FFF2-40B4-BE49-F238E27FC236}">
                <a16:creationId xmlns:a16="http://schemas.microsoft.com/office/drawing/2014/main" id="{0CF035BB-4A9F-4BEC-BB46-F1C9DAA3CE4B}"/>
              </a:ext>
            </a:extLst>
          </p:cNvPr>
          <p:cNvSpPr>
            <a:spLocks noChangeShapeType="1"/>
          </p:cNvSpPr>
          <p:nvPr/>
        </p:nvSpPr>
        <p:spPr bwMode="auto">
          <a:xfrm flipV="1">
            <a:off x="4959392" y="3659188"/>
            <a:ext cx="0" cy="311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Arc 78">
            <a:extLst>
              <a:ext uri="{FF2B5EF4-FFF2-40B4-BE49-F238E27FC236}">
                <a16:creationId xmlns:a16="http://schemas.microsoft.com/office/drawing/2014/main" id="{96267F2A-D40E-49E4-92C3-CDE9C5F80BA9}"/>
              </a:ext>
            </a:extLst>
          </p:cNvPr>
          <p:cNvSpPr>
            <a:spLocks/>
          </p:cNvSpPr>
          <p:nvPr/>
        </p:nvSpPr>
        <p:spPr bwMode="auto">
          <a:xfrm>
            <a:off x="6210157" y="3937002"/>
            <a:ext cx="100012"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79" name="Line 79">
            <a:extLst>
              <a:ext uri="{FF2B5EF4-FFF2-40B4-BE49-F238E27FC236}">
                <a16:creationId xmlns:a16="http://schemas.microsoft.com/office/drawing/2014/main" id="{33741D2D-C4E0-4DA9-ACD0-05BEEBA8CA86}"/>
              </a:ext>
            </a:extLst>
          </p:cNvPr>
          <p:cNvSpPr>
            <a:spLocks noChangeShapeType="1"/>
          </p:cNvSpPr>
          <p:nvPr/>
        </p:nvSpPr>
        <p:spPr bwMode="auto">
          <a:xfrm flipV="1">
            <a:off x="6259369" y="3659188"/>
            <a:ext cx="0" cy="311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Arc 80">
            <a:extLst>
              <a:ext uri="{FF2B5EF4-FFF2-40B4-BE49-F238E27FC236}">
                <a16:creationId xmlns:a16="http://schemas.microsoft.com/office/drawing/2014/main" id="{CFB810BF-7342-4C59-9BCD-77A33D766549}"/>
              </a:ext>
            </a:extLst>
          </p:cNvPr>
          <p:cNvSpPr>
            <a:spLocks/>
          </p:cNvSpPr>
          <p:nvPr/>
        </p:nvSpPr>
        <p:spPr bwMode="auto">
          <a:xfrm>
            <a:off x="7532546" y="3937002"/>
            <a:ext cx="100013" cy="111125"/>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81" name="Rectangle 82">
            <a:extLst>
              <a:ext uri="{FF2B5EF4-FFF2-40B4-BE49-F238E27FC236}">
                <a16:creationId xmlns:a16="http://schemas.microsoft.com/office/drawing/2014/main" id="{C9004E99-620C-496D-A64E-D70689035AE2}"/>
              </a:ext>
            </a:extLst>
          </p:cNvPr>
          <p:cNvSpPr>
            <a:spLocks noChangeArrowheads="1"/>
          </p:cNvSpPr>
          <p:nvPr/>
        </p:nvSpPr>
        <p:spPr bwMode="auto">
          <a:xfrm>
            <a:off x="4694094" y="3462338"/>
            <a:ext cx="5095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BUN</a:t>
            </a:r>
          </a:p>
        </p:txBody>
      </p:sp>
      <p:sp>
        <p:nvSpPr>
          <p:cNvPr id="82" name="Rectangle 83">
            <a:extLst>
              <a:ext uri="{FF2B5EF4-FFF2-40B4-BE49-F238E27FC236}">
                <a16:creationId xmlns:a16="http://schemas.microsoft.com/office/drawing/2014/main" id="{75D4807E-A4FC-436F-9D49-D88EE9884806}"/>
              </a:ext>
            </a:extLst>
          </p:cNvPr>
          <p:cNvSpPr>
            <a:spLocks noChangeArrowheads="1"/>
          </p:cNvSpPr>
          <p:nvPr/>
        </p:nvSpPr>
        <p:spPr bwMode="auto">
          <a:xfrm>
            <a:off x="5875194" y="3462338"/>
            <a:ext cx="468078"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BSA</a:t>
            </a:r>
          </a:p>
        </p:txBody>
      </p:sp>
      <p:sp>
        <p:nvSpPr>
          <p:cNvPr id="83" name="Rectangle 84">
            <a:extLst>
              <a:ext uri="{FF2B5EF4-FFF2-40B4-BE49-F238E27FC236}">
                <a16:creationId xmlns:a16="http://schemas.microsoft.com/office/drawing/2014/main" id="{63638762-BB48-4B33-8952-6E4901D06909}"/>
              </a:ext>
            </a:extLst>
          </p:cNvPr>
          <p:cNvSpPr>
            <a:spLocks noChangeArrowheads="1"/>
          </p:cNvSpPr>
          <p:nvPr/>
        </p:nvSpPr>
        <p:spPr bwMode="auto">
          <a:xfrm>
            <a:off x="7418244" y="3462338"/>
            <a:ext cx="419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ISZ</a:t>
            </a:r>
          </a:p>
        </p:txBody>
      </p:sp>
      <p:sp>
        <p:nvSpPr>
          <p:cNvPr id="84" name="Rectangle 85">
            <a:extLst>
              <a:ext uri="{FF2B5EF4-FFF2-40B4-BE49-F238E27FC236}">
                <a16:creationId xmlns:a16="http://schemas.microsoft.com/office/drawing/2014/main" id="{1F626C4E-B44E-4900-9E37-3D6F4CAC1AC1}"/>
              </a:ext>
            </a:extLst>
          </p:cNvPr>
          <p:cNvSpPr>
            <a:spLocks noChangeArrowheads="1"/>
          </p:cNvSpPr>
          <p:nvPr/>
        </p:nvSpPr>
        <p:spPr bwMode="auto">
          <a:xfrm>
            <a:off x="5148119" y="3814763"/>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85" name="Rectangle 86">
            <a:extLst>
              <a:ext uri="{FF2B5EF4-FFF2-40B4-BE49-F238E27FC236}">
                <a16:creationId xmlns:a16="http://schemas.microsoft.com/office/drawing/2014/main" id="{4C1C1F17-E41C-4F2E-8C4A-739776522779}"/>
              </a:ext>
            </a:extLst>
          </p:cNvPr>
          <p:cNvSpPr>
            <a:spLocks noChangeArrowheads="1"/>
          </p:cNvSpPr>
          <p:nvPr/>
        </p:nvSpPr>
        <p:spPr bwMode="auto">
          <a:xfrm>
            <a:off x="5252896" y="38735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4</a:t>
            </a:r>
          </a:p>
        </p:txBody>
      </p:sp>
      <p:sp>
        <p:nvSpPr>
          <p:cNvPr id="86" name="Rectangle 87">
            <a:extLst>
              <a:ext uri="{FF2B5EF4-FFF2-40B4-BE49-F238E27FC236}">
                <a16:creationId xmlns:a16="http://schemas.microsoft.com/office/drawing/2014/main" id="{F0D186BB-F0EE-4DD1-858C-F3EB2FF9FF79}"/>
              </a:ext>
            </a:extLst>
          </p:cNvPr>
          <p:cNvSpPr>
            <a:spLocks noChangeArrowheads="1"/>
          </p:cNvSpPr>
          <p:nvPr/>
        </p:nvSpPr>
        <p:spPr bwMode="auto">
          <a:xfrm>
            <a:off x="5446571" y="38735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4</a:t>
            </a:r>
          </a:p>
        </p:txBody>
      </p:sp>
      <p:sp>
        <p:nvSpPr>
          <p:cNvPr id="87" name="Rectangle 88">
            <a:extLst>
              <a:ext uri="{FF2B5EF4-FFF2-40B4-BE49-F238E27FC236}">
                <a16:creationId xmlns:a16="http://schemas.microsoft.com/office/drawing/2014/main" id="{8B5D3A8C-DB92-475A-855C-8FAFA95CFF71}"/>
              </a:ext>
            </a:extLst>
          </p:cNvPr>
          <p:cNvSpPr>
            <a:spLocks noChangeArrowheads="1"/>
          </p:cNvSpPr>
          <p:nvPr/>
        </p:nvSpPr>
        <p:spPr bwMode="auto">
          <a:xfrm>
            <a:off x="6470507" y="3814763"/>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88" name="Rectangle 89">
            <a:extLst>
              <a:ext uri="{FF2B5EF4-FFF2-40B4-BE49-F238E27FC236}">
                <a16:creationId xmlns:a16="http://schemas.microsoft.com/office/drawing/2014/main" id="{6580FEC0-86CC-42A8-9907-D0D5A9820FEC}"/>
              </a:ext>
            </a:extLst>
          </p:cNvPr>
          <p:cNvSpPr>
            <a:spLocks noChangeArrowheads="1"/>
          </p:cNvSpPr>
          <p:nvPr/>
        </p:nvSpPr>
        <p:spPr bwMode="auto">
          <a:xfrm>
            <a:off x="6575282" y="3823805"/>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dirty="0">
                <a:solidFill>
                  <a:srgbClr val="000000"/>
                </a:solidFill>
                <a:latin typeface="+mn-lt"/>
              </a:rPr>
              <a:t>5</a:t>
            </a:r>
          </a:p>
        </p:txBody>
      </p:sp>
      <p:sp>
        <p:nvSpPr>
          <p:cNvPr id="89" name="Rectangle 90">
            <a:extLst>
              <a:ext uri="{FF2B5EF4-FFF2-40B4-BE49-F238E27FC236}">
                <a16:creationId xmlns:a16="http://schemas.microsoft.com/office/drawing/2014/main" id="{D131C211-B0E7-4A0B-9C70-D0E5BC03650C}"/>
              </a:ext>
            </a:extLst>
          </p:cNvPr>
          <p:cNvSpPr>
            <a:spLocks noChangeArrowheads="1"/>
          </p:cNvSpPr>
          <p:nvPr/>
        </p:nvSpPr>
        <p:spPr bwMode="auto">
          <a:xfrm>
            <a:off x="6749079" y="3833744"/>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dirty="0">
                <a:solidFill>
                  <a:srgbClr val="000000"/>
                </a:solidFill>
                <a:latin typeface="+mn-lt"/>
              </a:rPr>
              <a:t>4</a:t>
            </a:r>
          </a:p>
        </p:txBody>
      </p:sp>
      <p:sp>
        <p:nvSpPr>
          <p:cNvPr id="90" name="Rectangle 91">
            <a:extLst>
              <a:ext uri="{FF2B5EF4-FFF2-40B4-BE49-F238E27FC236}">
                <a16:creationId xmlns:a16="http://schemas.microsoft.com/office/drawing/2014/main" id="{70D880D6-8E6D-46AD-8CDB-0115B04D1C35}"/>
              </a:ext>
            </a:extLst>
          </p:cNvPr>
          <p:cNvSpPr>
            <a:spLocks noChangeArrowheads="1"/>
          </p:cNvSpPr>
          <p:nvPr/>
        </p:nvSpPr>
        <p:spPr bwMode="auto">
          <a:xfrm>
            <a:off x="7792894" y="3814763"/>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91" name="Rectangle 92">
            <a:extLst>
              <a:ext uri="{FF2B5EF4-FFF2-40B4-BE49-F238E27FC236}">
                <a16:creationId xmlns:a16="http://schemas.microsoft.com/office/drawing/2014/main" id="{EB034058-701A-4893-A373-116B6F3F993D}"/>
              </a:ext>
            </a:extLst>
          </p:cNvPr>
          <p:cNvSpPr>
            <a:spLocks noChangeArrowheads="1"/>
          </p:cNvSpPr>
          <p:nvPr/>
        </p:nvSpPr>
        <p:spPr bwMode="auto">
          <a:xfrm>
            <a:off x="7897671" y="3873500"/>
            <a:ext cx="267703"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6</a:t>
            </a:r>
          </a:p>
        </p:txBody>
      </p:sp>
      <p:sp>
        <p:nvSpPr>
          <p:cNvPr id="92" name="Rectangle 93">
            <a:extLst>
              <a:ext uri="{FF2B5EF4-FFF2-40B4-BE49-F238E27FC236}">
                <a16:creationId xmlns:a16="http://schemas.microsoft.com/office/drawing/2014/main" id="{230C6115-032B-4CF7-8D33-DBCB5C5DEB44}"/>
              </a:ext>
            </a:extLst>
          </p:cNvPr>
          <p:cNvSpPr>
            <a:spLocks noChangeArrowheads="1"/>
          </p:cNvSpPr>
          <p:nvPr/>
        </p:nvSpPr>
        <p:spPr bwMode="auto">
          <a:xfrm>
            <a:off x="8091346" y="3873500"/>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4</a:t>
            </a:r>
          </a:p>
        </p:txBody>
      </p:sp>
      <p:sp>
        <p:nvSpPr>
          <p:cNvPr id="93" name="Arc 94">
            <a:extLst>
              <a:ext uri="{FF2B5EF4-FFF2-40B4-BE49-F238E27FC236}">
                <a16:creationId xmlns:a16="http://schemas.microsoft.com/office/drawing/2014/main" id="{DC31ECFA-BAC9-4A63-96E1-805DAFDC9F9F}"/>
              </a:ext>
            </a:extLst>
          </p:cNvPr>
          <p:cNvSpPr>
            <a:spLocks/>
          </p:cNvSpPr>
          <p:nvPr/>
        </p:nvSpPr>
        <p:spPr bwMode="auto">
          <a:xfrm>
            <a:off x="6210157" y="4803777"/>
            <a:ext cx="100012" cy="112713"/>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94" name="Line 95">
            <a:extLst>
              <a:ext uri="{FF2B5EF4-FFF2-40B4-BE49-F238E27FC236}">
                <a16:creationId xmlns:a16="http://schemas.microsoft.com/office/drawing/2014/main" id="{A34AE213-0720-4D4E-A9A5-E5639447AA86}"/>
              </a:ext>
            </a:extLst>
          </p:cNvPr>
          <p:cNvSpPr>
            <a:spLocks noChangeShapeType="1"/>
          </p:cNvSpPr>
          <p:nvPr/>
        </p:nvSpPr>
        <p:spPr bwMode="auto">
          <a:xfrm flipV="1">
            <a:off x="6259369" y="4510090"/>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5" name="Rectangle 96">
            <a:extLst>
              <a:ext uri="{FF2B5EF4-FFF2-40B4-BE49-F238E27FC236}">
                <a16:creationId xmlns:a16="http://schemas.microsoft.com/office/drawing/2014/main" id="{F0031821-4606-4B89-BE03-F266295F35F4}"/>
              </a:ext>
            </a:extLst>
          </p:cNvPr>
          <p:cNvSpPr>
            <a:spLocks noChangeArrowheads="1"/>
          </p:cNvSpPr>
          <p:nvPr/>
        </p:nvSpPr>
        <p:spPr bwMode="auto">
          <a:xfrm>
            <a:off x="6995969" y="4949825"/>
            <a:ext cx="1024320"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DR </a:t>
            </a:r>
            <a:r>
              <a:rPr lang="en-US" altLang="ko-KR">
                <a:solidFill>
                  <a:srgbClr val="000000"/>
                </a:solidFill>
                <a:latin typeface="+mn-lt"/>
                <a:sym typeface="Symbol" panose="05050102010706020507" pitchFamily="18" charset="2"/>
              </a:rPr>
              <a:t></a:t>
            </a:r>
            <a:r>
              <a:rPr lang="en-US" altLang="ko-KR">
                <a:solidFill>
                  <a:srgbClr val="000000"/>
                </a:solidFill>
                <a:latin typeface="+mn-lt"/>
              </a:rPr>
              <a:t> DR + 1</a:t>
            </a:r>
          </a:p>
        </p:txBody>
      </p:sp>
      <p:sp>
        <p:nvSpPr>
          <p:cNvPr id="96" name="Rectangle 97">
            <a:extLst>
              <a:ext uri="{FF2B5EF4-FFF2-40B4-BE49-F238E27FC236}">
                <a16:creationId xmlns:a16="http://schemas.microsoft.com/office/drawing/2014/main" id="{85EC0896-7933-4B99-B160-DDD7D22F4203}"/>
              </a:ext>
            </a:extLst>
          </p:cNvPr>
          <p:cNvSpPr>
            <a:spLocks noChangeArrowheads="1"/>
          </p:cNvSpPr>
          <p:nvPr/>
        </p:nvSpPr>
        <p:spPr bwMode="auto">
          <a:xfrm>
            <a:off x="5681521" y="4930775"/>
            <a:ext cx="1141413" cy="446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97" name="Rectangle 98">
            <a:extLst>
              <a:ext uri="{FF2B5EF4-FFF2-40B4-BE49-F238E27FC236}">
                <a16:creationId xmlns:a16="http://schemas.microsoft.com/office/drawing/2014/main" id="{87C2C26F-2435-444F-8385-3BE4CE896225}"/>
              </a:ext>
            </a:extLst>
          </p:cNvPr>
          <p:cNvSpPr>
            <a:spLocks noChangeArrowheads="1"/>
          </p:cNvSpPr>
          <p:nvPr/>
        </p:nvSpPr>
        <p:spPr bwMode="auto">
          <a:xfrm>
            <a:off x="7005496" y="4930775"/>
            <a:ext cx="1139825" cy="3048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98" name="Rectangle 99">
            <a:extLst>
              <a:ext uri="{FF2B5EF4-FFF2-40B4-BE49-F238E27FC236}">
                <a16:creationId xmlns:a16="http://schemas.microsoft.com/office/drawing/2014/main" id="{8371E16F-F938-4655-853C-ADE23079686B}"/>
              </a:ext>
            </a:extLst>
          </p:cNvPr>
          <p:cNvSpPr>
            <a:spLocks noChangeArrowheads="1"/>
          </p:cNvSpPr>
          <p:nvPr/>
        </p:nvSpPr>
        <p:spPr bwMode="auto">
          <a:xfrm>
            <a:off x="6470507" y="4683125"/>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99" name="Rectangle 100">
            <a:extLst>
              <a:ext uri="{FF2B5EF4-FFF2-40B4-BE49-F238E27FC236}">
                <a16:creationId xmlns:a16="http://schemas.microsoft.com/office/drawing/2014/main" id="{5CF1E858-A628-4405-A8C3-0F8E50B1FDC4}"/>
              </a:ext>
            </a:extLst>
          </p:cNvPr>
          <p:cNvSpPr>
            <a:spLocks noChangeArrowheads="1"/>
          </p:cNvSpPr>
          <p:nvPr/>
        </p:nvSpPr>
        <p:spPr bwMode="auto">
          <a:xfrm>
            <a:off x="6575282" y="47386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5</a:t>
            </a:r>
          </a:p>
        </p:txBody>
      </p:sp>
      <p:sp>
        <p:nvSpPr>
          <p:cNvPr id="100" name="Rectangle 101">
            <a:extLst>
              <a:ext uri="{FF2B5EF4-FFF2-40B4-BE49-F238E27FC236}">
                <a16:creationId xmlns:a16="http://schemas.microsoft.com/office/drawing/2014/main" id="{C8C74D60-1137-4CF2-AF60-ED57916B3285}"/>
              </a:ext>
            </a:extLst>
          </p:cNvPr>
          <p:cNvSpPr>
            <a:spLocks noChangeArrowheads="1"/>
          </p:cNvSpPr>
          <p:nvPr/>
        </p:nvSpPr>
        <p:spPr bwMode="auto">
          <a:xfrm>
            <a:off x="6768957" y="4738688"/>
            <a:ext cx="265112"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5</a:t>
            </a:r>
          </a:p>
        </p:txBody>
      </p:sp>
      <p:sp>
        <p:nvSpPr>
          <p:cNvPr id="101" name="Rectangle 102">
            <a:extLst>
              <a:ext uri="{FF2B5EF4-FFF2-40B4-BE49-F238E27FC236}">
                <a16:creationId xmlns:a16="http://schemas.microsoft.com/office/drawing/2014/main" id="{914A9EC7-8DD8-4596-B51B-B442690C8F08}"/>
              </a:ext>
            </a:extLst>
          </p:cNvPr>
          <p:cNvSpPr>
            <a:spLocks noChangeArrowheads="1"/>
          </p:cNvSpPr>
          <p:nvPr/>
        </p:nvSpPr>
        <p:spPr bwMode="auto">
          <a:xfrm>
            <a:off x="7792894" y="4683125"/>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102" name="Rectangle 103">
            <a:extLst>
              <a:ext uri="{FF2B5EF4-FFF2-40B4-BE49-F238E27FC236}">
                <a16:creationId xmlns:a16="http://schemas.microsoft.com/office/drawing/2014/main" id="{F168A7CD-27CF-4C68-8654-66E6E8D7F4FA}"/>
              </a:ext>
            </a:extLst>
          </p:cNvPr>
          <p:cNvSpPr>
            <a:spLocks noChangeArrowheads="1"/>
          </p:cNvSpPr>
          <p:nvPr/>
        </p:nvSpPr>
        <p:spPr bwMode="auto">
          <a:xfrm>
            <a:off x="7897671" y="4738688"/>
            <a:ext cx="267703"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6</a:t>
            </a:r>
          </a:p>
        </p:txBody>
      </p:sp>
      <p:sp>
        <p:nvSpPr>
          <p:cNvPr id="103" name="Rectangle 104">
            <a:extLst>
              <a:ext uri="{FF2B5EF4-FFF2-40B4-BE49-F238E27FC236}">
                <a16:creationId xmlns:a16="http://schemas.microsoft.com/office/drawing/2014/main" id="{97138EED-C951-4CF3-A1DE-FE131B6E28A7}"/>
              </a:ext>
            </a:extLst>
          </p:cNvPr>
          <p:cNvSpPr>
            <a:spLocks noChangeArrowheads="1"/>
          </p:cNvSpPr>
          <p:nvPr/>
        </p:nvSpPr>
        <p:spPr bwMode="auto">
          <a:xfrm>
            <a:off x="8091346" y="4738688"/>
            <a:ext cx="2651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5</a:t>
            </a:r>
          </a:p>
        </p:txBody>
      </p:sp>
      <p:sp>
        <p:nvSpPr>
          <p:cNvPr id="104" name="Arc 105">
            <a:extLst>
              <a:ext uri="{FF2B5EF4-FFF2-40B4-BE49-F238E27FC236}">
                <a16:creationId xmlns:a16="http://schemas.microsoft.com/office/drawing/2014/main" id="{4A0AAC02-075B-4023-B852-A0B722D8359F}"/>
              </a:ext>
            </a:extLst>
          </p:cNvPr>
          <p:cNvSpPr>
            <a:spLocks/>
          </p:cNvSpPr>
          <p:nvPr/>
        </p:nvSpPr>
        <p:spPr bwMode="auto">
          <a:xfrm>
            <a:off x="7532546" y="5529263"/>
            <a:ext cx="100013" cy="112712"/>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105" name="Rectangle 107">
            <a:extLst>
              <a:ext uri="{FF2B5EF4-FFF2-40B4-BE49-F238E27FC236}">
                <a16:creationId xmlns:a16="http://schemas.microsoft.com/office/drawing/2014/main" id="{D1BB9E8B-BE39-4E56-887C-253C156AA11B}"/>
              </a:ext>
            </a:extLst>
          </p:cNvPr>
          <p:cNvSpPr>
            <a:spLocks noChangeArrowheads="1"/>
          </p:cNvSpPr>
          <p:nvPr/>
        </p:nvSpPr>
        <p:spPr bwMode="auto">
          <a:xfrm>
            <a:off x="5797407" y="4987927"/>
            <a:ext cx="772328"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PC </a:t>
            </a:r>
            <a:r>
              <a:rPr lang="en-US" altLang="ko-KR">
                <a:solidFill>
                  <a:srgbClr val="000000"/>
                </a:solidFill>
                <a:latin typeface="+mn-lt"/>
                <a:sym typeface="Symbol" panose="05050102010706020507" pitchFamily="18" charset="2"/>
              </a:rPr>
              <a:t></a:t>
            </a:r>
            <a:r>
              <a:rPr lang="en-US" altLang="ko-KR">
                <a:solidFill>
                  <a:srgbClr val="000000"/>
                </a:solidFill>
                <a:latin typeface="+mn-lt"/>
              </a:rPr>
              <a:t> AR</a:t>
            </a:r>
          </a:p>
          <a:p>
            <a:pPr eaLnBrk="1">
              <a:lnSpc>
                <a:spcPct val="90000"/>
              </a:lnSpc>
            </a:pPr>
            <a:endParaRPr lang="en-US" altLang="ko-KR">
              <a:solidFill>
                <a:srgbClr val="000000"/>
              </a:solidFill>
              <a:latin typeface="+mn-lt"/>
            </a:endParaRPr>
          </a:p>
        </p:txBody>
      </p:sp>
      <p:sp>
        <p:nvSpPr>
          <p:cNvPr id="106" name="Rectangle 108">
            <a:extLst>
              <a:ext uri="{FF2B5EF4-FFF2-40B4-BE49-F238E27FC236}">
                <a16:creationId xmlns:a16="http://schemas.microsoft.com/office/drawing/2014/main" id="{E218C6B4-2890-4753-9C1A-13AEB0592716}"/>
              </a:ext>
            </a:extLst>
          </p:cNvPr>
          <p:cNvSpPr>
            <a:spLocks noChangeArrowheads="1"/>
          </p:cNvSpPr>
          <p:nvPr/>
        </p:nvSpPr>
        <p:spPr bwMode="auto">
          <a:xfrm>
            <a:off x="5797407" y="5151438"/>
            <a:ext cx="655630"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SC </a:t>
            </a:r>
            <a:r>
              <a:rPr lang="en-US" altLang="ko-KR">
                <a:solidFill>
                  <a:srgbClr val="000000"/>
                </a:solidFill>
                <a:latin typeface="+mn-lt"/>
                <a:sym typeface="Symbol" panose="05050102010706020507" pitchFamily="18" charset="2"/>
              </a:rPr>
              <a:t></a:t>
            </a:r>
            <a:r>
              <a:rPr lang="en-US" altLang="ko-KR">
                <a:solidFill>
                  <a:srgbClr val="000000"/>
                </a:solidFill>
                <a:latin typeface="+mn-lt"/>
              </a:rPr>
              <a:t> 0</a:t>
            </a:r>
          </a:p>
        </p:txBody>
      </p:sp>
      <p:sp>
        <p:nvSpPr>
          <p:cNvPr id="107" name="Arc 109">
            <a:extLst>
              <a:ext uri="{FF2B5EF4-FFF2-40B4-BE49-F238E27FC236}">
                <a16:creationId xmlns:a16="http://schemas.microsoft.com/office/drawing/2014/main" id="{0B57C398-DA58-40CC-B564-548DC3776274}"/>
              </a:ext>
            </a:extLst>
          </p:cNvPr>
          <p:cNvSpPr>
            <a:spLocks/>
          </p:cNvSpPr>
          <p:nvPr/>
        </p:nvSpPr>
        <p:spPr bwMode="auto">
          <a:xfrm>
            <a:off x="7532546" y="4803777"/>
            <a:ext cx="100013" cy="112713"/>
          </a:xfrm>
          <a:custGeom>
            <a:avLst/>
            <a:gdLst>
              <a:gd name="T0" fmla="*/ 0 w 17255"/>
              <a:gd name="T1" fmla="*/ 2147483646 h 21600"/>
              <a:gd name="T2" fmla="*/ 2147483646 w 17255"/>
              <a:gd name="T3" fmla="*/ 2147483646 h 21600"/>
              <a:gd name="T4" fmla="*/ 2147483646 w 17255"/>
              <a:gd name="T5" fmla="*/ 2147483646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lnTo>
                  <a:pt x="-1" y="1849"/>
                </a:lnTo>
                <a:close/>
              </a:path>
            </a:pathLst>
          </a:custGeom>
          <a:solidFill>
            <a:srgbClr val="000000"/>
          </a:solidFill>
          <a:ln>
            <a:noFill/>
          </a:ln>
          <a:extLst>
            <a:ext uri="{91240B29-F687-4F45-9708-019B960494DF}">
              <a14:hiddenLine xmlns:a14="http://schemas.microsoft.com/office/drawing/2010/main" w="25400" cap="rnd">
                <a:solidFill>
                  <a:srgbClr val="000000"/>
                </a:solidFill>
                <a:round/>
                <a:headEnd/>
                <a:tailEnd/>
              </a14:hiddenLine>
            </a:ext>
          </a:extLst>
        </p:spPr>
        <p:txBody>
          <a:bodyPr wrap="none" anchor="ctr"/>
          <a:lstStyle/>
          <a:p>
            <a:endParaRPr lang="en-US"/>
          </a:p>
        </p:txBody>
      </p:sp>
      <p:sp>
        <p:nvSpPr>
          <p:cNvPr id="108" name="Rectangle 111">
            <a:extLst>
              <a:ext uri="{FF2B5EF4-FFF2-40B4-BE49-F238E27FC236}">
                <a16:creationId xmlns:a16="http://schemas.microsoft.com/office/drawing/2014/main" id="{7FB6B530-363E-4C4C-B6AE-B43E9C8F5941}"/>
              </a:ext>
            </a:extLst>
          </p:cNvPr>
          <p:cNvSpPr>
            <a:spLocks noChangeArrowheads="1"/>
          </p:cNvSpPr>
          <p:nvPr/>
        </p:nvSpPr>
        <p:spPr bwMode="auto">
          <a:xfrm>
            <a:off x="6888019" y="5654677"/>
            <a:ext cx="1021114"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M[AR] </a:t>
            </a:r>
            <a:r>
              <a:rPr lang="en-US" altLang="ko-KR">
                <a:solidFill>
                  <a:srgbClr val="000000"/>
                </a:solidFill>
                <a:latin typeface="+mn-lt"/>
                <a:sym typeface="Symbol" panose="05050102010706020507" pitchFamily="18" charset="2"/>
              </a:rPr>
              <a:t></a:t>
            </a:r>
            <a:r>
              <a:rPr lang="en-US" altLang="ko-KR">
                <a:solidFill>
                  <a:srgbClr val="000000"/>
                </a:solidFill>
                <a:latin typeface="+mn-lt"/>
              </a:rPr>
              <a:t> DR</a:t>
            </a:r>
          </a:p>
          <a:p>
            <a:pPr eaLnBrk="1">
              <a:lnSpc>
                <a:spcPct val="90000"/>
              </a:lnSpc>
            </a:pPr>
            <a:endParaRPr lang="en-US" altLang="ko-KR">
              <a:solidFill>
                <a:srgbClr val="000000"/>
              </a:solidFill>
              <a:latin typeface="+mn-lt"/>
            </a:endParaRPr>
          </a:p>
        </p:txBody>
      </p:sp>
      <p:sp>
        <p:nvSpPr>
          <p:cNvPr id="109" name="Rectangle 112">
            <a:extLst>
              <a:ext uri="{FF2B5EF4-FFF2-40B4-BE49-F238E27FC236}">
                <a16:creationId xmlns:a16="http://schemas.microsoft.com/office/drawing/2014/main" id="{D0FB241C-3C94-4CED-B238-B57C37E6ECF4}"/>
              </a:ext>
            </a:extLst>
          </p:cNvPr>
          <p:cNvSpPr>
            <a:spLocks noChangeArrowheads="1"/>
          </p:cNvSpPr>
          <p:nvPr/>
        </p:nvSpPr>
        <p:spPr bwMode="auto">
          <a:xfrm>
            <a:off x="6888021" y="5816602"/>
            <a:ext cx="827151"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If (DR = 0)</a:t>
            </a:r>
          </a:p>
          <a:p>
            <a:pPr eaLnBrk="1">
              <a:lnSpc>
                <a:spcPct val="90000"/>
              </a:lnSpc>
            </a:pPr>
            <a:endParaRPr lang="en-US" altLang="ko-KR">
              <a:solidFill>
                <a:srgbClr val="000000"/>
              </a:solidFill>
              <a:latin typeface="+mn-lt"/>
            </a:endParaRPr>
          </a:p>
        </p:txBody>
      </p:sp>
      <p:sp>
        <p:nvSpPr>
          <p:cNvPr id="110" name="Rectangle 113">
            <a:extLst>
              <a:ext uri="{FF2B5EF4-FFF2-40B4-BE49-F238E27FC236}">
                <a16:creationId xmlns:a16="http://schemas.microsoft.com/office/drawing/2014/main" id="{CB7677CF-55FD-434F-BA76-DEA20854B5B3}"/>
              </a:ext>
            </a:extLst>
          </p:cNvPr>
          <p:cNvSpPr>
            <a:spLocks noChangeArrowheads="1"/>
          </p:cNvSpPr>
          <p:nvPr/>
        </p:nvSpPr>
        <p:spPr bwMode="auto">
          <a:xfrm>
            <a:off x="6888021" y="5980115"/>
            <a:ext cx="1418659"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then (PC </a:t>
            </a:r>
            <a:r>
              <a:rPr lang="en-US" altLang="ko-KR">
                <a:solidFill>
                  <a:srgbClr val="000000"/>
                </a:solidFill>
                <a:latin typeface="+mn-lt"/>
                <a:sym typeface="Symbol" panose="05050102010706020507" pitchFamily="18" charset="2"/>
              </a:rPr>
              <a:t></a:t>
            </a:r>
            <a:r>
              <a:rPr lang="en-US" altLang="ko-KR">
                <a:solidFill>
                  <a:srgbClr val="000000"/>
                </a:solidFill>
                <a:latin typeface="+mn-lt"/>
              </a:rPr>
              <a:t> PC + 1)</a:t>
            </a:r>
          </a:p>
          <a:p>
            <a:pPr eaLnBrk="1">
              <a:lnSpc>
                <a:spcPct val="90000"/>
              </a:lnSpc>
            </a:pPr>
            <a:endParaRPr lang="en-US" altLang="ko-KR">
              <a:solidFill>
                <a:srgbClr val="000000"/>
              </a:solidFill>
              <a:latin typeface="+mn-lt"/>
            </a:endParaRPr>
          </a:p>
        </p:txBody>
      </p:sp>
      <p:sp>
        <p:nvSpPr>
          <p:cNvPr id="111" name="Rectangle 114">
            <a:extLst>
              <a:ext uri="{FF2B5EF4-FFF2-40B4-BE49-F238E27FC236}">
                <a16:creationId xmlns:a16="http://schemas.microsoft.com/office/drawing/2014/main" id="{00246C1E-7A5E-4CE6-96F4-07EB8EDA45DC}"/>
              </a:ext>
            </a:extLst>
          </p:cNvPr>
          <p:cNvSpPr>
            <a:spLocks noChangeArrowheads="1"/>
          </p:cNvSpPr>
          <p:nvPr/>
        </p:nvSpPr>
        <p:spPr bwMode="auto">
          <a:xfrm>
            <a:off x="6888019" y="6146800"/>
            <a:ext cx="655630"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SC </a:t>
            </a:r>
            <a:r>
              <a:rPr lang="en-US" altLang="ko-KR">
                <a:solidFill>
                  <a:srgbClr val="000000"/>
                </a:solidFill>
                <a:latin typeface="+mn-lt"/>
                <a:sym typeface="Symbol" panose="05050102010706020507" pitchFamily="18" charset="2"/>
              </a:rPr>
              <a:t></a:t>
            </a:r>
            <a:r>
              <a:rPr lang="en-US" altLang="ko-KR">
                <a:solidFill>
                  <a:srgbClr val="000000"/>
                </a:solidFill>
                <a:latin typeface="+mn-lt"/>
              </a:rPr>
              <a:t> 0</a:t>
            </a:r>
          </a:p>
        </p:txBody>
      </p:sp>
      <p:sp>
        <p:nvSpPr>
          <p:cNvPr id="112" name="Rectangle 115">
            <a:extLst>
              <a:ext uri="{FF2B5EF4-FFF2-40B4-BE49-F238E27FC236}">
                <a16:creationId xmlns:a16="http://schemas.microsoft.com/office/drawing/2014/main" id="{FC9E7EBA-18C1-4378-86C5-C814F0DF5BD0}"/>
              </a:ext>
            </a:extLst>
          </p:cNvPr>
          <p:cNvSpPr>
            <a:spLocks noChangeArrowheads="1"/>
          </p:cNvSpPr>
          <p:nvPr/>
        </p:nvSpPr>
        <p:spPr bwMode="auto">
          <a:xfrm>
            <a:off x="6926119" y="5657850"/>
            <a:ext cx="1517650" cy="7127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200" b="1">
                <a:solidFill>
                  <a:schemeClr val="tx1"/>
                </a:solidFill>
                <a:latin typeface="Arial" panose="020B0604020202020204" pitchFamily="34" charset="0"/>
                <a:ea typeface="굴림" panose="020B0600000101010101" pitchFamily="34" charset="-127"/>
              </a:defRPr>
            </a:lvl1pPr>
            <a:lvl2pPr marL="742950" indent="-285750">
              <a:defRPr kumimoji="1" sz="1200" b="1">
                <a:solidFill>
                  <a:schemeClr val="tx1"/>
                </a:solidFill>
                <a:latin typeface="Arial" panose="020B0604020202020204" pitchFamily="34" charset="0"/>
                <a:ea typeface="굴림" panose="020B0600000101010101" pitchFamily="34" charset="-127"/>
              </a:defRPr>
            </a:lvl2pPr>
            <a:lvl3pPr marL="1143000" indent="-228600">
              <a:defRPr kumimoji="1" sz="1200" b="1">
                <a:solidFill>
                  <a:schemeClr val="tx1"/>
                </a:solidFill>
                <a:latin typeface="Arial" panose="020B0604020202020204" pitchFamily="34" charset="0"/>
                <a:ea typeface="굴림" panose="020B0600000101010101" pitchFamily="34" charset="-127"/>
              </a:defRPr>
            </a:lvl3pPr>
            <a:lvl4pPr marL="1600200" indent="-228600">
              <a:defRPr kumimoji="1" sz="1200" b="1">
                <a:solidFill>
                  <a:schemeClr val="tx1"/>
                </a:solidFill>
                <a:latin typeface="Arial" panose="020B0604020202020204" pitchFamily="34" charset="0"/>
                <a:ea typeface="굴림" panose="020B0600000101010101" pitchFamily="34" charset="-127"/>
              </a:defRPr>
            </a:lvl4pPr>
            <a:lvl5pPr marL="2057400" indent="-228600">
              <a:defRPr kumimoji="1" sz="1200" b="1">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endParaRPr lang="en-US" altLang="en-US">
              <a:latin typeface="+mn-lt"/>
            </a:endParaRPr>
          </a:p>
        </p:txBody>
      </p:sp>
      <p:sp>
        <p:nvSpPr>
          <p:cNvPr id="113" name="Rectangle 116">
            <a:extLst>
              <a:ext uri="{FF2B5EF4-FFF2-40B4-BE49-F238E27FC236}">
                <a16:creationId xmlns:a16="http://schemas.microsoft.com/office/drawing/2014/main" id="{F966D2E5-31EC-4944-BFD0-548B85806D9C}"/>
              </a:ext>
            </a:extLst>
          </p:cNvPr>
          <p:cNvSpPr>
            <a:spLocks noChangeArrowheads="1"/>
          </p:cNvSpPr>
          <p:nvPr/>
        </p:nvSpPr>
        <p:spPr bwMode="auto">
          <a:xfrm>
            <a:off x="7935769" y="5408613"/>
            <a:ext cx="430312"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D  T</a:t>
            </a:r>
          </a:p>
        </p:txBody>
      </p:sp>
      <p:sp>
        <p:nvSpPr>
          <p:cNvPr id="114" name="Rectangle 117">
            <a:extLst>
              <a:ext uri="{FF2B5EF4-FFF2-40B4-BE49-F238E27FC236}">
                <a16:creationId xmlns:a16="http://schemas.microsoft.com/office/drawing/2014/main" id="{1DEFE60F-A2DB-47E7-85EC-CF13CE96E780}"/>
              </a:ext>
            </a:extLst>
          </p:cNvPr>
          <p:cNvSpPr>
            <a:spLocks noChangeArrowheads="1"/>
          </p:cNvSpPr>
          <p:nvPr/>
        </p:nvSpPr>
        <p:spPr bwMode="auto">
          <a:xfrm>
            <a:off x="8040546" y="5467350"/>
            <a:ext cx="267703"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6</a:t>
            </a:r>
          </a:p>
        </p:txBody>
      </p:sp>
      <p:sp>
        <p:nvSpPr>
          <p:cNvPr id="115" name="Rectangle 118">
            <a:extLst>
              <a:ext uri="{FF2B5EF4-FFF2-40B4-BE49-F238E27FC236}">
                <a16:creationId xmlns:a16="http://schemas.microsoft.com/office/drawing/2014/main" id="{E08E1887-CC5C-4B18-BA08-EA509D946489}"/>
              </a:ext>
            </a:extLst>
          </p:cNvPr>
          <p:cNvSpPr>
            <a:spLocks noChangeArrowheads="1"/>
          </p:cNvSpPr>
          <p:nvPr/>
        </p:nvSpPr>
        <p:spPr bwMode="auto">
          <a:xfrm>
            <a:off x="8234221" y="5467350"/>
            <a:ext cx="267703" cy="255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8" tIns="44450" rIns="90488" bIns="44450">
            <a:spAutoFit/>
          </a:bodyPr>
          <a:lstStyle>
            <a:lvl1pPr defTabSz="762000">
              <a:defRPr kumimoji="1" sz="1200" b="1">
                <a:solidFill>
                  <a:schemeClr val="tx1"/>
                </a:solidFill>
                <a:latin typeface="Arial" panose="020B0604020202020204" pitchFamily="34" charset="0"/>
                <a:ea typeface="굴림" panose="020B0600000101010101" pitchFamily="34" charset="-127"/>
              </a:defRPr>
            </a:lvl1pPr>
            <a:lvl2pPr marL="742950" indent="-285750" defTabSz="762000">
              <a:defRPr kumimoji="1" sz="1200" b="1">
                <a:solidFill>
                  <a:schemeClr val="tx1"/>
                </a:solidFill>
                <a:latin typeface="Arial" panose="020B0604020202020204" pitchFamily="34" charset="0"/>
                <a:ea typeface="굴림" panose="020B0600000101010101" pitchFamily="34" charset="-127"/>
              </a:defRPr>
            </a:lvl2pPr>
            <a:lvl3pPr marL="1143000" indent="-228600" defTabSz="762000">
              <a:defRPr kumimoji="1" sz="1200" b="1">
                <a:solidFill>
                  <a:schemeClr val="tx1"/>
                </a:solidFill>
                <a:latin typeface="Arial" panose="020B0604020202020204" pitchFamily="34" charset="0"/>
                <a:ea typeface="굴림" panose="020B0600000101010101" pitchFamily="34" charset="-127"/>
              </a:defRPr>
            </a:lvl3pPr>
            <a:lvl4pPr marL="1600200" indent="-228600" defTabSz="762000">
              <a:defRPr kumimoji="1" sz="1200" b="1">
                <a:solidFill>
                  <a:schemeClr val="tx1"/>
                </a:solidFill>
                <a:latin typeface="Arial" panose="020B0604020202020204" pitchFamily="34" charset="0"/>
                <a:ea typeface="굴림" panose="020B0600000101010101" pitchFamily="34" charset="-127"/>
              </a:defRPr>
            </a:lvl4pPr>
            <a:lvl5pPr marL="2057400" indent="-228600" defTabSz="762000">
              <a:defRPr kumimoji="1" sz="1200" b="1">
                <a:solidFill>
                  <a:schemeClr val="tx1"/>
                </a:solidFill>
                <a:latin typeface="Arial" panose="020B0604020202020204" pitchFamily="34" charset="0"/>
                <a:ea typeface="굴림" panose="020B0600000101010101" pitchFamily="34" charset="-127"/>
              </a:defRPr>
            </a:lvl5pPr>
            <a:lvl6pPr marL="25146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6pPr>
            <a:lvl7pPr marL="29718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7pPr>
            <a:lvl8pPr marL="34290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8pPr>
            <a:lvl9pPr marL="3886200" indent="-228600" defTabSz="762000" eaLnBrk="0" fontAlgn="base" hangingPunct="0">
              <a:spcBef>
                <a:spcPct val="0"/>
              </a:spcBef>
              <a:spcAft>
                <a:spcPct val="0"/>
              </a:spcAft>
              <a:defRPr kumimoji="1" sz="1200" b="1">
                <a:solidFill>
                  <a:schemeClr val="tx1"/>
                </a:solidFill>
                <a:latin typeface="Arial" panose="020B0604020202020204" pitchFamily="34" charset="0"/>
                <a:ea typeface="굴림" panose="020B0600000101010101" pitchFamily="34" charset="-127"/>
              </a:defRPr>
            </a:lvl9pPr>
          </a:lstStyle>
          <a:p>
            <a:pPr>
              <a:lnSpc>
                <a:spcPct val="90000"/>
              </a:lnSpc>
            </a:pPr>
            <a:r>
              <a:rPr lang="en-US" altLang="ko-KR">
                <a:solidFill>
                  <a:srgbClr val="000000"/>
                </a:solidFill>
                <a:latin typeface="+mn-lt"/>
              </a:rPr>
              <a:t>6</a:t>
            </a:r>
          </a:p>
        </p:txBody>
      </p:sp>
      <p:sp>
        <p:nvSpPr>
          <p:cNvPr id="117" name="Line 121">
            <a:extLst>
              <a:ext uri="{FF2B5EF4-FFF2-40B4-BE49-F238E27FC236}">
                <a16:creationId xmlns:a16="http://schemas.microsoft.com/office/drawing/2014/main" id="{1A7433CB-AD04-4C5E-80DB-14094AD01708}"/>
              </a:ext>
            </a:extLst>
          </p:cNvPr>
          <p:cNvSpPr>
            <a:spLocks noChangeShapeType="1"/>
          </p:cNvSpPr>
          <p:nvPr/>
        </p:nvSpPr>
        <p:spPr bwMode="auto">
          <a:xfrm flipV="1">
            <a:off x="7586519" y="1590675"/>
            <a:ext cx="0" cy="3048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122">
            <a:extLst>
              <a:ext uri="{FF2B5EF4-FFF2-40B4-BE49-F238E27FC236}">
                <a16:creationId xmlns:a16="http://schemas.microsoft.com/office/drawing/2014/main" id="{688EC2F9-7F99-4ECF-9557-FDEA83C9220F}"/>
              </a:ext>
            </a:extLst>
          </p:cNvPr>
          <p:cNvSpPr>
            <a:spLocks noChangeShapeType="1"/>
          </p:cNvSpPr>
          <p:nvPr/>
        </p:nvSpPr>
        <p:spPr bwMode="auto">
          <a:xfrm flipV="1">
            <a:off x="7583344" y="2319340"/>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Line 123">
            <a:extLst>
              <a:ext uri="{FF2B5EF4-FFF2-40B4-BE49-F238E27FC236}">
                <a16:creationId xmlns:a16="http://schemas.microsoft.com/office/drawing/2014/main" id="{15BCFFE5-0CC3-4EBE-8C94-EF1E90CC4003}"/>
              </a:ext>
            </a:extLst>
          </p:cNvPr>
          <p:cNvSpPr>
            <a:spLocks noChangeShapeType="1"/>
          </p:cNvSpPr>
          <p:nvPr/>
        </p:nvSpPr>
        <p:spPr bwMode="auto">
          <a:xfrm flipV="1">
            <a:off x="7573819" y="3659188"/>
            <a:ext cx="0" cy="31115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0" name="Line 124">
            <a:extLst>
              <a:ext uri="{FF2B5EF4-FFF2-40B4-BE49-F238E27FC236}">
                <a16:creationId xmlns:a16="http://schemas.microsoft.com/office/drawing/2014/main" id="{0F74A25E-7F8A-4FFC-9EC3-66ADF2111074}"/>
              </a:ext>
            </a:extLst>
          </p:cNvPr>
          <p:cNvSpPr>
            <a:spLocks noChangeShapeType="1"/>
          </p:cNvSpPr>
          <p:nvPr/>
        </p:nvSpPr>
        <p:spPr bwMode="auto">
          <a:xfrm flipV="1">
            <a:off x="7573819" y="4383088"/>
            <a:ext cx="0" cy="4445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1" name="Line 125">
            <a:extLst>
              <a:ext uri="{FF2B5EF4-FFF2-40B4-BE49-F238E27FC236}">
                <a16:creationId xmlns:a16="http://schemas.microsoft.com/office/drawing/2014/main" id="{5ED4CBB9-8CB3-4C06-B401-9CD4BAA6DE87}"/>
              </a:ext>
            </a:extLst>
          </p:cNvPr>
          <p:cNvSpPr>
            <a:spLocks noChangeShapeType="1"/>
          </p:cNvSpPr>
          <p:nvPr/>
        </p:nvSpPr>
        <p:spPr bwMode="auto">
          <a:xfrm flipV="1">
            <a:off x="7573819" y="5253040"/>
            <a:ext cx="0" cy="3270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822080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22AC6F-6E50-713F-089C-03CFD1A86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83" y="331203"/>
            <a:ext cx="10562235" cy="6195597"/>
          </a:xfrm>
          <a:prstGeom prst="rect">
            <a:avLst/>
          </a:prstGeom>
        </p:spPr>
      </p:pic>
    </p:spTree>
    <p:extLst>
      <p:ext uri="{BB962C8B-B14F-4D97-AF65-F5344CB8AC3E}">
        <p14:creationId xmlns:p14="http://schemas.microsoft.com/office/powerpoint/2010/main" val="3581403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of basic computer</a:t>
            </a:r>
          </a:p>
        </p:txBody>
      </p:sp>
      <p:sp>
        <p:nvSpPr>
          <p:cNvPr id="4" name="Rectangle 2"/>
          <p:cNvSpPr>
            <a:spLocks noChangeArrowheads="1"/>
          </p:cNvSpPr>
          <p:nvPr/>
        </p:nvSpPr>
        <p:spPr bwMode="auto">
          <a:xfrm>
            <a:off x="2286001" y="-7180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p:cNvSpPr/>
          <p:nvPr/>
        </p:nvSpPr>
        <p:spPr>
          <a:xfrm>
            <a:off x="4254907" y="4953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Keyboard</a:t>
            </a:r>
          </a:p>
        </p:txBody>
      </p:sp>
      <p:sp>
        <p:nvSpPr>
          <p:cNvPr id="7" name="Rectangle 6"/>
          <p:cNvSpPr/>
          <p:nvPr/>
        </p:nvSpPr>
        <p:spPr>
          <a:xfrm>
            <a:off x="6540907" y="4953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Transmitter Interface</a:t>
            </a:r>
          </a:p>
        </p:txBody>
      </p:sp>
      <p:sp>
        <p:nvSpPr>
          <p:cNvPr id="8" name="Rectangle 7"/>
          <p:cNvSpPr/>
          <p:nvPr/>
        </p:nvSpPr>
        <p:spPr>
          <a:xfrm>
            <a:off x="8845957" y="50292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INPR</a:t>
            </a:r>
          </a:p>
        </p:txBody>
      </p:sp>
      <p:sp>
        <p:nvSpPr>
          <p:cNvPr id="9" name="Rectangle 8"/>
          <p:cNvSpPr/>
          <p:nvPr/>
        </p:nvSpPr>
        <p:spPr>
          <a:xfrm>
            <a:off x="8841195" y="3810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sp>
        <p:nvSpPr>
          <p:cNvPr id="10" name="Rectangle 9"/>
          <p:cNvSpPr/>
          <p:nvPr/>
        </p:nvSpPr>
        <p:spPr>
          <a:xfrm>
            <a:off x="8841195" y="2667000"/>
            <a:ext cx="167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OUTR</a:t>
            </a:r>
          </a:p>
        </p:txBody>
      </p:sp>
      <p:sp>
        <p:nvSpPr>
          <p:cNvPr id="11" name="Rectangle 10"/>
          <p:cNvSpPr/>
          <p:nvPr/>
        </p:nvSpPr>
        <p:spPr>
          <a:xfrm>
            <a:off x="9191968" y="175260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FGO</a:t>
            </a:r>
          </a:p>
        </p:txBody>
      </p:sp>
      <p:sp>
        <p:nvSpPr>
          <p:cNvPr id="12" name="Rectangle 11"/>
          <p:cNvSpPr/>
          <p:nvPr/>
        </p:nvSpPr>
        <p:spPr>
          <a:xfrm>
            <a:off x="9207910" y="5791200"/>
            <a:ext cx="94628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FGI</a:t>
            </a:r>
          </a:p>
        </p:txBody>
      </p:sp>
      <p:sp>
        <p:nvSpPr>
          <p:cNvPr id="13" name="Rectangle 12"/>
          <p:cNvSpPr/>
          <p:nvPr/>
        </p:nvSpPr>
        <p:spPr>
          <a:xfrm>
            <a:off x="4254907" y="2590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Printer</a:t>
            </a:r>
          </a:p>
        </p:txBody>
      </p:sp>
      <p:sp>
        <p:nvSpPr>
          <p:cNvPr id="14" name="Rectangle 13"/>
          <p:cNvSpPr/>
          <p:nvPr/>
        </p:nvSpPr>
        <p:spPr>
          <a:xfrm>
            <a:off x="6540907" y="25908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Receiver Interface</a:t>
            </a:r>
          </a:p>
        </p:txBody>
      </p:sp>
      <p:cxnSp>
        <p:nvCxnSpPr>
          <p:cNvPr id="16" name="Straight Arrow Connector 15"/>
          <p:cNvCxnSpPr>
            <a:stCxn id="6" idx="3"/>
            <a:endCxn id="7" idx="1"/>
          </p:cNvCxnSpPr>
          <p:nvPr/>
        </p:nvCxnSpPr>
        <p:spPr>
          <a:xfrm>
            <a:off x="5931307" y="525780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3"/>
            <a:endCxn id="8" idx="1"/>
          </p:cNvCxnSpPr>
          <p:nvPr/>
        </p:nvCxnSpPr>
        <p:spPr>
          <a:xfrm>
            <a:off x="8217307" y="5257800"/>
            <a:ext cx="62865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4" idx="3"/>
          </p:cNvCxnSpPr>
          <p:nvPr/>
        </p:nvCxnSpPr>
        <p:spPr>
          <a:xfrm flipH="1">
            <a:off x="8217307" y="2895600"/>
            <a:ext cx="623888"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1"/>
            <a:endCxn id="13" idx="3"/>
          </p:cNvCxnSpPr>
          <p:nvPr/>
        </p:nvCxnSpPr>
        <p:spPr>
          <a:xfrm flipH="1">
            <a:off x="5931307" y="2895600"/>
            <a:ext cx="6096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8" idx="3"/>
            <a:endCxn id="9" idx="1"/>
          </p:cNvCxnSpPr>
          <p:nvPr/>
        </p:nvCxnSpPr>
        <p:spPr>
          <a:xfrm flipH="1" flipV="1">
            <a:off x="8841195" y="4038600"/>
            <a:ext cx="1681162" cy="1219200"/>
          </a:xfrm>
          <a:prstGeom prst="bentConnector5">
            <a:avLst>
              <a:gd name="adj1" fmla="val -13598"/>
              <a:gd name="adj2" fmla="val 50000"/>
              <a:gd name="adj3" fmla="val 113598"/>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9" idx="3"/>
            <a:endCxn id="10" idx="3"/>
          </p:cNvCxnSpPr>
          <p:nvPr/>
        </p:nvCxnSpPr>
        <p:spPr>
          <a:xfrm flipV="1">
            <a:off x="10517595" y="2895600"/>
            <a:ext cx="12700" cy="1143000"/>
          </a:xfrm>
          <a:prstGeom prst="bentConnector3">
            <a:avLst>
              <a:gd name="adj1" fmla="val 4050000"/>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54907" y="990603"/>
            <a:ext cx="1676400" cy="646331"/>
          </a:xfrm>
          <a:prstGeom prst="rect">
            <a:avLst/>
          </a:prstGeom>
          <a:noFill/>
          <a:ln>
            <a:noFill/>
          </a:ln>
        </p:spPr>
        <p:txBody>
          <a:bodyPr wrap="square" rtlCol="0">
            <a:spAutoFit/>
          </a:bodyPr>
          <a:lstStyle/>
          <a:p>
            <a:pPr algn="ctr"/>
            <a:r>
              <a:rPr lang="en-US" dirty="0"/>
              <a:t>Input-Output terminal</a:t>
            </a:r>
          </a:p>
        </p:txBody>
      </p:sp>
      <p:sp>
        <p:nvSpPr>
          <p:cNvPr id="32" name="TextBox 31"/>
          <p:cNvSpPr txBox="1"/>
          <p:nvPr/>
        </p:nvSpPr>
        <p:spPr>
          <a:xfrm>
            <a:off x="6464707" y="914400"/>
            <a:ext cx="1676400" cy="923330"/>
          </a:xfrm>
          <a:prstGeom prst="rect">
            <a:avLst/>
          </a:prstGeom>
          <a:noFill/>
          <a:ln>
            <a:noFill/>
          </a:ln>
        </p:spPr>
        <p:txBody>
          <a:bodyPr wrap="square" rtlCol="0">
            <a:spAutoFit/>
          </a:bodyPr>
          <a:lstStyle/>
          <a:p>
            <a:pPr algn="ctr"/>
            <a:r>
              <a:rPr lang="en-US" dirty="0"/>
              <a:t>Serial communication interface</a:t>
            </a:r>
          </a:p>
        </p:txBody>
      </p:sp>
      <p:sp>
        <p:nvSpPr>
          <p:cNvPr id="33" name="TextBox 32"/>
          <p:cNvSpPr txBox="1"/>
          <p:nvPr/>
        </p:nvSpPr>
        <p:spPr>
          <a:xfrm>
            <a:off x="8674509" y="990602"/>
            <a:ext cx="2290217" cy="646331"/>
          </a:xfrm>
          <a:prstGeom prst="rect">
            <a:avLst/>
          </a:prstGeom>
          <a:noFill/>
          <a:ln>
            <a:noFill/>
          </a:ln>
        </p:spPr>
        <p:txBody>
          <a:bodyPr wrap="square" rtlCol="0">
            <a:spAutoFit/>
          </a:bodyPr>
          <a:lstStyle/>
          <a:p>
            <a:pPr algn="ctr"/>
            <a:r>
              <a:rPr lang="en-US" dirty="0"/>
              <a:t>Computer registers and flip-flop</a:t>
            </a:r>
          </a:p>
        </p:txBody>
      </p:sp>
      <p:cxnSp>
        <p:nvCxnSpPr>
          <p:cNvPr id="35" name="Straight Connector 34"/>
          <p:cNvCxnSpPr/>
          <p:nvPr/>
        </p:nvCxnSpPr>
        <p:spPr>
          <a:xfrm>
            <a:off x="4454931" y="1628776"/>
            <a:ext cx="1295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530809" y="1828800"/>
            <a:ext cx="15674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764998" y="1600200"/>
            <a:ext cx="1896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931307" y="525780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8217307" y="5257800"/>
            <a:ext cx="62865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350907" y="5819776"/>
            <a:ext cx="613817" cy="369332"/>
          </a:xfrm>
          <a:prstGeom prst="rect">
            <a:avLst/>
          </a:prstGeom>
          <a:noFill/>
        </p:spPr>
        <p:txBody>
          <a:bodyPr wrap="square" rtlCol="0">
            <a:spAutoFit/>
          </a:bodyPr>
          <a:lstStyle/>
          <a:p>
            <a:r>
              <a:rPr lang="en-US" dirty="0"/>
              <a:t>=0</a:t>
            </a:r>
          </a:p>
        </p:txBody>
      </p:sp>
      <p:sp>
        <p:nvSpPr>
          <p:cNvPr id="28" name="TextBox 27"/>
          <p:cNvSpPr txBox="1"/>
          <p:nvPr/>
        </p:nvSpPr>
        <p:spPr>
          <a:xfrm>
            <a:off x="10350907" y="5819776"/>
            <a:ext cx="417102" cy="369332"/>
          </a:xfrm>
          <a:prstGeom prst="rect">
            <a:avLst/>
          </a:prstGeom>
          <a:noFill/>
        </p:spPr>
        <p:txBody>
          <a:bodyPr wrap="none" rtlCol="0">
            <a:spAutoFit/>
          </a:bodyPr>
          <a:lstStyle/>
          <a:p>
            <a:r>
              <a:rPr lang="en-US" dirty="0"/>
              <a:t>=1</a:t>
            </a:r>
          </a:p>
        </p:txBody>
      </p:sp>
      <p:cxnSp>
        <p:nvCxnSpPr>
          <p:cNvPr id="30" name="Elbow Connector 29"/>
          <p:cNvCxnSpPr/>
          <p:nvPr/>
        </p:nvCxnSpPr>
        <p:spPr>
          <a:xfrm flipH="1" flipV="1">
            <a:off x="8841195" y="4038600"/>
            <a:ext cx="1681162" cy="1219200"/>
          </a:xfrm>
          <a:prstGeom prst="bentConnector5">
            <a:avLst>
              <a:gd name="adj1" fmla="val -13598"/>
              <a:gd name="adj2" fmla="val 50000"/>
              <a:gd name="adj3" fmla="val 113598"/>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252550" y="1783318"/>
            <a:ext cx="613817" cy="369332"/>
          </a:xfrm>
          <a:prstGeom prst="rect">
            <a:avLst/>
          </a:prstGeom>
          <a:noFill/>
        </p:spPr>
        <p:txBody>
          <a:bodyPr wrap="square" rtlCol="0">
            <a:spAutoFit/>
          </a:bodyPr>
          <a:lstStyle/>
          <a:p>
            <a:r>
              <a:rPr lang="en-US" dirty="0"/>
              <a:t>=1</a:t>
            </a:r>
          </a:p>
        </p:txBody>
      </p:sp>
      <p:cxnSp>
        <p:nvCxnSpPr>
          <p:cNvPr id="38" name="Elbow Connector 37"/>
          <p:cNvCxnSpPr/>
          <p:nvPr/>
        </p:nvCxnSpPr>
        <p:spPr>
          <a:xfrm flipV="1">
            <a:off x="10523943" y="2895600"/>
            <a:ext cx="12700" cy="1143000"/>
          </a:xfrm>
          <a:prstGeom prst="bentConnector3">
            <a:avLst>
              <a:gd name="adj1" fmla="val 4050000"/>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252549" y="1784566"/>
            <a:ext cx="421910" cy="369332"/>
          </a:xfrm>
          <a:prstGeom prst="rect">
            <a:avLst/>
          </a:prstGeom>
          <a:noFill/>
        </p:spPr>
        <p:txBody>
          <a:bodyPr wrap="none" rtlCol="0">
            <a:spAutoFit/>
          </a:bodyPr>
          <a:lstStyle/>
          <a:p>
            <a:r>
              <a:rPr lang="en-US" dirty="0"/>
              <a:t>=0</a:t>
            </a:r>
          </a:p>
        </p:txBody>
      </p:sp>
      <p:cxnSp>
        <p:nvCxnSpPr>
          <p:cNvPr id="40" name="Straight Arrow Connector 39"/>
          <p:cNvCxnSpPr/>
          <p:nvPr/>
        </p:nvCxnSpPr>
        <p:spPr>
          <a:xfrm flipH="1">
            <a:off x="8203019" y="2895600"/>
            <a:ext cx="623888"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5931307" y="2895600"/>
            <a:ext cx="609600" cy="0"/>
          </a:xfrm>
          <a:prstGeom prst="straightConnector1">
            <a:avLst/>
          </a:prstGeom>
          <a:ln w="2540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41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dow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right)">
                                      <p:cBhvr>
                                        <p:cTn id="54" dur="500"/>
                                        <p:tgtEl>
                                          <p:spTgt spid="20"/>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righ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right)">
                                      <p:cBhvr>
                                        <p:cTn id="62" dur="500"/>
                                        <p:tgtEl>
                                          <p:spTgt spid="23"/>
                                        </p:tgtEl>
                                      </p:cBhvr>
                                    </p:animEffect>
                                  </p:childTnLst>
                                </p:cTn>
                              </p:par>
                              <p:par>
                                <p:cTn id="63" presetID="22" presetClass="entr" presetSubtype="2"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right)">
                                      <p:cBhvr>
                                        <p:cTn id="65" dur="500"/>
                                        <p:tgtEl>
                                          <p:spTgt spid="1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wipe(down)">
                                      <p:cBhvr>
                                        <p:cTn id="70" dur="500"/>
                                        <p:tgtEl>
                                          <p:spTgt spid="3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down)">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down)">
                                      <p:cBhvr>
                                        <p:cTn id="78" dur="500"/>
                                        <p:tgtEl>
                                          <p:spTgt spid="36"/>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down)">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wipe(down)">
                                      <p:cBhvr>
                                        <p:cTn id="86" dur="500"/>
                                        <p:tgtEl>
                                          <p:spTgt spid="37"/>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down)">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wipe(down)">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wipe(left)">
                                      <p:cBhvr>
                                        <p:cTn id="99" dur="500"/>
                                        <p:tgtEl>
                                          <p:spTgt spid="2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wipe(left)">
                                      <p:cBhvr>
                                        <p:cTn id="104" dur="5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Effect transition="in" filter="wipe(down)">
                                      <p:cBhvr>
                                        <p:cTn id="109" dur="500"/>
                                        <p:tgtEl>
                                          <p:spTgt spid="28"/>
                                        </p:tgtEl>
                                      </p:cBhvr>
                                    </p:animEffect>
                                  </p:childTnLst>
                                </p:cTn>
                              </p:par>
                              <p:par>
                                <p:cTn id="110" presetID="22" presetClass="exit" presetSubtype="4" fill="hold" grpId="1" nodeType="withEffect">
                                  <p:stCondLst>
                                    <p:cond delay="0"/>
                                  </p:stCondLst>
                                  <p:childTnLst>
                                    <p:animEffect transition="out" filter="wipe(down)">
                                      <p:cBhvr>
                                        <p:cTn id="111" dur="500"/>
                                        <p:tgtEl>
                                          <p:spTgt spid="3"/>
                                        </p:tgtEl>
                                      </p:cBhvr>
                                    </p:animEffect>
                                    <p:set>
                                      <p:cBhvr>
                                        <p:cTn id="112" dur="1" fill="hold">
                                          <p:stCondLst>
                                            <p:cond delay="499"/>
                                          </p:stCondLst>
                                        </p:cTn>
                                        <p:tgtEl>
                                          <p:spTgt spid="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wipe(down)">
                                      <p:cBhvr>
                                        <p:cTn id="117" dur="500"/>
                                        <p:tgtEl>
                                          <p:spTgt spid="30"/>
                                        </p:tgtEl>
                                      </p:cBhvr>
                                    </p:animEffect>
                                  </p:childTnLst>
                                </p:cTn>
                              </p:par>
                              <p:par>
                                <p:cTn id="118" presetID="22" presetClass="exit" presetSubtype="4" fill="hold" grpId="1" nodeType="withEffect">
                                  <p:stCondLst>
                                    <p:cond delay="0"/>
                                  </p:stCondLst>
                                  <p:childTnLst>
                                    <p:animEffect transition="out" filter="wipe(down)">
                                      <p:cBhvr>
                                        <p:cTn id="119" dur="500"/>
                                        <p:tgtEl>
                                          <p:spTgt spid="28"/>
                                        </p:tgtEl>
                                      </p:cBhvr>
                                    </p:animEffect>
                                    <p:set>
                                      <p:cBhvr>
                                        <p:cTn id="120" dur="1" fill="hold">
                                          <p:stCondLst>
                                            <p:cond delay="499"/>
                                          </p:stCondLst>
                                        </p:cTn>
                                        <p:tgtEl>
                                          <p:spTgt spid="2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down)">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38"/>
                                        </p:tgtEl>
                                        <p:attrNameLst>
                                          <p:attrName>style.visibility</p:attrName>
                                        </p:attrNameLst>
                                      </p:cBhvr>
                                      <p:to>
                                        <p:strVal val="visible"/>
                                      </p:to>
                                    </p:set>
                                    <p:animEffect transition="in" filter="wipe(down)">
                                      <p:cBhvr>
                                        <p:cTn id="130" dur="500"/>
                                        <p:tgtEl>
                                          <p:spTgt spid="38"/>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xit" presetSubtype="4" fill="hold" grpId="1" nodeType="clickEffect">
                                  <p:stCondLst>
                                    <p:cond delay="0"/>
                                  </p:stCondLst>
                                  <p:childTnLst>
                                    <p:animEffect transition="out" filter="wipe(down)">
                                      <p:cBhvr>
                                        <p:cTn id="134" dur="500"/>
                                        <p:tgtEl>
                                          <p:spTgt spid="34"/>
                                        </p:tgtEl>
                                      </p:cBhvr>
                                    </p:animEffect>
                                    <p:set>
                                      <p:cBhvr>
                                        <p:cTn id="135" dur="1" fill="hold">
                                          <p:stCondLst>
                                            <p:cond delay="499"/>
                                          </p:stCondLst>
                                        </p:cTn>
                                        <p:tgtEl>
                                          <p:spTgt spid="34"/>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wipe(down)">
                                      <p:cBhvr>
                                        <p:cTn id="140" dur="500"/>
                                        <p:tgtEl>
                                          <p:spTgt spid="39"/>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2" fill="hold" nodeType="clickEffect">
                                  <p:stCondLst>
                                    <p:cond delay="0"/>
                                  </p:stCondLst>
                                  <p:childTnLst>
                                    <p:set>
                                      <p:cBhvr>
                                        <p:cTn id="144" dur="1" fill="hold">
                                          <p:stCondLst>
                                            <p:cond delay="0"/>
                                          </p:stCondLst>
                                        </p:cTn>
                                        <p:tgtEl>
                                          <p:spTgt spid="40"/>
                                        </p:tgtEl>
                                        <p:attrNameLst>
                                          <p:attrName>style.visibility</p:attrName>
                                        </p:attrNameLst>
                                      </p:cBhvr>
                                      <p:to>
                                        <p:strVal val="visible"/>
                                      </p:to>
                                    </p:set>
                                    <p:animEffect transition="in" filter="wipe(right)">
                                      <p:cBhvr>
                                        <p:cTn id="145" dur="500"/>
                                        <p:tgtEl>
                                          <p:spTgt spid="40"/>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39"/>
                                        </p:tgtEl>
                                      </p:cBhvr>
                                    </p:animEffect>
                                    <p:set>
                                      <p:cBhvr>
                                        <p:cTn id="150" dur="1" fill="hold">
                                          <p:stCondLst>
                                            <p:cond delay="499"/>
                                          </p:stCondLst>
                                        </p:cTn>
                                        <p:tgtEl>
                                          <p:spTgt spid="39"/>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2" nodeType="clickEffect">
                                  <p:stCondLst>
                                    <p:cond delay="0"/>
                                  </p:stCondLst>
                                  <p:childTnLst>
                                    <p:set>
                                      <p:cBhvr>
                                        <p:cTn id="154" dur="1" fill="hold">
                                          <p:stCondLst>
                                            <p:cond delay="0"/>
                                          </p:stCondLst>
                                        </p:cTn>
                                        <p:tgtEl>
                                          <p:spTgt spid="34"/>
                                        </p:tgtEl>
                                        <p:attrNameLst>
                                          <p:attrName>style.visibility</p:attrName>
                                        </p:attrNameLst>
                                      </p:cBhvr>
                                      <p:to>
                                        <p:strVal val="visible"/>
                                      </p:to>
                                    </p:set>
                                    <p:animEffect transition="in" filter="wipe(down)">
                                      <p:cBhvr>
                                        <p:cTn id="155" dur="500"/>
                                        <p:tgtEl>
                                          <p:spTgt spid="34"/>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2" fill="hold" nodeType="clickEffect">
                                  <p:stCondLst>
                                    <p:cond delay="0"/>
                                  </p:stCondLst>
                                  <p:childTnLst>
                                    <p:set>
                                      <p:cBhvr>
                                        <p:cTn id="159" dur="1" fill="hold">
                                          <p:stCondLst>
                                            <p:cond delay="0"/>
                                          </p:stCondLst>
                                        </p:cTn>
                                        <p:tgtEl>
                                          <p:spTgt spid="41"/>
                                        </p:tgtEl>
                                        <p:attrNameLst>
                                          <p:attrName>style.visibility</p:attrName>
                                        </p:attrNameLst>
                                      </p:cBhvr>
                                      <p:to>
                                        <p:strVal val="visible"/>
                                      </p:to>
                                    </p:set>
                                    <p:animEffect transition="in" filter="wipe(right)">
                                      <p:cBhvr>
                                        <p:cTn id="16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31" grpId="0"/>
      <p:bldP spid="32" grpId="0"/>
      <p:bldP spid="33" grpId="0"/>
      <p:bldP spid="3" grpId="0"/>
      <p:bldP spid="3" grpId="1"/>
      <p:bldP spid="28" grpId="0"/>
      <p:bldP spid="28" grpId="1"/>
      <p:bldP spid="34" grpId="0"/>
      <p:bldP spid="34" grpId="1"/>
      <p:bldP spid="34" grpId="2"/>
      <p:bldP spid="39" grpId="0"/>
      <p:bldP spid="3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of basic computer</a:t>
            </a:r>
          </a:p>
        </p:txBody>
      </p:sp>
      <p:sp>
        <p:nvSpPr>
          <p:cNvPr id="3" name="Content Placeholder 2"/>
          <p:cNvSpPr>
            <a:spLocks noGrp="1"/>
          </p:cNvSpPr>
          <p:nvPr>
            <p:ph idx="1"/>
          </p:nvPr>
        </p:nvSpPr>
        <p:spPr/>
        <p:txBody>
          <a:bodyPr>
            <a:normAutofit fontScale="92500" lnSpcReduction="10000"/>
          </a:bodyPr>
          <a:lstStyle/>
          <a:p>
            <a:pPr lvl="0" algn="just"/>
            <a:r>
              <a:rPr lang="en-US" dirty="0"/>
              <a:t>A computer can serve no useful purpose unless it communicates with the external environment.</a:t>
            </a:r>
          </a:p>
          <a:p>
            <a:pPr algn="just"/>
            <a:r>
              <a:rPr lang="en-US" dirty="0"/>
              <a:t>To exhibit the most basic requirements for input and output communication, we will use a terminal unit with a keyboard and printer.</a:t>
            </a:r>
          </a:p>
          <a:p>
            <a:pPr lvl="0" algn="just"/>
            <a:r>
              <a:rPr lang="en-US" dirty="0"/>
              <a:t>The terminal sends and receives serial information and each quantity of information has eight bits of an alphanumeric code. </a:t>
            </a:r>
          </a:p>
          <a:p>
            <a:pPr lvl="0" algn="just"/>
            <a:r>
              <a:rPr lang="en-US" dirty="0"/>
              <a:t>The serial information from the keyboard is shifted into the input register INPR. </a:t>
            </a:r>
          </a:p>
          <a:p>
            <a:pPr lvl="0" algn="just"/>
            <a:r>
              <a:rPr lang="en-US" dirty="0"/>
              <a:t>The serial information for the printer is stored in the output register OUTR. </a:t>
            </a:r>
          </a:p>
          <a:p>
            <a:pPr lvl="0" algn="just"/>
            <a:r>
              <a:rPr lang="en-US" dirty="0"/>
              <a:t>These two registers communicate with a communication interface serially and with the AC in parallel.</a:t>
            </a:r>
          </a:p>
          <a:p>
            <a:pPr lvl="0" algn="just"/>
            <a:endParaRPr lang="en-US" dirty="0"/>
          </a:p>
        </p:txBody>
      </p:sp>
    </p:spTree>
    <p:extLst>
      <p:ext uri="{BB962C8B-B14F-4D97-AF65-F5344CB8AC3E}">
        <p14:creationId xmlns:p14="http://schemas.microsoft.com/office/powerpoint/2010/main" val="73131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Organization</a:t>
            </a:r>
          </a:p>
        </p:txBody>
      </p:sp>
      <p:grpSp>
        <p:nvGrpSpPr>
          <p:cNvPr id="3" name="Group 2"/>
          <p:cNvGrpSpPr/>
          <p:nvPr/>
        </p:nvGrpSpPr>
        <p:grpSpPr>
          <a:xfrm>
            <a:off x="9237408" y="1828804"/>
            <a:ext cx="2286000" cy="3047999"/>
            <a:chOff x="5943600" y="1828801"/>
            <a:chExt cx="2286000" cy="3047999"/>
          </a:xfrm>
        </p:grpSpPr>
        <p:sp>
          <p:nvSpPr>
            <p:cNvPr id="4" name="Flowchart: Document 3"/>
            <p:cNvSpPr/>
            <p:nvPr/>
          </p:nvSpPr>
          <p:spPr>
            <a:xfrm>
              <a:off x="5943600" y="3352800"/>
              <a:ext cx="22860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Operand</a:t>
              </a:r>
            </a:p>
            <a:p>
              <a:pPr algn="ctr"/>
              <a:r>
                <a:rPr lang="en-US" sz="2400" dirty="0"/>
                <a:t>(data)</a:t>
              </a:r>
            </a:p>
          </p:txBody>
        </p:sp>
        <p:grpSp>
          <p:nvGrpSpPr>
            <p:cNvPr id="7" name="Group 6"/>
            <p:cNvGrpSpPr/>
            <p:nvPr/>
          </p:nvGrpSpPr>
          <p:grpSpPr>
            <a:xfrm>
              <a:off x="5943600" y="1828801"/>
              <a:ext cx="2286000" cy="1524000"/>
              <a:chOff x="5562600" y="1828800"/>
              <a:chExt cx="1828800" cy="1524000"/>
            </a:xfrm>
          </p:grpSpPr>
          <p:sp>
            <p:nvSpPr>
              <p:cNvPr id="5" name="Flowchart: Document 4"/>
              <p:cNvSpPr/>
              <p:nvPr/>
            </p:nvSpPr>
            <p:spPr>
              <a:xfrm rot="10800000">
                <a:off x="5562600" y="1828800"/>
                <a:ext cx="1828800" cy="152400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rot lat="0" lon="0" rev="0"/>
                  </a:camera>
                  <a:lightRig rig="threePt" dir="t"/>
                </a:scene3d>
              </a:bodyPr>
              <a:lstStyle/>
              <a:p>
                <a:pPr algn="ctr"/>
                <a:endParaRPr lang="en-US" dirty="0"/>
              </a:p>
            </p:txBody>
          </p:sp>
          <p:sp>
            <p:nvSpPr>
              <p:cNvPr id="6" name="TextBox 5"/>
              <p:cNvSpPr txBox="1"/>
              <p:nvPr/>
            </p:nvSpPr>
            <p:spPr>
              <a:xfrm>
                <a:off x="5804897" y="2267635"/>
                <a:ext cx="1344214" cy="830997"/>
              </a:xfrm>
              <a:prstGeom prst="rect">
                <a:avLst/>
              </a:prstGeom>
              <a:noFill/>
            </p:spPr>
            <p:txBody>
              <a:bodyPr wrap="none" rtlCol="0">
                <a:spAutoFit/>
              </a:bodyPr>
              <a:lstStyle/>
              <a:p>
                <a:pPr algn="ctr"/>
                <a:r>
                  <a:rPr lang="en-US" sz="2400" dirty="0">
                    <a:solidFill>
                      <a:schemeClr val="bg1"/>
                    </a:solidFill>
                  </a:rPr>
                  <a:t>Instructions</a:t>
                </a:r>
              </a:p>
              <a:p>
                <a:pPr algn="ctr"/>
                <a:r>
                  <a:rPr lang="en-US" sz="2400" dirty="0">
                    <a:solidFill>
                      <a:schemeClr val="bg1"/>
                    </a:solidFill>
                  </a:rPr>
                  <a:t>(program)</a:t>
                </a:r>
              </a:p>
            </p:txBody>
          </p:sp>
        </p:grpSp>
      </p:grpSp>
      <p:sp>
        <p:nvSpPr>
          <p:cNvPr id="8" name="TextBox 7"/>
          <p:cNvSpPr txBox="1"/>
          <p:nvPr/>
        </p:nvSpPr>
        <p:spPr>
          <a:xfrm>
            <a:off x="9237414" y="1143001"/>
            <a:ext cx="2285999" cy="707886"/>
          </a:xfrm>
          <a:prstGeom prst="rect">
            <a:avLst/>
          </a:prstGeom>
          <a:noFill/>
        </p:spPr>
        <p:txBody>
          <a:bodyPr wrap="square" rtlCol="0">
            <a:spAutoFit/>
          </a:bodyPr>
          <a:lstStyle/>
          <a:p>
            <a:pPr algn="ctr"/>
            <a:r>
              <a:rPr lang="en-US" sz="2000" dirty="0"/>
              <a:t>Memory</a:t>
            </a:r>
          </a:p>
          <a:p>
            <a:pPr algn="ctr"/>
            <a:r>
              <a:rPr lang="en-US" sz="2000" dirty="0"/>
              <a:t>4096 x 16</a:t>
            </a:r>
          </a:p>
        </p:txBody>
      </p:sp>
      <p:sp>
        <p:nvSpPr>
          <p:cNvPr id="9" name="Rectangle 8"/>
          <p:cNvSpPr/>
          <p:nvPr/>
        </p:nvSpPr>
        <p:spPr>
          <a:xfrm>
            <a:off x="9237408" y="5315640"/>
            <a:ext cx="2286000"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Processor Register (accumulator or AC)</a:t>
            </a:r>
          </a:p>
        </p:txBody>
      </p:sp>
      <p:grpSp>
        <p:nvGrpSpPr>
          <p:cNvPr id="12" name="Group 11"/>
          <p:cNvGrpSpPr/>
          <p:nvPr/>
        </p:nvGrpSpPr>
        <p:grpSpPr>
          <a:xfrm>
            <a:off x="3870071" y="2379676"/>
            <a:ext cx="4572000" cy="551767"/>
            <a:chOff x="195262" y="1850885"/>
            <a:chExt cx="4572000" cy="551766"/>
          </a:xfrm>
        </p:grpSpPr>
        <p:sp>
          <p:nvSpPr>
            <p:cNvPr id="10" name="Rectangle 9"/>
            <p:cNvSpPr/>
            <p:nvPr/>
          </p:nvSpPr>
          <p:spPr>
            <a:xfrm>
              <a:off x="195262" y="1850886"/>
              <a:ext cx="1490662"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11" name="Rectangle 10"/>
            <p:cNvSpPr/>
            <p:nvPr/>
          </p:nvSpPr>
          <p:spPr>
            <a:xfrm>
              <a:off x="1685924" y="1850885"/>
              <a:ext cx="3081338"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grpSp>
      <p:sp>
        <p:nvSpPr>
          <p:cNvPr id="13" name="TextBox 12"/>
          <p:cNvSpPr txBox="1"/>
          <p:nvPr/>
        </p:nvSpPr>
        <p:spPr>
          <a:xfrm>
            <a:off x="8170613" y="2001917"/>
            <a:ext cx="271463" cy="400110"/>
          </a:xfrm>
          <a:prstGeom prst="rect">
            <a:avLst/>
          </a:prstGeom>
          <a:noFill/>
        </p:spPr>
        <p:txBody>
          <a:bodyPr wrap="square" rtlCol="0">
            <a:spAutoFit/>
          </a:bodyPr>
          <a:lstStyle/>
          <a:p>
            <a:pPr algn="ctr"/>
            <a:r>
              <a:rPr lang="en-US" sz="2000" dirty="0"/>
              <a:t>0</a:t>
            </a:r>
          </a:p>
        </p:txBody>
      </p:sp>
      <p:sp>
        <p:nvSpPr>
          <p:cNvPr id="14" name="TextBox 13"/>
          <p:cNvSpPr txBox="1"/>
          <p:nvPr/>
        </p:nvSpPr>
        <p:spPr>
          <a:xfrm>
            <a:off x="5275008" y="1990876"/>
            <a:ext cx="457200" cy="400110"/>
          </a:xfrm>
          <a:prstGeom prst="rect">
            <a:avLst/>
          </a:prstGeom>
          <a:noFill/>
        </p:spPr>
        <p:txBody>
          <a:bodyPr wrap="square" rtlCol="0">
            <a:spAutoFit/>
          </a:bodyPr>
          <a:lstStyle/>
          <a:p>
            <a:pPr algn="ctr"/>
            <a:r>
              <a:rPr lang="en-US" sz="2000" dirty="0"/>
              <a:t>11</a:t>
            </a:r>
          </a:p>
        </p:txBody>
      </p:sp>
      <p:sp>
        <p:nvSpPr>
          <p:cNvPr id="15" name="TextBox 14"/>
          <p:cNvSpPr txBox="1"/>
          <p:nvPr/>
        </p:nvSpPr>
        <p:spPr>
          <a:xfrm>
            <a:off x="4932112" y="2001917"/>
            <a:ext cx="495299" cy="400110"/>
          </a:xfrm>
          <a:prstGeom prst="rect">
            <a:avLst/>
          </a:prstGeom>
          <a:noFill/>
        </p:spPr>
        <p:txBody>
          <a:bodyPr wrap="square" rtlCol="0">
            <a:spAutoFit/>
          </a:bodyPr>
          <a:lstStyle/>
          <a:p>
            <a:pPr algn="ctr"/>
            <a:r>
              <a:rPr lang="en-US" sz="2000" dirty="0"/>
              <a:t>12</a:t>
            </a:r>
          </a:p>
        </p:txBody>
      </p:sp>
      <p:sp>
        <p:nvSpPr>
          <p:cNvPr id="16" name="TextBox 15"/>
          <p:cNvSpPr txBox="1"/>
          <p:nvPr/>
        </p:nvSpPr>
        <p:spPr>
          <a:xfrm>
            <a:off x="3760532" y="1990740"/>
            <a:ext cx="457200" cy="400110"/>
          </a:xfrm>
          <a:prstGeom prst="rect">
            <a:avLst/>
          </a:prstGeom>
          <a:noFill/>
        </p:spPr>
        <p:txBody>
          <a:bodyPr wrap="square" rtlCol="0">
            <a:spAutoFit/>
          </a:bodyPr>
          <a:lstStyle/>
          <a:p>
            <a:pPr algn="ctr"/>
            <a:r>
              <a:rPr lang="en-US" sz="2000" dirty="0"/>
              <a:t>15</a:t>
            </a:r>
          </a:p>
        </p:txBody>
      </p:sp>
      <p:sp>
        <p:nvSpPr>
          <p:cNvPr id="17" name="TextBox 16"/>
          <p:cNvSpPr txBox="1"/>
          <p:nvPr/>
        </p:nvSpPr>
        <p:spPr>
          <a:xfrm>
            <a:off x="4917822" y="2952691"/>
            <a:ext cx="2414589" cy="400110"/>
          </a:xfrm>
          <a:prstGeom prst="rect">
            <a:avLst/>
          </a:prstGeom>
          <a:noFill/>
        </p:spPr>
        <p:txBody>
          <a:bodyPr wrap="square" rtlCol="0">
            <a:spAutoFit/>
          </a:bodyPr>
          <a:lstStyle/>
          <a:p>
            <a:pPr algn="ctr"/>
            <a:r>
              <a:rPr lang="en-US" sz="2000" dirty="0"/>
              <a:t>Instruction Format</a:t>
            </a:r>
          </a:p>
        </p:txBody>
      </p:sp>
      <p:sp>
        <p:nvSpPr>
          <p:cNvPr id="18" name="Rectangle 17"/>
          <p:cNvSpPr/>
          <p:nvPr/>
        </p:nvSpPr>
        <p:spPr>
          <a:xfrm>
            <a:off x="3865311" y="3962403"/>
            <a:ext cx="4576763" cy="5517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Binary Operand</a:t>
            </a:r>
          </a:p>
        </p:txBody>
      </p:sp>
      <p:sp>
        <p:nvSpPr>
          <p:cNvPr id="19" name="TextBox 18"/>
          <p:cNvSpPr txBox="1"/>
          <p:nvPr/>
        </p:nvSpPr>
        <p:spPr>
          <a:xfrm>
            <a:off x="8161089" y="3592577"/>
            <a:ext cx="271463" cy="400110"/>
          </a:xfrm>
          <a:prstGeom prst="rect">
            <a:avLst/>
          </a:prstGeom>
          <a:noFill/>
        </p:spPr>
        <p:txBody>
          <a:bodyPr wrap="square" rtlCol="0">
            <a:spAutoFit/>
          </a:bodyPr>
          <a:lstStyle/>
          <a:p>
            <a:pPr algn="ctr"/>
            <a:r>
              <a:rPr lang="en-US" sz="2000" dirty="0"/>
              <a:t>0</a:t>
            </a:r>
          </a:p>
        </p:txBody>
      </p:sp>
      <p:sp>
        <p:nvSpPr>
          <p:cNvPr id="20" name="TextBox 19"/>
          <p:cNvSpPr txBox="1"/>
          <p:nvPr/>
        </p:nvSpPr>
        <p:spPr>
          <a:xfrm>
            <a:off x="3751008" y="3581400"/>
            <a:ext cx="457200" cy="400110"/>
          </a:xfrm>
          <a:prstGeom prst="rect">
            <a:avLst/>
          </a:prstGeom>
          <a:noFill/>
        </p:spPr>
        <p:txBody>
          <a:bodyPr wrap="square" rtlCol="0">
            <a:spAutoFit/>
          </a:bodyPr>
          <a:lstStyle/>
          <a:p>
            <a:pPr algn="ctr"/>
            <a:r>
              <a:rPr lang="en-US" sz="2000" dirty="0"/>
              <a:t>15</a:t>
            </a:r>
          </a:p>
        </p:txBody>
      </p:sp>
      <p:cxnSp>
        <p:nvCxnSpPr>
          <p:cNvPr id="22" name="Straight Arrow Connector 21"/>
          <p:cNvCxnSpPr>
            <a:stCxn id="5" idx="3"/>
            <a:endCxn id="11" idx="3"/>
          </p:cNvCxnSpPr>
          <p:nvPr/>
        </p:nvCxnSpPr>
        <p:spPr>
          <a:xfrm flipH="1">
            <a:off x="8442074" y="2590804"/>
            <a:ext cx="795337" cy="64755"/>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1"/>
            <a:endCxn id="18" idx="3"/>
          </p:cNvCxnSpPr>
          <p:nvPr/>
        </p:nvCxnSpPr>
        <p:spPr>
          <a:xfrm flipH="1">
            <a:off x="8442074" y="4114803"/>
            <a:ext cx="795337" cy="123483"/>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righ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right)">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p:bldP spid="14" grpId="0"/>
      <p:bldP spid="15" grpId="0"/>
      <p:bldP spid="16" grpId="0"/>
      <p:bldP spid="17" grpId="0"/>
      <p:bldP spid="18" grpId="0" animBg="1"/>
      <p:bldP spid="19"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input information transfer</a:t>
            </a:r>
          </a:p>
        </p:txBody>
      </p:sp>
      <p:sp>
        <p:nvSpPr>
          <p:cNvPr id="3" name="Content Placeholder 2"/>
          <p:cNvSpPr>
            <a:spLocks noGrp="1"/>
          </p:cNvSpPr>
          <p:nvPr>
            <p:ph idx="1"/>
          </p:nvPr>
        </p:nvSpPr>
        <p:spPr/>
        <p:txBody>
          <a:bodyPr>
            <a:normAutofit/>
          </a:bodyPr>
          <a:lstStyle/>
          <a:p>
            <a:pPr lvl="0" algn="just"/>
            <a:r>
              <a:rPr lang="en-US" dirty="0"/>
              <a:t>Initially, the input flag FGI is cleared to 0. When a key is struck in the keyboard, an 8-bit alphanumeric code is shifted into INPR and the input flag FGI is set to 1. </a:t>
            </a:r>
          </a:p>
          <a:p>
            <a:pPr lvl="0" algn="just"/>
            <a:r>
              <a:rPr lang="en-US" dirty="0"/>
              <a:t>As long as the flag is set, the information in INPR cannot be changed by striking another key. The computer checks the flag bit; if it is 1, the information from INPR is transferred in parallel into AC and FGI is cleared to 0. </a:t>
            </a:r>
          </a:p>
          <a:p>
            <a:pPr lvl="0" algn="just"/>
            <a:r>
              <a:rPr lang="en-US" dirty="0"/>
              <a:t>Once the flag is cleared, new information can be shifted into INPR by striking another key. </a:t>
            </a:r>
          </a:p>
        </p:txBody>
      </p:sp>
    </p:spTree>
    <p:extLst>
      <p:ext uri="{BB962C8B-B14F-4D97-AF65-F5344CB8AC3E}">
        <p14:creationId xmlns:p14="http://schemas.microsoft.com/office/powerpoint/2010/main" val="516913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outputting information</a:t>
            </a:r>
          </a:p>
        </p:txBody>
      </p:sp>
      <p:sp>
        <p:nvSpPr>
          <p:cNvPr id="3" name="Content Placeholder 2"/>
          <p:cNvSpPr>
            <a:spLocks noGrp="1"/>
          </p:cNvSpPr>
          <p:nvPr>
            <p:ph idx="1"/>
          </p:nvPr>
        </p:nvSpPr>
        <p:spPr/>
        <p:txBody>
          <a:bodyPr/>
          <a:lstStyle/>
          <a:p>
            <a:pPr lvl="0" algn="just"/>
            <a:r>
              <a:rPr lang="en-US" dirty="0"/>
              <a:t>The output register OUTR works similarly but the direction of information flow is reversed.</a:t>
            </a:r>
          </a:p>
          <a:p>
            <a:pPr lvl="0" algn="just"/>
            <a:r>
              <a:rPr lang="en-US" dirty="0"/>
              <a:t>Initially, the output flag FGO is set to 1. The computer checks the flag bit; if it is 1, the information from AC is transferred in parallel to OUTR and FGO is cleared to 0. The output device accepts the coded information, prints the corresponding character, and when the operation is completed, it sets FGO to 1. </a:t>
            </a:r>
          </a:p>
          <a:p>
            <a:pPr algn="just"/>
            <a:r>
              <a:rPr lang="en-US" dirty="0"/>
              <a:t>The computer does not load a new character into OUTR when FGO is 0 because this condition indicates that the output device is in the process of printing the character.</a:t>
            </a:r>
          </a:p>
        </p:txBody>
      </p:sp>
    </p:spTree>
    <p:extLst>
      <p:ext uri="{BB962C8B-B14F-4D97-AF65-F5344CB8AC3E}">
        <p14:creationId xmlns:p14="http://schemas.microsoft.com/office/powerpoint/2010/main" val="670392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Instruction</a:t>
            </a:r>
          </a:p>
        </p:txBody>
      </p:sp>
      <p:sp>
        <p:nvSpPr>
          <p:cNvPr id="4" name="TextBox 3"/>
          <p:cNvSpPr txBox="1"/>
          <p:nvPr/>
        </p:nvSpPr>
        <p:spPr>
          <a:xfrm>
            <a:off x="3655146" y="990600"/>
            <a:ext cx="5600123"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D</a:t>
            </a:r>
            <a:r>
              <a:rPr lang="en-US" sz="2000" i="1" baseline="-25000" dirty="0">
                <a:solidFill>
                  <a:schemeClr val="tx2"/>
                </a:solidFill>
                <a:latin typeface="Times New Roman" panose="02020603050405020304" pitchFamily="18" charset="0"/>
                <a:cs typeface="Times New Roman" panose="02020603050405020304" pitchFamily="18" charset="0"/>
              </a:rPr>
              <a:t>7</a:t>
            </a:r>
            <a:r>
              <a:rPr lang="en-US" sz="2000" i="1" dirty="0">
                <a:solidFill>
                  <a:schemeClr val="tx2"/>
                </a:solidFill>
                <a:latin typeface="Times New Roman" panose="02020603050405020304" pitchFamily="18" charset="0"/>
                <a:cs typeface="Times New Roman" panose="02020603050405020304" pitchFamily="18" charset="0"/>
              </a:rPr>
              <a:t>IT</a:t>
            </a:r>
            <a:r>
              <a:rPr lang="en-US" sz="2000" i="1" baseline="-25000" dirty="0">
                <a:solidFill>
                  <a:schemeClr val="tx2"/>
                </a:solidFill>
                <a:latin typeface="Times New Roman" panose="02020603050405020304" pitchFamily="18" charset="0"/>
                <a:cs typeface="Times New Roman" panose="02020603050405020304" pitchFamily="18" charset="0"/>
              </a:rPr>
              <a:t>3</a:t>
            </a:r>
            <a:r>
              <a:rPr lang="en-US" sz="2000" i="1" dirty="0">
                <a:solidFill>
                  <a:schemeClr val="tx2"/>
                </a:solidFill>
                <a:latin typeface="Times New Roman" panose="02020603050405020304" pitchFamily="18" charset="0"/>
                <a:cs typeface="Times New Roman" panose="02020603050405020304" pitchFamily="18" charset="0"/>
              </a:rPr>
              <a:t> = p</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a:solidFill>
                  <a:schemeClr val="tx2"/>
                </a:solidFill>
                <a:latin typeface="+mj-lt"/>
                <a:cs typeface="Times New Roman" panose="02020603050405020304" pitchFamily="18" charset="0"/>
              </a:rPr>
              <a:t>(common to all input-output instructions)</a:t>
            </a:r>
            <a:endParaRPr lang="en-US" sz="2000" i="1" baseline="-25000" dirty="0">
              <a:solidFill>
                <a:schemeClr val="tx2"/>
              </a:solidFill>
              <a:latin typeface="+mj-lt"/>
              <a:cs typeface="Times New Roman" panose="02020603050405020304" pitchFamily="18" charset="0"/>
            </a:endParaRPr>
          </a:p>
        </p:txBody>
      </p:sp>
      <p:sp>
        <p:nvSpPr>
          <p:cNvPr id="5" name="TextBox 4"/>
          <p:cNvSpPr txBox="1"/>
          <p:nvPr/>
        </p:nvSpPr>
        <p:spPr>
          <a:xfrm>
            <a:off x="3655142" y="1371660"/>
            <a:ext cx="5689506" cy="400110"/>
          </a:xfrm>
          <a:prstGeom prst="rect">
            <a:avLst/>
          </a:prstGeom>
          <a:noFill/>
        </p:spPr>
        <p:txBody>
          <a:bodyPr wrap="none" rtlCol="0">
            <a:spAutoFit/>
          </a:bodyPr>
          <a:lstStyle/>
          <a:p>
            <a:r>
              <a:rPr lang="en-US" sz="2000" i="1" dirty="0">
                <a:solidFill>
                  <a:schemeClr val="tx2"/>
                </a:solidFill>
                <a:latin typeface="Times New Roman" panose="02020603050405020304" pitchFamily="18" charset="0"/>
                <a:cs typeface="Times New Roman" panose="02020603050405020304" pitchFamily="18" charset="0"/>
              </a:rPr>
              <a:t>IR(</a:t>
            </a:r>
            <a:r>
              <a:rPr lang="en-US" sz="2000" i="1" dirty="0" err="1">
                <a:solidFill>
                  <a:schemeClr val="tx2"/>
                </a:solidFill>
                <a:latin typeface="Times New Roman" panose="02020603050405020304" pitchFamily="18" charset="0"/>
                <a:cs typeface="Times New Roman" panose="02020603050405020304" pitchFamily="18" charset="0"/>
              </a:rPr>
              <a:t>i</a:t>
            </a:r>
            <a:r>
              <a:rPr lang="en-US" sz="2000" i="1" dirty="0">
                <a:solidFill>
                  <a:schemeClr val="tx2"/>
                </a:solidFill>
                <a:latin typeface="Times New Roman" panose="02020603050405020304" pitchFamily="18" charset="0"/>
                <a:cs typeface="Times New Roman" panose="02020603050405020304" pitchFamily="18" charset="0"/>
              </a:rPr>
              <a:t>) = B</a:t>
            </a:r>
            <a:r>
              <a:rPr lang="en-US" sz="2000" i="1" baseline="-25000" dirty="0">
                <a:solidFill>
                  <a:schemeClr val="tx2"/>
                </a:solidFill>
                <a:latin typeface="Times New Roman" panose="02020603050405020304" pitchFamily="18" charset="0"/>
                <a:cs typeface="Times New Roman" panose="02020603050405020304" pitchFamily="18" charset="0"/>
              </a:rPr>
              <a:t>i</a:t>
            </a:r>
            <a:r>
              <a:rPr lang="en-US" sz="2000" dirty="0">
                <a:solidFill>
                  <a:schemeClr val="tx2"/>
                </a:solidFill>
                <a:latin typeface="Times New Roman" panose="02020603050405020304" pitchFamily="18" charset="0"/>
                <a:cs typeface="Times New Roman" panose="02020603050405020304" pitchFamily="18" charset="0"/>
              </a:rPr>
              <a:t> [bit in </a:t>
            </a:r>
            <a:r>
              <a:rPr lang="en-US" sz="2000" i="1" dirty="0">
                <a:solidFill>
                  <a:schemeClr val="tx2"/>
                </a:solidFill>
                <a:latin typeface="Times New Roman" panose="02020603050405020304" pitchFamily="18" charset="0"/>
                <a:cs typeface="Times New Roman" panose="02020603050405020304" pitchFamily="18" charset="0"/>
              </a:rPr>
              <a:t>IR</a:t>
            </a:r>
            <a:r>
              <a:rPr lang="en-US" sz="2000" dirty="0">
                <a:solidFill>
                  <a:schemeClr val="tx2"/>
                </a:solidFill>
                <a:latin typeface="Times New Roman" panose="02020603050405020304" pitchFamily="18" charset="0"/>
                <a:cs typeface="Times New Roman" panose="02020603050405020304" pitchFamily="18" charset="0"/>
              </a:rPr>
              <a:t>(6-11) that specifies the operation]</a:t>
            </a:r>
            <a:endParaRPr lang="en-US" sz="2000" i="1" baseline="-25000" dirty="0">
              <a:solidFill>
                <a:schemeClr val="tx2"/>
              </a:solidFill>
              <a:latin typeface="+mj-lt"/>
              <a:cs typeface="Times New Roman" panose="02020603050405020304" pitchFamily="18" charset="0"/>
            </a:endParaRPr>
          </a:p>
        </p:txBody>
      </p:sp>
      <p:sp>
        <p:nvSpPr>
          <p:cNvPr id="6" name="TextBox 5"/>
          <p:cNvSpPr txBox="1"/>
          <p:nvPr/>
        </p:nvSpPr>
        <p:spPr>
          <a:xfrm>
            <a:off x="3655145" y="175260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a:t>
            </a:r>
          </a:p>
        </p:txBody>
      </p:sp>
      <p:sp>
        <p:nvSpPr>
          <p:cNvPr id="7" name="TextBox 6"/>
          <p:cNvSpPr txBox="1"/>
          <p:nvPr/>
        </p:nvSpPr>
        <p:spPr>
          <a:xfrm>
            <a:off x="4468773" y="1752600"/>
            <a:ext cx="627223"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11</a:t>
            </a:r>
          </a:p>
        </p:txBody>
      </p:sp>
      <p:sp>
        <p:nvSpPr>
          <p:cNvPr id="8" name="TextBox 7"/>
          <p:cNvSpPr txBox="1"/>
          <p:nvPr/>
        </p:nvSpPr>
        <p:spPr>
          <a:xfrm>
            <a:off x="5265477" y="1752600"/>
            <a:ext cx="29335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(0-7)</a:t>
            </a:r>
            <a:r>
              <a:rPr lang="en-US" sz="2000" i="1"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Cambria Math" panose="02040503050406030204" pitchFamily="18" charset="0"/>
                <a:ea typeface="Cambria Math" panose="02040503050406030204" pitchFamily="18" charset="0"/>
                <a:cs typeface="Times New Roman" panose="02020603050405020304" pitchFamily="18" charset="0"/>
              </a:rPr>
              <a:t>INPR, FGI</a:t>
            </a:r>
            <a:r>
              <a:rPr lang="en-US" sz="2000" dirty="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183337" y="1752600"/>
            <a:ext cx="1784463"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Input Character</a:t>
            </a:r>
            <a:endParaRPr lang="en-US" sz="2000" baseline="-25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655145" y="2152710"/>
            <a:ext cx="7136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a:t>
            </a:r>
          </a:p>
        </p:txBody>
      </p:sp>
      <p:sp>
        <p:nvSpPr>
          <p:cNvPr id="11" name="TextBox 10"/>
          <p:cNvSpPr txBox="1"/>
          <p:nvPr/>
        </p:nvSpPr>
        <p:spPr>
          <a:xfrm>
            <a:off x="4468773" y="2152710"/>
            <a:ext cx="63991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10</a:t>
            </a:r>
          </a:p>
        </p:txBody>
      </p:sp>
      <p:sp>
        <p:nvSpPr>
          <p:cNvPr id="12" name="TextBox 11"/>
          <p:cNvSpPr txBox="1"/>
          <p:nvPr/>
        </p:nvSpPr>
        <p:spPr>
          <a:xfrm>
            <a:off x="5265477" y="2152710"/>
            <a:ext cx="3093860" cy="400110"/>
          </a:xfrm>
          <a:prstGeom prst="rect">
            <a:avLst/>
          </a:prstGeom>
          <a:noFill/>
        </p:spPr>
        <p:txBody>
          <a:bodyPr wrap="none" rtlCol="0">
            <a:spAutoFit/>
          </a:bodyPr>
          <a:lstStyle/>
          <a:p>
            <a:r>
              <a:rPr lang="en-US" sz="2000" i="1" dirty="0">
                <a:latin typeface="Cambria Math" panose="02040503050406030204" pitchFamily="18" charset="0"/>
                <a:ea typeface="Cambria Math" panose="02040503050406030204" pitchFamily="18" charset="0"/>
                <a:cs typeface="Times New Roman" panose="02020603050405020304" pitchFamily="18" charset="0"/>
              </a:rPr>
              <a:t>OUTR </a:t>
            </a:r>
            <a:r>
              <a:rPr lang="en-US" sz="2000" dirty="0">
                <a:latin typeface="Cambria Math" panose="02040503050406030204" pitchFamily="18" charset="0"/>
                <a:ea typeface="Cambria Math" panose="02040503050406030204" pitchFamily="18" charset="0"/>
                <a:cs typeface="Times New Roman" panose="02020603050405020304" pitchFamily="18" charset="0"/>
              </a:rPr>
              <a:t>←</a:t>
            </a:r>
            <a:r>
              <a:rPr lang="en-US" sz="2000" i="1"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AC</a:t>
            </a:r>
            <a:r>
              <a:rPr lang="en-US" sz="2000" dirty="0">
                <a:latin typeface="Times New Roman" panose="02020603050405020304" pitchFamily="18" charset="0"/>
                <a:cs typeface="Times New Roman" panose="02020603050405020304" pitchFamily="18" charset="0"/>
              </a:rPr>
              <a:t>(0-7)</a:t>
            </a:r>
            <a:r>
              <a:rPr lang="en-US" sz="2000" i="1" dirty="0">
                <a:latin typeface="Cambria Math" panose="02040503050406030204" pitchFamily="18" charset="0"/>
                <a:ea typeface="Cambria Math" panose="02040503050406030204" pitchFamily="18" charset="0"/>
                <a:cs typeface="Times New Roman" panose="02020603050405020304" pitchFamily="18" charset="0"/>
              </a:rPr>
              <a:t>, FGO</a:t>
            </a:r>
            <a:r>
              <a:rPr lang="en-US" sz="2000" dirty="0">
                <a:latin typeface="Cambria Math" panose="02040503050406030204" pitchFamily="18" charset="0"/>
                <a:ea typeface="Cambria Math" panose="02040503050406030204" pitchFamily="18" charset="0"/>
                <a:cs typeface="Times New Roman" panose="02020603050405020304" pitchFamily="18" charset="0"/>
              </a:rPr>
              <a:t>  ← 0</a:t>
            </a:r>
            <a:endParaRPr lang="en-US" sz="2000" i="1" baseline="-25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9183337" y="2152710"/>
            <a:ext cx="195598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Output Character</a:t>
            </a:r>
            <a:endParaRPr lang="en-US" sz="2000" baseline="-25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656131" y="255282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a:t>
            </a:r>
          </a:p>
        </p:txBody>
      </p:sp>
      <p:sp>
        <p:nvSpPr>
          <p:cNvPr id="15" name="TextBox 14"/>
          <p:cNvSpPr txBox="1"/>
          <p:nvPr/>
        </p:nvSpPr>
        <p:spPr>
          <a:xfrm>
            <a:off x="4469756" y="255282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9</a:t>
            </a:r>
          </a:p>
        </p:txBody>
      </p:sp>
      <p:sp>
        <p:nvSpPr>
          <p:cNvPr id="16" name="TextBox 15"/>
          <p:cNvSpPr txBox="1"/>
          <p:nvPr/>
        </p:nvSpPr>
        <p:spPr>
          <a:xfrm>
            <a:off x="5266463" y="2552820"/>
            <a:ext cx="360707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FGI =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9184323" y="2552820"/>
            <a:ext cx="202651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Skip on input flag</a:t>
            </a:r>
            <a:endParaRPr lang="en-US" sz="2000" baseline="-25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655142" y="2952930"/>
            <a:ext cx="699230"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SKO</a:t>
            </a:r>
          </a:p>
        </p:txBody>
      </p:sp>
      <p:sp>
        <p:nvSpPr>
          <p:cNvPr id="19" name="TextBox 18"/>
          <p:cNvSpPr txBox="1"/>
          <p:nvPr/>
        </p:nvSpPr>
        <p:spPr>
          <a:xfrm>
            <a:off x="4468770" y="295293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8</a:t>
            </a:r>
          </a:p>
        </p:txBody>
      </p:sp>
      <p:sp>
        <p:nvSpPr>
          <p:cNvPr id="20" name="TextBox 19"/>
          <p:cNvSpPr txBox="1"/>
          <p:nvPr/>
        </p:nvSpPr>
        <p:spPr>
          <a:xfrm>
            <a:off x="5265477" y="2952930"/>
            <a:ext cx="370806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If (</a:t>
            </a:r>
            <a:r>
              <a:rPr lang="en-US" sz="2000" i="1" dirty="0">
                <a:latin typeface="Times New Roman" panose="02020603050405020304" pitchFamily="18" charset="0"/>
                <a:cs typeface="Times New Roman" panose="02020603050405020304" pitchFamily="18" charset="0"/>
              </a:rPr>
              <a:t>FGO = </a:t>
            </a:r>
            <a:r>
              <a:rPr lang="en-US" sz="2000" dirty="0">
                <a:latin typeface="Times New Roman" panose="02020603050405020304" pitchFamily="18" charset="0"/>
                <a:cs typeface="Times New Roman" panose="02020603050405020304" pitchFamily="18" charset="0"/>
              </a:rPr>
              <a:t>1) then (</a:t>
            </a:r>
            <a:r>
              <a:rPr lang="en-US" sz="2000" i="1" dirty="0">
                <a:latin typeface="Times New Roman" panose="02020603050405020304" pitchFamily="18" charset="0"/>
                <a:cs typeface="Times New Roman" panose="02020603050405020304" pitchFamily="18" charset="0"/>
              </a:rPr>
              <a:t>PC</a:t>
            </a:r>
            <a:r>
              <a:rPr lang="en-US" sz="2000" dirty="0">
                <a:latin typeface="Times New Roman" panose="02020603050405020304" pitchFamily="18" charset="0"/>
                <a:cs typeface="Times New Roman" panose="02020603050405020304" pitchFamily="18" charset="0"/>
              </a:rPr>
              <a:t>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PC +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9183337" y="2952930"/>
            <a:ext cx="215475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Skip on output flag</a:t>
            </a:r>
            <a:endParaRPr lang="en-US" sz="2000" baseline="-25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3659904" y="3353040"/>
            <a:ext cx="641522"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ION</a:t>
            </a:r>
          </a:p>
        </p:txBody>
      </p:sp>
      <p:sp>
        <p:nvSpPr>
          <p:cNvPr id="23" name="TextBox 22"/>
          <p:cNvSpPr txBox="1"/>
          <p:nvPr/>
        </p:nvSpPr>
        <p:spPr>
          <a:xfrm>
            <a:off x="4473532" y="335304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7</a:t>
            </a:r>
          </a:p>
        </p:txBody>
      </p:sp>
      <p:sp>
        <p:nvSpPr>
          <p:cNvPr id="24" name="TextBox 23"/>
          <p:cNvSpPr txBox="1"/>
          <p:nvPr/>
        </p:nvSpPr>
        <p:spPr>
          <a:xfrm>
            <a:off x="5270242" y="335304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a:t>
            </a:r>
            <a:endParaRPr lang="en-US" sz="2000" baseline="-25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9188099" y="3353040"/>
            <a:ext cx="213231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Interrupt enable on</a:t>
            </a:r>
            <a:endParaRPr lang="en-US" sz="2000" baseline="-250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3655145" y="3734100"/>
            <a:ext cx="59824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IOF</a:t>
            </a:r>
          </a:p>
        </p:txBody>
      </p:sp>
      <p:sp>
        <p:nvSpPr>
          <p:cNvPr id="27" name="TextBox 26"/>
          <p:cNvSpPr txBox="1"/>
          <p:nvPr/>
        </p:nvSpPr>
        <p:spPr>
          <a:xfrm>
            <a:off x="4468770" y="3734100"/>
            <a:ext cx="554960"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pB</a:t>
            </a:r>
            <a:r>
              <a:rPr lang="en-US" sz="2000" i="1" baseline="-25000" dirty="0">
                <a:latin typeface="Times New Roman" panose="02020603050405020304" pitchFamily="18" charset="0"/>
                <a:cs typeface="Times New Roman" panose="02020603050405020304" pitchFamily="18" charset="0"/>
              </a:rPr>
              <a:t>6</a:t>
            </a:r>
          </a:p>
        </p:txBody>
      </p:sp>
      <p:sp>
        <p:nvSpPr>
          <p:cNvPr id="28" name="TextBox 27"/>
          <p:cNvSpPr txBox="1"/>
          <p:nvPr/>
        </p:nvSpPr>
        <p:spPr>
          <a:xfrm>
            <a:off x="5265480" y="3734100"/>
            <a:ext cx="1061509" cy="400110"/>
          </a:xfrm>
          <a:prstGeom prst="rect">
            <a:avLst/>
          </a:prstGeom>
          <a:noFill/>
        </p:spPr>
        <p:txBody>
          <a:bodyPr wrap="none" rtlCol="0">
            <a:spAutoFit/>
          </a:bodyPr>
          <a:lstStyle/>
          <a:p>
            <a:r>
              <a:rPr lang="en-US" sz="2000" i="1" dirty="0">
                <a:latin typeface="Times New Roman" panose="02020603050405020304" pitchFamily="18" charset="0"/>
                <a:cs typeface="Times New Roman" panose="02020603050405020304" pitchFamily="18" charset="0"/>
              </a:rPr>
              <a:t>IEN </a:t>
            </a:r>
            <a:r>
              <a:rPr lang="en-US" sz="2000" dirty="0">
                <a:latin typeface="Cambria Math" panose="02040503050406030204" pitchFamily="18" charset="0"/>
                <a:ea typeface="Cambria Math" panose="020405030504060302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a:t>
            </a:r>
            <a:endParaRPr lang="en-US" sz="2000" baseline="-250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9183334" y="3734100"/>
            <a:ext cx="2169376"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Interrupt enable off</a:t>
            </a: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85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down)">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wipe(down)">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wipe(down)">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down)">
                                      <p:cBhvr>
                                        <p:cTn id="87" dur="50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down)">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down)">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wipe(down)">
                                      <p:cBhvr>
                                        <p:cTn id="102" dur="500"/>
                                        <p:tgtEl>
                                          <p:spTgt spid="2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wipe(down)">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down)">
                                      <p:cBhvr>
                                        <p:cTn id="112" dur="500"/>
                                        <p:tgtEl>
                                          <p:spTgt spid="2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wipe(down)">
                                      <p:cBhvr>
                                        <p:cTn id="122" dur="500"/>
                                        <p:tgtEl>
                                          <p:spTgt spid="2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animEffect transition="in" filter="wipe(down)">
                                      <p:cBhvr>
                                        <p:cTn id="127" dur="500"/>
                                        <p:tgtEl>
                                          <p:spTgt spid="2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29"/>
                                        </p:tgtEl>
                                        <p:attrNameLst>
                                          <p:attrName>style.visibility</p:attrName>
                                        </p:attrNameLst>
                                      </p:cBhvr>
                                      <p:to>
                                        <p:strVal val="visible"/>
                                      </p:to>
                                    </p:set>
                                    <p:animEffect transition="in" filter="wipe(down)">
                                      <p:cBhvr>
                                        <p:cTn id="1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Cycle</a:t>
            </a:r>
          </a:p>
        </p:txBody>
      </p:sp>
      <p:sp>
        <p:nvSpPr>
          <p:cNvPr id="91" name="Flowchart: Decision 90"/>
          <p:cNvSpPr/>
          <p:nvPr/>
        </p:nvSpPr>
        <p:spPr>
          <a:xfrm>
            <a:off x="7647036" y="1143000"/>
            <a:ext cx="762000"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92" name="Rectangle 91"/>
          <p:cNvSpPr/>
          <p:nvPr/>
        </p:nvSpPr>
        <p:spPr>
          <a:xfrm>
            <a:off x="5056239" y="2169989"/>
            <a:ext cx="2454417"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Fetch &amp; Decode instruction</a:t>
            </a:r>
          </a:p>
        </p:txBody>
      </p:sp>
      <p:sp>
        <p:nvSpPr>
          <p:cNvPr id="93" name="Rectangle 92"/>
          <p:cNvSpPr/>
          <p:nvPr/>
        </p:nvSpPr>
        <p:spPr>
          <a:xfrm>
            <a:off x="8825012" y="2139346"/>
            <a:ext cx="2231288" cy="832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 return address in location 0</a:t>
            </a:r>
          </a:p>
          <a:p>
            <a:pPr algn="ctr"/>
            <a:r>
              <a:rPr lang="en-US" dirty="0"/>
              <a:t>M[0] </a:t>
            </a:r>
            <a:r>
              <a:rPr lang="en-US" dirty="0">
                <a:latin typeface="Cambria Math" panose="02040503050406030204" pitchFamily="18" charset="0"/>
                <a:ea typeface="Cambria Math" panose="02040503050406030204" pitchFamily="18" charset="0"/>
              </a:rPr>
              <a:t>← PC</a:t>
            </a:r>
            <a:endParaRPr lang="en-US" dirty="0"/>
          </a:p>
        </p:txBody>
      </p:sp>
      <p:sp>
        <p:nvSpPr>
          <p:cNvPr id="94" name="Rectangle 93"/>
          <p:cNvSpPr/>
          <p:nvPr/>
        </p:nvSpPr>
        <p:spPr>
          <a:xfrm>
            <a:off x="5056239" y="3089024"/>
            <a:ext cx="1259505"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instruction</a:t>
            </a:r>
          </a:p>
        </p:txBody>
      </p:sp>
      <p:sp>
        <p:nvSpPr>
          <p:cNvPr id="95" name="Flowchart: Decision 94"/>
          <p:cNvSpPr/>
          <p:nvPr/>
        </p:nvSpPr>
        <p:spPr>
          <a:xfrm>
            <a:off x="6681925" y="3124200"/>
            <a:ext cx="1115644"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IEN</a:t>
            </a:r>
          </a:p>
        </p:txBody>
      </p:sp>
      <p:sp>
        <p:nvSpPr>
          <p:cNvPr id="96" name="Flowchart: Decision 95"/>
          <p:cNvSpPr/>
          <p:nvPr/>
        </p:nvSpPr>
        <p:spPr>
          <a:xfrm>
            <a:off x="6686416" y="3962400"/>
            <a:ext cx="1115644"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FGI</a:t>
            </a:r>
          </a:p>
        </p:txBody>
      </p:sp>
      <p:sp>
        <p:nvSpPr>
          <p:cNvPr id="97" name="Flowchart: Decision 96"/>
          <p:cNvSpPr/>
          <p:nvPr/>
        </p:nvSpPr>
        <p:spPr>
          <a:xfrm>
            <a:off x="6572080" y="4800600"/>
            <a:ext cx="1349929" cy="457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FGO</a:t>
            </a:r>
          </a:p>
        </p:txBody>
      </p:sp>
      <p:cxnSp>
        <p:nvCxnSpPr>
          <p:cNvPr id="104" name="Straight Arrow Connector 103"/>
          <p:cNvCxnSpPr>
            <a:endCxn id="95" idx="0"/>
          </p:cNvCxnSpPr>
          <p:nvPr/>
        </p:nvCxnSpPr>
        <p:spPr>
          <a:xfrm flipH="1">
            <a:off x="7239749" y="2770188"/>
            <a:ext cx="2421" cy="35401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5" idx="2"/>
            <a:endCxn id="96" idx="0"/>
          </p:cNvCxnSpPr>
          <p:nvPr/>
        </p:nvCxnSpPr>
        <p:spPr>
          <a:xfrm>
            <a:off x="7239749" y="3581400"/>
            <a:ext cx="4491"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6" idx="2"/>
            <a:endCxn id="97" idx="0"/>
          </p:cNvCxnSpPr>
          <p:nvPr/>
        </p:nvCxnSpPr>
        <p:spPr>
          <a:xfrm>
            <a:off x="7244240" y="4419600"/>
            <a:ext cx="2805" cy="3810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13" name="Rectangle 112"/>
          <p:cNvSpPr/>
          <p:nvPr/>
        </p:nvSpPr>
        <p:spPr>
          <a:xfrm>
            <a:off x="5894436" y="5516418"/>
            <a:ext cx="782054" cy="427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 </a:t>
            </a:r>
            <a:r>
              <a:rPr lang="en-US" dirty="0">
                <a:latin typeface="Cambria Math" panose="02040503050406030204" pitchFamily="18" charset="0"/>
                <a:ea typeface="Cambria Math" panose="02040503050406030204" pitchFamily="18" charset="0"/>
              </a:rPr>
              <a:t>←</a:t>
            </a:r>
            <a:r>
              <a:rPr lang="en-US" dirty="0"/>
              <a:t> 1</a:t>
            </a:r>
          </a:p>
        </p:txBody>
      </p:sp>
      <p:sp>
        <p:nvSpPr>
          <p:cNvPr id="114" name="Rectangle 113"/>
          <p:cNvSpPr/>
          <p:nvPr/>
        </p:nvSpPr>
        <p:spPr>
          <a:xfrm>
            <a:off x="8820016" y="3490485"/>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Branch to location 1</a:t>
            </a:r>
          </a:p>
          <a:p>
            <a:pPr algn="ctr"/>
            <a:r>
              <a:rPr lang="en-US" dirty="0"/>
              <a:t>PC </a:t>
            </a:r>
            <a:r>
              <a:rPr lang="en-US" dirty="0">
                <a:latin typeface="Cambria Math" panose="02040503050406030204" pitchFamily="18" charset="0"/>
                <a:ea typeface="Cambria Math" panose="02040503050406030204" pitchFamily="18" charset="0"/>
              </a:rPr>
              <a:t>← 1</a:t>
            </a:r>
            <a:endParaRPr lang="en-US" dirty="0"/>
          </a:p>
        </p:txBody>
      </p:sp>
      <p:sp>
        <p:nvSpPr>
          <p:cNvPr id="116" name="Rectangle 115"/>
          <p:cNvSpPr/>
          <p:nvPr/>
        </p:nvSpPr>
        <p:spPr>
          <a:xfrm>
            <a:off x="8814768" y="4613024"/>
            <a:ext cx="2231288" cy="568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IEN </a:t>
            </a:r>
            <a:r>
              <a:rPr lang="en-US" dirty="0">
                <a:latin typeface="Cambria Math" panose="02040503050406030204" pitchFamily="18" charset="0"/>
                <a:ea typeface="Cambria Math" panose="02040503050406030204" pitchFamily="18" charset="0"/>
              </a:rPr>
              <a:t>← 0</a:t>
            </a:r>
          </a:p>
          <a:p>
            <a:pPr algn="ctr"/>
            <a:r>
              <a:rPr lang="en-US" dirty="0"/>
              <a:t>R </a:t>
            </a:r>
            <a:r>
              <a:rPr lang="en-US" dirty="0">
                <a:latin typeface="Cambria Math" panose="02040503050406030204" pitchFamily="18" charset="0"/>
                <a:ea typeface="Cambria Math" panose="02040503050406030204" pitchFamily="18" charset="0"/>
              </a:rPr>
              <a:t>← 0</a:t>
            </a:r>
            <a:endParaRPr lang="en-US" dirty="0"/>
          </a:p>
        </p:txBody>
      </p:sp>
      <p:cxnSp>
        <p:nvCxnSpPr>
          <p:cNvPr id="117" name="Straight Arrow Connector 116"/>
          <p:cNvCxnSpPr>
            <a:stCxn id="93" idx="2"/>
            <a:endCxn id="114" idx="0"/>
          </p:cNvCxnSpPr>
          <p:nvPr/>
        </p:nvCxnSpPr>
        <p:spPr>
          <a:xfrm flipH="1">
            <a:off x="9935660" y="2971800"/>
            <a:ext cx="4996" cy="518682"/>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14" idx="2"/>
            <a:endCxn id="116" idx="0"/>
          </p:cNvCxnSpPr>
          <p:nvPr/>
        </p:nvCxnSpPr>
        <p:spPr>
          <a:xfrm flipH="1">
            <a:off x="9930412" y="4059061"/>
            <a:ext cx="5248" cy="55396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4" name="Elbow Connector 123"/>
          <p:cNvCxnSpPr>
            <a:stCxn id="91" idx="1"/>
            <a:endCxn id="92" idx="0"/>
          </p:cNvCxnSpPr>
          <p:nvPr/>
        </p:nvCxnSpPr>
        <p:spPr>
          <a:xfrm rot="10800000" flipV="1">
            <a:off x="6283449" y="1371600"/>
            <a:ext cx="1363591" cy="798386"/>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91" idx="3"/>
            <a:endCxn id="93" idx="0"/>
          </p:cNvCxnSpPr>
          <p:nvPr/>
        </p:nvCxnSpPr>
        <p:spPr>
          <a:xfrm>
            <a:off x="8409036" y="1371603"/>
            <a:ext cx="1531620" cy="767743"/>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endCxn id="94" idx="0"/>
          </p:cNvCxnSpPr>
          <p:nvPr/>
        </p:nvCxnSpPr>
        <p:spPr>
          <a:xfrm>
            <a:off x="5685385" y="2757624"/>
            <a:ext cx="607" cy="34718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5325717" y="3657600"/>
            <a:ext cx="0" cy="2590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2"/>
          </p:cNvCxnSpPr>
          <p:nvPr/>
        </p:nvCxnSpPr>
        <p:spPr>
          <a:xfrm flipH="1">
            <a:off x="6283447" y="5943600"/>
            <a:ext cx="2019" cy="304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97" idx="2"/>
          </p:cNvCxnSpPr>
          <p:nvPr/>
        </p:nvCxnSpPr>
        <p:spPr>
          <a:xfrm flipH="1">
            <a:off x="7239749" y="5257800"/>
            <a:ext cx="7294" cy="9906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95" idx="3"/>
          </p:cNvCxnSpPr>
          <p:nvPr/>
        </p:nvCxnSpPr>
        <p:spPr>
          <a:xfrm>
            <a:off x="7797571" y="3352800"/>
            <a:ext cx="287187" cy="2895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16" idx="2"/>
          </p:cNvCxnSpPr>
          <p:nvPr/>
        </p:nvCxnSpPr>
        <p:spPr>
          <a:xfrm>
            <a:off x="9930412" y="5181600"/>
            <a:ext cx="0" cy="1066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267249" y="914400"/>
            <a:ext cx="5663164" cy="5334000"/>
            <a:chOff x="811213" y="914400"/>
            <a:chExt cx="5663164" cy="5334000"/>
          </a:xfrm>
        </p:grpSpPr>
        <p:cxnSp>
          <p:nvCxnSpPr>
            <p:cNvPr id="148" name="Straight Connector 147"/>
            <p:cNvCxnSpPr/>
            <p:nvPr/>
          </p:nvCxnSpPr>
          <p:spPr>
            <a:xfrm flipH="1">
              <a:off x="811213" y="6248400"/>
              <a:ext cx="5663164"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811213" y="914400"/>
              <a:ext cx="0" cy="53340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2" idx="2"/>
              <a:endCxn id="91" idx="0"/>
            </p:cNvCxnSpPr>
            <p:nvPr/>
          </p:nvCxnSpPr>
          <p:spPr>
            <a:xfrm>
              <a:off x="4572000" y="914402"/>
              <a:ext cx="0" cy="22859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p:nvPr/>
          </p:nvCxnSpPr>
          <p:spPr>
            <a:xfrm>
              <a:off x="811213" y="914400"/>
              <a:ext cx="3760787" cy="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grpSp>
      <p:sp>
        <p:nvSpPr>
          <p:cNvPr id="161" name="TextBox 160"/>
          <p:cNvSpPr txBox="1"/>
          <p:nvPr/>
        </p:nvSpPr>
        <p:spPr>
          <a:xfrm>
            <a:off x="7189836" y="1066800"/>
            <a:ext cx="470000" cy="369332"/>
          </a:xfrm>
          <a:prstGeom prst="rect">
            <a:avLst/>
          </a:prstGeom>
          <a:noFill/>
        </p:spPr>
        <p:txBody>
          <a:bodyPr wrap="none" rtlCol="0">
            <a:spAutoFit/>
          </a:bodyPr>
          <a:lstStyle/>
          <a:p>
            <a:r>
              <a:rPr lang="en-US" dirty="0"/>
              <a:t>= 0</a:t>
            </a:r>
          </a:p>
        </p:txBody>
      </p:sp>
      <p:sp>
        <p:nvSpPr>
          <p:cNvPr id="162" name="TextBox 161"/>
          <p:cNvSpPr txBox="1"/>
          <p:nvPr/>
        </p:nvSpPr>
        <p:spPr>
          <a:xfrm>
            <a:off x="8449134" y="1066800"/>
            <a:ext cx="470000" cy="369332"/>
          </a:xfrm>
          <a:prstGeom prst="rect">
            <a:avLst/>
          </a:prstGeom>
          <a:noFill/>
        </p:spPr>
        <p:txBody>
          <a:bodyPr wrap="none" rtlCol="0">
            <a:spAutoFit/>
          </a:bodyPr>
          <a:lstStyle/>
          <a:p>
            <a:r>
              <a:rPr lang="en-US" dirty="0"/>
              <a:t>= 1</a:t>
            </a:r>
          </a:p>
        </p:txBody>
      </p:sp>
      <p:sp>
        <p:nvSpPr>
          <p:cNvPr id="163" name="TextBox 162"/>
          <p:cNvSpPr txBox="1"/>
          <p:nvPr/>
        </p:nvSpPr>
        <p:spPr>
          <a:xfrm>
            <a:off x="8866236" y="1066800"/>
            <a:ext cx="1549848" cy="369332"/>
          </a:xfrm>
          <a:prstGeom prst="rect">
            <a:avLst/>
          </a:prstGeom>
          <a:noFill/>
        </p:spPr>
        <p:txBody>
          <a:bodyPr wrap="none" rtlCol="0">
            <a:spAutoFit/>
          </a:bodyPr>
          <a:lstStyle/>
          <a:p>
            <a:r>
              <a:rPr lang="en-US" dirty="0"/>
              <a:t>Interrupt cycle</a:t>
            </a:r>
          </a:p>
        </p:txBody>
      </p:sp>
      <p:sp>
        <p:nvSpPr>
          <p:cNvPr id="164" name="TextBox 163"/>
          <p:cNvSpPr txBox="1"/>
          <p:nvPr/>
        </p:nvSpPr>
        <p:spPr>
          <a:xfrm>
            <a:off x="5513439" y="1066800"/>
            <a:ext cx="1739579" cy="369332"/>
          </a:xfrm>
          <a:prstGeom prst="rect">
            <a:avLst/>
          </a:prstGeom>
          <a:noFill/>
        </p:spPr>
        <p:txBody>
          <a:bodyPr wrap="none" rtlCol="0">
            <a:spAutoFit/>
          </a:bodyPr>
          <a:lstStyle/>
          <a:p>
            <a:r>
              <a:rPr lang="en-US" dirty="0"/>
              <a:t>Instruction cycle</a:t>
            </a:r>
          </a:p>
        </p:txBody>
      </p:sp>
      <p:sp>
        <p:nvSpPr>
          <p:cNvPr id="165" name="TextBox 164"/>
          <p:cNvSpPr txBox="1"/>
          <p:nvPr/>
        </p:nvSpPr>
        <p:spPr>
          <a:xfrm>
            <a:off x="7266036" y="3565160"/>
            <a:ext cx="470000" cy="369332"/>
          </a:xfrm>
          <a:prstGeom prst="rect">
            <a:avLst/>
          </a:prstGeom>
          <a:noFill/>
        </p:spPr>
        <p:txBody>
          <a:bodyPr wrap="none" rtlCol="0">
            <a:spAutoFit/>
          </a:bodyPr>
          <a:lstStyle/>
          <a:p>
            <a:r>
              <a:rPr lang="en-US" dirty="0"/>
              <a:t>= 1</a:t>
            </a:r>
          </a:p>
        </p:txBody>
      </p:sp>
      <p:sp>
        <p:nvSpPr>
          <p:cNvPr id="166" name="TextBox 165"/>
          <p:cNvSpPr txBox="1"/>
          <p:nvPr/>
        </p:nvSpPr>
        <p:spPr>
          <a:xfrm>
            <a:off x="7723236" y="3059668"/>
            <a:ext cx="470000" cy="369332"/>
          </a:xfrm>
          <a:prstGeom prst="rect">
            <a:avLst/>
          </a:prstGeom>
          <a:noFill/>
        </p:spPr>
        <p:txBody>
          <a:bodyPr wrap="none" rtlCol="0">
            <a:spAutoFit/>
          </a:bodyPr>
          <a:lstStyle/>
          <a:p>
            <a:r>
              <a:rPr lang="en-US" dirty="0"/>
              <a:t>= 0</a:t>
            </a:r>
          </a:p>
        </p:txBody>
      </p:sp>
      <p:cxnSp>
        <p:nvCxnSpPr>
          <p:cNvPr id="168" name="Elbow Connector 167"/>
          <p:cNvCxnSpPr>
            <a:stCxn id="96" idx="1"/>
          </p:cNvCxnSpPr>
          <p:nvPr/>
        </p:nvCxnSpPr>
        <p:spPr>
          <a:xfrm rot="10800000" flipV="1">
            <a:off x="5970636" y="4191000"/>
            <a:ext cx="715780" cy="13254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97" idx="1"/>
          </p:cNvCxnSpPr>
          <p:nvPr/>
        </p:nvCxnSpPr>
        <p:spPr>
          <a:xfrm rot="10800000" flipV="1">
            <a:off x="6373258" y="5029200"/>
            <a:ext cx="198820" cy="487218"/>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71" name="TextBox 170"/>
          <p:cNvSpPr txBox="1"/>
          <p:nvPr/>
        </p:nvSpPr>
        <p:spPr>
          <a:xfrm>
            <a:off x="6186436" y="3897868"/>
            <a:ext cx="470000" cy="369332"/>
          </a:xfrm>
          <a:prstGeom prst="rect">
            <a:avLst/>
          </a:prstGeom>
          <a:noFill/>
        </p:spPr>
        <p:txBody>
          <a:bodyPr wrap="none" rtlCol="0">
            <a:spAutoFit/>
          </a:bodyPr>
          <a:lstStyle/>
          <a:p>
            <a:r>
              <a:rPr lang="en-US" dirty="0"/>
              <a:t>= 1</a:t>
            </a:r>
          </a:p>
        </p:txBody>
      </p:sp>
      <p:sp>
        <p:nvSpPr>
          <p:cNvPr id="172" name="TextBox 171"/>
          <p:cNvSpPr txBox="1"/>
          <p:nvPr/>
        </p:nvSpPr>
        <p:spPr>
          <a:xfrm>
            <a:off x="7253236" y="4355068"/>
            <a:ext cx="470000" cy="369332"/>
          </a:xfrm>
          <a:prstGeom prst="rect">
            <a:avLst/>
          </a:prstGeom>
          <a:noFill/>
        </p:spPr>
        <p:txBody>
          <a:bodyPr wrap="none" rtlCol="0">
            <a:spAutoFit/>
          </a:bodyPr>
          <a:lstStyle/>
          <a:p>
            <a:r>
              <a:rPr lang="en-US" dirty="0"/>
              <a:t>= 0</a:t>
            </a:r>
          </a:p>
        </p:txBody>
      </p:sp>
      <p:sp>
        <p:nvSpPr>
          <p:cNvPr id="173" name="TextBox 172"/>
          <p:cNvSpPr txBox="1"/>
          <p:nvPr/>
        </p:nvSpPr>
        <p:spPr>
          <a:xfrm>
            <a:off x="6275436" y="4736068"/>
            <a:ext cx="470000" cy="369332"/>
          </a:xfrm>
          <a:prstGeom prst="rect">
            <a:avLst/>
          </a:prstGeom>
          <a:noFill/>
        </p:spPr>
        <p:txBody>
          <a:bodyPr wrap="none" rtlCol="0">
            <a:spAutoFit/>
          </a:bodyPr>
          <a:lstStyle/>
          <a:p>
            <a:r>
              <a:rPr lang="en-US" dirty="0"/>
              <a:t>= 1</a:t>
            </a:r>
          </a:p>
        </p:txBody>
      </p:sp>
      <p:sp>
        <p:nvSpPr>
          <p:cNvPr id="174" name="TextBox 173"/>
          <p:cNvSpPr txBox="1"/>
          <p:nvPr/>
        </p:nvSpPr>
        <p:spPr>
          <a:xfrm>
            <a:off x="7266036" y="5257800"/>
            <a:ext cx="470000" cy="369332"/>
          </a:xfrm>
          <a:prstGeom prst="rect">
            <a:avLst/>
          </a:prstGeom>
          <a:noFill/>
        </p:spPr>
        <p:txBody>
          <a:bodyPr wrap="none" rtlCol="0">
            <a:spAutoFit/>
          </a:bodyPr>
          <a:lstStyle/>
          <a:p>
            <a:r>
              <a:rPr lang="en-US" dirty="0"/>
              <a:t>= 0</a:t>
            </a:r>
          </a:p>
        </p:txBody>
      </p:sp>
    </p:spTree>
    <p:extLst>
      <p:ext uri="{BB962C8B-B14F-4D97-AF65-F5344CB8AC3E}">
        <p14:creationId xmlns:p14="http://schemas.microsoft.com/office/powerpoint/2010/main" val="613193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wipe(up)">
                                      <p:cBhvr>
                                        <p:cTn id="12" dur="500"/>
                                        <p:tgtEl>
                                          <p:spTgt spid="161"/>
                                        </p:tgtEl>
                                      </p:cBhvr>
                                    </p:animEffect>
                                  </p:childTnLst>
                                </p:cTn>
                              </p:par>
                              <p:par>
                                <p:cTn id="13" presetID="22" presetClass="entr" presetSubtype="1"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animEffect transition="in" filter="wipe(up)">
                                      <p:cBhvr>
                                        <p:cTn id="15" dur="500"/>
                                        <p:tgtEl>
                                          <p:spTgt spid="12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2"/>
                                        </p:tgtEl>
                                        <p:attrNameLst>
                                          <p:attrName>style.visibility</p:attrName>
                                        </p:attrNameLst>
                                      </p:cBhvr>
                                      <p:to>
                                        <p:strVal val="visible"/>
                                      </p:to>
                                    </p:set>
                                    <p:animEffect transition="in" filter="wipe(up)">
                                      <p:cBhvr>
                                        <p:cTn id="18" dur="500"/>
                                        <p:tgtEl>
                                          <p:spTgt spid="9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64"/>
                                        </p:tgtEl>
                                        <p:attrNameLst>
                                          <p:attrName>style.visibility</p:attrName>
                                        </p:attrNameLst>
                                      </p:cBhvr>
                                      <p:to>
                                        <p:strVal val="visible"/>
                                      </p:to>
                                    </p:set>
                                    <p:animEffect transition="in" filter="wipe(down)">
                                      <p:cBhvr>
                                        <p:cTn id="23" dur="500"/>
                                        <p:tgtEl>
                                          <p:spTgt spid="16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wipe(up)">
                                      <p:cBhvr>
                                        <p:cTn id="28" dur="500"/>
                                        <p:tgtEl>
                                          <p:spTgt spid="129"/>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animEffect transition="in" filter="wipe(up)">
                                      <p:cBhvr>
                                        <p:cTn id="31" dur="500"/>
                                        <p:tgtEl>
                                          <p:spTgt spid="9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wipe(up)">
                                      <p:cBhvr>
                                        <p:cTn id="36" dur="500"/>
                                        <p:tgtEl>
                                          <p:spTgt spid="13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04"/>
                                        </p:tgtEl>
                                        <p:attrNameLst>
                                          <p:attrName>style.visibility</p:attrName>
                                        </p:attrNameLst>
                                      </p:cBhvr>
                                      <p:to>
                                        <p:strVal val="visible"/>
                                      </p:to>
                                    </p:set>
                                    <p:animEffect transition="in" filter="wipe(up)">
                                      <p:cBhvr>
                                        <p:cTn id="41" dur="500"/>
                                        <p:tgtEl>
                                          <p:spTgt spid="10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wipe(up)">
                                      <p:cBhvr>
                                        <p:cTn id="44" dur="500"/>
                                        <p:tgtEl>
                                          <p:spTgt spid="9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5"/>
                                        </p:tgtEl>
                                        <p:attrNameLst>
                                          <p:attrName>style.visibility</p:attrName>
                                        </p:attrNameLst>
                                      </p:cBhvr>
                                      <p:to>
                                        <p:strVal val="visible"/>
                                      </p:to>
                                    </p:set>
                                    <p:animEffect transition="in" filter="wipe(up)">
                                      <p:cBhvr>
                                        <p:cTn id="49" dur="500"/>
                                        <p:tgtEl>
                                          <p:spTgt spid="165"/>
                                        </p:tgtEl>
                                      </p:cBhvr>
                                    </p:animEffect>
                                  </p:childTnLst>
                                </p:cTn>
                              </p:par>
                              <p:par>
                                <p:cTn id="50" presetID="22" presetClass="entr" presetSubtype="1" fill="hold" nodeType="withEffect">
                                  <p:stCondLst>
                                    <p:cond delay="0"/>
                                  </p:stCondLst>
                                  <p:childTnLst>
                                    <p:set>
                                      <p:cBhvr>
                                        <p:cTn id="51" dur="1" fill="hold">
                                          <p:stCondLst>
                                            <p:cond delay="0"/>
                                          </p:stCondLst>
                                        </p:cTn>
                                        <p:tgtEl>
                                          <p:spTgt spid="106"/>
                                        </p:tgtEl>
                                        <p:attrNameLst>
                                          <p:attrName>style.visibility</p:attrName>
                                        </p:attrNameLst>
                                      </p:cBhvr>
                                      <p:to>
                                        <p:strVal val="visible"/>
                                      </p:to>
                                    </p:set>
                                    <p:animEffect transition="in" filter="wipe(up)">
                                      <p:cBhvr>
                                        <p:cTn id="52" dur="500"/>
                                        <p:tgtEl>
                                          <p:spTgt spid="106"/>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wipe(up)">
                                      <p:cBhvr>
                                        <p:cTn id="55" dur="500"/>
                                        <p:tgtEl>
                                          <p:spTgt spid="9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66"/>
                                        </p:tgtEl>
                                        <p:attrNameLst>
                                          <p:attrName>style.visibility</p:attrName>
                                        </p:attrNameLst>
                                      </p:cBhvr>
                                      <p:to>
                                        <p:strVal val="visible"/>
                                      </p:to>
                                    </p:set>
                                    <p:animEffect transition="in" filter="wipe(up)">
                                      <p:cBhvr>
                                        <p:cTn id="60" dur="500"/>
                                        <p:tgtEl>
                                          <p:spTgt spid="166"/>
                                        </p:tgtEl>
                                      </p:cBhvr>
                                    </p:animEffect>
                                  </p:childTnLst>
                                </p:cTn>
                              </p:par>
                              <p:par>
                                <p:cTn id="61" presetID="22" presetClass="entr" presetSubtype="1" fill="hold" nodeType="withEffect">
                                  <p:stCondLst>
                                    <p:cond delay="0"/>
                                  </p:stCondLst>
                                  <p:childTnLst>
                                    <p:set>
                                      <p:cBhvr>
                                        <p:cTn id="62" dur="1" fill="hold">
                                          <p:stCondLst>
                                            <p:cond delay="0"/>
                                          </p:stCondLst>
                                        </p:cTn>
                                        <p:tgtEl>
                                          <p:spTgt spid="142"/>
                                        </p:tgtEl>
                                        <p:attrNameLst>
                                          <p:attrName>style.visibility</p:attrName>
                                        </p:attrNameLst>
                                      </p:cBhvr>
                                      <p:to>
                                        <p:strVal val="visible"/>
                                      </p:to>
                                    </p:set>
                                    <p:animEffect transition="in" filter="wipe(up)">
                                      <p:cBhvr>
                                        <p:cTn id="63" dur="500"/>
                                        <p:tgtEl>
                                          <p:spTgt spid="14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72"/>
                                        </p:tgtEl>
                                        <p:attrNameLst>
                                          <p:attrName>style.visibility</p:attrName>
                                        </p:attrNameLst>
                                      </p:cBhvr>
                                      <p:to>
                                        <p:strVal val="visible"/>
                                      </p:to>
                                    </p:set>
                                    <p:animEffect transition="in" filter="wipe(up)">
                                      <p:cBhvr>
                                        <p:cTn id="68" dur="500"/>
                                        <p:tgtEl>
                                          <p:spTgt spid="172"/>
                                        </p:tgtEl>
                                      </p:cBhvr>
                                    </p:animEffect>
                                  </p:childTnLst>
                                </p:cTn>
                              </p:par>
                              <p:par>
                                <p:cTn id="69" presetID="22" presetClass="entr" presetSubtype="1" fill="hold" nodeType="withEffect">
                                  <p:stCondLst>
                                    <p:cond delay="0"/>
                                  </p:stCondLst>
                                  <p:childTnLst>
                                    <p:set>
                                      <p:cBhvr>
                                        <p:cTn id="70" dur="1" fill="hold">
                                          <p:stCondLst>
                                            <p:cond delay="0"/>
                                          </p:stCondLst>
                                        </p:cTn>
                                        <p:tgtEl>
                                          <p:spTgt spid="109"/>
                                        </p:tgtEl>
                                        <p:attrNameLst>
                                          <p:attrName>style.visibility</p:attrName>
                                        </p:attrNameLst>
                                      </p:cBhvr>
                                      <p:to>
                                        <p:strVal val="visible"/>
                                      </p:to>
                                    </p:set>
                                    <p:animEffect transition="in" filter="wipe(up)">
                                      <p:cBhvr>
                                        <p:cTn id="71" dur="500"/>
                                        <p:tgtEl>
                                          <p:spTgt spid="109"/>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up)">
                                      <p:cBhvr>
                                        <p:cTn id="74" dur="500"/>
                                        <p:tgtEl>
                                          <p:spTgt spid="9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71"/>
                                        </p:tgtEl>
                                        <p:attrNameLst>
                                          <p:attrName>style.visibility</p:attrName>
                                        </p:attrNameLst>
                                      </p:cBhvr>
                                      <p:to>
                                        <p:strVal val="visible"/>
                                      </p:to>
                                    </p:set>
                                    <p:animEffect transition="in" filter="wipe(up)">
                                      <p:cBhvr>
                                        <p:cTn id="79" dur="500"/>
                                        <p:tgtEl>
                                          <p:spTgt spid="171"/>
                                        </p:tgtEl>
                                      </p:cBhvr>
                                    </p:animEffect>
                                  </p:childTnLst>
                                </p:cTn>
                              </p:par>
                              <p:par>
                                <p:cTn id="80" presetID="22" presetClass="entr" presetSubtype="1" fill="hold" nodeType="withEffect">
                                  <p:stCondLst>
                                    <p:cond delay="0"/>
                                  </p:stCondLst>
                                  <p:childTnLst>
                                    <p:set>
                                      <p:cBhvr>
                                        <p:cTn id="81" dur="1" fill="hold">
                                          <p:stCondLst>
                                            <p:cond delay="0"/>
                                          </p:stCondLst>
                                        </p:cTn>
                                        <p:tgtEl>
                                          <p:spTgt spid="168"/>
                                        </p:tgtEl>
                                        <p:attrNameLst>
                                          <p:attrName>style.visibility</p:attrName>
                                        </p:attrNameLst>
                                      </p:cBhvr>
                                      <p:to>
                                        <p:strVal val="visible"/>
                                      </p:to>
                                    </p:set>
                                    <p:animEffect transition="in" filter="wipe(up)">
                                      <p:cBhvr>
                                        <p:cTn id="82" dur="500"/>
                                        <p:tgtEl>
                                          <p:spTgt spid="168"/>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113"/>
                                        </p:tgtEl>
                                        <p:attrNameLst>
                                          <p:attrName>style.visibility</p:attrName>
                                        </p:attrNameLst>
                                      </p:cBhvr>
                                      <p:to>
                                        <p:strVal val="visible"/>
                                      </p:to>
                                    </p:set>
                                    <p:animEffect transition="in" filter="wipe(up)">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74"/>
                                        </p:tgtEl>
                                        <p:attrNameLst>
                                          <p:attrName>style.visibility</p:attrName>
                                        </p:attrNameLst>
                                      </p:cBhvr>
                                      <p:to>
                                        <p:strVal val="visible"/>
                                      </p:to>
                                    </p:set>
                                    <p:animEffect transition="in" filter="wipe(up)">
                                      <p:cBhvr>
                                        <p:cTn id="90" dur="500"/>
                                        <p:tgtEl>
                                          <p:spTgt spid="174"/>
                                        </p:tgtEl>
                                      </p:cBhvr>
                                    </p:animEffect>
                                  </p:childTnLst>
                                </p:cTn>
                              </p:par>
                              <p:par>
                                <p:cTn id="91" presetID="22" presetClass="entr" presetSubtype="1" fill="hold" nodeType="withEffect">
                                  <p:stCondLst>
                                    <p:cond delay="0"/>
                                  </p:stCondLst>
                                  <p:childTnLst>
                                    <p:set>
                                      <p:cBhvr>
                                        <p:cTn id="92" dur="1" fill="hold">
                                          <p:stCondLst>
                                            <p:cond delay="0"/>
                                          </p:stCondLst>
                                        </p:cTn>
                                        <p:tgtEl>
                                          <p:spTgt spid="138"/>
                                        </p:tgtEl>
                                        <p:attrNameLst>
                                          <p:attrName>style.visibility</p:attrName>
                                        </p:attrNameLst>
                                      </p:cBhvr>
                                      <p:to>
                                        <p:strVal val="visible"/>
                                      </p:to>
                                    </p:set>
                                    <p:animEffect transition="in" filter="wipe(up)">
                                      <p:cBhvr>
                                        <p:cTn id="93" dur="500"/>
                                        <p:tgtEl>
                                          <p:spTgt spid="13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173"/>
                                        </p:tgtEl>
                                        <p:attrNameLst>
                                          <p:attrName>style.visibility</p:attrName>
                                        </p:attrNameLst>
                                      </p:cBhvr>
                                      <p:to>
                                        <p:strVal val="visible"/>
                                      </p:to>
                                    </p:set>
                                    <p:animEffect transition="in" filter="wipe(up)">
                                      <p:cBhvr>
                                        <p:cTn id="98" dur="500"/>
                                        <p:tgtEl>
                                          <p:spTgt spid="173"/>
                                        </p:tgtEl>
                                      </p:cBhvr>
                                    </p:animEffect>
                                  </p:childTnLst>
                                </p:cTn>
                              </p:par>
                              <p:par>
                                <p:cTn id="99" presetID="22" presetClass="entr" presetSubtype="1" fill="hold" nodeType="withEffect">
                                  <p:stCondLst>
                                    <p:cond delay="0"/>
                                  </p:stCondLst>
                                  <p:childTnLst>
                                    <p:set>
                                      <p:cBhvr>
                                        <p:cTn id="100" dur="1" fill="hold">
                                          <p:stCondLst>
                                            <p:cond delay="0"/>
                                          </p:stCondLst>
                                        </p:cTn>
                                        <p:tgtEl>
                                          <p:spTgt spid="170"/>
                                        </p:tgtEl>
                                        <p:attrNameLst>
                                          <p:attrName>style.visibility</p:attrName>
                                        </p:attrNameLst>
                                      </p:cBhvr>
                                      <p:to>
                                        <p:strVal val="visible"/>
                                      </p:to>
                                    </p:set>
                                    <p:animEffect transition="in" filter="wipe(up)">
                                      <p:cBhvr>
                                        <p:cTn id="101" dur="500"/>
                                        <p:tgtEl>
                                          <p:spTgt spid="17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35"/>
                                        </p:tgtEl>
                                        <p:attrNameLst>
                                          <p:attrName>style.visibility</p:attrName>
                                        </p:attrNameLst>
                                      </p:cBhvr>
                                      <p:to>
                                        <p:strVal val="visible"/>
                                      </p:to>
                                    </p:set>
                                    <p:animEffect transition="in" filter="wipe(down)">
                                      <p:cBhvr>
                                        <p:cTn id="106" dur="500"/>
                                        <p:tgtEl>
                                          <p:spTgt spid="135"/>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162"/>
                                        </p:tgtEl>
                                        <p:attrNameLst>
                                          <p:attrName>style.visibility</p:attrName>
                                        </p:attrNameLst>
                                      </p:cBhvr>
                                      <p:to>
                                        <p:strVal val="visible"/>
                                      </p:to>
                                    </p:set>
                                    <p:animEffect transition="in" filter="wipe(up)">
                                      <p:cBhvr>
                                        <p:cTn id="111" dur="500"/>
                                        <p:tgtEl>
                                          <p:spTgt spid="162"/>
                                        </p:tgtEl>
                                      </p:cBhvr>
                                    </p:animEffect>
                                  </p:childTnLst>
                                </p:cTn>
                              </p:par>
                              <p:par>
                                <p:cTn id="112" presetID="22" presetClass="entr" presetSubtype="1" fill="hold" nodeType="withEffect">
                                  <p:stCondLst>
                                    <p:cond delay="0"/>
                                  </p:stCondLst>
                                  <p:childTnLst>
                                    <p:set>
                                      <p:cBhvr>
                                        <p:cTn id="113" dur="1" fill="hold">
                                          <p:stCondLst>
                                            <p:cond delay="0"/>
                                          </p:stCondLst>
                                        </p:cTn>
                                        <p:tgtEl>
                                          <p:spTgt spid="127"/>
                                        </p:tgtEl>
                                        <p:attrNameLst>
                                          <p:attrName>style.visibility</p:attrName>
                                        </p:attrNameLst>
                                      </p:cBhvr>
                                      <p:to>
                                        <p:strVal val="visible"/>
                                      </p:to>
                                    </p:set>
                                    <p:animEffect transition="in" filter="wipe(up)">
                                      <p:cBhvr>
                                        <p:cTn id="114" dur="500"/>
                                        <p:tgtEl>
                                          <p:spTgt spid="127"/>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Effect transition="in" filter="wipe(up)">
                                      <p:cBhvr>
                                        <p:cTn id="117" dur="500"/>
                                        <p:tgtEl>
                                          <p:spTgt spid="9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63"/>
                                        </p:tgtEl>
                                        <p:attrNameLst>
                                          <p:attrName>style.visibility</p:attrName>
                                        </p:attrNameLst>
                                      </p:cBhvr>
                                      <p:to>
                                        <p:strVal val="visible"/>
                                      </p:to>
                                    </p:set>
                                    <p:animEffect transition="in" filter="wipe(down)">
                                      <p:cBhvr>
                                        <p:cTn id="122" dur="500"/>
                                        <p:tgtEl>
                                          <p:spTgt spid="163"/>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117"/>
                                        </p:tgtEl>
                                        <p:attrNameLst>
                                          <p:attrName>style.visibility</p:attrName>
                                        </p:attrNameLst>
                                      </p:cBhvr>
                                      <p:to>
                                        <p:strVal val="visible"/>
                                      </p:to>
                                    </p:set>
                                    <p:animEffect transition="in" filter="wipe(up)">
                                      <p:cBhvr>
                                        <p:cTn id="127" dur="500"/>
                                        <p:tgtEl>
                                          <p:spTgt spid="117"/>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114"/>
                                        </p:tgtEl>
                                        <p:attrNameLst>
                                          <p:attrName>style.visibility</p:attrName>
                                        </p:attrNameLst>
                                      </p:cBhvr>
                                      <p:to>
                                        <p:strVal val="visible"/>
                                      </p:to>
                                    </p:set>
                                    <p:animEffect transition="in" filter="wipe(up)">
                                      <p:cBhvr>
                                        <p:cTn id="130" dur="500"/>
                                        <p:tgtEl>
                                          <p:spTgt spid="11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nodeType="click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wipe(up)">
                                      <p:cBhvr>
                                        <p:cTn id="135" dur="500"/>
                                        <p:tgtEl>
                                          <p:spTgt spid="120"/>
                                        </p:tgtEl>
                                      </p:cBhvr>
                                    </p:animEffect>
                                  </p:childTnLst>
                                </p:cTn>
                              </p:par>
                              <p:par>
                                <p:cTn id="136" presetID="22" presetClass="entr" presetSubtype="1" fill="hold" grpId="0" nodeType="withEffect">
                                  <p:stCondLst>
                                    <p:cond delay="0"/>
                                  </p:stCondLst>
                                  <p:childTnLst>
                                    <p:set>
                                      <p:cBhvr>
                                        <p:cTn id="137" dur="1" fill="hold">
                                          <p:stCondLst>
                                            <p:cond delay="0"/>
                                          </p:stCondLst>
                                        </p:cTn>
                                        <p:tgtEl>
                                          <p:spTgt spid="116"/>
                                        </p:tgtEl>
                                        <p:attrNameLst>
                                          <p:attrName>style.visibility</p:attrName>
                                        </p:attrNameLst>
                                      </p:cBhvr>
                                      <p:to>
                                        <p:strVal val="visible"/>
                                      </p:to>
                                    </p:set>
                                    <p:animEffect transition="in" filter="wipe(up)">
                                      <p:cBhvr>
                                        <p:cTn id="138" dur="500"/>
                                        <p:tgtEl>
                                          <p:spTgt spid="116"/>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144"/>
                                        </p:tgtEl>
                                        <p:attrNameLst>
                                          <p:attrName>style.visibility</p:attrName>
                                        </p:attrNameLst>
                                      </p:cBhvr>
                                      <p:to>
                                        <p:strVal val="visible"/>
                                      </p:to>
                                    </p:set>
                                    <p:animEffect transition="in" filter="wipe(up)">
                                      <p:cBhvr>
                                        <p:cTn id="143" dur="500"/>
                                        <p:tgtEl>
                                          <p:spTgt spid="144"/>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
                                        </p:tgtEl>
                                        <p:attrNameLst>
                                          <p:attrName>style.visibility</p:attrName>
                                        </p:attrNameLst>
                                      </p:cBhvr>
                                      <p:to>
                                        <p:strVal val="visible"/>
                                      </p:to>
                                    </p:set>
                                    <p:animEffect transition="in" filter="wipe(down)">
                                      <p:cBhvr>
                                        <p:cTn id="1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113" grpId="0" animBg="1"/>
      <p:bldP spid="114" grpId="0" animBg="1"/>
      <p:bldP spid="116" grpId="0" animBg="1"/>
      <p:bldP spid="161" grpId="0"/>
      <p:bldP spid="162" grpId="0"/>
      <p:bldP spid="163" grpId="0"/>
      <p:bldP spid="164" grpId="0"/>
      <p:bldP spid="165" grpId="0"/>
      <p:bldP spid="166" grpId="0"/>
      <p:bldP spid="171" grpId="0"/>
      <p:bldP spid="172" grpId="0"/>
      <p:bldP spid="173" grpId="0"/>
      <p:bldP spid="17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Cycle</a:t>
            </a:r>
          </a:p>
        </p:txBody>
      </p:sp>
      <p:sp>
        <p:nvSpPr>
          <p:cNvPr id="3" name="Content Placeholder 2"/>
          <p:cNvSpPr>
            <a:spLocks noGrp="1"/>
          </p:cNvSpPr>
          <p:nvPr>
            <p:ph idx="1"/>
          </p:nvPr>
        </p:nvSpPr>
        <p:spPr/>
        <p:txBody>
          <a:bodyPr>
            <a:normAutofit/>
          </a:bodyPr>
          <a:lstStyle/>
          <a:p>
            <a:pPr algn="just"/>
            <a:r>
              <a:rPr lang="en-US" dirty="0"/>
              <a:t>The interrupt cycle is a hardware implementation of a branch and save return address operation.</a:t>
            </a:r>
          </a:p>
          <a:p>
            <a:pPr lvl="0" algn="just"/>
            <a:r>
              <a:rPr lang="en-US" dirty="0"/>
              <a:t>An interrupt flip-flop R is included in the computer. </a:t>
            </a:r>
          </a:p>
          <a:p>
            <a:pPr lvl="0" algn="just"/>
            <a:r>
              <a:rPr lang="en-US" dirty="0"/>
              <a:t>When R = 0, the computer goes through an instruction cycle.</a:t>
            </a:r>
          </a:p>
          <a:p>
            <a:pPr lvl="0" algn="just"/>
            <a:endParaRPr lang="en-US" dirty="0"/>
          </a:p>
        </p:txBody>
      </p:sp>
    </p:spTree>
    <p:extLst>
      <p:ext uri="{BB962C8B-B14F-4D97-AF65-F5344CB8AC3E}">
        <p14:creationId xmlns:p14="http://schemas.microsoft.com/office/powerpoint/2010/main" val="697554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Cycle</a:t>
            </a:r>
          </a:p>
        </p:txBody>
      </p:sp>
      <p:sp>
        <p:nvSpPr>
          <p:cNvPr id="3" name="Content Placeholder 2"/>
          <p:cNvSpPr>
            <a:spLocks noGrp="1"/>
          </p:cNvSpPr>
          <p:nvPr>
            <p:ph idx="1"/>
          </p:nvPr>
        </p:nvSpPr>
        <p:spPr/>
        <p:txBody>
          <a:bodyPr>
            <a:normAutofit fontScale="92500" lnSpcReduction="10000"/>
          </a:bodyPr>
          <a:lstStyle/>
          <a:p>
            <a:pPr lvl="0" algn="just"/>
            <a:r>
              <a:rPr lang="en-US" dirty="0"/>
              <a:t>During the execute phase of the instruction cycle IEN is checked by the control.</a:t>
            </a:r>
          </a:p>
          <a:p>
            <a:pPr lvl="0" algn="just"/>
            <a:r>
              <a:rPr lang="en-US" dirty="0"/>
              <a:t>If it is 0, it indicates that the programmer does not want to use the interrupt, so control continues with the next instruction cycle. </a:t>
            </a:r>
          </a:p>
          <a:p>
            <a:pPr lvl="0" algn="just"/>
            <a:r>
              <a:rPr lang="en-US" dirty="0"/>
              <a:t>If IEN is 1, control checks the flag bits. </a:t>
            </a:r>
          </a:p>
          <a:p>
            <a:pPr lvl="0" algn="just"/>
            <a:r>
              <a:rPr lang="en-US" dirty="0"/>
              <a:t>If both flags are 0, it indicates that neither the input nor the output registers are ready for transfer of information. </a:t>
            </a:r>
          </a:p>
          <a:p>
            <a:pPr lvl="0" algn="just"/>
            <a:r>
              <a:rPr lang="en-US" dirty="0"/>
              <a:t>In this case, control continues with the next instruction cycle. If either flag is set to 1 while IEN = 1, flip-flop R is set to 1. </a:t>
            </a:r>
          </a:p>
          <a:p>
            <a:pPr algn="just"/>
            <a:r>
              <a:rPr lang="en-US" dirty="0"/>
              <a:t>At the end of the execute phase, control checks the value of R, and if it is equal to 1, it goes to an interrupt cycle instead of an instruction cycle.</a:t>
            </a:r>
          </a:p>
        </p:txBody>
      </p:sp>
    </p:spTree>
    <p:extLst>
      <p:ext uri="{BB962C8B-B14F-4D97-AF65-F5344CB8AC3E}">
        <p14:creationId xmlns:p14="http://schemas.microsoft.com/office/powerpoint/2010/main" val="1592979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transfer statements for Interrupt cycle</a:t>
            </a:r>
          </a:p>
        </p:txBody>
      </p:sp>
      <p:sp>
        <p:nvSpPr>
          <p:cNvPr id="3" name="Content Placeholder 2"/>
          <p:cNvSpPr>
            <a:spLocks noGrp="1"/>
          </p:cNvSpPr>
          <p:nvPr>
            <p:ph idx="1"/>
          </p:nvPr>
        </p:nvSpPr>
        <p:spPr/>
        <p:txBody>
          <a:bodyPr>
            <a:normAutofit/>
          </a:bodyPr>
          <a:lstStyle/>
          <a:p>
            <a:pPr lvl="0" algn="just"/>
            <a:r>
              <a:rPr lang="en-US" dirty="0"/>
              <a:t>The flip-flop is set to 1 if IEN = 1 and either FGI or FGO are equal to 1. This can happen with any clock transition except when timing signals T</a:t>
            </a:r>
            <a:r>
              <a:rPr lang="en-US" baseline="-25000" dirty="0"/>
              <a:t>0</a:t>
            </a:r>
            <a:r>
              <a:rPr lang="en-US" dirty="0"/>
              <a:t>, T</a:t>
            </a:r>
            <a:r>
              <a:rPr lang="en-US" baseline="-25000" dirty="0"/>
              <a:t>1</a:t>
            </a:r>
            <a:r>
              <a:rPr lang="en-US" dirty="0"/>
              <a:t> or T</a:t>
            </a:r>
            <a:r>
              <a:rPr lang="en-US" baseline="-25000" dirty="0"/>
              <a:t>2</a:t>
            </a:r>
            <a:r>
              <a:rPr lang="en-US" dirty="0"/>
              <a:t> are active.</a:t>
            </a:r>
          </a:p>
          <a:p>
            <a:pPr lvl="0" algn="just"/>
            <a:r>
              <a:rPr lang="en-US" dirty="0"/>
              <a:t>The condition for setting flip-flop R= 1 can be expressed with the following register transfer statement:</a:t>
            </a:r>
          </a:p>
          <a:p>
            <a:pPr marL="0" indent="0" algn="ctr">
              <a:buNone/>
            </a:pPr>
            <a:r>
              <a:rPr lang="en-US" dirty="0"/>
              <a:t>T</a:t>
            </a:r>
            <a:r>
              <a:rPr lang="en-US" baseline="-25000" dirty="0"/>
              <a:t>0</a:t>
            </a:r>
            <a:r>
              <a:rPr lang="en-US" dirty="0">
                <a:sym typeface="Symbol" panose="05050102010706020507" pitchFamily="18" charset="2"/>
              </a:rPr>
              <a:t></a:t>
            </a:r>
            <a:r>
              <a:rPr lang="en-US" dirty="0"/>
              <a:t>T</a:t>
            </a:r>
            <a:r>
              <a:rPr lang="en-US" baseline="-25000" dirty="0"/>
              <a:t>1</a:t>
            </a:r>
            <a:r>
              <a:rPr lang="en-US" dirty="0">
                <a:sym typeface="Symbol" panose="05050102010706020507" pitchFamily="18" charset="2"/>
              </a:rPr>
              <a:t></a:t>
            </a:r>
            <a:r>
              <a:rPr lang="en-US" dirty="0"/>
              <a:t>T</a:t>
            </a:r>
            <a:r>
              <a:rPr lang="en-US" baseline="-25000" dirty="0"/>
              <a:t>2 </a:t>
            </a:r>
            <a:r>
              <a:rPr lang="en-US" dirty="0">
                <a:sym typeface="Symbol" panose="05050102010706020507" pitchFamily="18" charset="2"/>
              </a:rPr>
              <a:t></a:t>
            </a:r>
            <a:r>
              <a:rPr lang="en-US" baseline="-25000" dirty="0"/>
              <a:t> </a:t>
            </a:r>
            <a:r>
              <a:rPr lang="en-US" dirty="0"/>
              <a:t>(IEN) (FGI + FGO): R </a:t>
            </a:r>
            <a:r>
              <a:rPr lang="en-US" dirty="0">
                <a:sym typeface="Symbol" panose="05050102010706020507" pitchFamily="18" charset="2"/>
              </a:rPr>
              <a:t></a:t>
            </a:r>
            <a:r>
              <a:rPr lang="en-US" dirty="0"/>
              <a:t> 1</a:t>
            </a:r>
          </a:p>
          <a:p>
            <a:pPr lvl="0" algn="just"/>
            <a:r>
              <a:rPr lang="en-US" dirty="0"/>
              <a:t>The symbol + between FGI and FGO in the control function designates a logic OR operation. This is AND with IEN and T</a:t>
            </a:r>
            <a:r>
              <a:rPr lang="en-US" baseline="-25000" dirty="0"/>
              <a:t>0</a:t>
            </a:r>
            <a:r>
              <a:rPr lang="en-US" dirty="0">
                <a:sym typeface="Symbol" panose="05050102010706020507" pitchFamily="18" charset="2"/>
              </a:rPr>
              <a:t></a:t>
            </a:r>
            <a:r>
              <a:rPr lang="en-US" dirty="0"/>
              <a:t>T</a:t>
            </a:r>
            <a:r>
              <a:rPr lang="en-US" baseline="-25000" dirty="0"/>
              <a:t>1</a:t>
            </a:r>
            <a:r>
              <a:rPr lang="en-US" dirty="0">
                <a:sym typeface="Symbol" panose="05050102010706020507" pitchFamily="18" charset="2"/>
              </a:rPr>
              <a:t></a:t>
            </a:r>
            <a:r>
              <a:rPr lang="en-US" dirty="0"/>
              <a:t> T</a:t>
            </a:r>
            <a:r>
              <a:rPr lang="en-US" baseline="-25000" dirty="0"/>
              <a:t>2</a:t>
            </a:r>
            <a:r>
              <a:rPr lang="en-US" dirty="0">
                <a:sym typeface="Symbol" panose="05050102010706020507" pitchFamily="18" charset="2"/>
              </a:rPr>
              <a:t></a:t>
            </a:r>
            <a:r>
              <a:rPr lang="en-US" dirty="0"/>
              <a:t>.</a:t>
            </a:r>
          </a:p>
        </p:txBody>
      </p:sp>
    </p:spTree>
    <p:extLst>
      <p:ext uri="{BB962C8B-B14F-4D97-AF65-F5344CB8AC3E}">
        <p14:creationId xmlns:p14="http://schemas.microsoft.com/office/powerpoint/2010/main" val="154067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transfer statements for Interrupt cycle</a:t>
            </a:r>
          </a:p>
        </p:txBody>
      </p:sp>
      <p:sp>
        <p:nvSpPr>
          <p:cNvPr id="3" name="Content Placeholder 2"/>
          <p:cNvSpPr>
            <a:spLocks noGrp="1"/>
          </p:cNvSpPr>
          <p:nvPr>
            <p:ph idx="1"/>
          </p:nvPr>
        </p:nvSpPr>
        <p:spPr/>
        <p:txBody>
          <a:bodyPr>
            <a:normAutofit/>
          </a:bodyPr>
          <a:lstStyle/>
          <a:p>
            <a:pPr lvl="0" algn="just"/>
            <a:r>
              <a:rPr lang="en-US" dirty="0"/>
              <a:t>The fetch and decode phases of the instruction cycle must be modified and Replace T</a:t>
            </a:r>
            <a:r>
              <a:rPr lang="en-US" baseline="-25000" dirty="0"/>
              <a:t>0</a:t>
            </a:r>
            <a:r>
              <a:rPr lang="en-US" dirty="0"/>
              <a:t>, T</a:t>
            </a:r>
            <a:r>
              <a:rPr lang="en-US" baseline="-25000" dirty="0"/>
              <a:t>1</a:t>
            </a:r>
            <a:r>
              <a:rPr lang="en-US" dirty="0"/>
              <a:t>, T</a:t>
            </a:r>
            <a:r>
              <a:rPr lang="en-US" baseline="-25000" dirty="0"/>
              <a:t>2</a:t>
            </a:r>
            <a:r>
              <a:rPr lang="en-US" dirty="0"/>
              <a:t>  with  R'T</a:t>
            </a:r>
            <a:r>
              <a:rPr lang="en-US" baseline="-25000" dirty="0"/>
              <a:t>0</a:t>
            </a:r>
            <a:r>
              <a:rPr lang="en-US" dirty="0"/>
              <a:t>, R'T</a:t>
            </a:r>
            <a:r>
              <a:rPr lang="en-US" baseline="-25000" dirty="0"/>
              <a:t>1</a:t>
            </a:r>
            <a:r>
              <a:rPr lang="en-US" dirty="0"/>
              <a:t>, R'T</a:t>
            </a:r>
            <a:r>
              <a:rPr lang="en-US" baseline="-25000" dirty="0"/>
              <a:t>2</a:t>
            </a:r>
            <a:endParaRPr lang="en-US" dirty="0"/>
          </a:p>
          <a:p>
            <a:pPr lvl="0" algn="just"/>
            <a:r>
              <a:rPr lang="en-US" dirty="0"/>
              <a:t>Therefore the interrupt cycle statements are :</a:t>
            </a:r>
          </a:p>
          <a:p>
            <a:pPr marL="1695450" indent="0">
              <a:buNone/>
            </a:pPr>
            <a:r>
              <a:rPr lang="en-US" dirty="0"/>
              <a:t>RT</a:t>
            </a:r>
            <a:r>
              <a:rPr lang="en-US" baseline="-25000" dirty="0"/>
              <a:t>0 </a:t>
            </a:r>
            <a:r>
              <a:rPr lang="en-US" dirty="0"/>
              <a:t>: AR </a:t>
            </a:r>
            <a:r>
              <a:rPr lang="en-US" dirty="0">
                <a:sym typeface="Symbol" panose="05050102010706020507" pitchFamily="18" charset="2"/>
              </a:rPr>
              <a:t></a:t>
            </a:r>
            <a:r>
              <a:rPr lang="en-US" dirty="0"/>
              <a:t> 0,  TR </a:t>
            </a:r>
            <a:r>
              <a:rPr lang="en-US" dirty="0">
                <a:sym typeface="Symbol" panose="05050102010706020507" pitchFamily="18" charset="2"/>
              </a:rPr>
              <a:t></a:t>
            </a:r>
            <a:r>
              <a:rPr lang="en-US" dirty="0"/>
              <a:t> PC</a:t>
            </a:r>
          </a:p>
          <a:p>
            <a:pPr marL="1695450" indent="0">
              <a:buNone/>
            </a:pPr>
            <a:r>
              <a:rPr lang="en-US" dirty="0"/>
              <a:t>RT</a:t>
            </a:r>
            <a:r>
              <a:rPr lang="en-US" baseline="-25000" dirty="0"/>
              <a:t>1 </a:t>
            </a:r>
            <a:r>
              <a:rPr lang="en-US" dirty="0"/>
              <a:t>: M[AR] </a:t>
            </a:r>
            <a:r>
              <a:rPr lang="en-US" dirty="0">
                <a:sym typeface="Symbol" panose="05050102010706020507" pitchFamily="18" charset="2"/>
              </a:rPr>
              <a:t></a:t>
            </a:r>
            <a:r>
              <a:rPr lang="en-US" dirty="0"/>
              <a:t> TR,  PC </a:t>
            </a:r>
            <a:r>
              <a:rPr lang="en-US" dirty="0">
                <a:sym typeface="Symbol" panose="05050102010706020507" pitchFamily="18" charset="2"/>
              </a:rPr>
              <a:t></a:t>
            </a:r>
            <a:r>
              <a:rPr lang="en-US" dirty="0"/>
              <a:t> 0</a:t>
            </a:r>
          </a:p>
          <a:p>
            <a:pPr marL="1695450" indent="0">
              <a:buNone/>
            </a:pPr>
            <a:r>
              <a:rPr lang="en-US" dirty="0"/>
              <a:t>RT</a:t>
            </a:r>
            <a:r>
              <a:rPr lang="en-US" baseline="-25000" dirty="0"/>
              <a:t>2 </a:t>
            </a:r>
            <a:r>
              <a:rPr lang="en-US" dirty="0"/>
              <a:t>: PC </a:t>
            </a:r>
            <a:r>
              <a:rPr lang="en-US" dirty="0">
                <a:sym typeface="Symbol" panose="05050102010706020507" pitchFamily="18" charset="2"/>
              </a:rPr>
              <a:t></a:t>
            </a:r>
            <a:r>
              <a:rPr lang="en-US" dirty="0"/>
              <a:t> PC + 1,  IEN </a:t>
            </a:r>
            <a:r>
              <a:rPr lang="en-US" dirty="0">
                <a:sym typeface="Symbol" panose="05050102010706020507" pitchFamily="18" charset="2"/>
              </a:rPr>
              <a:t></a:t>
            </a:r>
            <a:r>
              <a:rPr lang="en-US" dirty="0"/>
              <a:t> 0,  R </a:t>
            </a:r>
            <a:r>
              <a:rPr lang="en-US" dirty="0">
                <a:sym typeface="Symbol" panose="05050102010706020507" pitchFamily="18" charset="2"/>
              </a:rPr>
              <a:t></a:t>
            </a:r>
            <a:r>
              <a:rPr lang="en-US" dirty="0"/>
              <a:t> 0, SC </a:t>
            </a:r>
            <a:r>
              <a:rPr lang="en-US" dirty="0">
                <a:sym typeface="Symbol" panose="05050102010706020507" pitchFamily="18" charset="2"/>
              </a:rPr>
              <a:t></a:t>
            </a:r>
            <a:r>
              <a:rPr lang="en-US" dirty="0"/>
              <a:t> 0</a:t>
            </a:r>
          </a:p>
        </p:txBody>
      </p:sp>
    </p:spTree>
    <p:extLst>
      <p:ext uri="{BB962C8B-B14F-4D97-AF65-F5344CB8AC3E}">
        <p14:creationId xmlns:p14="http://schemas.microsoft.com/office/powerpoint/2010/main" val="330208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Register transfer statements for Interrupt cycle</a:t>
            </a:r>
          </a:p>
        </p:txBody>
      </p:sp>
      <p:sp>
        <p:nvSpPr>
          <p:cNvPr id="3" name="Content Placeholder 2"/>
          <p:cNvSpPr>
            <a:spLocks noGrp="1"/>
          </p:cNvSpPr>
          <p:nvPr>
            <p:ph idx="1"/>
          </p:nvPr>
        </p:nvSpPr>
        <p:spPr/>
        <p:txBody>
          <a:bodyPr/>
          <a:lstStyle/>
          <a:p>
            <a:pPr lvl="0" algn="just"/>
            <a:r>
              <a:rPr lang="en-US" dirty="0"/>
              <a:t>During the first timing signal AR is cleared to 0, and the content of PC is transferred to the temporary register TR. </a:t>
            </a:r>
          </a:p>
          <a:p>
            <a:pPr lvl="0" algn="just"/>
            <a:r>
              <a:rPr lang="en-US" dirty="0"/>
              <a:t>With the second timing signal, the return address is stored in memory at location 0 and PC is cleared to 0. </a:t>
            </a:r>
          </a:p>
          <a:p>
            <a:pPr lvl="0" algn="just"/>
            <a:r>
              <a:rPr lang="en-US" dirty="0"/>
              <a:t>The third timing signal increments PC to 1, clears IEN and R, and control goes back to T</a:t>
            </a:r>
            <a:r>
              <a:rPr lang="en-US" baseline="-25000" dirty="0"/>
              <a:t>0 </a:t>
            </a:r>
            <a:r>
              <a:rPr lang="en-US" dirty="0"/>
              <a:t>by clearing SC to 0. </a:t>
            </a:r>
          </a:p>
          <a:p>
            <a:pPr algn="just"/>
            <a:r>
              <a:rPr lang="en-US" dirty="0"/>
              <a:t>The beginning of the next instruction cycle has the condition RT</a:t>
            </a:r>
            <a:r>
              <a:rPr lang="en-US" baseline="-25000" dirty="0"/>
              <a:t>0</a:t>
            </a:r>
            <a:r>
              <a:rPr lang="en-US" dirty="0"/>
              <a:t> and the content of PC is equal to 1. The control then goes through an instruction cycle that fetches and executes the BUN instruction in location 1.</a:t>
            </a:r>
          </a:p>
        </p:txBody>
      </p:sp>
    </p:spTree>
    <p:extLst>
      <p:ext uri="{BB962C8B-B14F-4D97-AF65-F5344CB8AC3E}">
        <p14:creationId xmlns:p14="http://schemas.microsoft.com/office/powerpoint/2010/main" val="3140760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054157" cy="4601183"/>
          </a:xfrm>
        </p:spPr>
        <p:txBody>
          <a:bodyPr/>
          <a:lstStyle/>
          <a:p>
            <a:r>
              <a:rPr lang="en-US" dirty="0"/>
              <a:t>Demonstration of Interrupt Cycle</a:t>
            </a:r>
          </a:p>
        </p:txBody>
      </p:sp>
      <p:sp>
        <p:nvSpPr>
          <p:cNvPr id="4" name="Rectangle 3"/>
          <p:cNvSpPr/>
          <p:nvPr/>
        </p:nvSpPr>
        <p:spPr>
          <a:xfrm>
            <a:off x="4591663"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91663" y="1219200"/>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p>
        </p:txBody>
      </p:sp>
      <p:sp>
        <p:nvSpPr>
          <p:cNvPr id="6" name="Rectangle 5"/>
          <p:cNvSpPr/>
          <p:nvPr/>
        </p:nvSpPr>
        <p:spPr>
          <a:xfrm>
            <a:off x="4591663" y="1676400"/>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BUN	         1120</a:t>
            </a:r>
          </a:p>
        </p:txBody>
      </p:sp>
      <p:sp>
        <p:nvSpPr>
          <p:cNvPr id="7" name="Rectangle 6"/>
          <p:cNvSpPr/>
          <p:nvPr/>
        </p:nvSpPr>
        <p:spPr>
          <a:xfrm>
            <a:off x="4591663" y="2133600"/>
            <a:ext cx="2971800" cy="15031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8" name="Rectangle 7"/>
          <p:cNvSpPr/>
          <p:nvPr/>
        </p:nvSpPr>
        <p:spPr>
          <a:xfrm>
            <a:off x="4591663" y="3648440"/>
            <a:ext cx="2971800" cy="1152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program</a:t>
            </a:r>
          </a:p>
        </p:txBody>
      </p:sp>
      <p:sp>
        <p:nvSpPr>
          <p:cNvPr id="9" name="Rectangle 8"/>
          <p:cNvSpPr/>
          <p:nvPr/>
        </p:nvSpPr>
        <p:spPr>
          <a:xfrm>
            <a:off x="4591663" y="4800601"/>
            <a:ext cx="2971800" cy="5334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0</a:t>
            </a:r>
          </a:p>
        </p:txBody>
      </p:sp>
      <p:sp>
        <p:nvSpPr>
          <p:cNvPr id="16" name="TextBox 15"/>
          <p:cNvSpPr txBox="1"/>
          <p:nvPr/>
        </p:nvSpPr>
        <p:spPr>
          <a:xfrm>
            <a:off x="4158671" y="1262064"/>
            <a:ext cx="301686" cy="369332"/>
          </a:xfrm>
          <a:prstGeom prst="rect">
            <a:avLst/>
          </a:prstGeom>
          <a:noFill/>
        </p:spPr>
        <p:txBody>
          <a:bodyPr wrap="none" rtlCol="0">
            <a:spAutoFit/>
          </a:bodyPr>
          <a:lstStyle/>
          <a:p>
            <a:r>
              <a:rPr lang="en-US" dirty="0"/>
              <a:t>0</a:t>
            </a:r>
          </a:p>
        </p:txBody>
      </p:sp>
      <p:sp>
        <p:nvSpPr>
          <p:cNvPr id="18" name="TextBox 17"/>
          <p:cNvSpPr txBox="1"/>
          <p:nvPr/>
        </p:nvSpPr>
        <p:spPr>
          <a:xfrm>
            <a:off x="4137577" y="1704976"/>
            <a:ext cx="288862" cy="369332"/>
          </a:xfrm>
          <a:prstGeom prst="rect">
            <a:avLst/>
          </a:prstGeom>
          <a:noFill/>
        </p:spPr>
        <p:txBody>
          <a:bodyPr wrap="none" rtlCol="0">
            <a:spAutoFit/>
          </a:bodyPr>
          <a:lstStyle/>
          <a:p>
            <a:r>
              <a:rPr lang="en-US" dirty="0"/>
              <a:t>1</a:t>
            </a:r>
          </a:p>
        </p:txBody>
      </p:sp>
      <p:sp>
        <p:nvSpPr>
          <p:cNvPr id="20" name="TextBox 19"/>
          <p:cNvSpPr txBox="1"/>
          <p:nvPr/>
        </p:nvSpPr>
        <p:spPr>
          <a:xfrm>
            <a:off x="3606963" y="2514600"/>
            <a:ext cx="998991" cy="369332"/>
          </a:xfrm>
          <a:prstGeom prst="rect">
            <a:avLst/>
          </a:prstGeom>
          <a:noFill/>
        </p:spPr>
        <p:txBody>
          <a:bodyPr wrap="none" rtlCol="0">
            <a:spAutoFit/>
          </a:bodyPr>
          <a:lstStyle/>
          <a:p>
            <a:r>
              <a:rPr lang="en-US" dirty="0"/>
              <a:t>PC = 256</a:t>
            </a:r>
          </a:p>
        </p:txBody>
      </p:sp>
      <p:sp>
        <p:nvSpPr>
          <p:cNvPr id="21" name="TextBox 20"/>
          <p:cNvSpPr txBox="1"/>
          <p:nvPr/>
        </p:nvSpPr>
        <p:spPr>
          <a:xfrm>
            <a:off x="4058263" y="2286000"/>
            <a:ext cx="535724" cy="369332"/>
          </a:xfrm>
          <a:prstGeom prst="rect">
            <a:avLst/>
          </a:prstGeom>
          <a:noFill/>
        </p:spPr>
        <p:txBody>
          <a:bodyPr wrap="none" rtlCol="0">
            <a:spAutoFit/>
          </a:bodyPr>
          <a:lstStyle/>
          <a:p>
            <a:r>
              <a:rPr lang="en-US" dirty="0"/>
              <a:t>255</a:t>
            </a:r>
          </a:p>
        </p:txBody>
      </p:sp>
      <p:sp>
        <p:nvSpPr>
          <p:cNvPr id="25" name="TextBox 24"/>
          <p:cNvSpPr txBox="1"/>
          <p:nvPr/>
        </p:nvSpPr>
        <p:spPr>
          <a:xfrm>
            <a:off x="4587184" y="5345668"/>
            <a:ext cx="2976281" cy="369332"/>
          </a:xfrm>
          <a:prstGeom prst="rect">
            <a:avLst/>
          </a:prstGeom>
          <a:noFill/>
        </p:spPr>
        <p:txBody>
          <a:bodyPr wrap="square" rtlCol="0">
            <a:spAutoFit/>
          </a:bodyPr>
          <a:lstStyle/>
          <a:p>
            <a:pPr algn="ctr"/>
            <a:r>
              <a:rPr lang="en-US" dirty="0"/>
              <a:t>Before Interrupt</a:t>
            </a:r>
            <a:endParaRPr lang="en-US" baseline="-25000" dirty="0"/>
          </a:p>
        </p:txBody>
      </p:sp>
      <p:sp>
        <p:nvSpPr>
          <p:cNvPr id="27" name="TextBox 26"/>
          <p:cNvSpPr txBox="1"/>
          <p:nvPr/>
        </p:nvSpPr>
        <p:spPr>
          <a:xfrm>
            <a:off x="3934439" y="3657600"/>
            <a:ext cx="625812" cy="369332"/>
          </a:xfrm>
          <a:prstGeom prst="rect">
            <a:avLst/>
          </a:prstGeom>
          <a:noFill/>
        </p:spPr>
        <p:txBody>
          <a:bodyPr wrap="none" rtlCol="0">
            <a:spAutoFit/>
          </a:bodyPr>
          <a:lstStyle/>
          <a:p>
            <a:r>
              <a:rPr lang="en-US" dirty="0"/>
              <a:t>1120</a:t>
            </a:r>
          </a:p>
        </p:txBody>
      </p:sp>
      <p:sp>
        <p:nvSpPr>
          <p:cNvPr id="28" name="Rectangle 27"/>
          <p:cNvSpPr/>
          <p:nvPr/>
        </p:nvSpPr>
        <p:spPr>
          <a:xfrm>
            <a:off x="8619450" y="1219200"/>
            <a:ext cx="29718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619450" y="1219200"/>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256</a:t>
            </a:r>
          </a:p>
        </p:txBody>
      </p:sp>
      <p:sp>
        <p:nvSpPr>
          <p:cNvPr id="30" name="Rectangle 29"/>
          <p:cNvSpPr/>
          <p:nvPr/>
        </p:nvSpPr>
        <p:spPr>
          <a:xfrm>
            <a:off x="8619450" y="1676400"/>
            <a:ext cx="2971800" cy="4572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0	     BUN	         1120</a:t>
            </a:r>
          </a:p>
        </p:txBody>
      </p:sp>
      <p:sp>
        <p:nvSpPr>
          <p:cNvPr id="31" name="Rectangle 30"/>
          <p:cNvSpPr/>
          <p:nvPr/>
        </p:nvSpPr>
        <p:spPr>
          <a:xfrm>
            <a:off x="8619450" y="2133600"/>
            <a:ext cx="2971800" cy="15031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32" name="Rectangle 31"/>
          <p:cNvSpPr/>
          <p:nvPr/>
        </p:nvSpPr>
        <p:spPr>
          <a:xfrm>
            <a:off x="8619450" y="3648440"/>
            <a:ext cx="2971800" cy="1152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program</a:t>
            </a:r>
          </a:p>
        </p:txBody>
      </p:sp>
      <p:sp>
        <p:nvSpPr>
          <p:cNvPr id="33" name="Rectangle 32"/>
          <p:cNvSpPr/>
          <p:nvPr/>
        </p:nvSpPr>
        <p:spPr>
          <a:xfrm>
            <a:off x="8619450" y="4800601"/>
            <a:ext cx="2971800" cy="53340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1	     BUN	             0</a:t>
            </a:r>
          </a:p>
        </p:txBody>
      </p:sp>
      <p:sp>
        <p:nvSpPr>
          <p:cNvPr id="34" name="TextBox 33"/>
          <p:cNvSpPr txBox="1"/>
          <p:nvPr/>
        </p:nvSpPr>
        <p:spPr>
          <a:xfrm>
            <a:off x="8186458" y="1262064"/>
            <a:ext cx="301686" cy="369332"/>
          </a:xfrm>
          <a:prstGeom prst="rect">
            <a:avLst/>
          </a:prstGeom>
          <a:noFill/>
        </p:spPr>
        <p:txBody>
          <a:bodyPr wrap="none" rtlCol="0">
            <a:spAutoFit/>
          </a:bodyPr>
          <a:lstStyle/>
          <a:p>
            <a:r>
              <a:rPr lang="en-US" dirty="0"/>
              <a:t>0</a:t>
            </a:r>
          </a:p>
        </p:txBody>
      </p:sp>
      <p:sp>
        <p:nvSpPr>
          <p:cNvPr id="35" name="TextBox 34"/>
          <p:cNvSpPr txBox="1"/>
          <p:nvPr/>
        </p:nvSpPr>
        <p:spPr>
          <a:xfrm>
            <a:off x="7863350" y="1719264"/>
            <a:ext cx="764953" cy="369332"/>
          </a:xfrm>
          <a:prstGeom prst="rect">
            <a:avLst/>
          </a:prstGeom>
          <a:noFill/>
        </p:spPr>
        <p:txBody>
          <a:bodyPr wrap="none" rtlCol="0">
            <a:spAutoFit/>
          </a:bodyPr>
          <a:lstStyle/>
          <a:p>
            <a:r>
              <a:rPr lang="en-US" dirty="0"/>
              <a:t>PC = 1</a:t>
            </a:r>
          </a:p>
        </p:txBody>
      </p:sp>
      <p:sp>
        <p:nvSpPr>
          <p:cNvPr id="36" name="TextBox 35"/>
          <p:cNvSpPr txBox="1"/>
          <p:nvPr/>
        </p:nvSpPr>
        <p:spPr>
          <a:xfrm>
            <a:off x="8089623" y="2514600"/>
            <a:ext cx="535724" cy="369332"/>
          </a:xfrm>
          <a:prstGeom prst="rect">
            <a:avLst/>
          </a:prstGeom>
          <a:noFill/>
        </p:spPr>
        <p:txBody>
          <a:bodyPr wrap="none" rtlCol="0">
            <a:spAutoFit/>
          </a:bodyPr>
          <a:lstStyle/>
          <a:p>
            <a:r>
              <a:rPr lang="en-US" dirty="0"/>
              <a:t>256</a:t>
            </a:r>
          </a:p>
        </p:txBody>
      </p:sp>
      <p:sp>
        <p:nvSpPr>
          <p:cNvPr id="37" name="TextBox 36"/>
          <p:cNvSpPr txBox="1"/>
          <p:nvPr/>
        </p:nvSpPr>
        <p:spPr>
          <a:xfrm>
            <a:off x="8086050" y="2286000"/>
            <a:ext cx="535724" cy="369332"/>
          </a:xfrm>
          <a:prstGeom prst="rect">
            <a:avLst/>
          </a:prstGeom>
          <a:noFill/>
        </p:spPr>
        <p:txBody>
          <a:bodyPr wrap="none" rtlCol="0">
            <a:spAutoFit/>
          </a:bodyPr>
          <a:lstStyle/>
          <a:p>
            <a:r>
              <a:rPr lang="en-US" dirty="0"/>
              <a:t>255</a:t>
            </a:r>
          </a:p>
        </p:txBody>
      </p:sp>
      <p:sp>
        <p:nvSpPr>
          <p:cNvPr id="38" name="TextBox 37"/>
          <p:cNvSpPr txBox="1"/>
          <p:nvPr/>
        </p:nvSpPr>
        <p:spPr>
          <a:xfrm>
            <a:off x="8614971" y="5345668"/>
            <a:ext cx="2976281" cy="369332"/>
          </a:xfrm>
          <a:prstGeom prst="rect">
            <a:avLst/>
          </a:prstGeom>
          <a:noFill/>
        </p:spPr>
        <p:txBody>
          <a:bodyPr wrap="square" rtlCol="0">
            <a:spAutoFit/>
          </a:bodyPr>
          <a:lstStyle/>
          <a:p>
            <a:pPr algn="ctr"/>
            <a:r>
              <a:rPr lang="en-US" dirty="0"/>
              <a:t>After Interrupt</a:t>
            </a:r>
            <a:endParaRPr lang="en-US" baseline="-25000" dirty="0"/>
          </a:p>
        </p:txBody>
      </p:sp>
      <p:sp>
        <p:nvSpPr>
          <p:cNvPr id="39" name="TextBox 38"/>
          <p:cNvSpPr txBox="1"/>
          <p:nvPr/>
        </p:nvSpPr>
        <p:spPr>
          <a:xfrm>
            <a:off x="7962226" y="3657600"/>
            <a:ext cx="625812" cy="369332"/>
          </a:xfrm>
          <a:prstGeom prst="rect">
            <a:avLst/>
          </a:prstGeom>
          <a:noFill/>
        </p:spPr>
        <p:txBody>
          <a:bodyPr wrap="none" rtlCol="0">
            <a:spAutoFit/>
          </a:bodyPr>
          <a:lstStyle/>
          <a:p>
            <a:r>
              <a:rPr lang="en-US" dirty="0"/>
              <a:t>1120</a:t>
            </a:r>
          </a:p>
        </p:txBody>
      </p:sp>
    </p:spTree>
    <p:extLst>
      <p:ext uri="{BB962C8B-B14F-4D97-AF65-F5344CB8AC3E}">
        <p14:creationId xmlns:p14="http://schemas.microsoft.com/office/powerpoint/2010/main" val="197718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down)">
                                      <p:cBhvr>
                                        <p:cTn id="28" dur="500"/>
                                        <p:tgtEl>
                                          <p:spTgt spid="3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down)">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down)">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dow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p:bldP spid="35" grpId="0"/>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Organization</a:t>
            </a:r>
          </a:p>
        </p:txBody>
      </p:sp>
      <p:sp>
        <p:nvSpPr>
          <p:cNvPr id="3" name="Content Placeholder 2"/>
          <p:cNvSpPr>
            <a:spLocks noGrp="1"/>
          </p:cNvSpPr>
          <p:nvPr>
            <p:ph idx="1"/>
          </p:nvPr>
        </p:nvSpPr>
        <p:spPr/>
        <p:txBody>
          <a:bodyPr/>
          <a:lstStyle/>
          <a:p>
            <a:pPr algn="just"/>
            <a:r>
              <a:rPr lang="en-US" dirty="0"/>
              <a:t>The simplest way to organize a computer is to have one processor register(AC) and an instruction code format with two parts. </a:t>
            </a:r>
          </a:p>
          <a:p>
            <a:pPr algn="just"/>
            <a:r>
              <a:rPr lang="en-US" dirty="0"/>
              <a:t>The first part specifies the operation (opcode) to be performed and the second specifies an address (operand).</a:t>
            </a:r>
          </a:p>
          <a:p>
            <a:pPr algn="just"/>
            <a:r>
              <a:rPr lang="en-US" dirty="0"/>
              <a:t>The memory address tells the control where to find an operand in memory. </a:t>
            </a:r>
          </a:p>
          <a:p>
            <a:pPr algn="just"/>
            <a:r>
              <a:rPr lang="en-US" dirty="0"/>
              <a:t>This operand is read from memory and used as the data to be operated on together with the data stored in the processor register.</a:t>
            </a:r>
          </a:p>
        </p:txBody>
      </p:sp>
    </p:spTree>
    <p:extLst>
      <p:ext uri="{BB962C8B-B14F-4D97-AF65-F5344CB8AC3E}">
        <p14:creationId xmlns:p14="http://schemas.microsoft.com/office/powerpoint/2010/main" val="88620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75C5-4C2F-2A00-DE0B-64FA584D05F0}"/>
              </a:ext>
            </a:extLst>
          </p:cNvPr>
          <p:cNvSpPr>
            <a:spLocks noGrp="1"/>
          </p:cNvSpPr>
          <p:nvPr>
            <p:ph type="title"/>
          </p:nvPr>
        </p:nvSpPr>
        <p:spPr/>
        <p:txBody>
          <a:bodyPr/>
          <a:lstStyle/>
          <a:p>
            <a:r>
              <a:rPr lang="en-US" altLang="ko-KR" dirty="0"/>
              <a:t>Complete Computer Description (Micro-operations)</a:t>
            </a:r>
            <a:endParaRPr lang="en-US" dirty="0"/>
          </a:p>
        </p:txBody>
      </p:sp>
      <p:pic>
        <p:nvPicPr>
          <p:cNvPr id="4" name="Picture 3">
            <a:extLst>
              <a:ext uri="{FF2B5EF4-FFF2-40B4-BE49-F238E27FC236}">
                <a16:creationId xmlns:a16="http://schemas.microsoft.com/office/drawing/2014/main" id="{6994E7F7-1FD7-C19E-7CB0-5D3ABAFBAE54}"/>
              </a:ext>
            </a:extLst>
          </p:cNvPr>
          <p:cNvPicPr>
            <a:picLocks noChangeAspect="1"/>
          </p:cNvPicPr>
          <p:nvPr/>
        </p:nvPicPr>
        <p:blipFill>
          <a:blip r:embed="rId2"/>
          <a:stretch>
            <a:fillRect/>
          </a:stretch>
        </p:blipFill>
        <p:spPr>
          <a:xfrm>
            <a:off x="3557081" y="426763"/>
            <a:ext cx="8382000" cy="6143625"/>
          </a:xfrm>
          <a:prstGeom prst="rect">
            <a:avLst/>
          </a:prstGeom>
        </p:spPr>
      </p:pic>
    </p:spTree>
    <p:extLst>
      <p:ext uri="{BB962C8B-B14F-4D97-AF65-F5344CB8AC3E}">
        <p14:creationId xmlns:p14="http://schemas.microsoft.com/office/powerpoint/2010/main" val="3598702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B248-6260-5BBA-E64C-1D098A23E4F8}"/>
              </a:ext>
            </a:extLst>
          </p:cNvPr>
          <p:cNvSpPr>
            <a:spLocks noGrp="1"/>
          </p:cNvSpPr>
          <p:nvPr>
            <p:ph type="title"/>
          </p:nvPr>
        </p:nvSpPr>
        <p:spPr/>
        <p:txBody>
          <a:bodyPr/>
          <a:lstStyle/>
          <a:p>
            <a:r>
              <a:rPr lang="en-US" altLang="ko-KR" dirty="0"/>
              <a:t>Complete Computer Description (Micro-operations)</a:t>
            </a:r>
            <a:endParaRPr lang="en-US" dirty="0"/>
          </a:p>
        </p:txBody>
      </p:sp>
      <p:pic>
        <p:nvPicPr>
          <p:cNvPr id="4" name="Picture 3">
            <a:extLst>
              <a:ext uri="{FF2B5EF4-FFF2-40B4-BE49-F238E27FC236}">
                <a16:creationId xmlns:a16="http://schemas.microsoft.com/office/drawing/2014/main" id="{7428BF71-E06A-DC90-4A0F-2AEDCB363443}"/>
              </a:ext>
            </a:extLst>
          </p:cNvPr>
          <p:cNvPicPr>
            <a:picLocks noChangeAspect="1"/>
          </p:cNvPicPr>
          <p:nvPr/>
        </p:nvPicPr>
        <p:blipFill>
          <a:blip r:embed="rId2"/>
          <a:stretch>
            <a:fillRect/>
          </a:stretch>
        </p:blipFill>
        <p:spPr>
          <a:xfrm>
            <a:off x="3708745" y="238125"/>
            <a:ext cx="7915275" cy="6381750"/>
          </a:xfrm>
          <a:prstGeom prst="rect">
            <a:avLst/>
          </a:prstGeom>
        </p:spPr>
      </p:pic>
    </p:spTree>
    <p:extLst>
      <p:ext uri="{BB962C8B-B14F-4D97-AF65-F5344CB8AC3E}">
        <p14:creationId xmlns:p14="http://schemas.microsoft.com/office/powerpoint/2010/main" val="2987646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FCD4-3DF4-6FBF-0C93-186C2FE4C3FE}"/>
              </a:ext>
            </a:extLst>
          </p:cNvPr>
          <p:cNvSpPr>
            <a:spLocks noGrp="1"/>
          </p:cNvSpPr>
          <p:nvPr>
            <p:ph type="title"/>
          </p:nvPr>
        </p:nvSpPr>
        <p:spPr/>
        <p:txBody>
          <a:bodyPr/>
          <a:lstStyle/>
          <a:p>
            <a:r>
              <a:rPr lang="en-US" dirty="0"/>
              <a:t>Design of Basic Computer</a:t>
            </a:r>
          </a:p>
        </p:txBody>
      </p:sp>
      <p:sp>
        <p:nvSpPr>
          <p:cNvPr id="3" name="Content Placeholder 2">
            <a:extLst>
              <a:ext uri="{FF2B5EF4-FFF2-40B4-BE49-F238E27FC236}">
                <a16:creationId xmlns:a16="http://schemas.microsoft.com/office/drawing/2014/main" id="{8166618A-E63A-FB9D-B12C-937D6C8A1BC4}"/>
              </a:ext>
            </a:extLst>
          </p:cNvPr>
          <p:cNvSpPr>
            <a:spLocks noGrp="1"/>
          </p:cNvSpPr>
          <p:nvPr>
            <p:ph idx="1"/>
          </p:nvPr>
        </p:nvSpPr>
        <p:spPr>
          <a:xfrm>
            <a:off x="3513557" y="446667"/>
            <a:ext cx="8011236" cy="6133039"/>
          </a:xfrm>
        </p:spPr>
        <p:txBody>
          <a:bodyPr>
            <a:noAutofit/>
          </a:bodyPr>
          <a:lstStyle/>
          <a:p>
            <a:r>
              <a:rPr lang="en-US" altLang="ko-KR" dirty="0"/>
              <a:t>Hardware Components of Basic Computer </a:t>
            </a:r>
          </a:p>
          <a:p>
            <a:pPr marL="449263" lvl="1" indent="0">
              <a:buNone/>
            </a:pPr>
            <a:r>
              <a:rPr lang="en-US" sz="2400" dirty="0"/>
              <a:t>A memory unit: 4096 x 16.</a:t>
            </a:r>
          </a:p>
          <a:p>
            <a:pPr marL="449263" lvl="1" indent="0">
              <a:buNone/>
            </a:pPr>
            <a:r>
              <a:rPr lang="en-US" sz="2400" dirty="0"/>
              <a:t>Registers: AR, PC, DR, AC, IR, TR, OUTR, INPR, and SC</a:t>
            </a:r>
          </a:p>
          <a:p>
            <a:pPr marL="449263" lvl="1" indent="0">
              <a:buNone/>
            </a:pPr>
            <a:r>
              <a:rPr lang="en-US" sz="2400" dirty="0"/>
              <a:t>Flip-Flops(Status): I, S, E, R, IEN, FGI, and FGO</a:t>
            </a:r>
          </a:p>
          <a:p>
            <a:pPr marL="449263" lvl="1" indent="0">
              <a:buNone/>
            </a:pPr>
            <a:r>
              <a:rPr lang="en-US" sz="2400" dirty="0"/>
              <a:t>Decoders: a 3x8 Opcode decoder &amp; a 4x16 timing decoder</a:t>
            </a:r>
          </a:p>
          <a:p>
            <a:pPr marL="449263" lvl="1" indent="0">
              <a:buNone/>
            </a:pPr>
            <a:r>
              <a:rPr lang="en-US" sz="2400" dirty="0"/>
              <a:t>Common bus: 16 bits</a:t>
            </a:r>
          </a:p>
          <a:p>
            <a:pPr marL="449263" lvl="1" indent="0">
              <a:buNone/>
            </a:pPr>
            <a:r>
              <a:rPr lang="en-US" sz="2400" dirty="0"/>
              <a:t>Adder and Logic circuit: Connected to AC</a:t>
            </a:r>
          </a:p>
          <a:p>
            <a:pPr marL="342900" indent="-342900"/>
            <a:r>
              <a:rPr lang="en-US" altLang="ko-KR" dirty="0"/>
              <a:t>Control Logic Gates:</a:t>
            </a:r>
          </a:p>
          <a:p>
            <a:pPr marL="449263" lvl="1" indent="0">
              <a:buNone/>
            </a:pPr>
            <a:r>
              <a:rPr lang="en-US" sz="2400" dirty="0"/>
              <a:t>Input Controls of the nine registers</a:t>
            </a:r>
          </a:p>
          <a:p>
            <a:pPr marL="449263" lvl="1" indent="0">
              <a:buNone/>
            </a:pPr>
            <a:r>
              <a:rPr lang="en-US" sz="2400" dirty="0"/>
              <a:t>Read and Write Controls of memory</a:t>
            </a:r>
          </a:p>
          <a:p>
            <a:pPr marL="449263" lvl="1" indent="0">
              <a:buNone/>
            </a:pPr>
            <a:r>
              <a:rPr lang="en-US" sz="2400" dirty="0"/>
              <a:t>Set, Clear, or Complement Controls of the flip-flops</a:t>
            </a:r>
          </a:p>
          <a:p>
            <a:pPr marL="449263" lvl="1" indent="0">
              <a:buNone/>
            </a:pPr>
            <a:r>
              <a:rPr lang="en-US" sz="2400" dirty="0"/>
              <a:t>S2, S1, S0  Controls to select a register for the bus</a:t>
            </a:r>
          </a:p>
          <a:p>
            <a:pPr marL="449263" lvl="1" indent="0">
              <a:buNone/>
            </a:pPr>
            <a:r>
              <a:rPr lang="en-US" sz="2400" dirty="0"/>
              <a:t>AC, and Adder and Logic circuit</a:t>
            </a:r>
          </a:p>
        </p:txBody>
      </p:sp>
    </p:spTree>
    <p:extLst>
      <p:ext uri="{BB962C8B-B14F-4D97-AF65-F5344CB8AC3E}">
        <p14:creationId xmlns:p14="http://schemas.microsoft.com/office/powerpoint/2010/main" val="2090323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Basic Computer</a:t>
            </a:r>
          </a:p>
        </p:txBody>
      </p:sp>
      <p:sp>
        <p:nvSpPr>
          <p:cNvPr id="3" name="Content Placeholder 2"/>
          <p:cNvSpPr>
            <a:spLocks noGrp="1"/>
          </p:cNvSpPr>
          <p:nvPr>
            <p:ph idx="1"/>
          </p:nvPr>
        </p:nvSpPr>
        <p:spPr/>
        <p:txBody>
          <a:bodyPr/>
          <a:lstStyle/>
          <a:p>
            <a:r>
              <a:rPr lang="en-US" dirty="0">
                <a:hlinkClick r:id="rId2" action="ppaction://hlinkpres?slideindex=1&amp;slidetitle="/>
              </a:rPr>
              <a:t>Basic Computer</a:t>
            </a:r>
            <a:endParaRPr lang="en-US" dirty="0"/>
          </a:p>
        </p:txBody>
      </p:sp>
    </p:spTree>
    <p:extLst>
      <p:ext uri="{BB962C8B-B14F-4D97-AF65-F5344CB8AC3E}">
        <p14:creationId xmlns:p14="http://schemas.microsoft.com/office/powerpoint/2010/main" val="26606573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03090" y="1352683"/>
            <a:ext cx="904875" cy="259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PC</a:t>
            </a:r>
            <a:endParaRPr lang="en-US" sz="1250" dirty="0"/>
          </a:p>
        </p:txBody>
      </p:sp>
      <p:sp>
        <p:nvSpPr>
          <p:cNvPr id="6" name="Rectangle 5"/>
          <p:cNvSpPr/>
          <p:nvPr/>
        </p:nvSpPr>
        <p:spPr>
          <a:xfrm>
            <a:off x="4110087" y="1876712"/>
            <a:ext cx="1826198" cy="290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M[AR], PC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PC + 1</a:t>
            </a:r>
            <a:endParaRPr lang="en-US" sz="1250" dirty="0"/>
          </a:p>
        </p:txBody>
      </p:sp>
      <p:sp>
        <p:nvSpPr>
          <p:cNvPr id="7" name="Rectangle 6"/>
          <p:cNvSpPr/>
          <p:nvPr/>
        </p:nvSpPr>
        <p:spPr>
          <a:xfrm>
            <a:off x="3763756" y="2432809"/>
            <a:ext cx="2581715" cy="380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Decode operation code in IR(12-14)</a:t>
            </a:r>
          </a:p>
          <a:p>
            <a:pPr algn="ctr"/>
            <a:r>
              <a:rPr lang="en-US" sz="1250" dirty="0">
                <a:ea typeface="Cambria Math" panose="02040503050406030204" pitchFamily="18" charset="0"/>
              </a:rPr>
              <a:t>AR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IR(0-11), I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IR(15)</a:t>
            </a:r>
            <a:endParaRPr lang="en-US" sz="1250" dirty="0"/>
          </a:p>
        </p:txBody>
      </p:sp>
      <p:sp>
        <p:nvSpPr>
          <p:cNvPr id="8" name="Diamond 7"/>
          <p:cNvSpPr/>
          <p:nvPr/>
        </p:nvSpPr>
        <p:spPr>
          <a:xfrm>
            <a:off x="5795682" y="3507781"/>
            <a:ext cx="575256" cy="3463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D</a:t>
            </a:r>
            <a:r>
              <a:rPr lang="en-US" sz="1250" baseline="-25000" dirty="0"/>
              <a:t>7</a:t>
            </a:r>
          </a:p>
        </p:txBody>
      </p:sp>
      <p:sp>
        <p:nvSpPr>
          <p:cNvPr id="9" name="Diamond 8"/>
          <p:cNvSpPr/>
          <p:nvPr/>
        </p:nvSpPr>
        <p:spPr>
          <a:xfrm>
            <a:off x="4847215" y="3894834"/>
            <a:ext cx="392907" cy="3463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a:t>
            </a:r>
            <a:endParaRPr lang="en-US" sz="1250" baseline="-25000" dirty="0"/>
          </a:p>
        </p:txBody>
      </p:sp>
      <p:sp>
        <p:nvSpPr>
          <p:cNvPr id="10" name="Diamond 9"/>
          <p:cNvSpPr/>
          <p:nvPr/>
        </p:nvSpPr>
        <p:spPr>
          <a:xfrm>
            <a:off x="7036554" y="3894834"/>
            <a:ext cx="392907" cy="3463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I</a:t>
            </a:r>
            <a:endParaRPr lang="en-US" sz="1250" baseline="-25000" dirty="0"/>
          </a:p>
        </p:txBody>
      </p:sp>
      <p:sp>
        <p:nvSpPr>
          <p:cNvPr id="11" name="Rectangle 10"/>
          <p:cNvSpPr/>
          <p:nvPr/>
        </p:nvSpPr>
        <p:spPr>
          <a:xfrm>
            <a:off x="3878747" y="4642562"/>
            <a:ext cx="1119938" cy="741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input-output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sp>
        <p:nvSpPr>
          <p:cNvPr id="12" name="Rectangle 11"/>
          <p:cNvSpPr/>
          <p:nvPr/>
        </p:nvSpPr>
        <p:spPr>
          <a:xfrm>
            <a:off x="5085412" y="4642562"/>
            <a:ext cx="1404225" cy="741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a:t>
            </a:r>
          </a:p>
          <a:p>
            <a:pPr algn="ctr"/>
            <a:r>
              <a:rPr lang="en-US" sz="1250" dirty="0"/>
              <a:t>register-reference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sp>
        <p:nvSpPr>
          <p:cNvPr id="13" name="Rectangle 12"/>
          <p:cNvSpPr/>
          <p:nvPr/>
        </p:nvSpPr>
        <p:spPr>
          <a:xfrm>
            <a:off x="6535609" y="4661693"/>
            <a:ext cx="618042" cy="380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M[AR]</a:t>
            </a:r>
            <a:endParaRPr lang="en-US" sz="1250" dirty="0"/>
          </a:p>
        </p:txBody>
      </p:sp>
      <p:sp>
        <p:nvSpPr>
          <p:cNvPr id="14" name="Rectangle 13"/>
          <p:cNvSpPr/>
          <p:nvPr/>
        </p:nvSpPr>
        <p:spPr>
          <a:xfrm>
            <a:off x="7363858" y="4676251"/>
            <a:ext cx="77777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Nothing</a:t>
            </a:r>
          </a:p>
        </p:txBody>
      </p:sp>
      <p:sp>
        <p:nvSpPr>
          <p:cNvPr id="15" name="Rectangle 14"/>
          <p:cNvSpPr/>
          <p:nvPr/>
        </p:nvSpPr>
        <p:spPr>
          <a:xfrm>
            <a:off x="6510783" y="5427035"/>
            <a:ext cx="1457310" cy="81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Execute </a:t>
            </a:r>
          </a:p>
          <a:p>
            <a:pPr algn="ctr"/>
            <a:r>
              <a:rPr lang="en-US" sz="1250" dirty="0"/>
              <a:t>memory-reference instruction</a:t>
            </a:r>
          </a:p>
          <a:p>
            <a:pPr algn="ctr"/>
            <a:r>
              <a:rPr lang="en-US" sz="1250" dirty="0"/>
              <a:t>SC </a:t>
            </a:r>
            <a:r>
              <a:rPr lang="en-US" sz="1250" dirty="0">
                <a:latin typeface="Cambria Math" panose="02040503050406030204" pitchFamily="18" charset="0"/>
                <a:ea typeface="Cambria Math" panose="02040503050406030204" pitchFamily="18" charset="0"/>
              </a:rPr>
              <a:t>←</a:t>
            </a:r>
            <a:r>
              <a:rPr lang="en-US" sz="1250" dirty="0"/>
              <a:t> 0</a:t>
            </a:r>
          </a:p>
        </p:txBody>
      </p:sp>
      <p:cxnSp>
        <p:nvCxnSpPr>
          <p:cNvPr id="18" name="Straight Arrow Connector 17"/>
          <p:cNvCxnSpPr>
            <a:cxnSpLocks/>
            <a:stCxn id="5" idx="2"/>
            <a:endCxn id="6" idx="0"/>
          </p:cNvCxnSpPr>
          <p:nvPr/>
        </p:nvCxnSpPr>
        <p:spPr>
          <a:xfrm flipH="1">
            <a:off x="5023186" y="1612456"/>
            <a:ext cx="32342" cy="26425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6" idx="2"/>
            <a:endCxn id="7" idx="0"/>
          </p:cNvCxnSpPr>
          <p:nvPr/>
        </p:nvCxnSpPr>
        <p:spPr>
          <a:xfrm>
            <a:off x="5023186" y="2166937"/>
            <a:ext cx="31428" cy="26587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1"/>
            <a:endCxn id="9" idx="0"/>
          </p:cNvCxnSpPr>
          <p:nvPr/>
        </p:nvCxnSpPr>
        <p:spPr>
          <a:xfrm rot="10800000" flipV="1">
            <a:off x="5043669" y="3680963"/>
            <a:ext cx="752017" cy="213870"/>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8" idx="3"/>
            <a:endCxn id="10" idx="0"/>
          </p:cNvCxnSpPr>
          <p:nvPr/>
        </p:nvCxnSpPr>
        <p:spPr>
          <a:xfrm>
            <a:off x="6370940" y="3680963"/>
            <a:ext cx="862067" cy="213870"/>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cxnSpLocks/>
            <a:stCxn id="9" idx="1"/>
            <a:endCxn id="11" idx="0"/>
          </p:cNvCxnSpPr>
          <p:nvPr/>
        </p:nvCxnSpPr>
        <p:spPr>
          <a:xfrm rot="10800000" flipV="1">
            <a:off x="4438717" y="4068016"/>
            <a:ext cx="408499" cy="574546"/>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6" name="Elbow Connector 35"/>
          <p:cNvCxnSpPr>
            <a:cxnSpLocks/>
            <a:stCxn id="9" idx="3"/>
            <a:endCxn id="12" idx="0"/>
          </p:cNvCxnSpPr>
          <p:nvPr/>
        </p:nvCxnSpPr>
        <p:spPr>
          <a:xfrm>
            <a:off x="5240122" y="4068016"/>
            <a:ext cx="547403" cy="574546"/>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0" idx="1"/>
            <a:endCxn id="13" idx="0"/>
          </p:cNvCxnSpPr>
          <p:nvPr/>
        </p:nvCxnSpPr>
        <p:spPr>
          <a:xfrm rot="10800000" flipV="1">
            <a:off x="6844630" y="4068018"/>
            <a:ext cx="191922" cy="593675"/>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40" name="Elbow Connector 39"/>
          <p:cNvCxnSpPr>
            <a:cxnSpLocks/>
            <a:stCxn id="10" idx="3"/>
            <a:endCxn id="14" idx="0"/>
          </p:cNvCxnSpPr>
          <p:nvPr/>
        </p:nvCxnSpPr>
        <p:spPr>
          <a:xfrm>
            <a:off x="7429461" y="4068016"/>
            <a:ext cx="323286" cy="608235"/>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3" idx="2"/>
          </p:cNvCxnSpPr>
          <p:nvPr/>
        </p:nvCxnSpPr>
        <p:spPr>
          <a:xfrm flipH="1">
            <a:off x="6844628" y="5042026"/>
            <a:ext cx="2" cy="38501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cxnSpLocks/>
            <a:stCxn id="14" idx="2"/>
          </p:cNvCxnSpPr>
          <p:nvPr/>
        </p:nvCxnSpPr>
        <p:spPr>
          <a:xfrm flipH="1">
            <a:off x="7752745" y="4953250"/>
            <a:ext cx="2" cy="473785"/>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a:stCxn id="11" idx="2"/>
          </p:cNvCxnSpPr>
          <p:nvPr/>
        </p:nvCxnSpPr>
        <p:spPr>
          <a:xfrm>
            <a:off x="4438716" y="5383724"/>
            <a:ext cx="0" cy="114471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12" idx="2"/>
          </p:cNvCxnSpPr>
          <p:nvPr/>
        </p:nvCxnSpPr>
        <p:spPr>
          <a:xfrm>
            <a:off x="5787525" y="5383724"/>
            <a:ext cx="0" cy="114471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5" idx="2"/>
          </p:cNvCxnSpPr>
          <p:nvPr/>
        </p:nvCxnSpPr>
        <p:spPr>
          <a:xfrm>
            <a:off x="7239438" y="6242313"/>
            <a:ext cx="0" cy="270599"/>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3619206" y="6528435"/>
            <a:ext cx="362023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5400000" flipH="1" flipV="1">
            <a:off x="1967253" y="2186878"/>
            <a:ext cx="5993512" cy="2689605"/>
          </a:xfrm>
          <a:prstGeom prst="bentConnector3">
            <a:avLst>
              <a:gd name="adj1" fmla="val 99889"/>
            </a:avLst>
          </a:prstGeom>
          <a:ln w="381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5" name="Rectangle 74"/>
              <p:cNvSpPr/>
              <p:nvPr/>
            </p:nvSpPr>
            <p:spPr>
              <a:xfrm>
                <a:off x="5268173" y="1124825"/>
                <a:ext cx="49994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0</m:t>
                          </m:r>
                        </m:sub>
                      </m:sSub>
                    </m:oMath>
                  </m:oMathPara>
                </a14:m>
                <a:endParaRPr lang="en-US" sz="1200" dirty="0"/>
              </a:p>
            </p:txBody>
          </p:sp>
        </mc:Choice>
        <mc:Fallback>
          <p:sp>
            <p:nvSpPr>
              <p:cNvPr id="75" name="Rectangle 74"/>
              <p:cNvSpPr>
                <a:spLocks noRot="1" noChangeAspect="1" noMove="1" noResize="1" noEditPoints="1" noAdjustHandles="1" noChangeArrowheads="1" noChangeShapeType="1" noTextEdit="1"/>
              </p:cNvSpPr>
              <p:nvPr/>
            </p:nvSpPr>
            <p:spPr>
              <a:xfrm>
                <a:off x="5268173" y="1124825"/>
                <a:ext cx="499945" cy="2769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Rectangle 75"/>
              <p:cNvSpPr/>
              <p:nvPr/>
            </p:nvSpPr>
            <p:spPr>
              <a:xfrm>
                <a:off x="5580213" y="1645881"/>
                <a:ext cx="496354"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1</m:t>
                          </m:r>
                        </m:sub>
                      </m:sSub>
                    </m:oMath>
                  </m:oMathPara>
                </a14:m>
                <a:endParaRPr lang="en-US" sz="1200" dirty="0"/>
              </a:p>
            </p:txBody>
          </p:sp>
        </mc:Choice>
        <mc:Fallback>
          <p:sp>
            <p:nvSpPr>
              <p:cNvPr id="76" name="Rectangle 75"/>
              <p:cNvSpPr>
                <a:spLocks noRot="1" noChangeAspect="1" noMove="1" noResize="1" noEditPoints="1" noAdjustHandles="1" noChangeArrowheads="1" noChangeShapeType="1" noTextEdit="1"/>
              </p:cNvSpPr>
              <p:nvPr/>
            </p:nvSpPr>
            <p:spPr>
              <a:xfrm>
                <a:off x="5580213" y="1645881"/>
                <a:ext cx="496354"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Rectangle 76"/>
              <p:cNvSpPr/>
              <p:nvPr/>
            </p:nvSpPr>
            <p:spPr>
              <a:xfrm>
                <a:off x="5961874" y="2143010"/>
                <a:ext cx="49994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m:t>
                          </m:r>
                          <m:r>
                            <a:rPr lang="en-US" sz="1200" i="1">
                              <a:latin typeface="Cambria Math" panose="02040503050406030204" pitchFamily="18" charset="0"/>
                            </a:rPr>
                            <m:t>′</m:t>
                          </m:r>
                          <m:r>
                            <a:rPr lang="en-US" sz="1200" i="1">
                              <a:latin typeface="Cambria Math" panose="02040503050406030204" pitchFamily="18" charset="0"/>
                            </a:rPr>
                            <m:t>𝑇</m:t>
                          </m:r>
                        </m:e>
                        <m:sub>
                          <m:r>
                            <a:rPr lang="en-US" sz="1200" i="1">
                              <a:latin typeface="Cambria Math" panose="02040503050406030204" pitchFamily="18" charset="0"/>
                            </a:rPr>
                            <m:t>2</m:t>
                          </m:r>
                        </m:sub>
                      </m:sSub>
                    </m:oMath>
                  </m:oMathPara>
                </a14:m>
                <a:endParaRPr lang="en-US" sz="1200" dirty="0"/>
              </a:p>
            </p:txBody>
          </p:sp>
        </mc:Choice>
        <mc:Fallback>
          <p:sp>
            <p:nvSpPr>
              <p:cNvPr id="77" name="Rectangle 76"/>
              <p:cNvSpPr>
                <a:spLocks noRot="1" noChangeAspect="1" noMove="1" noResize="1" noEditPoints="1" noAdjustHandles="1" noChangeArrowheads="1" noChangeShapeType="1" noTextEdit="1"/>
              </p:cNvSpPr>
              <p:nvPr/>
            </p:nvSpPr>
            <p:spPr>
              <a:xfrm>
                <a:off x="5961874" y="2143010"/>
                <a:ext cx="499945"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Rectangle 77"/>
              <p:cNvSpPr/>
              <p:nvPr/>
            </p:nvSpPr>
            <p:spPr>
              <a:xfrm>
                <a:off x="4692567" y="4344053"/>
                <a:ext cx="36208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p:sp>
            <p:nvSpPr>
              <p:cNvPr id="78" name="Rectangle 77"/>
              <p:cNvSpPr>
                <a:spLocks noRot="1" noChangeAspect="1" noMove="1" noResize="1" noEditPoints="1" noAdjustHandles="1" noChangeArrowheads="1" noChangeShapeType="1" noTextEdit="1"/>
              </p:cNvSpPr>
              <p:nvPr/>
            </p:nvSpPr>
            <p:spPr>
              <a:xfrm>
                <a:off x="4692567" y="4344053"/>
                <a:ext cx="36208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9" name="Rectangle 78"/>
              <p:cNvSpPr/>
              <p:nvPr/>
            </p:nvSpPr>
            <p:spPr>
              <a:xfrm>
                <a:off x="6073375" y="4362770"/>
                <a:ext cx="36208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p:sp>
            <p:nvSpPr>
              <p:cNvPr id="79" name="Rectangle 78"/>
              <p:cNvSpPr>
                <a:spLocks noRot="1" noChangeAspect="1" noMove="1" noResize="1" noEditPoints="1" noAdjustHandles="1" noChangeArrowheads="1" noChangeShapeType="1" noTextEdit="1"/>
              </p:cNvSpPr>
              <p:nvPr/>
            </p:nvSpPr>
            <p:spPr>
              <a:xfrm>
                <a:off x="6073375" y="4362770"/>
                <a:ext cx="362087"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0" name="Rectangle 79"/>
              <p:cNvSpPr/>
              <p:nvPr/>
            </p:nvSpPr>
            <p:spPr>
              <a:xfrm>
                <a:off x="6897479" y="4408339"/>
                <a:ext cx="36208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p:sp>
            <p:nvSpPr>
              <p:cNvPr id="80" name="Rectangle 79"/>
              <p:cNvSpPr>
                <a:spLocks noRot="1" noChangeAspect="1" noMove="1" noResize="1" noEditPoints="1" noAdjustHandles="1" noChangeArrowheads="1" noChangeShapeType="1" noTextEdit="1"/>
              </p:cNvSpPr>
              <p:nvPr/>
            </p:nvSpPr>
            <p:spPr>
              <a:xfrm>
                <a:off x="6897479" y="4408339"/>
                <a:ext cx="362087"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Rectangle 80"/>
              <p:cNvSpPr/>
              <p:nvPr/>
            </p:nvSpPr>
            <p:spPr>
              <a:xfrm>
                <a:off x="7798872" y="4393216"/>
                <a:ext cx="36208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𝑇</m:t>
                          </m:r>
                        </m:e>
                        <m:sub>
                          <m:r>
                            <a:rPr lang="en-US" sz="1200" i="1">
                              <a:latin typeface="Cambria Math" panose="02040503050406030204" pitchFamily="18" charset="0"/>
                            </a:rPr>
                            <m:t>3</m:t>
                          </m:r>
                        </m:sub>
                      </m:sSub>
                    </m:oMath>
                  </m:oMathPara>
                </a14:m>
                <a:endParaRPr lang="en-US" sz="1200" dirty="0"/>
              </a:p>
            </p:txBody>
          </p:sp>
        </mc:Choice>
        <mc:Fallback>
          <p:sp>
            <p:nvSpPr>
              <p:cNvPr id="81" name="Rectangle 80"/>
              <p:cNvSpPr>
                <a:spLocks noRot="1" noChangeAspect="1" noMove="1" noResize="1" noEditPoints="1" noAdjustHandles="1" noChangeArrowheads="1" noChangeShapeType="1" noTextEdit="1"/>
              </p:cNvSpPr>
              <p:nvPr/>
            </p:nvSpPr>
            <p:spPr>
              <a:xfrm>
                <a:off x="7798872" y="4393216"/>
                <a:ext cx="362087" cy="276999"/>
              </a:xfrm>
              <a:prstGeom prst="rect">
                <a:avLst/>
              </a:prstGeom>
              <a:blipFill>
                <a:blip r:embed="rId6"/>
                <a:stretch>
                  <a:fillRect/>
                </a:stretch>
              </a:blipFill>
            </p:spPr>
            <p:txBody>
              <a:bodyPr/>
              <a:lstStyle/>
              <a:p>
                <a:r>
                  <a:rPr lang="en-US">
                    <a:noFill/>
                  </a:rPr>
                  <a:t> </a:t>
                </a:r>
              </a:p>
            </p:txBody>
          </p:sp>
        </mc:Fallback>
      </mc:AlternateContent>
      <p:sp>
        <p:nvSpPr>
          <p:cNvPr id="82" name="Rectangle 81"/>
          <p:cNvSpPr/>
          <p:nvPr/>
        </p:nvSpPr>
        <p:spPr>
          <a:xfrm>
            <a:off x="4381826" y="3356863"/>
            <a:ext cx="1392304" cy="276999"/>
          </a:xfrm>
          <a:prstGeom prst="rect">
            <a:avLst/>
          </a:prstGeom>
        </p:spPr>
        <p:txBody>
          <a:bodyPr wrap="none">
            <a:spAutoFit/>
          </a:bodyPr>
          <a:lstStyle/>
          <a:p>
            <a:r>
              <a:rPr lang="en-US" sz="1200" dirty="0"/>
              <a:t>(Register or I/O) = 1</a:t>
            </a:r>
          </a:p>
        </p:txBody>
      </p:sp>
      <p:sp>
        <p:nvSpPr>
          <p:cNvPr id="83" name="Rectangle 82"/>
          <p:cNvSpPr/>
          <p:nvPr/>
        </p:nvSpPr>
        <p:spPr>
          <a:xfrm>
            <a:off x="6361600" y="3384594"/>
            <a:ext cx="1691682" cy="276999"/>
          </a:xfrm>
          <a:prstGeom prst="rect">
            <a:avLst/>
          </a:prstGeom>
        </p:spPr>
        <p:txBody>
          <a:bodyPr wrap="none">
            <a:spAutoFit/>
          </a:bodyPr>
          <a:lstStyle/>
          <a:p>
            <a:r>
              <a:rPr lang="en-US" sz="1200" dirty="0"/>
              <a:t>= 0 (Memory-reference)</a:t>
            </a:r>
          </a:p>
        </p:txBody>
      </p:sp>
      <p:sp>
        <p:nvSpPr>
          <p:cNvPr id="84" name="Rectangle 83"/>
          <p:cNvSpPr/>
          <p:nvPr/>
        </p:nvSpPr>
        <p:spPr>
          <a:xfrm>
            <a:off x="4244901" y="3804015"/>
            <a:ext cx="617477" cy="253916"/>
          </a:xfrm>
          <a:prstGeom prst="rect">
            <a:avLst/>
          </a:prstGeom>
        </p:spPr>
        <p:txBody>
          <a:bodyPr wrap="none">
            <a:spAutoFit/>
          </a:bodyPr>
          <a:lstStyle/>
          <a:p>
            <a:r>
              <a:rPr lang="en-US" sz="1050" dirty="0"/>
              <a:t>(I/O) = 1</a:t>
            </a:r>
          </a:p>
        </p:txBody>
      </p:sp>
      <p:sp>
        <p:nvSpPr>
          <p:cNvPr id="85" name="Rectangle 84"/>
          <p:cNvSpPr/>
          <p:nvPr/>
        </p:nvSpPr>
        <p:spPr>
          <a:xfrm>
            <a:off x="5176979" y="3804065"/>
            <a:ext cx="885179" cy="253916"/>
          </a:xfrm>
          <a:prstGeom prst="rect">
            <a:avLst/>
          </a:prstGeom>
        </p:spPr>
        <p:txBody>
          <a:bodyPr wrap="none">
            <a:spAutoFit/>
          </a:bodyPr>
          <a:lstStyle/>
          <a:p>
            <a:r>
              <a:rPr lang="en-US" sz="1050" dirty="0"/>
              <a:t>= 0 (register)</a:t>
            </a:r>
          </a:p>
        </p:txBody>
      </p:sp>
      <p:sp>
        <p:nvSpPr>
          <p:cNvPr id="87" name="Rectangle 86"/>
          <p:cNvSpPr/>
          <p:nvPr/>
        </p:nvSpPr>
        <p:spPr>
          <a:xfrm>
            <a:off x="6260496" y="3834645"/>
            <a:ext cx="870751" cy="253916"/>
          </a:xfrm>
          <a:prstGeom prst="rect">
            <a:avLst/>
          </a:prstGeom>
        </p:spPr>
        <p:txBody>
          <a:bodyPr wrap="none">
            <a:spAutoFit/>
          </a:bodyPr>
          <a:lstStyle/>
          <a:p>
            <a:r>
              <a:rPr lang="en-US" sz="1050" dirty="0"/>
              <a:t>(indirect) = 1</a:t>
            </a:r>
          </a:p>
        </p:txBody>
      </p:sp>
      <p:sp>
        <p:nvSpPr>
          <p:cNvPr id="88" name="Rectangle 87"/>
          <p:cNvSpPr/>
          <p:nvPr/>
        </p:nvSpPr>
        <p:spPr>
          <a:xfrm>
            <a:off x="7363859" y="3804015"/>
            <a:ext cx="777777" cy="253916"/>
          </a:xfrm>
          <a:prstGeom prst="rect">
            <a:avLst/>
          </a:prstGeom>
        </p:spPr>
        <p:txBody>
          <a:bodyPr wrap="none">
            <a:spAutoFit/>
          </a:bodyPr>
          <a:lstStyle/>
          <a:p>
            <a:r>
              <a:rPr lang="en-US" sz="1050" dirty="0"/>
              <a:t>= 0 (direct)</a:t>
            </a:r>
          </a:p>
        </p:txBody>
      </p:sp>
      <p:sp>
        <p:nvSpPr>
          <p:cNvPr id="47" name="Rectangle 46"/>
          <p:cNvSpPr/>
          <p:nvPr/>
        </p:nvSpPr>
        <p:spPr>
          <a:xfrm>
            <a:off x="5240118" y="23673"/>
            <a:ext cx="2189340" cy="380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Start</a:t>
            </a:r>
          </a:p>
          <a:p>
            <a:pPr algn="ctr"/>
            <a:r>
              <a:rPr lang="en-US" sz="1250" dirty="0"/>
              <a:t>SC </a:t>
            </a:r>
            <a:r>
              <a:rPr lang="en-US" sz="1250" dirty="0">
                <a:latin typeface="Cambria Math" panose="02040503050406030204" pitchFamily="18" charset="0"/>
                <a:ea typeface="Cambria Math" panose="02040503050406030204" pitchFamily="18" charset="0"/>
              </a:rPr>
              <a:t>← 0, </a:t>
            </a:r>
            <a:r>
              <a:rPr lang="en-US" sz="1250" dirty="0"/>
              <a:t>IEN </a:t>
            </a:r>
            <a:r>
              <a:rPr lang="en-US" sz="1250" dirty="0">
                <a:latin typeface="Cambria Math" panose="02040503050406030204" pitchFamily="18" charset="0"/>
                <a:ea typeface="Cambria Math" panose="02040503050406030204" pitchFamily="18" charset="0"/>
              </a:rPr>
              <a:t>← 0, </a:t>
            </a:r>
            <a:r>
              <a:rPr lang="en-US" sz="1250" dirty="0"/>
              <a:t>R </a:t>
            </a:r>
            <a:r>
              <a:rPr lang="en-US" sz="1250" dirty="0">
                <a:latin typeface="Cambria Math" panose="02040503050406030204" pitchFamily="18" charset="0"/>
                <a:ea typeface="Cambria Math" panose="02040503050406030204" pitchFamily="18" charset="0"/>
              </a:rPr>
              <a:t>← 0</a:t>
            </a:r>
            <a:endParaRPr lang="en-US" sz="1250" dirty="0"/>
          </a:p>
        </p:txBody>
      </p:sp>
      <p:sp>
        <p:nvSpPr>
          <p:cNvPr id="50" name="Diamond 49"/>
          <p:cNvSpPr/>
          <p:nvPr/>
        </p:nvSpPr>
        <p:spPr>
          <a:xfrm>
            <a:off x="6031139" y="670727"/>
            <a:ext cx="575256" cy="3463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R</a:t>
            </a:r>
            <a:endParaRPr lang="en-US" sz="1250" baseline="-25000" dirty="0"/>
          </a:p>
        </p:txBody>
      </p:sp>
      <p:cxnSp>
        <p:nvCxnSpPr>
          <p:cNvPr id="51" name="Straight Arrow Connector 50"/>
          <p:cNvCxnSpPr>
            <a:cxnSpLocks/>
            <a:stCxn id="47" idx="2"/>
            <a:endCxn id="50" idx="0"/>
          </p:cNvCxnSpPr>
          <p:nvPr/>
        </p:nvCxnSpPr>
        <p:spPr>
          <a:xfrm flipH="1">
            <a:off x="6318767" y="404006"/>
            <a:ext cx="16021" cy="266721"/>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50" idx="1"/>
            <a:endCxn id="5" idx="0"/>
          </p:cNvCxnSpPr>
          <p:nvPr/>
        </p:nvCxnSpPr>
        <p:spPr>
          <a:xfrm rot="10800000" flipV="1">
            <a:off x="5055525" y="843909"/>
            <a:ext cx="975614" cy="508772"/>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7" idx="2"/>
            <a:endCxn id="8" idx="0"/>
          </p:cNvCxnSpPr>
          <p:nvPr/>
        </p:nvCxnSpPr>
        <p:spPr>
          <a:xfrm rot="16200000" flipH="1">
            <a:off x="5221643" y="2646113"/>
            <a:ext cx="694641" cy="1028699"/>
          </a:xfrm>
          <a:prstGeom prst="bentConnector3">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6973500" y="1342373"/>
            <a:ext cx="1457310" cy="259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t>AR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0, TR </a:t>
            </a:r>
            <a:r>
              <a:rPr lang="en-US" sz="1250" dirty="0">
                <a:latin typeface="Cambria Math" panose="02040503050406030204" pitchFamily="18" charset="0"/>
                <a:ea typeface="Cambria Math" panose="02040503050406030204" pitchFamily="18" charset="0"/>
              </a:rPr>
              <a:t>← PC</a:t>
            </a:r>
            <a:endParaRPr lang="en-US" sz="1250" dirty="0"/>
          </a:p>
        </p:txBody>
      </p:sp>
      <p:sp>
        <p:nvSpPr>
          <p:cNvPr id="72" name="Rectangle 71"/>
          <p:cNvSpPr/>
          <p:nvPr/>
        </p:nvSpPr>
        <p:spPr>
          <a:xfrm>
            <a:off x="6878525" y="1866402"/>
            <a:ext cx="1551372" cy="22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ea typeface="Cambria Math" panose="02040503050406030204" pitchFamily="18" charset="0"/>
              </a:rPr>
              <a:t>M[AR] </a:t>
            </a:r>
            <a:r>
              <a:rPr lang="en-US" sz="1250" dirty="0">
                <a:latin typeface="Cambria Math" panose="02040503050406030204" pitchFamily="18" charset="0"/>
                <a:ea typeface="Cambria Math" panose="02040503050406030204" pitchFamily="18" charset="0"/>
              </a:rPr>
              <a:t>← TR</a:t>
            </a:r>
            <a:r>
              <a:rPr lang="en-US" sz="1250" dirty="0">
                <a:ea typeface="Cambria Math" panose="02040503050406030204" pitchFamily="18" charset="0"/>
              </a:rPr>
              <a:t>, PC </a:t>
            </a:r>
            <a:r>
              <a:rPr lang="en-US" sz="1250" dirty="0">
                <a:latin typeface="Cambria Math" panose="02040503050406030204" pitchFamily="18" charset="0"/>
                <a:ea typeface="Cambria Math" panose="02040503050406030204" pitchFamily="18" charset="0"/>
              </a:rPr>
              <a:t>←</a:t>
            </a:r>
            <a:r>
              <a:rPr lang="en-US" sz="1250" dirty="0">
                <a:ea typeface="Cambria Math" panose="02040503050406030204" pitchFamily="18" charset="0"/>
              </a:rPr>
              <a:t> 0</a:t>
            </a:r>
            <a:endParaRPr lang="en-US" sz="1250" dirty="0"/>
          </a:p>
        </p:txBody>
      </p:sp>
      <p:sp>
        <p:nvSpPr>
          <p:cNvPr id="73" name="Rectangle 72"/>
          <p:cNvSpPr/>
          <p:nvPr/>
        </p:nvSpPr>
        <p:spPr>
          <a:xfrm>
            <a:off x="6899723" y="2430913"/>
            <a:ext cx="1603041" cy="418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50" dirty="0">
                <a:ea typeface="Cambria Math" panose="02040503050406030204" pitchFamily="18" charset="0"/>
              </a:rPr>
              <a:t> PC </a:t>
            </a:r>
            <a:r>
              <a:rPr lang="en-US" sz="1250" dirty="0">
                <a:latin typeface="Cambria Math" panose="02040503050406030204" pitchFamily="18" charset="0"/>
                <a:ea typeface="Cambria Math" panose="02040503050406030204" pitchFamily="18" charset="0"/>
              </a:rPr>
              <a:t>← </a:t>
            </a:r>
            <a:r>
              <a:rPr lang="en-US" sz="1250" dirty="0">
                <a:ea typeface="Cambria Math" panose="02040503050406030204" pitchFamily="18" charset="0"/>
              </a:rPr>
              <a:t>PC + 1, IEN </a:t>
            </a:r>
            <a:r>
              <a:rPr lang="en-US" sz="1250" dirty="0">
                <a:latin typeface="Cambria Math" panose="02040503050406030204" pitchFamily="18" charset="0"/>
                <a:ea typeface="Cambria Math" panose="02040503050406030204" pitchFamily="18" charset="0"/>
              </a:rPr>
              <a:t>← 0, R ← 0, SC ← 0</a:t>
            </a:r>
            <a:endParaRPr lang="en-US" sz="1250" dirty="0"/>
          </a:p>
        </p:txBody>
      </p:sp>
      <p:cxnSp>
        <p:nvCxnSpPr>
          <p:cNvPr id="74" name="Straight Arrow Connector 73"/>
          <p:cNvCxnSpPr>
            <a:cxnSpLocks/>
            <a:stCxn id="71" idx="2"/>
            <a:endCxn id="72" idx="0"/>
          </p:cNvCxnSpPr>
          <p:nvPr/>
        </p:nvCxnSpPr>
        <p:spPr>
          <a:xfrm flipH="1">
            <a:off x="7654211" y="1602146"/>
            <a:ext cx="47944" cy="26425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cxnSpLocks/>
            <a:stCxn id="72" idx="2"/>
            <a:endCxn id="73" idx="0"/>
          </p:cNvCxnSpPr>
          <p:nvPr/>
        </p:nvCxnSpPr>
        <p:spPr>
          <a:xfrm>
            <a:off x="7654211" y="2093157"/>
            <a:ext cx="47033" cy="337756"/>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9" name="Rectangle 88"/>
              <p:cNvSpPr/>
              <p:nvPr/>
            </p:nvSpPr>
            <p:spPr>
              <a:xfrm>
                <a:off x="7914802" y="1114515"/>
                <a:ext cx="45986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0</m:t>
                          </m:r>
                        </m:sub>
                      </m:sSub>
                    </m:oMath>
                  </m:oMathPara>
                </a14:m>
                <a:endParaRPr lang="en-US" sz="1200" dirty="0"/>
              </a:p>
            </p:txBody>
          </p:sp>
        </mc:Choice>
        <mc:Fallback>
          <p:sp>
            <p:nvSpPr>
              <p:cNvPr id="89" name="Rectangle 88"/>
              <p:cNvSpPr>
                <a:spLocks noRot="1" noChangeAspect="1" noMove="1" noResize="1" noEditPoints="1" noAdjustHandles="1" noChangeArrowheads="1" noChangeShapeType="1" noTextEdit="1"/>
              </p:cNvSpPr>
              <p:nvPr/>
            </p:nvSpPr>
            <p:spPr>
              <a:xfrm>
                <a:off x="7914802" y="1114515"/>
                <a:ext cx="459869" cy="2769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Rectangle 89"/>
              <p:cNvSpPr/>
              <p:nvPr/>
            </p:nvSpPr>
            <p:spPr>
              <a:xfrm>
                <a:off x="8226844" y="1635571"/>
                <a:ext cx="45627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1</m:t>
                          </m:r>
                        </m:sub>
                      </m:sSub>
                    </m:oMath>
                  </m:oMathPara>
                </a14:m>
                <a:endParaRPr lang="en-US" sz="1200" dirty="0"/>
              </a:p>
            </p:txBody>
          </p:sp>
        </mc:Choice>
        <mc:Fallback>
          <p:sp>
            <p:nvSpPr>
              <p:cNvPr id="90" name="Rectangle 89"/>
              <p:cNvSpPr>
                <a:spLocks noRot="1" noChangeAspect="1" noMove="1" noResize="1" noEditPoints="1" noAdjustHandles="1" noChangeArrowheads="1" noChangeShapeType="1" noTextEdit="1"/>
              </p:cNvSpPr>
              <p:nvPr/>
            </p:nvSpPr>
            <p:spPr>
              <a:xfrm>
                <a:off x="8226844" y="1635571"/>
                <a:ext cx="456279"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Rectangle 90"/>
              <p:cNvSpPr/>
              <p:nvPr/>
            </p:nvSpPr>
            <p:spPr>
              <a:xfrm>
                <a:off x="8252368" y="2208081"/>
                <a:ext cx="459869"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𝑅𝑇</m:t>
                          </m:r>
                        </m:e>
                        <m:sub>
                          <m:r>
                            <a:rPr lang="en-US" sz="1200" i="1">
                              <a:latin typeface="Cambria Math" panose="02040503050406030204" pitchFamily="18" charset="0"/>
                            </a:rPr>
                            <m:t>2</m:t>
                          </m:r>
                        </m:sub>
                      </m:sSub>
                    </m:oMath>
                  </m:oMathPara>
                </a14:m>
                <a:endParaRPr lang="en-US" sz="1200" dirty="0"/>
              </a:p>
            </p:txBody>
          </p:sp>
        </mc:Choice>
        <mc:Fallback>
          <p:sp>
            <p:nvSpPr>
              <p:cNvPr id="91" name="Rectangle 90"/>
              <p:cNvSpPr>
                <a:spLocks noRot="1" noChangeAspect="1" noMove="1" noResize="1" noEditPoints="1" noAdjustHandles="1" noChangeArrowheads="1" noChangeShapeType="1" noTextEdit="1"/>
              </p:cNvSpPr>
              <p:nvPr/>
            </p:nvSpPr>
            <p:spPr>
              <a:xfrm>
                <a:off x="8252368" y="2208081"/>
                <a:ext cx="459869" cy="276999"/>
              </a:xfrm>
              <a:prstGeom prst="rect">
                <a:avLst/>
              </a:prstGeom>
              <a:blipFill>
                <a:blip r:embed="rId10"/>
                <a:stretch>
                  <a:fillRect/>
                </a:stretch>
              </a:blipFill>
            </p:spPr>
            <p:txBody>
              <a:bodyPr/>
              <a:lstStyle/>
              <a:p>
                <a:r>
                  <a:rPr lang="en-US">
                    <a:noFill/>
                  </a:rPr>
                  <a:t> </a:t>
                </a:r>
              </a:p>
            </p:txBody>
          </p:sp>
        </mc:Fallback>
      </mc:AlternateContent>
      <p:cxnSp>
        <p:nvCxnSpPr>
          <p:cNvPr id="61" name="Elbow Connector 60"/>
          <p:cNvCxnSpPr>
            <a:stCxn id="50" idx="3"/>
            <a:endCxn id="71" idx="0"/>
          </p:cNvCxnSpPr>
          <p:nvPr/>
        </p:nvCxnSpPr>
        <p:spPr>
          <a:xfrm>
            <a:off x="6606395" y="843912"/>
            <a:ext cx="1095760" cy="498461"/>
          </a:xfrm>
          <a:prstGeom prst="bentConnector2">
            <a:avLst/>
          </a:prstGeom>
          <a:ln w="38100">
            <a:tailEnd type="stealth" w="lg" len="lg"/>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6318769" y="534926"/>
            <a:ext cx="2673585" cy="2524105"/>
            <a:chOff x="7452045" y="1426465"/>
            <a:chExt cx="6026487" cy="6730946"/>
          </a:xfrm>
        </p:grpSpPr>
        <p:cxnSp>
          <p:nvCxnSpPr>
            <p:cNvPr id="68" name="Straight Connector 67"/>
            <p:cNvCxnSpPr>
              <a:stCxn id="73" idx="2"/>
            </p:cNvCxnSpPr>
            <p:nvPr/>
          </p:nvCxnSpPr>
          <p:spPr>
            <a:xfrm>
              <a:off x="11138643" y="7598075"/>
              <a:ext cx="0" cy="5352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1135480" y="8157411"/>
              <a:ext cx="23430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5" name="Elbow Connector 94"/>
            <p:cNvCxnSpPr/>
            <p:nvPr/>
          </p:nvCxnSpPr>
          <p:spPr>
            <a:xfrm rot="16200000" flipV="1">
              <a:off x="7110266" y="1768244"/>
              <a:ext cx="6706882" cy="6023323"/>
            </a:xfrm>
            <a:prstGeom prst="bentConnector3">
              <a:avLst>
                <a:gd name="adj1" fmla="val 99871"/>
              </a:avLst>
            </a:prstGeom>
            <a:ln w="38100">
              <a:tailEnd type="stealth" w="lg" len="lg"/>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4599983" y="621833"/>
            <a:ext cx="1529778" cy="276999"/>
          </a:xfrm>
          <a:prstGeom prst="rect">
            <a:avLst/>
          </a:prstGeom>
        </p:spPr>
        <p:txBody>
          <a:bodyPr wrap="none">
            <a:spAutoFit/>
          </a:bodyPr>
          <a:lstStyle/>
          <a:p>
            <a:r>
              <a:rPr lang="en-US" sz="1200" dirty="0"/>
              <a:t>(Instruction cycle) = 0</a:t>
            </a:r>
          </a:p>
        </p:txBody>
      </p:sp>
      <p:sp>
        <p:nvSpPr>
          <p:cNvPr id="98" name="Rectangle 97"/>
          <p:cNvSpPr/>
          <p:nvPr/>
        </p:nvSpPr>
        <p:spPr>
          <a:xfrm>
            <a:off x="6588201" y="624841"/>
            <a:ext cx="1401538" cy="276999"/>
          </a:xfrm>
          <a:prstGeom prst="rect">
            <a:avLst/>
          </a:prstGeom>
        </p:spPr>
        <p:txBody>
          <a:bodyPr wrap="none">
            <a:spAutoFit/>
          </a:bodyPr>
          <a:lstStyle/>
          <a:p>
            <a:r>
              <a:rPr lang="en-US" sz="1200" dirty="0"/>
              <a:t>(Interrupt cycle) = 1</a:t>
            </a:r>
          </a:p>
        </p:txBody>
      </p:sp>
    </p:spTree>
    <p:extLst>
      <p:ext uri="{BB962C8B-B14F-4D97-AF65-F5344CB8AC3E}">
        <p14:creationId xmlns:p14="http://schemas.microsoft.com/office/powerpoint/2010/main" val="3252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up)">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up)">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wipe(up)">
                                      <p:cBhvr>
                                        <p:cTn id="22" dur="500"/>
                                        <p:tgtEl>
                                          <p:spTgt spid="97"/>
                                        </p:tgtEl>
                                      </p:cBhvr>
                                    </p:animEffect>
                                  </p:childTnLst>
                                </p:cTn>
                              </p:par>
                              <p:par>
                                <p:cTn id="23" presetID="22" presetClass="entr" presetSubtype="1"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up)">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Effect transition="in" filter="wipe(up)">
                                      <p:cBhvr>
                                        <p:cTn id="33" dur="500"/>
                                        <p:tgtEl>
                                          <p:spTgt spid="7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ipe(up)">
                                      <p:cBhvr>
                                        <p:cTn id="43" dur="500"/>
                                        <p:tgtEl>
                                          <p:spTgt spid="76"/>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up)">
                                      <p:cBhvr>
                                        <p:cTn id="56" dur="500"/>
                                        <p:tgtEl>
                                          <p:spTgt spid="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up)">
                                      <p:cBhvr>
                                        <p:cTn id="64" dur="500"/>
                                        <p:tgtEl>
                                          <p:spTgt spid="29"/>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up)">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up)">
                                      <p:cBhvr>
                                        <p:cTn id="72" dur="500"/>
                                        <p:tgtEl>
                                          <p:spTgt spid="3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animEffect transition="in" filter="wipe(up)">
                                      <p:cBhvr>
                                        <p:cTn id="75" dur="500"/>
                                        <p:tgtEl>
                                          <p:spTgt spid="8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up)">
                                      <p:cBhvr>
                                        <p:cTn id="85" dur="500"/>
                                        <p:tgtEl>
                                          <p:spTgt spid="33"/>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84"/>
                                        </p:tgtEl>
                                        <p:attrNameLst>
                                          <p:attrName>style.visibility</p:attrName>
                                        </p:attrNameLst>
                                      </p:cBhvr>
                                      <p:to>
                                        <p:strVal val="visible"/>
                                      </p:to>
                                    </p:set>
                                    <p:animEffect transition="in" filter="wipe(up)">
                                      <p:cBhvr>
                                        <p:cTn id="88" dur="500"/>
                                        <p:tgtEl>
                                          <p:spTgt spid="84"/>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wipe(up)">
                                      <p:cBhvr>
                                        <p:cTn id="93" dur="500"/>
                                        <p:tgtEl>
                                          <p:spTgt spid="11"/>
                                        </p:tgtEl>
                                      </p:cBhvr>
                                    </p:animEffect>
                                  </p:childTnLst>
                                </p:cTn>
                              </p:par>
                              <p:par>
                                <p:cTn id="94" presetID="22" presetClass="entr" presetSubtype="1" fill="hold" grpId="0" nodeType="withEffect">
                                  <p:stCondLst>
                                    <p:cond delay="0"/>
                                  </p:stCondLst>
                                  <p:childTnLst>
                                    <p:set>
                                      <p:cBhvr>
                                        <p:cTn id="95" dur="1" fill="hold">
                                          <p:stCondLst>
                                            <p:cond delay="0"/>
                                          </p:stCondLst>
                                        </p:cTn>
                                        <p:tgtEl>
                                          <p:spTgt spid="78"/>
                                        </p:tgtEl>
                                        <p:attrNameLst>
                                          <p:attrName>style.visibility</p:attrName>
                                        </p:attrNameLst>
                                      </p:cBhvr>
                                      <p:to>
                                        <p:strVal val="visible"/>
                                      </p:to>
                                    </p:set>
                                    <p:animEffect transition="in" filter="wipe(up)">
                                      <p:cBhvr>
                                        <p:cTn id="96" dur="500"/>
                                        <p:tgtEl>
                                          <p:spTgt spid="78"/>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1" fill="hold" nodeType="click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up)">
                                      <p:cBhvr>
                                        <p:cTn id="101" dur="500"/>
                                        <p:tgtEl>
                                          <p:spTgt spid="5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wipe(up)">
                                      <p:cBhvr>
                                        <p:cTn id="106" dur="500"/>
                                        <p:tgtEl>
                                          <p:spTgt spid="36"/>
                                        </p:tgtEl>
                                      </p:cBhvr>
                                    </p:animEffect>
                                  </p:childTnLst>
                                </p:cTn>
                              </p:par>
                              <p:par>
                                <p:cTn id="107" presetID="22" presetClass="entr" presetSubtype="1" fill="hold" grpId="0" nodeType="withEffect">
                                  <p:stCondLst>
                                    <p:cond delay="0"/>
                                  </p:stCondLst>
                                  <p:childTnLst>
                                    <p:set>
                                      <p:cBhvr>
                                        <p:cTn id="108" dur="1" fill="hold">
                                          <p:stCondLst>
                                            <p:cond delay="0"/>
                                          </p:stCondLst>
                                        </p:cTn>
                                        <p:tgtEl>
                                          <p:spTgt spid="85"/>
                                        </p:tgtEl>
                                        <p:attrNameLst>
                                          <p:attrName>style.visibility</p:attrName>
                                        </p:attrNameLst>
                                      </p:cBhvr>
                                      <p:to>
                                        <p:strVal val="visible"/>
                                      </p:to>
                                    </p:set>
                                    <p:animEffect transition="in" filter="wipe(up)">
                                      <p:cBhvr>
                                        <p:cTn id="109" dur="500"/>
                                        <p:tgtEl>
                                          <p:spTgt spid="8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wipe(up)">
                                      <p:cBhvr>
                                        <p:cTn id="114" dur="500"/>
                                        <p:tgtEl>
                                          <p:spTgt spid="12"/>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wipe(up)">
                                      <p:cBhvr>
                                        <p:cTn id="117" dur="500"/>
                                        <p:tgtEl>
                                          <p:spTgt spid="7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wipe(up)">
                                      <p:cBhvr>
                                        <p:cTn id="122" dur="500"/>
                                        <p:tgtEl>
                                          <p:spTgt spid="5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nodeType="click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wipe(up)">
                                      <p:cBhvr>
                                        <p:cTn id="127" dur="500"/>
                                        <p:tgtEl>
                                          <p:spTgt spid="32"/>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up)">
                                      <p:cBhvr>
                                        <p:cTn id="130" dur="500"/>
                                        <p:tgtEl>
                                          <p:spTgt spid="83"/>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childTnLst>
                                    <p:set>
                                      <p:cBhvr>
                                        <p:cTn id="134" dur="1" fill="hold">
                                          <p:stCondLst>
                                            <p:cond delay="0"/>
                                          </p:stCondLst>
                                        </p:cTn>
                                        <p:tgtEl>
                                          <p:spTgt spid="10"/>
                                        </p:tgtEl>
                                        <p:attrNameLst>
                                          <p:attrName>style.visibility</p:attrName>
                                        </p:attrNameLst>
                                      </p:cBhvr>
                                      <p:to>
                                        <p:strVal val="visible"/>
                                      </p:to>
                                    </p:set>
                                    <p:animEffect transition="in" filter="wipe(up)">
                                      <p:cBhvr>
                                        <p:cTn id="135" dur="500"/>
                                        <p:tgtEl>
                                          <p:spTgt spid="10"/>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39"/>
                                        </p:tgtEl>
                                        <p:attrNameLst>
                                          <p:attrName>style.visibility</p:attrName>
                                        </p:attrNameLst>
                                      </p:cBhvr>
                                      <p:to>
                                        <p:strVal val="visible"/>
                                      </p:to>
                                    </p:set>
                                    <p:animEffect transition="in" filter="wipe(up)">
                                      <p:cBhvr>
                                        <p:cTn id="140" dur="500"/>
                                        <p:tgtEl>
                                          <p:spTgt spid="39"/>
                                        </p:tgtEl>
                                      </p:cBhvr>
                                    </p:animEffect>
                                  </p:childTnLst>
                                </p:cTn>
                              </p:par>
                              <p:par>
                                <p:cTn id="141" presetID="22" presetClass="entr" presetSubtype="1" fill="hold" grpId="0" nodeType="with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ipe(up)">
                                      <p:cBhvr>
                                        <p:cTn id="143" dur="500"/>
                                        <p:tgtEl>
                                          <p:spTgt spid="87"/>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1" fill="hold" grpId="0" nodeType="click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wipe(up)">
                                      <p:cBhvr>
                                        <p:cTn id="148" dur="500"/>
                                        <p:tgtEl>
                                          <p:spTgt spid="80"/>
                                        </p:tgtEl>
                                      </p:cBhvr>
                                    </p:animEffect>
                                  </p:childTnLst>
                                </p:cTn>
                              </p:par>
                              <p:par>
                                <p:cTn id="149" presetID="22" presetClass="entr" presetSubtype="1" fill="hold" grpId="0" nodeType="withEffect">
                                  <p:stCondLst>
                                    <p:cond delay="0"/>
                                  </p:stCondLst>
                                  <p:childTnLst>
                                    <p:set>
                                      <p:cBhvr>
                                        <p:cTn id="150" dur="1" fill="hold">
                                          <p:stCondLst>
                                            <p:cond delay="0"/>
                                          </p:stCondLst>
                                        </p:cTn>
                                        <p:tgtEl>
                                          <p:spTgt spid="13"/>
                                        </p:tgtEl>
                                        <p:attrNameLst>
                                          <p:attrName>style.visibility</p:attrName>
                                        </p:attrNameLst>
                                      </p:cBhvr>
                                      <p:to>
                                        <p:strVal val="visible"/>
                                      </p:to>
                                    </p:set>
                                    <p:animEffect transition="in" filter="wipe(up)">
                                      <p:cBhvr>
                                        <p:cTn id="151" dur="500"/>
                                        <p:tgtEl>
                                          <p:spTgt spid="13"/>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1" fill="hold" nodeType="click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wipe(up)">
                                      <p:cBhvr>
                                        <p:cTn id="156" dur="500"/>
                                        <p:tgtEl>
                                          <p:spTgt spid="48"/>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1" fill="hold" grpId="0" nodeType="clickEffect">
                                  <p:stCondLst>
                                    <p:cond delay="0"/>
                                  </p:stCondLst>
                                  <p:childTnLst>
                                    <p:set>
                                      <p:cBhvr>
                                        <p:cTn id="160" dur="1" fill="hold">
                                          <p:stCondLst>
                                            <p:cond delay="0"/>
                                          </p:stCondLst>
                                        </p:cTn>
                                        <p:tgtEl>
                                          <p:spTgt spid="15"/>
                                        </p:tgtEl>
                                        <p:attrNameLst>
                                          <p:attrName>style.visibility</p:attrName>
                                        </p:attrNameLst>
                                      </p:cBhvr>
                                      <p:to>
                                        <p:strVal val="visible"/>
                                      </p:to>
                                    </p:set>
                                    <p:animEffect transition="in" filter="wipe(up)">
                                      <p:cBhvr>
                                        <p:cTn id="161" dur="500"/>
                                        <p:tgtEl>
                                          <p:spTgt spid="15"/>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1" fill="hold" nodeType="clickEffect">
                                  <p:stCondLst>
                                    <p:cond delay="0"/>
                                  </p:stCondLst>
                                  <p:childTnLst>
                                    <p:set>
                                      <p:cBhvr>
                                        <p:cTn id="165" dur="1" fill="hold">
                                          <p:stCondLst>
                                            <p:cond delay="0"/>
                                          </p:stCondLst>
                                        </p:cTn>
                                        <p:tgtEl>
                                          <p:spTgt spid="40"/>
                                        </p:tgtEl>
                                        <p:attrNameLst>
                                          <p:attrName>style.visibility</p:attrName>
                                        </p:attrNameLst>
                                      </p:cBhvr>
                                      <p:to>
                                        <p:strVal val="visible"/>
                                      </p:to>
                                    </p:set>
                                    <p:animEffect transition="in" filter="wipe(up)">
                                      <p:cBhvr>
                                        <p:cTn id="166" dur="500"/>
                                        <p:tgtEl>
                                          <p:spTgt spid="40"/>
                                        </p:tgtEl>
                                      </p:cBhvr>
                                    </p:animEffect>
                                  </p:childTnLst>
                                </p:cTn>
                              </p:par>
                              <p:par>
                                <p:cTn id="167" presetID="22" presetClass="entr" presetSubtype="1" fill="hold" grpId="0" nodeType="withEffect">
                                  <p:stCondLst>
                                    <p:cond delay="0"/>
                                  </p:stCondLst>
                                  <p:childTnLst>
                                    <p:set>
                                      <p:cBhvr>
                                        <p:cTn id="168" dur="1" fill="hold">
                                          <p:stCondLst>
                                            <p:cond delay="0"/>
                                          </p:stCondLst>
                                        </p:cTn>
                                        <p:tgtEl>
                                          <p:spTgt spid="88"/>
                                        </p:tgtEl>
                                        <p:attrNameLst>
                                          <p:attrName>style.visibility</p:attrName>
                                        </p:attrNameLst>
                                      </p:cBhvr>
                                      <p:to>
                                        <p:strVal val="visible"/>
                                      </p:to>
                                    </p:set>
                                    <p:animEffect transition="in" filter="wipe(up)">
                                      <p:cBhvr>
                                        <p:cTn id="169" dur="500"/>
                                        <p:tgtEl>
                                          <p:spTgt spid="88"/>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14"/>
                                        </p:tgtEl>
                                        <p:attrNameLst>
                                          <p:attrName>style.visibility</p:attrName>
                                        </p:attrNameLst>
                                      </p:cBhvr>
                                      <p:to>
                                        <p:strVal val="visible"/>
                                      </p:to>
                                    </p:set>
                                    <p:animEffect transition="in" filter="wipe(up)">
                                      <p:cBhvr>
                                        <p:cTn id="174" dur="500"/>
                                        <p:tgtEl>
                                          <p:spTgt spid="14"/>
                                        </p:tgtEl>
                                      </p:cBhvr>
                                    </p:animEffect>
                                  </p:childTnLst>
                                </p:cTn>
                              </p:par>
                              <p:par>
                                <p:cTn id="175" presetID="22" presetClass="entr" presetSubtype="1"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animEffect transition="in" filter="wipe(up)">
                                      <p:cBhvr>
                                        <p:cTn id="177" dur="500"/>
                                        <p:tgtEl>
                                          <p:spTgt spid="81"/>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52"/>
                                        </p:tgtEl>
                                        <p:attrNameLst>
                                          <p:attrName>style.visibility</p:attrName>
                                        </p:attrNameLst>
                                      </p:cBhvr>
                                      <p:to>
                                        <p:strVal val="visible"/>
                                      </p:to>
                                    </p:set>
                                    <p:animEffect transition="in" filter="wipe(up)">
                                      <p:cBhvr>
                                        <p:cTn id="182" dur="500"/>
                                        <p:tgtEl>
                                          <p:spTgt spid="52"/>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1" fill="hold" nodeType="clickEffect">
                                  <p:stCondLst>
                                    <p:cond delay="0"/>
                                  </p:stCondLst>
                                  <p:childTnLst>
                                    <p:set>
                                      <p:cBhvr>
                                        <p:cTn id="186" dur="1" fill="hold">
                                          <p:stCondLst>
                                            <p:cond delay="0"/>
                                          </p:stCondLst>
                                        </p:cTn>
                                        <p:tgtEl>
                                          <p:spTgt spid="60"/>
                                        </p:tgtEl>
                                        <p:attrNameLst>
                                          <p:attrName>style.visibility</p:attrName>
                                        </p:attrNameLst>
                                      </p:cBhvr>
                                      <p:to>
                                        <p:strVal val="visible"/>
                                      </p:to>
                                    </p:set>
                                    <p:animEffect transition="in" filter="wipe(up)">
                                      <p:cBhvr>
                                        <p:cTn id="187" dur="500"/>
                                        <p:tgtEl>
                                          <p:spTgt spid="60"/>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2" fill="hold" nodeType="clickEffect">
                                  <p:stCondLst>
                                    <p:cond delay="0"/>
                                  </p:stCondLst>
                                  <p:childTnLst>
                                    <p:set>
                                      <p:cBhvr>
                                        <p:cTn id="191" dur="1" fill="hold">
                                          <p:stCondLst>
                                            <p:cond delay="0"/>
                                          </p:stCondLst>
                                        </p:cTn>
                                        <p:tgtEl>
                                          <p:spTgt spid="67"/>
                                        </p:tgtEl>
                                        <p:attrNameLst>
                                          <p:attrName>style.visibility</p:attrName>
                                        </p:attrNameLst>
                                      </p:cBhvr>
                                      <p:to>
                                        <p:strVal val="visible"/>
                                      </p:to>
                                    </p:set>
                                    <p:animEffect transition="in" filter="wipe(right)">
                                      <p:cBhvr>
                                        <p:cTn id="192" dur="500"/>
                                        <p:tgtEl>
                                          <p:spTgt spid="67"/>
                                        </p:tgtEl>
                                      </p:cBhvr>
                                    </p:animEffect>
                                  </p:childTnLst>
                                </p:cTn>
                              </p:par>
                              <p:par>
                                <p:cTn id="193" presetID="22" presetClass="entr" presetSubtype="4" fill="hold" nodeType="withEffect">
                                  <p:stCondLst>
                                    <p:cond delay="0"/>
                                  </p:stCondLst>
                                  <p:childTnLst>
                                    <p:set>
                                      <p:cBhvr>
                                        <p:cTn id="194" dur="1" fill="hold">
                                          <p:stCondLst>
                                            <p:cond delay="0"/>
                                          </p:stCondLst>
                                        </p:cTn>
                                        <p:tgtEl>
                                          <p:spTgt spid="70"/>
                                        </p:tgtEl>
                                        <p:attrNameLst>
                                          <p:attrName>style.visibility</p:attrName>
                                        </p:attrNameLst>
                                      </p:cBhvr>
                                      <p:to>
                                        <p:strVal val="visible"/>
                                      </p:to>
                                    </p:set>
                                    <p:animEffect transition="in" filter="wipe(down)">
                                      <p:cBhvr>
                                        <p:cTn id="195" dur="500"/>
                                        <p:tgtEl>
                                          <p:spTgt spid="70"/>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4" fill="hold" nodeType="clickEffect">
                                  <p:stCondLst>
                                    <p:cond delay="0"/>
                                  </p:stCondLst>
                                  <p:childTnLst>
                                    <p:set>
                                      <p:cBhvr>
                                        <p:cTn id="199" dur="1" fill="hold">
                                          <p:stCondLst>
                                            <p:cond delay="0"/>
                                          </p:stCondLst>
                                        </p:cTn>
                                        <p:tgtEl>
                                          <p:spTgt spid="61"/>
                                        </p:tgtEl>
                                        <p:attrNameLst>
                                          <p:attrName>style.visibility</p:attrName>
                                        </p:attrNameLst>
                                      </p:cBhvr>
                                      <p:to>
                                        <p:strVal val="visible"/>
                                      </p:to>
                                    </p:set>
                                    <p:animEffect transition="in" filter="wipe(down)">
                                      <p:cBhvr>
                                        <p:cTn id="200" dur="500"/>
                                        <p:tgtEl>
                                          <p:spTgt spid="61"/>
                                        </p:tgtEl>
                                      </p:cBhvr>
                                    </p:animEffect>
                                  </p:childTnLst>
                                </p:cTn>
                              </p:par>
                              <p:par>
                                <p:cTn id="201" presetID="22" presetClass="entr" presetSubtype="4" fill="hold" grpId="0" nodeType="withEffect">
                                  <p:stCondLst>
                                    <p:cond delay="0"/>
                                  </p:stCondLst>
                                  <p:childTnLst>
                                    <p:set>
                                      <p:cBhvr>
                                        <p:cTn id="202" dur="1" fill="hold">
                                          <p:stCondLst>
                                            <p:cond delay="0"/>
                                          </p:stCondLst>
                                        </p:cTn>
                                        <p:tgtEl>
                                          <p:spTgt spid="98"/>
                                        </p:tgtEl>
                                        <p:attrNameLst>
                                          <p:attrName>style.visibility</p:attrName>
                                        </p:attrNameLst>
                                      </p:cBhvr>
                                      <p:to>
                                        <p:strVal val="visible"/>
                                      </p:to>
                                    </p:set>
                                    <p:animEffect transition="in" filter="wipe(down)">
                                      <p:cBhvr>
                                        <p:cTn id="203" dur="500"/>
                                        <p:tgtEl>
                                          <p:spTgt spid="98"/>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1" fill="hold" grpId="0" nodeType="click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up)">
                                      <p:cBhvr>
                                        <p:cTn id="208" dur="500"/>
                                        <p:tgtEl>
                                          <p:spTgt spid="71"/>
                                        </p:tgtEl>
                                      </p:cBhvr>
                                    </p:animEffect>
                                  </p:childTnLst>
                                </p:cTn>
                              </p:par>
                              <p:par>
                                <p:cTn id="209" presetID="22" presetClass="entr" presetSubtype="1" fill="hold" grpId="0" nodeType="withEffect">
                                  <p:stCondLst>
                                    <p:cond delay="0"/>
                                  </p:stCondLst>
                                  <p:childTnLst>
                                    <p:set>
                                      <p:cBhvr>
                                        <p:cTn id="210" dur="1" fill="hold">
                                          <p:stCondLst>
                                            <p:cond delay="0"/>
                                          </p:stCondLst>
                                        </p:cTn>
                                        <p:tgtEl>
                                          <p:spTgt spid="89"/>
                                        </p:tgtEl>
                                        <p:attrNameLst>
                                          <p:attrName>style.visibility</p:attrName>
                                        </p:attrNameLst>
                                      </p:cBhvr>
                                      <p:to>
                                        <p:strVal val="visible"/>
                                      </p:to>
                                    </p:set>
                                    <p:animEffect transition="in" filter="wipe(up)">
                                      <p:cBhvr>
                                        <p:cTn id="211" dur="500"/>
                                        <p:tgtEl>
                                          <p:spTgt spid="89"/>
                                        </p:tgtEl>
                                      </p:cBhvr>
                                    </p:animEffect>
                                  </p:childTnLst>
                                </p:cTn>
                              </p:par>
                            </p:childTnLst>
                          </p:cTn>
                        </p:par>
                      </p:childTnLst>
                    </p:cTn>
                  </p:par>
                  <p:par>
                    <p:cTn id="212" fill="hold">
                      <p:stCondLst>
                        <p:cond delay="indefinite"/>
                      </p:stCondLst>
                      <p:childTnLst>
                        <p:par>
                          <p:cTn id="213" fill="hold">
                            <p:stCondLst>
                              <p:cond delay="0"/>
                            </p:stCondLst>
                            <p:childTnLst>
                              <p:par>
                                <p:cTn id="214" presetID="22" presetClass="entr" presetSubtype="1" fill="hold" nodeType="clickEffect">
                                  <p:stCondLst>
                                    <p:cond delay="0"/>
                                  </p:stCondLst>
                                  <p:childTnLst>
                                    <p:set>
                                      <p:cBhvr>
                                        <p:cTn id="215" dur="1" fill="hold">
                                          <p:stCondLst>
                                            <p:cond delay="0"/>
                                          </p:stCondLst>
                                        </p:cTn>
                                        <p:tgtEl>
                                          <p:spTgt spid="74"/>
                                        </p:tgtEl>
                                        <p:attrNameLst>
                                          <p:attrName>style.visibility</p:attrName>
                                        </p:attrNameLst>
                                      </p:cBhvr>
                                      <p:to>
                                        <p:strVal val="visible"/>
                                      </p:to>
                                    </p:set>
                                    <p:animEffect transition="in" filter="wipe(up)">
                                      <p:cBhvr>
                                        <p:cTn id="216" dur="500"/>
                                        <p:tgtEl>
                                          <p:spTgt spid="74"/>
                                        </p:tgtEl>
                                      </p:cBhvr>
                                    </p:animEffect>
                                  </p:childTnLst>
                                </p:cTn>
                              </p:par>
                            </p:childTnLst>
                          </p:cTn>
                        </p:par>
                      </p:childTnLst>
                    </p:cTn>
                  </p:par>
                  <p:par>
                    <p:cTn id="217" fill="hold">
                      <p:stCondLst>
                        <p:cond delay="indefinite"/>
                      </p:stCondLst>
                      <p:childTnLst>
                        <p:par>
                          <p:cTn id="218" fill="hold">
                            <p:stCondLst>
                              <p:cond delay="0"/>
                            </p:stCondLst>
                            <p:childTnLst>
                              <p:par>
                                <p:cTn id="219" presetID="22" presetClass="entr" presetSubtype="1" fill="hold" grpId="0" nodeType="clickEffect">
                                  <p:stCondLst>
                                    <p:cond delay="0"/>
                                  </p:stCondLst>
                                  <p:childTnLst>
                                    <p:set>
                                      <p:cBhvr>
                                        <p:cTn id="220" dur="1" fill="hold">
                                          <p:stCondLst>
                                            <p:cond delay="0"/>
                                          </p:stCondLst>
                                        </p:cTn>
                                        <p:tgtEl>
                                          <p:spTgt spid="90"/>
                                        </p:tgtEl>
                                        <p:attrNameLst>
                                          <p:attrName>style.visibility</p:attrName>
                                        </p:attrNameLst>
                                      </p:cBhvr>
                                      <p:to>
                                        <p:strVal val="visible"/>
                                      </p:to>
                                    </p:set>
                                    <p:animEffect transition="in" filter="wipe(up)">
                                      <p:cBhvr>
                                        <p:cTn id="221" dur="500"/>
                                        <p:tgtEl>
                                          <p:spTgt spid="90"/>
                                        </p:tgtEl>
                                      </p:cBhvr>
                                    </p:animEffect>
                                  </p:childTnLst>
                                </p:cTn>
                              </p:par>
                              <p:par>
                                <p:cTn id="222" presetID="22" presetClass="entr" presetSubtype="1" fill="hold" grpId="0" nodeType="withEffect">
                                  <p:stCondLst>
                                    <p:cond delay="0"/>
                                  </p:stCondLst>
                                  <p:childTnLst>
                                    <p:set>
                                      <p:cBhvr>
                                        <p:cTn id="223" dur="1" fill="hold">
                                          <p:stCondLst>
                                            <p:cond delay="0"/>
                                          </p:stCondLst>
                                        </p:cTn>
                                        <p:tgtEl>
                                          <p:spTgt spid="72"/>
                                        </p:tgtEl>
                                        <p:attrNameLst>
                                          <p:attrName>style.visibility</p:attrName>
                                        </p:attrNameLst>
                                      </p:cBhvr>
                                      <p:to>
                                        <p:strVal val="visible"/>
                                      </p:to>
                                    </p:set>
                                    <p:animEffect transition="in" filter="wipe(up)">
                                      <p:cBhvr>
                                        <p:cTn id="224" dur="500"/>
                                        <p:tgtEl>
                                          <p:spTgt spid="72"/>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1" fill="hold" nodeType="clickEffect">
                                  <p:stCondLst>
                                    <p:cond delay="0"/>
                                  </p:stCondLst>
                                  <p:childTnLst>
                                    <p:set>
                                      <p:cBhvr>
                                        <p:cTn id="228" dur="1" fill="hold">
                                          <p:stCondLst>
                                            <p:cond delay="0"/>
                                          </p:stCondLst>
                                        </p:cTn>
                                        <p:tgtEl>
                                          <p:spTgt spid="86"/>
                                        </p:tgtEl>
                                        <p:attrNameLst>
                                          <p:attrName>style.visibility</p:attrName>
                                        </p:attrNameLst>
                                      </p:cBhvr>
                                      <p:to>
                                        <p:strVal val="visible"/>
                                      </p:to>
                                    </p:set>
                                    <p:animEffect transition="in" filter="wipe(up)">
                                      <p:cBhvr>
                                        <p:cTn id="229" dur="500"/>
                                        <p:tgtEl>
                                          <p:spTgt spid="86"/>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1" fill="hold" grpId="0" nodeType="clickEffect">
                                  <p:stCondLst>
                                    <p:cond delay="0"/>
                                  </p:stCondLst>
                                  <p:childTnLst>
                                    <p:set>
                                      <p:cBhvr>
                                        <p:cTn id="233" dur="1" fill="hold">
                                          <p:stCondLst>
                                            <p:cond delay="0"/>
                                          </p:stCondLst>
                                        </p:cTn>
                                        <p:tgtEl>
                                          <p:spTgt spid="73"/>
                                        </p:tgtEl>
                                        <p:attrNameLst>
                                          <p:attrName>style.visibility</p:attrName>
                                        </p:attrNameLst>
                                      </p:cBhvr>
                                      <p:to>
                                        <p:strVal val="visible"/>
                                      </p:to>
                                    </p:set>
                                    <p:animEffect transition="in" filter="wipe(up)">
                                      <p:cBhvr>
                                        <p:cTn id="234" dur="500"/>
                                        <p:tgtEl>
                                          <p:spTgt spid="73"/>
                                        </p:tgtEl>
                                      </p:cBhvr>
                                    </p:animEffect>
                                  </p:childTnLst>
                                </p:cTn>
                              </p:par>
                              <p:par>
                                <p:cTn id="235" presetID="22" presetClass="entr" presetSubtype="1" fill="hold" grpId="0" nodeType="withEffect">
                                  <p:stCondLst>
                                    <p:cond delay="0"/>
                                  </p:stCondLst>
                                  <p:childTnLst>
                                    <p:set>
                                      <p:cBhvr>
                                        <p:cTn id="236" dur="1" fill="hold">
                                          <p:stCondLst>
                                            <p:cond delay="0"/>
                                          </p:stCondLst>
                                        </p:cTn>
                                        <p:tgtEl>
                                          <p:spTgt spid="91"/>
                                        </p:tgtEl>
                                        <p:attrNameLst>
                                          <p:attrName>style.visibility</p:attrName>
                                        </p:attrNameLst>
                                      </p:cBhvr>
                                      <p:to>
                                        <p:strVal val="visible"/>
                                      </p:to>
                                    </p:set>
                                    <p:animEffect transition="in" filter="wipe(up)">
                                      <p:cBhvr>
                                        <p:cTn id="237" dur="500"/>
                                        <p:tgtEl>
                                          <p:spTgt spid="91"/>
                                        </p:tgtEl>
                                      </p:cBhvr>
                                    </p:animEffect>
                                  </p:childTnLst>
                                </p:cTn>
                              </p:par>
                            </p:childTnLst>
                          </p:cTn>
                        </p:par>
                      </p:childTnLst>
                    </p:cTn>
                  </p:par>
                  <p:par>
                    <p:cTn id="238" fill="hold">
                      <p:stCondLst>
                        <p:cond delay="indefinite"/>
                      </p:stCondLst>
                      <p:childTnLst>
                        <p:par>
                          <p:cTn id="239" fill="hold">
                            <p:stCondLst>
                              <p:cond delay="0"/>
                            </p:stCondLst>
                            <p:childTnLst>
                              <p:par>
                                <p:cTn id="240" presetID="22" presetClass="entr" presetSubtype="4" fill="hold" nodeType="clickEffect">
                                  <p:stCondLst>
                                    <p:cond delay="0"/>
                                  </p:stCondLst>
                                  <p:childTnLst>
                                    <p:set>
                                      <p:cBhvr>
                                        <p:cTn id="241" dur="1" fill="hold">
                                          <p:stCondLst>
                                            <p:cond delay="0"/>
                                          </p:stCondLst>
                                        </p:cTn>
                                        <p:tgtEl>
                                          <p:spTgt spid="2"/>
                                        </p:tgtEl>
                                        <p:attrNameLst>
                                          <p:attrName>style.visibility</p:attrName>
                                        </p:attrNameLst>
                                      </p:cBhvr>
                                      <p:to>
                                        <p:strVal val="visible"/>
                                      </p:to>
                                    </p:set>
                                    <p:animEffect transition="in" filter="wipe(down)">
                                      <p:cBhvr>
                                        <p:cTn id="2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75" grpId="0"/>
      <p:bldP spid="76" grpId="0"/>
      <p:bldP spid="77" grpId="0"/>
      <p:bldP spid="78" grpId="0"/>
      <p:bldP spid="79" grpId="0"/>
      <p:bldP spid="80" grpId="0"/>
      <p:bldP spid="81" grpId="0"/>
      <p:bldP spid="82" grpId="0"/>
      <p:bldP spid="83" grpId="0"/>
      <p:bldP spid="84" grpId="0"/>
      <p:bldP spid="85" grpId="0"/>
      <p:bldP spid="87" grpId="0"/>
      <p:bldP spid="88" grpId="0"/>
      <p:bldP spid="47" grpId="0" animBg="1"/>
      <p:bldP spid="50" grpId="0" animBg="1"/>
      <p:bldP spid="71" grpId="0" animBg="1"/>
      <p:bldP spid="72" grpId="0" animBg="1"/>
      <p:bldP spid="73" grpId="0" animBg="1"/>
      <p:bldP spid="89" grpId="0"/>
      <p:bldP spid="90" grpId="0"/>
      <p:bldP spid="91" grpId="0"/>
      <p:bldP spid="97" grpId="0"/>
      <p:bldP spid="9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64C9-CBC1-5DDD-119E-0BEBC7F51662}"/>
              </a:ext>
            </a:extLst>
          </p:cNvPr>
          <p:cNvSpPr>
            <a:spLocks noGrp="1"/>
          </p:cNvSpPr>
          <p:nvPr>
            <p:ph type="title"/>
          </p:nvPr>
        </p:nvSpPr>
        <p:spPr/>
        <p:txBody>
          <a:bodyPr/>
          <a:lstStyle/>
          <a:p>
            <a:r>
              <a:rPr lang="en-US" dirty="0"/>
              <a:t>Design of Accumulator Unit</a:t>
            </a:r>
            <a:br>
              <a:rPr lang="en-US" dirty="0"/>
            </a:br>
            <a:endParaRPr lang="en-US" dirty="0"/>
          </a:p>
        </p:txBody>
      </p:sp>
      <p:sp>
        <p:nvSpPr>
          <p:cNvPr id="3" name="Content Placeholder 2">
            <a:extLst>
              <a:ext uri="{FF2B5EF4-FFF2-40B4-BE49-F238E27FC236}">
                <a16:creationId xmlns:a16="http://schemas.microsoft.com/office/drawing/2014/main" id="{EE116024-1D36-6C79-F795-73FA08130F37}"/>
              </a:ext>
            </a:extLst>
          </p:cNvPr>
          <p:cNvSpPr>
            <a:spLocks noGrp="1"/>
          </p:cNvSpPr>
          <p:nvPr>
            <p:ph idx="1"/>
          </p:nvPr>
        </p:nvSpPr>
        <p:spPr/>
        <p:txBody>
          <a:bodyPr/>
          <a:lstStyle/>
          <a:p>
            <a:r>
              <a:rPr lang="en-US" dirty="0"/>
              <a:t>In order to design the logic associated with AC, it is necessary to extract all the statements that change the content of AC.</a:t>
            </a:r>
          </a:p>
        </p:txBody>
      </p:sp>
      <p:sp>
        <p:nvSpPr>
          <p:cNvPr id="6" name="Google Shape;1584;p85">
            <a:extLst>
              <a:ext uri="{FF2B5EF4-FFF2-40B4-BE49-F238E27FC236}">
                <a16:creationId xmlns:a16="http://schemas.microsoft.com/office/drawing/2014/main" id="{7FB07C37-847D-A126-C03C-3BD9A158183E}"/>
              </a:ext>
            </a:extLst>
          </p:cNvPr>
          <p:cNvSpPr/>
          <p:nvPr/>
        </p:nvSpPr>
        <p:spPr>
          <a:xfrm>
            <a:off x="4085971" y="2783553"/>
            <a:ext cx="2796919"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D</a:t>
            </a:r>
            <a:r>
              <a:rPr lang="en" baseline="-25000">
                <a:solidFill>
                  <a:schemeClr val="dk1"/>
                </a:solidFill>
                <a:latin typeface="Calibri"/>
                <a:ea typeface="Calibri"/>
                <a:cs typeface="Calibri"/>
                <a:sym typeface="Calibri"/>
              </a:rPr>
              <a:t>0</a:t>
            </a:r>
            <a:r>
              <a:rPr lang="en">
                <a:solidFill>
                  <a:schemeClr val="dk1"/>
                </a:solidFill>
                <a:latin typeface="Calibri"/>
                <a:ea typeface="Calibri"/>
                <a:cs typeface="Calibri"/>
                <a:sym typeface="Calibri"/>
              </a:rPr>
              <a:t>T</a:t>
            </a:r>
            <a:r>
              <a:rPr lang="en" baseline="-25000">
                <a:solidFill>
                  <a:schemeClr val="dk1"/>
                </a:solidFill>
                <a:latin typeface="Calibri"/>
                <a:ea typeface="Calibri"/>
                <a:cs typeface="Calibri"/>
                <a:sym typeface="Calibri"/>
              </a:rPr>
              <a:t>5</a:t>
            </a:r>
            <a:r>
              <a:rPr lang="en">
                <a:solidFill>
                  <a:schemeClr val="dk1"/>
                </a:solidFill>
                <a:latin typeface="Calibri"/>
                <a:ea typeface="Calibri"/>
                <a:cs typeface="Calibri"/>
                <a:sym typeface="Calibri"/>
              </a:rPr>
              <a:t>: AC ← AC ∧ DR, SC ← 0</a:t>
            </a:r>
            <a:endParaRPr>
              <a:solidFill>
                <a:schemeClr val="dk1"/>
              </a:solidFill>
              <a:latin typeface="Roboto Condensed"/>
              <a:ea typeface="Roboto Condensed"/>
              <a:cs typeface="Roboto Condensed"/>
              <a:sym typeface="Roboto Condensed"/>
            </a:endParaRPr>
          </a:p>
        </p:txBody>
      </p:sp>
      <p:sp>
        <p:nvSpPr>
          <p:cNvPr id="7" name="Google Shape;1585;p85">
            <a:extLst>
              <a:ext uri="{FF2B5EF4-FFF2-40B4-BE49-F238E27FC236}">
                <a16:creationId xmlns:a16="http://schemas.microsoft.com/office/drawing/2014/main" id="{3C9D3FE4-DA24-B2FF-129D-11EF743EAB2F}"/>
              </a:ext>
            </a:extLst>
          </p:cNvPr>
          <p:cNvSpPr/>
          <p:nvPr/>
        </p:nvSpPr>
        <p:spPr>
          <a:xfrm>
            <a:off x="8391782" y="2783553"/>
            <a:ext cx="1349168"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AND with </a:t>
            </a:r>
            <a:r>
              <a:rPr lang="en" i="1">
                <a:solidFill>
                  <a:schemeClr val="dk1"/>
                </a:solidFill>
                <a:latin typeface="Calibri"/>
                <a:ea typeface="Calibri"/>
                <a:cs typeface="Calibri"/>
                <a:sym typeface="Calibri"/>
              </a:rPr>
              <a:t>DR</a:t>
            </a:r>
            <a:endParaRPr i="1">
              <a:solidFill>
                <a:schemeClr val="dk1"/>
              </a:solidFill>
              <a:latin typeface="Roboto Condensed"/>
              <a:ea typeface="Roboto Condensed"/>
              <a:cs typeface="Roboto Condensed"/>
              <a:sym typeface="Roboto Condensed"/>
            </a:endParaRPr>
          </a:p>
        </p:txBody>
      </p:sp>
      <p:sp>
        <p:nvSpPr>
          <p:cNvPr id="8" name="Google Shape;1586;p85">
            <a:extLst>
              <a:ext uri="{FF2B5EF4-FFF2-40B4-BE49-F238E27FC236}">
                <a16:creationId xmlns:a16="http://schemas.microsoft.com/office/drawing/2014/main" id="{B783C339-17E8-94E6-ED54-DA6DF08BE5C8}"/>
              </a:ext>
            </a:extLst>
          </p:cNvPr>
          <p:cNvSpPr/>
          <p:nvPr/>
        </p:nvSpPr>
        <p:spPr>
          <a:xfrm>
            <a:off x="4085971" y="3134088"/>
            <a:ext cx="2772875"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D</a:t>
            </a:r>
            <a:r>
              <a:rPr lang="en" baseline="-25000">
                <a:solidFill>
                  <a:schemeClr val="dk1"/>
                </a:solidFill>
                <a:latin typeface="Calibri"/>
                <a:ea typeface="Calibri"/>
                <a:cs typeface="Calibri"/>
                <a:sym typeface="Calibri"/>
              </a:rPr>
              <a:t>1</a:t>
            </a:r>
            <a:r>
              <a:rPr lang="en">
                <a:solidFill>
                  <a:schemeClr val="dk1"/>
                </a:solidFill>
                <a:latin typeface="Calibri"/>
                <a:ea typeface="Calibri"/>
                <a:cs typeface="Calibri"/>
                <a:sym typeface="Calibri"/>
              </a:rPr>
              <a:t>T</a:t>
            </a:r>
            <a:r>
              <a:rPr lang="en" baseline="-25000">
                <a:solidFill>
                  <a:schemeClr val="dk1"/>
                </a:solidFill>
                <a:latin typeface="Calibri"/>
                <a:ea typeface="Calibri"/>
                <a:cs typeface="Calibri"/>
                <a:sym typeface="Calibri"/>
              </a:rPr>
              <a:t>5</a:t>
            </a:r>
            <a:r>
              <a:rPr lang="en">
                <a:solidFill>
                  <a:schemeClr val="dk1"/>
                </a:solidFill>
                <a:latin typeface="Calibri"/>
                <a:ea typeface="Calibri"/>
                <a:cs typeface="Calibri"/>
                <a:sym typeface="Calibri"/>
              </a:rPr>
              <a:t>: AC ← AC + DR, SC ← 0</a:t>
            </a:r>
            <a:endParaRPr>
              <a:solidFill>
                <a:schemeClr val="dk1"/>
              </a:solidFill>
              <a:latin typeface="Roboto Condensed"/>
              <a:ea typeface="Roboto Condensed"/>
              <a:cs typeface="Roboto Condensed"/>
              <a:sym typeface="Roboto Condensed"/>
            </a:endParaRPr>
          </a:p>
        </p:txBody>
      </p:sp>
      <p:sp>
        <p:nvSpPr>
          <p:cNvPr id="9" name="Google Shape;1587;p85">
            <a:extLst>
              <a:ext uri="{FF2B5EF4-FFF2-40B4-BE49-F238E27FC236}">
                <a16:creationId xmlns:a16="http://schemas.microsoft.com/office/drawing/2014/main" id="{127AA673-CAD3-7567-5148-FCDD921A2C90}"/>
              </a:ext>
            </a:extLst>
          </p:cNvPr>
          <p:cNvSpPr/>
          <p:nvPr/>
        </p:nvSpPr>
        <p:spPr>
          <a:xfrm>
            <a:off x="8391782" y="3134088"/>
            <a:ext cx="1341954"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ADD with </a:t>
            </a:r>
            <a:r>
              <a:rPr lang="en" i="1">
                <a:solidFill>
                  <a:schemeClr val="dk1"/>
                </a:solidFill>
                <a:latin typeface="Calibri"/>
                <a:ea typeface="Calibri"/>
                <a:cs typeface="Calibri"/>
                <a:sym typeface="Calibri"/>
              </a:rPr>
              <a:t>DR</a:t>
            </a:r>
            <a:endParaRPr i="1">
              <a:solidFill>
                <a:schemeClr val="dk1"/>
              </a:solidFill>
              <a:latin typeface="Roboto Condensed"/>
              <a:ea typeface="Roboto Condensed"/>
              <a:cs typeface="Roboto Condensed"/>
              <a:sym typeface="Roboto Condensed"/>
            </a:endParaRPr>
          </a:p>
        </p:txBody>
      </p:sp>
      <p:sp>
        <p:nvSpPr>
          <p:cNvPr id="10" name="Google Shape;1588;p85">
            <a:extLst>
              <a:ext uri="{FF2B5EF4-FFF2-40B4-BE49-F238E27FC236}">
                <a16:creationId xmlns:a16="http://schemas.microsoft.com/office/drawing/2014/main" id="{21B33DFF-8DBA-A622-9DEB-7689E40992A6}"/>
              </a:ext>
            </a:extLst>
          </p:cNvPr>
          <p:cNvSpPr/>
          <p:nvPr/>
        </p:nvSpPr>
        <p:spPr>
          <a:xfrm>
            <a:off x="4085969" y="3476988"/>
            <a:ext cx="1514598"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dirty="0">
                <a:solidFill>
                  <a:schemeClr val="dk1"/>
                </a:solidFill>
                <a:latin typeface="Calibri"/>
                <a:ea typeface="Calibri"/>
                <a:cs typeface="Calibri"/>
                <a:sym typeface="Calibri"/>
              </a:rPr>
              <a:t>D</a:t>
            </a:r>
            <a:r>
              <a:rPr lang="en" baseline="-25000" dirty="0">
                <a:solidFill>
                  <a:schemeClr val="dk1"/>
                </a:solidFill>
                <a:latin typeface="Calibri"/>
                <a:ea typeface="Calibri"/>
                <a:cs typeface="Calibri"/>
                <a:sym typeface="Calibri"/>
              </a:rPr>
              <a:t>2</a:t>
            </a:r>
            <a:r>
              <a:rPr lang="en" dirty="0">
                <a:solidFill>
                  <a:schemeClr val="dk1"/>
                </a:solidFill>
                <a:latin typeface="Calibri"/>
                <a:ea typeface="Calibri"/>
                <a:cs typeface="Calibri"/>
                <a:sym typeface="Calibri"/>
              </a:rPr>
              <a:t>T</a:t>
            </a:r>
            <a:r>
              <a:rPr lang="en" baseline="-25000" dirty="0">
                <a:solidFill>
                  <a:schemeClr val="dk1"/>
                </a:solidFill>
                <a:latin typeface="Calibri"/>
                <a:ea typeface="Calibri"/>
                <a:cs typeface="Calibri"/>
                <a:sym typeface="Calibri"/>
              </a:rPr>
              <a:t>5</a:t>
            </a:r>
            <a:r>
              <a:rPr lang="en" dirty="0">
                <a:solidFill>
                  <a:schemeClr val="dk1"/>
                </a:solidFill>
                <a:latin typeface="Calibri"/>
                <a:ea typeface="Calibri"/>
                <a:cs typeface="Calibri"/>
                <a:sym typeface="Calibri"/>
              </a:rPr>
              <a:t>: AC ← DR</a:t>
            </a:r>
            <a:endParaRPr dirty="0">
              <a:solidFill>
                <a:schemeClr val="dk1"/>
              </a:solidFill>
              <a:latin typeface="Roboto Condensed"/>
              <a:ea typeface="Roboto Condensed"/>
              <a:cs typeface="Roboto Condensed"/>
              <a:sym typeface="Roboto Condensed"/>
            </a:endParaRPr>
          </a:p>
        </p:txBody>
      </p:sp>
      <p:sp>
        <p:nvSpPr>
          <p:cNvPr id="11" name="Google Shape;1589;p85">
            <a:extLst>
              <a:ext uri="{FF2B5EF4-FFF2-40B4-BE49-F238E27FC236}">
                <a16:creationId xmlns:a16="http://schemas.microsoft.com/office/drawing/2014/main" id="{93EB04AD-DAE9-A5DB-1970-4F63E8585C3B}"/>
              </a:ext>
            </a:extLst>
          </p:cNvPr>
          <p:cNvSpPr/>
          <p:nvPr/>
        </p:nvSpPr>
        <p:spPr>
          <a:xfrm>
            <a:off x="8391782" y="3476988"/>
            <a:ext cx="1717634"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Transfer from </a:t>
            </a:r>
            <a:r>
              <a:rPr lang="en" i="1">
                <a:solidFill>
                  <a:schemeClr val="dk1"/>
                </a:solidFill>
                <a:latin typeface="Calibri"/>
                <a:ea typeface="Calibri"/>
                <a:cs typeface="Calibri"/>
                <a:sym typeface="Calibri"/>
              </a:rPr>
              <a:t>DR</a:t>
            </a:r>
            <a:endParaRPr i="1">
              <a:solidFill>
                <a:schemeClr val="dk1"/>
              </a:solidFill>
              <a:latin typeface="Roboto Condensed"/>
              <a:ea typeface="Roboto Condensed"/>
              <a:cs typeface="Roboto Condensed"/>
              <a:sym typeface="Roboto Condensed"/>
            </a:endParaRPr>
          </a:p>
        </p:txBody>
      </p:sp>
      <p:sp>
        <p:nvSpPr>
          <p:cNvPr id="12" name="Google Shape;1590;p85">
            <a:extLst>
              <a:ext uri="{FF2B5EF4-FFF2-40B4-BE49-F238E27FC236}">
                <a16:creationId xmlns:a16="http://schemas.microsoft.com/office/drawing/2014/main" id="{F32F3EAD-E440-CE1A-A9E1-1C092CB31132}"/>
              </a:ext>
            </a:extLst>
          </p:cNvPr>
          <p:cNvSpPr/>
          <p:nvPr/>
        </p:nvSpPr>
        <p:spPr>
          <a:xfrm>
            <a:off x="4085970" y="3812742"/>
            <a:ext cx="3903205"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i="1" dirty="0">
                <a:solidFill>
                  <a:schemeClr val="dk1"/>
                </a:solidFill>
                <a:latin typeface="Roboto Condensed"/>
                <a:ea typeface="Roboto Condensed"/>
                <a:cs typeface="Roboto Condensed"/>
                <a:sym typeface="Roboto Condensed"/>
              </a:rPr>
              <a:t>pB</a:t>
            </a:r>
            <a:r>
              <a:rPr lang="en" i="1" baseline="-25000" dirty="0">
                <a:solidFill>
                  <a:schemeClr val="dk1"/>
                </a:solidFill>
                <a:latin typeface="Roboto Condensed"/>
                <a:ea typeface="Roboto Condensed"/>
                <a:cs typeface="Roboto Condensed"/>
                <a:sym typeface="Roboto Condensed"/>
              </a:rPr>
              <a:t>11</a:t>
            </a:r>
            <a:r>
              <a:rPr lang="en" dirty="0">
                <a:solidFill>
                  <a:schemeClr val="dk1"/>
                </a:solidFill>
                <a:latin typeface="Roboto Condensed"/>
                <a:ea typeface="Roboto Condensed"/>
                <a:cs typeface="Roboto Condensed"/>
                <a:sym typeface="Roboto Condensed"/>
              </a:rPr>
              <a:t>: AC(0-7) ← INPR, FGI  ← 0</a:t>
            </a:r>
            <a:endParaRPr baseline="-25000" dirty="0">
              <a:solidFill>
                <a:schemeClr val="dk1"/>
              </a:solidFill>
              <a:latin typeface="Roboto Condensed"/>
              <a:ea typeface="Roboto Condensed"/>
              <a:cs typeface="Roboto Condensed"/>
              <a:sym typeface="Roboto Condensed"/>
            </a:endParaRPr>
          </a:p>
        </p:txBody>
      </p:sp>
      <p:sp>
        <p:nvSpPr>
          <p:cNvPr id="13" name="Google Shape;1591;p85">
            <a:extLst>
              <a:ext uri="{FF2B5EF4-FFF2-40B4-BE49-F238E27FC236}">
                <a16:creationId xmlns:a16="http://schemas.microsoft.com/office/drawing/2014/main" id="{6A065B32-C6DD-9C18-A060-14245AC6743E}"/>
              </a:ext>
            </a:extLst>
          </p:cNvPr>
          <p:cNvSpPr/>
          <p:nvPr/>
        </p:nvSpPr>
        <p:spPr>
          <a:xfrm>
            <a:off x="8391782" y="3810152"/>
            <a:ext cx="1901578"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Transfer from </a:t>
            </a:r>
            <a:r>
              <a:rPr lang="en" i="1">
                <a:solidFill>
                  <a:schemeClr val="dk1"/>
                </a:solidFill>
                <a:latin typeface="Calibri"/>
                <a:ea typeface="Calibri"/>
                <a:cs typeface="Calibri"/>
                <a:sym typeface="Calibri"/>
              </a:rPr>
              <a:t>INPR</a:t>
            </a:r>
            <a:endParaRPr i="1">
              <a:solidFill>
                <a:schemeClr val="dk1"/>
              </a:solidFill>
              <a:latin typeface="Roboto Condensed"/>
              <a:ea typeface="Roboto Condensed"/>
              <a:cs typeface="Roboto Condensed"/>
              <a:sym typeface="Roboto Condensed"/>
            </a:endParaRPr>
          </a:p>
        </p:txBody>
      </p:sp>
      <p:sp>
        <p:nvSpPr>
          <p:cNvPr id="14" name="Google Shape;1592;p85">
            <a:extLst>
              <a:ext uri="{FF2B5EF4-FFF2-40B4-BE49-F238E27FC236}">
                <a16:creationId xmlns:a16="http://schemas.microsoft.com/office/drawing/2014/main" id="{00D1313D-2C3B-471B-48D1-D8BD5BF47ED0}"/>
              </a:ext>
            </a:extLst>
          </p:cNvPr>
          <p:cNvSpPr/>
          <p:nvPr/>
        </p:nvSpPr>
        <p:spPr>
          <a:xfrm>
            <a:off x="4085969" y="4152245"/>
            <a:ext cx="1423178"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i="1">
                <a:solidFill>
                  <a:schemeClr val="dk1"/>
                </a:solidFill>
                <a:latin typeface="Roboto Condensed"/>
                <a:ea typeface="Roboto Condensed"/>
                <a:cs typeface="Roboto Condensed"/>
                <a:sym typeface="Roboto Condensed"/>
              </a:rPr>
              <a:t>rB</a:t>
            </a:r>
            <a:r>
              <a:rPr lang="en" i="1" baseline="-25000">
                <a:solidFill>
                  <a:schemeClr val="dk1"/>
                </a:solidFill>
                <a:latin typeface="Roboto Condensed"/>
                <a:ea typeface="Roboto Condensed"/>
                <a:cs typeface="Roboto Condensed"/>
                <a:sym typeface="Roboto Condensed"/>
              </a:rPr>
              <a:t>9</a:t>
            </a:r>
            <a:r>
              <a:rPr lang="en">
                <a:solidFill>
                  <a:schemeClr val="dk1"/>
                </a:solidFill>
                <a:latin typeface="Roboto Condensed"/>
                <a:ea typeface="Roboto Condensed"/>
                <a:cs typeface="Roboto Condensed"/>
                <a:sym typeface="Roboto Condensed"/>
              </a:rPr>
              <a:t>: AC ← AC’</a:t>
            </a:r>
            <a:endParaRPr baseline="-25000">
              <a:solidFill>
                <a:schemeClr val="dk1"/>
              </a:solidFill>
              <a:latin typeface="Roboto Condensed"/>
              <a:ea typeface="Roboto Condensed"/>
              <a:cs typeface="Roboto Condensed"/>
              <a:sym typeface="Roboto Condensed"/>
            </a:endParaRPr>
          </a:p>
        </p:txBody>
      </p:sp>
      <p:sp>
        <p:nvSpPr>
          <p:cNvPr id="15" name="Google Shape;1593;p85">
            <a:extLst>
              <a:ext uri="{FF2B5EF4-FFF2-40B4-BE49-F238E27FC236}">
                <a16:creationId xmlns:a16="http://schemas.microsoft.com/office/drawing/2014/main" id="{24B893B4-420F-FBF5-A7EF-C05D9499D501}"/>
              </a:ext>
            </a:extLst>
          </p:cNvPr>
          <p:cNvSpPr/>
          <p:nvPr/>
        </p:nvSpPr>
        <p:spPr>
          <a:xfrm>
            <a:off x="8391782" y="4149656"/>
            <a:ext cx="1351812"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Complement</a:t>
            </a:r>
            <a:endParaRPr i="1">
              <a:solidFill>
                <a:schemeClr val="dk1"/>
              </a:solidFill>
              <a:latin typeface="Roboto Condensed"/>
              <a:ea typeface="Roboto Condensed"/>
              <a:cs typeface="Roboto Condensed"/>
              <a:sym typeface="Roboto Condensed"/>
            </a:endParaRPr>
          </a:p>
        </p:txBody>
      </p:sp>
      <p:sp>
        <p:nvSpPr>
          <p:cNvPr id="16" name="Google Shape;1594;p85">
            <a:extLst>
              <a:ext uri="{FF2B5EF4-FFF2-40B4-BE49-F238E27FC236}">
                <a16:creationId xmlns:a16="http://schemas.microsoft.com/office/drawing/2014/main" id="{477F62DB-A570-3BB5-13C6-387E390263AE}"/>
              </a:ext>
            </a:extLst>
          </p:cNvPr>
          <p:cNvSpPr/>
          <p:nvPr/>
        </p:nvSpPr>
        <p:spPr>
          <a:xfrm>
            <a:off x="4085969" y="4491396"/>
            <a:ext cx="3487648"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i="1" dirty="0">
                <a:solidFill>
                  <a:schemeClr val="dk1"/>
                </a:solidFill>
                <a:latin typeface="Roboto Condensed"/>
                <a:ea typeface="Roboto Condensed"/>
                <a:cs typeface="Roboto Condensed"/>
                <a:sym typeface="Roboto Condensed"/>
              </a:rPr>
              <a:t>rB</a:t>
            </a:r>
            <a:r>
              <a:rPr lang="en" i="1" baseline="-25000" dirty="0">
                <a:solidFill>
                  <a:schemeClr val="dk1"/>
                </a:solidFill>
                <a:latin typeface="Roboto Condensed"/>
                <a:ea typeface="Roboto Condensed"/>
                <a:cs typeface="Roboto Condensed"/>
                <a:sym typeface="Roboto Condensed"/>
              </a:rPr>
              <a:t>7</a:t>
            </a:r>
            <a:r>
              <a:rPr lang="en" dirty="0">
                <a:solidFill>
                  <a:schemeClr val="dk1"/>
                </a:solidFill>
                <a:latin typeface="Roboto Condensed"/>
                <a:ea typeface="Roboto Condensed"/>
                <a:cs typeface="Roboto Condensed"/>
                <a:sym typeface="Roboto Condensed"/>
              </a:rPr>
              <a:t>: AC ← shr AC, AC(15) ← E</a:t>
            </a:r>
            <a:endParaRPr baseline="-25000" dirty="0">
              <a:solidFill>
                <a:schemeClr val="dk1"/>
              </a:solidFill>
              <a:latin typeface="Roboto Condensed"/>
              <a:ea typeface="Roboto Condensed"/>
              <a:cs typeface="Roboto Condensed"/>
              <a:sym typeface="Roboto Condensed"/>
            </a:endParaRPr>
          </a:p>
        </p:txBody>
      </p:sp>
      <p:sp>
        <p:nvSpPr>
          <p:cNvPr id="17" name="Google Shape;1595;p85">
            <a:extLst>
              <a:ext uri="{FF2B5EF4-FFF2-40B4-BE49-F238E27FC236}">
                <a16:creationId xmlns:a16="http://schemas.microsoft.com/office/drawing/2014/main" id="{F30A37C9-99C6-86EC-B644-40603E41A328}"/>
              </a:ext>
            </a:extLst>
          </p:cNvPr>
          <p:cNvSpPr/>
          <p:nvPr/>
        </p:nvSpPr>
        <p:spPr>
          <a:xfrm>
            <a:off x="8391784" y="4488806"/>
            <a:ext cx="1056059"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Shift right</a:t>
            </a:r>
            <a:endParaRPr i="1">
              <a:solidFill>
                <a:schemeClr val="dk1"/>
              </a:solidFill>
              <a:latin typeface="Roboto Condensed"/>
              <a:ea typeface="Roboto Condensed"/>
              <a:cs typeface="Roboto Condensed"/>
              <a:sym typeface="Roboto Condensed"/>
            </a:endParaRPr>
          </a:p>
        </p:txBody>
      </p:sp>
      <p:sp>
        <p:nvSpPr>
          <p:cNvPr id="18" name="Google Shape;1596;p85">
            <a:extLst>
              <a:ext uri="{FF2B5EF4-FFF2-40B4-BE49-F238E27FC236}">
                <a16:creationId xmlns:a16="http://schemas.microsoft.com/office/drawing/2014/main" id="{888B92DC-950E-C361-9B03-AAF78AABCB9A}"/>
              </a:ext>
            </a:extLst>
          </p:cNvPr>
          <p:cNvSpPr/>
          <p:nvPr/>
        </p:nvSpPr>
        <p:spPr>
          <a:xfrm>
            <a:off x="4085971" y="4827503"/>
            <a:ext cx="3179535"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i="1" dirty="0">
                <a:solidFill>
                  <a:schemeClr val="dk1"/>
                </a:solidFill>
                <a:latin typeface="Roboto Condensed"/>
                <a:ea typeface="Roboto Condensed"/>
                <a:cs typeface="Roboto Condensed"/>
                <a:sym typeface="Roboto Condensed"/>
              </a:rPr>
              <a:t>rB</a:t>
            </a:r>
            <a:r>
              <a:rPr lang="en" i="1" baseline="-25000" dirty="0">
                <a:solidFill>
                  <a:schemeClr val="dk1"/>
                </a:solidFill>
                <a:latin typeface="Roboto Condensed"/>
                <a:ea typeface="Roboto Condensed"/>
                <a:cs typeface="Roboto Condensed"/>
                <a:sym typeface="Roboto Condensed"/>
              </a:rPr>
              <a:t>6</a:t>
            </a:r>
            <a:r>
              <a:rPr lang="en" dirty="0">
                <a:solidFill>
                  <a:schemeClr val="dk1"/>
                </a:solidFill>
                <a:latin typeface="Roboto Condensed"/>
                <a:ea typeface="Roboto Condensed"/>
                <a:cs typeface="Roboto Condensed"/>
                <a:sym typeface="Roboto Condensed"/>
              </a:rPr>
              <a:t>: AC ← shl AC, AC(0) ← E</a:t>
            </a:r>
            <a:endParaRPr baseline="-25000" dirty="0">
              <a:solidFill>
                <a:schemeClr val="dk1"/>
              </a:solidFill>
              <a:latin typeface="Roboto Condensed"/>
              <a:ea typeface="Roboto Condensed"/>
              <a:cs typeface="Roboto Condensed"/>
              <a:sym typeface="Roboto Condensed"/>
            </a:endParaRPr>
          </a:p>
        </p:txBody>
      </p:sp>
      <p:sp>
        <p:nvSpPr>
          <p:cNvPr id="19" name="Google Shape;1597;p85">
            <a:extLst>
              <a:ext uri="{FF2B5EF4-FFF2-40B4-BE49-F238E27FC236}">
                <a16:creationId xmlns:a16="http://schemas.microsoft.com/office/drawing/2014/main" id="{721A242F-972C-16B6-8E1E-6FB3037DE075}"/>
              </a:ext>
            </a:extLst>
          </p:cNvPr>
          <p:cNvSpPr/>
          <p:nvPr/>
        </p:nvSpPr>
        <p:spPr>
          <a:xfrm>
            <a:off x="8391784" y="4824913"/>
            <a:ext cx="932371"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Shift left</a:t>
            </a:r>
            <a:endParaRPr i="1">
              <a:solidFill>
                <a:schemeClr val="dk1"/>
              </a:solidFill>
              <a:latin typeface="Roboto Condensed"/>
              <a:ea typeface="Roboto Condensed"/>
              <a:cs typeface="Roboto Condensed"/>
              <a:sym typeface="Roboto Condensed"/>
            </a:endParaRPr>
          </a:p>
        </p:txBody>
      </p:sp>
      <p:sp>
        <p:nvSpPr>
          <p:cNvPr id="20" name="Google Shape;1598;p85">
            <a:extLst>
              <a:ext uri="{FF2B5EF4-FFF2-40B4-BE49-F238E27FC236}">
                <a16:creationId xmlns:a16="http://schemas.microsoft.com/office/drawing/2014/main" id="{58A1CBF2-101A-1367-A598-1FB60C0462A2}"/>
              </a:ext>
            </a:extLst>
          </p:cNvPr>
          <p:cNvSpPr/>
          <p:nvPr/>
        </p:nvSpPr>
        <p:spPr>
          <a:xfrm>
            <a:off x="4085969" y="5170050"/>
            <a:ext cx="1295788"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i="1" dirty="0">
                <a:solidFill>
                  <a:schemeClr val="dk1"/>
                </a:solidFill>
                <a:latin typeface="Roboto Condensed"/>
                <a:ea typeface="Roboto Condensed"/>
                <a:cs typeface="Roboto Condensed"/>
                <a:sym typeface="Roboto Condensed"/>
              </a:rPr>
              <a:t>rB</a:t>
            </a:r>
            <a:r>
              <a:rPr lang="en" i="1" baseline="-25000" dirty="0">
                <a:solidFill>
                  <a:schemeClr val="dk1"/>
                </a:solidFill>
                <a:latin typeface="Roboto Condensed"/>
                <a:ea typeface="Roboto Condensed"/>
                <a:cs typeface="Roboto Condensed"/>
                <a:sym typeface="Roboto Condensed"/>
              </a:rPr>
              <a:t>11</a:t>
            </a:r>
            <a:r>
              <a:rPr lang="en" dirty="0">
                <a:solidFill>
                  <a:schemeClr val="dk1"/>
                </a:solidFill>
                <a:latin typeface="Roboto Condensed"/>
                <a:ea typeface="Roboto Condensed"/>
                <a:cs typeface="Roboto Condensed"/>
                <a:sym typeface="Roboto Condensed"/>
              </a:rPr>
              <a:t>: AC ← 0</a:t>
            </a:r>
            <a:endParaRPr baseline="-25000" dirty="0">
              <a:solidFill>
                <a:schemeClr val="dk1"/>
              </a:solidFill>
              <a:latin typeface="Roboto Condensed"/>
              <a:ea typeface="Roboto Condensed"/>
              <a:cs typeface="Roboto Condensed"/>
              <a:sym typeface="Roboto Condensed"/>
            </a:endParaRPr>
          </a:p>
        </p:txBody>
      </p:sp>
      <p:sp>
        <p:nvSpPr>
          <p:cNvPr id="21" name="Google Shape;1599;p85">
            <a:extLst>
              <a:ext uri="{FF2B5EF4-FFF2-40B4-BE49-F238E27FC236}">
                <a16:creationId xmlns:a16="http://schemas.microsoft.com/office/drawing/2014/main" id="{AD8656A4-A18C-8642-2332-04512AC6E790}"/>
              </a:ext>
            </a:extLst>
          </p:cNvPr>
          <p:cNvSpPr/>
          <p:nvPr/>
        </p:nvSpPr>
        <p:spPr>
          <a:xfrm>
            <a:off x="8391784" y="5167460"/>
            <a:ext cx="620603"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Clear</a:t>
            </a:r>
            <a:endParaRPr i="1">
              <a:solidFill>
                <a:schemeClr val="dk1"/>
              </a:solidFill>
              <a:latin typeface="Roboto Condensed"/>
              <a:ea typeface="Roboto Condensed"/>
              <a:cs typeface="Roboto Condensed"/>
              <a:sym typeface="Roboto Condensed"/>
            </a:endParaRPr>
          </a:p>
        </p:txBody>
      </p:sp>
      <p:sp>
        <p:nvSpPr>
          <p:cNvPr id="22" name="Google Shape;1600;p85">
            <a:extLst>
              <a:ext uri="{FF2B5EF4-FFF2-40B4-BE49-F238E27FC236}">
                <a16:creationId xmlns:a16="http://schemas.microsoft.com/office/drawing/2014/main" id="{9C777736-2480-A079-63BD-1698A995D124}"/>
              </a:ext>
            </a:extLst>
          </p:cNvPr>
          <p:cNvSpPr/>
          <p:nvPr/>
        </p:nvSpPr>
        <p:spPr>
          <a:xfrm>
            <a:off x="4085971" y="5506157"/>
            <a:ext cx="2124457"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i="1" dirty="0">
                <a:solidFill>
                  <a:schemeClr val="dk1"/>
                </a:solidFill>
                <a:latin typeface="Roboto Condensed"/>
                <a:ea typeface="Roboto Condensed"/>
                <a:cs typeface="Roboto Condensed"/>
                <a:sym typeface="Roboto Condensed"/>
              </a:rPr>
              <a:t>rB</a:t>
            </a:r>
            <a:r>
              <a:rPr lang="en" i="1" baseline="-25000" dirty="0">
                <a:solidFill>
                  <a:schemeClr val="dk1"/>
                </a:solidFill>
                <a:latin typeface="Roboto Condensed"/>
                <a:ea typeface="Roboto Condensed"/>
                <a:cs typeface="Roboto Condensed"/>
                <a:sym typeface="Roboto Condensed"/>
              </a:rPr>
              <a:t>5</a:t>
            </a:r>
            <a:r>
              <a:rPr lang="en" dirty="0">
                <a:solidFill>
                  <a:schemeClr val="dk1"/>
                </a:solidFill>
                <a:latin typeface="Roboto Condensed"/>
                <a:ea typeface="Roboto Condensed"/>
                <a:cs typeface="Roboto Condensed"/>
                <a:sym typeface="Roboto Condensed"/>
              </a:rPr>
              <a:t>: AC ← AC + 1</a:t>
            </a:r>
            <a:endParaRPr baseline="-25000" dirty="0">
              <a:solidFill>
                <a:schemeClr val="dk1"/>
              </a:solidFill>
              <a:latin typeface="Roboto Condensed"/>
              <a:ea typeface="Roboto Condensed"/>
              <a:cs typeface="Roboto Condensed"/>
              <a:sym typeface="Roboto Condensed"/>
            </a:endParaRPr>
          </a:p>
        </p:txBody>
      </p:sp>
      <p:sp>
        <p:nvSpPr>
          <p:cNvPr id="23" name="Google Shape;1601;p85">
            <a:extLst>
              <a:ext uri="{FF2B5EF4-FFF2-40B4-BE49-F238E27FC236}">
                <a16:creationId xmlns:a16="http://schemas.microsoft.com/office/drawing/2014/main" id="{20DA697C-EC06-A6B9-960C-D1E0AF17E299}"/>
              </a:ext>
            </a:extLst>
          </p:cNvPr>
          <p:cNvSpPr/>
          <p:nvPr/>
        </p:nvSpPr>
        <p:spPr>
          <a:xfrm>
            <a:off x="8391782" y="5503567"/>
            <a:ext cx="1103524"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Calibri"/>
                <a:ea typeface="Calibri"/>
                <a:cs typeface="Calibri"/>
                <a:sym typeface="Calibri"/>
              </a:rPr>
              <a:t>Increment</a:t>
            </a:r>
            <a:endParaRPr i="1">
              <a:solidFill>
                <a:schemeClr val="dk1"/>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1554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D6F-1692-B801-AF3D-EAB66DFB37D2}"/>
              </a:ext>
            </a:extLst>
          </p:cNvPr>
          <p:cNvSpPr>
            <a:spLocks noGrp="1"/>
          </p:cNvSpPr>
          <p:nvPr>
            <p:ph type="title"/>
          </p:nvPr>
        </p:nvSpPr>
        <p:spPr/>
        <p:txBody>
          <a:bodyPr/>
          <a:lstStyle/>
          <a:p>
            <a:r>
              <a:rPr lang="en" dirty="0"/>
              <a:t>Design of Accumulator Logic</a:t>
            </a:r>
            <a:endParaRPr lang="en-US" dirty="0"/>
          </a:p>
        </p:txBody>
      </p:sp>
      <p:sp>
        <p:nvSpPr>
          <p:cNvPr id="3" name="Google Shape;1607;p86">
            <a:extLst>
              <a:ext uri="{FF2B5EF4-FFF2-40B4-BE49-F238E27FC236}">
                <a16:creationId xmlns:a16="http://schemas.microsoft.com/office/drawing/2014/main" id="{6B5A7DD5-4A7D-6CAF-52D3-FD209D656207}"/>
              </a:ext>
            </a:extLst>
          </p:cNvPr>
          <p:cNvSpPr/>
          <p:nvPr/>
        </p:nvSpPr>
        <p:spPr>
          <a:xfrm>
            <a:off x="6632617" y="983976"/>
            <a:ext cx="2547717" cy="346249"/>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a:solidFill>
                  <a:schemeClr val="dk1"/>
                </a:solidFill>
                <a:latin typeface="Roboto Condensed"/>
                <a:ea typeface="Roboto Condensed"/>
                <a:cs typeface="Roboto Condensed"/>
                <a:sym typeface="Roboto Condensed"/>
              </a:rPr>
              <a:t>Circuit associated with AC</a:t>
            </a:r>
            <a:endParaRPr sz="1100">
              <a:solidFill>
                <a:srgbClr val="000000"/>
              </a:solidFill>
              <a:latin typeface="Arial"/>
              <a:ea typeface="Arial"/>
              <a:cs typeface="Arial"/>
              <a:sym typeface="Arial"/>
            </a:endParaRPr>
          </a:p>
        </p:txBody>
      </p:sp>
      <p:sp>
        <p:nvSpPr>
          <p:cNvPr id="4" name="Google Shape;1608;p86">
            <a:extLst>
              <a:ext uri="{FF2B5EF4-FFF2-40B4-BE49-F238E27FC236}">
                <a16:creationId xmlns:a16="http://schemas.microsoft.com/office/drawing/2014/main" id="{9B8BB6BF-C693-ADAA-CA16-D119F489F50E}"/>
              </a:ext>
            </a:extLst>
          </p:cNvPr>
          <p:cNvSpPr/>
          <p:nvPr/>
        </p:nvSpPr>
        <p:spPr>
          <a:xfrm>
            <a:off x="5677623" y="1841224"/>
            <a:ext cx="1371600" cy="971550"/>
          </a:xfrm>
          <a:prstGeom prst="rect">
            <a:avLst/>
          </a:prstGeom>
          <a:solidFill>
            <a:schemeClr val="accent1"/>
          </a:solidFill>
          <a:ln w="12700" cap="flat" cmpd="sng">
            <a:solidFill>
              <a:srgbClr val="696969"/>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r>
              <a:rPr lang="en" sz="1400">
                <a:solidFill>
                  <a:schemeClr val="lt1"/>
                </a:solidFill>
                <a:latin typeface="Roboto Condensed"/>
                <a:ea typeface="Roboto Condensed"/>
                <a:cs typeface="Roboto Condensed"/>
                <a:sym typeface="Roboto Condensed"/>
              </a:rPr>
              <a:t>Adder and logic circuit</a:t>
            </a:r>
            <a:endParaRPr sz="1100">
              <a:solidFill>
                <a:srgbClr val="000000"/>
              </a:solidFill>
              <a:latin typeface="Arial"/>
              <a:ea typeface="Arial"/>
              <a:cs typeface="Arial"/>
              <a:sym typeface="Arial"/>
            </a:endParaRPr>
          </a:p>
        </p:txBody>
      </p:sp>
      <p:sp>
        <p:nvSpPr>
          <p:cNvPr id="5" name="Google Shape;1609;p86">
            <a:extLst>
              <a:ext uri="{FF2B5EF4-FFF2-40B4-BE49-F238E27FC236}">
                <a16:creationId xmlns:a16="http://schemas.microsoft.com/office/drawing/2014/main" id="{F284F94E-7AAD-EA22-F2EA-D02B1E5DB672}"/>
              </a:ext>
            </a:extLst>
          </p:cNvPr>
          <p:cNvSpPr/>
          <p:nvPr/>
        </p:nvSpPr>
        <p:spPr>
          <a:xfrm>
            <a:off x="7762455" y="1841224"/>
            <a:ext cx="1659636" cy="971550"/>
          </a:xfrm>
          <a:prstGeom prst="rect">
            <a:avLst/>
          </a:prstGeom>
          <a:solidFill>
            <a:schemeClr val="accent1"/>
          </a:solidFill>
          <a:ln w="12700" cap="flat" cmpd="sng">
            <a:solidFill>
              <a:srgbClr val="696969"/>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r>
              <a:rPr lang="en" sz="1400">
                <a:solidFill>
                  <a:schemeClr val="lt1"/>
                </a:solidFill>
                <a:latin typeface="Roboto Condensed"/>
                <a:ea typeface="Roboto Condensed"/>
                <a:cs typeface="Roboto Condensed"/>
                <a:sym typeface="Roboto Condensed"/>
              </a:rPr>
              <a:t>Accumulator register (AC)</a:t>
            </a:r>
            <a:endParaRPr sz="1100">
              <a:solidFill>
                <a:srgbClr val="000000"/>
              </a:solidFill>
              <a:latin typeface="Arial"/>
              <a:ea typeface="Arial"/>
              <a:cs typeface="Arial"/>
              <a:sym typeface="Arial"/>
            </a:endParaRPr>
          </a:p>
        </p:txBody>
      </p:sp>
      <p:sp>
        <p:nvSpPr>
          <p:cNvPr id="6" name="Google Shape;1610;p86">
            <a:extLst>
              <a:ext uri="{FF2B5EF4-FFF2-40B4-BE49-F238E27FC236}">
                <a16:creationId xmlns:a16="http://schemas.microsoft.com/office/drawing/2014/main" id="{CB9D6985-C78F-ADA5-79DE-AF77D0751781}"/>
              </a:ext>
            </a:extLst>
          </p:cNvPr>
          <p:cNvSpPr/>
          <p:nvPr/>
        </p:nvSpPr>
        <p:spPr>
          <a:xfrm>
            <a:off x="5677623" y="3498574"/>
            <a:ext cx="1371600" cy="971550"/>
          </a:xfrm>
          <a:prstGeom prst="rect">
            <a:avLst/>
          </a:prstGeom>
          <a:solidFill>
            <a:schemeClr val="accent1"/>
          </a:solidFill>
          <a:ln w="12700" cap="flat" cmpd="sng">
            <a:solidFill>
              <a:srgbClr val="696969"/>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r>
              <a:rPr lang="en" sz="1400">
                <a:solidFill>
                  <a:schemeClr val="lt1"/>
                </a:solidFill>
                <a:latin typeface="Roboto Condensed"/>
                <a:ea typeface="Roboto Condensed"/>
                <a:cs typeface="Roboto Condensed"/>
                <a:sym typeface="Roboto Condensed"/>
              </a:rPr>
              <a:t>Control gates</a:t>
            </a:r>
            <a:endParaRPr sz="1100">
              <a:solidFill>
                <a:srgbClr val="000000"/>
              </a:solidFill>
              <a:latin typeface="Arial"/>
              <a:ea typeface="Arial"/>
              <a:cs typeface="Arial"/>
              <a:sym typeface="Arial"/>
            </a:endParaRPr>
          </a:p>
        </p:txBody>
      </p:sp>
      <p:cxnSp>
        <p:nvCxnSpPr>
          <p:cNvPr id="7" name="Google Shape;1611;p86">
            <a:extLst>
              <a:ext uri="{FF2B5EF4-FFF2-40B4-BE49-F238E27FC236}">
                <a16:creationId xmlns:a16="http://schemas.microsoft.com/office/drawing/2014/main" id="{5A0777E1-B0AE-6CC3-5027-690053954522}"/>
              </a:ext>
            </a:extLst>
          </p:cNvPr>
          <p:cNvCxnSpPr/>
          <p:nvPr/>
        </p:nvCxnSpPr>
        <p:spPr>
          <a:xfrm rot="10800000" flipH="1">
            <a:off x="7049223" y="2812774"/>
            <a:ext cx="947700" cy="857250"/>
          </a:xfrm>
          <a:prstGeom prst="bentConnector3">
            <a:avLst>
              <a:gd name="adj1" fmla="val 100367"/>
            </a:avLst>
          </a:prstGeom>
          <a:noFill/>
          <a:ln w="25400" cap="flat" cmpd="sng">
            <a:solidFill>
              <a:schemeClr val="accent1"/>
            </a:solidFill>
            <a:prstDash val="solid"/>
            <a:miter lim="800000"/>
            <a:headEnd type="none" w="sm" len="sm"/>
            <a:tailEnd type="stealth" w="lg" len="lg"/>
          </a:ln>
        </p:spPr>
      </p:cxnSp>
      <p:cxnSp>
        <p:nvCxnSpPr>
          <p:cNvPr id="8" name="Google Shape;1612;p86">
            <a:extLst>
              <a:ext uri="{FF2B5EF4-FFF2-40B4-BE49-F238E27FC236}">
                <a16:creationId xmlns:a16="http://schemas.microsoft.com/office/drawing/2014/main" id="{11028F2F-EE79-E4F9-8EAA-8058B5D1B298}"/>
              </a:ext>
            </a:extLst>
          </p:cNvPr>
          <p:cNvCxnSpPr>
            <a:endCxn id="5" idx="2"/>
          </p:cNvCxnSpPr>
          <p:nvPr/>
        </p:nvCxnSpPr>
        <p:spPr>
          <a:xfrm rot="10800000" flipH="1">
            <a:off x="7049073" y="2812774"/>
            <a:ext cx="1543200" cy="1171500"/>
          </a:xfrm>
          <a:prstGeom prst="bentConnector2">
            <a:avLst/>
          </a:prstGeom>
          <a:noFill/>
          <a:ln w="25400" cap="flat" cmpd="sng">
            <a:solidFill>
              <a:schemeClr val="accent1"/>
            </a:solidFill>
            <a:prstDash val="solid"/>
            <a:miter lim="800000"/>
            <a:headEnd type="none" w="sm" len="sm"/>
            <a:tailEnd type="stealth" w="lg" len="lg"/>
          </a:ln>
        </p:spPr>
      </p:cxnSp>
      <p:cxnSp>
        <p:nvCxnSpPr>
          <p:cNvPr id="9" name="Google Shape;1613;p86">
            <a:extLst>
              <a:ext uri="{FF2B5EF4-FFF2-40B4-BE49-F238E27FC236}">
                <a16:creationId xmlns:a16="http://schemas.microsoft.com/office/drawing/2014/main" id="{69F25CEE-1EFC-FC03-5153-285F09B9B88A}"/>
              </a:ext>
            </a:extLst>
          </p:cNvPr>
          <p:cNvCxnSpPr/>
          <p:nvPr/>
        </p:nvCxnSpPr>
        <p:spPr>
          <a:xfrm rot="10800000" flipH="1">
            <a:off x="7049225" y="2812774"/>
            <a:ext cx="1946025" cy="1543050"/>
          </a:xfrm>
          <a:prstGeom prst="bentConnector3">
            <a:avLst>
              <a:gd name="adj1" fmla="val 100056"/>
            </a:avLst>
          </a:prstGeom>
          <a:noFill/>
          <a:ln w="25400" cap="flat" cmpd="sng">
            <a:solidFill>
              <a:schemeClr val="accent1"/>
            </a:solidFill>
            <a:prstDash val="solid"/>
            <a:miter lim="800000"/>
            <a:headEnd type="none" w="sm" len="sm"/>
            <a:tailEnd type="stealth" w="lg" len="lg"/>
          </a:ln>
        </p:spPr>
      </p:cxnSp>
      <p:sp>
        <p:nvSpPr>
          <p:cNvPr id="10" name="Google Shape;1614;p86">
            <a:extLst>
              <a:ext uri="{FF2B5EF4-FFF2-40B4-BE49-F238E27FC236}">
                <a16:creationId xmlns:a16="http://schemas.microsoft.com/office/drawing/2014/main" id="{D2AAD027-623B-EFB3-C961-26EFA71E10E5}"/>
              </a:ext>
            </a:extLst>
          </p:cNvPr>
          <p:cNvSpPr txBox="1"/>
          <p:nvPr/>
        </p:nvSpPr>
        <p:spPr>
          <a:xfrm>
            <a:off x="8649424" y="3107277"/>
            <a:ext cx="484633"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CLR</a:t>
            </a:r>
            <a:endParaRPr sz="1100" dirty="0">
              <a:solidFill>
                <a:srgbClr val="000000"/>
              </a:solidFill>
              <a:latin typeface="Arial"/>
              <a:ea typeface="Arial"/>
              <a:cs typeface="Arial"/>
              <a:sym typeface="Arial"/>
            </a:endParaRPr>
          </a:p>
        </p:txBody>
      </p:sp>
      <p:sp>
        <p:nvSpPr>
          <p:cNvPr id="11" name="Google Shape;1615;p86">
            <a:extLst>
              <a:ext uri="{FF2B5EF4-FFF2-40B4-BE49-F238E27FC236}">
                <a16:creationId xmlns:a16="http://schemas.microsoft.com/office/drawing/2014/main" id="{6696835F-6F57-ABCC-54BD-B97884866909}"/>
              </a:ext>
            </a:extLst>
          </p:cNvPr>
          <p:cNvSpPr txBox="1"/>
          <p:nvPr/>
        </p:nvSpPr>
        <p:spPr>
          <a:xfrm>
            <a:off x="8192223" y="3098526"/>
            <a:ext cx="387366"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INR</a:t>
            </a:r>
            <a:endParaRPr sz="1100">
              <a:solidFill>
                <a:srgbClr val="000000"/>
              </a:solidFill>
              <a:latin typeface="Arial"/>
              <a:ea typeface="Arial"/>
              <a:cs typeface="Arial"/>
              <a:sym typeface="Arial"/>
            </a:endParaRPr>
          </a:p>
        </p:txBody>
      </p:sp>
      <p:sp>
        <p:nvSpPr>
          <p:cNvPr id="12" name="Google Shape;1616;p86">
            <a:extLst>
              <a:ext uri="{FF2B5EF4-FFF2-40B4-BE49-F238E27FC236}">
                <a16:creationId xmlns:a16="http://schemas.microsoft.com/office/drawing/2014/main" id="{A02BE2E0-73F7-90C4-BBD3-BA31575B44AE}"/>
              </a:ext>
            </a:extLst>
          </p:cNvPr>
          <p:cNvSpPr txBox="1"/>
          <p:nvPr/>
        </p:nvSpPr>
        <p:spPr>
          <a:xfrm>
            <a:off x="7701938" y="3098524"/>
            <a:ext cx="490287" cy="293414"/>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LD</a:t>
            </a:r>
            <a:endParaRPr sz="1100" dirty="0">
              <a:solidFill>
                <a:srgbClr val="000000"/>
              </a:solidFill>
              <a:latin typeface="Arial"/>
              <a:ea typeface="Arial"/>
              <a:cs typeface="Arial"/>
              <a:sym typeface="Arial"/>
            </a:endParaRPr>
          </a:p>
        </p:txBody>
      </p:sp>
      <p:cxnSp>
        <p:nvCxnSpPr>
          <p:cNvPr id="13" name="Google Shape;1617;p86">
            <a:extLst>
              <a:ext uri="{FF2B5EF4-FFF2-40B4-BE49-F238E27FC236}">
                <a16:creationId xmlns:a16="http://schemas.microsoft.com/office/drawing/2014/main" id="{5E3EC68C-B3F1-7359-E9E0-1FEC28AF9B08}"/>
              </a:ext>
            </a:extLst>
          </p:cNvPr>
          <p:cNvCxnSpPr/>
          <p:nvPr/>
        </p:nvCxnSpPr>
        <p:spPr>
          <a:xfrm>
            <a:off x="9278073" y="2812776"/>
            <a:ext cx="0" cy="543161"/>
          </a:xfrm>
          <a:prstGeom prst="straightConnector1">
            <a:avLst/>
          </a:prstGeom>
          <a:noFill/>
          <a:ln w="25400" cap="flat" cmpd="sng">
            <a:solidFill>
              <a:schemeClr val="accent1"/>
            </a:solidFill>
            <a:prstDash val="solid"/>
            <a:miter lim="800000"/>
            <a:headEnd type="none" w="sm" len="sm"/>
            <a:tailEnd type="none" w="sm" len="sm"/>
          </a:ln>
        </p:spPr>
      </p:cxnSp>
      <p:sp>
        <p:nvSpPr>
          <p:cNvPr id="14" name="Google Shape;1618;p86">
            <a:extLst>
              <a:ext uri="{FF2B5EF4-FFF2-40B4-BE49-F238E27FC236}">
                <a16:creationId xmlns:a16="http://schemas.microsoft.com/office/drawing/2014/main" id="{87441F38-B846-2FC1-E191-E34A5209CC7E}"/>
              </a:ext>
            </a:extLst>
          </p:cNvPr>
          <p:cNvSpPr txBox="1"/>
          <p:nvPr/>
        </p:nvSpPr>
        <p:spPr>
          <a:xfrm>
            <a:off x="9049474" y="3327127"/>
            <a:ext cx="598485"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Clock</a:t>
            </a:r>
            <a:endParaRPr sz="1100" dirty="0">
              <a:solidFill>
                <a:srgbClr val="000000"/>
              </a:solidFill>
              <a:latin typeface="Arial"/>
              <a:ea typeface="Arial"/>
              <a:cs typeface="Arial"/>
              <a:sym typeface="Arial"/>
            </a:endParaRPr>
          </a:p>
        </p:txBody>
      </p:sp>
      <p:cxnSp>
        <p:nvCxnSpPr>
          <p:cNvPr id="15" name="Google Shape;1619;p86">
            <a:extLst>
              <a:ext uri="{FF2B5EF4-FFF2-40B4-BE49-F238E27FC236}">
                <a16:creationId xmlns:a16="http://schemas.microsoft.com/office/drawing/2014/main" id="{D07E0BF4-ABA9-D37F-5E4D-626777E44ADF}"/>
              </a:ext>
            </a:extLst>
          </p:cNvPr>
          <p:cNvCxnSpPr>
            <a:stCxn id="4" idx="3"/>
            <a:endCxn id="5" idx="1"/>
          </p:cNvCxnSpPr>
          <p:nvPr/>
        </p:nvCxnSpPr>
        <p:spPr>
          <a:xfrm>
            <a:off x="7049223" y="2326999"/>
            <a:ext cx="713100" cy="0"/>
          </a:xfrm>
          <a:prstGeom prst="straightConnector1">
            <a:avLst/>
          </a:prstGeom>
          <a:noFill/>
          <a:ln w="25400" cap="flat" cmpd="sng">
            <a:solidFill>
              <a:schemeClr val="accent1"/>
            </a:solidFill>
            <a:prstDash val="solid"/>
            <a:miter lim="800000"/>
            <a:headEnd type="none" w="sm" len="sm"/>
            <a:tailEnd type="stealth" w="lg" len="lg"/>
          </a:ln>
        </p:spPr>
      </p:cxnSp>
      <p:cxnSp>
        <p:nvCxnSpPr>
          <p:cNvPr id="16" name="Google Shape;1620;p86">
            <a:extLst>
              <a:ext uri="{FF2B5EF4-FFF2-40B4-BE49-F238E27FC236}">
                <a16:creationId xmlns:a16="http://schemas.microsoft.com/office/drawing/2014/main" id="{C8046BF3-6FCB-D2ED-7C96-4397E576AD30}"/>
              </a:ext>
            </a:extLst>
          </p:cNvPr>
          <p:cNvCxnSpPr>
            <a:stCxn id="5" idx="3"/>
          </p:cNvCxnSpPr>
          <p:nvPr/>
        </p:nvCxnSpPr>
        <p:spPr>
          <a:xfrm>
            <a:off x="9422091" y="2326999"/>
            <a:ext cx="999000" cy="0"/>
          </a:xfrm>
          <a:prstGeom prst="straightConnector1">
            <a:avLst/>
          </a:prstGeom>
          <a:noFill/>
          <a:ln w="25400" cap="flat" cmpd="sng">
            <a:solidFill>
              <a:schemeClr val="accent1"/>
            </a:solidFill>
            <a:prstDash val="solid"/>
            <a:miter lim="800000"/>
            <a:headEnd type="none" w="sm" len="sm"/>
            <a:tailEnd type="stealth" w="lg" len="lg"/>
          </a:ln>
        </p:spPr>
      </p:cxnSp>
      <p:grpSp>
        <p:nvGrpSpPr>
          <p:cNvPr id="17" name="Google Shape;1621;p86">
            <a:extLst>
              <a:ext uri="{FF2B5EF4-FFF2-40B4-BE49-F238E27FC236}">
                <a16:creationId xmlns:a16="http://schemas.microsoft.com/office/drawing/2014/main" id="{026A43A2-6B4D-82C0-524E-5C1CB9AEE867}"/>
              </a:ext>
            </a:extLst>
          </p:cNvPr>
          <p:cNvGrpSpPr/>
          <p:nvPr/>
        </p:nvGrpSpPr>
        <p:grpSpPr>
          <a:xfrm>
            <a:off x="5106125" y="1441176"/>
            <a:ext cx="4815459" cy="885825"/>
            <a:chOff x="838200" y="1600200"/>
            <a:chExt cx="6420612" cy="1181100"/>
          </a:xfrm>
        </p:grpSpPr>
        <p:cxnSp>
          <p:nvCxnSpPr>
            <p:cNvPr id="18" name="Google Shape;1622;p86">
              <a:extLst>
                <a:ext uri="{FF2B5EF4-FFF2-40B4-BE49-F238E27FC236}">
                  <a16:creationId xmlns:a16="http://schemas.microsoft.com/office/drawing/2014/main" id="{1BF6D1B5-C12D-AA01-3D12-1D397DEC9355}"/>
                </a:ext>
              </a:extLst>
            </p:cNvPr>
            <p:cNvCxnSpPr/>
            <p:nvPr/>
          </p:nvCxnSpPr>
          <p:spPr>
            <a:xfrm rot="10800000">
              <a:off x="7258812" y="1600200"/>
              <a:ext cx="0" cy="1181100"/>
            </a:xfrm>
            <a:prstGeom prst="straightConnector1">
              <a:avLst/>
            </a:prstGeom>
            <a:noFill/>
            <a:ln w="25400" cap="flat" cmpd="sng">
              <a:solidFill>
                <a:schemeClr val="accent1"/>
              </a:solidFill>
              <a:prstDash val="solid"/>
              <a:miter lim="800000"/>
              <a:headEnd type="oval" w="med" len="med"/>
              <a:tailEnd type="none" w="sm" len="sm"/>
            </a:ln>
          </p:spPr>
        </p:cxnSp>
        <p:cxnSp>
          <p:nvCxnSpPr>
            <p:cNvPr id="19" name="Google Shape;1623;p86">
              <a:extLst>
                <a:ext uri="{FF2B5EF4-FFF2-40B4-BE49-F238E27FC236}">
                  <a16:creationId xmlns:a16="http://schemas.microsoft.com/office/drawing/2014/main" id="{D31AE8A4-EBCF-6593-65DF-53552385DD98}"/>
                </a:ext>
              </a:extLst>
            </p:cNvPr>
            <p:cNvCxnSpPr/>
            <p:nvPr/>
          </p:nvCxnSpPr>
          <p:spPr>
            <a:xfrm rot="10800000">
              <a:off x="838200" y="1600200"/>
              <a:ext cx="6420612" cy="0"/>
            </a:xfrm>
            <a:prstGeom prst="straightConnector1">
              <a:avLst/>
            </a:prstGeom>
            <a:noFill/>
            <a:ln w="25400" cap="flat" cmpd="sng">
              <a:solidFill>
                <a:schemeClr val="accent1"/>
              </a:solidFill>
              <a:prstDash val="solid"/>
              <a:miter lim="800000"/>
              <a:headEnd type="none" w="sm" len="sm"/>
              <a:tailEnd type="none" w="sm" len="sm"/>
            </a:ln>
          </p:spPr>
        </p:cxnSp>
        <p:cxnSp>
          <p:nvCxnSpPr>
            <p:cNvPr id="20" name="Google Shape;1624;p86">
              <a:extLst>
                <a:ext uri="{FF2B5EF4-FFF2-40B4-BE49-F238E27FC236}">
                  <a16:creationId xmlns:a16="http://schemas.microsoft.com/office/drawing/2014/main" id="{257E46E9-E1D6-485C-5C31-357B81966902}"/>
                </a:ext>
              </a:extLst>
            </p:cNvPr>
            <p:cNvCxnSpPr/>
            <p:nvPr/>
          </p:nvCxnSpPr>
          <p:spPr>
            <a:xfrm rot="10800000">
              <a:off x="848487" y="1600200"/>
              <a:ext cx="0" cy="762000"/>
            </a:xfrm>
            <a:prstGeom prst="straightConnector1">
              <a:avLst/>
            </a:prstGeom>
            <a:noFill/>
            <a:ln w="25400" cap="flat" cmpd="sng">
              <a:solidFill>
                <a:schemeClr val="accent1"/>
              </a:solidFill>
              <a:prstDash val="solid"/>
              <a:miter lim="800000"/>
              <a:headEnd type="none" w="sm" len="sm"/>
              <a:tailEnd type="none" w="sm" len="sm"/>
            </a:ln>
          </p:spPr>
        </p:cxnSp>
        <p:cxnSp>
          <p:nvCxnSpPr>
            <p:cNvPr id="21" name="Google Shape;1625;p86">
              <a:extLst>
                <a:ext uri="{FF2B5EF4-FFF2-40B4-BE49-F238E27FC236}">
                  <a16:creationId xmlns:a16="http://schemas.microsoft.com/office/drawing/2014/main" id="{4116E7E1-D3A2-42DF-0E98-A5E4C0E41D97}"/>
                </a:ext>
              </a:extLst>
            </p:cNvPr>
            <p:cNvCxnSpPr/>
            <p:nvPr/>
          </p:nvCxnSpPr>
          <p:spPr>
            <a:xfrm>
              <a:off x="838200" y="2362200"/>
              <a:ext cx="762000" cy="0"/>
            </a:xfrm>
            <a:prstGeom prst="straightConnector1">
              <a:avLst/>
            </a:prstGeom>
            <a:noFill/>
            <a:ln w="25400" cap="flat" cmpd="sng">
              <a:solidFill>
                <a:schemeClr val="accent1"/>
              </a:solidFill>
              <a:prstDash val="solid"/>
              <a:miter lim="800000"/>
              <a:headEnd type="none" w="sm" len="sm"/>
              <a:tailEnd type="stealth" w="lg" len="lg"/>
            </a:ln>
          </p:spPr>
        </p:cxnSp>
      </p:grpSp>
      <p:cxnSp>
        <p:nvCxnSpPr>
          <p:cNvPr id="22" name="Google Shape;1626;p86">
            <a:extLst>
              <a:ext uri="{FF2B5EF4-FFF2-40B4-BE49-F238E27FC236}">
                <a16:creationId xmlns:a16="http://schemas.microsoft.com/office/drawing/2014/main" id="{E929AAEF-BF08-52E8-57F1-433DFAD7B83C}"/>
              </a:ext>
            </a:extLst>
          </p:cNvPr>
          <p:cNvCxnSpPr>
            <a:endCxn id="4" idx="1"/>
          </p:cNvCxnSpPr>
          <p:nvPr/>
        </p:nvCxnSpPr>
        <p:spPr>
          <a:xfrm>
            <a:off x="5277423" y="2326999"/>
            <a:ext cx="400200" cy="0"/>
          </a:xfrm>
          <a:prstGeom prst="straightConnector1">
            <a:avLst/>
          </a:prstGeom>
          <a:noFill/>
          <a:ln w="25400" cap="flat" cmpd="sng">
            <a:solidFill>
              <a:schemeClr val="accent1"/>
            </a:solidFill>
            <a:prstDash val="solid"/>
            <a:miter lim="800000"/>
            <a:headEnd type="none" w="sm" len="sm"/>
            <a:tailEnd type="stealth" w="lg" len="lg"/>
          </a:ln>
        </p:spPr>
      </p:cxnSp>
      <p:cxnSp>
        <p:nvCxnSpPr>
          <p:cNvPr id="23" name="Google Shape;1627;p86">
            <a:extLst>
              <a:ext uri="{FF2B5EF4-FFF2-40B4-BE49-F238E27FC236}">
                <a16:creationId xmlns:a16="http://schemas.microsoft.com/office/drawing/2014/main" id="{7B4BD6CA-3D9E-ABC1-DF77-9A7ADB9C0000}"/>
              </a:ext>
            </a:extLst>
          </p:cNvPr>
          <p:cNvCxnSpPr/>
          <p:nvPr/>
        </p:nvCxnSpPr>
        <p:spPr>
          <a:xfrm>
            <a:off x="5277573" y="2641324"/>
            <a:ext cx="400050" cy="0"/>
          </a:xfrm>
          <a:prstGeom prst="straightConnector1">
            <a:avLst/>
          </a:prstGeom>
          <a:noFill/>
          <a:ln w="25400" cap="flat" cmpd="sng">
            <a:solidFill>
              <a:schemeClr val="accent1"/>
            </a:solidFill>
            <a:prstDash val="solid"/>
            <a:miter lim="800000"/>
            <a:headEnd type="none" w="sm" len="sm"/>
            <a:tailEnd type="stealth" w="lg" len="lg"/>
          </a:ln>
        </p:spPr>
      </p:cxnSp>
      <p:sp>
        <p:nvSpPr>
          <p:cNvPr id="24" name="Google Shape;1628;p86">
            <a:extLst>
              <a:ext uri="{FF2B5EF4-FFF2-40B4-BE49-F238E27FC236}">
                <a16:creationId xmlns:a16="http://schemas.microsoft.com/office/drawing/2014/main" id="{2122EBE8-E713-E142-1373-285B582FD871}"/>
              </a:ext>
            </a:extLst>
          </p:cNvPr>
          <p:cNvSpPr txBox="1"/>
          <p:nvPr/>
        </p:nvSpPr>
        <p:spPr>
          <a:xfrm>
            <a:off x="4488529" y="2188501"/>
            <a:ext cx="745253"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From DR</a:t>
            </a:r>
            <a:endParaRPr sz="1100" dirty="0">
              <a:solidFill>
                <a:srgbClr val="000000"/>
              </a:solidFill>
              <a:latin typeface="Arial"/>
              <a:ea typeface="Arial"/>
              <a:cs typeface="Arial"/>
              <a:sym typeface="Arial"/>
            </a:endParaRPr>
          </a:p>
        </p:txBody>
      </p:sp>
      <p:sp>
        <p:nvSpPr>
          <p:cNvPr id="25" name="Google Shape;1629;p86">
            <a:extLst>
              <a:ext uri="{FF2B5EF4-FFF2-40B4-BE49-F238E27FC236}">
                <a16:creationId xmlns:a16="http://schemas.microsoft.com/office/drawing/2014/main" id="{C3983884-88AE-EA41-72CE-E881FB35F6F9}"/>
              </a:ext>
            </a:extLst>
          </p:cNvPr>
          <p:cNvSpPr txBox="1"/>
          <p:nvPr/>
        </p:nvSpPr>
        <p:spPr>
          <a:xfrm>
            <a:off x="4323521" y="2499253"/>
            <a:ext cx="88934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From INPR</a:t>
            </a:r>
            <a:endParaRPr sz="1100" dirty="0">
              <a:solidFill>
                <a:srgbClr val="000000"/>
              </a:solidFill>
              <a:latin typeface="Arial"/>
              <a:ea typeface="Arial"/>
              <a:cs typeface="Arial"/>
              <a:sym typeface="Arial"/>
            </a:endParaRPr>
          </a:p>
        </p:txBody>
      </p:sp>
      <p:cxnSp>
        <p:nvCxnSpPr>
          <p:cNvPr id="26" name="Google Shape;1630;p86">
            <a:extLst>
              <a:ext uri="{FF2B5EF4-FFF2-40B4-BE49-F238E27FC236}">
                <a16:creationId xmlns:a16="http://schemas.microsoft.com/office/drawing/2014/main" id="{1CBAC829-24E0-16F7-0DA6-289CB72B6C4A}"/>
              </a:ext>
            </a:extLst>
          </p:cNvPr>
          <p:cNvCxnSpPr>
            <a:stCxn id="6" idx="0"/>
            <a:endCxn id="4" idx="2"/>
          </p:cNvCxnSpPr>
          <p:nvPr/>
        </p:nvCxnSpPr>
        <p:spPr>
          <a:xfrm rot="10800000">
            <a:off x="6363423" y="2812774"/>
            <a:ext cx="0" cy="685800"/>
          </a:xfrm>
          <a:prstGeom prst="straightConnector1">
            <a:avLst/>
          </a:prstGeom>
          <a:noFill/>
          <a:ln w="25400" cap="flat" cmpd="sng">
            <a:solidFill>
              <a:schemeClr val="accent1"/>
            </a:solidFill>
            <a:prstDash val="solid"/>
            <a:miter lim="800000"/>
            <a:headEnd type="none" w="sm" len="sm"/>
            <a:tailEnd type="stealth" w="lg" len="lg"/>
          </a:ln>
        </p:spPr>
      </p:cxnSp>
      <p:sp>
        <p:nvSpPr>
          <p:cNvPr id="27" name="Google Shape;1631;p86">
            <a:extLst>
              <a:ext uri="{FF2B5EF4-FFF2-40B4-BE49-F238E27FC236}">
                <a16:creationId xmlns:a16="http://schemas.microsoft.com/office/drawing/2014/main" id="{715BF746-D943-CED1-6925-E51CE4102FDA}"/>
              </a:ext>
            </a:extLst>
          </p:cNvPr>
          <p:cNvSpPr txBox="1"/>
          <p:nvPr/>
        </p:nvSpPr>
        <p:spPr>
          <a:xfrm>
            <a:off x="10011909" y="2050000"/>
            <a:ext cx="31402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16</a:t>
            </a:r>
            <a:endParaRPr sz="1100">
              <a:solidFill>
                <a:srgbClr val="000000"/>
              </a:solidFill>
              <a:latin typeface="Arial"/>
              <a:ea typeface="Arial"/>
              <a:cs typeface="Arial"/>
              <a:sym typeface="Arial"/>
            </a:endParaRPr>
          </a:p>
        </p:txBody>
      </p:sp>
      <p:sp>
        <p:nvSpPr>
          <p:cNvPr id="28" name="Google Shape;1632;p86">
            <a:extLst>
              <a:ext uri="{FF2B5EF4-FFF2-40B4-BE49-F238E27FC236}">
                <a16:creationId xmlns:a16="http://schemas.microsoft.com/office/drawing/2014/main" id="{11CE03D9-7081-F886-BC09-4974935CABD9}"/>
              </a:ext>
            </a:extLst>
          </p:cNvPr>
          <p:cNvSpPr txBox="1"/>
          <p:nvPr/>
        </p:nvSpPr>
        <p:spPr>
          <a:xfrm>
            <a:off x="7220673" y="2044824"/>
            <a:ext cx="31402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16</a:t>
            </a:r>
            <a:endParaRPr sz="1100">
              <a:solidFill>
                <a:srgbClr val="000000"/>
              </a:solidFill>
              <a:latin typeface="Arial"/>
              <a:ea typeface="Arial"/>
              <a:cs typeface="Arial"/>
              <a:sym typeface="Arial"/>
            </a:endParaRPr>
          </a:p>
        </p:txBody>
      </p:sp>
      <p:sp>
        <p:nvSpPr>
          <p:cNvPr id="29" name="Google Shape;1633;p86">
            <a:extLst>
              <a:ext uri="{FF2B5EF4-FFF2-40B4-BE49-F238E27FC236}">
                <a16:creationId xmlns:a16="http://schemas.microsoft.com/office/drawing/2014/main" id="{118CE442-BC4C-9D42-BE41-F1AF2268F746}"/>
              </a:ext>
            </a:extLst>
          </p:cNvPr>
          <p:cNvSpPr txBox="1"/>
          <p:nvPr/>
        </p:nvSpPr>
        <p:spPr>
          <a:xfrm>
            <a:off x="5249295" y="1760679"/>
            <a:ext cx="31402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16</a:t>
            </a:r>
            <a:endParaRPr sz="1100">
              <a:solidFill>
                <a:srgbClr val="000000"/>
              </a:solidFill>
              <a:latin typeface="Arial"/>
              <a:ea typeface="Arial"/>
              <a:cs typeface="Arial"/>
              <a:sym typeface="Arial"/>
            </a:endParaRPr>
          </a:p>
        </p:txBody>
      </p:sp>
      <p:sp>
        <p:nvSpPr>
          <p:cNvPr id="30" name="Google Shape;1634;p86">
            <a:extLst>
              <a:ext uri="{FF2B5EF4-FFF2-40B4-BE49-F238E27FC236}">
                <a16:creationId xmlns:a16="http://schemas.microsoft.com/office/drawing/2014/main" id="{5422C682-9E87-D6AB-8DEE-9D3D803D1662}"/>
              </a:ext>
            </a:extLst>
          </p:cNvPr>
          <p:cNvSpPr txBox="1"/>
          <p:nvPr/>
        </p:nvSpPr>
        <p:spPr>
          <a:xfrm>
            <a:off x="5249295" y="2078577"/>
            <a:ext cx="31402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16</a:t>
            </a:r>
            <a:endParaRPr sz="1100">
              <a:solidFill>
                <a:srgbClr val="000000"/>
              </a:solidFill>
              <a:latin typeface="Arial"/>
              <a:ea typeface="Arial"/>
              <a:cs typeface="Arial"/>
              <a:sym typeface="Arial"/>
            </a:endParaRPr>
          </a:p>
        </p:txBody>
      </p:sp>
      <p:sp>
        <p:nvSpPr>
          <p:cNvPr id="31" name="Google Shape;1635;p86">
            <a:extLst>
              <a:ext uri="{FF2B5EF4-FFF2-40B4-BE49-F238E27FC236}">
                <a16:creationId xmlns:a16="http://schemas.microsoft.com/office/drawing/2014/main" id="{4847D2DB-EAA2-2489-2708-70E23C7D28CD}"/>
              </a:ext>
            </a:extLst>
          </p:cNvPr>
          <p:cNvSpPr txBox="1"/>
          <p:nvPr/>
        </p:nvSpPr>
        <p:spPr>
          <a:xfrm>
            <a:off x="5277575" y="2410761"/>
            <a:ext cx="226265"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8</a:t>
            </a:r>
            <a:endParaRPr sz="1100">
              <a:solidFill>
                <a:srgbClr val="000000"/>
              </a:solidFill>
              <a:latin typeface="Arial"/>
              <a:ea typeface="Arial"/>
              <a:cs typeface="Arial"/>
              <a:sym typeface="Arial"/>
            </a:endParaRPr>
          </a:p>
        </p:txBody>
      </p:sp>
      <p:sp>
        <p:nvSpPr>
          <p:cNvPr id="32" name="Google Shape;1636;p86">
            <a:extLst>
              <a:ext uri="{FF2B5EF4-FFF2-40B4-BE49-F238E27FC236}">
                <a16:creationId xmlns:a16="http://schemas.microsoft.com/office/drawing/2014/main" id="{B59A097E-2ABB-C876-7BA3-2BA3DF000A76}"/>
              </a:ext>
            </a:extLst>
          </p:cNvPr>
          <p:cNvSpPr txBox="1"/>
          <p:nvPr/>
        </p:nvSpPr>
        <p:spPr>
          <a:xfrm>
            <a:off x="9907471" y="2355574"/>
            <a:ext cx="588382" cy="500107"/>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To bus</a:t>
            </a:r>
            <a:endParaRPr sz="1100">
              <a:solidFill>
                <a:srgbClr val="000000"/>
              </a:solidFill>
              <a:latin typeface="Arial"/>
              <a:ea typeface="Arial"/>
              <a:cs typeface="Arial"/>
              <a:sym typeface="Arial"/>
            </a:endParaRPr>
          </a:p>
        </p:txBody>
      </p:sp>
      <p:cxnSp>
        <p:nvCxnSpPr>
          <p:cNvPr id="33" name="Google Shape;1637;p86">
            <a:extLst>
              <a:ext uri="{FF2B5EF4-FFF2-40B4-BE49-F238E27FC236}">
                <a16:creationId xmlns:a16="http://schemas.microsoft.com/office/drawing/2014/main" id="{7519F76A-8D1B-006C-F206-99757F03AAC6}"/>
              </a:ext>
            </a:extLst>
          </p:cNvPr>
          <p:cNvCxnSpPr/>
          <p:nvPr/>
        </p:nvCxnSpPr>
        <p:spPr>
          <a:xfrm rot="10800000" flipH="1">
            <a:off x="5348682" y="1962222"/>
            <a:ext cx="108000" cy="108000"/>
          </a:xfrm>
          <a:prstGeom prst="straightConnector1">
            <a:avLst/>
          </a:prstGeom>
          <a:noFill/>
          <a:ln w="25400" cap="flat" cmpd="sng">
            <a:solidFill>
              <a:schemeClr val="accent1"/>
            </a:solidFill>
            <a:prstDash val="solid"/>
            <a:miter lim="800000"/>
            <a:headEnd type="none" w="sm" len="sm"/>
            <a:tailEnd type="none" w="sm" len="sm"/>
          </a:ln>
        </p:spPr>
      </p:cxnSp>
      <p:cxnSp>
        <p:nvCxnSpPr>
          <p:cNvPr id="34" name="Google Shape;1638;p86">
            <a:extLst>
              <a:ext uri="{FF2B5EF4-FFF2-40B4-BE49-F238E27FC236}">
                <a16:creationId xmlns:a16="http://schemas.microsoft.com/office/drawing/2014/main" id="{0D7C50DF-E3A2-909C-47A4-AD819B32A1AD}"/>
              </a:ext>
            </a:extLst>
          </p:cNvPr>
          <p:cNvCxnSpPr/>
          <p:nvPr/>
        </p:nvCxnSpPr>
        <p:spPr>
          <a:xfrm rot="10800000" flipH="1">
            <a:off x="5346859" y="2284252"/>
            <a:ext cx="108000" cy="108000"/>
          </a:xfrm>
          <a:prstGeom prst="straightConnector1">
            <a:avLst/>
          </a:prstGeom>
          <a:noFill/>
          <a:ln w="25400" cap="flat" cmpd="sng">
            <a:solidFill>
              <a:schemeClr val="accent1"/>
            </a:solidFill>
            <a:prstDash val="solid"/>
            <a:miter lim="800000"/>
            <a:headEnd type="none" w="sm" len="sm"/>
            <a:tailEnd type="none" w="sm" len="sm"/>
          </a:ln>
        </p:spPr>
      </p:cxnSp>
      <p:cxnSp>
        <p:nvCxnSpPr>
          <p:cNvPr id="35" name="Google Shape;1639;p86">
            <a:extLst>
              <a:ext uri="{FF2B5EF4-FFF2-40B4-BE49-F238E27FC236}">
                <a16:creationId xmlns:a16="http://schemas.microsoft.com/office/drawing/2014/main" id="{654FC67C-8BFE-30CE-B290-D363A197A7D9}"/>
              </a:ext>
            </a:extLst>
          </p:cNvPr>
          <p:cNvCxnSpPr/>
          <p:nvPr/>
        </p:nvCxnSpPr>
        <p:spPr>
          <a:xfrm rot="10800000" flipH="1">
            <a:off x="5346859" y="2592435"/>
            <a:ext cx="108000" cy="108000"/>
          </a:xfrm>
          <a:prstGeom prst="straightConnector1">
            <a:avLst/>
          </a:prstGeom>
          <a:noFill/>
          <a:ln w="25400" cap="flat" cmpd="sng">
            <a:solidFill>
              <a:schemeClr val="accent1"/>
            </a:solidFill>
            <a:prstDash val="solid"/>
            <a:miter lim="800000"/>
            <a:headEnd type="none" w="sm" len="sm"/>
            <a:tailEnd type="none" w="sm" len="sm"/>
          </a:ln>
        </p:spPr>
      </p:cxnSp>
      <p:cxnSp>
        <p:nvCxnSpPr>
          <p:cNvPr id="36" name="Google Shape;1640;p86">
            <a:extLst>
              <a:ext uri="{FF2B5EF4-FFF2-40B4-BE49-F238E27FC236}">
                <a16:creationId xmlns:a16="http://schemas.microsoft.com/office/drawing/2014/main" id="{0A2ACEC6-A2FD-2759-C272-7E851C0F4122}"/>
              </a:ext>
            </a:extLst>
          </p:cNvPr>
          <p:cNvCxnSpPr/>
          <p:nvPr/>
        </p:nvCxnSpPr>
        <p:spPr>
          <a:xfrm rot="10800000" flipH="1">
            <a:off x="7323687" y="2272999"/>
            <a:ext cx="108000" cy="108000"/>
          </a:xfrm>
          <a:prstGeom prst="straightConnector1">
            <a:avLst/>
          </a:prstGeom>
          <a:noFill/>
          <a:ln w="25400" cap="flat" cmpd="sng">
            <a:solidFill>
              <a:schemeClr val="accent1"/>
            </a:solidFill>
            <a:prstDash val="solid"/>
            <a:miter lim="800000"/>
            <a:headEnd type="none" w="sm" len="sm"/>
            <a:tailEnd type="none" w="sm" len="sm"/>
          </a:ln>
        </p:spPr>
      </p:cxnSp>
      <p:cxnSp>
        <p:nvCxnSpPr>
          <p:cNvPr id="37" name="Google Shape;1641;p86">
            <a:extLst>
              <a:ext uri="{FF2B5EF4-FFF2-40B4-BE49-F238E27FC236}">
                <a16:creationId xmlns:a16="http://schemas.microsoft.com/office/drawing/2014/main" id="{57CEC390-B223-A17A-58A4-F77D874CF4BB}"/>
              </a:ext>
            </a:extLst>
          </p:cNvPr>
          <p:cNvCxnSpPr/>
          <p:nvPr/>
        </p:nvCxnSpPr>
        <p:spPr>
          <a:xfrm rot="10800000" flipH="1">
            <a:off x="10114923" y="2272999"/>
            <a:ext cx="108000" cy="108000"/>
          </a:xfrm>
          <a:prstGeom prst="straightConnector1">
            <a:avLst/>
          </a:prstGeom>
          <a:noFill/>
          <a:ln w="25400"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31070186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9D7A-582B-514B-545F-08197AB50634}"/>
              </a:ext>
            </a:extLst>
          </p:cNvPr>
          <p:cNvSpPr>
            <a:spLocks noGrp="1"/>
          </p:cNvSpPr>
          <p:nvPr>
            <p:ph type="title"/>
          </p:nvPr>
        </p:nvSpPr>
        <p:spPr/>
        <p:txBody>
          <a:bodyPr/>
          <a:lstStyle/>
          <a:p>
            <a:r>
              <a:rPr lang="en" dirty="0"/>
              <a:t>Design of Accumulator Logic</a:t>
            </a:r>
            <a:endParaRPr lang="en-US" dirty="0"/>
          </a:p>
        </p:txBody>
      </p:sp>
      <p:sp>
        <p:nvSpPr>
          <p:cNvPr id="4" name="Google Shape;1647;p87">
            <a:extLst>
              <a:ext uri="{FF2B5EF4-FFF2-40B4-BE49-F238E27FC236}">
                <a16:creationId xmlns:a16="http://schemas.microsoft.com/office/drawing/2014/main" id="{DC121885-55B9-833B-198C-69A8FCAA47C0}"/>
              </a:ext>
            </a:extLst>
          </p:cNvPr>
          <p:cNvSpPr/>
          <p:nvPr/>
        </p:nvSpPr>
        <p:spPr>
          <a:xfrm>
            <a:off x="4435617" y="944143"/>
            <a:ext cx="6545342" cy="448884"/>
          </a:xfrm>
          <a:prstGeom prst="rect">
            <a:avLst/>
          </a:prstGeom>
          <a:noFill/>
          <a:ln>
            <a:noFill/>
          </a:ln>
        </p:spPr>
        <p:txBody>
          <a:bodyPr spcFirstLastPara="1" wrap="square" lIns="68575" tIns="34275" rIns="68575" bIns="34275" anchor="t" anchorCtr="0">
            <a:noAutofit/>
          </a:bodyPr>
          <a:lstStyle/>
          <a:p>
            <a:pPr>
              <a:buClr>
                <a:srgbClr val="000000"/>
              </a:buClr>
              <a:buSzPts val="1800"/>
            </a:pPr>
            <a:r>
              <a:rPr lang="en" sz="2400" dirty="0">
                <a:solidFill>
                  <a:schemeClr val="dk1"/>
                </a:solidFill>
                <a:latin typeface="Roboto Condensed"/>
                <a:ea typeface="Roboto Condensed"/>
                <a:cs typeface="Roboto Condensed"/>
                <a:sym typeface="Roboto Condensed"/>
              </a:rPr>
              <a:t>Gate structure for controlling LD, INR and CLR of AC</a:t>
            </a:r>
            <a:endParaRPr sz="2400" dirty="0">
              <a:solidFill>
                <a:srgbClr val="000000"/>
              </a:solidFill>
              <a:latin typeface="Arial"/>
              <a:ea typeface="Arial"/>
              <a:cs typeface="Arial"/>
              <a:sym typeface="Arial"/>
            </a:endParaRPr>
          </a:p>
        </p:txBody>
      </p:sp>
      <p:sp>
        <p:nvSpPr>
          <p:cNvPr id="5" name="Google Shape;1648;p87">
            <a:extLst>
              <a:ext uri="{FF2B5EF4-FFF2-40B4-BE49-F238E27FC236}">
                <a16:creationId xmlns:a16="http://schemas.microsoft.com/office/drawing/2014/main" id="{1B4FE800-1A5E-35C4-7E4F-25E200C8A2A3}"/>
              </a:ext>
            </a:extLst>
          </p:cNvPr>
          <p:cNvSpPr/>
          <p:nvPr/>
        </p:nvSpPr>
        <p:spPr>
          <a:xfrm>
            <a:off x="7911742" y="1982857"/>
            <a:ext cx="1659636" cy="309566"/>
          </a:xfrm>
          <a:prstGeom prst="rect">
            <a:avLst/>
          </a:prstGeom>
          <a:solidFill>
            <a:schemeClr val="accent1"/>
          </a:solidFill>
          <a:ln w="19050" cap="flat" cmpd="sng">
            <a:solidFill>
              <a:srgbClr val="696969"/>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r>
              <a:rPr lang="en" sz="1400">
                <a:solidFill>
                  <a:schemeClr val="lt1"/>
                </a:solidFill>
                <a:latin typeface="Roboto Condensed"/>
                <a:ea typeface="Roboto Condensed"/>
                <a:cs typeface="Roboto Condensed"/>
                <a:sym typeface="Roboto Condensed"/>
              </a:rPr>
              <a:t>AC</a:t>
            </a:r>
            <a:endParaRPr sz="1100">
              <a:solidFill>
                <a:srgbClr val="000000"/>
              </a:solidFill>
              <a:latin typeface="Arial"/>
              <a:ea typeface="Arial"/>
              <a:cs typeface="Arial"/>
              <a:sym typeface="Arial"/>
            </a:endParaRPr>
          </a:p>
        </p:txBody>
      </p:sp>
      <p:cxnSp>
        <p:nvCxnSpPr>
          <p:cNvPr id="6" name="Google Shape;1649;p87">
            <a:extLst>
              <a:ext uri="{FF2B5EF4-FFF2-40B4-BE49-F238E27FC236}">
                <a16:creationId xmlns:a16="http://schemas.microsoft.com/office/drawing/2014/main" id="{A37C4527-E4D0-C99E-81B5-85824B82EBB8}"/>
              </a:ext>
            </a:extLst>
          </p:cNvPr>
          <p:cNvCxnSpPr/>
          <p:nvPr/>
        </p:nvCxnSpPr>
        <p:spPr>
          <a:xfrm rot="-5400000">
            <a:off x="7495444" y="2516078"/>
            <a:ext cx="864000" cy="432000"/>
          </a:xfrm>
          <a:prstGeom prst="bentConnector3">
            <a:avLst>
              <a:gd name="adj1" fmla="val 0"/>
            </a:avLst>
          </a:prstGeom>
          <a:noFill/>
          <a:ln w="19050" cap="flat" cmpd="sng">
            <a:solidFill>
              <a:schemeClr val="accent1"/>
            </a:solidFill>
            <a:prstDash val="solid"/>
            <a:miter lim="800000"/>
            <a:headEnd type="none" w="sm" len="sm"/>
            <a:tailEnd type="stealth" w="lg" len="lg"/>
          </a:ln>
        </p:spPr>
      </p:cxnSp>
      <p:sp>
        <p:nvSpPr>
          <p:cNvPr id="7" name="Google Shape;1650;p87">
            <a:extLst>
              <a:ext uri="{FF2B5EF4-FFF2-40B4-BE49-F238E27FC236}">
                <a16:creationId xmlns:a16="http://schemas.microsoft.com/office/drawing/2014/main" id="{AD439FAC-BCA8-65F0-35E9-9CA376F8E4D9}"/>
              </a:ext>
            </a:extLst>
          </p:cNvPr>
          <p:cNvSpPr txBox="1"/>
          <p:nvPr/>
        </p:nvSpPr>
        <p:spPr>
          <a:xfrm>
            <a:off x="8836675" y="2505960"/>
            <a:ext cx="516991"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CLR</a:t>
            </a:r>
            <a:endParaRPr sz="1100" dirty="0">
              <a:solidFill>
                <a:srgbClr val="000000"/>
              </a:solidFill>
              <a:latin typeface="Arial"/>
              <a:ea typeface="Arial"/>
              <a:cs typeface="Arial"/>
              <a:sym typeface="Arial"/>
            </a:endParaRPr>
          </a:p>
        </p:txBody>
      </p:sp>
      <p:sp>
        <p:nvSpPr>
          <p:cNvPr id="8" name="Google Shape;1651;p87">
            <a:extLst>
              <a:ext uri="{FF2B5EF4-FFF2-40B4-BE49-F238E27FC236}">
                <a16:creationId xmlns:a16="http://schemas.microsoft.com/office/drawing/2014/main" id="{3CCDA847-E643-FC0E-4DEF-B5DE10A9C2EF}"/>
              </a:ext>
            </a:extLst>
          </p:cNvPr>
          <p:cNvSpPr txBox="1"/>
          <p:nvPr/>
        </p:nvSpPr>
        <p:spPr>
          <a:xfrm>
            <a:off x="8294991" y="2497209"/>
            <a:ext cx="387366"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INR</a:t>
            </a:r>
            <a:endParaRPr sz="1100" dirty="0">
              <a:solidFill>
                <a:srgbClr val="000000"/>
              </a:solidFill>
              <a:latin typeface="Arial"/>
              <a:ea typeface="Arial"/>
              <a:cs typeface="Arial"/>
              <a:sym typeface="Arial"/>
            </a:endParaRPr>
          </a:p>
        </p:txBody>
      </p:sp>
      <p:sp>
        <p:nvSpPr>
          <p:cNvPr id="9" name="Google Shape;1652;p87">
            <a:extLst>
              <a:ext uri="{FF2B5EF4-FFF2-40B4-BE49-F238E27FC236}">
                <a16:creationId xmlns:a16="http://schemas.microsoft.com/office/drawing/2014/main" id="{C9E60ADF-E0D5-127C-8395-6F89F67BC9DB}"/>
              </a:ext>
            </a:extLst>
          </p:cNvPr>
          <p:cNvSpPr txBox="1"/>
          <p:nvPr/>
        </p:nvSpPr>
        <p:spPr>
          <a:xfrm>
            <a:off x="7835715" y="2497207"/>
            <a:ext cx="448549" cy="285746"/>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LD</a:t>
            </a:r>
            <a:endParaRPr sz="1100" dirty="0">
              <a:solidFill>
                <a:srgbClr val="000000"/>
              </a:solidFill>
              <a:latin typeface="Arial"/>
              <a:ea typeface="Arial"/>
              <a:cs typeface="Arial"/>
              <a:sym typeface="Arial"/>
            </a:endParaRPr>
          </a:p>
        </p:txBody>
      </p:sp>
      <p:cxnSp>
        <p:nvCxnSpPr>
          <p:cNvPr id="10" name="Google Shape;1653;p87">
            <a:extLst>
              <a:ext uri="{FF2B5EF4-FFF2-40B4-BE49-F238E27FC236}">
                <a16:creationId xmlns:a16="http://schemas.microsoft.com/office/drawing/2014/main" id="{5C16662B-5608-94F8-ED9E-B8C16F41AEA1}"/>
              </a:ext>
            </a:extLst>
          </p:cNvPr>
          <p:cNvCxnSpPr/>
          <p:nvPr/>
        </p:nvCxnSpPr>
        <p:spPr>
          <a:xfrm>
            <a:off x="9457826" y="2296948"/>
            <a:ext cx="0" cy="543161"/>
          </a:xfrm>
          <a:prstGeom prst="straightConnector1">
            <a:avLst/>
          </a:prstGeom>
          <a:noFill/>
          <a:ln w="19050" cap="flat" cmpd="sng">
            <a:solidFill>
              <a:schemeClr val="accent1"/>
            </a:solidFill>
            <a:prstDash val="solid"/>
            <a:miter lim="800000"/>
            <a:headEnd type="none" w="sm" len="sm"/>
            <a:tailEnd type="none" w="sm" len="sm"/>
          </a:ln>
        </p:spPr>
      </p:cxnSp>
      <p:sp>
        <p:nvSpPr>
          <p:cNvPr id="11" name="Google Shape;1654;p87">
            <a:extLst>
              <a:ext uri="{FF2B5EF4-FFF2-40B4-BE49-F238E27FC236}">
                <a16:creationId xmlns:a16="http://schemas.microsoft.com/office/drawing/2014/main" id="{2B558070-A368-3E86-AA8F-64F1E59DD80E}"/>
              </a:ext>
            </a:extLst>
          </p:cNvPr>
          <p:cNvSpPr txBox="1"/>
          <p:nvPr/>
        </p:nvSpPr>
        <p:spPr>
          <a:xfrm>
            <a:off x="9497028" y="2602619"/>
            <a:ext cx="744489"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Clock</a:t>
            </a:r>
            <a:endParaRPr sz="1100" dirty="0">
              <a:solidFill>
                <a:srgbClr val="000000"/>
              </a:solidFill>
              <a:latin typeface="Arial"/>
              <a:ea typeface="Arial"/>
              <a:cs typeface="Arial"/>
              <a:sym typeface="Arial"/>
            </a:endParaRPr>
          </a:p>
        </p:txBody>
      </p:sp>
      <p:cxnSp>
        <p:nvCxnSpPr>
          <p:cNvPr id="12" name="Google Shape;1655;p87">
            <a:extLst>
              <a:ext uri="{FF2B5EF4-FFF2-40B4-BE49-F238E27FC236}">
                <a16:creationId xmlns:a16="http://schemas.microsoft.com/office/drawing/2014/main" id="{55BC4159-0825-0D7E-7236-A3320E8AA6A6}"/>
              </a:ext>
            </a:extLst>
          </p:cNvPr>
          <p:cNvCxnSpPr>
            <a:endCxn id="5" idx="1"/>
          </p:cNvCxnSpPr>
          <p:nvPr/>
        </p:nvCxnSpPr>
        <p:spPr>
          <a:xfrm>
            <a:off x="7198342" y="2137640"/>
            <a:ext cx="713400" cy="0"/>
          </a:xfrm>
          <a:prstGeom prst="straightConnector1">
            <a:avLst/>
          </a:prstGeom>
          <a:noFill/>
          <a:ln w="19050" cap="flat" cmpd="sng">
            <a:solidFill>
              <a:schemeClr val="accent1"/>
            </a:solidFill>
            <a:prstDash val="solid"/>
            <a:miter lim="800000"/>
            <a:headEnd type="none" w="sm" len="sm"/>
            <a:tailEnd type="stealth" w="lg" len="lg"/>
          </a:ln>
        </p:spPr>
      </p:cxnSp>
      <p:cxnSp>
        <p:nvCxnSpPr>
          <p:cNvPr id="13" name="Google Shape;1656;p87">
            <a:extLst>
              <a:ext uri="{FF2B5EF4-FFF2-40B4-BE49-F238E27FC236}">
                <a16:creationId xmlns:a16="http://schemas.microsoft.com/office/drawing/2014/main" id="{B3ADB913-FAA6-66DF-57C4-EEDD31B3D827}"/>
              </a:ext>
            </a:extLst>
          </p:cNvPr>
          <p:cNvCxnSpPr>
            <a:stCxn id="5" idx="3"/>
          </p:cNvCxnSpPr>
          <p:nvPr/>
        </p:nvCxnSpPr>
        <p:spPr>
          <a:xfrm>
            <a:off x="9571378" y="2137640"/>
            <a:ext cx="781500" cy="0"/>
          </a:xfrm>
          <a:prstGeom prst="straightConnector1">
            <a:avLst/>
          </a:prstGeom>
          <a:noFill/>
          <a:ln w="19050" cap="flat" cmpd="sng">
            <a:solidFill>
              <a:schemeClr val="accent1"/>
            </a:solidFill>
            <a:prstDash val="solid"/>
            <a:miter lim="800000"/>
            <a:headEnd type="none" w="sm" len="sm"/>
            <a:tailEnd type="stealth" w="lg" len="lg"/>
          </a:ln>
        </p:spPr>
      </p:cxnSp>
      <p:sp>
        <p:nvSpPr>
          <p:cNvPr id="14" name="Google Shape;1657;p87">
            <a:extLst>
              <a:ext uri="{FF2B5EF4-FFF2-40B4-BE49-F238E27FC236}">
                <a16:creationId xmlns:a16="http://schemas.microsoft.com/office/drawing/2014/main" id="{C6C68BA1-2A98-1086-BC1D-B02B35BB385B}"/>
              </a:ext>
            </a:extLst>
          </p:cNvPr>
          <p:cNvSpPr txBox="1"/>
          <p:nvPr/>
        </p:nvSpPr>
        <p:spPr>
          <a:xfrm>
            <a:off x="9944684" y="1868557"/>
            <a:ext cx="31402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16</a:t>
            </a:r>
            <a:endParaRPr sz="1100">
              <a:solidFill>
                <a:srgbClr val="000000"/>
              </a:solidFill>
              <a:latin typeface="Arial"/>
              <a:ea typeface="Arial"/>
              <a:cs typeface="Arial"/>
              <a:sym typeface="Arial"/>
            </a:endParaRPr>
          </a:p>
        </p:txBody>
      </p:sp>
      <p:sp>
        <p:nvSpPr>
          <p:cNvPr id="15" name="Google Shape;1658;p87">
            <a:extLst>
              <a:ext uri="{FF2B5EF4-FFF2-40B4-BE49-F238E27FC236}">
                <a16:creationId xmlns:a16="http://schemas.microsoft.com/office/drawing/2014/main" id="{B3C4BE91-FB2A-C477-CB83-B0089791D4EC}"/>
              </a:ext>
            </a:extLst>
          </p:cNvPr>
          <p:cNvSpPr txBox="1"/>
          <p:nvPr/>
        </p:nvSpPr>
        <p:spPr>
          <a:xfrm>
            <a:off x="9840245" y="2203948"/>
            <a:ext cx="74448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To bus</a:t>
            </a:r>
            <a:endParaRPr sz="1100" dirty="0">
              <a:solidFill>
                <a:srgbClr val="000000"/>
              </a:solidFill>
              <a:latin typeface="Arial"/>
              <a:ea typeface="Arial"/>
              <a:cs typeface="Arial"/>
              <a:sym typeface="Arial"/>
            </a:endParaRPr>
          </a:p>
        </p:txBody>
      </p:sp>
      <p:grpSp>
        <p:nvGrpSpPr>
          <p:cNvPr id="16" name="Google Shape;1659;p87">
            <a:extLst>
              <a:ext uri="{FF2B5EF4-FFF2-40B4-BE49-F238E27FC236}">
                <a16:creationId xmlns:a16="http://schemas.microsoft.com/office/drawing/2014/main" id="{AB57956D-CCA6-F4AF-894E-363BBD7AD8A9}"/>
              </a:ext>
            </a:extLst>
          </p:cNvPr>
          <p:cNvGrpSpPr/>
          <p:nvPr/>
        </p:nvGrpSpPr>
        <p:grpSpPr>
          <a:xfrm>
            <a:off x="6709840" y="2840109"/>
            <a:ext cx="998448" cy="658139"/>
            <a:chOff x="3686271" y="2982784"/>
            <a:chExt cx="1331264" cy="877519"/>
          </a:xfrm>
        </p:grpSpPr>
        <p:cxnSp>
          <p:nvCxnSpPr>
            <p:cNvPr id="17" name="Google Shape;1660;p87">
              <a:extLst>
                <a:ext uri="{FF2B5EF4-FFF2-40B4-BE49-F238E27FC236}">
                  <a16:creationId xmlns:a16="http://schemas.microsoft.com/office/drawing/2014/main" id="{7BD75ABA-EC5C-1822-5819-511E714FF3BC}"/>
                </a:ext>
              </a:extLst>
            </p:cNvPr>
            <p:cNvCxnSpPr/>
            <p:nvPr/>
          </p:nvCxnSpPr>
          <p:spPr>
            <a:xfrm rot="10800000" flipH="1">
              <a:off x="3686271" y="3135183"/>
              <a:ext cx="360000" cy="1"/>
            </a:xfrm>
            <a:prstGeom prst="straightConnector1">
              <a:avLst/>
            </a:prstGeom>
            <a:noFill/>
            <a:ln w="19050" cap="flat" cmpd="sng">
              <a:solidFill>
                <a:schemeClr val="accent1"/>
              </a:solidFill>
              <a:prstDash val="solid"/>
              <a:miter lim="800000"/>
              <a:headEnd type="none" w="sm" len="sm"/>
              <a:tailEnd type="none" w="sm" len="sm"/>
            </a:ln>
          </p:spPr>
        </p:cxnSp>
        <p:grpSp>
          <p:nvGrpSpPr>
            <p:cNvPr id="18" name="Google Shape;1661;p87">
              <a:extLst>
                <a:ext uri="{FF2B5EF4-FFF2-40B4-BE49-F238E27FC236}">
                  <a16:creationId xmlns:a16="http://schemas.microsoft.com/office/drawing/2014/main" id="{B21BD23F-DF5C-2FBE-7A61-F1670A81F7FD}"/>
                </a:ext>
              </a:extLst>
            </p:cNvPr>
            <p:cNvGrpSpPr/>
            <p:nvPr/>
          </p:nvGrpSpPr>
          <p:grpSpPr>
            <a:xfrm>
              <a:off x="3883270" y="2982784"/>
              <a:ext cx="1134265" cy="877519"/>
              <a:chOff x="3883270" y="2982784"/>
              <a:chExt cx="1134265" cy="877519"/>
            </a:xfrm>
          </p:grpSpPr>
          <p:sp>
            <p:nvSpPr>
              <p:cNvPr id="19" name="Google Shape;1662;p87">
                <a:extLst>
                  <a:ext uri="{FF2B5EF4-FFF2-40B4-BE49-F238E27FC236}">
                    <a16:creationId xmlns:a16="http://schemas.microsoft.com/office/drawing/2014/main" id="{ABB708C5-4B07-C168-D2E1-B1C3650B41DB}"/>
                  </a:ext>
                </a:extLst>
              </p:cNvPr>
              <p:cNvSpPr/>
              <p:nvPr/>
            </p:nvSpPr>
            <p:spPr>
              <a:xfrm rot="10800000">
                <a:off x="4007866" y="3048854"/>
                <a:ext cx="1009669" cy="723580"/>
              </a:xfrm>
              <a:custGeom>
                <a:avLst/>
                <a:gdLst/>
                <a:ahLst/>
                <a:cxnLst/>
                <a:rect l="l" t="t" r="r" b="b"/>
                <a:pathLst>
                  <a:path w="10000" h="10000" extrusionOk="0">
                    <a:moveTo>
                      <a:pt x="9999" y="10000"/>
                    </a:moveTo>
                    <a:lnTo>
                      <a:pt x="5183" y="9912"/>
                    </a:lnTo>
                    <a:cubicBezTo>
                      <a:pt x="3060" y="9824"/>
                      <a:pt x="0" y="6688"/>
                      <a:pt x="0" y="5043"/>
                    </a:cubicBezTo>
                    <a:cubicBezTo>
                      <a:pt x="0" y="3398"/>
                      <a:pt x="2965" y="220"/>
                      <a:pt x="5183" y="44"/>
                    </a:cubicBezTo>
                    <a:lnTo>
                      <a:pt x="10000" y="0"/>
                    </a:ln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sp>
            <p:nvSpPr>
              <p:cNvPr id="20" name="Google Shape;1663;p87">
                <a:extLst>
                  <a:ext uri="{FF2B5EF4-FFF2-40B4-BE49-F238E27FC236}">
                    <a16:creationId xmlns:a16="http://schemas.microsoft.com/office/drawing/2014/main" id="{7B6CF3E8-2FE5-E006-7DB1-D979D88C3059}"/>
                  </a:ext>
                </a:extLst>
              </p:cNvPr>
              <p:cNvSpPr/>
              <p:nvPr/>
            </p:nvSpPr>
            <p:spPr>
              <a:xfrm rot="10800000">
                <a:off x="3883270" y="2982784"/>
                <a:ext cx="234763" cy="877519"/>
              </a:xfrm>
              <a:custGeom>
                <a:avLst/>
                <a:gdLst/>
                <a:ahLst/>
                <a:cxnLst/>
                <a:rect l="l" t="t" r="r" b="b"/>
                <a:pathLst>
                  <a:path w="2211" h="10000" extrusionOk="0">
                    <a:moveTo>
                      <a:pt x="2211" y="0"/>
                    </a:moveTo>
                    <a:cubicBezTo>
                      <a:pt x="739" y="0"/>
                      <a:pt x="0" y="3289"/>
                      <a:pt x="0" y="4956"/>
                    </a:cubicBezTo>
                    <a:cubicBezTo>
                      <a:pt x="0" y="6622"/>
                      <a:pt x="737" y="10000"/>
                      <a:pt x="2209" y="10000"/>
                    </a:cubicBezTo>
                  </a:path>
                </a:pathLst>
              </a:cu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grpSp>
      <p:grpSp>
        <p:nvGrpSpPr>
          <p:cNvPr id="21" name="Google Shape;1664;p87">
            <a:extLst>
              <a:ext uri="{FF2B5EF4-FFF2-40B4-BE49-F238E27FC236}">
                <a16:creationId xmlns:a16="http://schemas.microsoft.com/office/drawing/2014/main" id="{036D5F69-A3BD-F551-897C-F47BDE151D76}"/>
              </a:ext>
            </a:extLst>
          </p:cNvPr>
          <p:cNvGrpSpPr/>
          <p:nvPr/>
        </p:nvGrpSpPr>
        <p:grpSpPr>
          <a:xfrm>
            <a:off x="4949936" y="1781169"/>
            <a:ext cx="1767515" cy="313757"/>
            <a:chOff x="2867897" y="1715660"/>
            <a:chExt cx="3795467" cy="741118"/>
          </a:xfrm>
        </p:grpSpPr>
        <p:cxnSp>
          <p:nvCxnSpPr>
            <p:cNvPr id="22" name="Google Shape;1665;p87">
              <a:extLst>
                <a:ext uri="{FF2B5EF4-FFF2-40B4-BE49-F238E27FC236}">
                  <a16:creationId xmlns:a16="http://schemas.microsoft.com/office/drawing/2014/main" id="{069C71E1-BB45-267D-0530-1D4EC7C3851D}"/>
                </a:ext>
              </a:extLst>
            </p:cNvPr>
            <p:cNvCxnSpPr/>
            <p:nvPr/>
          </p:nvCxnSpPr>
          <p:spPr>
            <a:xfrm rot="10800000" flipH="1">
              <a:off x="2870349" y="2266406"/>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23" name="Google Shape;1666;p87">
              <a:extLst>
                <a:ext uri="{FF2B5EF4-FFF2-40B4-BE49-F238E27FC236}">
                  <a16:creationId xmlns:a16="http://schemas.microsoft.com/office/drawing/2014/main" id="{11B609C8-8145-246F-540F-015D75D6B642}"/>
                </a:ext>
              </a:extLst>
            </p:cNvPr>
            <p:cNvCxnSpPr/>
            <p:nvPr/>
          </p:nvCxnSpPr>
          <p:spPr>
            <a:xfrm rot="10800000" flipH="1">
              <a:off x="2867897" y="1903059"/>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24" name="Google Shape;1667;p87">
              <a:extLst>
                <a:ext uri="{FF2B5EF4-FFF2-40B4-BE49-F238E27FC236}">
                  <a16:creationId xmlns:a16="http://schemas.microsoft.com/office/drawing/2014/main" id="{07A31AE8-9F1D-B8AB-51A9-B4ECA03E7C30}"/>
                </a:ext>
              </a:extLst>
            </p:cNvPr>
            <p:cNvCxnSpPr/>
            <p:nvPr/>
          </p:nvCxnSpPr>
          <p:spPr>
            <a:xfrm rot="10800000" flipH="1">
              <a:off x="5332755" y="2086964"/>
              <a:ext cx="1330609" cy="2"/>
            </a:xfrm>
            <a:prstGeom prst="straightConnector1">
              <a:avLst/>
            </a:prstGeom>
            <a:noFill/>
            <a:ln w="19050" cap="flat" cmpd="sng">
              <a:solidFill>
                <a:schemeClr val="accent1"/>
              </a:solidFill>
              <a:prstDash val="solid"/>
              <a:miter lim="800000"/>
              <a:headEnd type="none" w="sm" len="sm"/>
              <a:tailEnd type="none" w="sm" len="sm"/>
            </a:ln>
          </p:spPr>
        </p:cxnSp>
        <p:sp>
          <p:nvSpPr>
            <p:cNvPr id="25" name="Google Shape;1668;p87">
              <a:extLst>
                <a:ext uri="{FF2B5EF4-FFF2-40B4-BE49-F238E27FC236}">
                  <a16:creationId xmlns:a16="http://schemas.microsoft.com/office/drawing/2014/main" id="{1B07DBD1-764F-E0F1-2E59-453FBE1A6739}"/>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cxnSp>
        <p:nvCxnSpPr>
          <p:cNvPr id="26" name="Google Shape;1669;p87">
            <a:extLst>
              <a:ext uri="{FF2B5EF4-FFF2-40B4-BE49-F238E27FC236}">
                <a16:creationId xmlns:a16="http://schemas.microsoft.com/office/drawing/2014/main" id="{7266F3C2-C4B5-9D4A-1D3B-5CC84CE698CF}"/>
              </a:ext>
            </a:extLst>
          </p:cNvPr>
          <p:cNvCxnSpPr/>
          <p:nvPr/>
        </p:nvCxnSpPr>
        <p:spPr>
          <a:xfrm>
            <a:off x="6713878" y="1938361"/>
            <a:ext cx="0" cy="1012500"/>
          </a:xfrm>
          <a:prstGeom prst="straightConnector1">
            <a:avLst/>
          </a:prstGeom>
          <a:noFill/>
          <a:ln w="19050" cap="flat" cmpd="sng">
            <a:solidFill>
              <a:schemeClr val="accent1"/>
            </a:solidFill>
            <a:prstDash val="solid"/>
            <a:miter lim="800000"/>
            <a:headEnd type="none" w="sm" len="sm"/>
            <a:tailEnd type="none" w="sm" len="sm"/>
          </a:ln>
        </p:spPr>
      </p:cxnSp>
      <p:grpSp>
        <p:nvGrpSpPr>
          <p:cNvPr id="27" name="Google Shape;1670;p87">
            <a:extLst>
              <a:ext uri="{FF2B5EF4-FFF2-40B4-BE49-F238E27FC236}">
                <a16:creationId xmlns:a16="http://schemas.microsoft.com/office/drawing/2014/main" id="{A3171400-7471-4676-8477-F7397CA9E51E}"/>
              </a:ext>
            </a:extLst>
          </p:cNvPr>
          <p:cNvGrpSpPr/>
          <p:nvPr/>
        </p:nvGrpSpPr>
        <p:grpSpPr>
          <a:xfrm>
            <a:off x="4942228" y="2191935"/>
            <a:ext cx="1543050" cy="313757"/>
            <a:chOff x="2851351" y="1715660"/>
            <a:chExt cx="3313463" cy="741118"/>
          </a:xfrm>
        </p:grpSpPr>
        <p:cxnSp>
          <p:nvCxnSpPr>
            <p:cNvPr id="28" name="Google Shape;1671;p87">
              <a:extLst>
                <a:ext uri="{FF2B5EF4-FFF2-40B4-BE49-F238E27FC236}">
                  <a16:creationId xmlns:a16="http://schemas.microsoft.com/office/drawing/2014/main" id="{82715DDB-020F-A48C-2858-4558F6790782}"/>
                </a:ext>
              </a:extLst>
            </p:cNvPr>
            <p:cNvCxnSpPr/>
            <p:nvPr/>
          </p:nvCxnSpPr>
          <p:spPr>
            <a:xfrm rot="10800000" flipH="1">
              <a:off x="3711334" y="2266407"/>
              <a:ext cx="735388" cy="2"/>
            </a:xfrm>
            <a:prstGeom prst="straightConnector1">
              <a:avLst/>
            </a:prstGeom>
            <a:noFill/>
            <a:ln w="19050" cap="flat" cmpd="sng">
              <a:solidFill>
                <a:schemeClr val="accent1"/>
              </a:solidFill>
              <a:prstDash val="solid"/>
              <a:miter lim="800000"/>
              <a:headEnd type="none" w="sm" len="sm"/>
              <a:tailEnd type="none" w="sm" len="sm"/>
            </a:ln>
          </p:spPr>
        </p:cxnSp>
        <p:cxnSp>
          <p:nvCxnSpPr>
            <p:cNvPr id="29" name="Google Shape;1672;p87">
              <a:extLst>
                <a:ext uri="{FF2B5EF4-FFF2-40B4-BE49-F238E27FC236}">
                  <a16:creationId xmlns:a16="http://schemas.microsoft.com/office/drawing/2014/main" id="{5751C07E-6A79-6BC2-104D-A72C8E6F7E4F}"/>
                </a:ext>
              </a:extLst>
            </p:cNvPr>
            <p:cNvCxnSpPr/>
            <p:nvPr/>
          </p:nvCxnSpPr>
          <p:spPr>
            <a:xfrm rot="10800000" flipH="1">
              <a:off x="2851351" y="1903059"/>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30" name="Google Shape;1673;p87">
              <a:extLst>
                <a:ext uri="{FF2B5EF4-FFF2-40B4-BE49-F238E27FC236}">
                  <a16:creationId xmlns:a16="http://schemas.microsoft.com/office/drawing/2014/main" id="{6E860BA4-529E-DDF1-0F03-4213FE46702B}"/>
                </a:ext>
              </a:extLst>
            </p:cNvPr>
            <p:cNvCxnSpPr/>
            <p:nvPr/>
          </p:nvCxnSpPr>
          <p:spPr>
            <a:xfrm rot="10800000" flipH="1">
              <a:off x="5338611" y="2078301"/>
              <a:ext cx="826203" cy="2"/>
            </a:xfrm>
            <a:prstGeom prst="straightConnector1">
              <a:avLst/>
            </a:prstGeom>
            <a:noFill/>
            <a:ln w="19050" cap="flat" cmpd="sng">
              <a:solidFill>
                <a:schemeClr val="accent1"/>
              </a:solidFill>
              <a:prstDash val="solid"/>
              <a:miter lim="800000"/>
              <a:headEnd type="none" w="sm" len="sm"/>
              <a:tailEnd type="none" w="sm" len="sm"/>
            </a:ln>
          </p:spPr>
        </p:cxnSp>
        <p:sp>
          <p:nvSpPr>
            <p:cNvPr id="31" name="Google Shape;1674;p87">
              <a:extLst>
                <a:ext uri="{FF2B5EF4-FFF2-40B4-BE49-F238E27FC236}">
                  <a16:creationId xmlns:a16="http://schemas.microsoft.com/office/drawing/2014/main" id="{E6EE964C-7F22-D2C6-658E-E3A8100DDAF8}"/>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grpSp>
        <p:nvGrpSpPr>
          <p:cNvPr id="32" name="Google Shape;1675;p87">
            <a:extLst>
              <a:ext uri="{FF2B5EF4-FFF2-40B4-BE49-F238E27FC236}">
                <a16:creationId xmlns:a16="http://schemas.microsoft.com/office/drawing/2014/main" id="{087637FC-6F6C-DCA0-F3CF-F3CA038F276C}"/>
              </a:ext>
            </a:extLst>
          </p:cNvPr>
          <p:cNvGrpSpPr/>
          <p:nvPr/>
        </p:nvGrpSpPr>
        <p:grpSpPr>
          <a:xfrm>
            <a:off x="4949565" y="2649135"/>
            <a:ext cx="1389267" cy="313757"/>
            <a:chOff x="2867101" y="1715660"/>
            <a:chExt cx="2983238" cy="741118"/>
          </a:xfrm>
        </p:grpSpPr>
        <p:cxnSp>
          <p:nvCxnSpPr>
            <p:cNvPr id="33" name="Google Shape;1676;p87">
              <a:extLst>
                <a:ext uri="{FF2B5EF4-FFF2-40B4-BE49-F238E27FC236}">
                  <a16:creationId xmlns:a16="http://schemas.microsoft.com/office/drawing/2014/main" id="{7F67906B-D18D-54C6-62BB-10046B5C506F}"/>
                </a:ext>
              </a:extLst>
            </p:cNvPr>
            <p:cNvCxnSpPr/>
            <p:nvPr/>
          </p:nvCxnSpPr>
          <p:spPr>
            <a:xfrm rot="10800000" flipH="1">
              <a:off x="2870349" y="2266406"/>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34" name="Google Shape;1677;p87">
              <a:extLst>
                <a:ext uri="{FF2B5EF4-FFF2-40B4-BE49-F238E27FC236}">
                  <a16:creationId xmlns:a16="http://schemas.microsoft.com/office/drawing/2014/main" id="{400601E2-FCC1-F2AC-4C6F-3553CE9F960B}"/>
                </a:ext>
              </a:extLst>
            </p:cNvPr>
            <p:cNvCxnSpPr/>
            <p:nvPr/>
          </p:nvCxnSpPr>
          <p:spPr>
            <a:xfrm rot="10800000" flipH="1">
              <a:off x="2867101" y="1903059"/>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35" name="Google Shape;1678;p87">
              <a:extLst>
                <a:ext uri="{FF2B5EF4-FFF2-40B4-BE49-F238E27FC236}">
                  <a16:creationId xmlns:a16="http://schemas.microsoft.com/office/drawing/2014/main" id="{8EEB8C8C-6A89-DFD7-B876-70DD25EB9305}"/>
                </a:ext>
              </a:extLst>
            </p:cNvPr>
            <p:cNvCxnSpPr/>
            <p:nvPr/>
          </p:nvCxnSpPr>
          <p:spPr>
            <a:xfrm rot="10800000" flipH="1">
              <a:off x="5337332" y="2086964"/>
              <a:ext cx="513007" cy="2"/>
            </a:xfrm>
            <a:prstGeom prst="straightConnector1">
              <a:avLst/>
            </a:prstGeom>
            <a:noFill/>
            <a:ln w="19050" cap="flat" cmpd="sng">
              <a:solidFill>
                <a:schemeClr val="accent1"/>
              </a:solidFill>
              <a:prstDash val="solid"/>
              <a:miter lim="800000"/>
              <a:headEnd type="none" w="sm" len="sm"/>
              <a:tailEnd type="none" w="sm" len="sm"/>
            </a:ln>
          </p:spPr>
        </p:cxnSp>
        <p:sp>
          <p:nvSpPr>
            <p:cNvPr id="36" name="Google Shape;1679;p87">
              <a:extLst>
                <a:ext uri="{FF2B5EF4-FFF2-40B4-BE49-F238E27FC236}">
                  <a16:creationId xmlns:a16="http://schemas.microsoft.com/office/drawing/2014/main" id="{CB2B6758-3468-2F3C-D64C-A030EE0CC563}"/>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grpSp>
        <p:nvGrpSpPr>
          <p:cNvPr id="37" name="Google Shape;1680;p87">
            <a:extLst>
              <a:ext uri="{FF2B5EF4-FFF2-40B4-BE49-F238E27FC236}">
                <a16:creationId xmlns:a16="http://schemas.microsoft.com/office/drawing/2014/main" id="{163DBD9A-DAEA-CC9B-4013-39143BC7C002}"/>
              </a:ext>
            </a:extLst>
          </p:cNvPr>
          <p:cNvGrpSpPr/>
          <p:nvPr/>
        </p:nvGrpSpPr>
        <p:grpSpPr>
          <a:xfrm>
            <a:off x="4949565" y="3036561"/>
            <a:ext cx="2075245" cy="313757"/>
            <a:chOff x="2867101" y="1715660"/>
            <a:chExt cx="4456271" cy="741118"/>
          </a:xfrm>
        </p:grpSpPr>
        <p:cxnSp>
          <p:nvCxnSpPr>
            <p:cNvPr id="38" name="Google Shape;1681;p87">
              <a:extLst>
                <a:ext uri="{FF2B5EF4-FFF2-40B4-BE49-F238E27FC236}">
                  <a16:creationId xmlns:a16="http://schemas.microsoft.com/office/drawing/2014/main" id="{B7367A0F-A0FB-C386-6990-5490E2FD1622}"/>
                </a:ext>
              </a:extLst>
            </p:cNvPr>
            <p:cNvCxnSpPr/>
            <p:nvPr/>
          </p:nvCxnSpPr>
          <p:spPr>
            <a:xfrm rot="10800000" flipH="1">
              <a:off x="2870349" y="2266406"/>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39" name="Google Shape;1682;p87">
              <a:extLst>
                <a:ext uri="{FF2B5EF4-FFF2-40B4-BE49-F238E27FC236}">
                  <a16:creationId xmlns:a16="http://schemas.microsoft.com/office/drawing/2014/main" id="{FC66A4E5-DDBF-2A2E-72E4-B44490785DE7}"/>
                </a:ext>
              </a:extLst>
            </p:cNvPr>
            <p:cNvCxnSpPr/>
            <p:nvPr/>
          </p:nvCxnSpPr>
          <p:spPr>
            <a:xfrm rot="10800000" flipH="1">
              <a:off x="2867101" y="1903059"/>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40" name="Google Shape;1683;p87">
              <a:extLst>
                <a:ext uri="{FF2B5EF4-FFF2-40B4-BE49-F238E27FC236}">
                  <a16:creationId xmlns:a16="http://schemas.microsoft.com/office/drawing/2014/main" id="{802370B9-EEC9-8950-5551-0C971EB2FF77}"/>
                </a:ext>
              </a:extLst>
            </p:cNvPr>
            <p:cNvCxnSpPr/>
            <p:nvPr/>
          </p:nvCxnSpPr>
          <p:spPr>
            <a:xfrm rot="10800000" flipH="1">
              <a:off x="5340631" y="2086966"/>
              <a:ext cx="1982741" cy="2"/>
            </a:xfrm>
            <a:prstGeom prst="straightConnector1">
              <a:avLst/>
            </a:prstGeom>
            <a:noFill/>
            <a:ln w="19050" cap="flat" cmpd="sng">
              <a:solidFill>
                <a:schemeClr val="accent1"/>
              </a:solidFill>
              <a:prstDash val="solid"/>
              <a:miter lim="800000"/>
              <a:headEnd type="none" w="sm" len="sm"/>
              <a:tailEnd type="none" w="sm" len="sm"/>
            </a:ln>
          </p:spPr>
        </p:cxnSp>
        <p:sp>
          <p:nvSpPr>
            <p:cNvPr id="41" name="Google Shape;1684;p87">
              <a:extLst>
                <a:ext uri="{FF2B5EF4-FFF2-40B4-BE49-F238E27FC236}">
                  <a16:creationId xmlns:a16="http://schemas.microsoft.com/office/drawing/2014/main" id="{E75AC264-3A8C-04CC-F73E-F2A239DF7566}"/>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grpSp>
        <p:nvGrpSpPr>
          <p:cNvPr id="42" name="Google Shape;1685;p87">
            <a:extLst>
              <a:ext uri="{FF2B5EF4-FFF2-40B4-BE49-F238E27FC236}">
                <a16:creationId xmlns:a16="http://schemas.microsoft.com/office/drawing/2014/main" id="{40163A2F-2380-8222-4BB7-A9D154659031}"/>
              </a:ext>
            </a:extLst>
          </p:cNvPr>
          <p:cNvGrpSpPr/>
          <p:nvPr/>
        </p:nvGrpSpPr>
        <p:grpSpPr>
          <a:xfrm>
            <a:off x="4949564" y="3508619"/>
            <a:ext cx="1503566" cy="313757"/>
            <a:chOff x="2867101" y="1715660"/>
            <a:chExt cx="3228677" cy="741118"/>
          </a:xfrm>
        </p:grpSpPr>
        <p:cxnSp>
          <p:nvCxnSpPr>
            <p:cNvPr id="43" name="Google Shape;1686;p87">
              <a:extLst>
                <a:ext uri="{FF2B5EF4-FFF2-40B4-BE49-F238E27FC236}">
                  <a16:creationId xmlns:a16="http://schemas.microsoft.com/office/drawing/2014/main" id="{AEE35AEA-0102-D21D-C631-F620F35188EB}"/>
                </a:ext>
              </a:extLst>
            </p:cNvPr>
            <p:cNvCxnSpPr/>
            <p:nvPr/>
          </p:nvCxnSpPr>
          <p:spPr>
            <a:xfrm rot="10800000" flipH="1">
              <a:off x="2870349" y="2266406"/>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44" name="Google Shape;1687;p87">
              <a:extLst>
                <a:ext uri="{FF2B5EF4-FFF2-40B4-BE49-F238E27FC236}">
                  <a16:creationId xmlns:a16="http://schemas.microsoft.com/office/drawing/2014/main" id="{FD4FE55E-3B32-3ED7-1BB2-388B549D8BA5}"/>
                </a:ext>
              </a:extLst>
            </p:cNvPr>
            <p:cNvCxnSpPr/>
            <p:nvPr/>
          </p:nvCxnSpPr>
          <p:spPr>
            <a:xfrm rot="10800000" flipH="1">
              <a:off x="2867101" y="1903059"/>
              <a:ext cx="1576373" cy="2"/>
            </a:xfrm>
            <a:prstGeom prst="straightConnector1">
              <a:avLst/>
            </a:prstGeom>
            <a:noFill/>
            <a:ln w="19050" cap="flat" cmpd="sng">
              <a:solidFill>
                <a:schemeClr val="accent1"/>
              </a:solidFill>
              <a:prstDash val="solid"/>
              <a:miter lim="800000"/>
              <a:headEnd type="none" w="sm" len="sm"/>
              <a:tailEnd type="none" w="sm" len="sm"/>
            </a:ln>
          </p:spPr>
        </p:cxnSp>
        <p:cxnSp>
          <p:nvCxnSpPr>
            <p:cNvPr id="45" name="Google Shape;1688;p87">
              <a:extLst>
                <a:ext uri="{FF2B5EF4-FFF2-40B4-BE49-F238E27FC236}">
                  <a16:creationId xmlns:a16="http://schemas.microsoft.com/office/drawing/2014/main" id="{C77000E9-B12C-A031-8F6A-840D6BA08396}"/>
                </a:ext>
              </a:extLst>
            </p:cNvPr>
            <p:cNvCxnSpPr/>
            <p:nvPr/>
          </p:nvCxnSpPr>
          <p:spPr>
            <a:xfrm rot="10800000" flipH="1">
              <a:off x="5344685" y="2086964"/>
              <a:ext cx="751093" cy="2"/>
            </a:xfrm>
            <a:prstGeom prst="straightConnector1">
              <a:avLst/>
            </a:prstGeom>
            <a:noFill/>
            <a:ln w="19050" cap="flat" cmpd="sng">
              <a:solidFill>
                <a:schemeClr val="accent1"/>
              </a:solidFill>
              <a:prstDash val="solid"/>
              <a:miter lim="800000"/>
              <a:headEnd type="none" w="sm" len="sm"/>
              <a:tailEnd type="none" w="sm" len="sm"/>
            </a:ln>
          </p:spPr>
        </p:cxnSp>
        <p:sp>
          <p:nvSpPr>
            <p:cNvPr id="46" name="Google Shape;1689;p87">
              <a:extLst>
                <a:ext uri="{FF2B5EF4-FFF2-40B4-BE49-F238E27FC236}">
                  <a16:creationId xmlns:a16="http://schemas.microsoft.com/office/drawing/2014/main" id="{E2524E24-DEE4-82C1-345A-0FE5C371B30B}"/>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grpSp>
        <p:nvGrpSpPr>
          <p:cNvPr id="47" name="Google Shape;1690;p87">
            <a:extLst>
              <a:ext uri="{FF2B5EF4-FFF2-40B4-BE49-F238E27FC236}">
                <a16:creationId xmlns:a16="http://schemas.microsoft.com/office/drawing/2014/main" id="{7603A254-932A-662E-C4B9-9A5A7DA0D8B7}"/>
              </a:ext>
            </a:extLst>
          </p:cNvPr>
          <p:cNvGrpSpPr/>
          <p:nvPr/>
        </p:nvGrpSpPr>
        <p:grpSpPr>
          <a:xfrm>
            <a:off x="4951077" y="4033684"/>
            <a:ext cx="1604139" cy="313757"/>
            <a:chOff x="2870349" y="1715660"/>
            <a:chExt cx="3444643" cy="741118"/>
          </a:xfrm>
        </p:grpSpPr>
        <p:cxnSp>
          <p:nvCxnSpPr>
            <p:cNvPr id="48" name="Google Shape;1691;p87">
              <a:extLst>
                <a:ext uri="{FF2B5EF4-FFF2-40B4-BE49-F238E27FC236}">
                  <a16:creationId xmlns:a16="http://schemas.microsoft.com/office/drawing/2014/main" id="{3CAD0D2E-6FE7-AC2B-65FE-C408977B6988}"/>
                </a:ext>
              </a:extLst>
            </p:cNvPr>
            <p:cNvCxnSpPr/>
            <p:nvPr/>
          </p:nvCxnSpPr>
          <p:spPr>
            <a:xfrm rot="10800000" flipH="1">
              <a:off x="2870349" y="2266406"/>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49" name="Google Shape;1692;p87">
              <a:extLst>
                <a:ext uri="{FF2B5EF4-FFF2-40B4-BE49-F238E27FC236}">
                  <a16:creationId xmlns:a16="http://schemas.microsoft.com/office/drawing/2014/main" id="{996C6D7B-BC21-691F-1137-D56A0A8C3275}"/>
                </a:ext>
              </a:extLst>
            </p:cNvPr>
            <p:cNvCxnSpPr/>
            <p:nvPr/>
          </p:nvCxnSpPr>
          <p:spPr>
            <a:xfrm>
              <a:off x="3718273" y="1903059"/>
              <a:ext cx="717326" cy="2"/>
            </a:xfrm>
            <a:prstGeom prst="straightConnector1">
              <a:avLst/>
            </a:prstGeom>
            <a:noFill/>
            <a:ln w="19050" cap="flat" cmpd="sng">
              <a:solidFill>
                <a:schemeClr val="accent1"/>
              </a:solidFill>
              <a:prstDash val="solid"/>
              <a:miter lim="800000"/>
              <a:headEnd type="oval" w="med" len="med"/>
              <a:tailEnd type="none" w="sm" len="sm"/>
            </a:ln>
          </p:spPr>
        </p:cxnSp>
        <p:cxnSp>
          <p:nvCxnSpPr>
            <p:cNvPr id="50" name="Google Shape;1693;p87">
              <a:extLst>
                <a:ext uri="{FF2B5EF4-FFF2-40B4-BE49-F238E27FC236}">
                  <a16:creationId xmlns:a16="http://schemas.microsoft.com/office/drawing/2014/main" id="{C628F2D8-A42B-597E-B284-CCB9AB8A7618}"/>
                </a:ext>
              </a:extLst>
            </p:cNvPr>
            <p:cNvCxnSpPr/>
            <p:nvPr/>
          </p:nvCxnSpPr>
          <p:spPr>
            <a:xfrm rot="10800000" flipH="1">
              <a:off x="5329360" y="2086964"/>
              <a:ext cx="985632" cy="2"/>
            </a:xfrm>
            <a:prstGeom prst="straightConnector1">
              <a:avLst/>
            </a:prstGeom>
            <a:noFill/>
            <a:ln w="19050" cap="flat" cmpd="sng">
              <a:solidFill>
                <a:schemeClr val="accent1"/>
              </a:solidFill>
              <a:prstDash val="solid"/>
              <a:miter lim="800000"/>
              <a:headEnd type="none" w="sm" len="sm"/>
              <a:tailEnd type="none" w="sm" len="sm"/>
            </a:ln>
          </p:spPr>
        </p:cxnSp>
        <p:sp>
          <p:nvSpPr>
            <p:cNvPr id="51" name="Google Shape;1694;p87">
              <a:extLst>
                <a:ext uri="{FF2B5EF4-FFF2-40B4-BE49-F238E27FC236}">
                  <a16:creationId xmlns:a16="http://schemas.microsoft.com/office/drawing/2014/main" id="{94CBF858-ECBA-A49A-14F2-70D14F115B31}"/>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grpSp>
        <p:nvGrpSpPr>
          <p:cNvPr id="52" name="Google Shape;1695;p87">
            <a:extLst>
              <a:ext uri="{FF2B5EF4-FFF2-40B4-BE49-F238E27FC236}">
                <a16:creationId xmlns:a16="http://schemas.microsoft.com/office/drawing/2014/main" id="{DE2721E7-0E19-06DE-17AD-C2E2226CD0EF}"/>
              </a:ext>
            </a:extLst>
          </p:cNvPr>
          <p:cNvGrpSpPr/>
          <p:nvPr/>
        </p:nvGrpSpPr>
        <p:grpSpPr>
          <a:xfrm>
            <a:off x="4951075" y="4490884"/>
            <a:ext cx="1786620" cy="313757"/>
            <a:chOff x="2870349" y="1715660"/>
            <a:chExt cx="3836492" cy="741118"/>
          </a:xfrm>
        </p:grpSpPr>
        <p:cxnSp>
          <p:nvCxnSpPr>
            <p:cNvPr id="53" name="Google Shape;1696;p87">
              <a:extLst>
                <a:ext uri="{FF2B5EF4-FFF2-40B4-BE49-F238E27FC236}">
                  <a16:creationId xmlns:a16="http://schemas.microsoft.com/office/drawing/2014/main" id="{7220CD49-3A38-6A9E-0017-B712ADD74E7F}"/>
                </a:ext>
              </a:extLst>
            </p:cNvPr>
            <p:cNvCxnSpPr/>
            <p:nvPr/>
          </p:nvCxnSpPr>
          <p:spPr>
            <a:xfrm rot="10800000" flipH="1">
              <a:off x="2870349" y="2266406"/>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54" name="Google Shape;1697;p87">
              <a:extLst>
                <a:ext uri="{FF2B5EF4-FFF2-40B4-BE49-F238E27FC236}">
                  <a16:creationId xmlns:a16="http://schemas.microsoft.com/office/drawing/2014/main" id="{4736005A-D458-CCDA-E2EC-2ED515524B0C}"/>
                </a:ext>
              </a:extLst>
            </p:cNvPr>
            <p:cNvCxnSpPr/>
            <p:nvPr/>
          </p:nvCxnSpPr>
          <p:spPr>
            <a:xfrm>
              <a:off x="3718273" y="1903059"/>
              <a:ext cx="717326" cy="2"/>
            </a:xfrm>
            <a:prstGeom prst="straightConnector1">
              <a:avLst/>
            </a:prstGeom>
            <a:noFill/>
            <a:ln w="19050" cap="flat" cmpd="sng">
              <a:solidFill>
                <a:schemeClr val="accent1"/>
              </a:solidFill>
              <a:prstDash val="solid"/>
              <a:miter lim="800000"/>
              <a:headEnd type="oval" w="med" len="med"/>
              <a:tailEnd type="none" w="sm" len="sm"/>
            </a:ln>
          </p:spPr>
        </p:cxnSp>
        <p:cxnSp>
          <p:nvCxnSpPr>
            <p:cNvPr id="55" name="Google Shape;1698;p87">
              <a:extLst>
                <a:ext uri="{FF2B5EF4-FFF2-40B4-BE49-F238E27FC236}">
                  <a16:creationId xmlns:a16="http://schemas.microsoft.com/office/drawing/2014/main" id="{EB9E3183-9D30-D7F4-C0E3-F19E02080374}"/>
                </a:ext>
              </a:extLst>
            </p:cNvPr>
            <p:cNvCxnSpPr/>
            <p:nvPr/>
          </p:nvCxnSpPr>
          <p:spPr>
            <a:xfrm rot="10800000" flipH="1">
              <a:off x="5332754" y="2086964"/>
              <a:ext cx="1374087" cy="2"/>
            </a:xfrm>
            <a:prstGeom prst="straightConnector1">
              <a:avLst/>
            </a:prstGeom>
            <a:noFill/>
            <a:ln w="19050" cap="flat" cmpd="sng">
              <a:solidFill>
                <a:schemeClr val="accent1"/>
              </a:solidFill>
              <a:prstDash val="solid"/>
              <a:miter lim="800000"/>
              <a:headEnd type="none" w="sm" len="sm"/>
              <a:tailEnd type="none" w="sm" len="sm"/>
            </a:ln>
          </p:spPr>
        </p:cxnSp>
        <p:sp>
          <p:nvSpPr>
            <p:cNvPr id="56" name="Google Shape;1699;p87">
              <a:extLst>
                <a:ext uri="{FF2B5EF4-FFF2-40B4-BE49-F238E27FC236}">
                  <a16:creationId xmlns:a16="http://schemas.microsoft.com/office/drawing/2014/main" id="{E765CD90-471A-F45B-3F4A-30C76545AA0E}"/>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grpSp>
        <p:nvGrpSpPr>
          <p:cNvPr id="57" name="Google Shape;1700;p87">
            <a:extLst>
              <a:ext uri="{FF2B5EF4-FFF2-40B4-BE49-F238E27FC236}">
                <a16:creationId xmlns:a16="http://schemas.microsoft.com/office/drawing/2014/main" id="{4F13F87C-D44A-9F64-E942-6B0096E05BFE}"/>
              </a:ext>
            </a:extLst>
          </p:cNvPr>
          <p:cNvGrpSpPr/>
          <p:nvPr/>
        </p:nvGrpSpPr>
        <p:grpSpPr>
          <a:xfrm>
            <a:off x="4951077" y="4948084"/>
            <a:ext cx="3705903" cy="313757"/>
            <a:chOff x="2870349" y="1715660"/>
            <a:chExt cx="7957858" cy="741118"/>
          </a:xfrm>
        </p:grpSpPr>
        <p:cxnSp>
          <p:nvCxnSpPr>
            <p:cNvPr id="58" name="Google Shape;1701;p87">
              <a:extLst>
                <a:ext uri="{FF2B5EF4-FFF2-40B4-BE49-F238E27FC236}">
                  <a16:creationId xmlns:a16="http://schemas.microsoft.com/office/drawing/2014/main" id="{A5C055D1-2AD7-6444-AB6D-CC3E19CE9301}"/>
                </a:ext>
              </a:extLst>
            </p:cNvPr>
            <p:cNvCxnSpPr/>
            <p:nvPr/>
          </p:nvCxnSpPr>
          <p:spPr>
            <a:xfrm rot="10800000" flipH="1">
              <a:off x="2870349" y="2266406"/>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59" name="Google Shape;1702;p87">
              <a:extLst>
                <a:ext uri="{FF2B5EF4-FFF2-40B4-BE49-F238E27FC236}">
                  <a16:creationId xmlns:a16="http://schemas.microsoft.com/office/drawing/2014/main" id="{FF338B5F-74BC-166B-7937-AB3C5D10C7D4}"/>
                </a:ext>
              </a:extLst>
            </p:cNvPr>
            <p:cNvCxnSpPr/>
            <p:nvPr/>
          </p:nvCxnSpPr>
          <p:spPr>
            <a:xfrm>
              <a:off x="3718273" y="1903059"/>
              <a:ext cx="717326" cy="2"/>
            </a:xfrm>
            <a:prstGeom prst="straightConnector1">
              <a:avLst/>
            </a:prstGeom>
            <a:noFill/>
            <a:ln w="19050" cap="flat" cmpd="sng">
              <a:solidFill>
                <a:schemeClr val="accent1"/>
              </a:solidFill>
              <a:prstDash val="solid"/>
              <a:miter lim="800000"/>
              <a:headEnd type="oval" w="med" len="med"/>
              <a:tailEnd type="none" w="sm" len="sm"/>
            </a:ln>
          </p:spPr>
        </p:cxnSp>
        <p:cxnSp>
          <p:nvCxnSpPr>
            <p:cNvPr id="60" name="Google Shape;1703;p87">
              <a:extLst>
                <a:ext uri="{FF2B5EF4-FFF2-40B4-BE49-F238E27FC236}">
                  <a16:creationId xmlns:a16="http://schemas.microsoft.com/office/drawing/2014/main" id="{BC05C359-FEF3-A3ED-71EF-45C92E2D5D82}"/>
                </a:ext>
              </a:extLst>
            </p:cNvPr>
            <p:cNvCxnSpPr/>
            <p:nvPr/>
          </p:nvCxnSpPr>
          <p:spPr>
            <a:xfrm rot="10800000" flipH="1">
              <a:off x="5332754" y="2086966"/>
              <a:ext cx="5495453" cy="2"/>
            </a:xfrm>
            <a:prstGeom prst="straightConnector1">
              <a:avLst/>
            </a:prstGeom>
            <a:noFill/>
            <a:ln w="19050" cap="flat" cmpd="sng">
              <a:solidFill>
                <a:schemeClr val="accent1"/>
              </a:solidFill>
              <a:prstDash val="solid"/>
              <a:miter lim="800000"/>
              <a:headEnd type="none" w="sm" len="sm"/>
              <a:tailEnd type="none" w="sm" len="sm"/>
            </a:ln>
          </p:spPr>
        </p:cxnSp>
        <p:sp>
          <p:nvSpPr>
            <p:cNvPr id="61" name="Google Shape;1704;p87">
              <a:extLst>
                <a:ext uri="{FF2B5EF4-FFF2-40B4-BE49-F238E27FC236}">
                  <a16:creationId xmlns:a16="http://schemas.microsoft.com/office/drawing/2014/main" id="{8D804A50-0296-5C0A-5F4E-F12528C64738}"/>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grpSp>
        <p:nvGrpSpPr>
          <p:cNvPr id="62" name="Google Shape;1705;p87">
            <a:extLst>
              <a:ext uri="{FF2B5EF4-FFF2-40B4-BE49-F238E27FC236}">
                <a16:creationId xmlns:a16="http://schemas.microsoft.com/office/drawing/2014/main" id="{8383DE60-A055-1FBA-A992-2C33019514AA}"/>
              </a:ext>
            </a:extLst>
          </p:cNvPr>
          <p:cNvGrpSpPr/>
          <p:nvPr/>
        </p:nvGrpSpPr>
        <p:grpSpPr>
          <a:xfrm>
            <a:off x="4951077" y="5348134"/>
            <a:ext cx="4277403" cy="313757"/>
            <a:chOff x="2870349" y="1715660"/>
            <a:chExt cx="9185066" cy="741118"/>
          </a:xfrm>
        </p:grpSpPr>
        <p:cxnSp>
          <p:nvCxnSpPr>
            <p:cNvPr id="63" name="Google Shape;1706;p87">
              <a:extLst>
                <a:ext uri="{FF2B5EF4-FFF2-40B4-BE49-F238E27FC236}">
                  <a16:creationId xmlns:a16="http://schemas.microsoft.com/office/drawing/2014/main" id="{F8BC19C2-49EB-C77F-C0DE-08293113C7F4}"/>
                </a:ext>
              </a:extLst>
            </p:cNvPr>
            <p:cNvCxnSpPr/>
            <p:nvPr/>
          </p:nvCxnSpPr>
          <p:spPr>
            <a:xfrm rot="10800000" flipH="1">
              <a:off x="2870349" y="2266406"/>
              <a:ext cx="1576372" cy="2"/>
            </a:xfrm>
            <a:prstGeom prst="straightConnector1">
              <a:avLst/>
            </a:prstGeom>
            <a:noFill/>
            <a:ln w="19050" cap="flat" cmpd="sng">
              <a:solidFill>
                <a:schemeClr val="accent1"/>
              </a:solidFill>
              <a:prstDash val="solid"/>
              <a:miter lim="800000"/>
              <a:headEnd type="none" w="sm" len="sm"/>
              <a:tailEnd type="none" w="sm" len="sm"/>
            </a:ln>
          </p:spPr>
        </p:cxnSp>
        <p:cxnSp>
          <p:nvCxnSpPr>
            <p:cNvPr id="64" name="Google Shape;1707;p87">
              <a:extLst>
                <a:ext uri="{FF2B5EF4-FFF2-40B4-BE49-F238E27FC236}">
                  <a16:creationId xmlns:a16="http://schemas.microsoft.com/office/drawing/2014/main" id="{18D188CC-0610-D7D5-63C4-D1ED73E352F6}"/>
                </a:ext>
              </a:extLst>
            </p:cNvPr>
            <p:cNvCxnSpPr/>
            <p:nvPr/>
          </p:nvCxnSpPr>
          <p:spPr>
            <a:xfrm>
              <a:off x="3718273" y="1903059"/>
              <a:ext cx="717326" cy="2"/>
            </a:xfrm>
            <a:prstGeom prst="straightConnector1">
              <a:avLst/>
            </a:prstGeom>
            <a:noFill/>
            <a:ln w="19050" cap="flat" cmpd="sng">
              <a:solidFill>
                <a:schemeClr val="accent1"/>
              </a:solidFill>
              <a:prstDash val="solid"/>
              <a:miter lim="800000"/>
              <a:headEnd type="none" w="sm" len="sm"/>
              <a:tailEnd type="none" w="sm" len="sm"/>
            </a:ln>
          </p:spPr>
        </p:cxnSp>
        <p:cxnSp>
          <p:nvCxnSpPr>
            <p:cNvPr id="65" name="Google Shape;1708;p87">
              <a:extLst>
                <a:ext uri="{FF2B5EF4-FFF2-40B4-BE49-F238E27FC236}">
                  <a16:creationId xmlns:a16="http://schemas.microsoft.com/office/drawing/2014/main" id="{D9CDA9CF-6FAE-6E1D-7E6A-258EE44A4B37}"/>
                </a:ext>
              </a:extLst>
            </p:cNvPr>
            <p:cNvCxnSpPr/>
            <p:nvPr/>
          </p:nvCxnSpPr>
          <p:spPr>
            <a:xfrm rot="10800000" flipH="1">
              <a:off x="5332754" y="2086967"/>
              <a:ext cx="6722661" cy="2"/>
            </a:xfrm>
            <a:prstGeom prst="straightConnector1">
              <a:avLst/>
            </a:prstGeom>
            <a:noFill/>
            <a:ln w="19050" cap="flat" cmpd="sng">
              <a:solidFill>
                <a:schemeClr val="accent1"/>
              </a:solidFill>
              <a:prstDash val="solid"/>
              <a:miter lim="800000"/>
              <a:headEnd type="none" w="sm" len="sm"/>
              <a:tailEnd type="none" w="sm" len="sm"/>
            </a:ln>
          </p:spPr>
        </p:cxnSp>
        <p:sp>
          <p:nvSpPr>
            <p:cNvPr id="66" name="Google Shape;1709;p87">
              <a:extLst>
                <a:ext uri="{FF2B5EF4-FFF2-40B4-BE49-F238E27FC236}">
                  <a16:creationId xmlns:a16="http://schemas.microsoft.com/office/drawing/2014/main" id="{05992914-622B-97CD-8756-0D4FEEF723C3}"/>
                </a:ext>
              </a:extLst>
            </p:cNvPr>
            <p:cNvSpPr/>
            <p:nvPr/>
          </p:nvSpPr>
          <p:spPr>
            <a:xfrm>
              <a:off x="4451796" y="1715660"/>
              <a:ext cx="882699" cy="741118"/>
            </a:xfrm>
            <a:prstGeom prst="flowChartDelay">
              <a:avLst/>
            </a:prstGeom>
            <a:noFill/>
            <a:ln w="19050"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algn="ctr">
                <a:buClr>
                  <a:srgbClr val="000000"/>
                </a:buClr>
                <a:buSzPts val="1400"/>
              </a:pPr>
              <a:endParaRPr sz="1400">
                <a:solidFill>
                  <a:schemeClr val="lt1"/>
                </a:solidFill>
                <a:latin typeface="Roboto Condensed"/>
                <a:ea typeface="Roboto Condensed"/>
                <a:cs typeface="Roboto Condensed"/>
                <a:sym typeface="Roboto Condensed"/>
              </a:endParaRPr>
            </a:p>
          </p:txBody>
        </p:sp>
      </p:grpSp>
      <p:cxnSp>
        <p:nvCxnSpPr>
          <p:cNvPr id="67" name="Google Shape;1710;p87">
            <a:extLst>
              <a:ext uri="{FF2B5EF4-FFF2-40B4-BE49-F238E27FC236}">
                <a16:creationId xmlns:a16="http://schemas.microsoft.com/office/drawing/2014/main" id="{7E923758-D74A-60B0-BBBA-84E977895CF7}"/>
              </a:ext>
            </a:extLst>
          </p:cNvPr>
          <p:cNvCxnSpPr/>
          <p:nvPr/>
        </p:nvCxnSpPr>
        <p:spPr>
          <a:xfrm>
            <a:off x="5342278" y="2015619"/>
            <a:ext cx="0" cy="409479"/>
          </a:xfrm>
          <a:prstGeom prst="straightConnector1">
            <a:avLst/>
          </a:prstGeom>
          <a:noFill/>
          <a:ln w="19050" cap="flat" cmpd="sng">
            <a:solidFill>
              <a:schemeClr val="accent1"/>
            </a:solidFill>
            <a:prstDash val="solid"/>
            <a:miter lim="800000"/>
            <a:headEnd type="oval" w="med" len="med"/>
            <a:tailEnd type="none" w="sm" len="sm"/>
          </a:ln>
        </p:spPr>
      </p:cxnSp>
      <p:cxnSp>
        <p:nvCxnSpPr>
          <p:cNvPr id="68" name="Google Shape;1711;p87">
            <a:extLst>
              <a:ext uri="{FF2B5EF4-FFF2-40B4-BE49-F238E27FC236}">
                <a16:creationId xmlns:a16="http://schemas.microsoft.com/office/drawing/2014/main" id="{BD5BDC8B-9DD2-5C09-D8FE-D374C582568D}"/>
              </a:ext>
            </a:extLst>
          </p:cNvPr>
          <p:cNvCxnSpPr/>
          <p:nvPr/>
        </p:nvCxnSpPr>
        <p:spPr>
          <a:xfrm>
            <a:off x="5345946" y="3587953"/>
            <a:ext cx="0" cy="1834620"/>
          </a:xfrm>
          <a:prstGeom prst="straightConnector1">
            <a:avLst/>
          </a:prstGeom>
          <a:noFill/>
          <a:ln w="19050" cap="flat" cmpd="sng">
            <a:solidFill>
              <a:schemeClr val="accent1"/>
            </a:solidFill>
            <a:prstDash val="solid"/>
            <a:miter lim="800000"/>
            <a:headEnd type="oval" w="med" len="med"/>
            <a:tailEnd type="none" w="sm" len="sm"/>
          </a:ln>
        </p:spPr>
      </p:cxnSp>
      <p:cxnSp>
        <p:nvCxnSpPr>
          <p:cNvPr id="69" name="Google Shape;1712;p87">
            <a:extLst>
              <a:ext uri="{FF2B5EF4-FFF2-40B4-BE49-F238E27FC236}">
                <a16:creationId xmlns:a16="http://schemas.microsoft.com/office/drawing/2014/main" id="{A9A7393E-4336-C328-D907-E47BD13DC725}"/>
              </a:ext>
            </a:extLst>
          </p:cNvPr>
          <p:cNvCxnSpPr/>
          <p:nvPr/>
        </p:nvCxnSpPr>
        <p:spPr>
          <a:xfrm rot="10800000">
            <a:off x="9228478" y="2287643"/>
            <a:ext cx="0" cy="3211182"/>
          </a:xfrm>
          <a:prstGeom prst="straightConnector1">
            <a:avLst/>
          </a:prstGeom>
          <a:noFill/>
          <a:ln w="19050" cap="flat" cmpd="sng">
            <a:solidFill>
              <a:schemeClr val="accent1"/>
            </a:solidFill>
            <a:prstDash val="solid"/>
            <a:miter lim="800000"/>
            <a:headEnd type="none" w="sm" len="sm"/>
            <a:tailEnd type="stealth" w="lg" len="lg"/>
          </a:ln>
        </p:spPr>
      </p:cxnSp>
      <p:cxnSp>
        <p:nvCxnSpPr>
          <p:cNvPr id="70" name="Google Shape;1713;p87">
            <a:extLst>
              <a:ext uri="{FF2B5EF4-FFF2-40B4-BE49-F238E27FC236}">
                <a16:creationId xmlns:a16="http://schemas.microsoft.com/office/drawing/2014/main" id="{944CE5EB-26E0-39FF-705C-C27732B5EE6A}"/>
              </a:ext>
            </a:extLst>
          </p:cNvPr>
          <p:cNvCxnSpPr/>
          <p:nvPr/>
        </p:nvCxnSpPr>
        <p:spPr>
          <a:xfrm rot="10800000">
            <a:off x="8656978" y="2299719"/>
            <a:ext cx="0" cy="2805242"/>
          </a:xfrm>
          <a:prstGeom prst="straightConnector1">
            <a:avLst/>
          </a:prstGeom>
          <a:noFill/>
          <a:ln w="19050" cap="flat" cmpd="sng">
            <a:solidFill>
              <a:schemeClr val="accent1"/>
            </a:solidFill>
            <a:prstDash val="solid"/>
            <a:miter lim="800000"/>
            <a:headEnd type="none" w="sm" len="sm"/>
            <a:tailEnd type="stealth" w="lg" len="lg"/>
          </a:ln>
        </p:spPr>
      </p:cxnSp>
      <p:grpSp>
        <p:nvGrpSpPr>
          <p:cNvPr id="71" name="Google Shape;1714;p87">
            <a:extLst>
              <a:ext uri="{FF2B5EF4-FFF2-40B4-BE49-F238E27FC236}">
                <a16:creationId xmlns:a16="http://schemas.microsoft.com/office/drawing/2014/main" id="{904F9DC3-FD48-F3AC-233A-57C17655ADF3}"/>
              </a:ext>
            </a:extLst>
          </p:cNvPr>
          <p:cNvGrpSpPr/>
          <p:nvPr/>
        </p:nvGrpSpPr>
        <p:grpSpPr>
          <a:xfrm>
            <a:off x="6481610" y="2338561"/>
            <a:ext cx="535862" cy="683712"/>
            <a:chOff x="3119310" y="1998272"/>
            <a:chExt cx="714483" cy="911616"/>
          </a:xfrm>
        </p:grpSpPr>
        <p:cxnSp>
          <p:nvCxnSpPr>
            <p:cNvPr id="72" name="Google Shape;1715;p87">
              <a:extLst>
                <a:ext uri="{FF2B5EF4-FFF2-40B4-BE49-F238E27FC236}">
                  <a16:creationId xmlns:a16="http://schemas.microsoft.com/office/drawing/2014/main" id="{019F2E9F-0AB7-C0CF-2D94-297D93CC5074}"/>
                </a:ext>
              </a:extLst>
            </p:cNvPr>
            <p:cNvCxnSpPr/>
            <p:nvPr/>
          </p:nvCxnSpPr>
          <p:spPr>
            <a:xfrm>
              <a:off x="3124200" y="1998272"/>
              <a:ext cx="0" cy="911616"/>
            </a:xfrm>
            <a:prstGeom prst="straightConnector1">
              <a:avLst/>
            </a:prstGeom>
            <a:noFill/>
            <a:ln w="19050" cap="flat" cmpd="sng">
              <a:solidFill>
                <a:schemeClr val="accent1"/>
              </a:solidFill>
              <a:prstDash val="solid"/>
              <a:miter lim="800000"/>
              <a:headEnd type="none" w="sm" len="sm"/>
              <a:tailEnd type="none" w="sm" len="sm"/>
            </a:ln>
          </p:spPr>
        </p:cxnSp>
        <p:cxnSp>
          <p:nvCxnSpPr>
            <p:cNvPr id="73" name="Google Shape;1716;p87">
              <a:extLst>
                <a:ext uri="{FF2B5EF4-FFF2-40B4-BE49-F238E27FC236}">
                  <a16:creationId xmlns:a16="http://schemas.microsoft.com/office/drawing/2014/main" id="{20C8D0CB-8F55-C50C-66AE-DE74B80B6844}"/>
                </a:ext>
              </a:extLst>
            </p:cNvPr>
            <p:cNvCxnSpPr/>
            <p:nvPr/>
          </p:nvCxnSpPr>
          <p:spPr>
            <a:xfrm>
              <a:off x="3119310" y="2900490"/>
              <a:ext cx="714483" cy="1"/>
            </a:xfrm>
            <a:prstGeom prst="straightConnector1">
              <a:avLst/>
            </a:prstGeom>
            <a:noFill/>
            <a:ln w="19050" cap="flat" cmpd="sng">
              <a:solidFill>
                <a:schemeClr val="accent1"/>
              </a:solidFill>
              <a:prstDash val="solid"/>
              <a:miter lim="800000"/>
              <a:headEnd type="none" w="sm" len="sm"/>
              <a:tailEnd type="none" w="sm" len="sm"/>
            </a:ln>
          </p:spPr>
        </p:cxnSp>
      </p:grpSp>
      <p:grpSp>
        <p:nvGrpSpPr>
          <p:cNvPr id="74" name="Google Shape;1717;p87">
            <a:extLst>
              <a:ext uri="{FF2B5EF4-FFF2-40B4-BE49-F238E27FC236}">
                <a16:creationId xmlns:a16="http://schemas.microsoft.com/office/drawing/2014/main" id="{A9C7875D-2766-50B3-03C3-A6547CF026B6}"/>
              </a:ext>
            </a:extLst>
          </p:cNvPr>
          <p:cNvGrpSpPr/>
          <p:nvPr/>
        </p:nvGrpSpPr>
        <p:grpSpPr>
          <a:xfrm>
            <a:off x="6322196" y="2809514"/>
            <a:ext cx="713232" cy="294912"/>
            <a:chOff x="3121070" y="2016609"/>
            <a:chExt cx="950976" cy="393216"/>
          </a:xfrm>
        </p:grpSpPr>
        <p:cxnSp>
          <p:nvCxnSpPr>
            <p:cNvPr id="75" name="Google Shape;1718;p87">
              <a:extLst>
                <a:ext uri="{FF2B5EF4-FFF2-40B4-BE49-F238E27FC236}">
                  <a16:creationId xmlns:a16="http://schemas.microsoft.com/office/drawing/2014/main" id="{AD999B1C-5472-A0EE-77CD-5DDF51A4862D}"/>
                </a:ext>
              </a:extLst>
            </p:cNvPr>
            <p:cNvCxnSpPr/>
            <p:nvPr/>
          </p:nvCxnSpPr>
          <p:spPr>
            <a:xfrm>
              <a:off x="3134474" y="2016609"/>
              <a:ext cx="0" cy="386615"/>
            </a:xfrm>
            <a:prstGeom prst="straightConnector1">
              <a:avLst/>
            </a:prstGeom>
            <a:noFill/>
            <a:ln w="19050" cap="flat" cmpd="sng">
              <a:solidFill>
                <a:schemeClr val="accent1"/>
              </a:solidFill>
              <a:prstDash val="solid"/>
              <a:miter lim="800000"/>
              <a:headEnd type="none" w="sm" len="sm"/>
              <a:tailEnd type="none" w="sm" len="sm"/>
            </a:ln>
          </p:spPr>
        </p:cxnSp>
        <p:cxnSp>
          <p:nvCxnSpPr>
            <p:cNvPr id="76" name="Google Shape;1719;p87">
              <a:extLst>
                <a:ext uri="{FF2B5EF4-FFF2-40B4-BE49-F238E27FC236}">
                  <a16:creationId xmlns:a16="http://schemas.microsoft.com/office/drawing/2014/main" id="{5907B3E0-BAF6-44C7-FD72-7C4E23BB87F9}"/>
                </a:ext>
              </a:extLst>
            </p:cNvPr>
            <p:cNvCxnSpPr/>
            <p:nvPr/>
          </p:nvCxnSpPr>
          <p:spPr>
            <a:xfrm>
              <a:off x="3121070" y="2409824"/>
              <a:ext cx="950976" cy="1"/>
            </a:xfrm>
            <a:prstGeom prst="straightConnector1">
              <a:avLst/>
            </a:prstGeom>
            <a:noFill/>
            <a:ln w="19050" cap="flat" cmpd="sng">
              <a:solidFill>
                <a:schemeClr val="accent1"/>
              </a:solidFill>
              <a:prstDash val="solid"/>
              <a:miter lim="800000"/>
              <a:headEnd type="none" w="sm" len="sm"/>
              <a:tailEnd type="none" w="sm" len="sm"/>
            </a:ln>
          </p:spPr>
        </p:cxnSp>
      </p:grpSp>
      <p:grpSp>
        <p:nvGrpSpPr>
          <p:cNvPr id="77" name="Google Shape;1720;p87">
            <a:extLst>
              <a:ext uri="{FF2B5EF4-FFF2-40B4-BE49-F238E27FC236}">
                <a16:creationId xmlns:a16="http://schemas.microsoft.com/office/drawing/2014/main" id="{E429A782-2139-6FA2-FA99-5DDE85FDD943}"/>
              </a:ext>
            </a:extLst>
          </p:cNvPr>
          <p:cNvGrpSpPr/>
          <p:nvPr/>
        </p:nvGrpSpPr>
        <p:grpSpPr>
          <a:xfrm>
            <a:off x="6441462" y="3279256"/>
            <a:ext cx="580500" cy="393086"/>
            <a:chOff x="2850841" y="1862136"/>
            <a:chExt cx="774000" cy="524115"/>
          </a:xfrm>
        </p:grpSpPr>
        <p:cxnSp>
          <p:nvCxnSpPr>
            <p:cNvPr id="78" name="Google Shape;1721;p87">
              <a:extLst>
                <a:ext uri="{FF2B5EF4-FFF2-40B4-BE49-F238E27FC236}">
                  <a16:creationId xmlns:a16="http://schemas.microsoft.com/office/drawing/2014/main" id="{602A22ED-E160-A644-42C7-68D3C1693D66}"/>
                </a:ext>
              </a:extLst>
            </p:cNvPr>
            <p:cNvCxnSpPr/>
            <p:nvPr/>
          </p:nvCxnSpPr>
          <p:spPr>
            <a:xfrm>
              <a:off x="2861638" y="1871665"/>
              <a:ext cx="0" cy="514586"/>
            </a:xfrm>
            <a:prstGeom prst="straightConnector1">
              <a:avLst/>
            </a:prstGeom>
            <a:noFill/>
            <a:ln w="19050" cap="flat" cmpd="sng">
              <a:solidFill>
                <a:schemeClr val="accent1"/>
              </a:solidFill>
              <a:prstDash val="solid"/>
              <a:miter lim="800000"/>
              <a:headEnd type="none" w="sm" len="sm"/>
              <a:tailEnd type="none" w="sm" len="sm"/>
            </a:ln>
          </p:spPr>
        </p:cxnSp>
        <p:cxnSp>
          <p:nvCxnSpPr>
            <p:cNvPr id="79" name="Google Shape;1722;p87">
              <a:extLst>
                <a:ext uri="{FF2B5EF4-FFF2-40B4-BE49-F238E27FC236}">
                  <a16:creationId xmlns:a16="http://schemas.microsoft.com/office/drawing/2014/main" id="{025E7BE8-6E36-4E25-A785-4653C178408F}"/>
                </a:ext>
              </a:extLst>
            </p:cNvPr>
            <p:cNvCxnSpPr/>
            <p:nvPr/>
          </p:nvCxnSpPr>
          <p:spPr>
            <a:xfrm>
              <a:off x="2850841" y="1862136"/>
              <a:ext cx="774000" cy="1"/>
            </a:xfrm>
            <a:prstGeom prst="straightConnector1">
              <a:avLst/>
            </a:prstGeom>
            <a:noFill/>
            <a:ln w="19050" cap="flat" cmpd="sng">
              <a:solidFill>
                <a:schemeClr val="accent1"/>
              </a:solidFill>
              <a:prstDash val="solid"/>
              <a:miter lim="800000"/>
              <a:headEnd type="none" w="sm" len="sm"/>
              <a:tailEnd type="none" w="sm" len="sm"/>
            </a:ln>
          </p:spPr>
        </p:cxnSp>
      </p:grpSp>
      <p:grpSp>
        <p:nvGrpSpPr>
          <p:cNvPr id="80" name="Google Shape;1723;p87">
            <a:extLst>
              <a:ext uri="{FF2B5EF4-FFF2-40B4-BE49-F238E27FC236}">
                <a16:creationId xmlns:a16="http://schemas.microsoft.com/office/drawing/2014/main" id="{E2D4DF4A-5A52-EC06-2432-6EEFDCF7D52D}"/>
              </a:ext>
            </a:extLst>
          </p:cNvPr>
          <p:cNvGrpSpPr/>
          <p:nvPr/>
        </p:nvGrpSpPr>
        <p:grpSpPr>
          <a:xfrm>
            <a:off x="6546050" y="3354459"/>
            <a:ext cx="442862" cy="836103"/>
            <a:chOff x="2877279" y="1350938"/>
            <a:chExt cx="590483" cy="1114804"/>
          </a:xfrm>
        </p:grpSpPr>
        <p:cxnSp>
          <p:nvCxnSpPr>
            <p:cNvPr id="81" name="Google Shape;1724;p87">
              <a:extLst>
                <a:ext uri="{FF2B5EF4-FFF2-40B4-BE49-F238E27FC236}">
                  <a16:creationId xmlns:a16="http://schemas.microsoft.com/office/drawing/2014/main" id="{C69D12FE-C632-78DE-68C7-66A46759ABFD}"/>
                </a:ext>
              </a:extLst>
            </p:cNvPr>
            <p:cNvCxnSpPr/>
            <p:nvPr/>
          </p:nvCxnSpPr>
          <p:spPr>
            <a:xfrm>
              <a:off x="2885706" y="1350938"/>
              <a:ext cx="0" cy="1114804"/>
            </a:xfrm>
            <a:prstGeom prst="straightConnector1">
              <a:avLst/>
            </a:prstGeom>
            <a:noFill/>
            <a:ln w="19050" cap="flat" cmpd="sng">
              <a:solidFill>
                <a:schemeClr val="accent1"/>
              </a:solidFill>
              <a:prstDash val="solid"/>
              <a:miter lim="800000"/>
              <a:headEnd type="none" w="sm" len="sm"/>
              <a:tailEnd type="none" w="sm" len="sm"/>
            </a:ln>
          </p:spPr>
        </p:cxnSp>
        <p:cxnSp>
          <p:nvCxnSpPr>
            <p:cNvPr id="82" name="Google Shape;1725;p87">
              <a:extLst>
                <a:ext uri="{FF2B5EF4-FFF2-40B4-BE49-F238E27FC236}">
                  <a16:creationId xmlns:a16="http://schemas.microsoft.com/office/drawing/2014/main" id="{EBB43A2F-7930-825D-3EE3-40DA1267AABB}"/>
                </a:ext>
              </a:extLst>
            </p:cNvPr>
            <p:cNvCxnSpPr/>
            <p:nvPr/>
          </p:nvCxnSpPr>
          <p:spPr>
            <a:xfrm>
              <a:off x="2877279" y="1358214"/>
              <a:ext cx="590483" cy="1"/>
            </a:xfrm>
            <a:prstGeom prst="straightConnector1">
              <a:avLst/>
            </a:prstGeom>
            <a:noFill/>
            <a:ln w="19050" cap="flat" cmpd="sng">
              <a:solidFill>
                <a:schemeClr val="accent1"/>
              </a:solidFill>
              <a:prstDash val="solid"/>
              <a:miter lim="800000"/>
              <a:headEnd type="none" w="sm" len="sm"/>
              <a:tailEnd type="none" w="sm" len="sm"/>
            </a:ln>
          </p:spPr>
        </p:cxnSp>
      </p:grpSp>
      <p:grpSp>
        <p:nvGrpSpPr>
          <p:cNvPr id="83" name="Google Shape;1726;p87">
            <a:extLst>
              <a:ext uri="{FF2B5EF4-FFF2-40B4-BE49-F238E27FC236}">
                <a16:creationId xmlns:a16="http://schemas.microsoft.com/office/drawing/2014/main" id="{24C7F36B-D8C3-F0CF-C9BA-7B65FE16AEE2}"/>
              </a:ext>
            </a:extLst>
          </p:cNvPr>
          <p:cNvGrpSpPr/>
          <p:nvPr/>
        </p:nvGrpSpPr>
        <p:grpSpPr>
          <a:xfrm>
            <a:off x="6728936" y="3428619"/>
            <a:ext cx="227259" cy="1219143"/>
            <a:chOff x="2896971" y="840218"/>
            <a:chExt cx="303012" cy="1625524"/>
          </a:xfrm>
        </p:grpSpPr>
        <p:cxnSp>
          <p:nvCxnSpPr>
            <p:cNvPr id="84" name="Google Shape;1727;p87">
              <a:extLst>
                <a:ext uri="{FF2B5EF4-FFF2-40B4-BE49-F238E27FC236}">
                  <a16:creationId xmlns:a16="http://schemas.microsoft.com/office/drawing/2014/main" id="{F9602124-D096-50FC-0626-6B70920AD522}"/>
                </a:ext>
              </a:extLst>
            </p:cNvPr>
            <p:cNvCxnSpPr/>
            <p:nvPr/>
          </p:nvCxnSpPr>
          <p:spPr>
            <a:xfrm>
              <a:off x="2905266" y="845189"/>
              <a:ext cx="0" cy="1620553"/>
            </a:xfrm>
            <a:prstGeom prst="straightConnector1">
              <a:avLst/>
            </a:prstGeom>
            <a:noFill/>
            <a:ln w="19050" cap="flat" cmpd="sng">
              <a:solidFill>
                <a:schemeClr val="accent1"/>
              </a:solidFill>
              <a:prstDash val="solid"/>
              <a:miter lim="800000"/>
              <a:headEnd type="none" w="sm" len="sm"/>
              <a:tailEnd type="none" w="sm" len="sm"/>
            </a:ln>
          </p:spPr>
        </p:cxnSp>
        <p:cxnSp>
          <p:nvCxnSpPr>
            <p:cNvPr id="85" name="Google Shape;1728;p87">
              <a:extLst>
                <a:ext uri="{FF2B5EF4-FFF2-40B4-BE49-F238E27FC236}">
                  <a16:creationId xmlns:a16="http://schemas.microsoft.com/office/drawing/2014/main" id="{0DB50199-E4BF-4254-DD80-A6A5B9FD3AE3}"/>
                </a:ext>
              </a:extLst>
            </p:cNvPr>
            <p:cNvCxnSpPr/>
            <p:nvPr/>
          </p:nvCxnSpPr>
          <p:spPr>
            <a:xfrm>
              <a:off x="2896971" y="840218"/>
              <a:ext cx="303012" cy="1"/>
            </a:xfrm>
            <a:prstGeom prst="straightConnector1">
              <a:avLst/>
            </a:prstGeom>
            <a:noFill/>
            <a:ln w="19050" cap="flat" cmpd="sng">
              <a:solidFill>
                <a:schemeClr val="accent1"/>
              </a:solidFill>
              <a:prstDash val="solid"/>
              <a:miter lim="800000"/>
              <a:headEnd type="none" w="sm" len="sm"/>
              <a:tailEnd type="none" w="sm" len="sm"/>
            </a:ln>
          </p:spPr>
        </p:cxnSp>
      </p:grpSp>
      <p:sp>
        <p:nvSpPr>
          <p:cNvPr id="86" name="Google Shape;1729;p87">
            <a:extLst>
              <a:ext uri="{FF2B5EF4-FFF2-40B4-BE49-F238E27FC236}">
                <a16:creationId xmlns:a16="http://schemas.microsoft.com/office/drawing/2014/main" id="{0926E0C2-1A28-F671-86AF-43D213345AF7}"/>
              </a:ext>
            </a:extLst>
          </p:cNvPr>
          <p:cNvSpPr txBox="1"/>
          <p:nvPr/>
        </p:nvSpPr>
        <p:spPr>
          <a:xfrm>
            <a:off x="6142378" y="1697109"/>
            <a:ext cx="457096"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AND</a:t>
            </a:r>
            <a:endParaRPr sz="1100">
              <a:solidFill>
                <a:srgbClr val="000000"/>
              </a:solidFill>
              <a:latin typeface="Arial"/>
              <a:ea typeface="Arial"/>
              <a:cs typeface="Arial"/>
              <a:sym typeface="Arial"/>
            </a:endParaRPr>
          </a:p>
        </p:txBody>
      </p:sp>
      <p:sp>
        <p:nvSpPr>
          <p:cNvPr id="87" name="Google Shape;1730;p87">
            <a:extLst>
              <a:ext uri="{FF2B5EF4-FFF2-40B4-BE49-F238E27FC236}">
                <a16:creationId xmlns:a16="http://schemas.microsoft.com/office/drawing/2014/main" id="{BD3300A8-6945-8BEA-CE57-BECFA2AF3099}"/>
              </a:ext>
            </a:extLst>
          </p:cNvPr>
          <p:cNvSpPr txBox="1"/>
          <p:nvPr/>
        </p:nvSpPr>
        <p:spPr>
          <a:xfrm>
            <a:off x="6142481" y="2109579"/>
            <a:ext cx="45228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ADD</a:t>
            </a:r>
            <a:endParaRPr sz="1100">
              <a:solidFill>
                <a:srgbClr val="000000"/>
              </a:solidFill>
              <a:latin typeface="Arial"/>
              <a:ea typeface="Arial"/>
              <a:cs typeface="Arial"/>
              <a:sym typeface="Arial"/>
            </a:endParaRPr>
          </a:p>
        </p:txBody>
      </p:sp>
      <p:sp>
        <p:nvSpPr>
          <p:cNvPr id="88" name="Google Shape;1731;p87">
            <a:extLst>
              <a:ext uri="{FF2B5EF4-FFF2-40B4-BE49-F238E27FC236}">
                <a16:creationId xmlns:a16="http://schemas.microsoft.com/office/drawing/2014/main" id="{2EE1EB2D-0C38-0074-C7F3-B006A593CFED}"/>
              </a:ext>
            </a:extLst>
          </p:cNvPr>
          <p:cNvSpPr txBox="1"/>
          <p:nvPr/>
        </p:nvSpPr>
        <p:spPr>
          <a:xfrm>
            <a:off x="6085331" y="2563110"/>
            <a:ext cx="339276"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DR</a:t>
            </a:r>
            <a:endParaRPr sz="1100">
              <a:solidFill>
                <a:srgbClr val="000000"/>
              </a:solidFill>
              <a:latin typeface="Arial"/>
              <a:ea typeface="Arial"/>
              <a:cs typeface="Arial"/>
              <a:sym typeface="Arial"/>
            </a:endParaRPr>
          </a:p>
        </p:txBody>
      </p:sp>
      <p:sp>
        <p:nvSpPr>
          <p:cNvPr id="89" name="Google Shape;1732;p87">
            <a:extLst>
              <a:ext uri="{FF2B5EF4-FFF2-40B4-BE49-F238E27FC236}">
                <a16:creationId xmlns:a16="http://schemas.microsoft.com/office/drawing/2014/main" id="{66AF2B4D-B256-40D7-BCA4-7B194FE34809}"/>
              </a:ext>
            </a:extLst>
          </p:cNvPr>
          <p:cNvSpPr txBox="1"/>
          <p:nvPr/>
        </p:nvSpPr>
        <p:spPr>
          <a:xfrm>
            <a:off x="6002347" y="3214862"/>
            <a:ext cx="50428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INPR</a:t>
            </a:r>
            <a:endParaRPr sz="1100" dirty="0">
              <a:solidFill>
                <a:srgbClr val="000000"/>
              </a:solidFill>
              <a:latin typeface="Arial"/>
              <a:ea typeface="Arial"/>
              <a:cs typeface="Arial"/>
              <a:sym typeface="Arial"/>
            </a:endParaRPr>
          </a:p>
        </p:txBody>
      </p:sp>
      <p:sp>
        <p:nvSpPr>
          <p:cNvPr id="90" name="Google Shape;1733;p87">
            <a:extLst>
              <a:ext uri="{FF2B5EF4-FFF2-40B4-BE49-F238E27FC236}">
                <a16:creationId xmlns:a16="http://schemas.microsoft.com/office/drawing/2014/main" id="{AFB36319-7833-15AA-4CD3-1E4815360986}"/>
              </a:ext>
            </a:extLst>
          </p:cNvPr>
          <p:cNvSpPr txBox="1"/>
          <p:nvPr/>
        </p:nvSpPr>
        <p:spPr>
          <a:xfrm>
            <a:off x="6028080" y="3640206"/>
            <a:ext cx="478737"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CMA</a:t>
            </a:r>
            <a:endParaRPr sz="1100" dirty="0">
              <a:solidFill>
                <a:srgbClr val="000000"/>
              </a:solidFill>
              <a:latin typeface="Arial"/>
              <a:ea typeface="Arial"/>
              <a:cs typeface="Arial"/>
              <a:sym typeface="Arial"/>
            </a:endParaRPr>
          </a:p>
        </p:txBody>
      </p:sp>
      <p:sp>
        <p:nvSpPr>
          <p:cNvPr id="91" name="Google Shape;1734;p87">
            <a:extLst>
              <a:ext uri="{FF2B5EF4-FFF2-40B4-BE49-F238E27FC236}">
                <a16:creationId xmlns:a16="http://schemas.microsoft.com/office/drawing/2014/main" id="{7F0C7F11-EE31-BDB8-E830-0CE2C73331D2}"/>
              </a:ext>
            </a:extLst>
          </p:cNvPr>
          <p:cNvSpPr txBox="1"/>
          <p:nvPr/>
        </p:nvSpPr>
        <p:spPr>
          <a:xfrm>
            <a:off x="6085228" y="3949380"/>
            <a:ext cx="543460"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SHR</a:t>
            </a:r>
            <a:endParaRPr sz="1100" dirty="0">
              <a:solidFill>
                <a:srgbClr val="000000"/>
              </a:solidFill>
              <a:latin typeface="Arial"/>
              <a:ea typeface="Arial"/>
              <a:cs typeface="Arial"/>
              <a:sym typeface="Arial"/>
            </a:endParaRPr>
          </a:p>
        </p:txBody>
      </p:sp>
      <p:sp>
        <p:nvSpPr>
          <p:cNvPr id="92" name="Google Shape;1735;p87">
            <a:extLst>
              <a:ext uri="{FF2B5EF4-FFF2-40B4-BE49-F238E27FC236}">
                <a16:creationId xmlns:a16="http://schemas.microsoft.com/office/drawing/2014/main" id="{D4DA6F77-0431-8E80-C79A-D9CA23B034CF}"/>
              </a:ext>
            </a:extLst>
          </p:cNvPr>
          <p:cNvSpPr txBox="1"/>
          <p:nvPr/>
        </p:nvSpPr>
        <p:spPr>
          <a:xfrm>
            <a:off x="6085228" y="4391910"/>
            <a:ext cx="559498" cy="284619"/>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SHL</a:t>
            </a:r>
            <a:endParaRPr sz="1100" dirty="0">
              <a:solidFill>
                <a:srgbClr val="000000"/>
              </a:solidFill>
              <a:latin typeface="Arial"/>
              <a:ea typeface="Arial"/>
              <a:cs typeface="Arial"/>
              <a:sym typeface="Arial"/>
            </a:endParaRPr>
          </a:p>
        </p:txBody>
      </p:sp>
      <p:sp>
        <p:nvSpPr>
          <p:cNvPr id="93" name="Google Shape;1736;p87">
            <a:extLst>
              <a:ext uri="{FF2B5EF4-FFF2-40B4-BE49-F238E27FC236}">
                <a16:creationId xmlns:a16="http://schemas.microsoft.com/office/drawing/2014/main" id="{EC2F6672-91FD-6336-44A1-1286359811ED}"/>
              </a:ext>
            </a:extLst>
          </p:cNvPr>
          <p:cNvSpPr txBox="1"/>
          <p:nvPr/>
        </p:nvSpPr>
        <p:spPr>
          <a:xfrm>
            <a:off x="6085228" y="4849110"/>
            <a:ext cx="55949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INC</a:t>
            </a:r>
            <a:endParaRPr sz="1100" dirty="0">
              <a:solidFill>
                <a:srgbClr val="000000"/>
              </a:solidFill>
              <a:latin typeface="Arial"/>
              <a:ea typeface="Arial"/>
              <a:cs typeface="Arial"/>
              <a:sym typeface="Arial"/>
            </a:endParaRPr>
          </a:p>
        </p:txBody>
      </p:sp>
      <p:sp>
        <p:nvSpPr>
          <p:cNvPr id="94" name="Google Shape;1737;p87">
            <a:extLst>
              <a:ext uri="{FF2B5EF4-FFF2-40B4-BE49-F238E27FC236}">
                <a16:creationId xmlns:a16="http://schemas.microsoft.com/office/drawing/2014/main" id="{AAF6BF5B-F722-2F82-2BEB-1988A913F323}"/>
              </a:ext>
            </a:extLst>
          </p:cNvPr>
          <p:cNvSpPr txBox="1"/>
          <p:nvPr/>
        </p:nvSpPr>
        <p:spPr>
          <a:xfrm>
            <a:off x="6085229" y="5249160"/>
            <a:ext cx="584877"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CLR</a:t>
            </a:r>
            <a:endParaRPr sz="1100" dirty="0">
              <a:solidFill>
                <a:srgbClr val="000000"/>
              </a:solidFill>
              <a:latin typeface="Arial"/>
              <a:ea typeface="Arial"/>
              <a:cs typeface="Arial"/>
              <a:sym typeface="Arial"/>
            </a:endParaRPr>
          </a:p>
        </p:txBody>
      </p:sp>
      <p:sp>
        <p:nvSpPr>
          <p:cNvPr id="95" name="Google Shape;1738;p87">
            <a:extLst>
              <a:ext uri="{FF2B5EF4-FFF2-40B4-BE49-F238E27FC236}">
                <a16:creationId xmlns:a16="http://schemas.microsoft.com/office/drawing/2014/main" id="{52244B86-E279-5BFD-9ADC-040800C25F11}"/>
              </a:ext>
            </a:extLst>
          </p:cNvPr>
          <p:cNvSpPr txBox="1"/>
          <p:nvPr/>
        </p:nvSpPr>
        <p:spPr>
          <a:xfrm>
            <a:off x="7399678" y="1868559"/>
            <a:ext cx="31402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16</a:t>
            </a:r>
            <a:endParaRPr sz="1100">
              <a:solidFill>
                <a:srgbClr val="000000"/>
              </a:solidFill>
              <a:latin typeface="Arial"/>
              <a:ea typeface="Arial"/>
              <a:cs typeface="Arial"/>
              <a:sym typeface="Arial"/>
            </a:endParaRPr>
          </a:p>
        </p:txBody>
      </p:sp>
      <p:sp>
        <p:nvSpPr>
          <p:cNvPr id="96" name="Google Shape;1739;p87">
            <a:extLst>
              <a:ext uri="{FF2B5EF4-FFF2-40B4-BE49-F238E27FC236}">
                <a16:creationId xmlns:a16="http://schemas.microsoft.com/office/drawing/2014/main" id="{D6B5E6AF-2098-2B9A-8EDB-BA98299958B9}"/>
              </a:ext>
            </a:extLst>
          </p:cNvPr>
          <p:cNvSpPr txBox="1"/>
          <p:nvPr/>
        </p:nvSpPr>
        <p:spPr>
          <a:xfrm>
            <a:off x="4670475" y="1696939"/>
            <a:ext cx="304410"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D</a:t>
            </a:r>
            <a:r>
              <a:rPr lang="en" sz="1400" baseline="-25000" dirty="0">
                <a:solidFill>
                  <a:schemeClr val="dk1"/>
                </a:solidFill>
                <a:latin typeface="Roboto Condensed"/>
                <a:ea typeface="Roboto Condensed"/>
                <a:cs typeface="Roboto Condensed"/>
                <a:sym typeface="Roboto Condensed"/>
              </a:rPr>
              <a:t>0</a:t>
            </a:r>
            <a:endParaRPr sz="1100" dirty="0">
              <a:solidFill>
                <a:srgbClr val="000000"/>
              </a:solidFill>
              <a:latin typeface="Arial"/>
              <a:ea typeface="Arial"/>
              <a:cs typeface="Arial"/>
              <a:sym typeface="Arial"/>
            </a:endParaRPr>
          </a:p>
        </p:txBody>
      </p:sp>
      <p:sp>
        <p:nvSpPr>
          <p:cNvPr id="97" name="Google Shape;1740;p87">
            <a:extLst>
              <a:ext uri="{FF2B5EF4-FFF2-40B4-BE49-F238E27FC236}">
                <a16:creationId xmlns:a16="http://schemas.microsoft.com/office/drawing/2014/main" id="{D329958B-3D97-991C-971F-787C59061119}"/>
              </a:ext>
            </a:extLst>
          </p:cNvPr>
          <p:cNvSpPr txBox="1"/>
          <p:nvPr/>
        </p:nvSpPr>
        <p:spPr>
          <a:xfrm>
            <a:off x="4684931" y="1888196"/>
            <a:ext cx="324376"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T</a:t>
            </a:r>
            <a:r>
              <a:rPr lang="en" sz="1400" baseline="-25000" dirty="0">
                <a:solidFill>
                  <a:schemeClr val="dk1"/>
                </a:solidFill>
                <a:latin typeface="Roboto Condensed"/>
                <a:ea typeface="Roboto Condensed"/>
                <a:cs typeface="Roboto Condensed"/>
                <a:sym typeface="Roboto Condensed"/>
              </a:rPr>
              <a:t>5</a:t>
            </a:r>
            <a:endParaRPr sz="1100" dirty="0">
              <a:solidFill>
                <a:srgbClr val="000000"/>
              </a:solidFill>
              <a:latin typeface="Arial"/>
              <a:ea typeface="Arial"/>
              <a:cs typeface="Arial"/>
              <a:sym typeface="Arial"/>
            </a:endParaRPr>
          </a:p>
        </p:txBody>
      </p:sp>
      <p:sp>
        <p:nvSpPr>
          <p:cNvPr id="98" name="Google Shape;1741;p87">
            <a:extLst>
              <a:ext uri="{FF2B5EF4-FFF2-40B4-BE49-F238E27FC236}">
                <a16:creationId xmlns:a16="http://schemas.microsoft.com/office/drawing/2014/main" id="{ECEFCC61-4AF8-4B71-4550-884FF359AC92}"/>
              </a:ext>
            </a:extLst>
          </p:cNvPr>
          <p:cNvSpPr txBox="1"/>
          <p:nvPr/>
        </p:nvSpPr>
        <p:spPr>
          <a:xfrm>
            <a:off x="4656478" y="2162475"/>
            <a:ext cx="304410"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D</a:t>
            </a:r>
            <a:r>
              <a:rPr lang="en" sz="1400" baseline="-25000" dirty="0">
                <a:solidFill>
                  <a:schemeClr val="dk1"/>
                </a:solidFill>
                <a:latin typeface="Roboto Condensed"/>
                <a:ea typeface="Roboto Condensed"/>
                <a:cs typeface="Roboto Condensed"/>
                <a:sym typeface="Roboto Condensed"/>
              </a:rPr>
              <a:t>1</a:t>
            </a:r>
            <a:endParaRPr sz="1100" dirty="0">
              <a:solidFill>
                <a:srgbClr val="000000"/>
              </a:solidFill>
              <a:latin typeface="Arial"/>
              <a:ea typeface="Arial"/>
              <a:cs typeface="Arial"/>
              <a:sym typeface="Arial"/>
            </a:endParaRPr>
          </a:p>
        </p:txBody>
      </p:sp>
      <p:sp>
        <p:nvSpPr>
          <p:cNvPr id="99" name="Google Shape;1742;p87">
            <a:extLst>
              <a:ext uri="{FF2B5EF4-FFF2-40B4-BE49-F238E27FC236}">
                <a16:creationId xmlns:a16="http://schemas.microsoft.com/office/drawing/2014/main" id="{6FCAC00C-FEAB-752D-9E87-DFBC38AD6894}"/>
              </a:ext>
            </a:extLst>
          </p:cNvPr>
          <p:cNvSpPr txBox="1"/>
          <p:nvPr/>
        </p:nvSpPr>
        <p:spPr>
          <a:xfrm>
            <a:off x="4681362" y="2537860"/>
            <a:ext cx="304410"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D</a:t>
            </a:r>
            <a:r>
              <a:rPr lang="en" sz="1400" baseline="-25000" dirty="0">
                <a:solidFill>
                  <a:schemeClr val="dk1"/>
                </a:solidFill>
                <a:latin typeface="Roboto Condensed"/>
                <a:ea typeface="Roboto Condensed"/>
                <a:cs typeface="Roboto Condensed"/>
                <a:sym typeface="Roboto Condensed"/>
              </a:rPr>
              <a:t>2</a:t>
            </a:r>
            <a:endParaRPr sz="1100" dirty="0">
              <a:solidFill>
                <a:srgbClr val="000000"/>
              </a:solidFill>
              <a:latin typeface="Arial"/>
              <a:ea typeface="Arial"/>
              <a:cs typeface="Arial"/>
              <a:sym typeface="Arial"/>
            </a:endParaRPr>
          </a:p>
        </p:txBody>
      </p:sp>
      <p:sp>
        <p:nvSpPr>
          <p:cNvPr id="100" name="Google Shape;1743;p87">
            <a:extLst>
              <a:ext uri="{FF2B5EF4-FFF2-40B4-BE49-F238E27FC236}">
                <a16:creationId xmlns:a16="http://schemas.microsoft.com/office/drawing/2014/main" id="{24104DCE-9A18-E49F-B39A-85B438EA43CF}"/>
              </a:ext>
            </a:extLst>
          </p:cNvPr>
          <p:cNvSpPr txBox="1"/>
          <p:nvPr/>
        </p:nvSpPr>
        <p:spPr>
          <a:xfrm>
            <a:off x="4694580" y="2745446"/>
            <a:ext cx="352825"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a:solidFill>
                  <a:schemeClr val="dk1"/>
                </a:solidFill>
                <a:latin typeface="Roboto Condensed"/>
                <a:ea typeface="Roboto Condensed"/>
                <a:cs typeface="Roboto Condensed"/>
                <a:sym typeface="Roboto Condensed"/>
              </a:rPr>
              <a:t>T</a:t>
            </a:r>
            <a:r>
              <a:rPr lang="en" sz="1400" baseline="-25000">
                <a:solidFill>
                  <a:schemeClr val="dk1"/>
                </a:solidFill>
                <a:latin typeface="Roboto Condensed"/>
                <a:ea typeface="Roboto Condensed"/>
                <a:cs typeface="Roboto Condensed"/>
                <a:sym typeface="Roboto Condensed"/>
              </a:rPr>
              <a:t>5</a:t>
            </a:r>
            <a:endParaRPr sz="1100">
              <a:solidFill>
                <a:srgbClr val="000000"/>
              </a:solidFill>
              <a:latin typeface="Arial"/>
              <a:ea typeface="Arial"/>
              <a:cs typeface="Arial"/>
              <a:sym typeface="Arial"/>
            </a:endParaRPr>
          </a:p>
        </p:txBody>
      </p:sp>
      <p:sp>
        <p:nvSpPr>
          <p:cNvPr id="101" name="Google Shape;1744;p87">
            <a:extLst>
              <a:ext uri="{FF2B5EF4-FFF2-40B4-BE49-F238E27FC236}">
                <a16:creationId xmlns:a16="http://schemas.microsoft.com/office/drawing/2014/main" id="{259601E1-BB0A-B9D3-9BBF-AC4A0ADF193C}"/>
              </a:ext>
            </a:extLst>
          </p:cNvPr>
          <p:cNvSpPr txBox="1"/>
          <p:nvPr/>
        </p:nvSpPr>
        <p:spPr>
          <a:xfrm>
            <a:off x="4712359" y="2965125"/>
            <a:ext cx="363417"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i="1" dirty="0">
                <a:solidFill>
                  <a:schemeClr val="dk1"/>
                </a:solidFill>
                <a:latin typeface="Roboto Condensed"/>
                <a:ea typeface="Roboto Condensed"/>
                <a:cs typeface="Roboto Condensed"/>
                <a:sym typeface="Roboto Condensed"/>
              </a:rPr>
              <a:t>p</a:t>
            </a:r>
            <a:endParaRPr sz="1400" i="1" baseline="-25000" dirty="0">
              <a:solidFill>
                <a:schemeClr val="dk1"/>
              </a:solidFill>
              <a:latin typeface="Roboto Condensed"/>
              <a:ea typeface="Roboto Condensed"/>
              <a:cs typeface="Roboto Condensed"/>
              <a:sym typeface="Roboto Condensed"/>
            </a:endParaRPr>
          </a:p>
        </p:txBody>
      </p:sp>
      <p:sp>
        <p:nvSpPr>
          <p:cNvPr id="102" name="Google Shape;1745;p87">
            <a:extLst>
              <a:ext uri="{FF2B5EF4-FFF2-40B4-BE49-F238E27FC236}">
                <a16:creationId xmlns:a16="http://schemas.microsoft.com/office/drawing/2014/main" id="{1C780721-D772-0003-2B32-984ABF8659DA}"/>
              </a:ext>
            </a:extLst>
          </p:cNvPr>
          <p:cNvSpPr txBox="1"/>
          <p:nvPr/>
        </p:nvSpPr>
        <p:spPr>
          <a:xfrm>
            <a:off x="4696910" y="3150939"/>
            <a:ext cx="537362"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B</a:t>
            </a:r>
            <a:r>
              <a:rPr lang="en" sz="1400" baseline="-25000" dirty="0">
                <a:solidFill>
                  <a:schemeClr val="dk1"/>
                </a:solidFill>
                <a:latin typeface="Roboto Condensed"/>
                <a:ea typeface="Roboto Condensed"/>
                <a:cs typeface="Roboto Condensed"/>
                <a:sym typeface="Roboto Condensed"/>
              </a:rPr>
              <a:t>11</a:t>
            </a:r>
            <a:endParaRPr sz="1100" dirty="0">
              <a:solidFill>
                <a:srgbClr val="000000"/>
              </a:solidFill>
              <a:latin typeface="Arial"/>
              <a:ea typeface="Arial"/>
              <a:cs typeface="Arial"/>
              <a:sym typeface="Arial"/>
            </a:endParaRPr>
          </a:p>
        </p:txBody>
      </p:sp>
      <p:sp>
        <p:nvSpPr>
          <p:cNvPr id="103" name="Google Shape;1746;p87">
            <a:extLst>
              <a:ext uri="{FF2B5EF4-FFF2-40B4-BE49-F238E27FC236}">
                <a16:creationId xmlns:a16="http://schemas.microsoft.com/office/drawing/2014/main" id="{676D4DB4-0AFE-2868-5AFA-8611D19C30C9}"/>
              </a:ext>
            </a:extLst>
          </p:cNvPr>
          <p:cNvSpPr txBox="1"/>
          <p:nvPr/>
        </p:nvSpPr>
        <p:spPr>
          <a:xfrm>
            <a:off x="4772010" y="3429294"/>
            <a:ext cx="211046"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i="1" dirty="0">
                <a:solidFill>
                  <a:schemeClr val="dk1"/>
                </a:solidFill>
                <a:latin typeface="Roboto Condensed"/>
                <a:ea typeface="Roboto Condensed"/>
                <a:cs typeface="Roboto Condensed"/>
                <a:sym typeface="Roboto Condensed"/>
              </a:rPr>
              <a:t>r</a:t>
            </a:r>
            <a:endParaRPr sz="1400" i="1" baseline="-25000" dirty="0">
              <a:solidFill>
                <a:schemeClr val="dk1"/>
              </a:solidFill>
              <a:latin typeface="Roboto Condensed"/>
              <a:ea typeface="Roboto Condensed"/>
              <a:cs typeface="Roboto Condensed"/>
              <a:sym typeface="Roboto Condensed"/>
            </a:endParaRPr>
          </a:p>
        </p:txBody>
      </p:sp>
      <p:sp>
        <p:nvSpPr>
          <p:cNvPr id="104" name="Google Shape;1747;p87">
            <a:extLst>
              <a:ext uri="{FF2B5EF4-FFF2-40B4-BE49-F238E27FC236}">
                <a16:creationId xmlns:a16="http://schemas.microsoft.com/office/drawing/2014/main" id="{99F863EA-DA44-6CAF-6FB7-8B4C2A43B01C}"/>
              </a:ext>
            </a:extLst>
          </p:cNvPr>
          <p:cNvSpPr txBox="1"/>
          <p:nvPr/>
        </p:nvSpPr>
        <p:spPr>
          <a:xfrm>
            <a:off x="4732680" y="3629911"/>
            <a:ext cx="44548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B</a:t>
            </a:r>
            <a:r>
              <a:rPr lang="en" sz="1400" baseline="-25000" dirty="0">
                <a:solidFill>
                  <a:schemeClr val="dk1"/>
                </a:solidFill>
                <a:latin typeface="Roboto Condensed"/>
                <a:ea typeface="Roboto Condensed"/>
                <a:cs typeface="Roboto Condensed"/>
                <a:sym typeface="Roboto Condensed"/>
              </a:rPr>
              <a:t>9</a:t>
            </a:r>
            <a:endParaRPr sz="1100" dirty="0">
              <a:solidFill>
                <a:srgbClr val="000000"/>
              </a:solidFill>
              <a:latin typeface="Arial"/>
              <a:ea typeface="Arial"/>
              <a:cs typeface="Arial"/>
              <a:sym typeface="Arial"/>
            </a:endParaRPr>
          </a:p>
        </p:txBody>
      </p:sp>
      <p:sp>
        <p:nvSpPr>
          <p:cNvPr id="105" name="Google Shape;1748;p87">
            <a:extLst>
              <a:ext uri="{FF2B5EF4-FFF2-40B4-BE49-F238E27FC236}">
                <a16:creationId xmlns:a16="http://schemas.microsoft.com/office/drawing/2014/main" id="{C673C9DA-4075-7A35-A095-E242B90A8315}"/>
              </a:ext>
            </a:extLst>
          </p:cNvPr>
          <p:cNvSpPr txBox="1"/>
          <p:nvPr/>
        </p:nvSpPr>
        <p:spPr>
          <a:xfrm>
            <a:off x="4656479" y="4097409"/>
            <a:ext cx="419295"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B</a:t>
            </a:r>
            <a:r>
              <a:rPr lang="en" sz="1400" baseline="-25000" dirty="0">
                <a:solidFill>
                  <a:schemeClr val="dk1"/>
                </a:solidFill>
                <a:latin typeface="Roboto Condensed"/>
                <a:ea typeface="Roboto Condensed"/>
                <a:cs typeface="Roboto Condensed"/>
                <a:sym typeface="Roboto Condensed"/>
              </a:rPr>
              <a:t>7</a:t>
            </a:r>
            <a:endParaRPr sz="1100" dirty="0">
              <a:solidFill>
                <a:srgbClr val="000000"/>
              </a:solidFill>
              <a:latin typeface="Arial"/>
              <a:ea typeface="Arial"/>
              <a:cs typeface="Arial"/>
              <a:sym typeface="Arial"/>
            </a:endParaRPr>
          </a:p>
        </p:txBody>
      </p:sp>
      <p:sp>
        <p:nvSpPr>
          <p:cNvPr id="106" name="Google Shape;1749;p87">
            <a:extLst>
              <a:ext uri="{FF2B5EF4-FFF2-40B4-BE49-F238E27FC236}">
                <a16:creationId xmlns:a16="http://schemas.microsoft.com/office/drawing/2014/main" id="{834203BF-BAA6-6302-16DA-56009A66BFC6}"/>
              </a:ext>
            </a:extLst>
          </p:cNvPr>
          <p:cNvSpPr txBox="1"/>
          <p:nvPr/>
        </p:nvSpPr>
        <p:spPr>
          <a:xfrm>
            <a:off x="4656479" y="4563360"/>
            <a:ext cx="346569"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B</a:t>
            </a:r>
            <a:r>
              <a:rPr lang="en" sz="1400" baseline="-25000" dirty="0">
                <a:solidFill>
                  <a:schemeClr val="dk1"/>
                </a:solidFill>
                <a:latin typeface="Roboto Condensed"/>
                <a:ea typeface="Roboto Condensed"/>
                <a:cs typeface="Roboto Condensed"/>
                <a:sym typeface="Roboto Condensed"/>
              </a:rPr>
              <a:t>6</a:t>
            </a:r>
            <a:endParaRPr sz="1100" dirty="0">
              <a:solidFill>
                <a:srgbClr val="000000"/>
              </a:solidFill>
              <a:latin typeface="Arial"/>
              <a:ea typeface="Arial"/>
              <a:cs typeface="Arial"/>
              <a:sym typeface="Arial"/>
            </a:endParaRPr>
          </a:p>
        </p:txBody>
      </p:sp>
      <p:sp>
        <p:nvSpPr>
          <p:cNvPr id="107" name="Google Shape;1750;p87">
            <a:extLst>
              <a:ext uri="{FF2B5EF4-FFF2-40B4-BE49-F238E27FC236}">
                <a16:creationId xmlns:a16="http://schemas.microsoft.com/office/drawing/2014/main" id="{ACB953F1-B357-6B0C-0605-44156BF029D7}"/>
              </a:ext>
            </a:extLst>
          </p:cNvPr>
          <p:cNvSpPr txBox="1"/>
          <p:nvPr/>
        </p:nvSpPr>
        <p:spPr>
          <a:xfrm>
            <a:off x="4656478" y="5020560"/>
            <a:ext cx="34656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B</a:t>
            </a:r>
            <a:r>
              <a:rPr lang="en" sz="1400" baseline="-25000" dirty="0">
                <a:solidFill>
                  <a:schemeClr val="dk1"/>
                </a:solidFill>
                <a:latin typeface="Roboto Condensed"/>
                <a:ea typeface="Roboto Condensed"/>
                <a:cs typeface="Roboto Condensed"/>
                <a:sym typeface="Roboto Condensed"/>
              </a:rPr>
              <a:t>5</a:t>
            </a:r>
            <a:endParaRPr sz="1100" dirty="0">
              <a:solidFill>
                <a:srgbClr val="000000"/>
              </a:solidFill>
              <a:latin typeface="Arial"/>
              <a:ea typeface="Arial"/>
              <a:cs typeface="Arial"/>
              <a:sym typeface="Arial"/>
            </a:endParaRPr>
          </a:p>
        </p:txBody>
      </p:sp>
      <p:sp>
        <p:nvSpPr>
          <p:cNvPr id="108" name="Google Shape;1751;p87">
            <a:extLst>
              <a:ext uri="{FF2B5EF4-FFF2-40B4-BE49-F238E27FC236}">
                <a16:creationId xmlns:a16="http://schemas.microsoft.com/office/drawing/2014/main" id="{394B38E6-61DB-8E2D-C346-66ADA929AB6D}"/>
              </a:ext>
            </a:extLst>
          </p:cNvPr>
          <p:cNvSpPr txBox="1"/>
          <p:nvPr/>
        </p:nvSpPr>
        <p:spPr>
          <a:xfrm>
            <a:off x="4656478" y="5420610"/>
            <a:ext cx="445488" cy="284663"/>
          </a:xfrm>
          <a:prstGeom prst="rect">
            <a:avLst/>
          </a:prstGeom>
          <a:noFill/>
          <a:ln>
            <a:noFill/>
          </a:ln>
        </p:spPr>
        <p:txBody>
          <a:bodyPr spcFirstLastPara="1" wrap="square" lIns="68575" tIns="34275" rIns="68575" bIns="34275" anchor="t" anchorCtr="0">
            <a:spAutoFit/>
          </a:bodyPr>
          <a:lstStyle/>
          <a:p>
            <a:pPr>
              <a:buClr>
                <a:srgbClr val="000000"/>
              </a:buClr>
              <a:buSzPts val="1400"/>
            </a:pPr>
            <a:r>
              <a:rPr lang="en" sz="1400" dirty="0">
                <a:solidFill>
                  <a:schemeClr val="dk1"/>
                </a:solidFill>
                <a:latin typeface="Roboto Condensed"/>
                <a:ea typeface="Roboto Condensed"/>
                <a:cs typeface="Roboto Condensed"/>
                <a:sym typeface="Roboto Condensed"/>
              </a:rPr>
              <a:t>B</a:t>
            </a:r>
            <a:r>
              <a:rPr lang="en" sz="1400" baseline="-25000" dirty="0">
                <a:solidFill>
                  <a:schemeClr val="dk1"/>
                </a:solidFill>
                <a:latin typeface="Roboto Condensed"/>
                <a:ea typeface="Roboto Condensed"/>
                <a:cs typeface="Roboto Condensed"/>
                <a:sym typeface="Roboto Condensed"/>
              </a:rPr>
              <a:t>11</a:t>
            </a:r>
            <a:endParaRPr sz="1100" dirty="0">
              <a:solidFill>
                <a:srgbClr val="000000"/>
              </a:solidFill>
              <a:latin typeface="Arial"/>
              <a:ea typeface="Arial"/>
              <a:cs typeface="Arial"/>
              <a:sym typeface="Arial"/>
            </a:endParaRPr>
          </a:p>
        </p:txBody>
      </p:sp>
      <p:sp>
        <p:nvSpPr>
          <p:cNvPr id="109" name="Google Shape;1752;p87">
            <a:extLst>
              <a:ext uri="{FF2B5EF4-FFF2-40B4-BE49-F238E27FC236}">
                <a16:creationId xmlns:a16="http://schemas.microsoft.com/office/drawing/2014/main" id="{E65F8AF0-9D38-60AC-F68C-5BBF392E3B4D}"/>
              </a:ext>
            </a:extLst>
          </p:cNvPr>
          <p:cNvSpPr txBox="1"/>
          <p:nvPr/>
        </p:nvSpPr>
        <p:spPr>
          <a:xfrm>
            <a:off x="6880172" y="2169974"/>
            <a:ext cx="967060" cy="500107"/>
          </a:xfrm>
          <a:prstGeom prst="rect">
            <a:avLst/>
          </a:prstGeom>
          <a:noFill/>
          <a:ln>
            <a:noFill/>
          </a:ln>
        </p:spPr>
        <p:txBody>
          <a:bodyPr spcFirstLastPara="1" wrap="square" lIns="68575" tIns="34275" rIns="68575" bIns="34275" anchor="t" anchorCtr="0">
            <a:spAutoFit/>
          </a:bodyPr>
          <a:lstStyle/>
          <a:p>
            <a:pPr algn="ctr">
              <a:buClr>
                <a:srgbClr val="000000"/>
              </a:buClr>
              <a:buSzPts val="1400"/>
            </a:pPr>
            <a:r>
              <a:rPr lang="en" sz="1400" dirty="0">
                <a:solidFill>
                  <a:schemeClr val="dk1"/>
                </a:solidFill>
                <a:latin typeface="Roboto Condensed"/>
                <a:ea typeface="Roboto Condensed"/>
                <a:cs typeface="Roboto Condensed"/>
                <a:sym typeface="Roboto Condensed"/>
              </a:rPr>
              <a:t>From Adder &amp; Logic</a:t>
            </a:r>
            <a:endParaRPr sz="1100" dirty="0">
              <a:solidFill>
                <a:srgbClr val="000000"/>
              </a:solidFill>
              <a:latin typeface="Arial"/>
              <a:ea typeface="Arial"/>
              <a:cs typeface="Arial"/>
              <a:sym typeface="Arial"/>
            </a:endParaRPr>
          </a:p>
        </p:txBody>
      </p:sp>
      <p:cxnSp>
        <p:nvCxnSpPr>
          <p:cNvPr id="110" name="Google Shape;1753;p87">
            <a:extLst>
              <a:ext uri="{FF2B5EF4-FFF2-40B4-BE49-F238E27FC236}">
                <a16:creationId xmlns:a16="http://schemas.microsoft.com/office/drawing/2014/main" id="{F2E88B9E-6379-BDCB-300A-CE623B628093}"/>
              </a:ext>
            </a:extLst>
          </p:cNvPr>
          <p:cNvCxnSpPr/>
          <p:nvPr/>
        </p:nvCxnSpPr>
        <p:spPr>
          <a:xfrm rot="10800000" flipH="1">
            <a:off x="7489697" y="2081302"/>
            <a:ext cx="108000" cy="108000"/>
          </a:xfrm>
          <a:prstGeom prst="straightConnector1">
            <a:avLst/>
          </a:prstGeom>
          <a:noFill/>
          <a:ln w="25400" cap="flat" cmpd="sng">
            <a:solidFill>
              <a:schemeClr val="accent1"/>
            </a:solidFill>
            <a:prstDash val="solid"/>
            <a:miter lim="800000"/>
            <a:headEnd type="none" w="sm" len="sm"/>
            <a:tailEnd type="none" w="sm" len="sm"/>
          </a:ln>
        </p:spPr>
      </p:cxnSp>
      <p:cxnSp>
        <p:nvCxnSpPr>
          <p:cNvPr id="111" name="Google Shape;1754;p87">
            <a:extLst>
              <a:ext uri="{FF2B5EF4-FFF2-40B4-BE49-F238E27FC236}">
                <a16:creationId xmlns:a16="http://schemas.microsoft.com/office/drawing/2014/main" id="{4421FCD8-3986-071F-CA4A-DF8723C2326C}"/>
              </a:ext>
            </a:extLst>
          </p:cNvPr>
          <p:cNvCxnSpPr/>
          <p:nvPr/>
        </p:nvCxnSpPr>
        <p:spPr>
          <a:xfrm rot="10800000" flipH="1">
            <a:off x="10024209" y="2081302"/>
            <a:ext cx="108000" cy="108000"/>
          </a:xfrm>
          <a:prstGeom prst="straightConnector1">
            <a:avLst/>
          </a:prstGeom>
          <a:noFill/>
          <a:ln w="25400"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214158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fade">
                                      <p:cBhvr>
                                        <p:cTn id="23" dur="500"/>
                                        <p:tgtEl>
                                          <p:spTgt spid="95"/>
                                        </p:tgtEl>
                                      </p:cBhvr>
                                    </p:animEffect>
                                  </p:childTnLst>
                                </p:cTn>
                              </p:par>
                              <p:par>
                                <p:cTn id="24" presetID="10" presetClass="entr" presetSubtype="0" fill="hold"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500"/>
                                        <p:tgtEl>
                                          <p:spTgt spid="110"/>
                                        </p:tgtEl>
                                      </p:cBhvr>
                                    </p:animEffect>
                                  </p:childTnLst>
                                </p:cTn>
                              </p:par>
                              <p:par>
                                <p:cTn id="27" presetID="10" presetClass="entr" presetSubtype="0"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fade">
                                      <p:cBhvr>
                                        <p:cTn id="29" dur="500"/>
                                        <p:tgtEl>
                                          <p:spTgt spid="10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fade">
                                      <p:cBhvr>
                                        <p:cTn id="40" dur="500"/>
                                        <p:tgtEl>
                                          <p:spTgt spid="111"/>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fade">
                                      <p:cBhvr>
                                        <p:cTn id="51" dur="500"/>
                                        <p:tgtEl>
                                          <p:spTgt spid="97"/>
                                        </p:tgtEl>
                                      </p:cBhvr>
                                    </p:animEffect>
                                  </p:childTnLst>
                                </p:cTn>
                              </p:par>
                              <p:par>
                                <p:cTn id="52" presetID="10" presetClass="entr" presetSubtype="0" fill="hold" nodeType="withEffect">
                                  <p:stCondLst>
                                    <p:cond delay="0"/>
                                  </p:stCondLst>
                                  <p:childTnLst>
                                    <p:set>
                                      <p:cBhvr>
                                        <p:cTn id="53" dur="1" fill="hold">
                                          <p:stCondLst>
                                            <p:cond delay="0"/>
                                          </p:stCondLst>
                                        </p:cTn>
                                        <p:tgtEl>
                                          <p:spTgt spid="96"/>
                                        </p:tgtEl>
                                        <p:attrNameLst>
                                          <p:attrName>style.visibility</p:attrName>
                                        </p:attrNameLst>
                                      </p:cBhvr>
                                      <p:to>
                                        <p:strVal val="visible"/>
                                      </p:to>
                                    </p:set>
                                    <p:animEffect transition="in" filter="fade">
                                      <p:cBhvr>
                                        <p:cTn id="54" dur="500"/>
                                        <p:tgtEl>
                                          <p:spTgt spid="9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fade">
                                      <p:cBhvr>
                                        <p:cTn id="59" dur="500"/>
                                        <p:tgtEl>
                                          <p:spTgt spid="8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nodeType="with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par>
                                <p:cTn id="68" presetID="10" presetClass="entr" presetSubtype="0" fill="hold" nodeType="with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fade">
                                      <p:cBhvr>
                                        <p:cTn id="80" dur="500"/>
                                        <p:tgtEl>
                                          <p:spTgt spid="32"/>
                                        </p:tgtEl>
                                      </p:cBhvr>
                                    </p:animEffect>
                                  </p:childTnLst>
                                </p:cTn>
                              </p:par>
                              <p:par>
                                <p:cTn id="81" presetID="10" presetClass="entr" presetSubtype="0" fill="hold" nodeType="withEffect">
                                  <p:stCondLst>
                                    <p:cond delay="0"/>
                                  </p:stCondLst>
                                  <p:childTnLst>
                                    <p:set>
                                      <p:cBhvr>
                                        <p:cTn id="82" dur="1" fill="hold">
                                          <p:stCondLst>
                                            <p:cond delay="0"/>
                                          </p:stCondLst>
                                        </p:cTn>
                                        <p:tgtEl>
                                          <p:spTgt spid="99"/>
                                        </p:tgtEl>
                                        <p:attrNameLst>
                                          <p:attrName>style.visibility</p:attrName>
                                        </p:attrNameLst>
                                      </p:cBhvr>
                                      <p:to>
                                        <p:strVal val="visible"/>
                                      </p:to>
                                    </p:set>
                                    <p:animEffect transition="in" filter="fade">
                                      <p:cBhvr>
                                        <p:cTn id="83" dur="500"/>
                                        <p:tgtEl>
                                          <p:spTgt spid="99"/>
                                        </p:tgtEl>
                                      </p:cBhvr>
                                    </p:animEffect>
                                  </p:childTnLst>
                                </p:cTn>
                              </p:par>
                              <p:par>
                                <p:cTn id="84" presetID="10" presetClass="entr" presetSubtype="0" fill="hold" nodeType="withEffect">
                                  <p:stCondLst>
                                    <p:cond delay="0"/>
                                  </p:stCondLst>
                                  <p:childTnLst>
                                    <p:set>
                                      <p:cBhvr>
                                        <p:cTn id="85" dur="1" fill="hold">
                                          <p:stCondLst>
                                            <p:cond delay="0"/>
                                          </p:stCondLst>
                                        </p:cTn>
                                        <p:tgtEl>
                                          <p:spTgt spid="100"/>
                                        </p:tgtEl>
                                        <p:attrNameLst>
                                          <p:attrName>style.visibility</p:attrName>
                                        </p:attrNameLst>
                                      </p:cBhvr>
                                      <p:to>
                                        <p:strVal val="visible"/>
                                      </p:to>
                                    </p:set>
                                    <p:animEffect transition="in" filter="fade">
                                      <p:cBhvr>
                                        <p:cTn id="86" dur="500"/>
                                        <p:tgtEl>
                                          <p:spTgt spid="10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fade">
                                      <p:cBhvr>
                                        <p:cTn id="91" dur="500"/>
                                        <p:tgtEl>
                                          <p:spTgt spid="8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fade">
                                      <p:cBhvr>
                                        <p:cTn id="96" dur="500"/>
                                        <p:tgtEl>
                                          <p:spTgt spid="37"/>
                                        </p:tgtEl>
                                      </p:cBhvr>
                                    </p:animEffect>
                                  </p:childTnLst>
                                </p:cTn>
                              </p:par>
                              <p:par>
                                <p:cTn id="97" presetID="10" presetClass="entr" presetSubtype="0" fill="hold" nodeType="withEffect">
                                  <p:stCondLst>
                                    <p:cond delay="0"/>
                                  </p:stCondLst>
                                  <p:childTnLst>
                                    <p:set>
                                      <p:cBhvr>
                                        <p:cTn id="98" dur="1" fill="hold">
                                          <p:stCondLst>
                                            <p:cond delay="0"/>
                                          </p:stCondLst>
                                        </p:cTn>
                                        <p:tgtEl>
                                          <p:spTgt spid="89"/>
                                        </p:tgtEl>
                                        <p:attrNameLst>
                                          <p:attrName>style.visibility</p:attrName>
                                        </p:attrNameLst>
                                      </p:cBhvr>
                                      <p:to>
                                        <p:strVal val="visible"/>
                                      </p:to>
                                    </p:set>
                                    <p:animEffect transition="in" filter="fade">
                                      <p:cBhvr>
                                        <p:cTn id="99" dur="500"/>
                                        <p:tgtEl>
                                          <p:spTgt spid="89"/>
                                        </p:tgtEl>
                                      </p:cBhvr>
                                    </p:animEffect>
                                  </p:childTnLst>
                                </p:cTn>
                              </p:par>
                              <p:par>
                                <p:cTn id="100" presetID="10" presetClass="entr" presetSubtype="0" fill="hold" nodeType="withEffect">
                                  <p:stCondLst>
                                    <p:cond delay="0"/>
                                  </p:stCondLst>
                                  <p:childTnLst>
                                    <p:set>
                                      <p:cBhvr>
                                        <p:cTn id="101" dur="1" fill="hold">
                                          <p:stCondLst>
                                            <p:cond delay="0"/>
                                          </p:stCondLst>
                                        </p:cTn>
                                        <p:tgtEl>
                                          <p:spTgt spid="101"/>
                                        </p:tgtEl>
                                        <p:attrNameLst>
                                          <p:attrName>style.visibility</p:attrName>
                                        </p:attrNameLst>
                                      </p:cBhvr>
                                      <p:to>
                                        <p:strVal val="visible"/>
                                      </p:to>
                                    </p:set>
                                    <p:animEffect transition="in" filter="fade">
                                      <p:cBhvr>
                                        <p:cTn id="102" dur="500"/>
                                        <p:tgtEl>
                                          <p:spTgt spid="101"/>
                                        </p:tgtEl>
                                      </p:cBhvr>
                                    </p:animEffect>
                                  </p:childTnLst>
                                </p:cTn>
                              </p:par>
                              <p:par>
                                <p:cTn id="103" presetID="10" presetClass="entr" presetSubtype="0" fill="hold" nodeType="withEffect">
                                  <p:stCondLst>
                                    <p:cond delay="0"/>
                                  </p:stCondLst>
                                  <p:childTnLst>
                                    <p:set>
                                      <p:cBhvr>
                                        <p:cTn id="104" dur="1" fill="hold">
                                          <p:stCondLst>
                                            <p:cond delay="0"/>
                                          </p:stCondLst>
                                        </p:cTn>
                                        <p:tgtEl>
                                          <p:spTgt spid="102"/>
                                        </p:tgtEl>
                                        <p:attrNameLst>
                                          <p:attrName>style.visibility</p:attrName>
                                        </p:attrNameLst>
                                      </p:cBhvr>
                                      <p:to>
                                        <p:strVal val="visible"/>
                                      </p:to>
                                    </p:set>
                                    <p:animEffect transition="in" filter="fade">
                                      <p:cBhvr>
                                        <p:cTn id="105" dur="500"/>
                                        <p:tgtEl>
                                          <p:spTgt spid="10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2"/>
                                        </p:tgtEl>
                                        <p:attrNameLst>
                                          <p:attrName>style.visibility</p:attrName>
                                        </p:attrNameLst>
                                      </p:cBhvr>
                                      <p:to>
                                        <p:strVal val="visible"/>
                                      </p:to>
                                    </p:set>
                                    <p:animEffect transition="in" filter="fade">
                                      <p:cBhvr>
                                        <p:cTn id="110" dur="500"/>
                                        <p:tgtEl>
                                          <p:spTgt spid="42"/>
                                        </p:tgtEl>
                                      </p:cBhvr>
                                    </p:animEffect>
                                  </p:childTnLst>
                                </p:cTn>
                              </p:par>
                              <p:par>
                                <p:cTn id="111" presetID="10" presetClass="entr" presetSubtype="0" fill="hold" nodeType="withEffect">
                                  <p:stCondLst>
                                    <p:cond delay="0"/>
                                  </p:stCondLst>
                                  <p:childTnLst>
                                    <p:set>
                                      <p:cBhvr>
                                        <p:cTn id="112" dur="1" fill="hold">
                                          <p:stCondLst>
                                            <p:cond delay="0"/>
                                          </p:stCondLst>
                                        </p:cTn>
                                        <p:tgtEl>
                                          <p:spTgt spid="104"/>
                                        </p:tgtEl>
                                        <p:attrNameLst>
                                          <p:attrName>style.visibility</p:attrName>
                                        </p:attrNameLst>
                                      </p:cBhvr>
                                      <p:to>
                                        <p:strVal val="visible"/>
                                      </p:to>
                                    </p:set>
                                    <p:animEffect transition="in" filter="fade">
                                      <p:cBhvr>
                                        <p:cTn id="113" dur="500"/>
                                        <p:tgtEl>
                                          <p:spTgt spid="104"/>
                                        </p:tgtEl>
                                      </p:cBhvr>
                                    </p:animEffect>
                                  </p:childTnLst>
                                </p:cTn>
                              </p:par>
                              <p:par>
                                <p:cTn id="114" presetID="10" presetClass="entr" presetSubtype="0" fill="hold"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fade">
                                      <p:cBhvr>
                                        <p:cTn id="116" dur="500"/>
                                        <p:tgtEl>
                                          <p:spTgt spid="103"/>
                                        </p:tgtEl>
                                      </p:cBhvr>
                                    </p:animEffect>
                                  </p:childTnLst>
                                </p:cTn>
                              </p:par>
                              <p:par>
                                <p:cTn id="117" presetID="10" presetClass="entr" presetSubtype="0" fill="hold"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fade">
                                      <p:cBhvr>
                                        <p:cTn id="119" dur="500"/>
                                        <p:tgtEl>
                                          <p:spTgt spid="9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fade">
                                      <p:cBhvr>
                                        <p:cTn id="124" dur="500"/>
                                        <p:tgtEl>
                                          <p:spTgt spid="47"/>
                                        </p:tgtEl>
                                      </p:cBhvr>
                                    </p:animEffect>
                                  </p:childTnLst>
                                </p:cTn>
                              </p:par>
                              <p:par>
                                <p:cTn id="125" presetID="10" presetClass="entr" presetSubtype="0" fill="hold" nodeType="withEffect">
                                  <p:stCondLst>
                                    <p:cond delay="0"/>
                                  </p:stCondLst>
                                  <p:childTnLst>
                                    <p:set>
                                      <p:cBhvr>
                                        <p:cTn id="126" dur="1" fill="hold">
                                          <p:stCondLst>
                                            <p:cond delay="0"/>
                                          </p:stCondLst>
                                        </p:cTn>
                                        <p:tgtEl>
                                          <p:spTgt spid="105"/>
                                        </p:tgtEl>
                                        <p:attrNameLst>
                                          <p:attrName>style.visibility</p:attrName>
                                        </p:attrNameLst>
                                      </p:cBhvr>
                                      <p:to>
                                        <p:strVal val="visible"/>
                                      </p:to>
                                    </p:set>
                                    <p:animEffect transition="in" filter="fade">
                                      <p:cBhvr>
                                        <p:cTn id="127" dur="500"/>
                                        <p:tgtEl>
                                          <p:spTgt spid="105"/>
                                        </p:tgtEl>
                                      </p:cBhvr>
                                    </p:animEffect>
                                  </p:childTnLst>
                                </p:cTn>
                              </p:par>
                              <p:par>
                                <p:cTn id="128" presetID="10" presetClass="entr" presetSubtype="0" fill="hold" nodeType="withEffect">
                                  <p:stCondLst>
                                    <p:cond delay="0"/>
                                  </p:stCondLst>
                                  <p:childTnLst>
                                    <p:set>
                                      <p:cBhvr>
                                        <p:cTn id="129" dur="1" fill="hold">
                                          <p:stCondLst>
                                            <p:cond delay="0"/>
                                          </p:stCondLst>
                                        </p:cTn>
                                        <p:tgtEl>
                                          <p:spTgt spid="91"/>
                                        </p:tgtEl>
                                        <p:attrNameLst>
                                          <p:attrName>style.visibility</p:attrName>
                                        </p:attrNameLst>
                                      </p:cBhvr>
                                      <p:to>
                                        <p:strVal val="visible"/>
                                      </p:to>
                                    </p:set>
                                    <p:animEffect transition="in" filter="fade">
                                      <p:cBhvr>
                                        <p:cTn id="130" dur="500"/>
                                        <p:tgtEl>
                                          <p:spTgt spid="91"/>
                                        </p:tgtEl>
                                      </p:cBhvr>
                                    </p:animEffect>
                                  </p:childTnLst>
                                </p:cTn>
                              </p:par>
                              <p:par>
                                <p:cTn id="131" presetID="10"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animEffect transition="in" filter="fade">
                                      <p:cBhvr>
                                        <p:cTn id="133" dur="500"/>
                                        <p:tgtEl>
                                          <p:spTgt spid="68"/>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fade">
                                      <p:cBhvr>
                                        <p:cTn id="138" dur="500"/>
                                        <p:tgtEl>
                                          <p:spTgt spid="52"/>
                                        </p:tgtEl>
                                      </p:cBhvr>
                                    </p:animEffect>
                                  </p:childTnLst>
                                </p:cTn>
                              </p:par>
                              <p:par>
                                <p:cTn id="139" presetID="10" presetClass="entr" presetSubtype="0" fill="hold" nodeType="withEffect">
                                  <p:stCondLst>
                                    <p:cond delay="0"/>
                                  </p:stCondLst>
                                  <p:childTnLst>
                                    <p:set>
                                      <p:cBhvr>
                                        <p:cTn id="140" dur="1" fill="hold">
                                          <p:stCondLst>
                                            <p:cond delay="0"/>
                                          </p:stCondLst>
                                        </p:cTn>
                                        <p:tgtEl>
                                          <p:spTgt spid="106"/>
                                        </p:tgtEl>
                                        <p:attrNameLst>
                                          <p:attrName>style.visibility</p:attrName>
                                        </p:attrNameLst>
                                      </p:cBhvr>
                                      <p:to>
                                        <p:strVal val="visible"/>
                                      </p:to>
                                    </p:set>
                                    <p:animEffect transition="in" filter="fade">
                                      <p:cBhvr>
                                        <p:cTn id="141" dur="500"/>
                                        <p:tgtEl>
                                          <p:spTgt spid="106"/>
                                        </p:tgtEl>
                                      </p:cBhvr>
                                    </p:animEffect>
                                  </p:childTnLst>
                                </p:cTn>
                              </p:par>
                              <p:par>
                                <p:cTn id="142" presetID="10" presetClass="entr" presetSubtype="0" fill="hold" nodeType="withEffect">
                                  <p:stCondLst>
                                    <p:cond delay="0"/>
                                  </p:stCondLst>
                                  <p:childTnLst>
                                    <p:set>
                                      <p:cBhvr>
                                        <p:cTn id="143" dur="1" fill="hold">
                                          <p:stCondLst>
                                            <p:cond delay="0"/>
                                          </p:stCondLst>
                                        </p:cTn>
                                        <p:tgtEl>
                                          <p:spTgt spid="92"/>
                                        </p:tgtEl>
                                        <p:attrNameLst>
                                          <p:attrName>style.visibility</p:attrName>
                                        </p:attrNameLst>
                                      </p:cBhvr>
                                      <p:to>
                                        <p:strVal val="visible"/>
                                      </p:to>
                                    </p:set>
                                    <p:animEffect transition="in" filter="fade">
                                      <p:cBhvr>
                                        <p:cTn id="144" dur="500"/>
                                        <p:tgtEl>
                                          <p:spTgt spid="92"/>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animEffect transition="in" filter="fade">
                                      <p:cBhvr>
                                        <p:cTn id="149" dur="500"/>
                                        <p:tgtEl>
                                          <p:spTgt spid="16"/>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26"/>
                                        </p:tgtEl>
                                        <p:attrNameLst>
                                          <p:attrName>style.visibility</p:attrName>
                                        </p:attrNameLst>
                                      </p:cBhvr>
                                      <p:to>
                                        <p:strVal val="visible"/>
                                      </p:to>
                                    </p:set>
                                    <p:animEffect transition="in" filter="fade">
                                      <p:cBhvr>
                                        <p:cTn id="154" dur="500"/>
                                        <p:tgtEl>
                                          <p:spTgt spid="26"/>
                                        </p:tgtEl>
                                      </p:cBhvr>
                                    </p:animEffect>
                                  </p:childTnLst>
                                </p:cTn>
                              </p:par>
                              <p:par>
                                <p:cTn id="155" presetID="10" presetClass="entr" presetSubtype="0" fill="hold" nodeType="withEffect">
                                  <p:stCondLst>
                                    <p:cond delay="0"/>
                                  </p:stCondLst>
                                  <p:childTnLst>
                                    <p:set>
                                      <p:cBhvr>
                                        <p:cTn id="156" dur="1" fill="hold">
                                          <p:stCondLst>
                                            <p:cond delay="0"/>
                                          </p:stCondLst>
                                        </p:cTn>
                                        <p:tgtEl>
                                          <p:spTgt spid="71"/>
                                        </p:tgtEl>
                                        <p:attrNameLst>
                                          <p:attrName>style.visibility</p:attrName>
                                        </p:attrNameLst>
                                      </p:cBhvr>
                                      <p:to>
                                        <p:strVal val="visible"/>
                                      </p:to>
                                    </p:set>
                                    <p:animEffect transition="in" filter="fade">
                                      <p:cBhvr>
                                        <p:cTn id="157" dur="500"/>
                                        <p:tgtEl>
                                          <p:spTgt spid="71"/>
                                        </p:tgtEl>
                                      </p:cBhvr>
                                    </p:animEffect>
                                  </p:childTnLst>
                                </p:cTn>
                              </p:par>
                              <p:par>
                                <p:cTn id="158" presetID="10" presetClass="entr" presetSubtype="0" fill="hold" nodeType="withEffect">
                                  <p:stCondLst>
                                    <p:cond delay="0"/>
                                  </p:stCondLst>
                                  <p:childTnLst>
                                    <p:set>
                                      <p:cBhvr>
                                        <p:cTn id="159" dur="1" fill="hold">
                                          <p:stCondLst>
                                            <p:cond delay="0"/>
                                          </p:stCondLst>
                                        </p:cTn>
                                        <p:tgtEl>
                                          <p:spTgt spid="74"/>
                                        </p:tgtEl>
                                        <p:attrNameLst>
                                          <p:attrName>style.visibility</p:attrName>
                                        </p:attrNameLst>
                                      </p:cBhvr>
                                      <p:to>
                                        <p:strVal val="visible"/>
                                      </p:to>
                                    </p:set>
                                    <p:animEffect transition="in" filter="fade">
                                      <p:cBhvr>
                                        <p:cTn id="160" dur="500"/>
                                        <p:tgtEl>
                                          <p:spTgt spid="74"/>
                                        </p:tgtEl>
                                      </p:cBhvr>
                                    </p:animEffect>
                                  </p:childTnLst>
                                </p:cTn>
                              </p:par>
                              <p:par>
                                <p:cTn id="161" presetID="10" presetClass="entr" presetSubtype="0" fill="hold" nodeType="with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fade">
                                      <p:cBhvr>
                                        <p:cTn id="163" dur="500"/>
                                        <p:tgtEl>
                                          <p:spTgt spid="77"/>
                                        </p:tgtEl>
                                      </p:cBhvr>
                                    </p:animEffect>
                                  </p:childTnLst>
                                </p:cTn>
                              </p:par>
                              <p:par>
                                <p:cTn id="164" presetID="10" presetClass="entr" presetSubtype="0" fill="hold" nodeType="withEffect">
                                  <p:stCondLst>
                                    <p:cond delay="0"/>
                                  </p:stCondLst>
                                  <p:childTnLst>
                                    <p:set>
                                      <p:cBhvr>
                                        <p:cTn id="165" dur="1" fill="hold">
                                          <p:stCondLst>
                                            <p:cond delay="0"/>
                                          </p:stCondLst>
                                        </p:cTn>
                                        <p:tgtEl>
                                          <p:spTgt spid="80"/>
                                        </p:tgtEl>
                                        <p:attrNameLst>
                                          <p:attrName>style.visibility</p:attrName>
                                        </p:attrNameLst>
                                      </p:cBhvr>
                                      <p:to>
                                        <p:strVal val="visible"/>
                                      </p:to>
                                    </p:set>
                                    <p:animEffect transition="in" filter="fade">
                                      <p:cBhvr>
                                        <p:cTn id="166" dur="500"/>
                                        <p:tgtEl>
                                          <p:spTgt spid="80"/>
                                        </p:tgtEl>
                                      </p:cBhvr>
                                    </p:animEffect>
                                  </p:childTnLst>
                                </p:cTn>
                              </p:par>
                              <p:par>
                                <p:cTn id="167" presetID="10" presetClass="entr" presetSubtype="0" fill="hold" nodeType="withEffect">
                                  <p:stCondLst>
                                    <p:cond delay="0"/>
                                  </p:stCondLst>
                                  <p:childTnLst>
                                    <p:set>
                                      <p:cBhvr>
                                        <p:cTn id="168" dur="1" fill="hold">
                                          <p:stCondLst>
                                            <p:cond delay="0"/>
                                          </p:stCondLst>
                                        </p:cTn>
                                        <p:tgtEl>
                                          <p:spTgt spid="83"/>
                                        </p:tgtEl>
                                        <p:attrNameLst>
                                          <p:attrName>style.visibility</p:attrName>
                                        </p:attrNameLst>
                                      </p:cBhvr>
                                      <p:to>
                                        <p:strVal val="visible"/>
                                      </p:to>
                                    </p:set>
                                    <p:animEffect transition="in" filter="fade">
                                      <p:cBhvr>
                                        <p:cTn id="169" dur="500"/>
                                        <p:tgtEl>
                                          <p:spTgt spid="83"/>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nodeType="clickEffect">
                                  <p:stCondLst>
                                    <p:cond delay="0"/>
                                  </p:stCondLst>
                                  <p:childTnLst>
                                    <p:set>
                                      <p:cBhvr>
                                        <p:cTn id="173" dur="1" fill="hold">
                                          <p:stCondLst>
                                            <p:cond delay="0"/>
                                          </p:stCondLst>
                                        </p:cTn>
                                        <p:tgtEl>
                                          <p:spTgt spid="6"/>
                                        </p:tgtEl>
                                        <p:attrNameLst>
                                          <p:attrName>style.visibility</p:attrName>
                                        </p:attrNameLst>
                                      </p:cBhvr>
                                      <p:to>
                                        <p:strVal val="visible"/>
                                      </p:to>
                                    </p:set>
                                    <p:animEffect transition="in" filter="fade">
                                      <p:cBhvr>
                                        <p:cTn id="174" dur="500"/>
                                        <p:tgtEl>
                                          <p:spTgt spid="6"/>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nodeType="clickEffect">
                                  <p:stCondLst>
                                    <p:cond delay="0"/>
                                  </p:stCondLst>
                                  <p:childTnLst>
                                    <p:set>
                                      <p:cBhvr>
                                        <p:cTn id="178" dur="1" fill="hold">
                                          <p:stCondLst>
                                            <p:cond delay="0"/>
                                          </p:stCondLst>
                                        </p:cTn>
                                        <p:tgtEl>
                                          <p:spTgt spid="9"/>
                                        </p:tgtEl>
                                        <p:attrNameLst>
                                          <p:attrName>style.visibility</p:attrName>
                                        </p:attrNameLst>
                                      </p:cBhvr>
                                      <p:to>
                                        <p:strVal val="visible"/>
                                      </p:to>
                                    </p:set>
                                    <p:animEffect transition="in" filter="fade">
                                      <p:cBhvr>
                                        <p:cTn id="179" dur="500"/>
                                        <p:tgtEl>
                                          <p:spTgt spid="9"/>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57"/>
                                        </p:tgtEl>
                                        <p:attrNameLst>
                                          <p:attrName>style.visibility</p:attrName>
                                        </p:attrNameLst>
                                      </p:cBhvr>
                                      <p:to>
                                        <p:strVal val="visible"/>
                                      </p:to>
                                    </p:set>
                                    <p:animEffect transition="in" filter="fade">
                                      <p:cBhvr>
                                        <p:cTn id="184" dur="500"/>
                                        <p:tgtEl>
                                          <p:spTgt spid="57"/>
                                        </p:tgtEl>
                                      </p:cBhvr>
                                    </p:animEffect>
                                  </p:childTnLst>
                                </p:cTn>
                              </p:par>
                              <p:par>
                                <p:cTn id="185" presetID="10" presetClass="entr" presetSubtype="0" fill="hold" nodeType="withEffect">
                                  <p:stCondLst>
                                    <p:cond delay="0"/>
                                  </p:stCondLst>
                                  <p:childTnLst>
                                    <p:set>
                                      <p:cBhvr>
                                        <p:cTn id="186" dur="1" fill="hold">
                                          <p:stCondLst>
                                            <p:cond delay="0"/>
                                          </p:stCondLst>
                                        </p:cTn>
                                        <p:tgtEl>
                                          <p:spTgt spid="107"/>
                                        </p:tgtEl>
                                        <p:attrNameLst>
                                          <p:attrName>style.visibility</p:attrName>
                                        </p:attrNameLst>
                                      </p:cBhvr>
                                      <p:to>
                                        <p:strVal val="visible"/>
                                      </p:to>
                                    </p:set>
                                    <p:animEffect transition="in" filter="fade">
                                      <p:cBhvr>
                                        <p:cTn id="187" dur="500"/>
                                        <p:tgtEl>
                                          <p:spTgt spid="107"/>
                                        </p:tgtEl>
                                      </p:cBhvr>
                                    </p:animEffect>
                                  </p:childTnLst>
                                </p:cTn>
                              </p:par>
                              <p:par>
                                <p:cTn id="188" presetID="10" presetClass="entr" presetSubtype="0" fill="hold" nodeType="withEffect">
                                  <p:stCondLst>
                                    <p:cond delay="0"/>
                                  </p:stCondLst>
                                  <p:childTnLst>
                                    <p:set>
                                      <p:cBhvr>
                                        <p:cTn id="189" dur="1" fill="hold">
                                          <p:stCondLst>
                                            <p:cond delay="0"/>
                                          </p:stCondLst>
                                        </p:cTn>
                                        <p:tgtEl>
                                          <p:spTgt spid="93"/>
                                        </p:tgtEl>
                                        <p:attrNameLst>
                                          <p:attrName>style.visibility</p:attrName>
                                        </p:attrNameLst>
                                      </p:cBhvr>
                                      <p:to>
                                        <p:strVal val="visible"/>
                                      </p:to>
                                    </p:set>
                                    <p:animEffect transition="in" filter="fade">
                                      <p:cBhvr>
                                        <p:cTn id="190" dur="500"/>
                                        <p:tgtEl>
                                          <p:spTgt spid="93"/>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70"/>
                                        </p:tgtEl>
                                        <p:attrNameLst>
                                          <p:attrName>style.visibility</p:attrName>
                                        </p:attrNameLst>
                                      </p:cBhvr>
                                      <p:to>
                                        <p:strVal val="visible"/>
                                      </p:to>
                                    </p:set>
                                    <p:animEffect transition="in" filter="fade">
                                      <p:cBhvr>
                                        <p:cTn id="195" dur="500"/>
                                        <p:tgtEl>
                                          <p:spTgt spid="70"/>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8"/>
                                        </p:tgtEl>
                                        <p:attrNameLst>
                                          <p:attrName>style.visibility</p:attrName>
                                        </p:attrNameLst>
                                      </p:cBhvr>
                                      <p:to>
                                        <p:strVal val="visible"/>
                                      </p:to>
                                    </p:set>
                                    <p:animEffect transition="in" filter="fade">
                                      <p:cBhvr>
                                        <p:cTn id="200" dur="500"/>
                                        <p:tgtEl>
                                          <p:spTgt spid="8"/>
                                        </p:tgtEl>
                                      </p:cBhvr>
                                    </p:animEffect>
                                  </p:childTnLst>
                                </p:cTn>
                              </p:par>
                            </p:childTnLst>
                          </p:cTn>
                        </p:par>
                      </p:childTnLst>
                    </p:cTn>
                  </p:par>
                  <p:par>
                    <p:cTn id="201" fill="hold">
                      <p:stCondLst>
                        <p:cond delay="indefinite"/>
                      </p:stCondLst>
                      <p:childTnLst>
                        <p:par>
                          <p:cTn id="202" fill="hold">
                            <p:stCondLst>
                              <p:cond delay="0"/>
                            </p:stCondLst>
                            <p:childTnLst>
                              <p:par>
                                <p:cTn id="203" presetID="10" presetClass="entr" presetSubtype="0" fill="hold" nodeType="clickEffect">
                                  <p:stCondLst>
                                    <p:cond delay="0"/>
                                  </p:stCondLst>
                                  <p:childTnLst>
                                    <p:set>
                                      <p:cBhvr>
                                        <p:cTn id="204" dur="1" fill="hold">
                                          <p:stCondLst>
                                            <p:cond delay="0"/>
                                          </p:stCondLst>
                                        </p:cTn>
                                        <p:tgtEl>
                                          <p:spTgt spid="94"/>
                                        </p:tgtEl>
                                        <p:attrNameLst>
                                          <p:attrName>style.visibility</p:attrName>
                                        </p:attrNameLst>
                                      </p:cBhvr>
                                      <p:to>
                                        <p:strVal val="visible"/>
                                      </p:to>
                                    </p:set>
                                    <p:animEffect transition="in" filter="fade">
                                      <p:cBhvr>
                                        <p:cTn id="205" dur="500"/>
                                        <p:tgtEl>
                                          <p:spTgt spid="94"/>
                                        </p:tgtEl>
                                      </p:cBhvr>
                                    </p:animEffect>
                                  </p:childTnLst>
                                </p:cTn>
                              </p:par>
                              <p:par>
                                <p:cTn id="206" presetID="10" presetClass="entr" presetSubtype="0" fill="hold" nodeType="withEffect">
                                  <p:stCondLst>
                                    <p:cond delay="0"/>
                                  </p:stCondLst>
                                  <p:childTnLst>
                                    <p:set>
                                      <p:cBhvr>
                                        <p:cTn id="207" dur="1" fill="hold">
                                          <p:stCondLst>
                                            <p:cond delay="0"/>
                                          </p:stCondLst>
                                        </p:cTn>
                                        <p:tgtEl>
                                          <p:spTgt spid="62"/>
                                        </p:tgtEl>
                                        <p:attrNameLst>
                                          <p:attrName>style.visibility</p:attrName>
                                        </p:attrNameLst>
                                      </p:cBhvr>
                                      <p:to>
                                        <p:strVal val="visible"/>
                                      </p:to>
                                    </p:set>
                                    <p:animEffect transition="in" filter="fade">
                                      <p:cBhvr>
                                        <p:cTn id="208" dur="500"/>
                                        <p:tgtEl>
                                          <p:spTgt spid="62"/>
                                        </p:tgtEl>
                                      </p:cBhvr>
                                    </p:animEffect>
                                  </p:childTnLst>
                                </p:cTn>
                              </p:par>
                              <p:par>
                                <p:cTn id="209" presetID="10" presetClass="entr" presetSubtype="0" fill="hold" nodeType="withEffect">
                                  <p:stCondLst>
                                    <p:cond delay="0"/>
                                  </p:stCondLst>
                                  <p:childTnLst>
                                    <p:set>
                                      <p:cBhvr>
                                        <p:cTn id="210" dur="1" fill="hold">
                                          <p:stCondLst>
                                            <p:cond delay="0"/>
                                          </p:stCondLst>
                                        </p:cTn>
                                        <p:tgtEl>
                                          <p:spTgt spid="108"/>
                                        </p:tgtEl>
                                        <p:attrNameLst>
                                          <p:attrName>style.visibility</p:attrName>
                                        </p:attrNameLst>
                                      </p:cBhvr>
                                      <p:to>
                                        <p:strVal val="visible"/>
                                      </p:to>
                                    </p:set>
                                    <p:animEffect transition="in" filter="fade">
                                      <p:cBhvr>
                                        <p:cTn id="211" dur="500"/>
                                        <p:tgtEl>
                                          <p:spTgt spid="108"/>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69"/>
                                        </p:tgtEl>
                                        <p:attrNameLst>
                                          <p:attrName>style.visibility</p:attrName>
                                        </p:attrNameLst>
                                      </p:cBhvr>
                                      <p:to>
                                        <p:strVal val="visible"/>
                                      </p:to>
                                    </p:set>
                                    <p:animEffect transition="in" filter="fade">
                                      <p:cBhvr>
                                        <p:cTn id="216" dur="500"/>
                                        <p:tgtEl>
                                          <p:spTgt spid="69"/>
                                        </p:tgtEl>
                                      </p:cBhvr>
                                    </p:animEffect>
                                  </p:childTnLst>
                                </p:cTn>
                              </p:par>
                              <p:par>
                                <p:cTn id="217" presetID="10" presetClass="entr" presetSubtype="0" fill="hold" nodeType="withEffect">
                                  <p:stCondLst>
                                    <p:cond delay="0"/>
                                  </p:stCondLst>
                                  <p:childTnLst>
                                    <p:set>
                                      <p:cBhvr>
                                        <p:cTn id="218" dur="1" fill="hold">
                                          <p:stCondLst>
                                            <p:cond delay="0"/>
                                          </p:stCondLst>
                                        </p:cTn>
                                        <p:tgtEl>
                                          <p:spTgt spid="7"/>
                                        </p:tgtEl>
                                        <p:attrNameLst>
                                          <p:attrName>style.visibility</p:attrName>
                                        </p:attrNameLst>
                                      </p:cBhvr>
                                      <p:to>
                                        <p:strVal val="visible"/>
                                      </p:to>
                                    </p:set>
                                    <p:animEffect transition="in" filter="fade">
                                      <p:cBhvr>
                                        <p:cTn id="2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5A9F-1D39-DB53-3200-089762236BD4}"/>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83146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Program Organization</a:t>
            </a:r>
          </a:p>
        </p:txBody>
      </p:sp>
      <p:sp>
        <p:nvSpPr>
          <p:cNvPr id="3" name="Content Placeholder 2"/>
          <p:cNvSpPr>
            <a:spLocks noGrp="1"/>
          </p:cNvSpPr>
          <p:nvPr>
            <p:ph idx="1"/>
          </p:nvPr>
        </p:nvSpPr>
        <p:spPr/>
        <p:txBody>
          <a:bodyPr>
            <a:normAutofit/>
          </a:bodyPr>
          <a:lstStyle/>
          <a:p>
            <a:pPr algn="just"/>
            <a:r>
              <a:rPr lang="en-US" dirty="0"/>
              <a:t>Instructions are stored in one section of memory and data in another.</a:t>
            </a:r>
          </a:p>
          <a:p>
            <a:pPr algn="just"/>
            <a:r>
              <a:rPr lang="en-US" dirty="0"/>
              <a:t>For a memory unit with 4096 words, we need 12 bits to specify an address since 2</a:t>
            </a:r>
            <a:r>
              <a:rPr lang="en-US" baseline="30000" dirty="0"/>
              <a:t>12</a:t>
            </a:r>
            <a:r>
              <a:rPr lang="en-US" dirty="0"/>
              <a:t> = 4096.</a:t>
            </a:r>
          </a:p>
          <a:p>
            <a:pPr lvl="0" algn="just"/>
            <a:r>
              <a:rPr lang="en-US" dirty="0"/>
              <a:t>If we store each instruction code in one 16-bit memory word, we have available four bits for operation code (opcode) to specify one out of 16 possible operations, and 12 bits to specify the address of an operand. </a:t>
            </a:r>
          </a:p>
          <a:p>
            <a:pPr lvl="0" algn="just"/>
            <a:endParaRPr lang="en-US" dirty="0"/>
          </a:p>
        </p:txBody>
      </p:sp>
    </p:spTree>
    <p:extLst>
      <p:ext uri="{BB962C8B-B14F-4D97-AF65-F5344CB8AC3E}">
        <p14:creationId xmlns:p14="http://schemas.microsoft.com/office/powerpoint/2010/main" val="393272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Program Organization</a:t>
            </a:r>
          </a:p>
        </p:txBody>
      </p:sp>
      <p:sp>
        <p:nvSpPr>
          <p:cNvPr id="3" name="Content Placeholder 2"/>
          <p:cNvSpPr>
            <a:spLocks noGrp="1"/>
          </p:cNvSpPr>
          <p:nvPr>
            <p:ph idx="1"/>
          </p:nvPr>
        </p:nvSpPr>
        <p:spPr/>
        <p:txBody>
          <a:bodyPr/>
          <a:lstStyle/>
          <a:p>
            <a:pPr lvl="0" algn="just"/>
            <a:r>
              <a:rPr lang="en-US" dirty="0"/>
              <a:t>The control reads a 16-bit instruction from the program portion of memory. </a:t>
            </a:r>
          </a:p>
          <a:p>
            <a:pPr lvl="0" algn="just"/>
            <a:r>
              <a:rPr lang="en-US" dirty="0"/>
              <a:t>It uses the 12-bit address part of the instruction to read a 16-bit operand from the data portion of memory. </a:t>
            </a:r>
          </a:p>
          <a:p>
            <a:pPr algn="just"/>
            <a:r>
              <a:rPr lang="en-US" dirty="0"/>
              <a:t>It then executes the operation specified by the operation code.</a:t>
            </a:r>
          </a:p>
        </p:txBody>
      </p:sp>
    </p:spTree>
    <p:extLst>
      <p:ext uri="{BB962C8B-B14F-4D97-AF65-F5344CB8AC3E}">
        <p14:creationId xmlns:p14="http://schemas.microsoft.com/office/powerpoint/2010/main" val="29865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 of basic computer</a:t>
            </a:r>
          </a:p>
        </p:txBody>
      </p:sp>
      <p:sp>
        <p:nvSpPr>
          <p:cNvPr id="7" name="TextBox 6"/>
          <p:cNvSpPr txBox="1"/>
          <p:nvPr/>
        </p:nvSpPr>
        <p:spPr>
          <a:xfrm>
            <a:off x="9536216" y="1429073"/>
            <a:ext cx="271463" cy="400110"/>
          </a:xfrm>
          <a:prstGeom prst="rect">
            <a:avLst/>
          </a:prstGeom>
          <a:noFill/>
        </p:spPr>
        <p:txBody>
          <a:bodyPr wrap="square" rtlCol="0">
            <a:spAutoFit/>
          </a:bodyPr>
          <a:lstStyle/>
          <a:p>
            <a:pPr algn="ctr"/>
            <a:r>
              <a:rPr lang="en-US" sz="2000" dirty="0"/>
              <a:t>0</a:t>
            </a:r>
          </a:p>
        </p:txBody>
      </p:sp>
      <p:sp>
        <p:nvSpPr>
          <p:cNvPr id="8" name="TextBox 7"/>
          <p:cNvSpPr txBox="1"/>
          <p:nvPr/>
        </p:nvSpPr>
        <p:spPr>
          <a:xfrm>
            <a:off x="6640613" y="1432184"/>
            <a:ext cx="457200" cy="400110"/>
          </a:xfrm>
          <a:prstGeom prst="rect">
            <a:avLst/>
          </a:prstGeom>
          <a:noFill/>
        </p:spPr>
        <p:txBody>
          <a:bodyPr wrap="square" rtlCol="0">
            <a:spAutoFit/>
          </a:bodyPr>
          <a:lstStyle/>
          <a:p>
            <a:pPr algn="ctr"/>
            <a:r>
              <a:rPr lang="en-US" sz="2000" dirty="0"/>
              <a:t>11</a:t>
            </a:r>
          </a:p>
        </p:txBody>
      </p:sp>
      <p:sp>
        <p:nvSpPr>
          <p:cNvPr id="9" name="TextBox 8"/>
          <p:cNvSpPr txBox="1"/>
          <p:nvPr/>
        </p:nvSpPr>
        <p:spPr>
          <a:xfrm>
            <a:off x="6297720" y="1429073"/>
            <a:ext cx="495299" cy="400110"/>
          </a:xfrm>
          <a:prstGeom prst="rect">
            <a:avLst/>
          </a:prstGeom>
          <a:noFill/>
        </p:spPr>
        <p:txBody>
          <a:bodyPr wrap="square" rtlCol="0">
            <a:spAutoFit/>
          </a:bodyPr>
          <a:lstStyle/>
          <a:p>
            <a:pPr algn="ctr"/>
            <a:r>
              <a:rPr lang="en-US" sz="2000" dirty="0"/>
              <a:t>12</a:t>
            </a:r>
          </a:p>
        </p:txBody>
      </p:sp>
      <p:sp>
        <p:nvSpPr>
          <p:cNvPr id="10" name="TextBox 9"/>
          <p:cNvSpPr txBox="1"/>
          <p:nvPr/>
        </p:nvSpPr>
        <p:spPr>
          <a:xfrm>
            <a:off x="5221388" y="1417897"/>
            <a:ext cx="457200" cy="400110"/>
          </a:xfrm>
          <a:prstGeom prst="rect">
            <a:avLst/>
          </a:prstGeom>
          <a:noFill/>
        </p:spPr>
        <p:txBody>
          <a:bodyPr wrap="square" rtlCol="0">
            <a:spAutoFit/>
          </a:bodyPr>
          <a:lstStyle/>
          <a:p>
            <a:pPr algn="ctr"/>
            <a:r>
              <a:rPr lang="en-US" sz="2000" dirty="0"/>
              <a:t>15</a:t>
            </a:r>
          </a:p>
        </p:txBody>
      </p:sp>
      <p:sp>
        <p:nvSpPr>
          <p:cNvPr id="11" name="TextBox 10"/>
          <p:cNvSpPr txBox="1"/>
          <p:nvPr/>
        </p:nvSpPr>
        <p:spPr>
          <a:xfrm>
            <a:off x="5235676" y="786585"/>
            <a:ext cx="4572000" cy="523220"/>
          </a:xfrm>
          <a:prstGeom prst="rect">
            <a:avLst/>
          </a:prstGeom>
          <a:noFill/>
        </p:spPr>
        <p:txBody>
          <a:bodyPr wrap="square" rtlCol="0">
            <a:spAutoFit/>
          </a:bodyPr>
          <a:lstStyle/>
          <a:p>
            <a:pPr algn="ctr"/>
            <a:r>
              <a:rPr lang="en-US" sz="2800" dirty="0"/>
              <a:t>Instruction Format</a:t>
            </a:r>
          </a:p>
        </p:txBody>
      </p:sp>
      <p:sp>
        <p:nvSpPr>
          <p:cNvPr id="5" name="Rectangle 4"/>
          <p:cNvSpPr/>
          <p:nvPr/>
        </p:nvSpPr>
        <p:spPr>
          <a:xfrm>
            <a:off x="5692876" y="1806829"/>
            <a:ext cx="1033462"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Opcode</a:t>
            </a:r>
          </a:p>
        </p:txBody>
      </p:sp>
      <p:sp>
        <p:nvSpPr>
          <p:cNvPr id="6" name="Rectangle 5"/>
          <p:cNvSpPr/>
          <p:nvPr/>
        </p:nvSpPr>
        <p:spPr>
          <a:xfrm>
            <a:off x="6726338" y="1806828"/>
            <a:ext cx="3081338" cy="551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Address</a:t>
            </a:r>
          </a:p>
        </p:txBody>
      </p:sp>
      <p:sp>
        <p:nvSpPr>
          <p:cNvPr id="12" name="Rectangle 11"/>
          <p:cNvSpPr/>
          <p:nvPr/>
        </p:nvSpPr>
        <p:spPr>
          <a:xfrm>
            <a:off x="5235676" y="1806831"/>
            <a:ext cx="457200" cy="551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t>I</a:t>
            </a:r>
          </a:p>
        </p:txBody>
      </p:sp>
      <p:sp>
        <p:nvSpPr>
          <p:cNvPr id="14" name="TextBox 13"/>
          <p:cNvSpPr txBox="1"/>
          <p:nvPr/>
        </p:nvSpPr>
        <p:spPr>
          <a:xfrm>
            <a:off x="5578581" y="1417897"/>
            <a:ext cx="495299" cy="400110"/>
          </a:xfrm>
          <a:prstGeom prst="rect">
            <a:avLst/>
          </a:prstGeom>
          <a:noFill/>
        </p:spPr>
        <p:txBody>
          <a:bodyPr wrap="square" rtlCol="0">
            <a:spAutoFit/>
          </a:bodyPr>
          <a:lstStyle/>
          <a:p>
            <a:pPr algn="ctr"/>
            <a:r>
              <a:rPr lang="en-US" sz="2000" dirty="0"/>
              <a:t>14</a:t>
            </a:r>
          </a:p>
        </p:txBody>
      </p:sp>
      <p:graphicFrame>
        <p:nvGraphicFramePr>
          <p:cNvPr id="25" name="Table 24"/>
          <p:cNvGraphicFramePr>
            <a:graphicFrameLocks noGrp="1"/>
          </p:cNvGraphicFramePr>
          <p:nvPr>
            <p:extLst>
              <p:ext uri="{D42A27DB-BD31-4B8C-83A1-F6EECF244321}">
                <p14:modId xmlns:p14="http://schemas.microsoft.com/office/powerpoint/2010/main" val="3553784639"/>
              </p:ext>
            </p:extLst>
          </p:nvPr>
        </p:nvGraphicFramePr>
        <p:xfrm>
          <a:off x="4871344" y="3856296"/>
          <a:ext cx="5334000" cy="579120"/>
        </p:xfrm>
        <a:graphic>
          <a:graphicData uri="http://schemas.openxmlformats.org/drawingml/2006/table">
            <a:tbl>
              <a:tblPr firstRow="1" bandRow="1">
                <a:tableStyleId>{5C22544A-7EE6-4342-B048-85BDC9FD1C3A}</a:tableStyleId>
              </a:tblPr>
              <a:tblGrid>
                <a:gridCol w="333375">
                  <a:extLst>
                    <a:ext uri="{9D8B030D-6E8A-4147-A177-3AD203B41FA5}">
                      <a16:colId xmlns:a16="http://schemas.microsoft.com/office/drawing/2014/main" val="20000"/>
                    </a:ext>
                  </a:extLst>
                </a:gridCol>
                <a:gridCol w="333375">
                  <a:extLst>
                    <a:ext uri="{9D8B030D-6E8A-4147-A177-3AD203B41FA5}">
                      <a16:colId xmlns:a16="http://schemas.microsoft.com/office/drawing/2014/main" val="20001"/>
                    </a:ext>
                  </a:extLst>
                </a:gridCol>
                <a:gridCol w="333375">
                  <a:extLst>
                    <a:ext uri="{9D8B030D-6E8A-4147-A177-3AD203B41FA5}">
                      <a16:colId xmlns:a16="http://schemas.microsoft.com/office/drawing/2014/main" val="20002"/>
                    </a:ext>
                  </a:extLst>
                </a:gridCol>
                <a:gridCol w="333375">
                  <a:extLst>
                    <a:ext uri="{9D8B030D-6E8A-4147-A177-3AD203B41FA5}">
                      <a16:colId xmlns:a16="http://schemas.microsoft.com/office/drawing/2014/main" val="20003"/>
                    </a:ext>
                  </a:extLst>
                </a:gridCol>
                <a:gridCol w="333375">
                  <a:extLst>
                    <a:ext uri="{9D8B030D-6E8A-4147-A177-3AD203B41FA5}">
                      <a16:colId xmlns:a16="http://schemas.microsoft.com/office/drawing/2014/main" val="20004"/>
                    </a:ext>
                  </a:extLst>
                </a:gridCol>
                <a:gridCol w="333375">
                  <a:extLst>
                    <a:ext uri="{9D8B030D-6E8A-4147-A177-3AD203B41FA5}">
                      <a16:colId xmlns:a16="http://schemas.microsoft.com/office/drawing/2014/main" val="20005"/>
                    </a:ext>
                  </a:extLst>
                </a:gridCol>
                <a:gridCol w="333375">
                  <a:extLst>
                    <a:ext uri="{9D8B030D-6E8A-4147-A177-3AD203B41FA5}">
                      <a16:colId xmlns:a16="http://schemas.microsoft.com/office/drawing/2014/main" val="20006"/>
                    </a:ext>
                  </a:extLst>
                </a:gridCol>
                <a:gridCol w="333375">
                  <a:extLst>
                    <a:ext uri="{9D8B030D-6E8A-4147-A177-3AD203B41FA5}">
                      <a16:colId xmlns:a16="http://schemas.microsoft.com/office/drawing/2014/main" val="20007"/>
                    </a:ext>
                  </a:extLst>
                </a:gridCol>
                <a:gridCol w="333375">
                  <a:extLst>
                    <a:ext uri="{9D8B030D-6E8A-4147-A177-3AD203B41FA5}">
                      <a16:colId xmlns:a16="http://schemas.microsoft.com/office/drawing/2014/main" val="20008"/>
                    </a:ext>
                  </a:extLst>
                </a:gridCol>
                <a:gridCol w="333375">
                  <a:extLst>
                    <a:ext uri="{9D8B030D-6E8A-4147-A177-3AD203B41FA5}">
                      <a16:colId xmlns:a16="http://schemas.microsoft.com/office/drawing/2014/main" val="20009"/>
                    </a:ext>
                  </a:extLst>
                </a:gridCol>
                <a:gridCol w="333375">
                  <a:extLst>
                    <a:ext uri="{9D8B030D-6E8A-4147-A177-3AD203B41FA5}">
                      <a16:colId xmlns:a16="http://schemas.microsoft.com/office/drawing/2014/main" val="20010"/>
                    </a:ext>
                  </a:extLst>
                </a:gridCol>
                <a:gridCol w="333375">
                  <a:extLst>
                    <a:ext uri="{9D8B030D-6E8A-4147-A177-3AD203B41FA5}">
                      <a16:colId xmlns:a16="http://schemas.microsoft.com/office/drawing/2014/main" val="20011"/>
                    </a:ext>
                  </a:extLst>
                </a:gridCol>
                <a:gridCol w="333375">
                  <a:extLst>
                    <a:ext uri="{9D8B030D-6E8A-4147-A177-3AD203B41FA5}">
                      <a16:colId xmlns:a16="http://schemas.microsoft.com/office/drawing/2014/main" val="20012"/>
                    </a:ext>
                  </a:extLst>
                </a:gridCol>
                <a:gridCol w="333375">
                  <a:extLst>
                    <a:ext uri="{9D8B030D-6E8A-4147-A177-3AD203B41FA5}">
                      <a16:colId xmlns:a16="http://schemas.microsoft.com/office/drawing/2014/main" val="20013"/>
                    </a:ext>
                  </a:extLst>
                </a:gridCol>
                <a:gridCol w="333375">
                  <a:extLst>
                    <a:ext uri="{9D8B030D-6E8A-4147-A177-3AD203B41FA5}">
                      <a16:colId xmlns:a16="http://schemas.microsoft.com/office/drawing/2014/main" val="20014"/>
                    </a:ext>
                  </a:extLst>
                </a:gridCol>
                <a:gridCol w="333375">
                  <a:extLst>
                    <a:ext uri="{9D8B030D-6E8A-4147-A177-3AD203B41FA5}">
                      <a16:colId xmlns:a16="http://schemas.microsoft.com/office/drawing/2014/main" val="20015"/>
                    </a:ext>
                  </a:extLst>
                </a:gridCol>
              </a:tblGrid>
              <a:tr h="579120">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0" dirty="0"/>
                        <a:t>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7" name="Straight Arrow Connector 26"/>
          <p:cNvCxnSpPr>
            <a:stCxn id="12" idx="2"/>
          </p:cNvCxnSpPr>
          <p:nvPr/>
        </p:nvCxnSpPr>
        <p:spPr>
          <a:xfrm flipH="1">
            <a:off x="5007076" y="2358597"/>
            <a:ext cx="457200" cy="1497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5207102" y="2358595"/>
            <a:ext cx="1002508" cy="1466744"/>
            <a:chOff x="2105026" y="3096010"/>
            <a:chExt cx="1002508" cy="1466744"/>
          </a:xfrm>
        </p:grpSpPr>
        <p:sp>
          <p:nvSpPr>
            <p:cNvPr id="30" name="Left Brace 29"/>
            <p:cNvSpPr/>
            <p:nvPr/>
          </p:nvSpPr>
          <p:spPr>
            <a:xfrm rot="5400000">
              <a:off x="2425304" y="3892432"/>
              <a:ext cx="350044" cy="990600"/>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1" name="Straight Arrow Connector 30"/>
            <p:cNvCxnSpPr>
              <a:stCxn id="5" idx="2"/>
              <a:endCxn id="30" idx="1"/>
            </p:cNvCxnSpPr>
            <p:nvPr/>
          </p:nvCxnSpPr>
          <p:spPr>
            <a:xfrm flipH="1">
              <a:off x="2600327" y="3096010"/>
              <a:ext cx="507207" cy="1116703"/>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6226278" y="2358594"/>
            <a:ext cx="3979068" cy="1469024"/>
            <a:chOff x="3124202" y="3096009"/>
            <a:chExt cx="3979068" cy="1469024"/>
          </a:xfrm>
        </p:grpSpPr>
        <p:sp>
          <p:nvSpPr>
            <p:cNvPr id="34" name="Left Brace 33"/>
            <p:cNvSpPr/>
            <p:nvPr/>
          </p:nvSpPr>
          <p:spPr>
            <a:xfrm rot="5400000">
              <a:off x="4938714" y="2400477"/>
              <a:ext cx="350044" cy="3979068"/>
            </a:xfrm>
            <a:prstGeom prst="lef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5" name="Straight Arrow Connector 34"/>
            <p:cNvCxnSpPr>
              <a:stCxn id="6" idx="2"/>
              <a:endCxn id="34" idx="1"/>
            </p:cNvCxnSpPr>
            <p:nvPr/>
          </p:nvCxnSpPr>
          <p:spPr>
            <a:xfrm flipH="1">
              <a:off x="5113736" y="3096009"/>
              <a:ext cx="51197" cy="1118981"/>
            </a:xfrm>
            <a:prstGeom prst="straightConnector1">
              <a:avLst/>
            </a:prstGeom>
            <a:ln w="25400">
              <a:solidFill>
                <a:srgbClr val="C00000"/>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4871345" y="4425076"/>
            <a:ext cx="5334000" cy="400110"/>
          </a:xfrm>
          <a:prstGeom prst="rect">
            <a:avLst/>
          </a:prstGeom>
          <a:noFill/>
        </p:spPr>
        <p:txBody>
          <a:bodyPr wrap="square" rtlCol="0">
            <a:spAutoFit/>
          </a:bodyPr>
          <a:lstStyle/>
          <a:p>
            <a:pPr algn="ctr"/>
            <a:r>
              <a:rPr lang="en-US" sz="2000" dirty="0"/>
              <a:t>Add Instruction – ADD 457</a:t>
            </a:r>
          </a:p>
        </p:txBody>
      </p:sp>
    </p:spTree>
    <p:extLst>
      <p:ext uri="{BB962C8B-B14F-4D97-AF65-F5344CB8AC3E}">
        <p14:creationId xmlns:p14="http://schemas.microsoft.com/office/powerpoint/2010/main" val="222729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down)">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5" grpId="0" animBg="1"/>
      <p:bldP spid="6" grpId="0" animBg="1"/>
      <p:bldP spid="12" grpId="0" animBg="1"/>
      <p:bldP spid="14" grpId="0"/>
      <p:bldP spid="37"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2078</TotalTime>
  <Words>5079</Words>
  <Application>Microsoft Office PowerPoint</Application>
  <PresentationFormat>Widescreen</PresentationFormat>
  <Paragraphs>1102</Paragraphs>
  <Slides>68</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68</vt:i4>
      </vt:variant>
    </vt:vector>
  </HeadingPairs>
  <TitlesOfParts>
    <vt:vector size="81" baseType="lpstr">
      <vt:lpstr>Arial</vt:lpstr>
      <vt:lpstr>Calibri</vt:lpstr>
      <vt:lpstr>Cambria Math</vt:lpstr>
      <vt:lpstr>CastleT</vt:lpstr>
      <vt:lpstr>Corbel</vt:lpstr>
      <vt:lpstr>Open Sans Bold</vt:lpstr>
      <vt:lpstr>Open Sans Semibold</vt:lpstr>
      <vt:lpstr>Roboto Condensed</vt:lpstr>
      <vt:lpstr>Symbol</vt:lpstr>
      <vt:lpstr>Times New Roman</vt:lpstr>
      <vt:lpstr>Wingdings</vt:lpstr>
      <vt:lpstr>Wingdings 2</vt:lpstr>
      <vt:lpstr>Frame</vt:lpstr>
      <vt:lpstr>PowerPoint Presentation</vt:lpstr>
      <vt:lpstr>Outline</vt:lpstr>
      <vt:lpstr>Instruction Codes</vt:lpstr>
      <vt:lpstr>Instruction Codes</vt:lpstr>
      <vt:lpstr>Stored Program Organization</vt:lpstr>
      <vt:lpstr>Stored Program Organization</vt:lpstr>
      <vt:lpstr>Stored Program Organization</vt:lpstr>
      <vt:lpstr>Stored Program Organization</vt:lpstr>
      <vt:lpstr>Instruction format of basic computer</vt:lpstr>
      <vt:lpstr>Direct &amp; Indirect Addressing of Memory</vt:lpstr>
      <vt:lpstr>Direct &amp; Indirect Addressing of Memory</vt:lpstr>
      <vt:lpstr>Direct &amp; Indirect Addressing of Memory</vt:lpstr>
      <vt:lpstr>Direct &amp; Indirect Addressing of Memory</vt:lpstr>
      <vt:lpstr>Direct &amp; Indirect Addressing of Memory</vt:lpstr>
      <vt:lpstr>Direct &amp; Indirect Addressing of Memory</vt:lpstr>
      <vt:lpstr>Computer Registers</vt:lpstr>
      <vt:lpstr>Computer Registers</vt:lpstr>
      <vt:lpstr>Common bus system of basic computer</vt:lpstr>
      <vt:lpstr>PowerPoint Presentation</vt:lpstr>
      <vt:lpstr>Types of Computer Instructions</vt:lpstr>
      <vt:lpstr>Types of Computer Instructions</vt:lpstr>
      <vt:lpstr>Types of Computer Instructions</vt:lpstr>
      <vt:lpstr>Types of Computer Instructions</vt:lpstr>
      <vt:lpstr>Types of Computer Instructions</vt:lpstr>
      <vt:lpstr>Instruction Set Completeness</vt:lpstr>
      <vt:lpstr>Control Unit of Basic Computer</vt:lpstr>
      <vt:lpstr>Control Unit</vt:lpstr>
      <vt:lpstr>Control Unit</vt:lpstr>
      <vt:lpstr>Control Unit</vt:lpstr>
      <vt:lpstr>Timing Cycle for D3T4: SC ← 0</vt:lpstr>
      <vt:lpstr>Control Unit</vt:lpstr>
      <vt:lpstr>Control Organization</vt:lpstr>
      <vt:lpstr>Instruction Cycle</vt:lpstr>
      <vt:lpstr>Instruction Cycle</vt:lpstr>
      <vt:lpstr>Instruction Cycle</vt:lpstr>
      <vt:lpstr>PowerPoint Presentation</vt:lpstr>
      <vt:lpstr>Register Reference Instruction</vt:lpstr>
      <vt:lpstr>Memory Reference Instructions</vt:lpstr>
      <vt:lpstr>Memory Reference Instructions</vt:lpstr>
      <vt:lpstr>Memory Reference Instructions</vt:lpstr>
      <vt:lpstr>Memory Reference Instructions</vt:lpstr>
      <vt:lpstr>Memory Reference Instructions</vt:lpstr>
      <vt:lpstr>Memory Reference Instructions</vt:lpstr>
      <vt:lpstr>BSA</vt:lpstr>
      <vt:lpstr>Memory Reference Instructions</vt:lpstr>
      <vt:lpstr>Flowchart for Memory Reference Instructions</vt:lpstr>
      <vt:lpstr>PowerPoint Presentation</vt:lpstr>
      <vt:lpstr>Input-Output of basic computer</vt:lpstr>
      <vt:lpstr>Input-Output of basic computer</vt:lpstr>
      <vt:lpstr>Process of input information transfer</vt:lpstr>
      <vt:lpstr>Process of outputting information</vt:lpstr>
      <vt:lpstr>Input-Output Instruction</vt:lpstr>
      <vt:lpstr>Interrupt Cycle</vt:lpstr>
      <vt:lpstr>Interrupt Cycle</vt:lpstr>
      <vt:lpstr>Interrupt Cycle</vt:lpstr>
      <vt:lpstr>Register transfer statements for Interrupt cycle</vt:lpstr>
      <vt:lpstr>Register transfer statements for Interrupt cycle</vt:lpstr>
      <vt:lpstr>Register transfer statements for Interrupt cycle</vt:lpstr>
      <vt:lpstr>Demonstration of Interrupt Cycle</vt:lpstr>
      <vt:lpstr>Complete Computer Description (Micro-operations)</vt:lpstr>
      <vt:lpstr>Complete Computer Description (Micro-operations)</vt:lpstr>
      <vt:lpstr>Design of Basic Computer</vt:lpstr>
      <vt:lpstr>Design of Basic Computer</vt:lpstr>
      <vt:lpstr>PowerPoint Presentation</vt:lpstr>
      <vt:lpstr>Design of Accumulator Unit </vt:lpstr>
      <vt:lpstr>Design of Accumulator Logic</vt:lpstr>
      <vt:lpstr>Design of Accumulator Logic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MAKS</cp:lastModifiedBy>
  <cp:revision>206</cp:revision>
  <dcterms:created xsi:type="dcterms:W3CDTF">2019-05-12T04:30:40Z</dcterms:created>
  <dcterms:modified xsi:type="dcterms:W3CDTF">2024-01-15T04:04:11Z</dcterms:modified>
</cp:coreProperties>
</file>