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4" r:id="rId2"/>
    <p:sldId id="259" r:id="rId3"/>
    <p:sldId id="328" r:id="rId4"/>
    <p:sldId id="306" r:id="rId5"/>
    <p:sldId id="307" r:id="rId6"/>
    <p:sldId id="308" r:id="rId7"/>
    <p:sldId id="311" r:id="rId8"/>
    <p:sldId id="310" r:id="rId9"/>
    <p:sldId id="329" r:id="rId10"/>
    <p:sldId id="330" r:id="rId11"/>
    <p:sldId id="331" r:id="rId12"/>
    <p:sldId id="332" r:id="rId13"/>
    <p:sldId id="312" r:id="rId14"/>
    <p:sldId id="327" r:id="rId15"/>
    <p:sldId id="334" r:id="rId16"/>
    <p:sldId id="315" r:id="rId17"/>
    <p:sldId id="333" r:id="rId18"/>
    <p:sldId id="313" r:id="rId19"/>
    <p:sldId id="341" r:id="rId20"/>
    <p:sldId id="342" r:id="rId21"/>
    <p:sldId id="316" r:id="rId22"/>
    <p:sldId id="314" r:id="rId23"/>
    <p:sldId id="317" r:id="rId24"/>
    <p:sldId id="336" r:id="rId25"/>
    <p:sldId id="323" r:id="rId26"/>
    <p:sldId id="344" r:id="rId27"/>
    <p:sldId id="339" r:id="rId28"/>
    <p:sldId id="351" r:id="rId29"/>
    <p:sldId id="345" r:id="rId30"/>
    <p:sldId id="319" r:id="rId31"/>
    <p:sldId id="349" r:id="rId32"/>
    <p:sldId id="348" r:id="rId33"/>
    <p:sldId id="347" r:id="rId34"/>
    <p:sldId id="350" r:id="rId35"/>
    <p:sldId id="324" r:id="rId36"/>
    <p:sldId id="353" r:id="rId37"/>
    <p:sldId id="326" r:id="rId38"/>
    <p:sldId id="325" r:id="rId39"/>
    <p:sldId id="335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BBAF"/>
    <a:srgbClr val="0033CC"/>
    <a:srgbClr val="FF0066"/>
    <a:srgbClr val="FFFFFF"/>
    <a:srgbClr val="FFCA4F"/>
    <a:srgbClr val="854F89"/>
    <a:srgbClr val="FFE152"/>
    <a:srgbClr val="DD00FF"/>
    <a:srgbClr val="D8D5ED"/>
    <a:srgbClr val="B5F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78" d="100"/>
          <a:sy n="78" d="100"/>
        </p:scale>
        <p:origin x="869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07-02-2024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Department of Computer Engineering</a:t>
            </a:r>
          </a:p>
        </p:txBody>
      </p:sp>
      <p:sp>
        <p:nvSpPr>
          <p:cNvPr id="6" name="Rectangle 5"/>
          <p:cNvSpPr/>
          <p:nvPr/>
        </p:nvSpPr>
        <p:spPr>
          <a:xfrm>
            <a:off x="9231003" y="5695494"/>
            <a:ext cx="24731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CastleT" panose="020E0602050706020204" pitchFamily="34" charset="0"/>
              </a:rPr>
              <a:t>Prof. Kishan Makadiya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9345419" y="3195840"/>
            <a:ext cx="2743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Computer Organization and Architecture</a:t>
            </a:r>
          </a:p>
          <a:p>
            <a:r>
              <a:rPr lang="en-IN" sz="2200" dirty="0">
                <a:solidFill>
                  <a:srgbClr val="0098A3"/>
                </a:solidFill>
                <a:latin typeface="CastleT" panose="020E0602050706020204" pitchFamily="34" charset="0"/>
              </a:rPr>
              <a:t>01CE1402</a:t>
            </a:r>
          </a:p>
        </p:txBody>
      </p:sp>
      <p:sp>
        <p:nvSpPr>
          <p:cNvPr id="2" name="Rectangle 1"/>
          <p:cNvSpPr/>
          <p:nvPr/>
        </p:nvSpPr>
        <p:spPr>
          <a:xfrm>
            <a:off x="334297" y="2459504"/>
            <a:ext cx="878020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Unit-3 </a:t>
            </a:r>
            <a:br>
              <a:rPr lang="en-US" sz="4000" b="1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</a:br>
            <a:r>
              <a:rPr lang="en-US" sz="4000" b="1" dirty="0">
                <a:solidFill>
                  <a:schemeClr val="bg1"/>
                </a:solidFill>
                <a:ea typeface="Open Sans Bold" panose="020B0806030504020204" pitchFamily="34" charset="0"/>
                <a:cs typeface="Open Sans Bold" panose="020B0806030504020204" pitchFamily="34" charset="0"/>
              </a:rPr>
              <a:t>Programming the Basic Computer</a:t>
            </a:r>
          </a:p>
        </p:txBody>
      </p:sp>
    </p:spTree>
    <p:extLst>
      <p:ext uri="{BB962C8B-B14F-4D97-AF65-F5344CB8AC3E}">
        <p14:creationId xmlns:p14="http://schemas.microsoft.com/office/powerpoint/2010/main" val="34879550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2027-DA59-423D-8A5D-914AC2C4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of the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C49B-54C3-A0C1-E56E-23B33727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400" b="0" dirty="0">
                <a:solidFill>
                  <a:schemeClr val="tx1"/>
                </a:solidFill>
              </a:rPr>
              <a:t>A </a:t>
            </a:r>
            <a:r>
              <a:rPr lang="en-US" altLang="en-US" sz="2400" dirty="0">
                <a:solidFill>
                  <a:schemeClr val="tx1"/>
                </a:solidFill>
              </a:rPr>
              <a:t>Symbolic Address (in LABEL FIELD) </a:t>
            </a:r>
            <a:r>
              <a:rPr lang="en-US" altLang="en-US" sz="2400" b="0" dirty="0">
                <a:solidFill>
                  <a:schemeClr val="tx1"/>
                </a:solidFill>
              </a:rPr>
              <a:t>consists of one, two or three, but not more than three alphanumeric characters.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The first character must be a latter.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Next two may be latter or numerals.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The symbolic address is terminated by a comma so that it will be recognized by the assembler.</a:t>
            </a:r>
          </a:p>
        </p:txBody>
      </p:sp>
    </p:spTree>
    <p:extLst>
      <p:ext uri="{BB962C8B-B14F-4D97-AF65-F5344CB8AC3E}">
        <p14:creationId xmlns:p14="http://schemas.microsoft.com/office/powerpoint/2010/main" val="3058882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82027-DA59-423D-8A5D-914AC2C48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of the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0C49B-54C3-A0C1-E56E-23B337276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en-US" sz="2400" b="0" dirty="0">
                <a:solidFill>
                  <a:schemeClr val="tx1"/>
                </a:solidFill>
              </a:rPr>
              <a:t>The </a:t>
            </a:r>
            <a:r>
              <a:rPr lang="en-US" altLang="en-US" sz="2400" dirty="0">
                <a:solidFill>
                  <a:schemeClr val="tx1"/>
                </a:solidFill>
              </a:rPr>
              <a:t>INSTRUCTION FIELD </a:t>
            </a:r>
            <a:r>
              <a:rPr lang="en-US" altLang="en-US" sz="2400" b="0" dirty="0">
                <a:solidFill>
                  <a:schemeClr val="tx1"/>
                </a:solidFill>
              </a:rPr>
              <a:t>in program may specify one of the following items: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A MRI (Memory </a:t>
            </a:r>
            <a:r>
              <a:rPr lang="en-US" altLang="en-US" sz="2400" dirty="0">
                <a:solidFill>
                  <a:schemeClr val="tx1"/>
                </a:solidFill>
              </a:rPr>
              <a:t>R</a:t>
            </a:r>
            <a:r>
              <a:rPr lang="en-US" altLang="en-US" sz="2400" b="0" dirty="0">
                <a:solidFill>
                  <a:schemeClr val="tx1"/>
                </a:solidFill>
              </a:rPr>
              <a:t>eference </a:t>
            </a:r>
            <a:r>
              <a:rPr lang="en-US" altLang="en-US" sz="2400" dirty="0">
                <a:solidFill>
                  <a:schemeClr val="tx1"/>
                </a:solidFill>
              </a:rPr>
              <a:t>I</a:t>
            </a:r>
            <a:r>
              <a:rPr lang="en-US" altLang="en-US" sz="2400" b="0" dirty="0">
                <a:solidFill>
                  <a:schemeClr val="tx1"/>
                </a:solidFill>
              </a:rPr>
              <a:t>nstruction)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A non-MRI (Register Ref. or I/O instructions)</a:t>
            </a:r>
          </a:p>
          <a:p>
            <a:pPr marL="857250" lvl="1" indent="-457200"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A pseudo instruction with or without operand.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A MRI occupies two or three symbols separate by space.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altLang="en-US" sz="2400" b="0" dirty="0">
                <a:solidFill>
                  <a:schemeClr val="tx1"/>
                </a:solidFill>
              </a:rPr>
              <a:t>Example:</a:t>
            </a:r>
          </a:p>
          <a:p>
            <a:pPr marL="457200" indent="-457200" algn="just"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</a:rPr>
              <a:t>	CLA		/non MRI</a:t>
            </a:r>
          </a:p>
          <a:p>
            <a:pPr marL="457200" indent="-457200" algn="just"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</a:rPr>
              <a:t>	ADD OPR		/direct-address MRI</a:t>
            </a:r>
          </a:p>
          <a:p>
            <a:pPr marL="457200" indent="-457200" algn="just">
              <a:buFontTx/>
              <a:buNone/>
            </a:pPr>
            <a:r>
              <a:rPr lang="en-US" altLang="en-US" sz="2400" b="0" dirty="0">
                <a:solidFill>
                  <a:schemeClr val="tx1"/>
                </a:solidFill>
              </a:rPr>
              <a:t>	ADD PTR I		/Indirect-address MRI</a:t>
            </a:r>
          </a:p>
        </p:txBody>
      </p:sp>
    </p:spTree>
    <p:extLst>
      <p:ext uri="{BB962C8B-B14F-4D97-AF65-F5344CB8AC3E}">
        <p14:creationId xmlns:p14="http://schemas.microsoft.com/office/powerpoint/2010/main" val="64154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00845-C09A-4E74-8773-60470F64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Rules of the language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17499-7010-4C76-B937-C7456DBEE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third field in the program is reserved for comments.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It must be preceded by a slash (i.e. to recognize the beginning of a comment)</a:t>
            </a:r>
          </a:p>
        </p:txBody>
      </p:sp>
    </p:spTree>
    <p:extLst>
      <p:ext uri="{BB962C8B-B14F-4D97-AF65-F5344CB8AC3E}">
        <p14:creationId xmlns:p14="http://schemas.microsoft.com/office/powerpoint/2010/main" val="1842029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BB80-C5F9-923C-0B84-92FCD2137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</a:t>
            </a:r>
          </a:p>
        </p:txBody>
      </p:sp>
      <p:sp>
        <p:nvSpPr>
          <p:cNvPr id="4" name="Google Shape;404;p30">
            <a:extLst>
              <a:ext uri="{FF2B5EF4-FFF2-40B4-BE49-F238E27FC236}">
                <a16:creationId xmlns:a16="http://schemas.microsoft.com/office/drawing/2014/main" id="{4BB4F53B-DD41-1D71-1035-7B6605C8658B}"/>
              </a:ext>
            </a:extLst>
          </p:cNvPr>
          <p:cNvSpPr txBox="1">
            <a:spLocks/>
          </p:cNvSpPr>
          <p:nvPr/>
        </p:nvSpPr>
        <p:spPr>
          <a:xfrm>
            <a:off x="3570342" y="847084"/>
            <a:ext cx="8021892" cy="136517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Clr>
                <a:srgbClr val="11BBAF"/>
              </a:buClr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chemeClr val="tx1"/>
                </a:solidFill>
              </a:rPr>
              <a:t>pseudo instruction</a:t>
            </a:r>
            <a:r>
              <a:rPr lang="en-US" sz="2400" dirty="0">
                <a:solidFill>
                  <a:schemeClr val="tx1"/>
                </a:solidFill>
              </a:rPr>
              <a:t> is not a machine instruction but rather an instruction to the assembler giving information about some phase of the translation.</a:t>
            </a:r>
          </a:p>
        </p:txBody>
      </p:sp>
      <p:graphicFrame>
        <p:nvGraphicFramePr>
          <p:cNvPr id="5" name="Google Shape;405;p30">
            <a:extLst>
              <a:ext uri="{FF2B5EF4-FFF2-40B4-BE49-F238E27FC236}">
                <a16:creationId xmlns:a16="http://schemas.microsoft.com/office/drawing/2014/main" id="{B9891523-A3A7-1EFE-3381-6F5FF90AD2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0286612"/>
              </p:ext>
            </p:extLst>
          </p:nvPr>
        </p:nvGraphicFramePr>
        <p:xfrm>
          <a:off x="3570342" y="2830130"/>
          <a:ext cx="8153400" cy="228605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Symbol</a:t>
                      </a:r>
                      <a:endParaRPr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Information for the Assembler</a:t>
                      </a:r>
                      <a:endParaRPr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ORG 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just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Hexadecimal number N is the memory location for the instruction or operand listed in the following line.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END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Denotes the end of symbolic program.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DEC N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Signed decimal number N to be converted to binary.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chemeClr val="tx1"/>
                          </a:solidFill>
                        </a:rPr>
                        <a:t>HEX N</a:t>
                      </a:r>
                      <a:endParaRPr sz="20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Hexadecimal number N to be converted to binary</a:t>
                      </a:r>
                      <a:endParaRPr sz="20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026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AD6D6-7302-87EC-E0D0-78E35A7E3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Assembly Language Program (A.L.P.) to add 2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45311-0DBB-2DC4-CA5A-D33F6B0F5A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b="1" dirty="0">
                <a:solidFill>
                  <a:srgbClr val="11BBAF"/>
                </a:solidFill>
              </a:rPr>
              <a:t> </a:t>
            </a:r>
            <a:r>
              <a:rPr lang="en-US" sz="2400" dirty="0">
                <a:solidFill>
                  <a:schemeClr val="accent1"/>
                </a:solidFill>
                <a:ea typeface="Roboto Condensed"/>
                <a:cs typeface="Roboto Condensed"/>
                <a:sym typeface="Roboto Condensed"/>
              </a:rPr>
              <a:t>Assembly Programming Languages</a:t>
            </a:r>
            <a:endParaRPr lang="en-US" sz="2400" b="1" dirty="0">
              <a:solidFill>
                <a:srgbClr val="11BBAF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ORG	0	/Origin of program is location 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LDA	A	/Load  operand from location A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ADD	B	/Add  operand from location B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STA	C	/Store sum in location 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HLT		/Halt computer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A,	    DEC	83	/Decimal operand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B,	    DEC	23	/Decimal operand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C,	    DEC	0	/Sum stored in location C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	    END		/End of symbolic program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691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3E4-4B2A-7CCF-8D15-8511EE2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Assembly Language Program (A.L.P.) to subtract 2 numbers</a:t>
            </a:r>
          </a:p>
        </p:txBody>
      </p:sp>
      <p:graphicFrame>
        <p:nvGraphicFramePr>
          <p:cNvPr id="3" name="Google Shape;423;p33">
            <a:extLst>
              <a:ext uri="{FF2B5EF4-FFF2-40B4-BE49-F238E27FC236}">
                <a16:creationId xmlns:a16="http://schemas.microsoft.com/office/drawing/2014/main" id="{3FCB2CEC-F0FB-2700-520E-DFF30F210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2864354"/>
              </p:ext>
            </p:extLst>
          </p:nvPr>
        </p:nvGraphicFramePr>
        <p:xfrm>
          <a:off x="3780584" y="1203960"/>
          <a:ext cx="7497015" cy="4450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460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10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55922">
                  <a:extLst>
                    <a:ext uri="{9D8B030D-6E8A-4147-A177-3AD203B41FA5}">
                      <a16:colId xmlns:a16="http://schemas.microsoft.com/office/drawing/2014/main" val="2656685689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Label</a:t>
                      </a:r>
                      <a:endParaRPr sz="1800" dirty="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Instruction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Comment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ORG 100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Origin of program is location 100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LDA B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Load subtrahend to AC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CMA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Complement AC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Increment AC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ADD A 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Add minuend to AC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STA 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Store difference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HLT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Halt computer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A,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DEC 83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Minuend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B,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DEC 23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Subtrahend</a:t>
                      </a: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C,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HEX 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Difference stored here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800" dirty="0">
                          <a:solidFill>
                            <a:schemeClr val="tx1"/>
                          </a:solidFill>
                        </a:rPr>
                        <a:t>/ End of symbolic program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5658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3E4-4B2A-7CCF-8D15-8511EE2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Assembly Language Program (A.L.P.) to subtract 2 numbers</a:t>
            </a:r>
          </a:p>
        </p:txBody>
      </p:sp>
      <p:graphicFrame>
        <p:nvGraphicFramePr>
          <p:cNvPr id="3" name="Google Shape;423;p33">
            <a:extLst>
              <a:ext uri="{FF2B5EF4-FFF2-40B4-BE49-F238E27FC236}">
                <a16:creationId xmlns:a16="http://schemas.microsoft.com/office/drawing/2014/main" id="{3FCB2CEC-F0FB-2700-520E-DFF30F210C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269579"/>
              </p:ext>
            </p:extLst>
          </p:nvPr>
        </p:nvGraphicFramePr>
        <p:xfrm>
          <a:off x="3780586" y="1203960"/>
          <a:ext cx="3371850" cy="44502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5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55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Location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Label</a:t>
                      </a:r>
                      <a:endParaRPr sz="1800" dirty="0">
                        <a:solidFill>
                          <a:schemeClr val="tx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Instruction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ORG 100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LDA B</a:t>
                      </a: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101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CMA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102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INC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103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ADD 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104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STA 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105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HLT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106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A,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DEC 83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107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B,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DEC 23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108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C,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HEX 0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END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" name="Google Shape;424;p33">
            <a:extLst>
              <a:ext uri="{FF2B5EF4-FFF2-40B4-BE49-F238E27FC236}">
                <a16:creationId xmlns:a16="http://schemas.microsoft.com/office/drawing/2014/main" id="{CF903456-DE1E-43AF-26BF-8D47CE9D7E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15682886"/>
              </p:ext>
            </p:extLst>
          </p:nvPr>
        </p:nvGraphicFramePr>
        <p:xfrm>
          <a:off x="8371636" y="1203960"/>
          <a:ext cx="3124200" cy="148340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Symbol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tx1"/>
                          </a:solidFill>
                        </a:rPr>
                        <a:t>Location</a:t>
                      </a:r>
                      <a:endParaRPr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106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107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108</a:t>
                      </a:r>
                      <a:endParaRPr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Google Shape;425;p33">
            <a:extLst>
              <a:ext uri="{FF2B5EF4-FFF2-40B4-BE49-F238E27FC236}">
                <a16:creationId xmlns:a16="http://schemas.microsoft.com/office/drawing/2014/main" id="{0FBD153B-8CB0-FF82-788A-A0FB2F6D938B}"/>
              </a:ext>
            </a:extLst>
          </p:cNvPr>
          <p:cNvSpPr/>
          <p:nvPr/>
        </p:nvSpPr>
        <p:spPr>
          <a:xfrm>
            <a:off x="3994900" y="4175760"/>
            <a:ext cx="1752600" cy="381000"/>
          </a:xfrm>
          <a:prstGeom prst="ellipse">
            <a:avLst/>
          </a:prstGeom>
          <a:noFill/>
          <a:ln w="19050" cap="flat" cmpd="sng">
            <a:solidFill>
              <a:srgbClr val="11BBA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6" name="Google Shape;426;p33">
            <a:extLst>
              <a:ext uri="{FF2B5EF4-FFF2-40B4-BE49-F238E27FC236}">
                <a16:creationId xmlns:a16="http://schemas.microsoft.com/office/drawing/2014/main" id="{E35E8D9C-A58B-9F8D-1EF7-EB1111C89DF2}"/>
              </a:ext>
            </a:extLst>
          </p:cNvPr>
          <p:cNvCxnSpPr/>
          <p:nvPr/>
        </p:nvCxnSpPr>
        <p:spPr>
          <a:xfrm rot="10800000" flipH="1">
            <a:off x="5780836" y="1737360"/>
            <a:ext cx="2590800" cy="259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7" name="Google Shape;427;p33">
            <a:extLst>
              <a:ext uri="{FF2B5EF4-FFF2-40B4-BE49-F238E27FC236}">
                <a16:creationId xmlns:a16="http://schemas.microsoft.com/office/drawing/2014/main" id="{9586ED38-D952-4056-496B-497D9D7EF642}"/>
              </a:ext>
            </a:extLst>
          </p:cNvPr>
          <p:cNvSpPr/>
          <p:nvPr/>
        </p:nvSpPr>
        <p:spPr>
          <a:xfrm>
            <a:off x="3994900" y="4556760"/>
            <a:ext cx="1752600" cy="381000"/>
          </a:xfrm>
          <a:prstGeom prst="ellipse">
            <a:avLst/>
          </a:prstGeom>
          <a:noFill/>
          <a:ln w="19050" cap="flat" cmpd="sng">
            <a:solidFill>
              <a:srgbClr val="11BBA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8" name="Google Shape;428;p33">
            <a:extLst>
              <a:ext uri="{FF2B5EF4-FFF2-40B4-BE49-F238E27FC236}">
                <a16:creationId xmlns:a16="http://schemas.microsoft.com/office/drawing/2014/main" id="{96469E2E-1FA5-A459-ABB6-0681DD662942}"/>
              </a:ext>
            </a:extLst>
          </p:cNvPr>
          <p:cNvCxnSpPr/>
          <p:nvPr/>
        </p:nvCxnSpPr>
        <p:spPr>
          <a:xfrm rot="10800000" flipH="1">
            <a:off x="5780836" y="2118360"/>
            <a:ext cx="2590800" cy="259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sp>
        <p:nvSpPr>
          <p:cNvPr id="9" name="Google Shape;429;p33">
            <a:extLst>
              <a:ext uri="{FF2B5EF4-FFF2-40B4-BE49-F238E27FC236}">
                <a16:creationId xmlns:a16="http://schemas.microsoft.com/office/drawing/2014/main" id="{F6BD31CC-9908-92F3-EB0F-85CC266AA4FD}"/>
              </a:ext>
            </a:extLst>
          </p:cNvPr>
          <p:cNvSpPr/>
          <p:nvPr/>
        </p:nvSpPr>
        <p:spPr>
          <a:xfrm>
            <a:off x="3980612" y="4937760"/>
            <a:ext cx="1752600" cy="381000"/>
          </a:xfrm>
          <a:prstGeom prst="ellipse">
            <a:avLst/>
          </a:prstGeom>
          <a:noFill/>
          <a:ln w="19050" cap="flat" cmpd="sng">
            <a:solidFill>
              <a:srgbClr val="11BBA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cxnSp>
        <p:nvCxnSpPr>
          <p:cNvPr id="10" name="Google Shape;430;p33">
            <a:extLst>
              <a:ext uri="{FF2B5EF4-FFF2-40B4-BE49-F238E27FC236}">
                <a16:creationId xmlns:a16="http://schemas.microsoft.com/office/drawing/2014/main" id="{A4512EE8-7F57-1352-F345-A96AB0BFCF53}"/>
              </a:ext>
            </a:extLst>
          </p:cNvPr>
          <p:cNvCxnSpPr/>
          <p:nvPr/>
        </p:nvCxnSpPr>
        <p:spPr>
          <a:xfrm rot="10800000" flipH="1">
            <a:off x="5766548" y="2499360"/>
            <a:ext cx="2590800" cy="2590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637704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3F81C-17C9-1CA7-514F-23705EED2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Assembly Language Program (A.L.P.) that evaluates the logic exclusive-OR of two operands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B6CD5C-1845-0B77-7749-C620DA25334B}"/>
              </a:ext>
            </a:extLst>
          </p:cNvPr>
          <p:cNvSpPr txBox="1"/>
          <p:nvPr/>
        </p:nvSpPr>
        <p:spPr>
          <a:xfrm>
            <a:off x="3699386" y="205347"/>
            <a:ext cx="7706033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11BBAF"/>
              </a:buClr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1">
                    <a:lumMod val="75000"/>
                  </a:schemeClr>
                </a:solidFill>
              </a:rPr>
              <a:t>Z = X ⊕ Y = XY’ + X’Y</a:t>
            </a:r>
            <a:r>
              <a:rPr lang="en-US" altLang="en-US" sz="2400" b="0" dirty="0"/>
              <a:t>	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ORG	</a:t>
            </a:r>
            <a:r>
              <a:rPr lang="en-US" altLang="en-US" sz="2400" dirty="0"/>
              <a:t>---</a:t>
            </a:r>
            <a:endParaRPr lang="en-US" altLang="en-US" sz="2400" b="0" dirty="0"/>
          </a:p>
          <a:p>
            <a:pPr marL="0" indent="0">
              <a:buFontTx/>
              <a:buNone/>
            </a:pPr>
            <a:r>
              <a:rPr lang="en-US" altLang="en-US" sz="2400" b="0" dirty="0"/>
              <a:t>		LDA Y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CMA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AND X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STA TMP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LDA X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CMA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AND Y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ADD TMP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STA Z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HLT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X, 		---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Y, 		---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Z, 		---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TMP, 	---</a:t>
            </a:r>
          </a:p>
          <a:p>
            <a:pPr marL="0" indent="0">
              <a:buFontTx/>
              <a:buNone/>
            </a:pPr>
            <a:r>
              <a:rPr lang="en-US" altLang="en-US" sz="2400" b="0" dirty="0"/>
              <a:t>		END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80527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EFDFA-B43E-F946-7249-9E6054C0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Assembler</a:t>
            </a:r>
          </a:p>
        </p:txBody>
      </p:sp>
      <p:sp>
        <p:nvSpPr>
          <p:cNvPr id="3" name="Google Shape;417;p32">
            <a:extLst>
              <a:ext uri="{FF2B5EF4-FFF2-40B4-BE49-F238E27FC236}">
                <a16:creationId xmlns:a16="http://schemas.microsoft.com/office/drawing/2014/main" id="{CB49ABF6-C4B0-AEB7-86BF-86873D894485}"/>
              </a:ext>
            </a:extLst>
          </p:cNvPr>
          <p:cNvSpPr txBox="1">
            <a:spLocks/>
          </p:cNvSpPr>
          <p:nvPr/>
        </p:nvSpPr>
        <p:spPr>
          <a:xfrm>
            <a:off x="3667432" y="863444"/>
            <a:ext cx="7905136" cy="5144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An </a:t>
            </a:r>
            <a:r>
              <a:rPr lang="en-US" sz="2400" i="1" dirty="0">
                <a:solidFill>
                  <a:schemeClr val="tx1"/>
                </a:solidFill>
              </a:rPr>
              <a:t>assembler</a:t>
            </a:r>
            <a:r>
              <a:rPr lang="en-US" sz="2400" dirty="0">
                <a:solidFill>
                  <a:schemeClr val="tx1"/>
                </a:solidFill>
              </a:rPr>
              <a:t> is a program that accepts a symbolic language program and produces its binary machine language equivalent. </a:t>
            </a:r>
          </a:p>
          <a:p>
            <a:pPr algn="just">
              <a:spcBef>
                <a:spcPts val="0"/>
              </a:spcBef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The input symbolic program is called the source program and the resulting binary program is called the object program. </a:t>
            </a:r>
          </a:p>
          <a:p>
            <a:pPr algn="just">
              <a:spcBef>
                <a:spcPts val="0"/>
              </a:spcBef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The assembler is a program that operates on character strings and produces an equivalent binary interpretation.</a:t>
            </a:r>
          </a:p>
          <a:p>
            <a:pPr algn="just">
              <a:spcBef>
                <a:spcPts val="0"/>
              </a:spcBef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SzPts val="2400"/>
            </a:pPr>
            <a:r>
              <a:rPr lang="en-US" altLang="en-US" sz="2400" dirty="0">
                <a:solidFill>
                  <a:schemeClr val="tx1"/>
                </a:solidFill>
              </a:rPr>
              <a:t>To keep track of the location of instructions, the assemble uses a memory word called location counter (LC).</a:t>
            </a:r>
          </a:p>
          <a:p>
            <a:pPr algn="just">
              <a:spcBef>
                <a:spcPts val="0"/>
              </a:spcBef>
              <a:buSzPts val="2400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805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CDFE-E51E-4ED6-0CEC-4876D98B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Hexadecimal Character Code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B379F1-18FB-E9FC-C13E-7877D375E5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89029"/>
              </p:ext>
            </p:extLst>
          </p:nvPr>
        </p:nvGraphicFramePr>
        <p:xfrm>
          <a:off x="3731087" y="272288"/>
          <a:ext cx="73152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75737459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213539687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32352923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89187413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50497956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5744094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31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075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031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2368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676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58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(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1723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79369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71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4081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472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071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494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721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020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1905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903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377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Introduction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Machine Language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Assembly Language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Assembler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Program loops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Programming Arithmetic and Logic operations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Subroutines</a:t>
            </a:r>
          </a:p>
          <a:p>
            <a:pPr>
              <a:lnSpc>
                <a:spcPct val="110000"/>
              </a:lnSpc>
              <a:buFontTx/>
              <a:buChar char="•"/>
            </a:pPr>
            <a:r>
              <a:rPr lang="en-US" altLang="ko-KR" sz="2400" dirty="0">
                <a:solidFill>
                  <a:schemeClr val="tx1"/>
                </a:solidFill>
              </a:rPr>
              <a:t>I-O Programming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52918" y="1123837"/>
            <a:ext cx="3067797" cy="4601183"/>
          </a:xfrm>
        </p:spPr>
        <p:txBody>
          <a:bodyPr>
            <a:normAutofit/>
          </a:bodyPr>
          <a:lstStyle/>
          <a:p>
            <a:r>
              <a:rPr lang="en-US" sz="3300" dirty="0"/>
              <a:t>Outline</a:t>
            </a:r>
            <a:endParaRPr lang="en-IN" sz="3300" dirty="0"/>
          </a:p>
        </p:txBody>
      </p:sp>
    </p:spTree>
    <p:extLst>
      <p:ext uri="{BB962C8B-B14F-4D97-AF65-F5344CB8AC3E}">
        <p14:creationId xmlns:p14="http://schemas.microsoft.com/office/powerpoint/2010/main" val="92655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BB81-4284-7E5A-3C16-AC8DC4955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of Code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61B8-4332-C172-36F4-2E83E4535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PL3, LDA SUB I</a:t>
            </a:r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C606C4E3-546E-ABC4-AADD-A34A2E618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296225"/>
              </p:ext>
            </p:extLst>
          </p:nvPr>
        </p:nvGraphicFramePr>
        <p:xfrm>
          <a:off x="3595329" y="1806448"/>
          <a:ext cx="8055897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8284">
                  <a:extLst>
                    <a:ext uri="{9D8B030D-6E8A-4147-A177-3AD203B41FA5}">
                      <a16:colId xmlns:a16="http://schemas.microsoft.com/office/drawing/2014/main" val="372661126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3770057716"/>
                    </a:ext>
                  </a:extLst>
                </a:gridCol>
                <a:gridCol w="2094271">
                  <a:extLst>
                    <a:ext uri="{9D8B030D-6E8A-4147-A177-3AD203B41FA5}">
                      <a16:colId xmlns:a16="http://schemas.microsoft.com/office/drawing/2014/main" val="4100748753"/>
                    </a:ext>
                  </a:extLst>
                </a:gridCol>
                <a:gridCol w="2890684">
                  <a:extLst>
                    <a:ext uri="{9D8B030D-6E8A-4147-A177-3AD203B41FA5}">
                      <a16:colId xmlns:a16="http://schemas.microsoft.com/office/drawing/2014/main" val="1698255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Memory 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Hexadecimal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Binary Representation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873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   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50   4C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0101 0000 0100 1100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6330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3   ,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33   2C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0011 0011 0010 1100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04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  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4C   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0100 1100 0100 0100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00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41   20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0100 0001 0010 0000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599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   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53   55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0101 0011 0101 0101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598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42   20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0100 0010 0010 0000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731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    CR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49   0D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0100 1001 0000 1101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4491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3091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3E4-4B2A-7CCF-8D15-8511EE2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Pass of an assembler</a:t>
            </a:r>
          </a:p>
        </p:txBody>
      </p:sp>
      <p:sp>
        <p:nvSpPr>
          <p:cNvPr id="3" name="Google Shape;436;p34">
            <a:extLst>
              <a:ext uri="{FF2B5EF4-FFF2-40B4-BE49-F238E27FC236}">
                <a16:creationId xmlns:a16="http://schemas.microsoft.com/office/drawing/2014/main" id="{D36A9BDB-DE89-83B6-5B9F-EAC7C68F2790}"/>
              </a:ext>
            </a:extLst>
          </p:cNvPr>
          <p:cNvSpPr/>
          <p:nvPr/>
        </p:nvSpPr>
        <p:spPr>
          <a:xfrm>
            <a:off x="5303969" y="1346495"/>
            <a:ext cx="1448430" cy="44082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LC </a:t>
            </a:r>
            <a:r>
              <a:rPr lang="en-US" sz="1800">
                <a:solidFill>
                  <a:schemeClr val="lt1"/>
                </a:solidFill>
                <a:latin typeface="Cambria Math"/>
                <a:ea typeface="Cambria Math"/>
                <a:cs typeface="Cambria Math"/>
                <a:sym typeface="Cambria Math"/>
              </a:rPr>
              <a:t>←</a:t>
            </a: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0</a:t>
            </a:r>
            <a:endParaRPr/>
          </a:p>
        </p:txBody>
      </p:sp>
      <p:sp>
        <p:nvSpPr>
          <p:cNvPr id="4" name="Google Shape;437;p34">
            <a:extLst>
              <a:ext uri="{FF2B5EF4-FFF2-40B4-BE49-F238E27FC236}">
                <a16:creationId xmlns:a16="http://schemas.microsoft.com/office/drawing/2014/main" id="{F94B89F5-1763-4967-9968-2D9498ED2188}"/>
              </a:ext>
            </a:extLst>
          </p:cNvPr>
          <p:cNvSpPr/>
          <p:nvPr/>
        </p:nvSpPr>
        <p:spPr>
          <a:xfrm>
            <a:off x="4617209" y="2307182"/>
            <a:ext cx="2822580" cy="44082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Scan next line of code</a:t>
            </a:r>
            <a:endParaRPr/>
          </a:p>
        </p:txBody>
      </p:sp>
      <p:sp>
        <p:nvSpPr>
          <p:cNvPr id="5" name="Google Shape;438;p34">
            <a:extLst>
              <a:ext uri="{FF2B5EF4-FFF2-40B4-BE49-F238E27FC236}">
                <a16:creationId xmlns:a16="http://schemas.microsoft.com/office/drawing/2014/main" id="{CE3B0251-5FB9-E4DD-2458-986B1A247A9B}"/>
              </a:ext>
            </a:extLst>
          </p:cNvPr>
          <p:cNvSpPr/>
          <p:nvPr/>
        </p:nvSpPr>
        <p:spPr>
          <a:xfrm>
            <a:off x="5284448" y="3094768"/>
            <a:ext cx="1484922" cy="520456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Label</a:t>
            </a:r>
            <a:endParaRPr/>
          </a:p>
        </p:txBody>
      </p:sp>
      <p:sp>
        <p:nvSpPr>
          <p:cNvPr id="6" name="Google Shape;439;p34">
            <a:extLst>
              <a:ext uri="{FF2B5EF4-FFF2-40B4-BE49-F238E27FC236}">
                <a16:creationId xmlns:a16="http://schemas.microsoft.com/office/drawing/2014/main" id="{5B73EEAA-7542-3E9F-1F3C-46AB369958E3}"/>
              </a:ext>
            </a:extLst>
          </p:cNvPr>
          <p:cNvSpPr/>
          <p:nvPr/>
        </p:nvSpPr>
        <p:spPr>
          <a:xfrm>
            <a:off x="5062979" y="4046838"/>
            <a:ext cx="1927860" cy="125773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 address in symbol table together with value of LC</a:t>
            </a:r>
            <a:endParaRPr/>
          </a:p>
        </p:txBody>
      </p:sp>
      <p:sp>
        <p:nvSpPr>
          <p:cNvPr id="7" name="Google Shape;440;p34">
            <a:extLst>
              <a:ext uri="{FF2B5EF4-FFF2-40B4-BE49-F238E27FC236}">
                <a16:creationId xmlns:a16="http://schemas.microsoft.com/office/drawing/2014/main" id="{8204FD4C-0A9C-F30F-55AC-D6CAA8683543}"/>
              </a:ext>
            </a:extLst>
          </p:cNvPr>
          <p:cNvSpPr/>
          <p:nvPr/>
        </p:nvSpPr>
        <p:spPr>
          <a:xfrm>
            <a:off x="4862144" y="5736182"/>
            <a:ext cx="2332711" cy="44082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 LC</a:t>
            </a:r>
            <a:endParaRPr/>
          </a:p>
        </p:txBody>
      </p:sp>
      <p:sp>
        <p:nvSpPr>
          <p:cNvPr id="8" name="Google Shape;441;p34">
            <a:extLst>
              <a:ext uri="{FF2B5EF4-FFF2-40B4-BE49-F238E27FC236}">
                <a16:creationId xmlns:a16="http://schemas.microsoft.com/office/drawing/2014/main" id="{F420973C-BC17-64FF-CFDE-33ADC9033FF3}"/>
              </a:ext>
            </a:extLst>
          </p:cNvPr>
          <p:cNvSpPr/>
          <p:nvPr/>
        </p:nvSpPr>
        <p:spPr>
          <a:xfrm>
            <a:off x="8046209" y="2311944"/>
            <a:ext cx="1316755" cy="44082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LC</a:t>
            </a:r>
            <a:endParaRPr/>
          </a:p>
        </p:txBody>
      </p:sp>
      <p:sp>
        <p:nvSpPr>
          <p:cNvPr id="9" name="Google Shape;442;p34">
            <a:extLst>
              <a:ext uri="{FF2B5EF4-FFF2-40B4-BE49-F238E27FC236}">
                <a16:creationId xmlns:a16="http://schemas.microsoft.com/office/drawing/2014/main" id="{AAA3FF5B-C666-7EB5-806B-AC480706B602}"/>
              </a:ext>
            </a:extLst>
          </p:cNvPr>
          <p:cNvSpPr/>
          <p:nvPr/>
        </p:nvSpPr>
        <p:spPr>
          <a:xfrm>
            <a:off x="8089073" y="3094768"/>
            <a:ext cx="1227208" cy="520456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</a:t>
            </a:r>
            <a:endParaRPr dirty="0"/>
          </a:p>
        </p:txBody>
      </p:sp>
      <p:sp>
        <p:nvSpPr>
          <p:cNvPr id="10" name="Google Shape;443;p34">
            <a:extLst>
              <a:ext uri="{FF2B5EF4-FFF2-40B4-BE49-F238E27FC236}">
                <a16:creationId xmlns:a16="http://schemas.microsoft.com/office/drawing/2014/main" id="{2BFBB500-22E9-0F97-FCC1-0FA1E9530062}"/>
              </a:ext>
            </a:extLst>
          </p:cNvPr>
          <p:cNvSpPr/>
          <p:nvPr/>
        </p:nvSpPr>
        <p:spPr>
          <a:xfrm>
            <a:off x="9105001" y="3967208"/>
            <a:ext cx="1227208" cy="520456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</a:t>
            </a:r>
            <a:endParaRPr/>
          </a:p>
        </p:txBody>
      </p:sp>
      <p:sp>
        <p:nvSpPr>
          <p:cNvPr id="11" name="Google Shape;444;p34">
            <a:extLst>
              <a:ext uri="{FF2B5EF4-FFF2-40B4-BE49-F238E27FC236}">
                <a16:creationId xmlns:a16="http://schemas.microsoft.com/office/drawing/2014/main" id="{1475828A-4B6E-9F72-92C1-8BE0EE9AFEBA}"/>
              </a:ext>
            </a:extLst>
          </p:cNvPr>
          <p:cNvSpPr/>
          <p:nvPr/>
        </p:nvSpPr>
        <p:spPr>
          <a:xfrm>
            <a:off x="10436948" y="4654632"/>
            <a:ext cx="1088227" cy="859046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Go to second pass</a:t>
            </a:r>
            <a:endParaRPr/>
          </a:p>
        </p:txBody>
      </p:sp>
      <p:cxnSp>
        <p:nvCxnSpPr>
          <p:cNvPr id="12" name="Google Shape;445;p34">
            <a:extLst>
              <a:ext uri="{FF2B5EF4-FFF2-40B4-BE49-F238E27FC236}">
                <a16:creationId xmlns:a16="http://schemas.microsoft.com/office/drawing/2014/main" id="{CEBD0C92-EB3B-DE70-DD0E-F22590D2CE42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28184" y="1787321"/>
            <a:ext cx="300" cy="5199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3" name="Google Shape;446;p34">
            <a:extLst>
              <a:ext uri="{FF2B5EF4-FFF2-40B4-BE49-F238E27FC236}">
                <a16:creationId xmlns:a16="http://schemas.microsoft.com/office/drawing/2014/main" id="{F8B6FA2D-93CE-A0AD-F44A-68A94F74886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6026999" y="2748008"/>
            <a:ext cx="1500" cy="3468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4" name="Google Shape;447;p34">
            <a:extLst>
              <a:ext uri="{FF2B5EF4-FFF2-40B4-BE49-F238E27FC236}">
                <a16:creationId xmlns:a16="http://schemas.microsoft.com/office/drawing/2014/main" id="{86941415-64E3-2150-5100-5A18ABEEC106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6769370" y="3354996"/>
            <a:ext cx="13197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5" name="Google Shape;448;p34">
            <a:extLst>
              <a:ext uri="{FF2B5EF4-FFF2-40B4-BE49-F238E27FC236}">
                <a16:creationId xmlns:a16="http://schemas.microsoft.com/office/drawing/2014/main" id="{55ECA0D3-1110-F91E-1A91-F971B44BC689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6026909" y="3615224"/>
            <a:ext cx="0" cy="431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6" name="Google Shape;449;p34">
            <a:extLst>
              <a:ext uri="{FF2B5EF4-FFF2-40B4-BE49-F238E27FC236}">
                <a16:creationId xmlns:a16="http://schemas.microsoft.com/office/drawing/2014/main" id="{7EF7B688-8421-630D-4E29-F8D8A1A22029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6026909" y="5304568"/>
            <a:ext cx="1500" cy="4317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7" name="Google Shape;450;p34">
            <a:extLst>
              <a:ext uri="{FF2B5EF4-FFF2-40B4-BE49-F238E27FC236}">
                <a16:creationId xmlns:a16="http://schemas.microsoft.com/office/drawing/2014/main" id="{2D827158-05E2-33BA-62F1-860DFEABE93B}"/>
              </a:ext>
            </a:extLst>
          </p:cNvPr>
          <p:cNvCxnSpPr>
            <a:stCxn id="9" idx="0"/>
            <a:endCxn id="8" idx="2"/>
          </p:cNvCxnSpPr>
          <p:nvPr/>
        </p:nvCxnSpPr>
        <p:spPr>
          <a:xfrm rot="10800000" flipH="1">
            <a:off x="8702677" y="2752768"/>
            <a:ext cx="1800" cy="342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8" name="Google Shape;451;p34">
            <a:extLst>
              <a:ext uri="{FF2B5EF4-FFF2-40B4-BE49-F238E27FC236}">
                <a16:creationId xmlns:a16="http://schemas.microsoft.com/office/drawing/2014/main" id="{9B4A2FCF-9E6C-9156-2FA3-E6E56B199BF8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9316281" y="3354996"/>
            <a:ext cx="402300" cy="6123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19" name="Google Shape;452;p34">
            <a:extLst>
              <a:ext uri="{FF2B5EF4-FFF2-40B4-BE49-F238E27FC236}">
                <a16:creationId xmlns:a16="http://schemas.microsoft.com/office/drawing/2014/main" id="{0A9855AA-2BB9-C8AA-982F-72BA24D5B116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>
            <a:off x="10332209" y="4227436"/>
            <a:ext cx="648900" cy="4272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20" name="Google Shape;453;p34">
            <a:extLst>
              <a:ext uri="{FF2B5EF4-FFF2-40B4-BE49-F238E27FC236}">
                <a16:creationId xmlns:a16="http://schemas.microsoft.com/office/drawing/2014/main" id="{8A23656D-EBA1-C194-D4AA-75123C6943D6}"/>
              </a:ext>
            </a:extLst>
          </p:cNvPr>
          <p:cNvCxnSpPr>
            <a:stCxn id="10" idx="2"/>
            <a:endCxn id="7" idx="3"/>
          </p:cNvCxnSpPr>
          <p:nvPr/>
        </p:nvCxnSpPr>
        <p:spPr>
          <a:xfrm rot="5400000">
            <a:off x="7722405" y="3960264"/>
            <a:ext cx="1468800" cy="2523600"/>
          </a:xfrm>
          <a:prstGeom prst="bentConnector2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21" name="Google Shape;454;p34">
            <a:extLst>
              <a:ext uri="{FF2B5EF4-FFF2-40B4-BE49-F238E27FC236}">
                <a16:creationId xmlns:a16="http://schemas.microsoft.com/office/drawing/2014/main" id="{779E55AA-D7E1-5A74-118F-5F1C1F795D2B}"/>
              </a:ext>
            </a:extLst>
          </p:cNvPr>
          <p:cNvCxnSpPr>
            <a:stCxn id="7" idx="1"/>
            <a:endCxn id="4" idx="1"/>
          </p:cNvCxnSpPr>
          <p:nvPr/>
        </p:nvCxnSpPr>
        <p:spPr>
          <a:xfrm rot="10800000">
            <a:off x="4617344" y="2527595"/>
            <a:ext cx="244800" cy="3429000"/>
          </a:xfrm>
          <a:prstGeom prst="bentConnector3">
            <a:avLst>
              <a:gd name="adj1" fmla="val 391875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22" name="Google Shape;455;p34">
            <a:extLst>
              <a:ext uri="{FF2B5EF4-FFF2-40B4-BE49-F238E27FC236}">
                <a16:creationId xmlns:a16="http://schemas.microsoft.com/office/drawing/2014/main" id="{E2973B82-A789-2D95-A45C-BC50E4697C31}"/>
              </a:ext>
            </a:extLst>
          </p:cNvPr>
          <p:cNvCxnSpPr>
            <a:endCxn id="3" idx="0"/>
          </p:cNvCxnSpPr>
          <p:nvPr/>
        </p:nvCxnSpPr>
        <p:spPr>
          <a:xfrm>
            <a:off x="6026984" y="995495"/>
            <a:ext cx="1200" cy="35100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grpSp>
        <p:nvGrpSpPr>
          <p:cNvPr id="23" name="Google Shape;456;p34">
            <a:extLst>
              <a:ext uri="{FF2B5EF4-FFF2-40B4-BE49-F238E27FC236}">
                <a16:creationId xmlns:a16="http://schemas.microsoft.com/office/drawing/2014/main" id="{13DB81EF-CD09-7B59-6379-5865A4ABFE14}"/>
              </a:ext>
            </a:extLst>
          </p:cNvPr>
          <p:cNvGrpSpPr/>
          <p:nvPr/>
        </p:nvGrpSpPr>
        <p:grpSpPr>
          <a:xfrm>
            <a:off x="7190482" y="1915595"/>
            <a:ext cx="1519200" cy="396349"/>
            <a:chOff x="4243886" y="2063187"/>
            <a:chExt cx="1519200" cy="396349"/>
          </a:xfrm>
        </p:grpSpPr>
        <p:cxnSp>
          <p:nvCxnSpPr>
            <p:cNvPr id="24" name="Google Shape;457;p34">
              <a:extLst>
                <a:ext uri="{FF2B5EF4-FFF2-40B4-BE49-F238E27FC236}">
                  <a16:creationId xmlns:a16="http://schemas.microsoft.com/office/drawing/2014/main" id="{9367BA3C-7ECB-F05D-82B9-D13305B2189F}"/>
                </a:ext>
              </a:extLst>
            </p:cNvPr>
            <p:cNvCxnSpPr/>
            <p:nvPr/>
          </p:nvCxnSpPr>
          <p:spPr>
            <a:xfrm rot="10800000">
              <a:off x="5757716" y="2071718"/>
              <a:ext cx="0" cy="387818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5" name="Google Shape;458;p34">
              <a:extLst>
                <a:ext uri="{FF2B5EF4-FFF2-40B4-BE49-F238E27FC236}">
                  <a16:creationId xmlns:a16="http://schemas.microsoft.com/office/drawing/2014/main" id="{BDB0813D-DACE-E84C-58F9-A076154AD3B2}"/>
                </a:ext>
              </a:extLst>
            </p:cNvPr>
            <p:cNvCxnSpPr/>
            <p:nvPr/>
          </p:nvCxnSpPr>
          <p:spPr>
            <a:xfrm rot="10800000">
              <a:off x="4243886" y="2063187"/>
              <a:ext cx="1519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  <p:cxnSp>
          <p:nvCxnSpPr>
            <p:cNvPr id="26" name="Google Shape;459;p34">
              <a:extLst>
                <a:ext uri="{FF2B5EF4-FFF2-40B4-BE49-F238E27FC236}">
                  <a16:creationId xmlns:a16="http://schemas.microsoft.com/office/drawing/2014/main" id="{2DF6C365-FD23-D008-2E0B-9B0C72005068}"/>
                </a:ext>
              </a:extLst>
            </p:cNvPr>
            <p:cNvCxnSpPr/>
            <p:nvPr/>
          </p:nvCxnSpPr>
          <p:spPr>
            <a:xfrm>
              <a:off x="4248259" y="2071718"/>
              <a:ext cx="0" cy="383056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miter lim="800000"/>
              <a:headEnd type="none" w="sm" len="sm"/>
              <a:tailEnd type="stealth" w="lg" len="lg"/>
            </a:ln>
          </p:spPr>
        </p:cxnSp>
      </p:grpSp>
      <p:sp>
        <p:nvSpPr>
          <p:cNvPr id="27" name="Google Shape;460;p34">
            <a:extLst>
              <a:ext uri="{FF2B5EF4-FFF2-40B4-BE49-F238E27FC236}">
                <a16:creationId xmlns:a16="http://schemas.microsoft.com/office/drawing/2014/main" id="{9FB5E96D-B8CC-E53C-FF64-66CB89E5457C}"/>
              </a:ext>
            </a:extLst>
          </p:cNvPr>
          <p:cNvSpPr txBox="1"/>
          <p:nvPr/>
        </p:nvSpPr>
        <p:spPr>
          <a:xfrm>
            <a:off x="5462784" y="584291"/>
            <a:ext cx="18971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First pass</a:t>
            </a:r>
            <a:endParaRPr dirty="0"/>
          </a:p>
        </p:txBody>
      </p:sp>
      <p:sp>
        <p:nvSpPr>
          <p:cNvPr id="28" name="Google Shape;461;p34">
            <a:extLst>
              <a:ext uri="{FF2B5EF4-FFF2-40B4-BE49-F238E27FC236}">
                <a16:creationId xmlns:a16="http://schemas.microsoft.com/office/drawing/2014/main" id="{2E100E12-01EC-6F41-D4ED-112253FECF1A}"/>
              </a:ext>
            </a:extLst>
          </p:cNvPr>
          <p:cNvSpPr txBox="1"/>
          <p:nvPr/>
        </p:nvSpPr>
        <p:spPr>
          <a:xfrm>
            <a:off x="6779687" y="3021612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29" name="Google Shape;462;p34">
            <a:extLst>
              <a:ext uri="{FF2B5EF4-FFF2-40B4-BE49-F238E27FC236}">
                <a16:creationId xmlns:a16="http://schemas.microsoft.com/office/drawing/2014/main" id="{30F62D7D-D4CA-F436-0595-6EEBC2DEBD14}"/>
              </a:ext>
            </a:extLst>
          </p:cNvPr>
          <p:cNvSpPr txBox="1"/>
          <p:nvPr/>
        </p:nvSpPr>
        <p:spPr>
          <a:xfrm>
            <a:off x="9218087" y="3052808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30" name="Google Shape;463;p34">
            <a:extLst>
              <a:ext uri="{FF2B5EF4-FFF2-40B4-BE49-F238E27FC236}">
                <a16:creationId xmlns:a16="http://schemas.microsoft.com/office/drawing/2014/main" id="{4337C070-07BD-6030-B0C5-DE4D6CA18251}"/>
              </a:ext>
            </a:extLst>
          </p:cNvPr>
          <p:cNvSpPr txBox="1"/>
          <p:nvPr/>
        </p:nvSpPr>
        <p:spPr>
          <a:xfrm>
            <a:off x="9322561" y="4512276"/>
            <a:ext cx="42832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31" name="Google Shape;464;p34">
            <a:extLst>
              <a:ext uri="{FF2B5EF4-FFF2-40B4-BE49-F238E27FC236}">
                <a16:creationId xmlns:a16="http://schemas.microsoft.com/office/drawing/2014/main" id="{8708F030-4ACD-B09F-B238-AC919B19BD4E}"/>
              </a:ext>
            </a:extLst>
          </p:cNvPr>
          <p:cNvSpPr txBox="1"/>
          <p:nvPr/>
        </p:nvSpPr>
        <p:spPr>
          <a:xfrm>
            <a:off x="6026909" y="3577951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/>
          </a:p>
        </p:txBody>
      </p:sp>
      <p:sp>
        <p:nvSpPr>
          <p:cNvPr id="32" name="Google Shape;465;p34">
            <a:extLst>
              <a:ext uri="{FF2B5EF4-FFF2-40B4-BE49-F238E27FC236}">
                <a16:creationId xmlns:a16="http://schemas.microsoft.com/office/drawing/2014/main" id="{6691B8F6-089C-4DAC-A2EF-26BC8F09069C}"/>
              </a:ext>
            </a:extLst>
          </p:cNvPr>
          <p:cNvSpPr txBox="1"/>
          <p:nvPr/>
        </p:nvSpPr>
        <p:spPr>
          <a:xfrm>
            <a:off x="8239884" y="272506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 dirty="0"/>
          </a:p>
        </p:txBody>
      </p:sp>
      <p:sp>
        <p:nvSpPr>
          <p:cNvPr id="33" name="Google Shape;466;p34">
            <a:extLst>
              <a:ext uri="{FF2B5EF4-FFF2-40B4-BE49-F238E27FC236}">
                <a16:creationId xmlns:a16="http://schemas.microsoft.com/office/drawing/2014/main" id="{6BFD360C-6598-4223-0F79-9F20B526E76C}"/>
              </a:ext>
            </a:extLst>
          </p:cNvPr>
          <p:cNvSpPr txBox="1"/>
          <p:nvPr/>
        </p:nvSpPr>
        <p:spPr>
          <a:xfrm>
            <a:off x="10317921" y="3843384"/>
            <a:ext cx="49122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42567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71;p35">
            <a:extLst>
              <a:ext uri="{FF2B5EF4-FFF2-40B4-BE49-F238E27FC236}">
                <a16:creationId xmlns:a16="http://schemas.microsoft.com/office/drawing/2014/main" id="{75A309D2-5931-39A4-0850-1A27D362477B}"/>
              </a:ext>
            </a:extLst>
          </p:cNvPr>
          <p:cNvSpPr/>
          <p:nvPr/>
        </p:nvSpPr>
        <p:spPr>
          <a:xfrm>
            <a:off x="5477705" y="433469"/>
            <a:ext cx="1086323" cy="33062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LC ← 0</a:t>
            </a:r>
            <a:endParaRPr/>
          </a:p>
        </p:txBody>
      </p:sp>
      <p:sp>
        <p:nvSpPr>
          <p:cNvPr id="3" name="Google Shape;472;p35">
            <a:extLst>
              <a:ext uri="{FF2B5EF4-FFF2-40B4-BE49-F238E27FC236}">
                <a16:creationId xmlns:a16="http://schemas.microsoft.com/office/drawing/2014/main" id="{F8D2A286-BCDA-1AAA-641D-7B2F3B8B40F3}"/>
              </a:ext>
            </a:extLst>
          </p:cNvPr>
          <p:cNvSpPr/>
          <p:nvPr/>
        </p:nvSpPr>
        <p:spPr>
          <a:xfrm>
            <a:off x="4961443" y="1032023"/>
            <a:ext cx="2116935" cy="33062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Scan next line of code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4" name="Google Shape;473;p35">
            <a:extLst>
              <a:ext uri="{FF2B5EF4-FFF2-40B4-BE49-F238E27FC236}">
                <a16:creationId xmlns:a16="http://schemas.microsoft.com/office/drawing/2014/main" id="{E13671ED-11E4-E8C1-9E99-A8236BF44616}"/>
              </a:ext>
            </a:extLst>
          </p:cNvPr>
          <p:cNvSpPr/>
          <p:nvPr/>
        </p:nvSpPr>
        <p:spPr>
          <a:xfrm>
            <a:off x="5033424" y="1584372"/>
            <a:ext cx="1972972" cy="628650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Pseudo-instruction</a:t>
            </a:r>
            <a:endParaRPr/>
          </a:p>
        </p:txBody>
      </p:sp>
      <p:sp>
        <p:nvSpPr>
          <p:cNvPr id="5" name="Google Shape;474;p35">
            <a:extLst>
              <a:ext uri="{FF2B5EF4-FFF2-40B4-BE49-F238E27FC236}">
                <a16:creationId xmlns:a16="http://schemas.microsoft.com/office/drawing/2014/main" id="{01F456DF-9536-8DB5-01E4-7754FE245D43}"/>
              </a:ext>
            </a:extLst>
          </p:cNvPr>
          <p:cNvSpPr/>
          <p:nvPr/>
        </p:nvSpPr>
        <p:spPr>
          <a:xfrm>
            <a:off x="6685295" y="4077928"/>
            <a:ext cx="1194955" cy="114139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Store binary equivalent of instruction in location given by LC</a:t>
            </a:r>
            <a:endParaRPr/>
          </a:p>
        </p:txBody>
      </p:sp>
      <p:sp>
        <p:nvSpPr>
          <p:cNvPr id="6" name="Google Shape;475;p35">
            <a:extLst>
              <a:ext uri="{FF2B5EF4-FFF2-40B4-BE49-F238E27FC236}">
                <a16:creationId xmlns:a16="http://schemas.microsoft.com/office/drawing/2014/main" id="{46ABA181-20DC-61FF-6FE7-6D635A367B26}"/>
              </a:ext>
            </a:extLst>
          </p:cNvPr>
          <p:cNvSpPr/>
          <p:nvPr/>
        </p:nvSpPr>
        <p:spPr>
          <a:xfrm>
            <a:off x="7125632" y="6235856"/>
            <a:ext cx="1749533" cy="33062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Increment LC</a:t>
            </a:r>
            <a:endParaRPr/>
          </a:p>
        </p:txBody>
      </p:sp>
      <p:sp>
        <p:nvSpPr>
          <p:cNvPr id="7" name="Google Shape;476;p35">
            <a:extLst>
              <a:ext uri="{FF2B5EF4-FFF2-40B4-BE49-F238E27FC236}">
                <a16:creationId xmlns:a16="http://schemas.microsoft.com/office/drawing/2014/main" id="{E0EE75F4-2465-FE14-D708-D59D48178D64}"/>
              </a:ext>
            </a:extLst>
          </p:cNvPr>
          <p:cNvSpPr/>
          <p:nvPr/>
        </p:nvSpPr>
        <p:spPr>
          <a:xfrm>
            <a:off x="7397226" y="1075260"/>
            <a:ext cx="987566" cy="330620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LC</a:t>
            </a:r>
            <a:endParaRPr/>
          </a:p>
        </p:txBody>
      </p:sp>
      <p:sp>
        <p:nvSpPr>
          <p:cNvPr id="8" name="Google Shape;477;p35">
            <a:extLst>
              <a:ext uri="{FF2B5EF4-FFF2-40B4-BE49-F238E27FC236}">
                <a16:creationId xmlns:a16="http://schemas.microsoft.com/office/drawing/2014/main" id="{BB6F2C86-54E6-7916-713C-E35619592274}"/>
              </a:ext>
            </a:extLst>
          </p:cNvPr>
          <p:cNvSpPr/>
          <p:nvPr/>
        </p:nvSpPr>
        <p:spPr>
          <a:xfrm>
            <a:off x="7383353" y="1707082"/>
            <a:ext cx="1012447" cy="390342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</a:t>
            </a:r>
            <a:endParaRPr/>
          </a:p>
        </p:txBody>
      </p:sp>
      <p:sp>
        <p:nvSpPr>
          <p:cNvPr id="9" name="Google Shape;478;p35">
            <a:extLst>
              <a:ext uri="{FF2B5EF4-FFF2-40B4-BE49-F238E27FC236}">
                <a16:creationId xmlns:a16="http://schemas.microsoft.com/office/drawing/2014/main" id="{AB62F3C1-7CE4-F83B-E2C7-B9A45E93FE94}"/>
              </a:ext>
            </a:extLst>
          </p:cNvPr>
          <p:cNvSpPr/>
          <p:nvPr/>
        </p:nvSpPr>
        <p:spPr>
          <a:xfrm>
            <a:off x="8705992" y="1698919"/>
            <a:ext cx="1012447" cy="390342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</a:t>
            </a:r>
            <a:endParaRPr/>
          </a:p>
        </p:txBody>
      </p:sp>
      <p:cxnSp>
        <p:nvCxnSpPr>
          <p:cNvPr id="10" name="Google Shape;479;p35">
            <a:extLst>
              <a:ext uri="{FF2B5EF4-FFF2-40B4-BE49-F238E27FC236}">
                <a16:creationId xmlns:a16="http://schemas.microsoft.com/office/drawing/2014/main" id="{BC67E625-E1DD-834A-1875-4C69EB6E100C}"/>
              </a:ext>
            </a:extLst>
          </p:cNvPr>
          <p:cNvCxnSpPr>
            <a:stCxn id="2" idx="2"/>
            <a:endCxn id="3" idx="0"/>
          </p:cNvCxnSpPr>
          <p:nvPr/>
        </p:nvCxnSpPr>
        <p:spPr>
          <a:xfrm flipH="1">
            <a:off x="6019967" y="764089"/>
            <a:ext cx="900" cy="2679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1" name="Google Shape;480;p35">
            <a:extLst>
              <a:ext uri="{FF2B5EF4-FFF2-40B4-BE49-F238E27FC236}">
                <a16:creationId xmlns:a16="http://schemas.microsoft.com/office/drawing/2014/main" id="{04B7F2A1-8A99-A997-880C-B36B1068E340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6019911" y="1362643"/>
            <a:ext cx="0" cy="2217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2" name="Google Shape;481;p35">
            <a:extLst>
              <a:ext uri="{FF2B5EF4-FFF2-40B4-BE49-F238E27FC236}">
                <a16:creationId xmlns:a16="http://schemas.microsoft.com/office/drawing/2014/main" id="{5EFCF78D-2605-13E1-084A-CB1CB5985FDC}"/>
              </a:ext>
            </a:extLst>
          </p:cNvPr>
          <p:cNvCxnSpPr>
            <a:stCxn id="4" idx="3"/>
            <a:endCxn id="8" idx="1"/>
          </p:cNvCxnSpPr>
          <p:nvPr/>
        </p:nvCxnSpPr>
        <p:spPr>
          <a:xfrm>
            <a:off x="7006396" y="1898697"/>
            <a:ext cx="377100" cy="36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3" name="Google Shape;482;p35">
            <a:extLst>
              <a:ext uri="{FF2B5EF4-FFF2-40B4-BE49-F238E27FC236}">
                <a16:creationId xmlns:a16="http://schemas.microsoft.com/office/drawing/2014/main" id="{C1EF40D0-9901-F6E4-7E81-9B07ED4C1AB4}"/>
              </a:ext>
            </a:extLst>
          </p:cNvPr>
          <p:cNvCxnSpPr>
            <a:stCxn id="4" idx="2"/>
            <a:endCxn id="35" idx="0"/>
          </p:cNvCxnSpPr>
          <p:nvPr/>
        </p:nvCxnSpPr>
        <p:spPr>
          <a:xfrm flipH="1">
            <a:off x="6016310" y="2213022"/>
            <a:ext cx="3600" cy="2748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4" name="Google Shape;484;p35">
            <a:extLst>
              <a:ext uri="{FF2B5EF4-FFF2-40B4-BE49-F238E27FC236}">
                <a16:creationId xmlns:a16="http://schemas.microsoft.com/office/drawing/2014/main" id="{2F2E95D1-1428-D6A1-F114-4F712C1FB325}"/>
              </a:ext>
            </a:extLst>
          </p:cNvPr>
          <p:cNvCxnSpPr>
            <a:stCxn id="37" idx="2"/>
            <a:endCxn id="5" idx="0"/>
          </p:cNvCxnSpPr>
          <p:nvPr/>
        </p:nvCxnSpPr>
        <p:spPr>
          <a:xfrm>
            <a:off x="7278257" y="3850825"/>
            <a:ext cx="4500" cy="2271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5" name="Google Shape;486;p35">
            <a:extLst>
              <a:ext uri="{FF2B5EF4-FFF2-40B4-BE49-F238E27FC236}">
                <a16:creationId xmlns:a16="http://schemas.microsoft.com/office/drawing/2014/main" id="{88734BD5-07FB-81D0-91D9-72D1B129325F}"/>
              </a:ext>
            </a:extLst>
          </p:cNvPr>
          <p:cNvCxnSpPr>
            <a:stCxn id="8" idx="0"/>
            <a:endCxn id="7" idx="2"/>
          </p:cNvCxnSpPr>
          <p:nvPr/>
        </p:nvCxnSpPr>
        <p:spPr>
          <a:xfrm rot="10800000" flipH="1">
            <a:off x="7889577" y="1405882"/>
            <a:ext cx="1500" cy="3012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6" name="Google Shape;487;p35">
            <a:extLst>
              <a:ext uri="{FF2B5EF4-FFF2-40B4-BE49-F238E27FC236}">
                <a16:creationId xmlns:a16="http://schemas.microsoft.com/office/drawing/2014/main" id="{8CE03525-049C-1BFE-5F1E-37C74DACA8DF}"/>
              </a:ext>
            </a:extLst>
          </p:cNvPr>
          <p:cNvCxnSpPr>
            <a:stCxn id="9" idx="0"/>
            <a:endCxn id="31" idx="2"/>
          </p:cNvCxnSpPr>
          <p:nvPr/>
        </p:nvCxnSpPr>
        <p:spPr>
          <a:xfrm rot="-5400000">
            <a:off x="9058916" y="1545019"/>
            <a:ext cx="307200" cy="600"/>
          </a:xfrm>
          <a:prstGeom prst="bentConnector3">
            <a:avLst>
              <a:gd name="adj1" fmla="val 47935"/>
            </a:avLst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7" name="Google Shape;489;p35">
            <a:extLst>
              <a:ext uri="{FF2B5EF4-FFF2-40B4-BE49-F238E27FC236}">
                <a16:creationId xmlns:a16="http://schemas.microsoft.com/office/drawing/2014/main" id="{22B040AB-5EBB-4126-63B0-BE74AA59A8BF}"/>
              </a:ext>
            </a:extLst>
          </p:cNvPr>
          <p:cNvCxnSpPr>
            <a:stCxn id="33" idx="2"/>
            <a:endCxn id="6" idx="3"/>
          </p:cNvCxnSpPr>
          <p:nvPr/>
        </p:nvCxnSpPr>
        <p:spPr>
          <a:xfrm rot="5400000">
            <a:off x="7716581" y="4906914"/>
            <a:ext cx="2652900" cy="335700"/>
          </a:xfrm>
          <a:prstGeom prst="bentConnector2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8" name="Google Shape;491;p35">
            <a:extLst>
              <a:ext uri="{FF2B5EF4-FFF2-40B4-BE49-F238E27FC236}">
                <a16:creationId xmlns:a16="http://schemas.microsoft.com/office/drawing/2014/main" id="{3EEC03D8-7879-99A4-D177-6C3AAC9E7E52}"/>
              </a:ext>
            </a:extLst>
          </p:cNvPr>
          <p:cNvCxnSpPr>
            <a:stCxn id="6" idx="2"/>
            <a:endCxn id="3" idx="1"/>
          </p:cNvCxnSpPr>
          <p:nvPr/>
        </p:nvCxnSpPr>
        <p:spPr>
          <a:xfrm rot="5400000" flipH="1">
            <a:off x="3796349" y="2362426"/>
            <a:ext cx="5369100" cy="3039000"/>
          </a:xfrm>
          <a:prstGeom prst="bentConnector4">
            <a:avLst>
              <a:gd name="adj1" fmla="val -4470"/>
              <a:gd name="adj2" fmla="val 114215"/>
            </a:avLst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19" name="Google Shape;492;p35">
            <a:extLst>
              <a:ext uri="{FF2B5EF4-FFF2-40B4-BE49-F238E27FC236}">
                <a16:creationId xmlns:a16="http://schemas.microsoft.com/office/drawing/2014/main" id="{7B6C5035-B8D5-83AE-7320-1EAC6D385C25}"/>
              </a:ext>
            </a:extLst>
          </p:cNvPr>
          <p:cNvCxnSpPr>
            <a:endCxn id="2" idx="0"/>
          </p:cNvCxnSpPr>
          <p:nvPr/>
        </p:nvCxnSpPr>
        <p:spPr>
          <a:xfrm>
            <a:off x="6019967" y="170069"/>
            <a:ext cx="900" cy="2634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grpSp>
        <p:nvGrpSpPr>
          <p:cNvPr id="20" name="Google Shape;493;p35">
            <a:extLst>
              <a:ext uri="{FF2B5EF4-FFF2-40B4-BE49-F238E27FC236}">
                <a16:creationId xmlns:a16="http://schemas.microsoft.com/office/drawing/2014/main" id="{1D9E8985-DC62-4B88-9C81-43AB26E3BE42}"/>
              </a:ext>
            </a:extLst>
          </p:cNvPr>
          <p:cNvGrpSpPr/>
          <p:nvPr/>
        </p:nvGrpSpPr>
        <p:grpSpPr>
          <a:xfrm>
            <a:off x="6750673" y="737947"/>
            <a:ext cx="1126800" cy="324001"/>
            <a:chOff x="4243327" y="2064643"/>
            <a:chExt cx="1502399" cy="432000"/>
          </a:xfrm>
        </p:grpSpPr>
        <p:cxnSp>
          <p:nvCxnSpPr>
            <p:cNvPr id="21" name="Google Shape;494;p35">
              <a:extLst>
                <a:ext uri="{FF2B5EF4-FFF2-40B4-BE49-F238E27FC236}">
                  <a16:creationId xmlns:a16="http://schemas.microsoft.com/office/drawing/2014/main" id="{623EC1CB-3334-94ED-783A-31AA5E061D8B}"/>
                </a:ext>
              </a:extLst>
            </p:cNvPr>
            <p:cNvCxnSpPr/>
            <p:nvPr/>
          </p:nvCxnSpPr>
          <p:spPr>
            <a:xfrm rot="10800000">
              <a:off x="5739917" y="2064643"/>
              <a:ext cx="1911" cy="432000"/>
            </a:xfrm>
            <a:prstGeom prst="straightConnector1">
              <a:avLst/>
            </a:prstGeom>
            <a:noFill/>
            <a:ln w="19050" cap="flat" cmpd="sng">
              <a:solidFill>
                <a:srgbClr val="8F8F8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2" name="Google Shape;495;p35">
              <a:extLst>
                <a:ext uri="{FF2B5EF4-FFF2-40B4-BE49-F238E27FC236}">
                  <a16:creationId xmlns:a16="http://schemas.microsoft.com/office/drawing/2014/main" id="{AC328861-7232-AF0E-59F9-0A4AC9810ED1}"/>
                </a:ext>
              </a:extLst>
            </p:cNvPr>
            <p:cNvCxnSpPr/>
            <p:nvPr/>
          </p:nvCxnSpPr>
          <p:spPr>
            <a:xfrm rot="10800000">
              <a:off x="4243327" y="2065867"/>
              <a:ext cx="1502399" cy="0"/>
            </a:xfrm>
            <a:prstGeom prst="straightConnector1">
              <a:avLst/>
            </a:prstGeom>
            <a:noFill/>
            <a:ln w="19050" cap="flat" cmpd="sng">
              <a:solidFill>
                <a:srgbClr val="8F8F8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3" name="Google Shape;496;p35">
              <a:extLst>
                <a:ext uri="{FF2B5EF4-FFF2-40B4-BE49-F238E27FC236}">
                  <a16:creationId xmlns:a16="http://schemas.microsoft.com/office/drawing/2014/main" id="{A2E0CDA2-955A-25A4-991E-D10A98EB29FE}"/>
                </a:ext>
              </a:extLst>
            </p:cNvPr>
            <p:cNvCxnSpPr/>
            <p:nvPr/>
          </p:nvCxnSpPr>
          <p:spPr>
            <a:xfrm>
              <a:off x="4254046" y="2071718"/>
              <a:ext cx="0" cy="383056"/>
            </a:xfrm>
            <a:prstGeom prst="straightConnector1">
              <a:avLst/>
            </a:prstGeom>
            <a:noFill/>
            <a:ln w="19050" cap="flat" cmpd="sng">
              <a:solidFill>
                <a:srgbClr val="8F8F8F"/>
              </a:solidFill>
              <a:prstDash val="solid"/>
              <a:round/>
              <a:headEnd type="none" w="sm" len="sm"/>
              <a:tailEnd type="stealth" w="lg" len="lg"/>
            </a:ln>
          </p:spPr>
        </p:cxnSp>
      </p:grpSp>
      <p:sp>
        <p:nvSpPr>
          <p:cNvPr id="24" name="Google Shape;497;p35">
            <a:extLst>
              <a:ext uri="{FF2B5EF4-FFF2-40B4-BE49-F238E27FC236}">
                <a16:creationId xmlns:a16="http://schemas.microsoft.com/office/drawing/2014/main" id="{5ADBFB22-02C2-FBFE-2374-4CA654F5A489}"/>
              </a:ext>
            </a:extLst>
          </p:cNvPr>
          <p:cNvSpPr txBox="1"/>
          <p:nvPr/>
        </p:nvSpPr>
        <p:spPr>
          <a:xfrm>
            <a:off x="5497559" y="38792"/>
            <a:ext cx="1780656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 pass</a:t>
            </a:r>
            <a:endParaRPr dirty="0"/>
          </a:p>
        </p:txBody>
      </p:sp>
      <p:sp>
        <p:nvSpPr>
          <p:cNvPr id="25" name="Google Shape;498;p35">
            <a:extLst>
              <a:ext uri="{FF2B5EF4-FFF2-40B4-BE49-F238E27FC236}">
                <a16:creationId xmlns:a16="http://schemas.microsoft.com/office/drawing/2014/main" id="{3EF12A6B-5E24-FF2A-8733-C0FC25A2CA7F}"/>
              </a:ext>
            </a:extLst>
          </p:cNvPr>
          <p:cNvSpPr txBox="1"/>
          <p:nvPr/>
        </p:nvSpPr>
        <p:spPr>
          <a:xfrm>
            <a:off x="6959289" y="1656761"/>
            <a:ext cx="490864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 dirty="0"/>
          </a:p>
        </p:txBody>
      </p:sp>
      <p:sp>
        <p:nvSpPr>
          <p:cNvPr id="26" name="Google Shape;499;p35">
            <a:extLst>
              <a:ext uri="{FF2B5EF4-FFF2-40B4-BE49-F238E27FC236}">
                <a16:creationId xmlns:a16="http://schemas.microsoft.com/office/drawing/2014/main" id="{A440EC61-7526-9103-E367-4C8875A8CB8A}"/>
              </a:ext>
            </a:extLst>
          </p:cNvPr>
          <p:cNvSpPr txBox="1"/>
          <p:nvPr/>
        </p:nvSpPr>
        <p:spPr>
          <a:xfrm>
            <a:off x="8290450" y="1636681"/>
            <a:ext cx="38824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27" name="Google Shape;500;p35">
            <a:extLst>
              <a:ext uri="{FF2B5EF4-FFF2-40B4-BE49-F238E27FC236}">
                <a16:creationId xmlns:a16="http://schemas.microsoft.com/office/drawing/2014/main" id="{0FCB478C-32E8-64DF-DA83-FA9F7ED0DB1E}"/>
              </a:ext>
            </a:extLst>
          </p:cNvPr>
          <p:cNvSpPr txBox="1"/>
          <p:nvPr/>
        </p:nvSpPr>
        <p:spPr>
          <a:xfrm>
            <a:off x="9227396" y="2029946"/>
            <a:ext cx="38824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28" name="Google Shape;501;p35">
            <a:extLst>
              <a:ext uri="{FF2B5EF4-FFF2-40B4-BE49-F238E27FC236}">
                <a16:creationId xmlns:a16="http://schemas.microsoft.com/office/drawing/2014/main" id="{BD2EFAD9-C199-69D6-6026-C940698D4C26}"/>
              </a:ext>
            </a:extLst>
          </p:cNvPr>
          <p:cNvSpPr txBox="1"/>
          <p:nvPr/>
        </p:nvSpPr>
        <p:spPr>
          <a:xfrm>
            <a:off x="5997028" y="2154402"/>
            <a:ext cx="413434" cy="5078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29" name="Google Shape;502;p35">
            <a:extLst>
              <a:ext uri="{FF2B5EF4-FFF2-40B4-BE49-F238E27FC236}">
                <a16:creationId xmlns:a16="http://schemas.microsoft.com/office/drawing/2014/main" id="{1835D872-C9D7-8B4E-F6D1-31568E51F5F7}"/>
              </a:ext>
            </a:extLst>
          </p:cNvPr>
          <p:cNvSpPr txBox="1"/>
          <p:nvPr/>
        </p:nvSpPr>
        <p:spPr>
          <a:xfrm>
            <a:off x="7434550" y="1380671"/>
            <a:ext cx="470846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 dirty="0"/>
          </a:p>
        </p:txBody>
      </p:sp>
      <p:sp>
        <p:nvSpPr>
          <p:cNvPr id="30" name="Google Shape;503;p35">
            <a:extLst>
              <a:ext uri="{FF2B5EF4-FFF2-40B4-BE49-F238E27FC236}">
                <a16:creationId xmlns:a16="http://schemas.microsoft.com/office/drawing/2014/main" id="{D4BB9528-8BCF-6818-68AE-556778E19E6E}"/>
              </a:ext>
            </a:extLst>
          </p:cNvPr>
          <p:cNvSpPr txBox="1"/>
          <p:nvPr/>
        </p:nvSpPr>
        <p:spPr>
          <a:xfrm>
            <a:off x="9223224" y="1440837"/>
            <a:ext cx="587214" cy="307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/>
          </a:p>
        </p:txBody>
      </p:sp>
      <p:sp>
        <p:nvSpPr>
          <p:cNvPr id="31" name="Google Shape;488;p35">
            <a:extLst>
              <a:ext uri="{FF2B5EF4-FFF2-40B4-BE49-F238E27FC236}">
                <a16:creationId xmlns:a16="http://schemas.microsoft.com/office/drawing/2014/main" id="{0404CF95-4B89-ED7C-C53D-56E7EE06B2E1}"/>
              </a:ext>
            </a:extLst>
          </p:cNvPr>
          <p:cNvSpPr/>
          <p:nvPr/>
        </p:nvSpPr>
        <p:spPr>
          <a:xfrm>
            <a:off x="8827162" y="1055020"/>
            <a:ext cx="770108" cy="336685"/>
          </a:xfrm>
          <a:prstGeom prst="flowChartTerminator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Done</a:t>
            </a:r>
            <a:endParaRPr/>
          </a:p>
        </p:txBody>
      </p:sp>
      <p:cxnSp>
        <p:nvCxnSpPr>
          <p:cNvPr id="32" name="Google Shape;504;p35">
            <a:extLst>
              <a:ext uri="{FF2B5EF4-FFF2-40B4-BE49-F238E27FC236}">
                <a16:creationId xmlns:a16="http://schemas.microsoft.com/office/drawing/2014/main" id="{F615EC71-E6C7-4699-378E-D5FFA8F3C4D8}"/>
              </a:ext>
            </a:extLst>
          </p:cNvPr>
          <p:cNvCxnSpPr/>
          <p:nvPr/>
        </p:nvCxnSpPr>
        <p:spPr>
          <a:xfrm>
            <a:off x="8393126" y="1889988"/>
            <a:ext cx="324000" cy="1997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3" name="Google Shape;490;p35">
            <a:extLst>
              <a:ext uri="{FF2B5EF4-FFF2-40B4-BE49-F238E27FC236}">
                <a16:creationId xmlns:a16="http://schemas.microsoft.com/office/drawing/2014/main" id="{6F5C170A-79D0-7272-5B4F-4BA280DA66F5}"/>
              </a:ext>
            </a:extLst>
          </p:cNvPr>
          <p:cNvSpPr/>
          <p:nvPr/>
        </p:nvSpPr>
        <p:spPr>
          <a:xfrm>
            <a:off x="8667719" y="2367232"/>
            <a:ext cx="1086323" cy="1381082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Convert operand to binary and store in location given by LC</a:t>
            </a:r>
            <a:endParaRPr/>
          </a:p>
        </p:txBody>
      </p:sp>
      <p:cxnSp>
        <p:nvCxnSpPr>
          <p:cNvPr id="34" name="Google Shape;505;p35">
            <a:extLst>
              <a:ext uri="{FF2B5EF4-FFF2-40B4-BE49-F238E27FC236}">
                <a16:creationId xmlns:a16="http://schemas.microsoft.com/office/drawing/2014/main" id="{09BFE1B8-2C2C-E3DB-4498-811B89CCAF07}"/>
              </a:ext>
            </a:extLst>
          </p:cNvPr>
          <p:cNvCxnSpPr>
            <a:stCxn id="9" idx="2"/>
            <a:endCxn id="33" idx="0"/>
          </p:cNvCxnSpPr>
          <p:nvPr/>
        </p:nvCxnSpPr>
        <p:spPr>
          <a:xfrm flipH="1">
            <a:off x="9211016" y="2089261"/>
            <a:ext cx="1200" cy="2781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5" name="Google Shape;483;p35">
            <a:extLst>
              <a:ext uri="{FF2B5EF4-FFF2-40B4-BE49-F238E27FC236}">
                <a16:creationId xmlns:a16="http://schemas.microsoft.com/office/drawing/2014/main" id="{9F16CC08-0ECA-F23F-3DBC-CA194394EA38}"/>
              </a:ext>
            </a:extLst>
          </p:cNvPr>
          <p:cNvSpPr/>
          <p:nvPr/>
        </p:nvSpPr>
        <p:spPr>
          <a:xfrm>
            <a:off x="5510068" y="2487675"/>
            <a:ext cx="1012447" cy="390342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MRI</a:t>
            </a:r>
            <a:endParaRPr sz="1350">
              <a:solidFill>
                <a:schemeClr val="l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36" name="Google Shape;506;p35">
            <a:extLst>
              <a:ext uri="{FF2B5EF4-FFF2-40B4-BE49-F238E27FC236}">
                <a16:creationId xmlns:a16="http://schemas.microsoft.com/office/drawing/2014/main" id="{28306E71-7E65-4E7C-FFF2-5A902AA8D0D1}"/>
              </a:ext>
            </a:extLst>
          </p:cNvPr>
          <p:cNvSpPr txBox="1"/>
          <p:nvPr/>
        </p:nvSpPr>
        <p:spPr>
          <a:xfrm>
            <a:off x="6473117" y="2415805"/>
            <a:ext cx="38824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sp>
        <p:nvSpPr>
          <p:cNvPr id="37" name="Google Shape;485;p35">
            <a:extLst>
              <a:ext uri="{FF2B5EF4-FFF2-40B4-BE49-F238E27FC236}">
                <a16:creationId xmlns:a16="http://schemas.microsoft.com/office/drawing/2014/main" id="{112D15A4-A775-E70A-3FD7-E9AA8894B11E}"/>
              </a:ext>
            </a:extLst>
          </p:cNvPr>
          <p:cNvSpPr/>
          <p:nvPr/>
        </p:nvSpPr>
        <p:spPr>
          <a:xfrm>
            <a:off x="6278445" y="2853838"/>
            <a:ext cx="1999624" cy="996987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Valid non-MRI instruction</a:t>
            </a:r>
            <a:endParaRPr/>
          </a:p>
        </p:txBody>
      </p:sp>
      <p:cxnSp>
        <p:nvCxnSpPr>
          <p:cNvPr id="38" name="Google Shape;507;p35">
            <a:extLst>
              <a:ext uri="{FF2B5EF4-FFF2-40B4-BE49-F238E27FC236}">
                <a16:creationId xmlns:a16="http://schemas.microsoft.com/office/drawing/2014/main" id="{7CF5D235-5C80-FBCE-F5DA-5A0EEF744404}"/>
              </a:ext>
            </a:extLst>
          </p:cNvPr>
          <p:cNvCxnSpPr>
            <a:stCxn id="35" idx="3"/>
            <a:endCxn id="37" idx="0"/>
          </p:cNvCxnSpPr>
          <p:nvPr/>
        </p:nvCxnSpPr>
        <p:spPr>
          <a:xfrm>
            <a:off x="6522515" y="2682846"/>
            <a:ext cx="755700" cy="171000"/>
          </a:xfrm>
          <a:prstGeom prst="bentConnector2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39" name="Google Shape;508;p35">
            <a:extLst>
              <a:ext uri="{FF2B5EF4-FFF2-40B4-BE49-F238E27FC236}">
                <a16:creationId xmlns:a16="http://schemas.microsoft.com/office/drawing/2014/main" id="{DC82B3B1-D872-6C43-EEAD-99D8C9A0A44F}"/>
              </a:ext>
            </a:extLst>
          </p:cNvPr>
          <p:cNvSpPr/>
          <p:nvPr/>
        </p:nvSpPr>
        <p:spPr>
          <a:xfrm>
            <a:off x="4878365" y="2971406"/>
            <a:ext cx="1194955" cy="708713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Get operation code and set bits 2-4</a:t>
            </a:r>
            <a:endParaRPr/>
          </a:p>
        </p:txBody>
      </p:sp>
      <p:cxnSp>
        <p:nvCxnSpPr>
          <p:cNvPr id="40" name="Google Shape;509;p35">
            <a:extLst>
              <a:ext uri="{FF2B5EF4-FFF2-40B4-BE49-F238E27FC236}">
                <a16:creationId xmlns:a16="http://schemas.microsoft.com/office/drawing/2014/main" id="{9E1917A5-0E53-C63B-5C6C-8F2051215851}"/>
              </a:ext>
            </a:extLst>
          </p:cNvPr>
          <p:cNvCxnSpPr>
            <a:stCxn id="35" idx="1"/>
            <a:endCxn id="39" idx="0"/>
          </p:cNvCxnSpPr>
          <p:nvPr/>
        </p:nvCxnSpPr>
        <p:spPr>
          <a:xfrm flipH="1">
            <a:off x="5475868" y="2682846"/>
            <a:ext cx="34200" cy="288600"/>
          </a:xfrm>
          <a:prstGeom prst="bentConnector2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1" name="Google Shape;510;p35">
            <a:extLst>
              <a:ext uri="{FF2B5EF4-FFF2-40B4-BE49-F238E27FC236}">
                <a16:creationId xmlns:a16="http://schemas.microsoft.com/office/drawing/2014/main" id="{0B5ED4F6-4DB2-5874-7C15-56E8FC8D66CA}"/>
              </a:ext>
            </a:extLst>
          </p:cNvPr>
          <p:cNvSpPr/>
          <p:nvPr/>
        </p:nvSpPr>
        <p:spPr>
          <a:xfrm>
            <a:off x="4680663" y="3892715"/>
            <a:ext cx="1590485" cy="1037627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Search address-symbol table for binary equivalent of symbolic address and set bits 5-16</a:t>
            </a:r>
            <a:endParaRPr/>
          </a:p>
        </p:txBody>
      </p:sp>
      <p:cxnSp>
        <p:nvCxnSpPr>
          <p:cNvPr id="42" name="Google Shape;511;p35">
            <a:extLst>
              <a:ext uri="{FF2B5EF4-FFF2-40B4-BE49-F238E27FC236}">
                <a16:creationId xmlns:a16="http://schemas.microsoft.com/office/drawing/2014/main" id="{498DF0ED-7671-A676-C48F-6102FC1F29B8}"/>
              </a:ext>
            </a:extLst>
          </p:cNvPr>
          <p:cNvCxnSpPr>
            <a:stCxn id="39" idx="2"/>
            <a:endCxn id="41" idx="0"/>
          </p:cNvCxnSpPr>
          <p:nvPr/>
        </p:nvCxnSpPr>
        <p:spPr>
          <a:xfrm>
            <a:off x="5475843" y="3680119"/>
            <a:ext cx="0" cy="2127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3" name="Google Shape;512;p35">
            <a:extLst>
              <a:ext uri="{FF2B5EF4-FFF2-40B4-BE49-F238E27FC236}">
                <a16:creationId xmlns:a16="http://schemas.microsoft.com/office/drawing/2014/main" id="{D885C1CE-8085-26AB-FF97-A411CEBD60F0}"/>
              </a:ext>
            </a:extLst>
          </p:cNvPr>
          <p:cNvSpPr/>
          <p:nvPr/>
        </p:nvSpPr>
        <p:spPr>
          <a:xfrm>
            <a:off x="5257535" y="5116030"/>
            <a:ext cx="429377" cy="354857"/>
          </a:xfrm>
          <a:prstGeom prst="flowChartDecision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</a:t>
            </a:r>
            <a:endParaRPr/>
          </a:p>
        </p:txBody>
      </p:sp>
      <p:cxnSp>
        <p:nvCxnSpPr>
          <p:cNvPr id="44" name="Google Shape;513;p35">
            <a:extLst>
              <a:ext uri="{FF2B5EF4-FFF2-40B4-BE49-F238E27FC236}">
                <a16:creationId xmlns:a16="http://schemas.microsoft.com/office/drawing/2014/main" id="{E37F6083-88F5-70D5-04DE-7FC0F7FA5268}"/>
              </a:ext>
            </a:extLst>
          </p:cNvPr>
          <p:cNvCxnSpPr>
            <a:stCxn id="41" idx="2"/>
            <a:endCxn id="43" idx="0"/>
          </p:cNvCxnSpPr>
          <p:nvPr/>
        </p:nvCxnSpPr>
        <p:spPr>
          <a:xfrm flipH="1">
            <a:off x="5472306" y="4930342"/>
            <a:ext cx="3600" cy="1857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5" name="Google Shape;514;p35">
            <a:extLst>
              <a:ext uri="{FF2B5EF4-FFF2-40B4-BE49-F238E27FC236}">
                <a16:creationId xmlns:a16="http://schemas.microsoft.com/office/drawing/2014/main" id="{BCEE0738-A3E0-0C14-20AA-821A06824327}"/>
              </a:ext>
            </a:extLst>
          </p:cNvPr>
          <p:cNvSpPr/>
          <p:nvPr/>
        </p:nvSpPr>
        <p:spPr>
          <a:xfrm>
            <a:off x="4688969" y="5510212"/>
            <a:ext cx="741973" cy="44005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first bit to 1</a:t>
            </a:r>
            <a:endParaRPr/>
          </a:p>
        </p:txBody>
      </p:sp>
      <p:sp>
        <p:nvSpPr>
          <p:cNvPr id="46" name="Google Shape;515;p35">
            <a:extLst>
              <a:ext uri="{FF2B5EF4-FFF2-40B4-BE49-F238E27FC236}">
                <a16:creationId xmlns:a16="http://schemas.microsoft.com/office/drawing/2014/main" id="{13B3C2D2-9892-723D-2334-274920B660C6}"/>
              </a:ext>
            </a:extLst>
          </p:cNvPr>
          <p:cNvSpPr/>
          <p:nvPr/>
        </p:nvSpPr>
        <p:spPr>
          <a:xfrm>
            <a:off x="5585081" y="5514784"/>
            <a:ext cx="741973" cy="44005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Set first bit to 0</a:t>
            </a:r>
            <a:endParaRPr/>
          </a:p>
        </p:txBody>
      </p:sp>
      <p:cxnSp>
        <p:nvCxnSpPr>
          <p:cNvPr id="47" name="Google Shape;516;p35">
            <a:extLst>
              <a:ext uri="{FF2B5EF4-FFF2-40B4-BE49-F238E27FC236}">
                <a16:creationId xmlns:a16="http://schemas.microsoft.com/office/drawing/2014/main" id="{1B5E70AE-58D8-92B2-2F94-90BFA6AE7387}"/>
              </a:ext>
            </a:extLst>
          </p:cNvPr>
          <p:cNvCxnSpPr>
            <a:stCxn id="43" idx="1"/>
            <a:endCxn id="45" idx="0"/>
          </p:cNvCxnSpPr>
          <p:nvPr/>
        </p:nvCxnSpPr>
        <p:spPr>
          <a:xfrm flipH="1">
            <a:off x="5059835" y="5293459"/>
            <a:ext cx="197700" cy="216900"/>
          </a:xfrm>
          <a:prstGeom prst="bentConnector2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48" name="Google Shape;517;p35">
            <a:extLst>
              <a:ext uri="{FF2B5EF4-FFF2-40B4-BE49-F238E27FC236}">
                <a16:creationId xmlns:a16="http://schemas.microsoft.com/office/drawing/2014/main" id="{B22E1CAF-5FFE-52FE-D2A4-28546E92B25C}"/>
              </a:ext>
            </a:extLst>
          </p:cNvPr>
          <p:cNvCxnSpPr>
            <a:stCxn id="43" idx="3"/>
            <a:endCxn id="46" idx="0"/>
          </p:cNvCxnSpPr>
          <p:nvPr/>
        </p:nvCxnSpPr>
        <p:spPr>
          <a:xfrm>
            <a:off x="5686912" y="5293459"/>
            <a:ext cx="269100" cy="221400"/>
          </a:xfrm>
          <a:prstGeom prst="bentConnector2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49" name="Google Shape;518;p35">
            <a:extLst>
              <a:ext uri="{FF2B5EF4-FFF2-40B4-BE49-F238E27FC236}">
                <a16:creationId xmlns:a16="http://schemas.microsoft.com/office/drawing/2014/main" id="{4DE9BAEF-6111-E454-5B5B-A1CC1FC005D2}"/>
              </a:ext>
            </a:extLst>
          </p:cNvPr>
          <p:cNvSpPr txBox="1"/>
          <p:nvPr/>
        </p:nvSpPr>
        <p:spPr>
          <a:xfrm>
            <a:off x="4798002" y="5054771"/>
            <a:ext cx="493510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 dirty="0"/>
          </a:p>
        </p:txBody>
      </p:sp>
      <p:sp>
        <p:nvSpPr>
          <p:cNvPr id="50" name="Google Shape;519;p35">
            <a:extLst>
              <a:ext uri="{FF2B5EF4-FFF2-40B4-BE49-F238E27FC236}">
                <a16:creationId xmlns:a16="http://schemas.microsoft.com/office/drawing/2014/main" id="{18160BAA-6DDB-FC91-B44A-DF27DFD139E8}"/>
              </a:ext>
            </a:extLst>
          </p:cNvPr>
          <p:cNvSpPr txBox="1"/>
          <p:nvPr/>
        </p:nvSpPr>
        <p:spPr>
          <a:xfrm>
            <a:off x="5633348" y="5031912"/>
            <a:ext cx="38824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 sz="1350">
              <a:solidFill>
                <a:srgbClr val="000000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51" name="Google Shape;520;p35">
            <a:extLst>
              <a:ext uri="{FF2B5EF4-FFF2-40B4-BE49-F238E27FC236}">
                <a16:creationId xmlns:a16="http://schemas.microsoft.com/office/drawing/2014/main" id="{1FF67910-1191-00BE-3EED-A73D8F723ABF}"/>
              </a:ext>
            </a:extLst>
          </p:cNvPr>
          <p:cNvSpPr/>
          <p:nvPr/>
        </p:nvSpPr>
        <p:spPr>
          <a:xfrm>
            <a:off x="4641466" y="6082777"/>
            <a:ext cx="2116935" cy="64428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Assemble all parts of binary instruction and store in location given by LC</a:t>
            </a:r>
            <a:endParaRPr dirty="0"/>
          </a:p>
        </p:txBody>
      </p:sp>
      <p:cxnSp>
        <p:nvCxnSpPr>
          <p:cNvPr id="52" name="Google Shape;521;p35">
            <a:extLst>
              <a:ext uri="{FF2B5EF4-FFF2-40B4-BE49-F238E27FC236}">
                <a16:creationId xmlns:a16="http://schemas.microsoft.com/office/drawing/2014/main" id="{E334F4D4-3A1F-7B20-2434-65847F2BA832}"/>
              </a:ext>
            </a:extLst>
          </p:cNvPr>
          <p:cNvCxnSpPr>
            <a:stCxn id="45" idx="2"/>
          </p:cNvCxnSpPr>
          <p:nvPr/>
        </p:nvCxnSpPr>
        <p:spPr>
          <a:xfrm>
            <a:off x="5059956" y="5950267"/>
            <a:ext cx="0" cy="149100"/>
          </a:xfrm>
          <a:prstGeom prst="straightConnector1">
            <a:avLst/>
          </a:prstGeom>
          <a:noFill/>
          <a:ln w="2540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53" name="Google Shape;522;p35">
            <a:extLst>
              <a:ext uri="{FF2B5EF4-FFF2-40B4-BE49-F238E27FC236}">
                <a16:creationId xmlns:a16="http://schemas.microsoft.com/office/drawing/2014/main" id="{69EA727A-EB8A-067F-8B75-ADD50B1B9962}"/>
              </a:ext>
            </a:extLst>
          </p:cNvPr>
          <p:cNvCxnSpPr>
            <a:stCxn id="46" idx="2"/>
          </p:cNvCxnSpPr>
          <p:nvPr/>
        </p:nvCxnSpPr>
        <p:spPr>
          <a:xfrm>
            <a:off x="5956068" y="5954839"/>
            <a:ext cx="12300" cy="147600"/>
          </a:xfrm>
          <a:prstGeom prst="straightConnector1">
            <a:avLst/>
          </a:prstGeom>
          <a:noFill/>
          <a:ln w="2540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54" name="Google Shape;523;p35">
            <a:extLst>
              <a:ext uri="{FF2B5EF4-FFF2-40B4-BE49-F238E27FC236}">
                <a16:creationId xmlns:a16="http://schemas.microsoft.com/office/drawing/2014/main" id="{C96D28FA-5851-070E-8231-644DB931D993}"/>
              </a:ext>
            </a:extLst>
          </p:cNvPr>
          <p:cNvCxnSpPr>
            <a:stCxn id="51" idx="3"/>
            <a:endCxn id="6" idx="1"/>
          </p:cNvCxnSpPr>
          <p:nvPr/>
        </p:nvCxnSpPr>
        <p:spPr>
          <a:xfrm rot="10800000" flipH="1">
            <a:off x="6758401" y="6401020"/>
            <a:ext cx="367200" cy="39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55" name="Google Shape;524;p35">
            <a:extLst>
              <a:ext uri="{FF2B5EF4-FFF2-40B4-BE49-F238E27FC236}">
                <a16:creationId xmlns:a16="http://schemas.microsoft.com/office/drawing/2014/main" id="{5CD417AD-81C1-259E-C6C1-DC817F602711}"/>
              </a:ext>
            </a:extLst>
          </p:cNvPr>
          <p:cNvSpPr txBox="1"/>
          <p:nvPr/>
        </p:nvSpPr>
        <p:spPr>
          <a:xfrm>
            <a:off x="7253504" y="3768634"/>
            <a:ext cx="489256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 dirty="0"/>
          </a:p>
        </p:txBody>
      </p:sp>
      <p:sp>
        <p:nvSpPr>
          <p:cNvPr id="56" name="Google Shape;525;p35">
            <a:extLst>
              <a:ext uri="{FF2B5EF4-FFF2-40B4-BE49-F238E27FC236}">
                <a16:creationId xmlns:a16="http://schemas.microsoft.com/office/drawing/2014/main" id="{88659CB7-7BA0-74E3-B47B-67C33B356D8D}"/>
              </a:ext>
            </a:extLst>
          </p:cNvPr>
          <p:cNvSpPr/>
          <p:nvPr/>
        </p:nvSpPr>
        <p:spPr>
          <a:xfrm>
            <a:off x="8034875" y="4086789"/>
            <a:ext cx="741973" cy="644285"/>
          </a:xfrm>
          <a:prstGeom prst="rect">
            <a:avLst/>
          </a:prstGeom>
          <a:solidFill>
            <a:schemeClr val="accent1"/>
          </a:solidFill>
          <a:ln w="19050" cap="flat" cmpd="sng">
            <a:solidFill>
              <a:srgbClr val="69696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Error in line of code</a:t>
            </a:r>
            <a:endParaRPr/>
          </a:p>
        </p:txBody>
      </p:sp>
      <p:sp>
        <p:nvSpPr>
          <p:cNvPr id="57" name="Google Shape;526;p35">
            <a:extLst>
              <a:ext uri="{FF2B5EF4-FFF2-40B4-BE49-F238E27FC236}">
                <a16:creationId xmlns:a16="http://schemas.microsoft.com/office/drawing/2014/main" id="{E9118B17-BAF1-3DF1-1E58-84EE015BDBD0}"/>
              </a:ext>
            </a:extLst>
          </p:cNvPr>
          <p:cNvSpPr txBox="1"/>
          <p:nvPr/>
        </p:nvSpPr>
        <p:spPr>
          <a:xfrm>
            <a:off x="8163797" y="3085003"/>
            <a:ext cx="388248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No</a:t>
            </a:r>
            <a:endParaRPr/>
          </a:p>
        </p:txBody>
      </p:sp>
      <p:cxnSp>
        <p:nvCxnSpPr>
          <p:cNvPr id="58" name="Google Shape;527;p35">
            <a:extLst>
              <a:ext uri="{FF2B5EF4-FFF2-40B4-BE49-F238E27FC236}">
                <a16:creationId xmlns:a16="http://schemas.microsoft.com/office/drawing/2014/main" id="{8DD0DB30-8B44-7B7C-CACA-CAE549F21837}"/>
              </a:ext>
            </a:extLst>
          </p:cNvPr>
          <p:cNvCxnSpPr>
            <a:cxnSpLocks/>
            <a:endCxn id="56" idx="0"/>
          </p:cNvCxnSpPr>
          <p:nvPr/>
        </p:nvCxnSpPr>
        <p:spPr>
          <a:xfrm rot="16200000" flipH="1">
            <a:off x="7976470" y="3657397"/>
            <a:ext cx="738842" cy="11994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59" name="Google Shape;528;p35">
            <a:extLst>
              <a:ext uri="{FF2B5EF4-FFF2-40B4-BE49-F238E27FC236}">
                <a16:creationId xmlns:a16="http://schemas.microsoft.com/office/drawing/2014/main" id="{162F45F5-DF78-11EF-145C-C38C15E26A63}"/>
              </a:ext>
            </a:extLst>
          </p:cNvPr>
          <p:cNvCxnSpPr>
            <a:stCxn id="5" idx="2"/>
          </p:cNvCxnSpPr>
          <p:nvPr/>
        </p:nvCxnSpPr>
        <p:spPr>
          <a:xfrm flipH="1">
            <a:off x="7278273" y="5219318"/>
            <a:ext cx="4500" cy="1016400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cxnSp>
        <p:nvCxnSpPr>
          <p:cNvPr id="60" name="Google Shape;529;p35">
            <a:extLst>
              <a:ext uri="{FF2B5EF4-FFF2-40B4-BE49-F238E27FC236}">
                <a16:creationId xmlns:a16="http://schemas.microsoft.com/office/drawing/2014/main" id="{9503CB79-16CB-79D7-AEAC-80D345E14C77}"/>
              </a:ext>
            </a:extLst>
          </p:cNvPr>
          <p:cNvCxnSpPr/>
          <p:nvPr/>
        </p:nvCxnSpPr>
        <p:spPr>
          <a:xfrm>
            <a:off x="8438322" y="4731074"/>
            <a:ext cx="0" cy="1504782"/>
          </a:xfrm>
          <a:prstGeom prst="straightConnector1">
            <a:avLst/>
          </a:prstGeom>
          <a:noFill/>
          <a:ln w="19050" cap="flat" cmpd="sng">
            <a:solidFill>
              <a:srgbClr val="8F8F8F"/>
            </a:solidFill>
            <a:prstDash val="solid"/>
            <a:round/>
            <a:headEnd type="none" w="sm" len="sm"/>
            <a:tailEnd type="stealth" w="lg" len="lg"/>
          </a:ln>
        </p:spPr>
      </p:cxnSp>
      <p:sp>
        <p:nvSpPr>
          <p:cNvPr id="61" name="Google Shape;530;p35">
            <a:extLst>
              <a:ext uri="{FF2B5EF4-FFF2-40B4-BE49-F238E27FC236}">
                <a16:creationId xmlns:a16="http://schemas.microsoft.com/office/drawing/2014/main" id="{5D2153C4-70E8-01A9-99AB-12869561CB74}"/>
              </a:ext>
            </a:extLst>
          </p:cNvPr>
          <p:cNvSpPr txBox="1"/>
          <p:nvPr/>
        </p:nvSpPr>
        <p:spPr>
          <a:xfrm>
            <a:off x="5085663" y="2598962"/>
            <a:ext cx="470598" cy="300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 dirty="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Yes</a:t>
            </a:r>
            <a:endParaRPr dirty="0"/>
          </a:p>
        </p:txBody>
      </p:sp>
      <p:sp>
        <p:nvSpPr>
          <p:cNvPr id="62" name="Google Shape;531;p35">
            <a:extLst>
              <a:ext uri="{FF2B5EF4-FFF2-40B4-BE49-F238E27FC236}">
                <a16:creationId xmlns:a16="http://schemas.microsoft.com/office/drawing/2014/main" id="{A8999667-C3E6-6216-2FF9-D963E3268E59}"/>
              </a:ext>
            </a:extLst>
          </p:cNvPr>
          <p:cNvSpPr txBox="1"/>
          <p:nvPr/>
        </p:nvSpPr>
        <p:spPr>
          <a:xfrm>
            <a:off x="7739539" y="2380103"/>
            <a:ext cx="979755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50">
                <a:solidFill>
                  <a:srgbClr val="000000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DEC or HEX</a:t>
            </a:r>
            <a:endParaRPr/>
          </a:p>
        </p:txBody>
      </p:sp>
      <p:sp>
        <p:nvSpPr>
          <p:cNvPr id="63" name="Google Shape;532;p35">
            <a:extLst>
              <a:ext uri="{FF2B5EF4-FFF2-40B4-BE49-F238E27FC236}">
                <a16:creationId xmlns:a16="http://schemas.microsoft.com/office/drawing/2014/main" id="{6F6A2E3F-9EC7-D484-9711-3CAD06250D01}"/>
              </a:ext>
            </a:extLst>
          </p:cNvPr>
          <p:cNvSpPr/>
          <p:nvPr/>
        </p:nvSpPr>
        <p:spPr>
          <a:xfrm>
            <a:off x="157318" y="391036"/>
            <a:ext cx="3688244" cy="1938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Second Pass 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of an assembler</a:t>
            </a:r>
            <a:endParaRPr sz="4000" dirty="0">
              <a:solidFill>
                <a:schemeClr val="dk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67192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4" fill="hold">
                      <p:stCondLst>
                        <p:cond delay="indefinite"/>
                      </p:stCondLst>
                      <p:childTnLst>
                        <p:par>
                          <p:cTn id="245" fill="hold">
                            <p:stCondLst>
                              <p:cond delay="0"/>
                            </p:stCondLst>
                            <p:childTnLst>
                              <p:par>
                                <p:cTn id="2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3E4-4B2A-7CCF-8D15-8511EE2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Loops</a:t>
            </a:r>
          </a:p>
        </p:txBody>
      </p:sp>
      <p:sp>
        <p:nvSpPr>
          <p:cNvPr id="3" name="Google Shape;544;p37">
            <a:extLst>
              <a:ext uri="{FF2B5EF4-FFF2-40B4-BE49-F238E27FC236}">
                <a16:creationId xmlns:a16="http://schemas.microsoft.com/office/drawing/2014/main" id="{2F0B5103-F0D0-A21B-7E33-145190B5702B}"/>
              </a:ext>
            </a:extLst>
          </p:cNvPr>
          <p:cNvSpPr txBox="1">
            <a:spLocks/>
          </p:cNvSpPr>
          <p:nvPr/>
        </p:nvSpPr>
        <p:spPr>
          <a:xfrm>
            <a:off x="3637936" y="863444"/>
            <a:ext cx="7895304" cy="3157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A </a:t>
            </a:r>
            <a:r>
              <a:rPr lang="en-US" sz="2400" i="1" dirty="0">
                <a:solidFill>
                  <a:schemeClr val="tx1"/>
                </a:solidFill>
              </a:rPr>
              <a:t>program loop</a:t>
            </a:r>
            <a:r>
              <a:rPr lang="en-US" sz="2400" dirty="0">
                <a:solidFill>
                  <a:schemeClr val="tx1"/>
                </a:solidFill>
              </a:rPr>
              <a:t> is a sequence of instructions that are executed many times, each time with a different set of data.</a:t>
            </a:r>
          </a:p>
          <a:p>
            <a:pPr algn="just">
              <a:spcBef>
                <a:spcPts val="0"/>
              </a:spcBef>
              <a:buSzPts val="2400"/>
            </a:pPr>
            <a:endParaRPr lang="en-US" sz="2400" dirty="0">
              <a:solidFill>
                <a:schemeClr val="tx1"/>
              </a:solidFill>
            </a:endParaRPr>
          </a:p>
          <a:p>
            <a:pPr algn="just">
              <a:spcBef>
                <a:spcPts val="0"/>
              </a:spcBef>
              <a:buSzPts val="2400"/>
            </a:pPr>
            <a:r>
              <a:rPr lang="en-US" sz="2400" dirty="0">
                <a:solidFill>
                  <a:schemeClr val="tx1"/>
                </a:solidFill>
              </a:rPr>
              <a:t>A system program that translates a program written in a high-level programming language to a machine language program is called a </a:t>
            </a:r>
            <a:r>
              <a:rPr lang="en-US" sz="2400" i="1" dirty="0">
                <a:solidFill>
                  <a:schemeClr val="tx1"/>
                </a:solidFill>
              </a:rPr>
              <a:t>compiler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marL="265113" indent="-112713" algn="just"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0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1;p38">
            <a:extLst>
              <a:ext uri="{FF2B5EF4-FFF2-40B4-BE49-F238E27FC236}">
                <a16:creationId xmlns:a16="http://schemas.microsoft.com/office/drawing/2014/main" id="{C21606AF-6BE6-8013-02F0-2CCD014E1796}"/>
              </a:ext>
            </a:extLst>
          </p:cNvPr>
          <p:cNvSpPr txBox="1"/>
          <p:nvPr/>
        </p:nvSpPr>
        <p:spPr>
          <a:xfrm>
            <a:off x="1033446" y="895290"/>
            <a:ext cx="136505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ORG 100</a:t>
            </a:r>
            <a:endParaRPr dirty="0">
              <a:latin typeface="+mj-lt"/>
            </a:endParaRPr>
          </a:p>
        </p:txBody>
      </p:sp>
      <p:sp>
        <p:nvSpPr>
          <p:cNvPr id="5" name="Google Shape;552;p38">
            <a:extLst>
              <a:ext uri="{FF2B5EF4-FFF2-40B4-BE49-F238E27FC236}">
                <a16:creationId xmlns:a16="http://schemas.microsoft.com/office/drawing/2014/main" id="{D6A126F3-34BD-F7B9-FCF0-79C30599D7E4}"/>
              </a:ext>
            </a:extLst>
          </p:cNvPr>
          <p:cNvSpPr txBox="1"/>
          <p:nvPr/>
        </p:nvSpPr>
        <p:spPr>
          <a:xfrm>
            <a:off x="2446145" y="895290"/>
            <a:ext cx="33788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/Origin of program is HEX 100</a:t>
            </a:r>
            <a:endParaRPr dirty="0">
              <a:latin typeface="+mj-lt"/>
            </a:endParaRPr>
          </a:p>
        </p:txBody>
      </p:sp>
      <p:sp>
        <p:nvSpPr>
          <p:cNvPr id="7" name="Google Shape;554;p38">
            <a:extLst>
              <a:ext uri="{FF2B5EF4-FFF2-40B4-BE49-F238E27FC236}">
                <a16:creationId xmlns:a16="http://schemas.microsoft.com/office/drawing/2014/main" id="{F97FDDB9-B848-34A1-D933-F0BC3671E171}"/>
              </a:ext>
            </a:extLst>
          </p:cNvPr>
          <p:cNvSpPr txBox="1"/>
          <p:nvPr/>
        </p:nvSpPr>
        <p:spPr>
          <a:xfrm>
            <a:off x="1033446" y="1257180"/>
            <a:ext cx="127984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LDA ADS</a:t>
            </a:r>
            <a:endParaRPr dirty="0">
              <a:latin typeface="+mj-lt"/>
            </a:endParaRPr>
          </a:p>
        </p:txBody>
      </p:sp>
      <p:sp>
        <p:nvSpPr>
          <p:cNvPr id="8" name="Google Shape;555;p38">
            <a:extLst>
              <a:ext uri="{FF2B5EF4-FFF2-40B4-BE49-F238E27FC236}">
                <a16:creationId xmlns:a16="http://schemas.microsoft.com/office/drawing/2014/main" id="{A13024E1-0B38-3742-8DF5-77362258159E}"/>
              </a:ext>
            </a:extLst>
          </p:cNvPr>
          <p:cNvSpPr txBox="1"/>
          <p:nvPr/>
        </p:nvSpPr>
        <p:spPr>
          <a:xfrm>
            <a:off x="2446145" y="1257180"/>
            <a:ext cx="3421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/Load first address of operands</a:t>
            </a:r>
            <a:endParaRPr dirty="0">
              <a:latin typeface="+mj-lt"/>
            </a:endParaRPr>
          </a:p>
        </p:txBody>
      </p:sp>
      <p:sp>
        <p:nvSpPr>
          <p:cNvPr id="10" name="Google Shape;557;p38">
            <a:extLst>
              <a:ext uri="{FF2B5EF4-FFF2-40B4-BE49-F238E27FC236}">
                <a16:creationId xmlns:a16="http://schemas.microsoft.com/office/drawing/2014/main" id="{6788C869-2B5D-4733-44A4-EBE4E4DC6555}"/>
              </a:ext>
            </a:extLst>
          </p:cNvPr>
          <p:cNvSpPr txBox="1"/>
          <p:nvPr/>
        </p:nvSpPr>
        <p:spPr>
          <a:xfrm>
            <a:off x="1033446" y="1597540"/>
            <a:ext cx="11530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PTR</a:t>
            </a:r>
            <a:endParaRPr dirty="0">
              <a:latin typeface="+mj-lt"/>
            </a:endParaRPr>
          </a:p>
        </p:txBody>
      </p:sp>
      <p:sp>
        <p:nvSpPr>
          <p:cNvPr id="11" name="Google Shape;558;p38">
            <a:extLst>
              <a:ext uri="{FF2B5EF4-FFF2-40B4-BE49-F238E27FC236}">
                <a16:creationId xmlns:a16="http://schemas.microsoft.com/office/drawing/2014/main" id="{F82CEA19-E2A4-1B9D-557F-9EC43B6130D1}"/>
              </a:ext>
            </a:extLst>
          </p:cNvPr>
          <p:cNvSpPr txBox="1"/>
          <p:nvPr/>
        </p:nvSpPr>
        <p:spPr>
          <a:xfrm>
            <a:off x="2446145" y="1597540"/>
            <a:ext cx="19080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in pointer</a:t>
            </a:r>
            <a:endParaRPr dirty="0">
              <a:latin typeface="+mj-lt"/>
            </a:endParaRPr>
          </a:p>
        </p:txBody>
      </p:sp>
      <p:sp>
        <p:nvSpPr>
          <p:cNvPr id="13" name="Google Shape;560;p38">
            <a:extLst>
              <a:ext uri="{FF2B5EF4-FFF2-40B4-BE49-F238E27FC236}">
                <a16:creationId xmlns:a16="http://schemas.microsoft.com/office/drawing/2014/main" id="{AAE1396D-B084-6050-C27E-B23A70AD1A82}"/>
              </a:ext>
            </a:extLst>
          </p:cNvPr>
          <p:cNvSpPr txBox="1"/>
          <p:nvPr/>
        </p:nvSpPr>
        <p:spPr>
          <a:xfrm>
            <a:off x="1033447" y="1951930"/>
            <a:ext cx="138861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LDA NBR</a:t>
            </a:r>
            <a:endParaRPr dirty="0">
              <a:latin typeface="+mj-lt"/>
            </a:endParaRPr>
          </a:p>
        </p:txBody>
      </p:sp>
      <p:sp>
        <p:nvSpPr>
          <p:cNvPr id="14" name="Google Shape;561;p38">
            <a:extLst>
              <a:ext uri="{FF2B5EF4-FFF2-40B4-BE49-F238E27FC236}">
                <a16:creationId xmlns:a16="http://schemas.microsoft.com/office/drawing/2014/main" id="{17F00F8F-F69C-4D96-6B52-EE58CBAEE367}"/>
              </a:ext>
            </a:extLst>
          </p:cNvPr>
          <p:cNvSpPr txBox="1"/>
          <p:nvPr/>
        </p:nvSpPr>
        <p:spPr>
          <a:xfrm>
            <a:off x="2446145" y="1951930"/>
            <a:ext cx="19239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/Load minus 100</a:t>
            </a:r>
            <a:endParaRPr>
              <a:latin typeface="+mj-lt"/>
            </a:endParaRPr>
          </a:p>
        </p:txBody>
      </p:sp>
      <p:sp>
        <p:nvSpPr>
          <p:cNvPr id="16" name="Google Shape;563;p38">
            <a:extLst>
              <a:ext uri="{FF2B5EF4-FFF2-40B4-BE49-F238E27FC236}">
                <a16:creationId xmlns:a16="http://schemas.microsoft.com/office/drawing/2014/main" id="{97AFA922-2C4A-8EBF-C707-D3564D38CCEF}"/>
              </a:ext>
            </a:extLst>
          </p:cNvPr>
          <p:cNvSpPr txBox="1"/>
          <p:nvPr/>
        </p:nvSpPr>
        <p:spPr>
          <a:xfrm>
            <a:off x="1033447" y="2323980"/>
            <a:ext cx="118481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CTR</a:t>
            </a:r>
            <a:endParaRPr dirty="0">
              <a:latin typeface="+mj-lt"/>
            </a:endParaRPr>
          </a:p>
        </p:txBody>
      </p:sp>
      <p:sp>
        <p:nvSpPr>
          <p:cNvPr id="17" name="Google Shape;564;p38">
            <a:extLst>
              <a:ext uri="{FF2B5EF4-FFF2-40B4-BE49-F238E27FC236}">
                <a16:creationId xmlns:a16="http://schemas.microsoft.com/office/drawing/2014/main" id="{B8631934-096C-EB24-F023-1C4CF2336C01}"/>
              </a:ext>
            </a:extLst>
          </p:cNvPr>
          <p:cNvSpPr txBox="1"/>
          <p:nvPr/>
        </p:nvSpPr>
        <p:spPr>
          <a:xfrm>
            <a:off x="2446145" y="2323980"/>
            <a:ext cx="19556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in counter</a:t>
            </a:r>
            <a:endParaRPr>
              <a:latin typeface="+mj-lt"/>
            </a:endParaRPr>
          </a:p>
        </p:txBody>
      </p:sp>
      <p:sp>
        <p:nvSpPr>
          <p:cNvPr id="19" name="Google Shape;566;p38">
            <a:extLst>
              <a:ext uri="{FF2B5EF4-FFF2-40B4-BE49-F238E27FC236}">
                <a16:creationId xmlns:a16="http://schemas.microsoft.com/office/drawing/2014/main" id="{AF1FCCE2-A9A9-20E6-9CAB-7A0F4F0C416C}"/>
              </a:ext>
            </a:extLst>
          </p:cNvPr>
          <p:cNvSpPr txBox="1"/>
          <p:nvPr/>
        </p:nvSpPr>
        <p:spPr>
          <a:xfrm>
            <a:off x="421874" y="3028890"/>
            <a:ext cx="677706" cy="397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LOP,</a:t>
            </a:r>
            <a:endParaRPr dirty="0">
              <a:latin typeface="+mj-lt"/>
            </a:endParaRPr>
          </a:p>
        </p:txBody>
      </p:sp>
      <p:sp>
        <p:nvSpPr>
          <p:cNvPr id="20" name="Google Shape;567;p38">
            <a:extLst>
              <a:ext uri="{FF2B5EF4-FFF2-40B4-BE49-F238E27FC236}">
                <a16:creationId xmlns:a16="http://schemas.microsoft.com/office/drawing/2014/main" id="{5FB7A27A-B5CD-C199-4DC6-76B2CAAB2866}"/>
              </a:ext>
            </a:extLst>
          </p:cNvPr>
          <p:cNvSpPr txBox="1"/>
          <p:nvPr/>
        </p:nvSpPr>
        <p:spPr>
          <a:xfrm>
            <a:off x="1033446" y="2664340"/>
            <a:ext cx="83780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CLA</a:t>
            </a:r>
            <a:endParaRPr dirty="0">
              <a:latin typeface="+mj-lt"/>
            </a:endParaRPr>
          </a:p>
        </p:txBody>
      </p:sp>
      <p:sp>
        <p:nvSpPr>
          <p:cNvPr id="21" name="Google Shape;568;p38">
            <a:extLst>
              <a:ext uri="{FF2B5EF4-FFF2-40B4-BE49-F238E27FC236}">
                <a16:creationId xmlns:a16="http://schemas.microsoft.com/office/drawing/2014/main" id="{1B59D023-AA06-AA2D-2DAB-28DD792B3A4C}"/>
              </a:ext>
            </a:extLst>
          </p:cNvPr>
          <p:cNvSpPr txBox="1"/>
          <p:nvPr/>
        </p:nvSpPr>
        <p:spPr>
          <a:xfrm>
            <a:off x="2446145" y="2664340"/>
            <a:ext cx="21835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/Clear accumulator</a:t>
            </a:r>
            <a:endParaRPr dirty="0">
              <a:latin typeface="+mj-lt"/>
            </a:endParaRPr>
          </a:p>
        </p:txBody>
      </p:sp>
      <p:sp>
        <p:nvSpPr>
          <p:cNvPr id="23" name="Google Shape;570;p38">
            <a:extLst>
              <a:ext uri="{FF2B5EF4-FFF2-40B4-BE49-F238E27FC236}">
                <a16:creationId xmlns:a16="http://schemas.microsoft.com/office/drawing/2014/main" id="{35862840-C4C1-ECFB-2F8F-124AD15DA434}"/>
              </a:ext>
            </a:extLst>
          </p:cNvPr>
          <p:cNvSpPr txBox="1"/>
          <p:nvPr/>
        </p:nvSpPr>
        <p:spPr>
          <a:xfrm>
            <a:off x="1033447" y="3028890"/>
            <a:ext cx="190808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ADD PTR  I</a:t>
            </a:r>
            <a:endParaRPr dirty="0">
              <a:latin typeface="+mj-lt"/>
            </a:endParaRPr>
          </a:p>
        </p:txBody>
      </p:sp>
      <p:sp>
        <p:nvSpPr>
          <p:cNvPr id="24" name="Google Shape;571;p38">
            <a:extLst>
              <a:ext uri="{FF2B5EF4-FFF2-40B4-BE49-F238E27FC236}">
                <a16:creationId xmlns:a16="http://schemas.microsoft.com/office/drawing/2014/main" id="{E8470261-3FB9-CA37-8C70-BDF503A4ACE3}"/>
              </a:ext>
            </a:extLst>
          </p:cNvPr>
          <p:cNvSpPr txBox="1"/>
          <p:nvPr/>
        </p:nvSpPr>
        <p:spPr>
          <a:xfrm>
            <a:off x="2446145" y="3028890"/>
            <a:ext cx="255941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/Add an operand to AC</a:t>
            </a:r>
            <a:endParaRPr>
              <a:latin typeface="+mj-lt"/>
            </a:endParaRPr>
          </a:p>
        </p:txBody>
      </p:sp>
      <p:sp>
        <p:nvSpPr>
          <p:cNvPr id="26" name="Google Shape;573;p38">
            <a:extLst>
              <a:ext uri="{FF2B5EF4-FFF2-40B4-BE49-F238E27FC236}">
                <a16:creationId xmlns:a16="http://schemas.microsoft.com/office/drawing/2014/main" id="{FDBF4EC5-D432-1A3B-57E9-7043C60542A0}"/>
              </a:ext>
            </a:extLst>
          </p:cNvPr>
          <p:cNvSpPr txBox="1"/>
          <p:nvPr/>
        </p:nvSpPr>
        <p:spPr>
          <a:xfrm>
            <a:off x="1033447" y="3390780"/>
            <a:ext cx="12187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ISZ PTR</a:t>
            </a:r>
            <a:endParaRPr dirty="0">
              <a:latin typeface="+mj-lt"/>
            </a:endParaRPr>
          </a:p>
        </p:txBody>
      </p:sp>
      <p:sp>
        <p:nvSpPr>
          <p:cNvPr id="27" name="Google Shape;574;p38">
            <a:extLst>
              <a:ext uri="{FF2B5EF4-FFF2-40B4-BE49-F238E27FC236}">
                <a16:creationId xmlns:a16="http://schemas.microsoft.com/office/drawing/2014/main" id="{ACDB10B8-DBBC-38AF-7F7B-F1D95E47DAA2}"/>
              </a:ext>
            </a:extLst>
          </p:cNvPr>
          <p:cNvSpPr txBox="1"/>
          <p:nvPr/>
        </p:nvSpPr>
        <p:spPr>
          <a:xfrm>
            <a:off x="2446145" y="3390780"/>
            <a:ext cx="21791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/Increment pointer</a:t>
            </a:r>
            <a:endParaRPr>
              <a:latin typeface="+mj-lt"/>
            </a:endParaRPr>
          </a:p>
        </p:txBody>
      </p:sp>
      <p:sp>
        <p:nvSpPr>
          <p:cNvPr id="29" name="Google Shape;576;p38">
            <a:extLst>
              <a:ext uri="{FF2B5EF4-FFF2-40B4-BE49-F238E27FC236}">
                <a16:creationId xmlns:a16="http://schemas.microsoft.com/office/drawing/2014/main" id="{FC0BC9A2-6235-7E22-09C6-D913CCAB6590}"/>
              </a:ext>
            </a:extLst>
          </p:cNvPr>
          <p:cNvSpPr txBox="1"/>
          <p:nvPr/>
        </p:nvSpPr>
        <p:spPr>
          <a:xfrm>
            <a:off x="1033447" y="3731139"/>
            <a:ext cx="1153010" cy="414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ISZ CTR</a:t>
            </a:r>
            <a:endParaRPr dirty="0">
              <a:latin typeface="+mj-lt"/>
            </a:endParaRPr>
          </a:p>
        </p:txBody>
      </p:sp>
      <p:sp>
        <p:nvSpPr>
          <p:cNvPr id="30" name="Google Shape;577;p38">
            <a:extLst>
              <a:ext uri="{FF2B5EF4-FFF2-40B4-BE49-F238E27FC236}">
                <a16:creationId xmlns:a16="http://schemas.microsoft.com/office/drawing/2014/main" id="{5C98DD2D-B490-A4E5-1281-2B20893DA404}"/>
              </a:ext>
            </a:extLst>
          </p:cNvPr>
          <p:cNvSpPr txBox="1"/>
          <p:nvPr/>
        </p:nvSpPr>
        <p:spPr>
          <a:xfrm>
            <a:off x="2446145" y="3731140"/>
            <a:ext cx="2226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/Increment counter</a:t>
            </a:r>
            <a:endParaRPr>
              <a:latin typeface="+mj-lt"/>
            </a:endParaRPr>
          </a:p>
        </p:txBody>
      </p:sp>
      <p:sp>
        <p:nvSpPr>
          <p:cNvPr id="32" name="Google Shape;579;p38">
            <a:extLst>
              <a:ext uri="{FF2B5EF4-FFF2-40B4-BE49-F238E27FC236}">
                <a16:creationId xmlns:a16="http://schemas.microsoft.com/office/drawing/2014/main" id="{C0926F84-B8E0-B49C-3550-F874D525EF1C}"/>
              </a:ext>
            </a:extLst>
          </p:cNvPr>
          <p:cNvSpPr txBox="1"/>
          <p:nvPr/>
        </p:nvSpPr>
        <p:spPr>
          <a:xfrm>
            <a:off x="1033445" y="4095649"/>
            <a:ext cx="136505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BUN LOP</a:t>
            </a:r>
            <a:endParaRPr dirty="0">
              <a:latin typeface="+mj-lt"/>
            </a:endParaRPr>
          </a:p>
        </p:txBody>
      </p:sp>
      <p:sp>
        <p:nvSpPr>
          <p:cNvPr id="33" name="Google Shape;580;p38">
            <a:extLst>
              <a:ext uri="{FF2B5EF4-FFF2-40B4-BE49-F238E27FC236}">
                <a16:creationId xmlns:a16="http://schemas.microsoft.com/office/drawing/2014/main" id="{E4A4412A-2018-0075-FD69-7D3D225644A1}"/>
              </a:ext>
            </a:extLst>
          </p:cNvPr>
          <p:cNvSpPr txBox="1"/>
          <p:nvPr/>
        </p:nvSpPr>
        <p:spPr>
          <a:xfrm>
            <a:off x="2446145" y="4095690"/>
            <a:ext cx="21527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/Repeat loop again</a:t>
            </a:r>
            <a:endParaRPr>
              <a:latin typeface="+mj-lt"/>
            </a:endParaRPr>
          </a:p>
        </p:txBody>
      </p:sp>
      <p:sp>
        <p:nvSpPr>
          <p:cNvPr id="35" name="Google Shape;582;p38">
            <a:extLst>
              <a:ext uri="{FF2B5EF4-FFF2-40B4-BE49-F238E27FC236}">
                <a16:creationId xmlns:a16="http://schemas.microsoft.com/office/drawing/2014/main" id="{0D976051-25E5-9A39-E777-8EB9512183C5}"/>
              </a:ext>
            </a:extLst>
          </p:cNvPr>
          <p:cNvSpPr txBox="1"/>
          <p:nvPr/>
        </p:nvSpPr>
        <p:spPr>
          <a:xfrm>
            <a:off x="1033447" y="4457580"/>
            <a:ext cx="123270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SUM</a:t>
            </a:r>
            <a:endParaRPr dirty="0">
              <a:latin typeface="+mj-lt"/>
            </a:endParaRPr>
          </a:p>
        </p:txBody>
      </p:sp>
      <p:sp>
        <p:nvSpPr>
          <p:cNvPr id="36" name="Google Shape;583;p38">
            <a:extLst>
              <a:ext uri="{FF2B5EF4-FFF2-40B4-BE49-F238E27FC236}">
                <a16:creationId xmlns:a16="http://schemas.microsoft.com/office/drawing/2014/main" id="{B044CA5D-11FA-CE50-1A61-6AD069362277}"/>
              </a:ext>
            </a:extLst>
          </p:cNvPr>
          <p:cNvSpPr txBox="1"/>
          <p:nvPr/>
        </p:nvSpPr>
        <p:spPr>
          <a:xfrm>
            <a:off x="2446145" y="4457580"/>
            <a:ext cx="133453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sum</a:t>
            </a:r>
            <a:endParaRPr>
              <a:latin typeface="+mj-lt"/>
            </a:endParaRPr>
          </a:p>
        </p:txBody>
      </p:sp>
      <p:sp>
        <p:nvSpPr>
          <p:cNvPr id="38" name="Google Shape;585;p38">
            <a:extLst>
              <a:ext uri="{FF2B5EF4-FFF2-40B4-BE49-F238E27FC236}">
                <a16:creationId xmlns:a16="http://schemas.microsoft.com/office/drawing/2014/main" id="{8D5D1A04-94D0-A8F3-9654-B9BB6F429DC2}"/>
              </a:ext>
            </a:extLst>
          </p:cNvPr>
          <p:cNvSpPr txBox="1"/>
          <p:nvPr/>
        </p:nvSpPr>
        <p:spPr>
          <a:xfrm>
            <a:off x="1033446" y="4808100"/>
            <a:ext cx="9628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HLT</a:t>
            </a:r>
            <a:endParaRPr dirty="0">
              <a:latin typeface="+mj-lt"/>
            </a:endParaRPr>
          </a:p>
        </p:txBody>
      </p:sp>
      <p:sp>
        <p:nvSpPr>
          <p:cNvPr id="39" name="Google Shape;586;p38">
            <a:extLst>
              <a:ext uri="{FF2B5EF4-FFF2-40B4-BE49-F238E27FC236}">
                <a16:creationId xmlns:a16="http://schemas.microsoft.com/office/drawing/2014/main" id="{E91A2FFB-E0BC-C251-8445-85D40432982D}"/>
              </a:ext>
            </a:extLst>
          </p:cNvPr>
          <p:cNvSpPr txBox="1"/>
          <p:nvPr/>
        </p:nvSpPr>
        <p:spPr>
          <a:xfrm>
            <a:off x="2446145" y="4808100"/>
            <a:ext cx="7136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/Halt</a:t>
            </a:r>
            <a:endParaRPr>
              <a:latin typeface="+mj-lt"/>
            </a:endParaRPr>
          </a:p>
        </p:txBody>
      </p:sp>
      <p:sp>
        <p:nvSpPr>
          <p:cNvPr id="40" name="Google Shape;587;p38">
            <a:extLst>
              <a:ext uri="{FF2B5EF4-FFF2-40B4-BE49-F238E27FC236}">
                <a16:creationId xmlns:a16="http://schemas.microsoft.com/office/drawing/2014/main" id="{3DCF3BED-7E53-479B-63AA-13160DE29749}"/>
              </a:ext>
            </a:extLst>
          </p:cNvPr>
          <p:cNvSpPr txBox="1"/>
          <p:nvPr/>
        </p:nvSpPr>
        <p:spPr>
          <a:xfrm>
            <a:off x="6294761" y="868680"/>
            <a:ext cx="9174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ADS,</a:t>
            </a:r>
            <a:endParaRPr dirty="0">
              <a:latin typeface="+mj-lt"/>
            </a:endParaRPr>
          </a:p>
        </p:txBody>
      </p:sp>
      <p:sp>
        <p:nvSpPr>
          <p:cNvPr id="42" name="Google Shape;589;p38">
            <a:extLst>
              <a:ext uri="{FF2B5EF4-FFF2-40B4-BE49-F238E27FC236}">
                <a16:creationId xmlns:a16="http://schemas.microsoft.com/office/drawing/2014/main" id="{BE18F14B-2E3E-0AAB-22E4-CB0CBB1FEB47}"/>
              </a:ext>
            </a:extLst>
          </p:cNvPr>
          <p:cNvSpPr txBox="1"/>
          <p:nvPr/>
        </p:nvSpPr>
        <p:spPr>
          <a:xfrm>
            <a:off x="7015663" y="868680"/>
            <a:ext cx="11798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150</a:t>
            </a:r>
            <a:endParaRPr dirty="0">
              <a:latin typeface="+mj-lt"/>
            </a:endParaRPr>
          </a:p>
        </p:txBody>
      </p:sp>
      <p:sp>
        <p:nvSpPr>
          <p:cNvPr id="43" name="Google Shape;590;p38">
            <a:extLst>
              <a:ext uri="{FF2B5EF4-FFF2-40B4-BE49-F238E27FC236}">
                <a16:creationId xmlns:a16="http://schemas.microsoft.com/office/drawing/2014/main" id="{D922E8C4-8AF5-DE2D-991D-30285EF8955C}"/>
              </a:ext>
            </a:extLst>
          </p:cNvPr>
          <p:cNvSpPr txBox="1"/>
          <p:nvPr/>
        </p:nvSpPr>
        <p:spPr>
          <a:xfrm>
            <a:off x="8428362" y="868680"/>
            <a:ext cx="29034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/First address of operands</a:t>
            </a:r>
            <a:endParaRPr>
              <a:latin typeface="+mj-lt"/>
            </a:endParaRPr>
          </a:p>
        </p:txBody>
      </p:sp>
      <p:sp>
        <p:nvSpPr>
          <p:cNvPr id="44" name="Google Shape;591;p38">
            <a:extLst>
              <a:ext uri="{FF2B5EF4-FFF2-40B4-BE49-F238E27FC236}">
                <a16:creationId xmlns:a16="http://schemas.microsoft.com/office/drawing/2014/main" id="{26E3ECB1-FFBC-155B-1C57-00B1559D22CE}"/>
              </a:ext>
            </a:extLst>
          </p:cNvPr>
          <p:cNvSpPr txBox="1"/>
          <p:nvPr/>
        </p:nvSpPr>
        <p:spPr>
          <a:xfrm>
            <a:off x="6294762" y="1249680"/>
            <a:ext cx="8113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PTR,</a:t>
            </a:r>
            <a:endParaRPr dirty="0">
              <a:latin typeface="+mj-lt"/>
            </a:endParaRPr>
          </a:p>
        </p:txBody>
      </p:sp>
      <p:sp>
        <p:nvSpPr>
          <p:cNvPr id="46" name="Google Shape;593;p38">
            <a:extLst>
              <a:ext uri="{FF2B5EF4-FFF2-40B4-BE49-F238E27FC236}">
                <a16:creationId xmlns:a16="http://schemas.microsoft.com/office/drawing/2014/main" id="{5A104CFF-7896-096B-C397-E349DF3ABCE5}"/>
              </a:ext>
            </a:extLst>
          </p:cNvPr>
          <p:cNvSpPr txBox="1"/>
          <p:nvPr/>
        </p:nvSpPr>
        <p:spPr>
          <a:xfrm>
            <a:off x="7015664" y="1249680"/>
            <a:ext cx="9174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0</a:t>
            </a:r>
            <a:endParaRPr dirty="0">
              <a:latin typeface="+mj-lt"/>
            </a:endParaRPr>
          </a:p>
        </p:txBody>
      </p:sp>
      <p:sp>
        <p:nvSpPr>
          <p:cNvPr id="47" name="Google Shape;594;p38">
            <a:extLst>
              <a:ext uri="{FF2B5EF4-FFF2-40B4-BE49-F238E27FC236}">
                <a16:creationId xmlns:a16="http://schemas.microsoft.com/office/drawing/2014/main" id="{C9AA77D4-3059-4B8E-0213-B4C64BD51BCD}"/>
              </a:ext>
            </a:extLst>
          </p:cNvPr>
          <p:cNvSpPr txBox="1"/>
          <p:nvPr/>
        </p:nvSpPr>
        <p:spPr>
          <a:xfrm>
            <a:off x="8428362" y="1249680"/>
            <a:ext cx="374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/This location reserved for pointer</a:t>
            </a:r>
            <a:endParaRPr>
              <a:latin typeface="+mj-lt"/>
            </a:endParaRPr>
          </a:p>
        </p:txBody>
      </p:sp>
      <p:sp>
        <p:nvSpPr>
          <p:cNvPr id="48" name="Google Shape;595;p38">
            <a:extLst>
              <a:ext uri="{FF2B5EF4-FFF2-40B4-BE49-F238E27FC236}">
                <a16:creationId xmlns:a16="http://schemas.microsoft.com/office/drawing/2014/main" id="{C158AB1C-69D5-BB82-27DD-4C6371DE8890}"/>
              </a:ext>
            </a:extLst>
          </p:cNvPr>
          <p:cNvSpPr txBox="1"/>
          <p:nvPr/>
        </p:nvSpPr>
        <p:spPr>
          <a:xfrm>
            <a:off x="6294761" y="1630680"/>
            <a:ext cx="81131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NBR,</a:t>
            </a:r>
            <a:endParaRPr dirty="0">
              <a:latin typeface="+mj-lt"/>
            </a:endParaRPr>
          </a:p>
        </p:txBody>
      </p:sp>
      <p:sp>
        <p:nvSpPr>
          <p:cNvPr id="50" name="Google Shape;597;p38">
            <a:extLst>
              <a:ext uri="{FF2B5EF4-FFF2-40B4-BE49-F238E27FC236}">
                <a16:creationId xmlns:a16="http://schemas.microsoft.com/office/drawing/2014/main" id="{421D5A8F-1E89-FF66-70F3-4CF55D52B3CB}"/>
              </a:ext>
            </a:extLst>
          </p:cNvPr>
          <p:cNvSpPr txBox="1"/>
          <p:nvPr/>
        </p:nvSpPr>
        <p:spPr>
          <a:xfrm>
            <a:off x="7015664" y="1630680"/>
            <a:ext cx="11798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DEC -100</a:t>
            </a:r>
            <a:endParaRPr dirty="0">
              <a:latin typeface="+mj-lt"/>
            </a:endParaRPr>
          </a:p>
        </p:txBody>
      </p:sp>
      <p:sp>
        <p:nvSpPr>
          <p:cNvPr id="51" name="Google Shape;598;p38">
            <a:extLst>
              <a:ext uri="{FF2B5EF4-FFF2-40B4-BE49-F238E27FC236}">
                <a16:creationId xmlns:a16="http://schemas.microsoft.com/office/drawing/2014/main" id="{365AE1B7-E513-885B-5529-0455095534E6}"/>
              </a:ext>
            </a:extLst>
          </p:cNvPr>
          <p:cNvSpPr txBox="1"/>
          <p:nvPr/>
        </p:nvSpPr>
        <p:spPr>
          <a:xfrm>
            <a:off x="8428362" y="1630680"/>
            <a:ext cx="34148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/Constant to initialized counter</a:t>
            </a:r>
            <a:endParaRPr>
              <a:latin typeface="+mj-lt"/>
            </a:endParaRPr>
          </a:p>
        </p:txBody>
      </p:sp>
      <p:sp>
        <p:nvSpPr>
          <p:cNvPr id="52" name="Google Shape;599;p38">
            <a:extLst>
              <a:ext uri="{FF2B5EF4-FFF2-40B4-BE49-F238E27FC236}">
                <a16:creationId xmlns:a16="http://schemas.microsoft.com/office/drawing/2014/main" id="{70312055-7179-1AF2-9303-4CAA1EB42B8B}"/>
              </a:ext>
            </a:extLst>
          </p:cNvPr>
          <p:cNvSpPr txBox="1"/>
          <p:nvPr/>
        </p:nvSpPr>
        <p:spPr>
          <a:xfrm>
            <a:off x="6297567" y="1992570"/>
            <a:ext cx="7820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CTR,</a:t>
            </a:r>
            <a:endParaRPr dirty="0">
              <a:latin typeface="+mj-lt"/>
            </a:endParaRPr>
          </a:p>
        </p:txBody>
      </p:sp>
      <p:sp>
        <p:nvSpPr>
          <p:cNvPr id="54" name="Google Shape;601;p38">
            <a:extLst>
              <a:ext uri="{FF2B5EF4-FFF2-40B4-BE49-F238E27FC236}">
                <a16:creationId xmlns:a16="http://schemas.microsoft.com/office/drawing/2014/main" id="{2220F5DE-6D7E-690D-1E9F-E95B4E279D6E}"/>
              </a:ext>
            </a:extLst>
          </p:cNvPr>
          <p:cNvSpPr txBox="1"/>
          <p:nvPr/>
        </p:nvSpPr>
        <p:spPr>
          <a:xfrm>
            <a:off x="7018469" y="1992570"/>
            <a:ext cx="91462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0</a:t>
            </a:r>
            <a:endParaRPr dirty="0">
              <a:latin typeface="+mj-lt"/>
            </a:endParaRPr>
          </a:p>
        </p:txBody>
      </p:sp>
      <p:sp>
        <p:nvSpPr>
          <p:cNvPr id="55" name="Google Shape;602;p38">
            <a:extLst>
              <a:ext uri="{FF2B5EF4-FFF2-40B4-BE49-F238E27FC236}">
                <a16:creationId xmlns:a16="http://schemas.microsoft.com/office/drawing/2014/main" id="{16D809D1-93F5-5909-3B52-7DDF7FF5E8B9}"/>
              </a:ext>
            </a:extLst>
          </p:cNvPr>
          <p:cNvSpPr txBox="1"/>
          <p:nvPr/>
        </p:nvSpPr>
        <p:spPr>
          <a:xfrm>
            <a:off x="8431167" y="1992570"/>
            <a:ext cx="39727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/This location reserved for a counter</a:t>
            </a:r>
            <a:endParaRPr>
              <a:latin typeface="+mj-lt"/>
            </a:endParaRPr>
          </a:p>
        </p:txBody>
      </p:sp>
      <p:sp>
        <p:nvSpPr>
          <p:cNvPr id="56" name="Google Shape;603;p38">
            <a:extLst>
              <a:ext uri="{FF2B5EF4-FFF2-40B4-BE49-F238E27FC236}">
                <a16:creationId xmlns:a16="http://schemas.microsoft.com/office/drawing/2014/main" id="{4C67C0F9-781F-5BAF-80D5-187BB54A9E22}"/>
              </a:ext>
            </a:extLst>
          </p:cNvPr>
          <p:cNvSpPr txBox="1"/>
          <p:nvPr/>
        </p:nvSpPr>
        <p:spPr>
          <a:xfrm>
            <a:off x="6297567" y="2373570"/>
            <a:ext cx="9146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SUM,</a:t>
            </a:r>
            <a:endParaRPr>
              <a:latin typeface="+mj-lt"/>
            </a:endParaRPr>
          </a:p>
        </p:txBody>
      </p:sp>
      <p:sp>
        <p:nvSpPr>
          <p:cNvPr id="58" name="Google Shape;605;p38">
            <a:extLst>
              <a:ext uri="{FF2B5EF4-FFF2-40B4-BE49-F238E27FC236}">
                <a16:creationId xmlns:a16="http://schemas.microsoft.com/office/drawing/2014/main" id="{06AF1660-0853-B292-116B-EABD6D9B5689}"/>
              </a:ext>
            </a:extLst>
          </p:cNvPr>
          <p:cNvSpPr txBox="1"/>
          <p:nvPr/>
        </p:nvSpPr>
        <p:spPr>
          <a:xfrm>
            <a:off x="7018469" y="2373570"/>
            <a:ext cx="100266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0</a:t>
            </a:r>
            <a:endParaRPr dirty="0">
              <a:latin typeface="+mj-lt"/>
            </a:endParaRPr>
          </a:p>
        </p:txBody>
      </p:sp>
      <p:sp>
        <p:nvSpPr>
          <p:cNvPr id="59" name="Google Shape;606;p38">
            <a:extLst>
              <a:ext uri="{FF2B5EF4-FFF2-40B4-BE49-F238E27FC236}">
                <a16:creationId xmlns:a16="http://schemas.microsoft.com/office/drawing/2014/main" id="{CCF840C6-36D4-66EC-3AE6-00A493AEE576}"/>
              </a:ext>
            </a:extLst>
          </p:cNvPr>
          <p:cNvSpPr txBox="1"/>
          <p:nvPr/>
        </p:nvSpPr>
        <p:spPr>
          <a:xfrm>
            <a:off x="8431167" y="2373570"/>
            <a:ext cx="20848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/Sum is store here</a:t>
            </a:r>
            <a:endParaRPr>
              <a:latin typeface="+mj-lt"/>
            </a:endParaRPr>
          </a:p>
        </p:txBody>
      </p:sp>
      <p:sp>
        <p:nvSpPr>
          <p:cNvPr id="61" name="Google Shape;608;p38">
            <a:extLst>
              <a:ext uri="{FF2B5EF4-FFF2-40B4-BE49-F238E27FC236}">
                <a16:creationId xmlns:a16="http://schemas.microsoft.com/office/drawing/2014/main" id="{4432E708-8A77-05B3-527F-B07CF14D77A8}"/>
              </a:ext>
            </a:extLst>
          </p:cNvPr>
          <p:cNvSpPr txBox="1"/>
          <p:nvPr/>
        </p:nvSpPr>
        <p:spPr>
          <a:xfrm>
            <a:off x="7008309" y="2724090"/>
            <a:ext cx="135593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ORG 150</a:t>
            </a:r>
            <a:endParaRPr dirty="0">
              <a:latin typeface="+mj-lt"/>
            </a:endParaRPr>
          </a:p>
        </p:txBody>
      </p:sp>
      <p:sp>
        <p:nvSpPr>
          <p:cNvPr id="62" name="Google Shape;609;p38">
            <a:extLst>
              <a:ext uri="{FF2B5EF4-FFF2-40B4-BE49-F238E27FC236}">
                <a16:creationId xmlns:a16="http://schemas.microsoft.com/office/drawing/2014/main" id="{3A594027-F0F7-43F5-94A7-FD53DA868CB5}"/>
              </a:ext>
            </a:extLst>
          </p:cNvPr>
          <p:cNvSpPr txBox="1"/>
          <p:nvPr/>
        </p:nvSpPr>
        <p:spPr>
          <a:xfrm>
            <a:off x="8431167" y="2724090"/>
            <a:ext cx="33629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/Origin of operands is HEX 150</a:t>
            </a:r>
            <a:endParaRPr>
              <a:latin typeface="+mj-lt"/>
            </a:endParaRPr>
          </a:p>
        </p:txBody>
      </p:sp>
      <p:sp>
        <p:nvSpPr>
          <p:cNvPr id="64" name="Google Shape;611;p38">
            <a:extLst>
              <a:ext uri="{FF2B5EF4-FFF2-40B4-BE49-F238E27FC236}">
                <a16:creationId xmlns:a16="http://schemas.microsoft.com/office/drawing/2014/main" id="{0C34D73C-7D2F-8729-20E6-695A9441BEDE}"/>
              </a:ext>
            </a:extLst>
          </p:cNvPr>
          <p:cNvSpPr txBox="1"/>
          <p:nvPr/>
        </p:nvSpPr>
        <p:spPr>
          <a:xfrm>
            <a:off x="7015664" y="3100010"/>
            <a:ext cx="11798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BBAF"/>
                </a:solidFill>
                <a:latin typeface="+mj-lt"/>
                <a:ea typeface="Roboto Condensed"/>
                <a:cs typeface="Roboto Condensed"/>
                <a:sym typeface="Roboto Condensed"/>
              </a:rPr>
              <a:t>DEC 75</a:t>
            </a:r>
            <a:endParaRPr dirty="0">
              <a:solidFill>
                <a:srgbClr val="11BBAF"/>
              </a:solidFill>
              <a:latin typeface="+mj-lt"/>
            </a:endParaRPr>
          </a:p>
        </p:txBody>
      </p:sp>
      <p:sp>
        <p:nvSpPr>
          <p:cNvPr id="65" name="Google Shape;612;p38">
            <a:extLst>
              <a:ext uri="{FF2B5EF4-FFF2-40B4-BE49-F238E27FC236}">
                <a16:creationId xmlns:a16="http://schemas.microsoft.com/office/drawing/2014/main" id="{9AE8FA3E-F932-2DA3-DE51-CBC23AFA5FC4}"/>
              </a:ext>
            </a:extLst>
          </p:cNvPr>
          <p:cNvSpPr txBox="1"/>
          <p:nvPr/>
        </p:nvSpPr>
        <p:spPr>
          <a:xfrm>
            <a:off x="8428362" y="3100010"/>
            <a:ext cx="16645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BBAF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/First operand</a:t>
            </a:r>
            <a:endParaRPr dirty="0">
              <a:solidFill>
                <a:srgbClr val="11BBAF"/>
              </a:solidFill>
              <a:latin typeface="+mj-lt"/>
            </a:endParaRPr>
          </a:p>
        </p:txBody>
      </p:sp>
      <p:sp>
        <p:nvSpPr>
          <p:cNvPr id="67" name="Google Shape;614;p38">
            <a:extLst>
              <a:ext uri="{FF2B5EF4-FFF2-40B4-BE49-F238E27FC236}">
                <a16:creationId xmlns:a16="http://schemas.microsoft.com/office/drawing/2014/main" id="{0C95A74E-EC9F-0393-ECCA-8528033C9C7B}"/>
              </a:ext>
            </a:extLst>
          </p:cNvPr>
          <p:cNvSpPr txBox="1"/>
          <p:nvPr/>
        </p:nvSpPr>
        <p:spPr>
          <a:xfrm>
            <a:off x="7015664" y="4183261"/>
            <a:ext cx="11798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BBAF"/>
                </a:solidFill>
                <a:latin typeface="+mj-lt"/>
                <a:ea typeface="Roboto Condensed"/>
                <a:cs typeface="Roboto Condensed"/>
                <a:sym typeface="Roboto Condensed"/>
              </a:rPr>
              <a:t>DEC 23</a:t>
            </a:r>
            <a:endParaRPr dirty="0">
              <a:solidFill>
                <a:srgbClr val="11BBAF"/>
              </a:solidFill>
              <a:latin typeface="+mj-lt"/>
            </a:endParaRPr>
          </a:p>
        </p:txBody>
      </p:sp>
      <p:sp>
        <p:nvSpPr>
          <p:cNvPr id="68" name="Google Shape;615;p38">
            <a:extLst>
              <a:ext uri="{FF2B5EF4-FFF2-40B4-BE49-F238E27FC236}">
                <a16:creationId xmlns:a16="http://schemas.microsoft.com/office/drawing/2014/main" id="{AB8512CF-700D-DDD5-90D8-C5546E2E57C8}"/>
              </a:ext>
            </a:extLst>
          </p:cNvPr>
          <p:cNvSpPr txBox="1"/>
          <p:nvPr/>
        </p:nvSpPr>
        <p:spPr>
          <a:xfrm>
            <a:off x="8428362" y="4183261"/>
            <a:ext cx="163205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11BBAF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/Last operand</a:t>
            </a:r>
            <a:endParaRPr dirty="0">
              <a:solidFill>
                <a:srgbClr val="11BBAF"/>
              </a:solidFill>
              <a:latin typeface="+mj-lt"/>
            </a:endParaRPr>
          </a:p>
        </p:txBody>
      </p:sp>
      <p:sp>
        <p:nvSpPr>
          <p:cNvPr id="70" name="Google Shape;617;p38">
            <a:extLst>
              <a:ext uri="{FF2B5EF4-FFF2-40B4-BE49-F238E27FC236}">
                <a16:creationId xmlns:a16="http://schemas.microsoft.com/office/drawing/2014/main" id="{51D3470C-A1EA-9245-DC84-C134B8B5145E}"/>
              </a:ext>
            </a:extLst>
          </p:cNvPr>
          <p:cNvSpPr txBox="1"/>
          <p:nvPr/>
        </p:nvSpPr>
        <p:spPr>
          <a:xfrm>
            <a:off x="7017691" y="4509591"/>
            <a:ext cx="80665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END</a:t>
            </a:r>
            <a:endParaRPr dirty="0">
              <a:latin typeface="+mj-lt"/>
            </a:endParaRPr>
          </a:p>
        </p:txBody>
      </p:sp>
      <p:sp>
        <p:nvSpPr>
          <p:cNvPr id="71" name="Google Shape;618;p38">
            <a:extLst>
              <a:ext uri="{FF2B5EF4-FFF2-40B4-BE49-F238E27FC236}">
                <a16:creationId xmlns:a16="http://schemas.microsoft.com/office/drawing/2014/main" id="{6B60E07F-DF59-079E-16A0-7CB5CACD2A53}"/>
              </a:ext>
            </a:extLst>
          </p:cNvPr>
          <p:cNvSpPr txBox="1"/>
          <p:nvPr/>
        </p:nvSpPr>
        <p:spPr>
          <a:xfrm>
            <a:off x="8430390" y="4509591"/>
            <a:ext cx="327253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/End of symbolic program</a:t>
            </a:r>
            <a:endParaRPr dirty="0">
              <a:latin typeface="+mj-lt"/>
            </a:endParaRPr>
          </a:p>
        </p:txBody>
      </p:sp>
      <p:sp>
        <p:nvSpPr>
          <p:cNvPr id="73" name="Google Shape;620;p38">
            <a:extLst>
              <a:ext uri="{FF2B5EF4-FFF2-40B4-BE49-F238E27FC236}">
                <a16:creationId xmlns:a16="http://schemas.microsoft.com/office/drawing/2014/main" id="{52BFDD63-B837-B401-F481-A3D367525F5D}"/>
              </a:ext>
            </a:extLst>
          </p:cNvPr>
          <p:cNvSpPr txBox="1"/>
          <p:nvPr/>
        </p:nvSpPr>
        <p:spPr>
          <a:xfrm>
            <a:off x="7119450" y="3450489"/>
            <a:ext cx="3048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1BBAF"/>
                </a:solidFill>
                <a:latin typeface="+mj-lt"/>
                <a:ea typeface="Roboto Condensed"/>
                <a:cs typeface="Roboto Condensed"/>
                <a:sym typeface="Roboto Condensed"/>
              </a:rPr>
              <a:t>.</a:t>
            </a:r>
            <a:endParaRPr dirty="0">
              <a:solidFill>
                <a:srgbClr val="11BBAF"/>
              </a:solidFill>
              <a:latin typeface="+mj-lt"/>
            </a:endParaRPr>
          </a:p>
        </p:txBody>
      </p:sp>
      <p:sp>
        <p:nvSpPr>
          <p:cNvPr id="74" name="Google Shape;621;p38">
            <a:extLst>
              <a:ext uri="{FF2B5EF4-FFF2-40B4-BE49-F238E27FC236}">
                <a16:creationId xmlns:a16="http://schemas.microsoft.com/office/drawing/2014/main" id="{9AFBCCDB-F755-8E22-95DA-1410406E3415}"/>
              </a:ext>
            </a:extLst>
          </p:cNvPr>
          <p:cNvSpPr txBox="1"/>
          <p:nvPr/>
        </p:nvSpPr>
        <p:spPr>
          <a:xfrm>
            <a:off x="7124251" y="3653178"/>
            <a:ext cx="304892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11BBAF"/>
                </a:solidFill>
                <a:latin typeface="+mj-lt"/>
                <a:ea typeface="Roboto Condensed"/>
                <a:cs typeface="Roboto Condensed"/>
                <a:sym typeface="Roboto Condensed"/>
              </a:rPr>
              <a:t>.</a:t>
            </a:r>
            <a:endParaRPr dirty="0">
              <a:solidFill>
                <a:srgbClr val="11BBAF"/>
              </a:solidFill>
              <a:latin typeface="+mj-lt"/>
            </a:endParaRPr>
          </a:p>
        </p:txBody>
      </p:sp>
      <p:cxnSp>
        <p:nvCxnSpPr>
          <p:cNvPr id="75" name="Google Shape;622;p38">
            <a:extLst>
              <a:ext uri="{FF2B5EF4-FFF2-40B4-BE49-F238E27FC236}">
                <a16:creationId xmlns:a16="http://schemas.microsoft.com/office/drawing/2014/main" id="{075563DF-0541-B4F0-DFF8-A5E0BB274C1E}"/>
              </a:ext>
            </a:extLst>
          </p:cNvPr>
          <p:cNvCxnSpPr/>
          <p:nvPr/>
        </p:nvCxnSpPr>
        <p:spPr>
          <a:xfrm rot="10800000" flipH="1">
            <a:off x="5837586" y="741018"/>
            <a:ext cx="7289" cy="5769112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10DEAAF7-2F7D-06FA-9810-3A958936B718}"/>
              </a:ext>
            </a:extLst>
          </p:cNvPr>
          <p:cNvSpPr txBox="1"/>
          <p:nvPr/>
        </p:nvSpPr>
        <p:spPr>
          <a:xfrm>
            <a:off x="1291614" y="207007"/>
            <a:ext cx="9312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+mj-lt"/>
              </a:rPr>
              <a:t> Assembly Language Program to add 100 numbers</a:t>
            </a:r>
          </a:p>
        </p:txBody>
      </p:sp>
    </p:spTree>
    <p:extLst>
      <p:ext uri="{BB962C8B-B14F-4D97-AF65-F5344CB8AC3E}">
        <p14:creationId xmlns:p14="http://schemas.microsoft.com/office/powerpoint/2010/main" val="42353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56214-3ED1-1F6A-8ED9-F986D4D100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04172"/>
            <a:ext cx="3088019" cy="4601183"/>
          </a:xfrm>
        </p:spPr>
        <p:txBody>
          <a:bodyPr>
            <a:normAutofit/>
          </a:bodyPr>
          <a:lstStyle/>
          <a:p>
            <a:r>
              <a:rPr lang="en-US" sz="3400" dirty="0"/>
              <a:t> Assembly Language Program (A.L.P.) to clear the contents of hex locations 500 to 5FF with 0</a:t>
            </a:r>
          </a:p>
        </p:txBody>
      </p:sp>
      <p:sp>
        <p:nvSpPr>
          <p:cNvPr id="58" name="Google Shape;629;p39">
            <a:extLst>
              <a:ext uri="{FF2B5EF4-FFF2-40B4-BE49-F238E27FC236}">
                <a16:creationId xmlns:a16="http://schemas.microsoft.com/office/drawing/2014/main" id="{3DAE1297-AD3F-A69E-1E5A-5401112BAC19}"/>
              </a:ext>
            </a:extLst>
          </p:cNvPr>
          <p:cNvSpPr txBox="1"/>
          <p:nvPr/>
        </p:nvSpPr>
        <p:spPr>
          <a:xfrm>
            <a:off x="5405190" y="815223"/>
            <a:ext cx="12669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ORG 100</a:t>
            </a:r>
            <a:endParaRPr dirty="0">
              <a:latin typeface="+mj-lt"/>
            </a:endParaRPr>
          </a:p>
        </p:txBody>
      </p:sp>
      <p:sp>
        <p:nvSpPr>
          <p:cNvPr id="59" name="Google Shape;630;p39">
            <a:extLst>
              <a:ext uri="{FF2B5EF4-FFF2-40B4-BE49-F238E27FC236}">
                <a16:creationId xmlns:a16="http://schemas.microsoft.com/office/drawing/2014/main" id="{77CF92F0-7C8A-0DEE-0812-E946A3D1BFBD}"/>
              </a:ext>
            </a:extLst>
          </p:cNvPr>
          <p:cNvSpPr txBox="1"/>
          <p:nvPr/>
        </p:nvSpPr>
        <p:spPr>
          <a:xfrm>
            <a:off x="6817887" y="815223"/>
            <a:ext cx="387960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/Origin of program is HEX 100</a:t>
            </a:r>
            <a:endParaRPr dirty="0">
              <a:latin typeface="+mj-lt"/>
            </a:endParaRPr>
          </a:p>
        </p:txBody>
      </p:sp>
      <p:sp>
        <p:nvSpPr>
          <p:cNvPr id="61" name="Google Shape;632;p39">
            <a:extLst>
              <a:ext uri="{FF2B5EF4-FFF2-40B4-BE49-F238E27FC236}">
                <a16:creationId xmlns:a16="http://schemas.microsoft.com/office/drawing/2014/main" id="{3D7313F6-90E5-680F-29C8-8A4AC03FB399}"/>
              </a:ext>
            </a:extLst>
          </p:cNvPr>
          <p:cNvSpPr txBox="1"/>
          <p:nvPr/>
        </p:nvSpPr>
        <p:spPr>
          <a:xfrm>
            <a:off x="5405190" y="1136473"/>
            <a:ext cx="127862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LDA ADS</a:t>
            </a:r>
            <a:endParaRPr dirty="0">
              <a:latin typeface="+mj-lt"/>
            </a:endParaRPr>
          </a:p>
        </p:txBody>
      </p:sp>
      <p:sp>
        <p:nvSpPr>
          <p:cNvPr id="62" name="Google Shape;633;p39">
            <a:extLst>
              <a:ext uri="{FF2B5EF4-FFF2-40B4-BE49-F238E27FC236}">
                <a16:creationId xmlns:a16="http://schemas.microsoft.com/office/drawing/2014/main" id="{60897488-D6BF-44E5-A781-520AE6C26E55}"/>
              </a:ext>
            </a:extLst>
          </p:cNvPr>
          <p:cNvSpPr txBox="1"/>
          <p:nvPr/>
        </p:nvSpPr>
        <p:spPr>
          <a:xfrm>
            <a:off x="6817888" y="1136473"/>
            <a:ext cx="3421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/Load first address of operands</a:t>
            </a:r>
            <a:endParaRPr>
              <a:latin typeface="+mj-lt"/>
            </a:endParaRPr>
          </a:p>
        </p:txBody>
      </p:sp>
      <p:sp>
        <p:nvSpPr>
          <p:cNvPr id="64" name="Google Shape;635;p39">
            <a:extLst>
              <a:ext uri="{FF2B5EF4-FFF2-40B4-BE49-F238E27FC236}">
                <a16:creationId xmlns:a16="http://schemas.microsoft.com/office/drawing/2014/main" id="{272A4AAA-1C73-0955-9BBB-EABE8A44F80D}"/>
              </a:ext>
            </a:extLst>
          </p:cNvPr>
          <p:cNvSpPr txBox="1"/>
          <p:nvPr/>
        </p:nvSpPr>
        <p:spPr>
          <a:xfrm>
            <a:off x="5405189" y="1456513"/>
            <a:ext cx="11328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PTR</a:t>
            </a:r>
            <a:endParaRPr dirty="0">
              <a:latin typeface="+mj-lt"/>
            </a:endParaRPr>
          </a:p>
        </p:txBody>
      </p:sp>
      <p:sp>
        <p:nvSpPr>
          <p:cNvPr id="65" name="Google Shape;636;p39">
            <a:extLst>
              <a:ext uri="{FF2B5EF4-FFF2-40B4-BE49-F238E27FC236}">
                <a16:creationId xmlns:a16="http://schemas.microsoft.com/office/drawing/2014/main" id="{09DAA000-0D43-812B-5E45-572E1DDE28E2}"/>
              </a:ext>
            </a:extLst>
          </p:cNvPr>
          <p:cNvSpPr txBox="1"/>
          <p:nvPr/>
        </p:nvSpPr>
        <p:spPr>
          <a:xfrm>
            <a:off x="6817888" y="1456513"/>
            <a:ext cx="190808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in pointer</a:t>
            </a:r>
            <a:endParaRPr>
              <a:latin typeface="+mj-lt"/>
            </a:endParaRPr>
          </a:p>
        </p:txBody>
      </p:sp>
      <p:sp>
        <p:nvSpPr>
          <p:cNvPr id="67" name="Google Shape;638;p39">
            <a:extLst>
              <a:ext uri="{FF2B5EF4-FFF2-40B4-BE49-F238E27FC236}">
                <a16:creationId xmlns:a16="http://schemas.microsoft.com/office/drawing/2014/main" id="{661EB653-BD30-29D0-FEDB-73E781016BFD}"/>
              </a:ext>
            </a:extLst>
          </p:cNvPr>
          <p:cNvSpPr txBox="1"/>
          <p:nvPr/>
        </p:nvSpPr>
        <p:spPr>
          <a:xfrm>
            <a:off x="5405189" y="1780423"/>
            <a:ext cx="136512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LDA NBR</a:t>
            </a:r>
            <a:endParaRPr dirty="0">
              <a:latin typeface="+mj-lt"/>
            </a:endParaRPr>
          </a:p>
        </p:txBody>
      </p:sp>
      <p:sp>
        <p:nvSpPr>
          <p:cNvPr id="68" name="Google Shape;639;p39">
            <a:extLst>
              <a:ext uri="{FF2B5EF4-FFF2-40B4-BE49-F238E27FC236}">
                <a16:creationId xmlns:a16="http://schemas.microsoft.com/office/drawing/2014/main" id="{F155444E-C7CC-B3EE-0206-91155946F483}"/>
              </a:ext>
            </a:extLst>
          </p:cNvPr>
          <p:cNvSpPr txBox="1"/>
          <p:nvPr/>
        </p:nvSpPr>
        <p:spPr>
          <a:xfrm>
            <a:off x="6817888" y="1780423"/>
            <a:ext cx="19239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/Load minus 255</a:t>
            </a:r>
            <a:endParaRPr>
              <a:latin typeface="+mj-lt"/>
            </a:endParaRPr>
          </a:p>
        </p:txBody>
      </p:sp>
      <p:sp>
        <p:nvSpPr>
          <p:cNvPr id="70" name="Google Shape;641;p39">
            <a:extLst>
              <a:ext uri="{FF2B5EF4-FFF2-40B4-BE49-F238E27FC236}">
                <a16:creationId xmlns:a16="http://schemas.microsoft.com/office/drawing/2014/main" id="{01CEDBC0-6B78-4842-29E9-15F2EC6E8768}"/>
              </a:ext>
            </a:extLst>
          </p:cNvPr>
          <p:cNvSpPr txBox="1"/>
          <p:nvPr/>
        </p:nvSpPr>
        <p:spPr>
          <a:xfrm>
            <a:off x="5405190" y="2121993"/>
            <a:ext cx="113287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CTR</a:t>
            </a:r>
            <a:endParaRPr dirty="0">
              <a:latin typeface="+mj-lt"/>
            </a:endParaRPr>
          </a:p>
        </p:txBody>
      </p:sp>
      <p:sp>
        <p:nvSpPr>
          <p:cNvPr id="71" name="Google Shape;642;p39">
            <a:extLst>
              <a:ext uri="{FF2B5EF4-FFF2-40B4-BE49-F238E27FC236}">
                <a16:creationId xmlns:a16="http://schemas.microsoft.com/office/drawing/2014/main" id="{CF61C444-F3F4-C17C-DD6F-DC1D82C28B0B}"/>
              </a:ext>
            </a:extLst>
          </p:cNvPr>
          <p:cNvSpPr txBox="1"/>
          <p:nvPr/>
        </p:nvSpPr>
        <p:spPr>
          <a:xfrm>
            <a:off x="6817888" y="2121993"/>
            <a:ext cx="19556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in counter</a:t>
            </a:r>
            <a:endParaRPr>
              <a:latin typeface="+mj-lt"/>
            </a:endParaRPr>
          </a:p>
        </p:txBody>
      </p:sp>
      <p:sp>
        <p:nvSpPr>
          <p:cNvPr id="73" name="Google Shape;644;p39">
            <a:extLst>
              <a:ext uri="{FF2B5EF4-FFF2-40B4-BE49-F238E27FC236}">
                <a16:creationId xmlns:a16="http://schemas.microsoft.com/office/drawing/2014/main" id="{B7633F05-6D60-758E-64C7-AB1622389910}"/>
              </a:ext>
            </a:extLst>
          </p:cNvPr>
          <p:cNvSpPr txBox="1"/>
          <p:nvPr/>
        </p:nvSpPr>
        <p:spPr>
          <a:xfrm>
            <a:off x="4684288" y="2806583"/>
            <a:ext cx="71525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LOP,</a:t>
            </a:r>
            <a:endParaRPr dirty="0">
              <a:latin typeface="+mj-lt"/>
            </a:endParaRPr>
          </a:p>
        </p:txBody>
      </p:sp>
      <p:sp>
        <p:nvSpPr>
          <p:cNvPr id="74" name="Google Shape;645;p39">
            <a:extLst>
              <a:ext uri="{FF2B5EF4-FFF2-40B4-BE49-F238E27FC236}">
                <a16:creationId xmlns:a16="http://schemas.microsoft.com/office/drawing/2014/main" id="{27519FCC-7D0C-7C38-5F3F-8B831EDF99F0}"/>
              </a:ext>
            </a:extLst>
          </p:cNvPr>
          <p:cNvSpPr txBox="1"/>
          <p:nvPr/>
        </p:nvSpPr>
        <p:spPr>
          <a:xfrm>
            <a:off x="5405189" y="2462353"/>
            <a:ext cx="9417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CLA</a:t>
            </a:r>
            <a:endParaRPr dirty="0">
              <a:latin typeface="+mj-lt"/>
            </a:endParaRPr>
          </a:p>
        </p:txBody>
      </p:sp>
      <p:sp>
        <p:nvSpPr>
          <p:cNvPr id="75" name="Google Shape;646;p39">
            <a:extLst>
              <a:ext uri="{FF2B5EF4-FFF2-40B4-BE49-F238E27FC236}">
                <a16:creationId xmlns:a16="http://schemas.microsoft.com/office/drawing/2014/main" id="{2E8451DB-4BEC-350A-BD7F-79A354DE0DE2}"/>
              </a:ext>
            </a:extLst>
          </p:cNvPr>
          <p:cNvSpPr txBox="1"/>
          <p:nvPr/>
        </p:nvSpPr>
        <p:spPr>
          <a:xfrm>
            <a:off x="6817888" y="2462353"/>
            <a:ext cx="21835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/Clear accumulator</a:t>
            </a:r>
            <a:endParaRPr dirty="0">
              <a:latin typeface="+mj-lt"/>
            </a:endParaRPr>
          </a:p>
        </p:txBody>
      </p:sp>
      <p:sp>
        <p:nvSpPr>
          <p:cNvPr id="77" name="Google Shape;648;p39">
            <a:extLst>
              <a:ext uri="{FF2B5EF4-FFF2-40B4-BE49-F238E27FC236}">
                <a16:creationId xmlns:a16="http://schemas.microsoft.com/office/drawing/2014/main" id="{2300A4AA-87E5-1924-EB5E-58972239E933}"/>
              </a:ext>
            </a:extLst>
          </p:cNvPr>
          <p:cNvSpPr txBox="1"/>
          <p:nvPr/>
        </p:nvSpPr>
        <p:spPr>
          <a:xfrm>
            <a:off x="5405189" y="2806583"/>
            <a:ext cx="15245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PTR  I</a:t>
            </a:r>
            <a:endParaRPr dirty="0">
              <a:latin typeface="+mj-lt"/>
            </a:endParaRPr>
          </a:p>
        </p:txBody>
      </p:sp>
      <p:sp>
        <p:nvSpPr>
          <p:cNvPr id="78" name="Google Shape;649;p39">
            <a:extLst>
              <a:ext uri="{FF2B5EF4-FFF2-40B4-BE49-F238E27FC236}">
                <a16:creationId xmlns:a16="http://schemas.microsoft.com/office/drawing/2014/main" id="{0976C8DA-20AB-9B8C-344E-D9A53C3C0F75}"/>
              </a:ext>
            </a:extLst>
          </p:cNvPr>
          <p:cNvSpPr txBox="1"/>
          <p:nvPr/>
        </p:nvSpPr>
        <p:spPr>
          <a:xfrm>
            <a:off x="6817888" y="2806583"/>
            <a:ext cx="45580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zero to location pointed by PTR</a:t>
            </a:r>
            <a:endParaRPr dirty="0">
              <a:latin typeface="+mj-lt"/>
            </a:endParaRPr>
          </a:p>
        </p:txBody>
      </p:sp>
      <p:sp>
        <p:nvSpPr>
          <p:cNvPr id="80" name="Google Shape;651;p39">
            <a:extLst>
              <a:ext uri="{FF2B5EF4-FFF2-40B4-BE49-F238E27FC236}">
                <a16:creationId xmlns:a16="http://schemas.microsoft.com/office/drawing/2014/main" id="{E9143CB9-4124-DEA8-E7D4-9B30AAE0B984}"/>
              </a:ext>
            </a:extLst>
          </p:cNvPr>
          <p:cNvSpPr txBox="1"/>
          <p:nvPr/>
        </p:nvSpPr>
        <p:spPr>
          <a:xfrm>
            <a:off x="5405190" y="3158313"/>
            <a:ext cx="10536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ISZ PTR</a:t>
            </a:r>
            <a:endParaRPr dirty="0">
              <a:latin typeface="+mj-lt"/>
            </a:endParaRPr>
          </a:p>
        </p:txBody>
      </p:sp>
      <p:sp>
        <p:nvSpPr>
          <p:cNvPr id="81" name="Google Shape;652;p39">
            <a:extLst>
              <a:ext uri="{FF2B5EF4-FFF2-40B4-BE49-F238E27FC236}">
                <a16:creationId xmlns:a16="http://schemas.microsoft.com/office/drawing/2014/main" id="{A93E1E7C-EE28-6877-BA55-C75EF0611D14}"/>
              </a:ext>
            </a:extLst>
          </p:cNvPr>
          <p:cNvSpPr txBox="1"/>
          <p:nvPr/>
        </p:nvSpPr>
        <p:spPr>
          <a:xfrm>
            <a:off x="6817888" y="3158313"/>
            <a:ext cx="217912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/Increment pointer</a:t>
            </a:r>
            <a:endParaRPr dirty="0">
              <a:latin typeface="+mj-lt"/>
            </a:endParaRPr>
          </a:p>
        </p:txBody>
      </p:sp>
      <p:sp>
        <p:nvSpPr>
          <p:cNvPr id="83" name="Google Shape;654;p39">
            <a:extLst>
              <a:ext uri="{FF2B5EF4-FFF2-40B4-BE49-F238E27FC236}">
                <a16:creationId xmlns:a16="http://schemas.microsoft.com/office/drawing/2014/main" id="{660DDF8E-D7AE-642E-A703-2656B402EFBA}"/>
              </a:ext>
            </a:extLst>
          </p:cNvPr>
          <p:cNvSpPr txBox="1"/>
          <p:nvPr/>
        </p:nvSpPr>
        <p:spPr>
          <a:xfrm>
            <a:off x="5405190" y="3498672"/>
            <a:ext cx="109619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ISZ CTR</a:t>
            </a:r>
            <a:endParaRPr dirty="0">
              <a:latin typeface="+mj-lt"/>
            </a:endParaRPr>
          </a:p>
        </p:txBody>
      </p:sp>
      <p:sp>
        <p:nvSpPr>
          <p:cNvPr id="84" name="Google Shape;655;p39">
            <a:extLst>
              <a:ext uri="{FF2B5EF4-FFF2-40B4-BE49-F238E27FC236}">
                <a16:creationId xmlns:a16="http://schemas.microsoft.com/office/drawing/2014/main" id="{6BDDBA0C-5B34-CE12-448B-A4E271675524}"/>
              </a:ext>
            </a:extLst>
          </p:cNvPr>
          <p:cNvSpPr txBox="1"/>
          <p:nvPr/>
        </p:nvSpPr>
        <p:spPr>
          <a:xfrm>
            <a:off x="6817888" y="3498673"/>
            <a:ext cx="222670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/Increment counter</a:t>
            </a:r>
            <a:endParaRPr>
              <a:latin typeface="+mj-lt"/>
            </a:endParaRPr>
          </a:p>
        </p:txBody>
      </p:sp>
      <p:sp>
        <p:nvSpPr>
          <p:cNvPr id="86" name="Google Shape;657;p39">
            <a:extLst>
              <a:ext uri="{FF2B5EF4-FFF2-40B4-BE49-F238E27FC236}">
                <a16:creationId xmlns:a16="http://schemas.microsoft.com/office/drawing/2014/main" id="{C81FE5DD-9E79-2E19-B62A-2666A1D5979B}"/>
              </a:ext>
            </a:extLst>
          </p:cNvPr>
          <p:cNvSpPr txBox="1"/>
          <p:nvPr/>
        </p:nvSpPr>
        <p:spPr>
          <a:xfrm>
            <a:off x="5405190" y="3863223"/>
            <a:ext cx="13941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BUN LOP</a:t>
            </a:r>
            <a:endParaRPr dirty="0">
              <a:latin typeface="+mj-lt"/>
            </a:endParaRPr>
          </a:p>
        </p:txBody>
      </p:sp>
      <p:sp>
        <p:nvSpPr>
          <p:cNvPr id="87" name="Google Shape;658;p39">
            <a:extLst>
              <a:ext uri="{FF2B5EF4-FFF2-40B4-BE49-F238E27FC236}">
                <a16:creationId xmlns:a16="http://schemas.microsoft.com/office/drawing/2014/main" id="{66FE7741-A086-43D8-7283-90C9BAA601B9}"/>
              </a:ext>
            </a:extLst>
          </p:cNvPr>
          <p:cNvSpPr txBox="1"/>
          <p:nvPr/>
        </p:nvSpPr>
        <p:spPr>
          <a:xfrm>
            <a:off x="6817888" y="3863223"/>
            <a:ext cx="21527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/Repeat loop again</a:t>
            </a:r>
            <a:endParaRPr>
              <a:latin typeface="+mj-lt"/>
            </a:endParaRPr>
          </a:p>
        </p:txBody>
      </p:sp>
      <p:sp>
        <p:nvSpPr>
          <p:cNvPr id="89" name="Google Shape;660;p39">
            <a:extLst>
              <a:ext uri="{FF2B5EF4-FFF2-40B4-BE49-F238E27FC236}">
                <a16:creationId xmlns:a16="http://schemas.microsoft.com/office/drawing/2014/main" id="{A1B62B50-AC34-508A-9842-B56F83C5F8AF}"/>
              </a:ext>
            </a:extLst>
          </p:cNvPr>
          <p:cNvSpPr txBox="1"/>
          <p:nvPr/>
        </p:nvSpPr>
        <p:spPr>
          <a:xfrm>
            <a:off x="5405189" y="4234062"/>
            <a:ext cx="713657" cy="4020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HLT</a:t>
            </a:r>
            <a:endParaRPr dirty="0">
              <a:latin typeface="+mj-lt"/>
            </a:endParaRPr>
          </a:p>
        </p:txBody>
      </p:sp>
      <p:sp>
        <p:nvSpPr>
          <p:cNvPr id="90" name="Google Shape;661;p39">
            <a:extLst>
              <a:ext uri="{FF2B5EF4-FFF2-40B4-BE49-F238E27FC236}">
                <a16:creationId xmlns:a16="http://schemas.microsoft.com/office/drawing/2014/main" id="{6DD85632-1962-ABCA-8137-4D1CF406B56A}"/>
              </a:ext>
            </a:extLst>
          </p:cNvPr>
          <p:cNvSpPr txBox="1"/>
          <p:nvPr/>
        </p:nvSpPr>
        <p:spPr>
          <a:xfrm>
            <a:off x="6817888" y="4234063"/>
            <a:ext cx="7136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/Halt</a:t>
            </a:r>
            <a:endParaRPr>
              <a:latin typeface="+mj-lt"/>
            </a:endParaRPr>
          </a:p>
        </p:txBody>
      </p:sp>
      <p:sp>
        <p:nvSpPr>
          <p:cNvPr id="91" name="Google Shape;662;p39">
            <a:extLst>
              <a:ext uri="{FF2B5EF4-FFF2-40B4-BE49-F238E27FC236}">
                <a16:creationId xmlns:a16="http://schemas.microsoft.com/office/drawing/2014/main" id="{2346367F-717F-4EAF-8122-FCFB12897562}"/>
              </a:ext>
            </a:extLst>
          </p:cNvPr>
          <p:cNvSpPr txBox="1"/>
          <p:nvPr/>
        </p:nvSpPr>
        <p:spPr>
          <a:xfrm>
            <a:off x="4679391" y="4592808"/>
            <a:ext cx="73566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ADS,</a:t>
            </a:r>
            <a:endParaRPr dirty="0">
              <a:latin typeface="+mj-lt"/>
            </a:endParaRPr>
          </a:p>
        </p:txBody>
      </p:sp>
      <p:sp>
        <p:nvSpPr>
          <p:cNvPr id="93" name="Google Shape;664;p39">
            <a:extLst>
              <a:ext uri="{FF2B5EF4-FFF2-40B4-BE49-F238E27FC236}">
                <a16:creationId xmlns:a16="http://schemas.microsoft.com/office/drawing/2014/main" id="{9404C86C-4C32-2694-243B-F26B75177008}"/>
              </a:ext>
            </a:extLst>
          </p:cNvPr>
          <p:cNvSpPr txBox="1"/>
          <p:nvPr/>
        </p:nvSpPr>
        <p:spPr>
          <a:xfrm>
            <a:off x="5408532" y="4592808"/>
            <a:ext cx="136177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500</a:t>
            </a:r>
            <a:endParaRPr dirty="0">
              <a:latin typeface="+mj-lt"/>
            </a:endParaRPr>
          </a:p>
        </p:txBody>
      </p:sp>
      <p:sp>
        <p:nvSpPr>
          <p:cNvPr id="94" name="Google Shape;665;p39">
            <a:extLst>
              <a:ext uri="{FF2B5EF4-FFF2-40B4-BE49-F238E27FC236}">
                <a16:creationId xmlns:a16="http://schemas.microsoft.com/office/drawing/2014/main" id="{87631D43-D407-0BE7-6342-4C8E908F3AA2}"/>
              </a:ext>
            </a:extLst>
          </p:cNvPr>
          <p:cNvSpPr txBox="1"/>
          <p:nvPr/>
        </p:nvSpPr>
        <p:spPr>
          <a:xfrm>
            <a:off x="6817888" y="4592808"/>
            <a:ext cx="29034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/First address of operands</a:t>
            </a:r>
            <a:endParaRPr>
              <a:latin typeface="+mj-lt"/>
            </a:endParaRPr>
          </a:p>
        </p:txBody>
      </p:sp>
      <p:sp>
        <p:nvSpPr>
          <p:cNvPr id="95" name="Google Shape;666;p39">
            <a:extLst>
              <a:ext uri="{FF2B5EF4-FFF2-40B4-BE49-F238E27FC236}">
                <a16:creationId xmlns:a16="http://schemas.microsoft.com/office/drawing/2014/main" id="{F7FAAF11-9AFA-FA1B-01D9-0CE241FC6F97}"/>
              </a:ext>
            </a:extLst>
          </p:cNvPr>
          <p:cNvSpPr txBox="1"/>
          <p:nvPr/>
        </p:nvSpPr>
        <p:spPr>
          <a:xfrm>
            <a:off x="4682316" y="4930023"/>
            <a:ext cx="78031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PTR,</a:t>
            </a:r>
            <a:endParaRPr dirty="0">
              <a:latin typeface="+mj-lt"/>
            </a:endParaRPr>
          </a:p>
        </p:txBody>
      </p:sp>
      <p:sp>
        <p:nvSpPr>
          <p:cNvPr id="97" name="Google Shape;668;p39">
            <a:extLst>
              <a:ext uri="{FF2B5EF4-FFF2-40B4-BE49-F238E27FC236}">
                <a16:creationId xmlns:a16="http://schemas.microsoft.com/office/drawing/2014/main" id="{61B1E94A-B78A-032C-EF57-A72EACF4A8EA}"/>
              </a:ext>
            </a:extLst>
          </p:cNvPr>
          <p:cNvSpPr txBox="1"/>
          <p:nvPr/>
        </p:nvSpPr>
        <p:spPr>
          <a:xfrm>
            <a:off x="5412248" y="4917926"/>
            <a:ext cx="104657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0</a:t>
            </a:r>
            <a:endParaRPr dirty="0">
              <a:latin typeface="+mj-lt"/>
            </a:endParaRPr>
          </a:p>
        </p:txBody>
      </p:sp>
      <p:sp>
        <p:nvSpPr>
          <p:cNvPr id="98" name="Google Shape;669;p39">
            <a:extLst>
              <a:ext uri="{FF2B5EF4-FFF2-40B4-BE49-F238E27FC236}">
                <a16:creationId xmlns:a16="http://schemas.microsoft.com/office/drawing/2014/main" id="{9806A3B5-BD5A-30D3-5E98-06E6FB8D3E17}"/>
              </a:ext>
            </a:extLst>
          </p:cNvPr>
          <p:cNvSpPr txBox="1"/>
          <p:nvPr/>
        </p:nvSpPr>
        <p:spPr>
          <a:xfrm>
            <a:off x="6812808" y="4930023"/>
            <a:ext cx="374403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/This location reserved for pointer</a:t>
            </a:r>
            <a:endParaRPr>
              <a:latin typeface="+mj-lt"/>
            </a:endParaRPr>
          </a:p>
        </p:txBody>
      </p:sp>
      <p:sp>
        <p:nvSpPr>
          <p:cNvPr id="99" name="Google Shape;670;p39">
            <a:extLst>
              <a:ext uri="{FF2B5EF4-FFF2-40B4-BE49-F238E27FC236}">
                <a16:creationId xmlns:a16="http://schemas.microsoft.com/office/drawing/2014/main" id="{2800E497-F696-4012-966A-CFD233F0201D}"/>
              </a:ext>
            </a:extLst>
          </p:cNvPr>
          <p:cNvSpPr txBox="1"/>
          <p:nvPr/>
        </p:nvSpPr>
        <p:spPr>
          <a:xfrm>
            <a:off x="4682316" y="5270383"/>
            <a:ext cx="8228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NBR,</a:t>
            </a:r>
            <a:endParaRPr dirty="0">
              <a:latin typeface="+mj-lt"/>
            </a:endParaRPr>
          </a:p>
        </p:txBody>
      </p:sp>
      <p:sp>
        <p:nvSpPr>
          <p:cNvPr id="101" name="Google Shape;672;p39">
            <a:extLst>
              <a:ext uri="{FF2B5EF4-FFF2-40B4-BE49-F238E27FC236}">
                <a16:creationId xmlns:a16="http://schemas.microsoft.com/office/drawing/2014/main" id="{93B2B8FD-C157-50D3-A679-658BD5375C7D}"/>
              </a:ext>
            </a:extLst>
          </p:cNvPr>
          <p:cNvSpPr txBox="1"/>
          <p:nvPr/>
        </p:nvSpPr>
        <p:spPr>
          <a:xfrm>
            <a:off x="5412247" y="5258286"/>
            <a:ext cx="125989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DEC -255</a:t>
            </a:r>
            <a:endParaRPr sz="2000" dirty="0">
              <a:solidFill>
                <a:schemeClr val="dk1"/>
              </a:solidFill>
              <a:latin typeface="+mj-lt"/>
              <a:ea typeface="Roboto Condensed"/>
              <a:cs typeface="Roboto Condensed"/>
              <a:sym typeface="Roboto Condensed"/>
            </a:endParaRPr>
          </a:p>
        </p:txBody>
      </p:sp>
      <p:sp>
        <p:nvSpPr>
          <p:cNvPr id="102" name="Google Shape;673;p39">
            <a:extLst>
              <a:ext uri="{FF2B5EF4-FFF2-40B4-BE49-F238E27FC236}">
                <a16:creationId xmlns:a16="http://schemas.microsoft.com/office/drawing/2014/main" id="{DF1A13C7-A309-B4DE-576E-B5ED02921C4F}"/>
              </a:ext>
            </a:extLst>
          </p:cNvPr>
          <p:cNvSpPr txBox="1"/>
          <p:nvPr/>
        </p:nvSpPr>
        <p:spPr>
          <a:xfrm>
            <a:off x="6812808" y="5270383"/>
            <a:ext cx="341484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/Constant to initialized counter</a:t>
            </a:r>
            <a:endParaRPr>
              <a:latin typeface="+mj-lt"/>
            </a:endParaRPr>
          </a:p>
        </p:txBody>
      </p:sp>
      <p:sp>
        <p:nvSpPr>
          <p:cNvPr id="103" name="Google Shape;674;p39">
            <a:extLst>
              <a:ext uri="{FF2B5EF4-FFF2-40B4-BE49-F238E27FC236}">
                <a16:creationId xmlns:a16="http://schemas.microsoft.com/office/drawing/2014/main" id="{8D6B681C-C4B0-9F07-0A57-23252270FC91}"/>
              </a:ext>
            </a:extLst>
          </p:cNvPr>
          <p:cNvSpPr txBox="1"/>
          <p:nvPr/>
        </p:nvSpPr>
        <p:spPr>
          <a:xfrm>
            <a:off x="4685121" y="5611953"/>
            <a:ext cx="7299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CTR,</a:t>
            </a:r>
            <a:endParaRPr dirty="0">
              <a:latin typeface="+mj-lt"/>
            </a:endParaRPr>
          </a:p>
        </p:txBody>
      </p:sp>
      <p:sp>
        <p:nvSpPr>
          <p:cNvPr id="105" name="Google Shape;676;p39">
            <a:extLst>
              <a:ext uri="{FF2B5EF4-FFF2-40B4-BE49-F238E27FC236}">
                <a16:creationId xmlns:a16="http://schemas.microsoft.com/office/drawing/2014/main" id="{2D1A6ED1-3DD1-EB77-D214-1B3DB69449E9}"/>
              </a:ext>
            </a:extLst>
          </p:cNvPr>
          <p:cNvSpPr txBox="1"/>
          <p:nvPr/>
        </p:nvSpPr>
        <p:spPr>
          <a:xfrm>
            <a:off x="5415053" y="5599856"/>
            <a:ext cx="106856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0</a:t>
            </a:r>
            <a:endParaRPr dirty="0">
              <a:latin typeface="+mj-lt"/>
            </a:endParaRPr>
          </a:p>
        </p:txBody>
      </p:sp>
      <p:sp>
        <p:nvSpPr>
          <p:cNvPr id="106" name="Google Shape;677;p39">
            <a:extLst>
              <a:ext uri="{FF2B5EF4-FFF2-40B4-BE49-F238E27FC236}">
                <a16:creationId xmlns:a16="http://schemas.microsoft.com/office/drawing/2014/main" id="{8D09900D-B117-BB3A-282A-4E6660C65F4A}"/>
              </a:ext>
            </a:extLst>
          </p:cNvPr>
          <p:cNvSpPr txBox="1"/>
          <p:nvPr/>
        </p:nvSpPr>
        <p:spPr>
          <a:xfrm>
            <a:off x="6815613" y="5611953"/>
            <a:ext cx="39727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/This location reserved for a counter</a:t>
            </a:r>
            <a:endParaRPr>
              <a:latin typeface="+mj-lt"/>
            </a:endParaRPr>
          </a:p>
        </p:txBody>
      </p:sp>
      <p:sp>
        <p:nvSpPr>
          <p:cNvPr id="108" name="Google Shape;679;p39">
            <a:extLst>
              <a:ext uri="{FF2B5EF4-FFF2-40B4-BE49-F238E27FC236}">
                <a16:creationId xmlns:a16="http://schemas.microsoft.com/office/drawing/2014/main" id="{A89338E2-D73C-C02A-8E72-9A8ECA6CA3B8}"/>
              </a:ext>
            </a:extLst>
          </p:cNvPr>
          <p:cNvSpPr txBox="1"/>
          <p:nvPr/>
        </p:nvSpPr>
        <p:spPr>
          <a:xfrm>
            <a:off x="5415052" y="5939006"/>
            <a:ext cx="9318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END</a:t>
            </a:r>
            <a:endParaRPr dirty="0">
              <a:latin typeface="+mj-lt"/>
            </a:endParaRPr>
          </a:p>
        </p:txBody>
      </p:sp>
      <p:sp>
        <p:nvSpPr>
          <p:cNvPr id="109" name="Google Shape;680;p39">
            <a:extLst>
              <a:ext uri="{FF2B5EF4-FFF2-40B4-BE49-F238E27FC236}">
                <a16:creationId xmlns:a16="http://schemas.microsoft.com/office/drawing/2014/main" id="{13E1EDEE-6C6C-1310-80CA-D960A18C47F3}"/>
              </a:ext>
            </a:extLst>
          </p:cNvPr>
          <p:cNvSpPr txBox="1"/>
          <p:nvPr/>
        </p:nvSpPr>
        <p:spPr>
          <a:xfrm>
            <a:off x="6815613" y="5951103"/>
            <a:ext cx="355741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/End of symbolic program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126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E43C-F618-2E23-FC03-959E618A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47365" cy="4601183"/>
          </a:xfrm>
        </p:spPr>
        <p:txBody>
          <a:bodyPr/>
          <a:lstStyle/>
          <a:p>
            <a:r>
              <a:rPr lang="en-US" dirty="0"/>
              <a:t>Programming Arithmetic &amp; logic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09E2-46DD-3B54-AD41-894EEC738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b="1" dirty="0"/>
              <a:t>Multiplication Program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Multiplying two numbers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For simplify, neglect the sign bit and assume positive numbers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Assume that two binary numbers have no more than eight significant bits so their product can not exceed the word capacity of 16 bits.</a:t>
            </a: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It is possible to modify to take care of signs or use 16-bit numbers.</a:t>
            </a:r>
          </a:p>
          <a:p>
            <a:pPr algn="just"/>
            <a:r>
              <a:rPr lang="en-US" sz="2600" i="1" dirty="0">
                <a:solidFill>
                  <a:srgbClr val="11BBAF"/>
                </a:solidFill>
              </a:rPr>
              <a:t>Adding the multiplicand X as many times as there are 1’s in multiplier Y, provided that the value of X is shifted left from one line to the next.</a:t>
            </a:r>
            <a:endParaRPr lang="en-US" sz="2600" dirty="0">
              <a:solidFill>
                <a:srgbClr val="11BBAF"/>
              </a:solidFill>
            </a:endParaRPr>
          </a:p>
          <a:p>
            <a:pPr algn="just"/>
            <a:r>
              <a:rPr lang="en-US" sz="2600" dirty="0">
                <a:solidFill>
                  <a:schemeClr val="tx1"/>
                </a:solidFill>
              </a:rPr>
              <a:t>Since, the computer can add only two numbers at a time, we reserve a memory location P, to store intermediate sums (called partial product).</a:t>
            </a:r>
          </a:p>
        </p:txBody>
      </p:sp>
    </p:spTree>
    <p:extLst>
      <p:ext uri="{BB962C8B-B14F-4D97-AF65-F5344CB8AC3E}">
        <p14:creationId xmlns:p14="http://schemas.microsoft.com/office/powerpoint/2010/main" val="6213082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AE43C-F618-2E23-FC03-959E618A4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47365" cy="4601183"/>
          </a:xfrm>
        </p:spPr>
        <p:txBody>
          <a:bodyPr/>
          <a:lstStyle/>
          <a:p>
            <a:r>
              <a:rPr lang="en-US" dirty="0"/>
              <a:t>Programming Arithmetic &amp; logic Operations</a:t>
            </a:r>
          </a:p>
        </p:txBody>
      </p:sp>
      <p:sp>
        <p:nvSpPr>
          <p:cNvPr id="7" name="Rectangle 85">
            <a:extLst>
              <a:ext uri="{FF2B5EF4-FFF2-40B4-BE49-F238E27FC236}">
                <a16:creationId xmlns:a16="http://schemas.microsoft.com/office/drawing/2014/main" id="{199BADD4-7C17-95E3-4108-2E3CA8AF4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3484" y="1119173"/>
            <a:ext cx="2733122" cy="9207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 holds the multiplicand</a:t>
            </a: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Y holds the multiplier</a:t>
            </a: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P holds the product</a:t>
            </a:r>
          </a:p>
        </p:txBody>
      </p:sp>
      <p:sp>
        <p:nvSpPr>
          <p:cNvPr id="8" name="Rectangle 89">
            <a:extLst>
              <a:ext uri="{FF2B5EF4-FFF2-40B4-BE49-F238E27FC236}">
                <a16:creationId xmlns:a16="http://schemas.microsoft.com/office/drawing/2014/main" id="{71213BB4-75A2-EF67-7245-D82C5CDF1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53583" y="2191399"/>
            <a:ext cx="2162452" cy="64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Example with four </a:t>
            </a:r>
          </a:p>
          <a:p>
            <a:pPr>
              <a:lnSpc>
                <a:spcPct val="90000"/>
              </a:lnSpc>
            </a:pPr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significant digits</a:t>
            </a:r>
          </a:p>
        </p:txBody>
      </p:sp>
      <p:sp>
        <p:nvSpPr>
          <p:cNvPr id="9" name="Rectangle 91">
            <a:extLst>
              <a:ext uri="{FF2B5EF4-FFF2-40B4-BE49-F238E27FC236}">
                <a16:creationId xmlns:a16="http://schemas.microsoft.com/office/drawing/2014/main" id="{3417B8A1-EE79-5D11-633A-BE0FA660A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13734" y="2943225"/>
            <a:ext cx="3225243" cy="2244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742950" indent="-28575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X =            1111               P              </a:t>
            </a:r>
          </a:p>
          <a:p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Y =            1011       0000 0000</a:t>
            </a:r>
          </a:p>
          <a:p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           1111       0000 1111</a:t>
            </a:r>
          </a:p>
          <a:p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        1 1110       0010 1101</a:t>
            </a:r>
          </a:p>
          <a:p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    00 0000       0010 1101</a:t>
            </a:r>
          </a:p>
          <a:p>
            <a:r>
              <a:rPr lang="en-US" altLang="ko-KR" sz="2000" b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   111 </a:t>
            </a:r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1000       1010 0101</a:t>
            </a:r>
          </a:p>
          <a:p>
            <a:r>
              <a:rPr lang="en-US" altLang="ko-KR" sz="2000" b="0" dirty="0">
                <a:solidFill>
                  <a:srgbClr val="000000"/>
                </a:solidFill>
                <a:latin typeface="+mn-lt"/>
                <a:cs typeface="Arial" panose="020B0604020202020204" pitchFamily="34" charset="0"/>
              </a:rPr>
              <a:t>        1010 0101</a:t>
            </a:r>
          </a:p>
        </p:txBody>
      </p:sp>
      <p:grpSp>
        <p:nvGrpSpPr>
          <p:cNvPr id="11" name="Group 1">
            <a:extLst>
              <a:ext uri="{FF2B5EF4-FFF2-40B4-BE49-F238E27FC236}">
                <a16:creationId xmlns:a16="http://schemas.microsoft.com/office/drawing/2014/main" id="{E8514035-16F9-080E-4D4A-5287A303282D}"/>
              </a:ext>
            </a:extLst>
          </p:cNvPr>
          <p:cNvGrpSpPr>
            <a:grpSpLocks/>
          </p:cNvGrpSpPr>
          <p:nvPr/>
        </p:nvGrpSpPr>
        <p:grpSpPr bwMode="auto">
          <a:xfrm>
            <a:off x="3624305" y="117986"/>
            <a:ext cx="4695741" cy="6548285"/>
            <a:chOff x="933450" y="869786"/>
            <a:chExt cx="3984625" cy="5602452"/>
          </a:xfrm>
        </p:grpSpPr>
        <p:sp useBgFill="1">
          <p:nvSpPr>
            <p:cNvPr id="12" name="Rectangle 3">
              <a:extLst>
                <a:ext uri="{FF2B5EF4-FFF2-40B4-BE49-F238E27FC236}">
                  <a16:creationId xmlns:a16="http://schemas.microsoft.com/office/drawing/2014/main" id="{2991C852-8E3E-9C73-CDE5-2FA30D459D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5" y="4840288"/>
              <a:ext cx="317500" cy="1127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5911F30E-1501-B8E5-1915-CFCC10135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4810125"/>
              <a:ext cx="2698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ko-KR" sz="1200" b="0">
                  <a:solidFill>
                    <a:schemeClr val="tx1"/>
                  </a:solidFill>
                </a:rPr>
                <a:t>cil</a:t>
              </a:r>
            </a:p>
          </p:txBody>
        </p:sp>
        <p:sp>
          <p:nvSpPr>
            <p:cNvPr id="14" name="Oval 5">
              <a:extLst>
                <a:ext uri="{FF2B5EF4-FFF2-40B4-BE49-F238E27FC236}">
                  <a16:creationId xmlns:a16="http://schemas.microsoft.com/office/drawing/2014/main" id="{327D7877-BD1A-CE98-0E90-399F754011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788" y="6024563"/>
              <a:ext cx="776287" cy="4381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D79ACBB2-FA2A-4C8D-6A8C-7E3B04C39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914525"/>
              <a:ext cx="995362" cy="1682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6" name="Rectangle 7">
              <a:extLst>
                <a:ext uri="{FF2B5EF4-FFF2-40B4-BE49-F238E27FC236}">
                  <a16:creationId xmlns:a16="http://schemas.microsoft.com/office/drawing/2014/main" id="{72E0CA59-68EF-C69A-FEDE-33EF79B87F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506538"/>
              <a:ext cx="950912" cy="16668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7" name="Rectangle 8">
              <a:extLst>
                <a:ext uri="{FF2B5EF4-FFF2-40B4-BE49-F238E27FC236}">
                  <a16:creationId xmlns:a16="http://schemas.microsoft.com/office/drawing/2014/main" id="{20BDB9B5-B111-B393-155A-75F7DDBE83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874713"/>
              <a:ext cx="1057275" cy="3254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8" name="Rectangle 9">
              <a:extLst>
                <a:ext uri="{FF2B5EF4-FFF2-40B4-BE49-F238E27FC236}">
                  <a16:creationId xmlns:a16="http://schemas.microsoft.com/office/drawing/2014/main" id="{73455983-CF00-6720-A96C-708698F51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806" y="869786"/>
              <a:ext cx="9080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CTR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- 8</a:t>
              </a:r>
            </a:p>
            <a:p>
              <a:pPr latinLnBrk="1">
                <a:lnSpc>
                  <a:spcPct val="90000"/>
                </a:lnSpc>
              </a:pPr>
              <a:endParaRPr lang="en-US" altLang="ko-KR" sz="12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A8D299F4-2EA3-F81F-E146-B4DBF45C6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242" y="1004888"/>
              <a:ext cx="603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P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EEBCD178-3B25-D1C9-B2DA-4F88BC44D8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850" y="1498910"/>
              <a:ext cx="603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E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21" name="Arc 12">
              <a:extLst>
                <a:ext uri="{FF2B5EF4-FFF2-40B4-BE49-F238E27FC236}">
                  <a16:creationId xmlns:a16="http://schemas.microsoft.com/office/drawing/2014/main" id="{52C64F50-9143-1A41-C52F-628F5D02FEE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1395413"/>
              <a:ext cx="133350" cy="96837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3">
              <a:extLst>
                <a:ext uri="{FF2B5EF4-FFF2-40B4-BE49-F238E27FC236}">
                  <a16:creationId xmlns:a16="http://schemas.microsoft.com/office/drawing/2014/main" id="{03D87A3B-3301-CD1F-9A0C-7B88431D54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1206500"/>
              <a:ext cx="0" cy="207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4">
              <a:extLst>
                <a:ext uri="{FF2B5EF4-FFF2-40B4-BE49-F238E27FC236}">
                  <a16:creationId xmlns:a16="http://schemas.microsoft.com/office/drawing/2014/main" id="{81C1777C-433D-872E-F6CC-AB96706B7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943" y="1909488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AC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24" name="Arc 15">
              <a:extLst>
                <a:ext uri="{FF2B5EF4-FFF2-40B4-BE49-F238E27FC236}">
                  <a16:creationId xmlns:a16="http://schemas.microsoft.com/office/drawing/2014/main" id="{B1D5BD48-16D0-9CE9-CB7F-45D329A748C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1803400"/>
              <a:ext cx="133350" cy="96838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6">
              <a:extLst>
                <a:ext uri="{FF2B5EF4-FFF2-40B4-BE49-F238E27FC236}">
                  <a16:creationId xmlns:a16="http://schemas.microsoft.com/office/drawing/2014/main" id="{D1A10442-1D6C-1DA9-FFF8-8CD00F170E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1679575"/>
              <a:ext cx="0" cy="131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17">
              <a:extLst>
                <a:ext uri="{FF2B5EF4-FFF2-40B4-BE49-F238E27FC236}">
                  <a16:creationId xmlns:a16="http://schemas.microsoft.com/office/drawing/2014/main" id="{E00DDA12-54A1-952F-C62C-ACA897B33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322513"/>
              <a:ext cx="995362" cy="16668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27" name="Arc 18">
              <a:extLst>
                <a:ext uri="{FF2B5EF4-FFF2-40B4-BE49-F238E27FC236}">
                  <a16:creationId xmlns:a16="http://schemas.microsoft.com/office/drawing/2014/main" id="{10F1DD88-CF27-CD5D-772C-396B7D0B2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2211388"/>
              <a:ext cx="133350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9">
              <a:extLst>
                <a:ext uri="{FF2B5EF4-FFF2-40B4-BE49-F238E27FC236}">
                  <a16:creationId xmlns:a16="http://schemas.microsoft.com/office/drawing/2014/main" id="{79E830B3-30B2-128D-175A-D7F9178509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2087563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Rectangle 20">
              <a:extLst>
                <a:ext uri="{FF2B5EF4-FFF2-40B4-BE49-F238E27FC236}">
                  <a16:creationId xmlns:a16="http://schemas.microsoft.com/office/drawing/2014/main" id="{26A60E06-478A-21A3-D36C-53B0085848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719388"/>
              <a:ext cx="1003300" cy="1730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0" name="Rectangle 21">
              <a:extLst>
                <a:ext uri="{FF2B5EF4-FFF2-40B4-BE49-F238E27FC236}">
                  <a16:creationId xmlns:a16="http://schemas.microsoft.com/office/drawing/2014/main" id="{54E45B52-5DC4-DE94-1122-2D62711EAF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800" y="2706049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Y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AC</a:t>
              </a:r>
            </a:p>
          </p:txBody>
        </p:sp>
        <p:sp>
          <p:nvSpPr>
            <p:cNvPr id="31" name="Arc 22">
              <a:extLst>
                <a:ext uri="{FF2B5EF4-FFF2-40B4-BE49-F238E27FC236}">
                  <a16:creationId xmlns:a16="http://schemas.microsoft.com/office/drawing/2014/main" id="{34D56DE8-3CEF-4E3A-DCD4-4FBFA405812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2609850"/>
              <a:ext cx="133350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23">
              <a:extLst>
                <a:ext uri="{FF2B5EF4-FFF2-40B4-BE49-F238E27FC236}">
                  <a16:creationId xmlns:a16="http://schemas.microsoft.com/office/drawing/2014/main" id="{6C2D2FFC-C893-6B05-B393-796B05052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2495550"/>
              <a:ext cx="0" cy="1222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Rectangle 24">
              <a:extLst>
                <a:ext uri="{FF2B5EF4-FFF2-40B4-BE49-F238E27FC236}">
                  <a16:creationId xmlns:a16="http://schemas.microsoft.com/office/drawing/2014/main" id="{FADBE031-93DF-AFAF-082F-A08037E7F2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307587"/>
              <a:ext cx="730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 err="1">
                  <a:solidFill>
                    <a:srgbClr val="000000"/>
                  </a:solidFill>
                </a:rPr>
                <a:t>cir</a:t>
              </a:r>
              <a:r>
                <a:rPr lang="en-US" altLang="ko-KR" sz="1200" dirty="0">
                  <a:solidFill>
                    <a:srgbClr val="000000"/>
                  </a:solidFill>
                </a:rPr>
                <a:t> EAC</a:t>
              </a:r>
            </a:p>
          </p:txBody>
        </p:sp>
        <p:sp>
          <p:nvSpPr>
            <p:cNvPr id="34" name="Arc 25">
              <a:extLst>
                <a:ext uri="{FF2B5EF4-FFF2-40B4-BE49-F238E27FC236}">
                  <a16:creationId xmlns:a16="http://schemas.microsoft.com/office/drawing/2014/main" id="{2C2118EF-6018-DB22-510C-F1FA5D65A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3016250"/>
              <a:ext cx="133350" cy="96838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5B45BCA4-F591-6816-5C43-B1AEBFADEB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2892425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6" name="Group 31">
              <a:extLst>
                <a:ext uri="{FF2B5EF4-FFF2-40B4-BE49-F238E27FC236}">
                  <a16:creationId xmlns:a16="http://schemas.microsoft.com/office/drawing/2014/main" id="{73111C91-2D07-D450-7D9A-C0077E77E1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775" y="3128963"/>
              <a:ext cx="863600" cy="447675"/>
              <a:chOff x="1160" y="3040"/>
              <a:chExt cx="392" cy="352"/>
            </a:xfrm>
          </p:grpSpPr>
          <p:sp>
            <p:nvSpPr>
              <p:cNvPr id="90" name="Line 27">
                <a:extLst>
                  <a:ext uri="{FF2B5EF4-FFF2-40B4-BE49-F238E27FC236}">
                    <a16:creationId xmlns:a16="http://schemas.microsoft.com/office/drawing/2014/main" id="{28E85CF3-6ECE-9D7E-C507-E8A7D5BEA5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" y="3040"/>
                <a:ext cx="208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Line 28">
                <a:extLst>
                  <a:ext uri="{FF2B5EF4-FFF2-40B4-BE49-F238E27FC236}">
                    <a16:creationId xmlns:a16="http://schemas.microsoft.com/office/drawing/2014/main" id="{D63D5D73-C3B5-D12B-C25B-F8789A8B2D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24"/>
                <a:ext cx="208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29">
                <a:extLst>
                  <a:ext uri="{FF2B5EF4-FFF2-40B4-BE49-F238E27FC236}">
                    <a16:creationId xmlns:a16="http://schemas.microsoft.com/office/drawing/2014/main" id="{85F92CCF-3869-C4E2-731E-E2FF9B6A78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3224"/>
                <a:ext cx="176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Line 30">
                <a:extLst>
                  <a:ext uri="{FF2B5EF4-FFF2-40B4-BE49-F238E27FC236}">
                    <a16:creationId xmlns:a16="http://schemas.microsoft.com/office/drawing/2014/main" id="{0B3C1F4B-8C60-F815-C124-6B096B9B4B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0" y="3040"/>
                <a:ext cx="176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" name="Rectangle 32">
              <a:extLst>
                <a:ext uri="{FF2B5EF4-FFF2-40B4-BE49-F238E27FC236}">
                  <a16:creationId xmlns:a16="http://schemas.microsoft.com/office/drawing/2014/main" id="{90251BEB-6F17-D06C-020B-11ADB3DB80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5" y="3238500"/>
              <a:ext cx="2825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38" name="Rectangle 33">
              <a:extLst>
                <a:ext uri="{FF2B5EF4-FFF2-40B4-BE49-F238E27FC236}">
                  <a16:creationId xmlns:a16="http://schemas.microsoft.com/office/drawing/2014/main" id="{DB9104B1-637B-F21E-541C-3D6452D18E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3535363"/>
              <a:ext cx="1120775" cy="1698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CA459642-D2DD-AD58-45A2-48D580184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575" y="3520642"/>
              <a:ext cx="8969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P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P + X</a:t>
              </a:r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2B0D3515-0975-07EB-BCFB-2E95E5A7B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913" y="3357563"/>
              <a:ext cx="581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Line 36">
              <a:extLst>
                <a:ext uri="{FF2B5EF4-FFF2-40B4-BE49-F238E27FC236}">
                  <a16:creationId xmlns:a16="http://schemas.microsoft.com/office/drawing/2014/main" id="{6F7A4883-AE4A-049D-44BF-5170F17FB4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213" y="3357563"/>
              <a:ext cx="563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76F383E2-01FE-F6CC-0E33-7353A308BE0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4150" y="3351213"/>
              <a:ext cx="0" cy="877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rc 38">
              <a:extLst>
                <a:ext uri="{FF2B5EF4-FFF2-40B4-BE49-F238E27FC236}">
                  <a16:creationId xmlns:a16="http://schemas.microsoft.com/office/drawing/2014/main" id="{FF67593F-9B82-7E6C-424E-F5B63EE8B2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424238"/>
              <a:ext cx="134937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9">
              <a:extLst>
                <a:ext uri="{FF2B5EF4-FFF2-40B4-BE49-F238E27FC236}">
                  <a16:creationId xmlns:a16="http://schemas.microsoft.com/office/drawing/2014/main" id="{C690E6AA-EE0F-1073-ACAB-B3A314C0B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3362325"/>
              <a:ext cx="0" cy="7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AA8DBA0C-3A29-7D76-558B-DD963F0D0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3881438"/>
              <a:ext cx="1103313" cy="1746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DB0A16BA-1524-D508-B6B1-2A5C6B568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208" y="3876511"/>
              <a:ext cx="603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E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47" name="Arc 42">
              <a:extLst>
                <a:ext uri="{FF2B5EF4-FFF2-40B4-BE49-F238E27FC236}">
                  <a16:creationId xmlns:a16="http://schemas.microsoft.com/office/drawing/2014/main" id="{E82566F8-7ED6-85A0-5DCC-623190CF3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770313"/>
              <a:ext cx="134937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43">
              <a:extLst>
                <a:ext uri="{FF2B5EF4-FFF2-40B4-BE49-F238E27FC236}">
                  <a16:creationId xmlns:a16="http://schemas.microsoft.com/office/drawing/2014/main" id="{50A8C3F1-CA0B-B6DF-1760-A8A8C22D53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3708400"/>
              <a:ext cx="0" cy="7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C3F05B05-8762-9EE7-636C-DC356C92BA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4056063"/>
              <a:ext cx="0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45">
              <a:extLst>
                <a:ext uri="{FF2B5EF4-FFF2-40B4-BE49-F238E27FC236}">
                  <a16:creationId xmlns:a16="http://schemas.microsoft.com/office/drawing/2014/main" id="{51CAACF5-0AAD-F67B-21EE-0A6B6CF677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313" y="4224338"/>
              <a:ext cx="8191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Line 46">
              <a:extLst>
                <a:ext uri="{FF2B5EF4-FFF2-40B4-BE49-F238E27FC236}">
                  <a16:creationId xmlns:a16="http://schemas.microsoft.com/office/drawing/2014/main" id="{0C19BE70-DFF6-C186-48A4-E03D0BF1E5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213" y="4224338"/>
              <a:ext cx="809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rc 47">
              <a:extLst>
                <a:ext uri="{FF2B5EF4-FFF2-40B4-BE49-F238E27FC236}">
                  <a16:creationId xmlns:a16="http://schemas.microsoft.com/office/drawing/2014/main" id="{36E1B5CF-1DE8-BDCA-1512-C3A9A01BE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5" y="4292600"/>
              <a:ext cx="134938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48">
              <a:extLst>
                <a:ext uri="{FF2B5EF4-FFF2-40B4-BE49-F238E27FC236}">
                  <a16:creationId xmlns:a16="http://schemas.microsoft.com/office/drawing/2014/main" id="{42B9890B-24D0-1121-DF35-1B8E8C5D59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250" y="4229100"/>
              <a:ext cx="0" cy="7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rc 49">
              <a:extLst>
                <a:ext uri="{FF2B5EF4-FFF2-40B4-BE49-F238E27FC236}">
                  <a16:creationId xmlns:a16="http://schemas.microsoft.com/office/drawing/2014/main" id="{19871597-AD4E-ECBA-5A19-F965DF071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4292600"/>
              <a:ext cx="134938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A6539D7A-9129-7331-F7C5-230E55F66D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4229100"/>
              <a:ext cx="0" cy="7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Rectangle 51">
              <a:extLst>
                <a:ext uri="{FF2B5EF4-FFF2-40B4-BE49-F238E27FC236}">
                  <a16:creationId xmlns:a16="http://schemas.microsoft.com/office/drawing/2014/main" id="{AC9B0B33-32D3-72CE-D200-99BB570223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4402138"/>
              <a:ext cx="995362" cy="1730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ECC6C077-3719-DF8F-C078-FFB9F640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829" y="4379274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AC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X</a:t>
              </a:r>
            </a:p>
          </p:txBody>
        </p:sp>
        <p:sp>
          <p:nvSpPr>
            <p:cNvPr id="58" name="Arc 53">
              <a:extLst>
                <a:ext uri="{FF2B5EF4-FFF2-40B4-BE49-F238E27FC236}">
                  <a16:creationId xmlns:a16="http://schemas.microsoft.com/office/drawing/2014/main" id="{0061713A-14DA-57F0-70D3-141F956620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4699000"/>
              <a:ext cx="133350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D4F7C3C1-7483-C64C-59FF-2FA21843DA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4575175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55">
              <a:extLst>
                <a:ext uri="{FF2B5EF4-FFF2-40B4-BE49-F238E27FC236}">
                  <a16:creationId xmlns:a16="http://schemas.microsoft.com/office/drawing/2014/main" id="{4B65D750-549E-0683-2ACD-D76B5C4B79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4810125"/>
              <a:ext cx="985837" cy="177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61" name="Rectangle 56">
              <a:extLst>
                <a:ext uri="{FF2B5EF4-FFF2-40B4-BE49-F238E27FC236}">
                  <a16:creationId xmlns:a16="http://schemas.microsoft.com/office/drawing/2014/main" id="{6D0E8BF6-2681-5403-44F1-61049FE419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998" y="4803611"/>
              <a:ext cx="7143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 err="1">
                  <a:solidFill>
                    <a:srgbClr val="000000"/>
                  </a:solidFill>
                </a:rPr>
                <a:t>cil</a:t>
              </a:r>
              <a:r>
                <a:rPr lang="en-US" altLang="ko-KR" sz="1200" dirty="0">
                  <a:solidFill>
                    <a:srgbClr val="000000"/>
                  </a:solidFill>
                </a:rPr>
                <a:t> EAC</a:t>
              </a:r>
            </a:p>
          </p:txBody>
        </p:sp>
        <p:sp>
          <p:nvSpPr>
            <p:cNvPr id="62" name="Arc 57">
              <a:extLst>
                <a:ext uri="{FF2B5EF4-FFF2-40B4-BE49-F238E27FC236}">
                  <a16:creationId xmlns:a16="http://schemas.microsoft.com/office/drawing/2014/main" id="{6EAA0B82-B1FD-0333-4D6E-B9A9EF21F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097463"/>
              <a:ext cx="133350" cy="96837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Line 58">
              <a:extLst>
                <a:ext uri="{FF2B5EF4-FFF2-40B4-BE49-F238E27FC236}">
                  <a16:creationId xmlns:a16="http://schemas.microsoft.com/office/drawing/2014/main" id="{176C8383-AAD1-B095-1719-CA12B8498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4984750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Rectangle 59">
              <a:extLst>
                <a:ext uri="{FF2B5EF4-FFF2-40B4-BE49-F238E27FC236}">
                  <a16:creationId xmlns:a16="http://schemas.microsoft.com/office/drawing/2014/main" id="{CBF562C5-0592-4BFD-5A4B-C491AEE07E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5207000"/>
              <a:ext cx="985837" cy="1746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65" name="Rectangle 60">
              <a:extLst>
                <a:ext uri="{FF2B5EF4-FFF2-40B4-BE49-F238E27FC236}">
                  <a16:creationId xmlns:a16="http://schemas.microsoft.com/office/drawing/2014/main" id="{3C7F00BD-87D9-CE7A-13BB-449E028BE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019" y="5193662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X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AC</a:t>
              </a:r>
            </a:p>
          </p:txBody>
        </p:sp>
        <p:sp>
          <p:nvSpPr>
            <p:cNvPr id="66" name="Arc 61">
              <a:extLst>
                <a:ext uri="{FF2B5EF4-FFF2-40B4-BE49-F238E27FC236}">
                  <a16:creationId xmlns:a16="http://schemas.microsoft.com/office/drawing/2014/main" id="{D2F18032-97AB-2851-E0B4-3A3A609AF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505450"/>
              <a:ext cx="133350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7" name="Line 62">
              <a:extLst>
                <a:ext uri="{FF2B5EF4-FFF2-40B4-BE49-F238E27FC236}">
                  <a16:creationId xmlns:a16="http://schemas.microsoft.com/office/drawing/2014/main" id="{5728AD93-CBEE-C83E-5FAE-DB5AF61A1C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5381625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8" name="Rectangle 63">
              <a:extLst>
                <a:ext uri="{FF2B5EF4-FFF2-40B4-BE49-F238E27FC236}">
                  <a16:creationId xmlns:a16="http://schemas.microsoft.com/office/drawing/2014/main" id="{E3293ADA-0618-1F5F-9C81-5F232A97E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50" y="5616575"/>
              <a:ext cx="1674813" cy="177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69" name="Rectangle 64">
              <a:extLst>
                <a:ext uri="{FF2B5EF4-FFF2-40B4-BE49-F238E27FC236}">
                  <a16:creationId xmlns:a16="http://schemas.microsoft.com/office/drawing/2014/main" id="{7D7A14EE-BFEF-234C-F45F-89835AE230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584" y="5603237"/>
              <a:ext cx="13017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CTR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CTR + 1</a:t>
              </a:r>
            </a:p>
          </p:txBody>
        </p:sp>
        <p:sp>
          <p:nvSpPr>
            <p:cNvPr id="70" name="Arc 65">
              <a:extLst>
                <a:ext uri="{FF2B5EF4-FFF2-40B4-BE49-F238E27FC236}">
                  <a16:creationId xmlns:a16="http://schemas.microsoft.com/office/drawing/2014/main" id="{D92172C0-3C54-BE4C-C56B-C9AB3DF39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911850"/>
              <a:ext cx="133350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66">
              <a:extLst>
                <a:ext uri="{FF2B5EF4-FFF2-40B4-BE49-F238E27FC236}">
                  <a16:creationId xmlns:a16="http://schemas.microsoft.com/office/drawing/2014/main" id="{4F5EC4C9-D510-2800-E5ED-45B150C3D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5789613"/>
              <a:ext cx="0" cy="131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Rectangle 67">
              <a:extLst>
                <a:ext uri="{FF2B5EF4-FFF2-40B4-BE49-F238E27FC236}">
                  <a16:creationId xmlns:a16="http://schemas.microsoft.com/office/drawing/2014/main" id="{80CCAEC5-CEB7-9812-0F7F-1B1C1771D5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162300"/>
              <a:ext cx="3540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73" name="Rectangle 68">
              <a:extLst>
                <a:ext uri="{FF2B5EF4-FFF2-40B4-BE49-F238E27FC236}">
                  <a16:creationId xmlns:a16="http://schemas.microsoft.com/office/drawing/2014/main" id="{0FC1DD9E-59A7-9D66-3103-EAB99C3B1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613" y="3162300"/>
              <a:ext cx="35401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=0</a:t>
              </a:r>
            </a:p>
          </p:txBody>
        </p: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75BF8245-D100-7926-E883-367E1B68FC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775" y="6024563"/>
              <a:ext cx="863600" cy="447675"/>
              <a:chOff x="1160" y="5312"/>
              <a:chExt cx="392" cy="352"/>
            </a:xfrm>
          </p:grpSpPr>
          <p:sp>
            <p:nvSpPr>
              <p:cNvPr id="86" name="Line 69">
                <a:extLst>
                  <a:ext uri="{FF2B5EF4-FFF2-40B4-BE49-F238E27FC236}">
                    <a16:creationId xmlns:a16="http://schemas.microsoft.com/office/drawing/2014/main" id="{EE4CD56F-7724-C016-742D-89A53E9C65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" y="5312"/>
                <a:ext cx="208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Line 70">
                <a:extLst>
                  <a:ext uri="{FF2B5EF4-FFF2-40B4-BE49-F238E27FC236}">
                    <a16:creationId xmlns:a16="http://schemas.microsoft.com/office/drawing/2014/main" id="{A1D90EA2-7935-9C43-513C-AD22452623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5488"/>
                <a:ext cx="208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Line 71">
                <a:extLst>
                  <a:ext uri="{FF2B5EF4-FFF2-40B4-BE49-F238E27FC236}">
                    <a16:creationId xmlns:a16="http://schemas.microsoft.com/office/drawing/2014/main" id="{5E4BA5AB-A9FA-5F20-BED3-02A2EB1E12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5488"/>
                <a:ext cx="176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Line 72">
                <a:extLst>
                  <a:ext uri="{FF2B5EF4-FFF2-40B4-BE49-F238E27FC236}">
                    <a16:creationId xmlns:a16="http://schemas.microsoft.com/office/drawing/2014/main" id="{D452898C-F83B-F47E-6B11-13C9FE62C2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0" y="5312"/>
                <a:ext cx="176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C352873-1B4A-B1E7-3552-880A6CFCD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6124575"/>
              <a:ext cx="49371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CTR</a:t>
              </a:r>
            </a:p>
          </p:txBody>
        </p:sp>
        <p:sp>
          <p:nvSpPr>
            <p:cNvPr id="76" name="Arc 75">
              <a:extLst>
                <a:ext uri="{FF2B5EF4-FFF2-40B4-BE49-F238E27FC236}">
                  <a16:creationId xmlns:a16="http://schemas.microsoft.com/office/drawing/2014/main" id="{6A4255FA-8CE3-C144-7257-348B545D0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275" y="6199188"/>
              <a:ext cx="166688" cy="77787"/>
            </a:xfrm>
            <a:custGeom>
              <a:avLst/>
              <a:gdLst>
                <a:gd name="T0" fmla="*/ 2147483646 w 21600"/>
                <a:gd name="T1" fmla="*/ 2147483646 h 17255"/>
                <a:gd name="T2" fmla="*/ 2147483646 w 21600"/>
                <a:gd name="T3" fmla="*/ 0 h 17255"/>
                <a:gd name="T4" fmla="*/ 2147483646 w 21600"/>
                <a:gd name="T5" fmla="*/ 2147483646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Line 76">
              <a:extLst>
                <a:ext uri="{FF2B5EF4-FFF2-40B4-BE49-F238E27FC236}">
                  <a16:creationId xmlns:a16="http://schemas.microsoft.com/office/drawing/2014/main" id="{59147355-25DD-47D5-CD79-779F1C08FB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913" y="6243638"/>
              <a:ext cx="11366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8" name="Line 77">
              <a:extLst>
                <a:ext uri="{FF2B5EF4-FFF2-40B4-BE49-F238E27FC236}">
                  <a16:creationId xmlns:a16="http://schemas.microsoft.com/office/drawing/2014/main" id="{27970489-A650-E850-A789-CEFB4E237A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" y="6243638"/>
              <a:ext cx="1057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7599958-16DE-06BE-FCA2-92862DAFB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6043613"/>
              <a:ext cx="35401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80" name="Arc 80">
              <a:extLst>
                <a:ext uri="{FF2B5EF4-FFF2-40B4-BE49-F238E27FC236}">
                  <a16:creationId xmlns:a16="http://schemas.microsoft.com/office/drawing/2014/main" id="{CA5C54AE-0503-5B55-9633-28172BAE4E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50" y="1395413"/>
              <a:ext cx="133350" cy="96837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81">
              <a:extLst>
                <a:ext uri="{FF2B5EF4-FFF2-40B4-BE49-F238E27FC236}">
                  <a16:creationId xmlns:a16="http://schemas.microsoft.com/office/drawing/2014/main" id="{4C2BD010-E576-D453-CF43-9500BC1AA3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538" y="1333500"/>
              <a:ext cx="0" cy="7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82">
              <a:extLst>
                <a:ext uri="{FF2B5EF4-FFF2-40B4-BE49-F238E27FC236}">
                  <a16:creationId xmlns:a16="http://schemas.microsoft.com/office/drawing/2014/main" id="{CBA21499-73C1-46EF-624F-5D70651E25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50" y="1327150"/>
              <a:ext cx="12080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83">
              <a:extLst>
                <a:ext uri="{FF2B5EF4-FFF2-40B4-BE49-F238E27FC236}">
                  <a16:creationId xmlns:a16="http://schemas.microsoft.com/office/drawing/2014/main" id="{44D5994E-129C-A6A8-41BA-576C1E6449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975" y="1333500"/>
              <a:ext cx="0" cy="49196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Rectangle 84">
              <a:extLst>
                <a:ext uri="{FF2B5EF4-FFF2-40B4-BE49-F238E27FC236}">
                  <a16:creationId xmlns:a16="http://schemas.microsoft.com/office/drawing/2014/main" id="{229C8E57-9F6C-7AFC-4474-102785B749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513" y="6134100"/>
              <a:ext cx="5207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Stop</a:t>
              </a:r>
            </a:p>
          </p:txBody>
        </p:sp>
        <p:sp>
          <p:nvSpPr>
            <p:cNvPr id="85" name="Rectangle 103">
              <a:extLst>
                <a:ext uri="{FF2B5EF4-FFF2-40B4-BE49-F238E27FC236}">
                  <a16:creationId xmlns:a16="http://schemas.microsoft.com/office/drawing/2014/main" id="{6F3C1952-964B-DFF4-0A27-37880A922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604361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sym typeface="Symbol" panose="05050102010706020507" pitchFamily="18" charset="2"/>
                </a:rPr>
                <a:t> </a:t>
              </a:r>
              <a:r>
                <a:rPr lang="en-US" altLang="ko-KR" sz="1200">
                  <a:solidFill>
                    <a:srgbClr val="000000"/>
                  </a:solidFill>
                </a:rPr>
                <a:t>0</a:t>
              </a:r>
            </a:p>
          </p:txBody>
        </p:sp>
      </p:grpSp>
      <p:sp>
        <p:nvSpPr>
          <p:cNvPr id="97" name="Line 109">
            <a:extLst>
              <a:ext uri="{FF2B5EF4-FFF2-40B4-BE49-F238E27FC236}">
                <a16:creationId xmlns:a16="http://schemas.microsoft.com/office/drawing/2014/main" id="{AE4A0D98-3CE4-7AD1-718F-B22E2CC2297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79503" y="3622007"/>
            <a:ext cx="1272499" cy="12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Line 109">
            <a:extLst>
              <a:ext uri="{FF2B5EF4-FFF2-40B4-BE49-F238E27FC236}">
                <a16:creationId xmlns:a16="http://schemas.microsoft.com/office/drawing/2014/main" id="{6F298CA2-3BF3-61BF-2294-95BBC4A9432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581184" y="4813710"/>
            <a:ext cx="1272499" cy="12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Line 109">
            <a:extLst>
              <a:ext uri="{FF2B5EF4-FFF2-40B4-BE49-F238E27FC236}">
                <a16:creationId xmlns:a16="http://schemas.microsoft.com/office/drawing/2014/main" id="{46F18F00-BF2B-D078-B03B-D94C085F10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65244" y="3302404"/>
            <a:ext cx="1272499" cy="122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6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9" grpId="0" animBg="1"/>
      <p:bldP spid="9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">
            <a:extLst>
              <a:ext uri="{FF2B5EF4-FFF2-40B4-BE49-F238E27FC236}">
                <a16:creationId xmlns:a16="http://schemas.microsoft.com/office/drawing/2014/main" id="{CF09EDEB-B87C-36AF-C19A-AB7D4C26AF43}"/>
              </a:ext>
            </a:extLst>
          </p:cNvPr>
          <p:cNvGrpSpPr>
            <a:grpSpLocks/>
          </p:cNvGrpSpPr>
          <p:nvPr/>
        </p:nvGrpSpPr>
        <p:grpSpPr bwMode="auto">
          <a:xfrm>
            <a:off x="6130331" y="232242"/>
            <a:ext cx="5696890" cy="6574172"/>
            <a:chOff x="1563688" y="1308100"/>
            <a:chExt cx="5696891" cy="657417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557A345-9099-77C5-A3CD-BD1348602A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8238" y="1308100"/>
              <a:ext cx="1183016" cy="6574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ORG  100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CLE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LDA  Y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CIR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  Y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SZE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BUN  ONE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BUN  ZRO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LDA  X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ADD  P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  P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CLE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LDA  X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CIL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STA  X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ISZ  CTR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BUN  LOP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HLT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DEC  -8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HEX  000F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HEX  000B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HEX  0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END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B05544F-8E3E-A98E-C61B-C9550D655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14763" y="1308100"/>
              <a:ext cx="3445816" cy="629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Clear 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Load multiplier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Transfer multiplier bit to 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Store shifted multiplier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Check if bit is zero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Bit is one; </a:t>
              </a:r>
              <a:r>
                <a:rPr lang="en-US" altLang="ko-KR" sz="1900" b="0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goto</a:t>
              </a: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ONE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Bit is zero; </a:t>
              </a:r>
              <a:r>
                <a:rPr lang="en-US" altLang="ko-KR" sz="1900" b="0" dirty="0" err="1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goto</a:t>
              </a: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 ZRO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Load multiplicand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Add to partial product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Store partial product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Clear 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Load multiplicand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Shift left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Store shifted multiplicand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Increment counter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Counter not zero; repeat loop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Counter is zero; halt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This location serves as a counter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Multiplicand stored here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Multiplier stored here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/ Product formed here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BDAD904-A28A-5511-EED7-07D644C42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63688" y="1308100"/>
              <a:ext cx="674865" cy="62905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LOP,</a:t>
              </a: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ONE,</a:t>
              </a: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ZRO,</a:t>
              </a: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endParaRPr lang="en-US" altLang="ko-KR" sz="1900" b="0" dirty="0">
                <a:solidFill>
                  <a:schemeClr val="tx1"/>
                </a:solidFill>
                <a:latin typeface="+mn-lt"/>
                <a:cs typeface="Arial" panose="020B0604020202020204" pitchFamily="34" charset="0"/>
              </a:endParaRP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CTR,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X,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Y,</a:t>
              </a:r>
            </a:p>
            <a:p>
              <a:pPr>
                <a:lnSpc>
                  <a:spcPct val="97000"/>
                </a:lnSpc>
              </a:pPr>
              <a:r>
                <a:rPr lang="en-US" altLang="ko-KR" sz="1900" b="0" dirty="0">
                  <a:solidFill>
                    <a:schemeClr val="tx1"/>
                  </a:solidFill>
                  <a:latin typeface="+mn-lt"/>
                  <a:cs typeface="Arial" panose="020B0604020202020204" pitchFamily="34" charset="0"/>
                </a:rPr>
                <a:t>P,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757C0E2-36C9-E031-BC1B-D8972FABDD47}"/>
              </a:ext>
            </a:extLst>
          </p:cNvPr>
          <p:cNvGrpSpPr>
            <a:grpSpLocks/>
          </p:cNvGrpSpPr>
          <p:nvPr/>
        </p:nvGrpSpPr>
        <p:grpSpPr bwMode="auto">
          <a:xfrm>
            <a:off x="920427" y="117986"/>
            <a:ext cx="4695741" cy="6548285"/>
            <a:chOff x="933450" y="869786"/>
            <a:chExt cx="3984625" cy="5602452"/>
          </a:xfrm>
        </p:grpSpPr>
        <p:sp useBgFill="1">
          <p:nvSpPr>
            <p:cNvPr id="7" name="Rectangle 3">
              <a:extLst>
                <a:ext uri="{FF2B5EF4-FFF2-40B4-BE49-F238E27FC236}">
                  <a16:creationId xmlns:a16="http://schemas.microsoft.com/office/drawing/2014/main" id="{D5677B5C-B850-CECE-AC1E-6547614139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9625" y="4840288"/>
              <a:ext cx="317500" cy="112712"/>
            </a:xfrm>
            <a:prstGeom prst="rect">
              <a:avLst/>
            </a:prstGeom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82C0E0D7-0926-11FC-3A88-5B3C06BC14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2163" y="4810125"/>
              <a:ext cx="269875" cy="228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7000"/>
                </a:lnSpc>
              </a:pPr>
              <a:r>
                <a:rPr lang="en-US" altLang="ko-KR" sz="1200" b="0">
                  <a:solidFill>
                    <a:schemeClr val="tx1"/>
                  </a:solidFill>
                </a:rPr>
                <a:t>cil</a:t>
              </a:r>
            </a:p>
          </p:txBody>
        </p:sp>
        <p:sp>
          <p:nvSpPr>
            <p:cNvPr id="92" name="Oval 5">
              <a:extLst>
                <a:ext uri="{FF2B5EF4-FFF2-40B4-BE49-F238E27FC236}">
                  <a16:creationId xmlns:a16="http://schemas.microsoft.com/office/drawing/2014/main" id="{853AF57B-7432-B738-4FA7-8ACFEFAEF1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1788" y="6024563"/>
              <a:ext cx="776287" cy="438150"/>
            </a:xfrm>
            <a:prstGeom prst="ellipse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3" name="Rectangle 6">
              <a:extLst>
                <a:ext uri="{FF2B5EF4-FFF2-40B4-BE49-F238E27FC236}">
                  <a16:creationId xmlns:a16="http://schemas.microsoft.com/office/drawing/2014/main" id="{5930D0A8-D8FE-EE18-8DB2-2A3174CFE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914525"/>
              <a:ext cx="995362" cy="16827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4" name="Rectangle 7">
              <a:extLst>
                <a:ext uri="{FF2B5EF4-FFF2-40B4-BE49-F238E27FC236}">
                  <a16:creationId xmlns:a16="http://schemas.microsoft.com/office/drawing/2014/main" id="{9F5D6966-CBEC-B777-76BB-C19EDF5E8D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1506538"/>
              <a:ext cx="950912" cy="16668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5" name="Rectangle 8">
              <a:extLst>
                <a:ext uri="{FF2B5EF4-FFF2-40B4-BE49-F238E27FC236}">
                  <a16:creationId xmlns:a16="http://schemas.microsoft.com/office/drawing/2014/main" id="{4767A781-93C7-CC62-76B5-4E0769FDA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874713"/>
              <a:ext cx="1057275" cy="3254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96" name="Rectangle 9">
              <a:extLst>
                <a:ext uri="{FF2B5EF4-FFF2-40B4-BE49-F238E27FC236}">
                  <a16:creationId xmlns:a16="http://schemas.microsoft.com/office/drawing/2014/main" id="{88871746-670D-97B6-D2FE-629BB9AF5C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1806" y="869786"/>
              <a:ext cx="908050" cy="419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CTR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- 8</a:t>
              </a:r>
            </a:p>
            <a:p>
              <a:pPr latinLnBrk="1">
                <a:lnSpc>
                  <a:spcPct val="90000"/>
                </a:lnSpc>
              </a:pPr>
              <a:endParaRPr lang="en-US" altLang="ko-KR" sz="1200" dirty="0">
                <a:solidFill>
                  <a:srgbClr val="000000"/>
                </a:solidFill>
              </a:endParaRPr>
            </a:p>
          </p:txBody>
        </p:sp>
        <p:sp>
          <p:nvSpPr>
            <p:cNvPr id="97" name="Rectangle 10">
              <a:extLst>
                <a:ext uri="{FF2B5EF4-FFF2-40B4-BE49-F238E27FC236}">
                  <a16:creationId xmlns:a16="http://schemas.microsoft.com/office/drawing/2014/main" id="{1FA229C2-AB76-5894-68E1-DDD7F2E93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7242" y="1004888"/>
              <a:ext cx="603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P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98" name="Rectangle 11">
              <a:extLst>
                <a:ext uri="{FF2B5EF4-FFF2-40B4-BE49-F238E27FC236}">
                  <a16:creationId xmlns:a16="http://schemas.microsoft.com/office/drawing/2014/main" id="{D7ED9A5F-14CE-5A94-966E-097AA1A22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1850" y="1498910"/>
              <a:ext cx="603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E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99" name="Arc 12">
              <a:extLst>
                <a:ext uri="{FF2B5EF4-FFF2-40B4-BE49-F238E27FC236}">
                  <a16:creationId xmlns:a16="http://schemas.microsoft.com/office/drawing/2014/main" id="{1A48908B-8027-47EA-23A1-C6B9F37826B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1395413"/>
              <a:ext cx="133350" cy="96837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3">
              <a:extLst>
                <a:ext uri="{FF2B5EF4-FFF2-40B4-BE49-F238E27FC236}">
                  <a16:creationId xmlns:a16="http://schemas.microsoft.com/office/drawing/2014/main" id="{4738E00A-E715-2C98-F37B-F330453E19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1206500"/>
              <a:ext cx="0" cy="2079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Rectangle 14">
              <a:extLst>
                <a:ext uri="{FF2B5EF4-FFF2-40B4-BE49-F238E27FC236}">
                  <a16:creationId xmlns:a16="http://schemas.microsoft.com/office/drawing/2014/main" id="{B9B6D178-0431-4297-AE6A-D62DE7BE9D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9943" y="1909488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AC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Y</a:t>
              </a:r>
            </a:p>
          </p:txBody>
        </p:sp>
        <p:sp>
          <p:nvSpPr>
            <p:cNvPr id="102" name="Arc 15">
              <a:extLst>
                <a:ext uri="{FF2B5EF4-FFF2-40B4-BE49-F238E27FC236}">
                  <a16:creationId xmlns:a16="http://schemas.microsoft.com/office/drawing/2014/main" id="{EF6FBEFD-0F0C-F67E-A357-E7956FFA55B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1803400"/>
              <a:ext cx="133350" cy="96838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6">
              <a:extLst>
                <a:ext uri="{FF2B5EF4-FFF2-40B4-BE49-F238E27FC236}">
                  <a16:creationId xmlns:a16="http://schemas.microsoft.com/office/drawing/2014/main" id="{6356EF43-D726-8713-285E-44A841DD97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1679575"/>
              <a:ext cx="0" cy="1317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Rectangle 17">
              <a:extLst>
                <a:ext uri="{FF2B5EF4-FFF2-40B4-BE49-F238E27FC236}">
                  <a16:creationId xmlns:a16="http://schemas.microsoft.com/office/drawing/2014/main" id="{0AD1E104-B7F1-323A-C48A-F8F88E9E8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322513"/>
              <a:ext cx="995362" cy="16668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5" name="Arc 18">
              <a:extLst>
                <a:ext uri="{FF2B5EF4-FFF2-40B4-BE49-F238E27FC236}">
                  <a16:creationId xmlns:a16="http://schemas.microsoft.com/office/drawing/2014/main" id="{55369B30-0720-C2D6-5A39-3704F6E9C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2211388"/>
              <a:ext cx="133350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9">
              <a:extLst>
                <a:ext uri="{FF2B5EF4-FFF2-40B4-BE49-F238E27FC236}">
                  <a16:creationId xmlns:a16="http://schemas.microsoft.com/office/drawing/2014/main" id="{97EC8C2D-4C1A-A2E2-0BEF-41B6461F3C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2087563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Rectangle 20">
              <a:extLst>
                <a:ext uri="{FF2B5EF4-FFF2-40B4-BE49-F238E27FC236}">
                  <a16:creationId xmlns:a16="http://schemas.microsoft.com/office/drawing/2014/main" id="{9EA9201E-EC2D-5187-8B53-899A33427F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2719388"/>
              <a:ext cx="1003300" cy="1730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08" name="Rectangle 21">
              <a:extLst>
                <a:ext uri="{FF2B5EF4-FFF2-40B4-BE49-F238E27FC236}">
                  <a16:creationId xmlns:a16="http://schemas.microsoft.com/office/drawing/2014/main" id="{3D0CBD44-6AC1-4C36-2847-2C75A081B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800" y="2706049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Y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AC</a:t>
              </a:r>
            </a:p>
          </p:txBody>
        </p:sp>
        <p:sp>
          <p:nvSpPr>
            <p:cNvPr id="109" name="Arc 22">
              <a:extLst>
                <a:ext uri="{FF2B5EF4-FFF2-40B4-BE49-F238E27FC236}">
                  <a16:creationId xmlns:a16="http://schemas.microsoft.com/office/drawing/2014/main" id="{2EC15B75-C24A-3C7C-EF14-D2AF4328B35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2609850"/>
              <a:ext cx="133350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23">
              <a:extLst>
                <a:ext uri="{FF2B5EF4-FFF2-40B4-BE49-F238E27FC236}">
                  <a16:creationId xmlns:a16="http://schemas.microsoft.com/office/drawing/2014/main" id="{88C7D5C1-E37B-F968-3B61-AAFE7896C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2495550"/>
              <a:ext cx="0" cy="1222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Rectangle 24">
              <a:extLst>
                <a:ext uri="{FF2B5EF4-FFF2-40B4-BE49-F238E27FC236}">
                  <a16:creationId xmlns:a16="http://schemas.microsoft.com/office/drawing/2014/main" id="{3AA9540A-F578-2B54-C2A9-C39F6D5A44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3750" y="2307587"/>
              <a:ext cx="730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 err="1">
                  <a:solidFill>
                    <a:srgbClr val="000000"/>
                  </a:solidFill>
                </a:rPr>
                <a:t>cir</a:t>
              </a:r>
              <a:r>
                <a:rPr lang="en-US" altLang="ko-KR" sz="1200" dirty="0">
                  <a:solidFill>
                    <a:srgbClr val="000000"/>
                  </a:solidFill>
                </a:rPr>
                <a:t> EAC</a:t>
              </a:r>
            </a:p>
          </p:txBody>
        </p:sp>
        <p:sp>
          <p:nvSpPr>
            <p:cNvPr id="112" name="Arc 25">
              <a:extLst>
                <a:ext uri="{FF2B5EF4-FFF2-40B4-BE49-F238E27FC236}">
                  <a16:creationId xmlns:a16="http://schemas.microsoft.com/office/drawing/2014/main" id="{0FF4098D-7E28-0700-5165-FC490C0A7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3016250"/>
              <a:ext cx="133350" cy="96838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26">
              <a:extLst>
                <a:ext uri="{FF2B5EF4-FFF2-40B4-BE49-F238E27FC236}">
                  <a16:creationId xmlns:a16="http://schemas.microsoft.com/office/drawing/2014/main" id="{EECED894-F305-CD10-B2D3-3A4552A256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2892425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14" name="Group 31">
              <a:extLst>
                <a:ext uri="{FF2B5EF4-FFF2-40B4-BE49-F238E27FC236}">
                  <a16:creationId xmlns:a16="http://schemas.microsoft.com/office/drawing/2014/main" id="{1FCF3C48-732B-CC0D-6B04-8C8584DBCB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775" y="3128963"/>
              <a:ext cx="863600" cy="447675"/>
              <a:chOff x="1160" y="3040"/>
              <a:chExt cx="392" cy="352"/>
            </a:xfrm>
          </p:grpSpPr>
          <p:sp>
            <p:nvSpPr>
              <p:cNvPr id="168" name="Line 27">
                <a:extLst>
                  <a:ext uri="{FF2B5EF4-FFF2-40B4-BE49-F238E27FC236}">
                    <a16:creationId xmlns:a16="http://schemas.microsoft.com/office/drawing/2014/main" id="{1CD6B082-3AA9-C4A3-8727-DE1D0CB887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" y="3040"/>
                <a:ext cx="208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28">
                <a:extLst>
                  <a:ext uri="{FF2B5EF4-FFF2-40B4-BE49-F238E27FC236}">
                    <a16:creationId xmlns:a16="http://schemas.microsoft.com/office/drawing/2014/main" id="{05999EEF-1956-E950-4383-196C2F6FB1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3224"/>
                <a:ext cx="208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Line 29">
                <a:extLst>
                  <a:ext uri="{FF2B5EF4-FFF2-40B4-BE49-F238E27FC236}">
                    <a16:creationId xmlns:a16="http://schemas.microsoft.com/office/drawing/2014/main" id="{2922A604-125C-BC3D-A90A-6A8F7398B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3224"/>
                <a:ext cx="176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Line 30">
                <a:extLst>
                  <a:ext uri="{FF2B5EF4-FFF2-40B4-BE49-F238E27FC236}">
                    <a16:creationId xmlns:a16="http://schemas.microsoft.com/office/drawing/2014/main" id="{D56BE216-CD07-352B-9277-D51644522C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0" y="3040"/>
                <a:ext cx="176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15" name="Rectangle 32">
              <a:extLst>
                <a:ext uri="{FF2B5EF4-FFF2-40B4-BE49-F238E27FC236}">
                  <a16:creationId xmlns:a16="http://schemas.microsoft.com/office/drawing/2014/main" id="{A25329EC-8B7F-22C7-1711-4AE885684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6475" y="3238500"/>
              <a:ext cx="2825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E</a:t>
              </a:r>
            </a:p>
          </p:txBody>
        </p:sp>
        <p:sp>
          <p:nvSpPr>
            <p:cNvPr id="116" name="Rectangle 33">
              <a:extLst>
                <a:ext uri="{FF2B5EF4-FFF2-40B4-BE49-F238E27FC236}">
                  <a16:creationId xmlns:a16="http://schemas.microsoft.com/office/drawing/2014/main" id="{76355040-019E-6050-C08C-D0540D567F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3535363"/>
              <a:ext cx="1120775" cy="169862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17" name="Rectangle 34">
              <a:extLst>
                <a:ext uri="{FF2B5EF4-FFF2-40B4-BE49-F238E27FC236}">
                  <a16:creationId xmlns:a16="http://schemas.microsoft.com/office/drawing/2014/main" id="{0BB84D71-432D-FC78-12F5-26E0F116AC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7575" y="3520642"/>
              <a:ext cx="89693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P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P + X</a:t>
              </a:r>
            </a:p>
          </p:txBody>
        </p:sp>
        <p:sp>
          <p:nvSpPr>
            <p:cNvPr id="118" name="Line 35">
              <a:extLst>
                <a:ext uri="{FF2B5EF4-FFF2-40B4-BE49-F238E27FC236}">
                  <a16:creationId xmlns:a16="http://schemas.microsoft.com/office/drawing/2014/main" id="{FAFB9E47-E48D-20FD-60E8-06BB3B0A7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913" y="3357563"/>
              <a:ext cx="5810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36">
              <a:extLst>
                <a:ext uri="{FF2B5EF4-FFF2-40B4-BE49-F238E27FC236}">
                  <a16:creationId xmlns:a16="http://schemas.microsoft.com/office/drawing/2014/main" id="{79ADD8C6-4262-5C26-605E-A8599B8A95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213" y="3357563"/>
              <a:ext cx="56356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37">
              <a:extLst>
                <a:ext uri="{FF2B5EF4-FFF2-40B4-BE49-F238E27FC236}">
                  <a16:creationId xmlns:a16="http://schemas.microsoft.com/office/drawing/2014/main" id="{DACB7F22-3E20-2C1C-0FE0-769DF81137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4150" y="3351213"/>
              <a:ext cx="0" cy="877887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rc 38">
              <a:extLst>
                <a:ext uri="{FF2B5EF4-FFF2-40B4-BE49-F238E27FC236}">
                  <a16:creationId xmlns:a16="http://schemas.microsoft.com/office/drawing/2014/main" id="{A9CC444A-FFAC-0642-1F09-56BD4B656F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424238"/>
              <a:ext cx="134937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39">
              <a:extLst>
                <a:ext uri="{FF2B5EF4-FFF2-40B4-BE49-F238E27FC236}">
                  <a16:creationId xmlns:a16="http://schemas.microsoft.com/office/drawing/2014/main" id="{0B157BD3-306D-3CEE-E389-A23BDF99D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3362325"/>
              <a:ext cx="0" cy="7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Rectangle 40">
              <a:extLst>
                <a:ext uri="{FF2B5EF4-FFF2-40B4-BE49-F238E27FC236}">
                  <a16:creationId xmlns:a16="http://schemas.microsoft.com/office/drawing/2014/main" id="{B632C4FB-C3B2-AA32-54FA-D8C25DA342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225" y="3881438"/>
              <a:ext cx="1103313" cy="1746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24" name="Rectangle 41">
              <a:extLst>
                <a:ext uri="{FF2B5EF4-FFF2-40B4-BE49-F238E27FC236}">
                  <a16:creationId xmlns:a16="http://schemas.microsoft.com/office/drawing/2014/main" id="{12EFAAEA-2BBF-B0D4-7B48-3155C1A7B4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55208" y="3876511"/>
              <a:ext cx="6032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E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0</a:t>
              </a:r>
            </a:p>
          </p:txBody>
        </p:sp>
        <p:sp>
          <p:nvSpPr>
            <p:cNvPr id="125" name="Arc 42">
              <a:extLst>
                <a:ext uri="{FF2B5EF4-FFF2-40B4-BE49-F238E27FC236}">
                  <a16:creationId xmlns:a16="http://schemas.microsoft.com/office/drawing/2014/main" id="{AF5DC236-E561-A9B5-71FA-80B9C8C9A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9788" y="3770313"/>
              <a:ext cx="134937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43">
              <a:extLst>
                <a:ext uri="{FF2B5EF4-FFF2-40B4-BE49-F238E27FC236}">
                  <a16:creationId xmlns:a16="http://schemas.microsoft.com/office/drawing/2014/main" id="{505BBCB6-C2F3-5EFD-0004-75A3267FA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3708400"/>
              <a:ext cx="0" cy="7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Line 44">
              <a:extLst>
                <a:ext uri="{FF2B5EF4-FFF2-40B4-BE49-F238E27FC236}">
                  <a16:creationId xmlns:a16="http://schemas.microsoft.com/office/drawing/2014/main" id="{0CE2F9F5-EB3F-CB3A-050F-8E741854C6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463" y="4056063"/>
              <a:ext cx="0" cy="1619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45">
              <a:extLst>
                <a:ext uri="{FF2B5EF4-FFF2-40B4-BE49-F238E27FC236}">
                  <a16:creationId xmlns:a16="http://schemas.microsoft.com/office/drawing/2014/main" id="{B86E5974-5033-6DC0-84D4-A5C2EB35C8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7313" y="4224338"/>
              <a:ext cx="8191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46">
              <a:extLst>
                <a:ext uri="{FF2B5EF4-FFF2-40B4-BE49-F238E27FC236}">
                  <a16:creationId xmlns:a16="http://schemas.microsoft.com/office/drawing/2014/main" id="{C2CD1710-6430-4884-6A39-4E7B32BDF9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6213" y="4224338"/>
              <a:ext cx="80962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Arc 47">
              <a:extLst>
                <a:ext uri="{FF2B5EF4-FFF2-40B4-BE49-F238E27FC236}">
                  <a16:creationId xmlns:a16="http://schemas.microsoft.com/office/drawing/2014/main" id="{CBB8A5E5-C213-7BFE-FAC8-227475755E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8575" y="4292600"/>
              <a:ext cx="134938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48">
              <a:extLst>
                <a:ext uri="{FF2B5EF4-FFF2-40B4-BE49-F238E27FC236}">
                  <a16:creationId xmlns:a16="http://schemas.microsoft.com/office/drawing/2014/main" id="{399F5AEF-08A9-F83B-0FF6-391CC08F7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35250" y="4229100"/>
              <a:ext cx="0" cy="7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Arc 49">
              <a:extLst>
                <a:ext uri="{FF2B5EF4-FFF2-40B4-BE49-F238E27FC236}">
                  <a16:creationId xmlns:a16="http://schemas.microsoft.com/office/drawing/2014/main" id="{4D064209-872C-F702-AAEF-FBEE5F91B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225" y="4292600"/>
              <a:ext cx="134938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Line 50">
              <a:extLst>
                <a:ext uri="{FF2B5EF4-FFF2-40B4-BE49-F238E27FC236}">
                  <a16:creationId xmlns:a16="http://schemas.microsoft.com/office/drawing/2014/main" id="{8C92023B-7C36-44EA-0432-082CC62AA3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47900" y="4229100"/>
              <a:ext cx="0" cy="73025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Rectangle 51">
              <a:extLst>
                <a:ext uri="{FF2B5EF4-FFF2-40B4-BE49-F238E27FC236}">
                  <a16:creationId xmlns:a16="http://schemas.microsoft.com/office/drawing/2014/main" id="{F82AF2F7-8675-FD6E-85B0-C62213AA0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4402138"/>
              <a:ext cx="995362" cy="1730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5" name="Rectangle 52">
              <a:extLst>
                <a:ext uri="{FF2B5EF4-FFF2-40B4-BE49-F238E27FC236}">
                  <a16:creationId xmlns:a16="http://schemas.microsoft.com/office/drawing/2014/main" id="{DAB21E08-0DB2-F21F-EE5C-5D06E21D42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7829" y="4379274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AC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X</a:t>
              </a:r>
            </a:p>
          </p:txBody>
        </p:sp>
        <p:sp>
          <p:nvSpPr>
            <p:cNvPr id="136" name="Arc 53">
              <a:extLst>
                <a:ext uri="{FF2B5EF4-FFF2-40B4-BE49-F238E27FC236}">
                  <a16:creationId xmlns:a16="http://schemas.microsoft.com/office/drawing/2014/main" id="{F75CD8CD-E143-24DD-F586-2845091090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4699000"/>
              <a:ext cx="133350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54">
              <a:extLst>
                <a:ext uri="{FF2B5EF4-FFF2-40B4-BE49-F238E27FC236}">
                  <a16:creationId xmlns:a16="http://schemas.microsoft.com/office/drawing/2014/main" id="{452CEA9A-87DB-119A-EF73-6C961EE565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4575175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Rectangle 55">
              <a:extLst>
                <a:ext uri="{FF2B5EF4-FFF2-40B4-BE49-F238E27FC236}">
                  <a16:creationId xmlns:a16="http://schemas.microsoft.com/office/drawing/2014/main" id="{3AB8E9D5-F3C4-98D2-03C5-DB5A677A59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4810125"/>
              <a:ext cx="985837" cy="177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39" name="Rectangle 56">
              <a:extLst>
                <a:ext uri="{FF2B5EF4-FFF2-40B4-BE49-F238E27FC236}">
                  <a16:creationId xmlns:a16="http://schemas.microsoft.com/office/drawing/2014/main" id="{234435AE-024C-44AB-CF72-073C2B4462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998" y="4803611"/>
              <a:ext cx="714375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 err="1">
                  <a:solidFill>
                    <a:srgbClr val="000000"/>
                  </a:solidFill>
                </a:rPr>
                <a:t>cil</a:t>
              </a:r>
              <a:r>
                <a:rPr lang="en-US" altLang="ko-KR" sz="1200" dirty="0">
                  <a:solidFill>
                    <a:srgbClr val="000000"/>
                  </a:solidFill>
                </a:rPr>
                <a:t> EAC</a:t>
              </a:r>
            </a:p>
          </p:txBody>
        </p:sp>
        <p:sp>
          <p:nvSpPr>
            <p:cNvPr id="140" name="Arc 57">
              <a:extLst>
                <a:ext uri="{FF2B5EF4-FFF2-40B4-BE49-F238E27FC236}">
                  <a16:creationId xmlns:a16="http://schemas.microsoft.com/office/drawing/2014/main" id="{8FFA352A-7129-785C-AC7C-F217D81D9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097463"/>
              <a:ext cx="133350" cy="96837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58">
              <a:extLst>
                <a:ext uri="{FF2B5EF4-FFF2-40B4-BE49-F238E27FC236}">
                  <a16:creationId xmlns:a16="http://schemas.microsoft.com/office/drawing/2014/main" id="{8BBADB46-46D6-9007-ADAC-6B87B0EB6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4984750"/>
              <a:ext cx="0" cy="1206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Rectangle 59">
              <a:extLst>
                <a:ext uri="{FF2B5EF4-FFF2-40B4-BE49-F238E27FC236}">
                  <a16:creationId xmlns:a16="http://schemas.microsoft.com/office/drawing/2014/main" id="{A979A536-192B-7FDF-2F9E-85831C055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7388" y="5207000"/>
              <a:ext cx="985837" cy="1746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43" name="Rectangle 60">
              <a:extLst>
                <a:ext uri="{FF2B5EF4-FFF2-40B4-BE49-F238E27FC236}">
                  <a16:creationId xmlns:a16="http://schemas.microsoft.com/office/drawing/2014/main" id="{03325BC8-D72B-B6A3-E644-6CC197C730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0019" y="5193662"/>
              <a:ext cx="738188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X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AC</a:t>
              </a:r>
            </a:p>
          </p:txBody>
        </p:sp>
        <p:sp>
          <p:nvSpPr>
            <p:cNvPr id="144" name="Arc 61">
              <a:extLst>
                <a:ext uri="{FF2B5EF4-FFF2-40B4-BE49-F238E27FC236}">
                  <a16:creationId xmlns:a16="http://schemas.microsoft.com/office/drawing/2014/main" id="{1BF4CA47-F764-B6FE-FB6F-5FB73D6C83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505450"/>
              <a:ext cx="133350" cy="95250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62">
              <a:extLst>
                <a:ext uri="{FF2B5EF4-FFF2-40B4-BE49-F238E27FC236}">
                  <a16:creationId xmlns:a16="http://schemas.microsoft.com/office/drawing/2014/main" id="{FB98FFE5-22C9-DD27-E19B-46EE151213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5381625"/>
              <a:ext cx="0" cy="13335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Rectangle 63">
              <a:extLst>
                <a:ext uri="{FF2B5EF4-FFF2-40B4-BE49-F238E27FC236}">
                  <a16:creationId xmlns:a16="http://schemas.microsoft.com/office/drawing/2014/main" id="{83A8A0B7-1FE5-3948-B579-D668DB5118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7350" y="5616575"/>
              <a:ext cx="1674813" cy="1778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endParaRPr lang="en-US" altLang="en-US"/>
            </a:p>
          </p:txBody>
        </p:sp>
        <p:sp>
          <p:nvSpPr>
            <p:cNvPr id="147" name="Rectangle 64">
              <a:extLst>
                <a:ext uri="{FF2B5EF4-FFF2-40B4-BE49-F238E27FC236}">
                  <a16:creationId xmlns:a16="http://schemas.microsoft.com/office/drawing/2014/main" id="{88092D0D-CEEC-3E7F-98A1-047EE3AA8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32584" y="5603237"/>
              <a:ext cx="130175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 dirty="0">
                  <a:solidFill>
                    <a:srgbClr val="000000"/>
                  </a:solidFill>
                </a:rPr>
                <a:t>CTR </a:t>
              </a:r>
              <a:r>
                <a:rPr lang="en-US" altLang="ko-KR" sz="1200" dirty="0">
                  <a:solidFill>
                    <a:srgbClr val="000000"/>
                  </a:solidFill>
                  <a:sym typeface="Symbol" panose="05050102010706020507" pitchFamily="18" charset="2"/>
                </a:rPr>
                <a:t></a:t>
              </a:r>
              <a:r>
                <a:rPr lang="en-US" altLang="ko-KR" sz="1200" dirty="0">
                  <a:solidFill>
                    <a:srgbClr val="000000"/>
                  </a:solidFill>
                </a:rPr>
                <a:t> CTR + 1</a:t>
              </a:r>
            </a:p>
          </p:txBody>
        </p:sp>
        <p:sp>
          <p:nvSpPr>
            <p:cNvPr id="148" name="Arc 65">
              <a:extLst>
                <a:ext uri="{FF2B5EF4-FFF2-40B4-BE49-F238E27FC236}">
                  <a16:creationId xmlns:a16="http://schemas.microsoft.com/office/drawing/2014/main" id="{98FAE935-292F-D8BA-0913-C885A20BF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4900" y="5911850"/>
              <a:ext cx="133350" cy="98425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" name="Line 66">
              <a:extLst>
                <a:ext uri="{FF2B5EF4-FFF2-40B4-BE49-F238E27FC236}">
                  <a16:creationId xmlns:a16="http://schemas.microsoft.com/office/drawing/2014/main" id="{ACB43BDF-55CA-0055-1980-1301C7022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1575" y="5789613"/>
              <a:ext cx="0" cy="13176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Rectangle 67">
              <a:extLst>
                <a:ext uri="{FF2B5EF4-FFF2-40B4-BE49-F238E27FC236}">
                  <a16:creationId xmlns:a16="http://schemas.microsoft.com/office/drawing/2014/main" id="{74F03566-9A2F-39E3-72C4-2F2DD1850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162300"/>
              <a:ext cx="3540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=1</a:t>
              </a:r>
            </a:p>
          </p:txBody>
        </p:sp>
        <p:sp>
          <p:nvSpPr>
            <p:cNvPr id="151" name="Rectangle 68">
              <a:extLst>
                <a:ext uri="{FF2B5EF4-FFF2-40B4-BE49-F238E27FC236}">
                  <a16:creationId xmlns:a16="http://schemas.microsoft.com/office/drawing/2014/main" id="{9000A2AB-DB17-B096-EF71-50DAB3E6BD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5613" y="3162300"/>
              <a:ext cx="35401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=0</a:t>
              </a:r>
            </a:p>
          </p:txBody>
        </p:sp>
        <p:grpSp>
          <p:nvGrpSpPr>
            <p:cNvPr id="152" name="Group 151">
              <a:extLst>
                <a:ext uri="{FF2B5EF4-FFF2-40B4-BE49-F238E27FC236}">
                  <a16:creationId xmlns:a16="http://schemas.microsoft.com/office/drawing/2014/main" id="{869F321C-8457-2CDE-BEF6-7543FB1AE1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9775" y="6024563"/>
              <a:ext cx="863600" cy="447675"/>
              <a:chOff x="1160" y="5312"/>
              <a:chExt cx="392" cy="352"/>
            </a:xfrm>
          </p:grpSpPr>
          <p:sp>
            <p:nvSpPr>
              <p:cNvPr id="164" name="Line 69">
                <a:extLst>
                  <a:ext uri="{FF2B5EF4-FFF2-40B4-BE49-F238E27FC236}">
                    <a16:creationId xmlns:a16="http://schemas.microsoft.com/office/drawing/2014/main" id="{A6CC9F82-BFCF-CD0D-FC7E-78EC0F6177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160" y="5312"/>
                <a:ext cx="208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Line 70">
                <a:extLst>
                  <a:ext uri="{FF2B5EF4-FFF2-40B4-BE49-F238E27FC236}">
                    <a16:creationId xmlns:a16="http://schemas.microsoft.com/office/drawing/2014/main" id="{7EF395B5-EC70-9B65-B8ED-2620B9EE98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344" y="5488"/>
                <a:ext cx="208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Line 71">
                <a:extLst>
                  <a:ext uri="{FF2B5EF4-FFF2-40B4-BE49-F238E27FC236}">
                    <a16:creationId xmlns:a16="http://schemas.microsoft.com/office/drawing/2014/main" id="{CBB8FC52-1FCD-7F27-B7F8-86CEBBF839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76" y="5488"/>
                <a:ext cx="176" cy="176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Line 72">
                <a:extLst>
                  <a:ext uri="{FF2B5EF4-FFF2-40B4-BE49-F238E27FC236}">
                    <a16:creationId xmlns:a16="http://schemas.microsoft.com/office/drawing/2014/main" id="{B88BA770-9F1F-C799-8FE9-3877584E76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0" y="5312"/>
                <a:ext cx="176" cy="168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8BB55975-5BB5-704D-0DFF-6703C31F96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8688" y="6124575"/>
              <a:ext cx="49371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CTR</a:t>
              </a:r>
            </a:p>
          </p:txBody>
        </p:sp>
        <p:sp>
          <p:nvSpPr>
            <p:cNvPr id="154" name="Arc 75">
              <a:extLst>
                <a:ext uri="{FF2B5EF4-FFF2-40B4-BE49-F238E27FC236}">
                  <a16:creationId xmlns:a16="http://schemas.microsoft.com/office/drawing/2014/main" id="{8F2048CC-9B14-F9BD-B4C9-133BB6E5B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8275" y="6199188"/>
              <a:ext cx="166688" cy="77787"/>
            </a:xfrm>
            <a:custGeom>
              <a:avLst/>
              <a:gdLst>
                <a:gd name="T0" fmla="*/ 2147483646 w 21600"/>
                <a:gd name="T1" fmla="*/ 2147483646 h 17255"/>
                <a:gd name="T2" fmla="*/ 2147483646 w 21600"/>
                <a:gd name="T3" fmla="*/ 0 h 17255"/>
                <a:gd name="T4" fmla="*/ 2147483646 w 21600"/>
                <a:gd name="T5" fmla="*/ 2147483646 h 17255"/>
                <a:gd name="T6" fmla="*/ 0 60000 65536"/>
                <a:gd name="T7" fmla="*/ 0 60000 65536"/>
                <a:gd name="T8" fmla="*/ 0 60000 65536"/>
                <a:gd name="T9" fmla="*/ 0 w 21600"/>
                <a:gd name="T10" fmla="*/ 0 h 17255"/>
                <a:gd name="T11" fmla="*/ 21600 w 21600"/>
                <a:gd name="T12" fmla="*/ 17255 h 1725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7255" fill="none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</a:path>
                <a:path w="21600" h="17255" stroke="0" extrusionOk="0">
                  <a:moveTo>
                    <a:pt x="1746" y="17254"/>
                  </a:moveTo>
                  <a:cubicBezTo>
                    <a:pt x="594" y="14566"/>
                    <a:pt x="0" y="11671"/>
                    <a:pt x="0" y="8746"/>
                  </a:cubicBezTo>
                  <a:cubicBezTo>
                    <a:pt x="-1" y="5733"/>
                    <a:pt x="630" y="2754"/>
                    <a:pt x="1849" y="-1"/>
                  </a:cubicBezTo>
                  <a:lnTo>
                    <a:pt x="21600" y="8746"/>
                  </a:lnTo>
                  <a:lnTo>
                    <a:pt x="1746" y="172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76">
              <a:extLst>
                <a:ext uri="{FF2B5EF4-FFF2-40B4-BE49-F238E27FC236}">
                  <a16:creationId xmlns:a16="http://schemas.microsoft.com/office/drawing/2014/main" id="{96DC6E6D-F8C9-F5A0-EF22-8F35919963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5913" y="6243638"/>
              <a:ext cx="1136650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Line 77">
              <a:extLst>
                <a:ext uri="{FF2B5EF4-FFF2-40B4-BE49-F238E27FC236}">
                  <a16:creationId xmlns:a16="http://schemas.microsoft.com/office/drawing/2014/main" id="{9A5F0708-0EB2-2CAA-1035-3FD64F43F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52500" y="6243638"/>
              <a:ext cx="1057275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4CCA216E-BC5F-4581-CB16-39EB3CB6C6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3688" y="6043613"/>
              <a:ext cx="354012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=0</a:t>
              </a:r>
            </a:p>
          </p:txBody>
        </p:sp>
        <p:sp>
          <p:nvSpPr>
            <p:cNvPr id="158" name="Arc 80">
              <a:extLst>
                <a:ext uri="{FF2B5EF4-FFF2-40B4-BE49-F238E27FC236}">
                  <a16:creationId xmlns:a16="http://schemas.microsoft.com/office/drawing/2014/main" id="{9D8F2184-684D-F9E3-E8CE-7D81278657AF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6450" y="1395413"/>
              <a:ext cx="133350" cy="96837"/>
            </a:xfrm>
            <a:custGeom>
              <a:avLst/>
              <a:gdLst>
                <a:gd name="T0" fmla="*/ 0 w 17255"/>
                <a:gd name="T1" fmla="*/ 2147483646 h 21600"/>
                <a:gd name="T2" fmla="*/ 2147483646 w 17255"/>
                <a:gd name="T3" fmla="*/ 2147483646 h 21600"/>
                <a:gd name="T4" fmla="*/ 2147483646 w 17255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17255"/>
                <a:gd name="T10" fmla="*/ 0 h 21600"/>
                <a:gd name="T11" fmla="*/ 17255 w 17255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5" h="21600" fill="none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</a:path>
                <a:path w="17255" h="21600" stroke="0" extrusionOk="0">
                  <a:moveTo>
                    <a:pt x="-1" y="1849"/>
                  </a:moveTo>
                  <a:cubicBezTo>
                    <a:pt x="2754" y="630"/>
                    <a:pt x="5733" y="-1"/>
                    <a:pt x="8746" y="0"/>
                  </a:cubicBezTo>
                  <a:cubicBezTo>
                    <a:pt x="11671" y="0"/>
                    <a:pt x="14566" y="594"/>
                    <a:pt x="17254" y="1746"/>
                  </a:cubicBezTo>
                  <a:lnTo>
                    <a:pt x="8746" y="21600"/>
                  </a:lnTo>
                  <a:lnTo>
                    <a:pt x="-1" y="184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cap="rnd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81">
              <a:extLst>
                <a:ext uri="{FF2B5EF4-FFF2-40B4-BE49-F238E27FC236}">
                  <a16:creationId xmlns:a16="http://schemas.microsoft.com/office/drawing/2014/main" id="{C5091D67-9ACC-8D18-0558-82BE4495A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1538" y="1333500"/>
              <a:ext cx="0" cy="7143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82">
              <a:extLst>
                <a:ext uri="{FF2B5EF4-FFF2-40B4-BE49-F238E27FC236}">
                  <a16:creationId xmlns:a16="http://schemas.microsoft.com/office/drawing/2014/main" id="{E0C22963-C7D4-8ADE-6799-D3A24EB13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450" y="1327150"/>
              <a:ext cx="120808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83">
              <a:extLst>
                <a:ext uri="{FF2B5EF4-FFF2-40B4-BE49-F238E27FC236}">
                  <a16:creationId xmlns:a16="http://schemas.microsoft.com/office/drawing/2014/main" id="{65806B3D-3A12-FFC7-68CB-B6459C23FB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2975" y="1333500"/>
              <a:ext cx="0" cy="4919663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Rectangle 84">
              <a:extLst>
                <a:ext uri="{FF2B5EF4-FFF2-40B4-BE49-F238E27FC236}">
                  <a16:creationId xmlns:a16="http://schemas.microsoft.com/office/drawing/2014/main" id="{0E5C8A27-8527-DCE4-85B2-6E085721D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7513" y="6134100"/>
              <a:ext cx="520700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</a:rPr>
                <a:t>Stop</a:t>
              </a:r>
            </a:p>
          </p:txBody>
        </p:sp>
        <p:sp>
          <p:nvSpPr>
            <p:cNvPr id="163" name="Rectangle 103">
              <a:extLst>
                <a:ext uri="{FF2B5EF4-FFF2-40B4-BE49-F238E27FC236}">
                  <a16:creationId xmlns:a16="http://schemas.microsoft.com/office/drawing/2014/main" id="{09239F64-922B-6F65-F307-8E7B391DD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5600" y="6043613"/>
              <a:ext cx="392113" cy="254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1pPr>
              <a:lvl2pPr marL="742950" indent="-28575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2pPr>
              <a:lvl3pPr marL="11430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3pPr>
              <a:lvl4pPr marL="16002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4pPr>
              <a:lvl5pPr marL="2057400" indent="-228600" defTabSz="762000"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kumimoji="1" b="1">
                  <a:solidFill>
                    <a:schemeClr val="tx2"/>
                  </a:solidFill>
                  <a:latin typeface="Arial" panose="020B0604020202020204" pitchFamily="34" charset="0"/>
                  <a:ea typeface="굴림" panose="020B0600000101010101" pitchFamily="34" charset="-127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altLang="ko-KR" sz="1200">
                  <a:solidFill>
                    <a:srgbClr val="000000"/>
                  </a:solidFill>
                  <a:sym typeface="Symbol" panose="05050102010706020507" pitchFamily="18" charset="2"/>
                </a:rPr>
                <a:t> </a:t>
              </a:r>
              <a:r>
                <a:rPr lang="en-US" altLang="ko-KR" sz="1200">
                  <a:solidFill>
                    <a:srgbClr val="000000"/>
                  </a:solidFill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7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D25A2-1689-54AD-0AD1-9693E6F85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Arithmetic &amp; logic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D4DD5-46A0-6CD4-ECD0-190542A92E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b="1" dirty="0">
                <a:solidFill>
                  <a:schemeClr val="tx1"/>
                </a:solidFill>
              </a:rPr>
              <a:t>Double-Precision Addition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two 16-bit unsigned numbers are multiplied, the result is a 32-bit product that must be stored in two memory words.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 number stored in two memory words is said to have double precision.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When a partial product is computed, it is necessary that a double precision number be added to the shifted multiplicand, which is also a double precision number.</a:t>
            </a:r>
          </a:p>
        </p:txBody>
      </p:sp>
    </p:spTree>
    <p:extLst>
      <p:ext uri="{BB962C8B-B14F-4D97-AF65-F5344CB8AC3E}">
        <p14:creationId xmlns:p14="http://schemas.microsoft.com/office/powerpoint/2010/main" val="2230465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8DD15-C698-9D1D-9294-D64FB5630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AAA50E3-FF24-FF82-2AFE-C2264E743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1" y="318780"/>
            <a:ext cx="8369887" cy="6671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1pPr>
            <a:lvl2pPr marL="5715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2pPr>
            <a:lvl3pPr marL="11430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3pPr>
            <a:lvl4pPr marL="16002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4pPr>
            <a:lvl5pPr marL="2057400" indent="-228600" defTabSz="762000"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2"/>
                </a:solidFill>
                <a:latin typeface="Arial" panose="020B0604020202020204" pitchFamily="34" charset="0"/>
                <a:ea typeface="굴림" panose="020B0600000101010101" pitchFamily="34" charset="-127"/>
              </a:defRPr>
            </a:lvl9pPr>
          </a:lstStyle>
          <a:p>
            <a:pPr lvl="1">
              <a:lnSpc>
                <a:spcPct val="88000"/>
              </a:lnSpc>
            </a:pPr>
            <a:r>
              <a:rPr lang="en-US" altLang="ko-KR" dirty="0">
                <a:solidFill>
                  <a:schemeClr val="tx1"/>
                </a:solidFill>
                <a:latin typeface="+mn-lt"/>
              </a:rPr>
              <a:t>Symbol	</a:t>
            </a:r>
            <a:r>
              <a:rPr lang="en-US" altLang="ko-KR" dirty="0" err="1">
                <a:solidFill>
                  <a:schemeClr val="tx1"/>
                </a:solidFill>
                <a:latin typeface="+mn-lt"/>
              </a:rPr>
              <a:t>Hexa</a:t>
            </a:r>
            <a:r>
              <a:rPr lang="en-US" altLang="ko-KR" dirty="0">
                <a:solidFill>
                  <a:schemeClr val="tx1"/>
                </a:solidFill>
                <a:latin typeface="+mn-lt"/>
              </a:rPr>
              <a:t> code	Description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AND	0 or 8		AND M to AC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ADD	1 or 9		Add M to AC, carry to E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LDA	2 or A		Load AC from M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STA	3 or B		Store AC in M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BUN	4 or C		Branch unconditionally to m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BSA	5 or D		Save return address in m and branch to m+1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ISZ	6 or E		Increment M and skip if zero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CLA	7800		Clear AC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CLE	7400		Clear E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CMA	7200		Complement AC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CME	7100		Complement E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CIR	7080		Circulate right E and AC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CIL	7040		Circulate left E and AC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INC	7020		Increment AC, carry to E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SPA	7010		Skip if AC is positive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SNA	7008		Skip if AC is negative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SZA	7004		Skip if AC is zero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SZE	7002		Skip if E is zero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HLT	7001		Halt computer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INP	F800		Input information and clear flag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OUT	F400		Output information and clear flag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SKI	F200		Skip if input flag is on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SKO	F100		Skip if output flag is on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ION	F080		Turn interrupt on</a:t>
            </a:r>
          </a:p>
          <a:p>
            <a:pPr lvl="1">
              <a:lnSpc>
                <a:spcPct val="88000"/>
              </a:lnSpc>
            </a:pPr>
            <a:r>
              <a:rPr lang="en-US" altLang="ko-KR" b="0" dirty="0">
                <a:solidFill>
                  <a:schemeClr val="tx1"/>
                </a:solidFill>
                <a:latin typeface="+mn-lt"/>
              </a:rPr>
              <a:t>IOF	F040		Turn interrupt off</a:t>
            </a:r>
          </a:p>
        </p:txBody>
      </p:sp>
    </p:spTree>
    <p:extLst>
      <p:ext uri="{BB962C8B-B14F-4D97-AF65-F5344CB8AC3E}">
        <p14:creationId xmlns:p14="http://schemas.microsoft.com/office/powerpoint/2010/main" val="982218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2A3E4-4B2A-7CCF-8D15-8511EE278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Assembly Language Program (A.L.P.) to Add Two Double-Precision Numbers</a:t>
            </a:r>
          </a:p>
        </p:txBody>
      </p:sp>
      <p:sp>
        <p:nvSpPr>
          <p:cNvPr id="4" name="Google Shape;693;p41">
            <a:extLst>
              <a:ext uri="{FF2B5EF4-FFF2-40B4-BE49-F238E27FC236}">
                <a16:creationId xmlns:a16="http://schemas.microsoft.com/office/drawing/2014/main" id="{F9636087-5D5C-315E-1270-F953694A4312}"/>
              </a:ext>
            </a:extLst>
          </p:cNvPr>
          <p:cNvSpPr txBox="1"/>
          <p:nvPr/>
        </p:nvSpPr>
        <p:spPr>
          <a:xfrm>
            <a:off x="4495589" y="697665"/>
            <a:ext cx="135980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ORG 100</a:t>
            </a:r>
            <a:endParaRPr dirty="0">
              <a:latin typeface="+mj-lt"/>
            </a:endParaRPr>
          </a:p>
        </p:txBody>
      </p:sp>
      <p:sp>
        <p:nvSpPr>
          <p:cNvPr id="5" name="Google Shape;694;p41">
            <a:extLst>
              <a:ext uri="{FF2B5EF4-FFF2-40B4-BE49-F238E27FC236}">
                <a16:creationId xmlns:a16="http://schemas.microsoft.com/office/drawing/2014/main" id="{BAB176BA-25A1-ED2D-6334-56F5FE5D84DA}"/>
              </a:ext>
            </a:extLst>
          </p:cNvPr>
          <p:cNvSpPr txBox="1"/>
          <p:nvPr/>
        </p:nvSpPr>
        <p:spPr>
          <a:xfrm>
            <a:off x="5908288" y="697665"/>
            <a:ext cx="388465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/Origin of program is HEX 100</a:t>
            </a:r>
            <a:endParaRPr dirty="0">
              <a:latin typeface="+mj-lt"/>
            </a:endParaRPr>
          </a:p>
        </p:txBody>
      </p:sp>
      <p:sp>
        <p:nvSpPr>
          <p:cNvPr id="7" name="Google Shape;696;p41">
            <a:extLst>
              <a:ext uri="{FF2B5EF4-FFF2-40B4-BE49-F238E27FC236}">
                <a16:creationId xmlns:a16="http://schemas.microsoft.com/office/drawing/2014/main" id="{62CB2484-0D27-1899-1AD2-2743CE092890}"/>
              </a:ext>
            </a:extLst>
          </p:cNvPr>
          <p:cNvSpPr txBox="1"/>
          <p:nvPr/>
        </p:nvSpPr>
        <p:spPr>
          <a:xfrm>
            <a:off x="4495590" y="1059555"/>
            <a:ext cx="11008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LDA AL</a:t>
            </a:r>
            <a:endParaRPr dirty="0">
              <a:latin typeface="+mj-lt"/>
            </a:endParaRPr>
          </a:p>
        </p:txBody>
      </p:sp>
      <p:sp>
        <p:nvSpPr>
          <p:cNvPr id="8" name="Google Shape;697;p41">
            <a:extLst>
              <a:ext uri="{FF2B5EF4-FFF2-40B4-BE49-F238E27FC236}">
                <a16:creationId xmlns:a16="http://schemas.microsoft.com/office/drawing/2014/main" id="{1D5BE714-D047-5FDB-A85C-53CA217B7151}"/>
              </a:ext>
            </a:extLst>
          </p:cNvPr>
          <p:cNvSpPr txBox="1"/>
          <p:nvPr/>
        </p:nvSpPr>
        <p:spPr>
          <a:xfrm>
            <a:off x="5908288" y="1059555"/>
            <a:ext cx="14243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/Load A low</a:t>
            </a:r>
            <a:endParaRPr>
              <a:latin typeface="+mj-lt"/>
            </a:endParaRPr>
          </a:p>
        </p:txBody>
      </p:sp>
      <p:sp>
        <p:nvSpPr>
          <p:cNvPr id="10" name="Google Shape;699;p41">
            <a:extLst>
              <a:ext uri="{FF2B5EF4-FFF2-40B4-BE49-F238E27FC236}">
                <a16:creationId xmlns:a16="http://schemas.microsoft.com/office/drawing/2014/main" id="{1E643DC0-D9FB-A21E-86AE-4FBB93BF5601}"/>
              </a:ext>
            </a:extLst>
          </p:cNvPr>
          <p:cNvSpPr txBox="1"/>
          <p:nvPr/>
        </p:nvSpPr>
        <p:spPr>
          <a:xfrm>
            <a:off x="4495590" y="1399915"/>
            <a:ext cx="1207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ADD BL</a:t>
            </a:r>
            <a:endParaRPr dirty="0">
              <a:latin typeface="+mj-lt"/>
            </a:endParaRPr>
          </a:p>
        </p:txBody>
      </p:sp>
      <p:sp>
        <p:nvSpPr>
          <p:cNvPr id="11" name="Google Shape;700;p41">
            <a:extLst>
              <a:ext uri="{FF2B5EF4-FFF2-40B4-BE49-F238E27FC236}">
                <a16:creationId xmlns:a16="http://schemas.microsoft.com/office/drawing/2014/main" id="{0EC48604-B223-B43D-68C9-5F11B160D1B5}"/>
              </a:ext>
            </a:extLst>
          </p:cNvPr>
          <p:cNvSpPr txBox="1"/>
          <p:nvPr/>
        </p:nvSpPr>
        <p:spPr>
          <a:xfrm>
            <a:off x="5908288" y="1410075"/>
            <a:ext cx="24514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/Add B low, carry in E</a:t>
            </a:r>
            <a:endParaRPr dirty="0">
              <a:latin typeface="+mj-lt"/>
            </a:endParaRPr>
          </a:p>
        </p:txBody>
      </p:sp>
      <p:sp>
        <p:nvSpPr>
          <p:cNvPr id="13" name="Google Shape;702;p41">
            <a:extLst>
              <a:ext uri="{FF2B5EF4-FFF2-40B4-BE49-F238E27FC236}">
                <a16:creationId xmlns:a16="http://schemas.microsoft.com/office/drawing/2014/main" id="{2A4DFE35-C6F8-9B69-EE26-F8C86A95ED6C}"/>
              </a:ext>
            </a:extLst>
          </p:cNvPr>
          <p:cNvSpPr txBox="1"/>
          <p:nvPr/>
        </p:nvSpPr>
        <p:spPr>
          <a:xfrm>
            <a:off x="4495589" y="1764465"/>
            <a:ext cx="100540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CL</a:t>
            </a:r>
            <a:endParaRPr dirty="0">
              <a:latin typeface="+mj-lt"/>
            </a:endParaRPr>
          </a:p>
        </p:txBody>
      </p:sp>
      <p:sp>
        <p:nvSpPr>
          <p:cNvPr id="14" name="Google Shape;703;p41">
            <a:extLst>
              <a:ext uri="{FF2B5EF4-FFF2-40B4-BE49-F238E27FC236}">
                <a16:creationId xmlns:a16="http://schemas.microsoft.com/office/drawing/2014/main" id="{AB811631-9EB1-A0C8-22A6-63C5F40DA868}"/>
              </a:ext>
            </a:extLst>
          </p:cNvPr>
          <p:cNvSpPr txBox="1"/>
          <p:nvPr/>
        </p:nvSpPr>
        <p:spPr>
          <a:xfrm>
            <a:off x="5908288" y="1764465"/>
            <a:ext cx="177272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in C low</a:t>
            </a:r>
            <a:endParaRPr>
              <a:latin typeface="+mj-lt"/>
            </a:endParaRPr>
          </a:p>
        </p:txBody>
      </p:sp>
      <p:sp>
        <p:nvSpPr>
          <p:cNvPr id="16" name="Google Shape;705;p41">
            <a:extLst>
              <a:ext uri="{FF2B5EF4-FFF2-40B4-BE49-F238E27FC236}">
                <a16:creationId xmlns:a16="http://schemas.microsoft.com/office/drawing/2014/main" id="{1001B98C-8E5B-0A6A-801B-F1057762CB3B}"/>
              </a:ext>
            </a:extLst>
          </p:cNvPr>
          <p:cNvSpPr txBox="1"/>
          <p:nvPr/>
        </p:nvSpPr>
        <p:spPr>
          <a:xfrm>
            <a:off x="4495590" y="2126355"/>
            <a:ext cx="8569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CLA</a:t>
            </a:r>
            <a:endParaRPr dirty="0">
              <a:latin typeface="+mj-lt"/>
            </a:endParaRPr>
          </a:p>
        </p:txBody>
      </p:sp>
      <p:sp>
        <p:nvSpPr>
          <p:cNvPr id="17" name="Google Shape;706;p41">
            <a:extLst>
              <a:ext uri="{FF2B5EF4-FFF2-40B4-BE49-F238E27FC236}">
                <a16:creationId xmlns:a16="http://schemas.microsoft.com/office/drawing/2014/main" id="{A9727BDF-16EC-3A17-8596-A0418E9F79F9}"/>
              </a:ext>
            </a:extLst>
          </p:cNvPr>
          <p:cNvSpPr txBox="1"/>
          <p:nvPr/>
        </p:nvSpPr>
        <p:spPr>
          <a:xfrm>
            <a:off x="5908288" y="2126355"/>
            <a:ext cx="116224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/Clear AC</a:t>
            </a:r>
            <a:endParaRPr dirty="0">
              <a:latin typeface="+mj-lt"/>
            </a:endParaRPr>
          </a:p>
        </p:txBody>
      </p:sp>
      <p:sp>
        <p:nvSpPr>
          <p:cNvPr id="19" name="Google Shape;708;p41">
            <a:extLst>
              <a:ext uri="{FF2B5EF4-FFF2-40B4-BE49-F238E27FC236}">
                <a16:creationId xmlns:a16="http://schemas.microsoft.com/office/drawing/2014/main" id="{13522886-FF71-96D3-56AF-00B40ECB02EB}"/>
              </a:ext>
            </a:extLst>
          </p:cNvPr>
          <p:cNvSpPr txBox="1"/>
          <p:nvPr/>
        </p:nvSpPr>
        <p:spPr>
          <a:xfrm>
            <a:off x="4607591" y="2477024"/>
            <a:ext cx="85696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CIL</a:t>
            </a:r>
            <a:endParaRPr dirty="0">
              <a:latin typeface="+mj-lt"/>
            </a:endParaRPr>
          </a:p>
        </p:txBody>
      </p:sp>
      <p:sp>
        <p:nvSpPr>
          <p:cNvPr id="20" name="Google Shape;709;p41">
            <a:extLst>
              <a:ext uri="{FF2B5EF4-FFF2-40B4-BE49-F238E27FC236}">
                <a16:creationId xmlns:a16="http://schemas.microsoft.com/office/drawing/2014/main" id="{72F3B84F-351C-6AAE-6B35-274169BF10F8}"/>
              </a:ext>
            </a:extLst>
          </p:cNvPr>
          <p:cNvSpPr txBox="1"/>
          <p:nvPr/>
        </p:nvSpPr>
        <p:spPr>
          <a:xfrm>
            <a:off x="5908288" y="2466715"/>
            <a:ext cx="3884653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/Circulate to bring carry into AC(16)</a:t>
            </a:r>
            <a:endParaRPr dirty="0">
              <a:latin typeface="+mj-lt"/>
            </a:endParaRPr>
          </a:p>
        </p:txBody>
      </p:sp>
      <p:sp>
        <p:nvSpPr>
          <p:cNvPr id="22" name="Google Shape;711;p41">
            <a:extLst>
              <a:ext uri="{FF2B5EF4-FFF2-40B4-BE49-F238E27FC236}">
                <a16:creationId xmlns:a16="http://schemas.microsoft.com/office/drawing/2014/main" id="{2BA30BF7-8DEA-58F5-E9AB-E67428D7CBF6}"/>
              </a:ext>
            </a:extLst>
          </p:cNvPr>
          <p:cNvSpPr txBox="1"/>
          <p:nvPr/>
        </p:nvSpPr>
        <p:spPr>
          <a:xfrm>
            <a:off x="4495590" y="2831265"/>
            <a:ext cx="1207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ADD AH</a:t>
            </a:r>
            <a:endParaRPr dirty="0">
              <a:latin typeface="+mj-lt"/>
            </a:endParaRPr>
          </a:p>
        </p:txBody>
      </p:sp>
      <p:sp>
        <p:nvSpPr>
          <p:cNvPr id="23" name="Google Shape;712;p41">
            <a:extLst>
              <a:ext uri="{FF2B5EF4-FFF2-40B4-BE49-F238E27FC236}">
                <a16:creationId xmlns:a16="http://schemas.microsoft.com/office/drawing/2014/main" id="{AA02450E-DE9E-0830-DE8C-A19290453C6A}"/>
              </a:ext>
            </a:extLst>
          </p:cNvPr>
          <p:cNvSpPr txBox="1"/>
          <p:nvPr/>
        </p:nvSpPr>
        <p:spPr>
          <a:xfrm>
            <a:off x="5908288" y="2831265"/>
            <a:ext cx="244156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/Add A high and carry</a:t>
            </a:r>
            <a:endParaRPr>
              <a:latin typeface="+mj-lt"/>
            </a:endParaRPr>
          </a:p>
        </p:txBody>
      </p:sp>
      <p:sp>
        <p:nvSpPr>
          <p:cNvPr id="25" name="Google Shape;714;p41">
            <a:extLst>
              <a:ext uri="{FF2B5EF4-FFF2-40B4-BE49-F238E27FC236}">
                <a16:creationId xmlns:a16="http://schemas.microsoft.com/office/drawing/2014/main" id="{2AF8836C-2D4F-2EA8-82D8-F5E0ADA95710}"/>
              </a:ext>
            </a:extLst>
          </p:cNvPr>
          <p:cNvSpPr txBox="1"/>
          <p:nvPr/>
        </p:nvSpPr>
        <p:spPr>
          <a:xfrm>
            <a:off x="4495590" y="3193155"/>
            <a:ext cx="120712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ADD BH</a:t>
            </a:r>
            <a:endParaRPr dirty="0">
              <a:latin typeface="+mj-lt"/>
            </a:endParaRPr>
          </a:p>
        </p:txBody>
      </p:sp>
      <p:sp>
        <p:nvSpPr>
          <p:cNvPr id="26" name="Google Shape;715;p41">
            <a:extLst>
              <a:ext uri="{FF2B5EF4-FFF2-40B4-BE49-F238E27FC236}">
                <a16:creationId xmlns:a16="http://schemas.microsoft.com/office/drawing/2014/main" id="{59DF2775-C345-82E2-9B5E-70CDEABDE0D6}"/>
              </a:ext>
            </a:extLst>
          </p:cNvPr>
          <p:cNvSpPr txBox="1"/>
          <p:nvPr/>
        </p:nvSpPr>
        <p:spPr>
          <a:xfrm>
            <a:off x="5908288" y="3193155"/>
            <a:ext cx="210500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/Add B high</a:t>
            </a:r>
            <a:endParaRPr dirty="0">
              <a:latin typeface="+mj-lt"/>
            </a:endParaRPr>
          </a:p>
        </p:txBody>
      </p:sp>
      <p:sp>
        <p:nvSpPr>
          <p:cNvPr id="28" name="Google Shape;717;p41">
            <a:extLst>
              <a:ext uri="{FF2B5EF4-FFF2-40B4-BE49-F238E27FC236}">
                <a16:creationId xmlns:a16="http://schemas.microsoft.com/office/drawing/2014/main" id="{B3A537E5-C75E-CF90-C20D-54CF1FA5448E}"/>
              </a:ext>
            </a:extLst>
          </p:cNvPr>
          <p:cNvSpPr txBox="1"/>
          <p:nvPr/>
        </p:nvSpPr>
        <p:spPr>
          <a:xfrm>
            <a:off x="4495590" y="3533515"/>
            <a:ext cx="108096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CH</a:t>
            </a:r>
            <a:endParaRPr dirty="0">
              <a:latin typeface="+mj-lt"/>
            </a:endParaRPr>
          </a:p>
        </p:txBody>
      </p:sp>
      <p:sp>
        <p:nvSpPr>
          <p:cNvPr id="29" name="Google Shape;718;p41">
            <a:extLst>
              <a:ext uri="{FF2B5EF4-FFF2-40B4-BE49-F238E27FC236}">
                <a16:creationId xmlns:a16="http://schemas.microsoft.com/office/drawing/2014/main" id="{A51D35BE-05B4-EDF8-F2CF-7B6CD38215F0}"/>
              </a:ext>
            </a:extLst>
          </p:cNvPr>
          <p:cNvSpPr txBox="1"/>
          <p:nvPr/>
        </p:nvSpPr>
        <p:spPr>
          <a:xfrm>
            <a:off x="5908288" y="3533515"/>
            <a:ext cx="178818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in C high</a:t>
            </a:r>
            <a:endParaRPr dirty="0">
              <a:latin typeface="+mj-lt"/>
            </a:endParaRPr>
          </a:p>
        </p:txBody>
      </p:sp>
      <p:sp>
        <p:nvSpPr>
          <p:cNvPr id="30" name="Google Shape;720;p41">
            <a:extLst>
              <a:ext uri="{FF2B5EF4-FFF2-40B4-BE49-F238E27FC236}">
                <a16:creationId xmlns:a16="http://schemas.microsoft.com/office/drawing/2014/main" id="{7929DDC5-4737-EB73-31DD-F010006E814B}"/>
              </a:ext>
            </a:extLst>
          </p:cNvPr>
          <p:cNvSpPr txBox="1"/>
          <p:nvPr/>
        </p:nvSpPr>
        <p:spPr>
          <a:xfrm>
            <a:off x="4495589" y="3898065"/>
            <a:ext cx="7843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HLT</a:t>
            </a:r>
            <a:endParaRPr dirty="0">
              <a:latin typeface="+mj-lt"/>
            </a:endParaRPr>
          </a:p>
        </p:txBody>
      </p:sp>
      <p:sp>
        <p:nvSpPr>
          <p:cNvPr id="31" name="Google Shape;721;p41">
            <a:extLst>
              <a:ext uri="{FF2B5EF4-FFF2-40B4-BE49-F238E27FC236}">
                <a16:creationId xmlns:a16="http://schemas.microsoft.com/office/drawing/2014/main" id="{AE511F85-DBD9-8C23-79B2-739F0D339EF4}"/>
              </a:ext>
            </a:extLst>
          </p:cNvPr>
          <p:cNvSpPr txBox="1"/>
          <p:nvPr/>
        </p:nvSpPr>
        <p:spPr>
          <a:xfrm>
            <a:off x="5908288" y="3898065"/>
            <a:ext cx="7136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/Halt</a:t>
            </a:r>
            <a:endParaRPr dirty="0">
              <a:latin typeface="+mj-lt"/>
            </a:endParaRPr>
          </a:p>
        </p:txBody>
      </p:sp>
      <p:sp>
        <p:nvSpPr>
          <p:cNvPr id="32" name="Google Shape;720;p41">
            <a:extLst>
              <a:ext uri="{FF2B5EF4-FFF2-40B4-BE49-F238E27FC236}">
                <a16:creationId xmlns:a16="http://schemas.microsoft.com/office/drawing/2014/main" id="{BF76BD8E-74E9-AF5A-52FD-5AD068CB4005}"/>
              </a:ext>
            </a:extLst>
          </p:cNvPr>
          <p:cNvSpPr txBox="1"/>
          <p:nvPr/>
        </p:nvSpPr>
        <p:spPr>
          <a:xfrm>
            <a:off x="4088707" y="4239338"/>
            <a:ext cx="1424364" cy="1754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AL, 	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AH, 	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BL, 	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BH, 	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CL, 	-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j-lt"/>
              </a:rPr>
              <a:t>CH, 	-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45911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AEA9-E0DF-4B25-3FCD-916D3008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9448" cy="4601183"/>
          </a:xfrm>
        </p:spPr>
        <p:txBody>
          <a:bodyPr/>
          <a:lstStyle/>
          <a:p>
            <a:r>
              <a:rPr lang="en-US" altLang="ko-KR" sz="3600" dirty="0"/>
              <a:t>Logic and Shift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355C-740A-DF68-FB08-4C06176E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70588"/>
            <a:ext cx="7315200" cy="6494106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en-US" sz="2000" b="1" dirty="0">
                <a:solidFill>
                  <a:schemeClr val="tx1"/>
                </a:solidFill>
              </a:rPr>
              <a:t>Logic Operations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basic computer has three machine instructions that perform logic operations: AND, CMA and CLA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The LDA instruction may be considered as a logic operation that transfers a logic operand into the </a:t>
            </a:r>
            <a:r>
              <a:rPr lang="en-US" sz="2000" i="1" dirty="0">
                <a:solidFill>
                  <a:schemeClr val="tx1"/>
                </a:solidFill>
              </a:rPr>
              <a:t>AC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We know 16 different logic operations. All 16 operations can be implemented using AND </a:t>
            </a:r>
            <a:r>
              <a:rPr lang="en-US" sz="2000" dirty="0" err="1">
                <a:solidFill>
                  <a:schemeClr val="tx1"/>
                </a:solidFill>
              </a:rPr>
              <a:t>and</a:t>
            </a:r>
            <a:r>
              <a:rPr lang="en-US" sz="2000" dirty="0">
                <a:solidFill>
                  <a:schemeClr val="tx1"/>
                </a:solidFill>
              </a:rPr>
              <a:t> Complement operations.</a:t>
            </a:r>
          </a:p>
          <a:p>
            <a:pPr algn="just"/>
            <a:r>
              <a:rPr lang="en-US" sz="2000" dirty="0">
                <a:solidFill>
                  <a:schemeClr val="tx1"/>
                </a:solidFill>
              </a:rPr>
              <a:t>Program for OR operation - x + y = (x’ y’)’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ORG 100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LDA    X 		/ Load 1st operand X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CMA		/ Complement to get X’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STA    TMP	/ Store in a temporary location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LDA    Y		/ Load 2nd operand Y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CMA		/ Complement to get Y’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AND    TMP	/ AND with X’ to get X’ AND Y’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CMA		/ Complement again to get X OR Y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X,	-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Y,	-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TMP, -</a:t>
            </a:r>
          </a:p>
          <a:p>
            <a:pPr marL="502920" lvl="1" indent="0" algn="just">
              <a:buNone/>
            </a:pPr>
            <a:r>
              <a:rPr lang="en-US" dirty="0">
                <a:solidFill>
                  <a:schemeClr val="tx1"/>
                </a:solidFill>
              </a:rPr>
              <a:t>	END</a:t>
            </a:r>
          </a:p>
          <a:p>
            <a:pPr algn="just"/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050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AEA9-E0DF-4B25-3FCD-916D30089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059448" cy="4601183"/>
          </a:xfrm>
        </p:spPr>
        <p:txBody>
          <a:bodyPr/>
          <a:lstStyle/>
          <a:p>
            <a:r>
              <a:rPr lang="en-US" altLang="ko-KR" sz="3600" dirty="0"/>
              <a:t>Logic and Shift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355C-740A-DF68-FB08-4C06176E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70588"/>
            <a:ext cx="7315200" cy="649410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Shift Operations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basic computer has circular-shift operations as machine instructions.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other shifts of interest are the logical shifts and arithmetic shifts, which can be programmed with a small number of instructions.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Logical shift-right</a:t>
            </a:r>
            <a:r>
              <a:rPr lang="en-US" sz="2200" dirty="0">
                <a:solidFill>
                  <a:schemeClr val="tx1"/>
                </a:solidFill>
              </a:rPr>
              <a:t>	// zero be added to left most position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CLE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CIR</a:t>
            </a:r>
            <a:endParaRPr lang="en-US" sz="2400" dirty="0">
              <a:solidFill>
                <a:schemeClr val="tx1"/>
              </a:solidFill>
            </a:endParaRP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Logical shift-left</a:t>
            </a:r>
            <a:r>
              <a:rPr lang="en-US" sz="2000" dirty="0">
                <a:solidFill>
                  <a:schemeClr val="tx1"/>
                </a:solidFill>
              </a:rPr>
              <a:t>	//zero be added to right most position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CLE</a:t>
            </a:r>
          </a:p>
          <a:p>
            <a:pPr lvl="1" algn="just"/>
            <a:r>
              <a:rPr lang="en-US" sz="1800" dirty="0">
                <a:solidFill>
                  <a:schemeClr val="tx1"/>
                </a:solidFill>
              </a:rPr>
              <a:t>CIL</a:t>
            </a:r>
          </a:p>
        </p:txBody>
      </p:sp>
    </p:spTree>
    <p:extLst>
      <p:ext uri="{BB962C8B-B14F-4D97-AF65-F5344CB8AC3E}">
        <p14:creationId xmlns:p14="http://schemas.microsoft.com/office/powerpoint/2010/main" val="14494569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FAEA9-E0DF-4B25-3FCD-916D3008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Logic and Shift Operations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E355C-740A-DF68-FB08-4C06176E5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70588"/>
            <a:ext cx="7315200" cy="6494106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dirty="0">
                <a:solidFill>
                  <a:schemeClr val="tx1"/>
                </a:solidFill>
              </a:rPr>
              <a:t>Shift Operations (Cont..)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Arithmetic right-shift</a:t>
            </a:r>
          </a:p>
          <a:p>
            <a:pPr marL="502920" lvl="1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CLE 	/ Clear E to 0</a:t>
            </a:r>
          </a:p>
          <a:p>
            <a:pPr marL="502920" lvl="1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SPA	/ Skip if AC is positive</a:t>
            </a:r>
          </a:p>
          <a:p>
            <a:pPr marL="502920" lvl="1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CME	/ AC is negative; set E to 1</a:t>
            </a:r>
          </a:p>
          <a:p>
            <a:pPr marL="502920" lvl="1" indent="0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CIR		/ Circulate E and AC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Arithmetic left-shift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Added bit in the least significant position be 0.</a:t>
            </a:r>
          </a:p>
          <a:p>
            <a:pPr lvl="1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	CLE 	/ Clear E to 0</a:t>
            </a:r>
          </a:p>
          <a:p>
            <a:pPr lvl="1" algn="just">
              <a:buNone/>
            </a:pPr>
            <a:r>
              <a:rPr lang="en-US" sz="2200" dirty="0">
                <a:solidFill>
                  <a:schemeClr val="tx1"/>
                </a:solidFill>
              </a:rPr>
              <a:t>	CIL	/ Circulate </a:t>
            </a:r>
            <a:r>
              <a:rPr lang="en-US" sz="2200" i="1" dirty="0">
                <a:solidFill>
                  <a:schemeClr val="tx1"/>
                </a:solidFill>
              </a:rPr>
              <a:t>E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i="1" dirty="0">
                <a:solidFill>
                  <a:schemeClr val="tx1"/>
                </a:solidFill>
              </a:rPr>
              <a:t>AC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The sign bit must not change during the shift.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After shifting, compare </a:t>
            </a:r>
            <a:r>
              <a:rPr lang="en-US" sz="2200" i="1" dirty="0">
                <a:solidFill>
                  <a:schemeClr val="tx1"/>
                </a:solidFill>
              </a:rPr>
              <a:t>E</a:t>
            </a:r>
            <a:r>
              <a:rPr lang="en-US" sz="2200" dirty="0">
                <a:solidFill>
                  <a:schemeClr val="tx1"/>
                </a:solidFill>
              </a:rPr>
              <a:t> and </a:t>
            </a:r>
            <a:r>
              <a:rPr lang="en-US" sz="2200" i="1" dirty="0">
                <a:solidFill>
                  <a:schemeClr val="tx1"/>
                </a:solidFill>
              </a:rPr>
              <a:t>AC(15)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equal, correct shift</a:t>
            </a:r>
          </a:p>
          <a:p>
            <a:pPr lvl="1" algn="just"/>
            <a:r>
              <a:rPr lang="en-US" sz="2200" dirty="0">
                <a:solidFill>
                  <a:schemeClr val="tx1"/>
                </a:solidFill>
              </a:rPr>
              <a:t>If not equal, an overflow occurs.</a:t>
            </a:r>
          </a:p>
        </p:txBody>
      </p:sp>
    </p:spTree>
    <p:extLst>
      <p:ext uri="{BB962C8B-B14F-4D97-AF65-F5344CB8AC3E}">
        <p14:creationId xmlns:p14="http://schemas.microsoft.com/office/powerpoint/2010/main" val="787881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7E7E8-6EEB-C935-05A4-54CBF3FE4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250EF-5047-72CA-8ED5-F820510F0F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The procedure for branching to a subroutine and returning to the main program is referred to as a subroutine </a:t>
            </a:r>
            <a:r>
              <a:rPr lang="en-US" sz="2400" b="1" i="1" dirty="0">
                <a:solidFill>
                  <a:schemeClr val="tx1"/>
                </a:solidFill>
              </a:rPr>
              <a:t>linkage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BSA instruction performs an operation commonly called subroutine </a:t>
            </a:r>
            <a:r>
              <a:rPr lang="en-US" sz="2400" b="1" i="1" dirty="0">
                <a:solidFill>
                  <a:schemeClr val="tx1"/>
                </a:solidFill>
              </a:rPr>
              <a:t>call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last instruction of the subroutine performs an operation commonly called subroutine </a:t>
            </a:r>
            <a:r>
              <a:rPr lang="en-US" sz="2400" b="1" i="1" dirty="0">
                <a:solidFill>
                  <a:schemeClr val="tx1"/>
                </a:solidFill>
              </a:rPr>
              <a:t>return</a:t>
            </a:r>
            <a:r>
              <a:rPr lang="en-US" sz="2400" dirty="0"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Subroutine Parameters and Data Linkage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Transferred two operands to the subroutine and subroutine return the result of the operation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AC can be used to transfer one operand and to receive the result. The other operand is inserted in the location following the BSA instruction.</a:t>
            </a:r>
          </a:p>
        </p:txBody>
      </p:sp>
    </p:spTree>
    <p:extLst>
      <p:ext uri="{BB962C8B-B14F-4D97-AF65-F5344CB8AC3E}">
        <p14:creationId xmlns:p14="http://schemas.microsoft.com/office/powerpoint/2010/main" val="34085509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E91D5-1EF2-96A3-9924-D15512BC6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p:sp>
        <p:nvSpPr>
          <p:cNvPr id="3" name="Google Shape;777;p43">
            <a:extLst>
              <a:ext uri="{FF2B5EF4-FFF2-40B4-BE49-F238E27FC236}">
                <a16:creationId xmlns:a16="http://schemas.microsoft.com/office/drawing/2014/main" id="{569A4669-397D-9DE5-49B1-82799EE79966}"/>
              </a:ext>
            </a:extLst>
          </p:cNvPr>
          <p:cNvSpPr txBox="1">
            <a:spLocks/>
          </p:cNvSpPr>
          <p:nvPr/>
        </p:nvSpPr>
        <p:spPr>
          <a:xfrm>
            <a:off x="3624719" y="282837"/>
            <a:ext cx="8088575" cy="2930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spcBef>
                <a:spcPts val="0"/>
              </a:spcBef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A set of common instructions that can be used in a program many times is called a </a:t>
            </a:r>
            <a:r>
              <a:rPr lang="en-US" sz="2200" i="1" dirty="0">
                <a:solidFill>
                  <a:schemeClr val="tx1"/>
                </a:solidFill>
              </a:rPr>
              <a:t>subroutine</a:t>
            </a:r>
            <a:r>
              <a:rPr lang="en-US" sz="2200" dirty="0">
                <a:solidFill>
                  <a:schemeClr val="tx1"/>
                </a:solidFill>
              </a:rPr>
              <a:t>.</a:t>
            </a:r>
          </a:p>
          <a:p>
            <a:pPr algn="just">
              <a:spcBef>
                <a:spcPts val="0"/>
              </a:spcBef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Each time that a subroutine is used in the main part of the program, a branch is executed to the beginning of the subroutine.</a:t>
            </a:r>
          </a:p>
          <a:p>
            <a:pPr algn="just">
              <a:spcBef>
                <a:spcPts val="0"/>
              </a:spcBef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After the subroutine has been executed, a branch is made back to the main program.</a:t>
            </a:r>
          </a:p>
          <a:p>
            <a:pPr algn="just">
              <a:spcBef>
                <a:spcPts val="0"/>
              </a:spcBef>
              <a:buSzPts val="2400"/>
            </a:pPr>
            <a:r>
              <a:rPr lang="en-US" sz="2200" dirty="0">
                <a:solidFill>
                  <a:schemeClr val="tx1"/>
                </a:solidFill>
              </a:rPr>
              <a:t>A subroutine consists of a self contained sequence of instructions that carries a given task.</a:t>
            </a:r>
          </a:p>
        </p:txBody>
      </p:sp>
      <p:sp>
        <p:nvSpPr>
          <p:cNvPr id="4" name="Google Shape;733;p43">
            <a:extLst>
              <a:ext uri="{FF2B5EF4-FFF2-40B4-BE49-F238E27FC236}">
                <a16:creationId xmlns:a16="http://schemas.microsoft.com/office/drawing/2014/main" id="{9A552EE5-82DB-328B-9111-F60161F8E3C3}"/>
              </a:ext>
            </a:extLst>
          </p:cNvPr>
          <p:cNvSpPr txBox="1"/>
          <p:nvPr/>
        </p:nvSpPr>
        <p:spPr>
          <a:xfrm>
            <a:off x="6176307" y="2976076"/>
            <a:ext cx="11008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ORG 100</a:t>
            </a:r>
            <a:endParaRPr/>
          </a:p>
        </p:txBody>
      </p:sp>
      <p:sp>
        <p:nvSpPr>
          <p:cNvPr id="5" name="Google Shape;734;p43">
            <a:extLst>
              <a:ext uri="{FF2B5EF4-FFF2-40B4-BE49-F238E27FC236}">
                <a16:creationId xmlns:a16="http://schemas.microsoft.com/office/drawing/2014/main" id="{30A49ECB-BFE3-F6C0-23DD-E7E26F6858D2}"/>
              </a:ext>
            </a:extLst>
          </p:cNvPr>
          <p:cNvSpPr txBox="1"/>
          <p:nvPr/>
        </p:nvSpPr>
        <p:spPr>
          <a:xfrm>
            <a:off x="5033307" y="333796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100</a:t>
            </a:r>
            <a:endParaRPr/>
          </a:p>
        </p:txBody>
      </p:sp>
      <p:sp>
        <p:nvSpPr>
          <p:cNvPr id="6" name="Google Shape;735;p43">
            <a:extLst>
              <a:ext uri="{FF2B5EF4-FFF2-40B4-BE49-F238E27FC236}">
                <a16:creationId xmlns:a16="http://schemas.microsoft.com/office/drawing/2014/main" id="{B0E3879B-6573-7DE1-B860-1118D7817558}"/>
              </a:ext>
            </a:extLst>
          </p:cNvPr>
          <p:cNvSpPr txBox="1"/>
          <p:nvPr/>
        </p:nvSpPr>
        <p:spPr>
          <a:xfrm>
            <a:off x="6176307" y="3337966"/>
            <a:ext cx="11008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LDA X</a:t>
            </a:r>
            <a:endParaRPr dirty="0"/>
          </a:p>
        </p:txBody>
      </p:sp>
      <p:sp>
        <p:nvSpPr>
          <p:cNvPr id="7" name="Google Shape;736;p43">
            <a:extLst>
              <a:ext uri="{FF2B5EF4-FFF2-40B4-BE49-F238E27FC236}">
                <a16:creationId xmlns:a16="http://schemas.microsoft.com/office/drawing/2014/main" id="{8B0554F0-23CD-BB59-0A25-F62EA16CC00D}"/>
              </a:ext>
            </a:extLst>
          </p:cNvPr>
          <p:cNvSpPr txBox="1"/>
          <p:nvPr/>
        </p:nvSpPr>
        <p:spPr>
          <a:xfrm>
            <a:off x="5030909" y="3678324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101</a:t>
            </a:r>
            <a:endParaRPr/>
          </a:p>
        </p:txBody>
      </p:sp>
      <p:sp>
        <p:nvSpPr>
          <p:cNvPr id="8" name="Google Shape;737;p43">
            <a:extLst>
              <a:ext uri="{FF2B5EF4-FFF2-40B4-BE49-F238E27FC236}">
                <a16:creationId xmlns:a16="http://schemas.microsoft.com/office/drawing/2014/main" id="{E48B223E-8B27-7437-2653-ABE0CF5F2324}"/>
              </a:ext>
            </a:extLst>
          </p:cNvPr>
          <p:cNvSpPr txBox="1"/>
          <p:nvPr/>
        </p:nvSpPr>
        <p:spPr>
          <a:xfrm>
            <a:off x="6163749" y="3678324"/>
            <a:ext cx="118013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BSA SH4</a:t>
            </a:r>
            <a:endParaRPr dirty="0"/>
          </a:p>
        </p:txBody>
      </p:sp>
      <p:sp>
        <p:nvSpPr>
          <p:cNvPr id="9" name="Google Shape;738;p43">
            <a:extLst>
              <a:ext uri="{FF2B5EF4-FFF2-40B4-BE49-F238E27FC236}">
                <a16:creationId xmlns:a16="http://schemas.microsoft.com/office/drawing/2014/main" id="{97C157BE-EEF2-367C-6745-891DBA0D49B6}"/>
              </a:ext>
            </a:extLst>
          </p:cNvPr>
          <p:cNvSpPr txBox="1"/>
          <p:nvPr/>
        </p:nvSpPr>
        <p:spPr>
          <a:xfrm>
            <a:off x="5033307" y="404287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102</a:t>
            </a:r>
            <a:endParaRPr/>
          </a:p>
        </p:txBody>
      </p:sp>
      <p:sp>
        <p:nvSpPr>
          <p:cNvPr id="10" name="Google Shape;739;p43">
            <a:extLst>
              <a:ext uri="{FF2B5EF4-FFF2-40B4-BE49-F238E27FC236}">
                <a16:creationId xmlns:a16="http://schemas.microsoft.com/office/drawing/2014/main" id="{10AF10B3-1C68-8783-179C-AE877E0DA26C}"/>
              </a:ext>
            </a:extLst>
          </p:cNvPr>
          <p:cNvSpPr txBox="1"/>
          <p:nvPr/>
        </p:nvSpPr>
        <p:spPr>
          <a:xfrm>
            <a:off x="6176307" y="4042876"/>
            <a:ext cx="901798" cy="409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 X</a:t>
            </a:r>
            <a:endParaRPr dirty="0"/>
          </a:p>
        </p:txBody>
      </p:sp>
      <p:sp>
        <p:nvSpPr>
          <p:cNvPr id="11" name="Google Shape;740;p43">
            <a:extLst>
              <a:ext uri="{FF2B5EF4-FFF2-40B4-BE49-F238E27FC236}">
                <a16:creationId xmlns:a16="http://schemas.microsoft.com/office/drawing/2014/main" id="{413E69EC-A255-321C-8E15-9BBF70FCC2E5}"/>
              </a:ext>
            </a:extLst>
          </p:cNvPr>
          <p:cNvSpPr txBox="1"/>
          <p:nvPr/>
        </p:nvSpPr>
        <p:spPr>
          <a:xfrm>
            <a:off x="5033307" y="440476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103</a:t>
            </a:r>
            <a:endParaRPr/>
          </a:p>
        </p:txBody>
      </p:sp>
      <p:sp>
        <p:nvSpPr>
          <p:cNvPr id="12" name="Google Shape;741;p43">
            <a:extLst>
              <a:ext uri="{FF2B5EF4-FFF2-40B4-BE49-F238E27FC236}">
                <a16:creationId xmlns:a16="http://schemas.microsoft.com/office/drawing/2014/main" id="{5E94154F-22C3-9216-5D8C-F0ED2B0467F9}"/>
              </a:ext>
            </a:extLst>
          </p:cNvPr>
          <p:cNvSpPr txBox="1"/>
          <p:nvPr/>
        </p:nvSpPr>
        <p:spPr>
          <a:xfrm>
            <a:off x="6176307" y="4404766"/>
            <a:ext cx="105644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LDA Y</a:t>
            </a:r>
            <a:endParaRPr dirty="0"/>
          </a:p>
        </p:txBody>
      </p:sp>
      <p:sp>
        <p:nvSpPr>
          <p:cNvPr id="13" name="Google Shape;742;p43">
            <a:extLst>
              <a:ext uri="{FF2B5EF4-FFF2-40B4-BE49-F238E27FC236}">
                <a16:creationId xmlns:a16="http://schemas.microsoft.com/office/drawing/2014/main" id="{1397FA23-8D4D-DF79-01E1-621209315FF2}"/>
              </a:ext>
            </a:extLst>
          </p:cNvPr>
          <p:cNvSpPr txBox="1"/>
          <p:nvPr/>
        </p:nvSpPr>
        <p:spPr>
          <a:xfrm>
            <a:off x="5033307" y="474512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104</a:t>
            </a:r>
            <a:endParaRPr/>
          </a:p>
        </p:txBody>
      </p:sp>
      <p:sp>
        <p:nvSpPr>
          <p:cNvPr id="14" name="Google Shape;743;p43">
            <a:extLst>
              <a:ext uri="{FF2B5EF4-FFF2-40B4-BE49-F238E27FC236}">
                <a16:creationId xmlns:a16="http://schemas.microsoft.com/office/drawing/2014/main" id="{9358B628-9240-3D5C-BB70-1946A2807C1C}"/>
              </a:ext>
            </a:extLst>
          </p:cNvPr>
          <p:cNvSpPr txBox="1"/>
          <p:nvPr/>
        </p:nvSpPr>
        <p:spPr>
          <a:xfrm>
            <a:off x="6176307" y="4745126"/>
            <a:ext cx="117773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BSA SH4</a:t>
            </a:r>
            <a:endParaRPr dirty="0"/>
          </a:p>
        </p:txBody>
      </p:sp>
      <p:sp>
        <p:nvSpPr>
          <p:cNvPr id="15" name="Google Shape;744;p43">
            <a:extLst>
              <a:ext uri="{FF2B5EF4-FFF2-40B4-BE49-F238E27FC236}">
                <a16:creationId xmlns:a16="http://schemas.microsoft.com/office/drawing/2014/main" id="{FF9F3C0D-8EC8-2F6E-B5D9-7025B5E69ADE}"/>
              </a:ext>
            </a:extLst>
          </p:cNvPr>
          <p:cNvSpPr txBox="1"/>
          <p:nvPr/>
        </p:nvSpPr>
        <p:spPr>
          <a:xfrm>
            <a:off x="5033307" y="510967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105</a:t>
            </a:r>
            <a:endParaRPr/>
          </a:p>
        </p:txBody>
      </p:sp>
      <p:sp>
        <p:nvSpPr>
          <p:cNvPr id="16" name="Google Shape;745;p43">
            <a:extLst>
              <a:ext uri="{FF2B5EF4-FFF2-40B4-BE49-F238E27FC236}">
                <a16:creationId xmlns:a16="http://schemas.microsoft.com/office/drawing/2014/main" id="{4E5715AA-E4DB-C01B-98D5-2A75C82EE2C5}"/>
              </a:ext>
            </a:extLst>
          </p:cNvPr>
          <p:cNvSpPr txBox="1"/>
          <p:nvPr/>
        </p:nvSpPr>
        <p:spPr>
          <a:xfrm>
            <a:off x="6176307" y="5109676"/>
            <a:ext cx="11008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STA Y</a:t>
            </a:r>
            <a:endParaRPr dirty="0"/>
          </a:p>
        </p:txBody>
      </p:sp>
      <p:sp>
        <p:nvSpPr>
          <p:cNvPr id="17" name="Google Shape;746;p43">
            <a:extLst>
              <a:ext uri="{FF2B5EF4-FFF2-40B4-BE49-F238E27FC236}">
                <a16:creationId xmlns:a16="http://schemas.microsoft.com/office/drawing/2014/main" id="{98EA7A7A-2160-D474-559F-15C36D8CC9FB}"/>
              </a:ext>
            </a:extLst>
          </p:cNvPr>
          <p:cNvSpPr txBox="1"/>
          <p:nvPr/>
        </p:nvSpPr>
        <p:spPr>
          <a:xfrm>
            <a:off x="5033307" y="547156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106</a:t>
            </a:r>
            <a:endParaRPr/>
          </a:p>
        </p:txBody>
      </p:sp>
      <p:sp>
        <p:nvSpPr>
          <p:cNvPr id="18" name="Google Shape;747;p43">
            <a:extLst>
              <a:ext uri="{FF2B5EF4-FFF2-40B4-BE49-F238E27FC236}">
                <a16:creationId xmlns:a16="http://schemas.microsoft.com/office/drawing/2014/main" id="{6F6BE795-B585-D3A3-4136-BC6D92D70F9F}"/>
              </a:ext>
            </a:extLst>
          </p:cNvPr>
          <p:cNvSpPr txBox="1"/>
          <p:nvPr/>
        </p:nvSpPr>
        <p:spPr>
          <a:xfrm>
            <a:off x="6176307" y="5471566"/>
            <a:ext cx="94088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HLT</a:t>
            </a:r>
            <a:endParaRPr dirty="0"/>
          </a:p>
        </p:txBody>
      </p:sp>
      <p:sp>
        <p:nvSpPr>
          <p:cNvPr id="19" name="Google Shape;748;p43">
            <a:extLst>
              <a:ext uri="{FF2B5EF4-FFF2-40B4-BE49-F238E27FC236}">
                <a16:creationId xmlns:a16="http://schemas.microsoft.com/office/drawing/2014/main" id="{085EE947-3CB5-6A16-14E6-C6F6140B5ECE}"/>
              </a:ext>
            </a:extLst>
          </p:cNvPr>
          <p:cNvSpPr txBox="1"/>
          <p:nvPr/>
        </p:nvSpPr>
        <p:spPr>
          <a:xfrm>
            <a:off x="5033307" y="584240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107</a:t>
            </a:r>
            <a:endParaRPr/>
          </a:p>
        </p:txBody>
      </p:sp>
      <p:sp>
        <p:nvSpPr>
          <p:cNvPr id="20" name="Google Shape;749;p43">
            <a:extLst>
              <a:ext uri="{FF2B5EF4-FFF2-40B4-BE49-F238E27FC236}">
                <a16:creationId xmlns:a16="http://schemas.microsoft.com/office/drawing/2014/main" id="{F07802A0-8F02-8B1F-180A-B1990D0D014A}"/>
              </a:ext>
            </a:extLst>
          </p:cNvPr>
          <p:cNvSpPr txBox="1"/>
          <p:nvPr/>
        </p:nvSpPr>
        <p:spPr>
          <a:xfrm>
            <a:off x="6176307" y="584240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 1234</a:t>
            </a:r>
            <a:endParaRPr/>
          </a:p>
        </p:txBody>
      </p:sp>
      <p:sp>
        <p:nvSpPr>
          <p:cNvPr id="21" name="Google Shape;750;p43">
            <a:extLst>
              <a:ext uri="{FF2B5EF4-FFF2-40B4-BE49-F238E27FC236}">
                <a16:creationId xmlns:a16="http://schemas.microsoft.com/office/drawing/2014/main" id="{15FD1087-7442-FB2B-0885-EEBD75A21C2D}"/>
              </a:ext>
            </a:extLst>
          </p:cNvPr>
          <p:cNvSpPr txBox="1"/>
          <p:nvPr/>
        </p:nvSpPr>
        <p:spPr>
          <a:xfrm>
            <a:off x="5606969" y="5842406"/>
            <a:ext cx="38183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X,</a:t>
            </a:r>
            <a:endParaRPr/>
          </a:p>
        </p:txBody>
      </p:sp>
      <p:sp>
        <p:nvSpPr>
          <p:cNvPr id="22" name="Google Shape;751;p43">
            <a:extLst>
              <a:ext uri="{FF2B5EF4-FFF2-40B4-BE49-F238E27FC236}">
                <a16:creationId xmlns:a16="http://schemas.microsoft.com/office/drawing/2014/main" id="{9B72FAA1-6B9B-5095-25DC-0530421F605A}"/>
              </a:ext>
            </a:extLst>
          </p:cNvPr>
          <p:cNvSpPr txBox="1"/>
          <p:nvPr/>
        </p:nvSpPr>
        <p:spPr>
          <a:xfrm>
            <a:off x="5041069" y="621203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108</a:t>
            </a:r>
            <a:endParaRPr/>
          </a:p>
        </p:txBody>
      </p:sp>
      <p:sp>
        <p:nvSpPr>
          <p:cNvPr id="23" name="Google Shape;752;p43">
            <a:extLst>
              <a:ext uri="{FF2B5EF4-FFF2-40B4-BE49-F238E27FC236}">
                <a16:creationId xmlns:a16="http://schemas.microsoft.com/office/drawing/2014/main" id="{C3D2CD1B-4E5C-2BB0-FD3D-078C1086B3CB}"/>
              </a:ext>
            </a:extLst>
          </p:cNvPr>
          <p:cNvSpPr txBox="1"/>
          <p:nvPr/>
        </p:nvSpPr>
        <p:spPr>
          <a:xfrm>
            <a:off x="6173909" y="6212036"/>
            <a:ext cx="118013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 4321</a:t>
            </a:r>
            <a:endParaRPr dirty="0"/>
          </a:p>
        </p:txBody>
      </p:sp>
      <p:sp>
        <p:nvSpPr>
          <p:cNvPr id="24" name="Google Shape;753;p43">
            <a:extLst>
              <a:ext uri="{FF2B5EF4-FFF2-40B4-BE49-F238E27FC236}">
                <a16:creationId xmlns:a16="http://schemas.microsoft.com/office/drawing/2014/main" id="{99CEB5AE-4FF1-A90A-A114-4286055F7A8F}"/>
              </a:ext>
            </a:extLst>
          </p:cNvPr>
          <p:cNvSpPr txBox="1"/>
          <p:nvPr/>
        </p:nvSpPr>
        <p:spPr>
          <a:xfrm>
            <a:off x="5614731" y="6212036"/>
            <a:ext cx="48126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Y,</a:t>
            </a:r>
            <a:endParaRPr dirty="0"/>
          </a:p>
        </p:txBody>
      </p:sp>
      <p:sp>
        <p:nvSpPr>
          <p:cNvPr id="25" name="Google Shape;754;p43">
            <a:extLst>
              <a:ext uri="{FF2B5EF4-FFF2-40B4-BE49-F238E27FC236}">
                <a16:creationId xmlns:a16="http://schemas.microsoft.com/office/drawing/2014/main" id="{F4391C7C-54FA-7DD2-F3A8-4D27F84596CB}"/>
              </a:ext>
            </a:extLst>
          </p:cNvPr>
          <p:cNvSpPr txBox="1"/>
          <p:nvPr/>
        </p:nvSpPr>
        <p:spPr>
          <a:xfrm>
            <a:off x="8405507" y="333796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109</a:t>
            </a:r>
            <a:endParaRPr/>
          </a:p>
        </p:txBody>
      </p:sp>
      <p:sp>
        <p:nvSpPr>
          <p:cNvPr id="26" name="Google Shape;755;p43">
            <a:extLst>
              <a:ext uri="{FF2B5EF4-FFF2-40B4-BE49-F238E27FC236}">
                <a16:creationId xmlns:a16="http://schemas.microsoft.com/office/drawing/2014/main" id="{F9131C99-5D04-ED3C-4E0F-D3D2A8C88E2C}"/>
              </a:ext>
            </a:extLst>
          </p:cNvPr>
          <p:cNvSpPr txBox="1"/>
          <p:nvPr/>
        </p:nvSpPr>
        <p:spPr>
          <a:xfrm>
            <a:off x="9669600" y="3337966"/>
            <a:ext cx="97873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 0</a:t>
            </a:r>
            <a:endParaRPr dirty="0"/>
          </a:p>
        </p:txBody>
      </p:sp>
      <p:sp>
        <p:nvSpPr>
          <p:cNvPr id="27" name="Google Shape;756;p43">
            <a:extLst>
              <a:ext uri="{FF2B5EF4-FFF2-40B4-BE49-F238E27FC236}">
                <a16:creationId xmlns:a16="http://schemas.microsoft.com/office/drawing/2014/main" id="{02688B97-4EB1-3693-015B-E956781A6957}"/>
              </a:ext>
            </a:extLst>
          </p:cNvPr>
          <p:cNvSpPr txBox="1"/>
          <p:nvPr/>
        </p:nvSpPr>
        <p:spPr>
          <a:xfrm>
            <a:off x="8405507" y="3678326"/>
            <a:ext cx="59343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10A</a:t>
            </a:r>
            <a:endParaRPr/>
          </a:p>
        </p:txBody>
      </p:sp>
      <p:sp>
        <p:nvSpPr>
          <p:cNvPr id="28" name="Google Shape;757;p43">
            <a:extLst>
              <a:ext uri="{FF2B5EF4-FFF2-40B4-BE49-F238E27FC236}">
                <a16:creationId xmlns:a16="http://schemas.microsoft.com/office/drawing/2014/main" id="{FBCF1A9A-726D-6C6B-16A4-D8D11208EEF7}"/>
              </a:ext>
            </a:extLst>
          </p:cNvPr>
          <p:cNvSpPr txBox="1"/>
          <p:nvPr/>
        </p:nvSpPr>
        <p:spPr>
          <a:xfrm>
            <a:off x="9669600" y="3678326"/>
            <a:ext cx="6471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CIL</a:t>
            </a:r>
            <a:endParaRPr dirty="0"/>
          </a:p>
        </p:txBody>
      </p:sp>
      <p:sp>
        <p:nvSpPr>
          <p:cNvPr id="29" name="Google Shape;758;p43">
            <a:extLst>
              <a:ext uri="{FF2B5EF4-FFF2-40B4-BE49-F238E27FC236}">
                <a16:creationId xmlns:a16="http://schemas.microsoft.com/office/drawing/2014/main" id="{DF130F5B-D952-0C5E-C0C8-2511D94D3890}"/>
              </a:ext>
            </a:extLst>
          </p:cNvPr>
          <p:cNvSpPr txBox="1"/>
          <p:nvPr/>
        </p:nvSpPr>
        <p:spPr>
          <a:xfrm>
            <a:off x="8405507" y="4042876"/>
            <a:ext cx="5838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10B</a:t>
            </a:r>
            <a:endParaRPr/>
          </a:p>
        </p:txBody>
      </p:sp>
      <p:sp>
        <p:nvSpPr>
          <p:cNvPr id="30" name="Google Shape;759;p43">
            <a:extLst>
              <a:ext uri="{FF2B5EF4-FFF2-40B4-BE49-F238E27FC236}">
                <a16:creationId xmlns:a16="http://schemas.microsoft.com/office/drawing/2014/main" id="{28EB395F-E99B-CB9D-682C-27D35799E153}"/>
              </a:ext>
            </a:extLst>
          </p:cNvPr>
          <p:cNvSpPr txBox="1"/>
          <p:nvPr/>
        </p:nvSpPr>
        <p:spPr>
          <a:xfrm>
            <a:off x="9669600" y="4042876"/>
            <a:ext cx="6471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CIL</a:t>
            </a:r>
            <a:endParaRPr dirty="0"/>
          </a:p>
        </p:txBody>
      </p:sp>
      <p:sp>
        <p:nvSpPr>
          <p:cNvPr id="31" name="Google Shape;760;p43">
            <a:extLst>
              <a:ext uri="{FF2B5EF4-FFF2-40B4-BE49-F238E27FC236}">
                <a16:creationId xmlns:a16="http://schemas.microsoft.com/office/drawing/2014/main" id="{D57235CA-DF96-A80E-5D31-F399FEF60F79}"/>
              </a:ext>
            </a:extLst>
          </p:cNvPr>
          <p:cNvSpPr txBox="1"/>
          <p:nvPr/>
        </p:nvSpPr>
        <p:spPr>
          <a:xfrm>
            <a:off x="8405507" y="4404766"/>
            <a:ext cx="58060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10C</a:t>
            </a:r>
            <a:endParaRPr/>
          </a:p>
        </p:txBody>
      </p:sp>
      <p:sp>
        <p:nvSpPr>
          <p:cNvPr id="32" name="Google Shape;761;p43">
            <a:extLst>
              <a:ext uri="{FF2B5EF4-FFF2-40B4-BE49-F238E27FC236}">
                <a16:creationId xmlns:a16="http://schemas.microsoft.com/office/drawing/2014/main" id="{A5A007E1-7844-22AA-C458-113781E5A4D2}"/>
              </a:ext>
            </a:extLst>
          </p:cNvPr>
          <p:cNvSpPr txBox="1"/>
          <p:nvPr/>
        </p:nvSpPr>
        <p:spPr>
          <a:xfrm>
            <a:off x="9669600" y="4404766"/>
            <a:ext cx="60144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CIL</a:t>
            </a:r>
            <a:endParaRPr dirty="0"/>
          </a:p>
        </p:txBody>
      </p:sp>
      <p:sp>
        <p:nvSpPr>
          <p:cNvPr id="33" name="Google Shape;762;p43">
            <a:extLst>
              <a:ext uri="{FF2B5EF4-FFF2-40B4-BE49-F238E27FC236}">
                <a16:creationId xmlns:a16="http://schemas.microsoft.com/office/drawing/2014/main" id="{653A7721-6384-1C85-9F16-51A425D36226}"/>
              </a:ext>
            </a:extLst>
          </p:cNvPr>
          <p:cNvSpPr txBox="1"/>
          <p:nvPr/>
        </p:nvSpPr>
        <p:spPr>
          <a:xfrm>
            <a:off x="8405507" y="4755286"/>
            <a:ext cx="60144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10D</a:t>
            </a:r>
            <a:endParaRPr/>
          </a:p>
        </p:txBody>
      </p:sp>
      <p:sp>
        <p:nvSpPr>
          <p:cNvPr id="34" name="Google Shape;763;p43">
            <a:extLst>
              <a:ext uri="{FF2B5EF4-FFF2-40B4-BE49-F238E27FC236}">
                <a16:creationId xmlns:a16="http://schemas.microsoft.com/office/drawing/2014/main" id="{876DA3B5-1DBE-7EA4-529E-1635E125FFD9}"/>
              </a:ext>
            </a:extLst>
          </p:cNvPr>
          <p:cNvSpPr txBox="1"/>
          <p:nvPr/>
        </p:nvSpPr>
        <p:spPr>
          <a:xfrm>
            <a:off x="9669600" y="4755286"/>
            <a:ext cx="77225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CIL</a:t>
            </a:r>
            <a:endParaRPr dirty="0"/>
          </a:p>
        </p:txBody>
      </p:sp>
      <p:sp>
        <p:nvSpPr>
          <p:cNvPr id="35" name="Google Shape;764;p43">
            <a:extLst>
              <a:ext uri="{FF2B5EF4-FFF2-40B4-BE49-F238E27FC236}">
                <a16:creationId xmlns:a16="http://schemas.microsoft.com/office/drawing/2014/main" id="{5CDEAB31-AD67-0FB6-EF3B-D42471034C49}"/>
              </a:ext>
            </a:extLst>
          </p:cNvPr>
          <p:cNvSpPr txBox="1"/>
          <p:nvPr/>
        </p:nvSpPr>
        <p:spPr>
          <a:xfrm>
            <a:off x="8405507" y="5109676"/>
            <a:ext cx="5693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10E</a:t>
            </a:r>
            <a:endParaRPr/>
          </a:p>
        </p:txBody>
      </p:sp>
      <p:sp>
        <p:nvSpPr>
          <p:cNvPr id="36" name="Google Shape;765;p43">
            <a:extLst>
              <a:ext uri="{FF2B5EF4-FFF2-40B4-BE49-F238E27FC236}">
                <a16:creationId xmlns:a16="http://schemas.microsoft.com/office/drawing/2014/main" id="{1908AD4A-0063-355D-1989-746C203A6D14}"/>
              </a:ext>
            </a:extLst>
          </p:cNvPr>
          <p:cNvSpPr txBox="1"/>
          <p:nvPr/>
        </p:nvSpPr>
        <p:spPr>
          <a:xfrm>
            <a:off x="9669600" y="5109676"/>
            <a:ext cx="118494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AND MSK</a:t>
            </a:r>
            <a:endParaRPr/>
          </a:p>
        </p:txBody>
      </p:sp>
      <p:sp>
        <p:nvSpPr>
          <p:cNvPr id="37" name="Google Shape;766;p43">
            <a:extLst>
              <a:ext uri="{FF2B5EF4-FFF2-40B4-BE49-F238E27FC236}">
                <a16:creationId xmlns:a16="http://schemas.microsoft.com/office/drawing/2014/main" id="{70A03687-40E2-635D-B648-5BBF52D719B2}"/>
              </a:ext>
            </a:extLst>
          </p:cNvPr>
          <p:cNvSpPr txBox="1"/>
          <p:nvPr/>
        </p:nvSpPr>
        <p:spPr>
          <a:xfrm>
            <a:off x="8405507" y="5471566"/>
            <a:ext cx="56297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10F</a:t>
            </a:r>
            <a:endParaRPr/>
          </a:p>
        </p:txBody>
      </p:sp>
      <p:sp>
        <p:nvSpPr>
          <p:cNvPr id="38" name="Google Shape;767;p43">
            <a:extLst>
              <a:ext uri="{FF2B5EF4-FFF2-40B4-BE49-F238E27FC236}">
                <a16:creationId xmlns:a16="http://schemas.microsoft.com/office/drawing/2014/main" id="{DAABD0F1-8C0D-79F3-FEDC-71F53BC6E2A1}"/>
              </a:ext>
            </a:extLst>
          </p:cNvPr>
          <p:cNvSpPr txBox="1"/>
          <p:nvPr/>
        </p:nvSpPr>
        <p:spPr>
          <a:xfrm>
            <a:off x="9669600" y="5471566"/>
            <a:ext cx="124264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BUN SH4 I</a:t>
            </a:r>
            <a:endParaRPr/>
          </a:p>
        </p:txBody>
      </p:sp>
      <p:sp>
        <p:nvSpPr>
          <p:cNvPr id="39" name="Google Shape;768;p43">
            <a:extLst>
              <a:ext uri="{FF2B5EF4-FFF2-40B4-BE49-F238E27FC236}">
                <a16:creationId xmlns:a16="http://schemas.microsoft.com/office/drawing/2014/main" id="{963F3723-DFF7-2AA0-BC1E-53B3202F8A67}"/>
              </a:ext>
            </a:extLst>
          </p:cNvPr>
          <p:cNvSpPr txBox="1"/>
          <p:nvPr/>
        </p:nvSpPr>
        <p:spPr>
          <a:xfrm>
            <a:off x="8405507" y="5852566"/>
            <a:ext cx="574196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110</a:t>
            </a:r>
            <a:endParaRPr/>
          </a:p>
        </p:txBody>
      </p:sp>
      <p:sp>
        <p:nvSpPr>
          <p:cNvPr id="40" name="Google Shape;769;p43">
            <a:extLst>
              <a:ext uri="{FF2B5EF4-FFF2-40B4-BE49-F238E27FC236}">
                <a16:creationId xmlns:a16="http://schemas.microsoft.com/office/drawing/2014/main" id="{C0DD179E-0C55-5283-EDC5-2687D901D3FD}"/>
              </a:ext>
            </a:extLst>
          </p:cNvPr>
          <p:cNvSpPr txBox="1"/>
          <p:nvPr/>
        </p:nvSpPr>
        <p:spPr>
          <a:xfrm>
            <a:off x="9669599" y="5852566"/>
            <a:ext cx="13425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HEX FFF0</a:t>
            </a:r>
            <a:endParaRPr dirty="0"/>
          </a:p>
        </p:txBody>
      </p:sp>
      <p:sp>
        <p:nvSpPr>
          <p:cNvPr id="41" name="Google Shape;770;p43">
            <a:extLst>
              <a:ext uri="{FF2B5EF4-FFF2-40B4-BE49-F238E27FC236}">
                <a16:creationId xmlns:a16="http://schemas.microsoft.com/office/drawing/2014/main" id="{A64F0569-6F0A-7470-3B98-E6BED4D67C06}"/>
              </a:ext>
            </a:extLst>
          </p:cNvPr>
          <p:cNvSpPr txBox="1"/>
          <p:nvPr/>
        </p:nvSpPr>
        <p:spPr>
          <a:xfrm>
            <a:off x="8979169" y="5852566"/>
            <a:ext cx="7200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MSK,</a:t>
            </a:r>
            <a:endParaRPr/>
          </a:p>
        </p:txBody>
      </p:sp>
      <p:sp>
        <p:nvSpPr>
          <p:cNvPr id="42" name="Google Shape;771;p43">
            <a:extLst>
              <a:ext uri="{FF2B5EF4-FFF2-40B4-BE49-F238E27FC236}">
                <a16:creationId xmlns:a16="http://schemas.microsoft.com/office/drawing/2014/main" id="{22AE30AA-3D6D-1EBD-1444-A61ED442A75D}"/>
              </a:ext>
            </a:extLst>
          </p:cNvPr>
          <p:cNvSpPr txBox="1"/>
          <p:nvPr/>
        </p:nvSpPr>
        <p:spPr>
          <a:xfrm>
            <a:off x="9677362" y="6252676"/>
            <a:ext cx="63190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END</a:t>
            </a:r>
            <a:endParaRPr/>
          </a:p>
        </p:txBody>
      </p:sp>
      <p:sp>
        <p:nvSpPr>
          <p:cNvPr id="43" name="Google Shape;772;p43">
            <a:extLst>
              <a:ext uri="{FF2B5EF4-FFF2-40B4-BE49-F238E27FC236}">
                <a16:creationId xmlns:a16="http://schemas.microsoft.com/office/drawing/2014/main" id="{A298D08F-9BF2-C62A-1586-ECAFD9561EE9}"/>
              </a:ext>
            </a:extLst>
          </p:cNvPr>
          <p:cNvSpPr txBox="1"/>
          <p:nvPr/>
        </p:nvSpPr>
        <p:spPr>
          <a:xfrm>
            <a:off x="8982964" y="3337966"/>
            <a:ext cx="65755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SH4,</a:t>
            </a:r>
            <a:endParaRPr/>
          </a:p>
        </p:txBody>
      </p:sp>
      <p:cxnSp>
        <p:nvCxnSpPr>
          <p:cNvPr id="44" name="Google Shape;773;p43">
            <a:extLst>
              <a:ext uri="{FF2B5EF4-FFF2-40B4-BE49-F238E27FC236}">
                <a16:creationId xmlns:a16="http://schemas.microsoft.com/office/drawing/2014/main" id="{36432C61-56E9-ABAD-56F7-F7F4FEC74503}"/>
              </a:ext>
            </a:extLst>
          </p:cNvPr>
          <p:cNvCxnSpPr>
            <a:cxnSpLocks/>
            <a:stCxn id="8" idx="3"/>
            <a:endCxn id="25" idx="1"/>
          </p:cNvCxnSpPr>
          <p:nvPr/>
        </p:nvCxnSpPr>
        <p:spPr>
          <a:xfrm flipV="1">
            <a:off x="7343880" y="3538021"/>
            <a:ext cx="1061627" cy="340338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45" name="Google Shape;774;p43">
            <a:extLst>
              <a:ext uri="{FF2B5EF4-FFF2-40B4-BE49-F238E27FC236}">
                <a16:creationId xmlns:a16="http://schemas.microsoft.com/office/drawing/2014/main" id="{77E5CEDF-CB9B-0795-7F52-66B5260BCF6C}"/>
              </a:ext>
            </a:extLst>
          </p:cNvPr>
          <p:cNvCxnSpPr>
            <a:cxnSpLocks/>
            <a:stCxn id="38" idx="3"/>
            <a:endCxn id="26" idx="3"/>
          </p:cNvCxnSpPr>
          <p:nvPr/>
        </p:nvCxnSpPr>
        <p:spPr>
          <a:xfrm flipH="1" flipV="1">
            <a:off x="10648335" y="3538001"/>
            <a:ext cx="263913" cy="2133620"/>
          </a:xfrm>
          <a:prstGeom prst="curvedConnector3">
            <a:avLst>
              <a:gd name="adj1" fmla="val -86619"/>
            </a:avLst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  <p:cxnSp>
        <p:nvCxnSpPr>
          <p:cNvPr id="46" name="Google Shape;775;p43">
            <a:extLst>
              <a:ext uri="{FF2B5EF4-FFF2-40B4-BE49-F238E27FC236}">
                <a16:creationId xmlns:a16="http://schemas.microsoft.com/office/drawing/2014/main" id="{C48C045B-B188-1B6C-B886-3FE2A1E020C7}"/>
              </a:ext>
            </a:extLst>
          </p:cNvPr>
          <p:cNvCxnSpPr>
            <a:cxnSpLocks/>
          </p:cNvCxnSpPr>
          <p:nvPr/>
        </p:nvCxnSpPr>
        <p:spPr>
          <a:xfrm flipH="1">
            <a:off x="6932507" y="3644191"/>
            <a:ext cx="1582228" cy="60859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49800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4FC5C-4323-0C1B-63EA-A0A4D06A6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Example: Subroutine performing LOGICAL OR operation; Need two parameters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8EFF6-CFF4-E469-2693-35296A577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5334" y="462892"/>
            <a:ext cx="8148560" cy="5779288"/>
          </a:xfrm>
        </p:spPr>
        <p:txBody>
          <a:bodyPr>
            <a:noAutofit/>
          </a:bodyPr>
          <a:lstStyle/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ORG 200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LDA X			/ Load 1st operand into AC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BSA OR			/ Branch to subroutine OR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HEX 3AF6		/ 2nd operand stored here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STA Z			/ Subroutine returns here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HLT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X,	HEX 7B95		/ 1st operand stored here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Z,	HEX 0			/ Result stored here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OR,	HEX 0			/ Subroutine OR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CMA			/ Complement 1st operand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STA TMP		/ Store in temporary location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LDA OR I		/ Load 2nd operand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CMA			/ Complement 2nd operand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AND TMP		/ AND complemented 1st operand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CMA 			/ Complement again to get OR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ISZ OR 			/ Increment return address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BUN OR I 		/ Return to main program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TMP, 	HEX 0			/ Temporary storage</a:t>
            </a:r>
          </a:p>
          <a:p>
            <a:pPr marL="0" indent="0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ko-KR" dirty="0">
                <a:solidFill>
                  <a:schemeClr val="tx1"/>
                </a:solidFill>
              </a:rPr>
              <a:t>	END</a:t>
            </a:r>
          </a:p>
        </p:txBody>
      </p:sp>
    </p:spTree>
    <p:extLst>
      <p:ext uri="{BB962C8B-B14F-4D97-AF65-F5344CB8AC3E}">
        <p14:creationId xmlns:p14="http://schemas.microsoft.com/office/powerpoint/2010/main" val="4026073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0637-D90F-5D26-3158-205C7B48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I-O Programming - A.L.P. to input one character </a:t>
            </a:r>
          </a:p>
        </p:txBody>
      </p:sp>
      <p:sp>
        <p:nvSpPr>
          <p:cNvPr id="3" name="Google Shape;789;p45">
            <a:extLst>
              <a:ext uri="{FF2B5EF4-FFF2-40B4-BE49-F238E27FC236}">
                <a16:creationId xmlns:a16="http://schemas.microsoft.com/office/drawing/2014/main" id="{095283C1-7982-C38B-55A2-F7959538EEAC}"/>
              </a:ext>
            </a:extLst>
          </p:cNvPr>
          <p:cNvSpPr txBox="1"/>
          <p:nvPr/>
        </p:nvSpPr>
        <p:spPr>
          <a:xfrm>
            <a:off x="4211759" y="164989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1</a:t>
            </a:r>
            <a:endParaRPr>
              <a:latin typeface="+mj-lt"/>
            </a:endParaRPr>
          </a:p>
        </p:txBody>
      </p:sp>
      <p:sp>
        <p:nvSpPr>
          <p:cNvPr id="4" name="Google Shape;790;p45">
            <a:extLst>
              <a:ext uri="{FF2B5EF4-FFF2-40B4-BE49-F238E27FC236}">
                <a16:creationId xmlns:a16="http://schemas.microsoft.com/office/drawing/2014/main" id="{B3C40623-E69D-F97C-FA51-E544A671E11E}"/>
              </a:ext>
            </a:extLst>
          </p:cNvPr>
          <p:cNvSpPr txBox="1"/>
          <p:nvPr/>
        </p:nvSpPr>
        <p:spPr>
          <a:xfrm>
            <a:off x="5315003" y="1649896"/>
            <a:ext cx="12431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ORG 100</a:t>
            </a:r>
            <a:endParaRPr dirty="0">
              <a:latin typeface="+mj-lt"/>
            </a:endParaRPr>
          </a:p>
        </p:txBody>
      </p:sp>
      <p:sp>
        <p:nvSpPr>
          <p:cNvPr id="5" name="Google Shape;791;p45">
            <a:extLst>
              <a:ext uri="{FF2B5EF4-FFF2-40B4-BE49-F238E27FC236}">
                <a16:creationId xmlns:a16="http://schemas.microsoft.com/office/drawing/2014/main" id="{EBF9DF03-621C-3883-DDF3-B0336E3D3A46}"/>
              </a:ext>
            </a:extLst>
          </p:cNvPr>
          <p:cNvSpPr txBox="1"/>
          <p:nvPr/>
        </p:nvSpPr>
        <p:spPr>
          <a:xfrm>
            <a:off x="6459347" y="1649896"/>
            <a:ext cx="41004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/Origin of program is HEX 100</a:t>
            </a:r>
            <a:endParaRPr dirty="0">
              <a:latin typeface="+mj-lt"/>
            </a:endParaRPr>
          </a:p>
        </p:txBody>
      </p:sp>
      <p:sp>
        <p:nvSpPr>
          <p:cNvPr id="6" name="Google Shape;792;p45">
            <a:extLst>
              <a:ext uri="{FF2B5EF4-FFF2-40B4-BE49-F238E27FC236}">
                <a16:creationId xmlns:a16="http://schemas.microsoft.com/office/drawing/2014/main" id="{1B775C5D-A9B0-E895-4890-C44CCD41D69A}"/>
              </a:ext>
            </a:extLst>
          </p:cNvPr>
          <p:cNvSpPr txBox="1"/>
          <p:nvPr/>
        </p:nvSpPr>
        <p:spPr>
          <a:xfrm>
            <a:off x="4211759" y="201178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2</a:t>
            </a:r>
            <a:endParaRPr>
              <a:latin typeface="+mj-lt"/>
            </a:endParaRPr>
          </a:p>
        </p:txBody>
      </p:sp>
      <p:sp>
        <p:nvSpPr>
          <p:cNvPr id="7" name="Google Shape;793;p45">
            <a:extLst>
              <a:ext uri="{FF2B5EF4-FFF2-40B4-BE49-F238E27FC236}">
                <a16:creationId xmlns:a16="http://schemas.microsoft.com/office/drawing/2014/main" id="{BCA0EA2D-9C5D-E367-5DDC-32EF39FA0565}"/>
              </a:ext>
            </a:extLst>
          </p:cNvPr>
          <p:cNvSpPr txBox="1"/>
          <p:nvPr/>
        </p:nvSpPr>
        <p:spPr>
          <a:xfrm>
            <a:off x="5315002" y="2011786"/>
            <a:ext cx="9383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SKI</a:t>
            </a:r>
            <a:endParaRPr dirty="0">
              <a:latin typeface="+mj-lt"/>
            </a:endParaRPr>
          </a:p>
        </p:txBody>
      </p:sp>
      <p:sp>
        <p:nvSpPr>
          <p:cNvPr id="8" name="Google Shape;794;p45">
            <a:extLst>
              <a:ext uri="{FF2B5EF4-FFF2-40B4-BE49-F238E27FC236}">
                <a16:creationId xmlns:a16="http://schemas.microsoft.com/office/drawing/2014/main" id="{570356AD-1DB5-FF6A-CDCF-ED40D30053C4}"/>
              </a:ext>
            </a:extLst>
          </p:cNvPr>
          <p:cNvSpPr txBox="1"/>
          <p:nvPr/>
        </p:nvSpPr>
        <p:spPr>
          <a:xfrm>
            <a:off x="6459348" y="2011786"/>
            <a:ext cx="195598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/Check input flag</a:t>
            </a:r>
            <a:endParaRPr>
              <a:latin typeface="+mj-lt"/>
            </a:endParaRPr>
          </a:p>
        </p:txBody>
      </p:sp>
      <p:sp>
        <p:nvSpPr>
          <p:cNvPr id="9" name="Google Shape;795;p45">
            <a:extLst>
              <a:ext uri="{FF2B5EF4-FFF2-40B4-BE49-F238E27FC236}">
                <a16:creationId xmlns:a16="http://schemas.microsoft.com/office/drawing/2014/main" id="{D8EC3CF4-23F5-D4F0-46A6-07AFCC9B8990}"/>
              </a:ext>
            </a:extLst>
          </p:cNvPr>
          <p:cNvSpPr txBox="1"/>
          <p:nvPr/>
        </p:nvSpPr>
        <p:spPr>
          <a:xfrm>
            <a:off x="4211759" y="237367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3</a:t>
            </a:r>
            <a:endParaRPr>
              <a:latin typeface="+mj-lt"/>
            </a:endParaRPr>
          </a:p>
        </p:txBody>
      </p:sp>
      <p:sp>
        <p:nvSpPr>
          <p:cNvPr id="10" name="Google Shape;796;p45">
            <a:extLst>
              <a:ext uri="{FF2B5EF4-FFF2-40B4-BE49-F238E27FC236}">
                <a16:creationId xmlns:a16="http://schemas.microsoft.com/office/drawing/2014/main" id="{405AC5C2-DFFC-1658-9B19-F4B0EE398492}"/>
              </a:ext>
            </a:extLst>
          </p:cNvPr>
          <p:cNvSpPr txBox="1"/>
          <p:nvPr/>
        </p:nvSpPr>
        <p:spPr>
          <a:xfrm>
            <a:off x="5315003" y="2354562"/>
            <a:ext cx="1341436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BUN CIF</a:t>
            </a:r>
            <a:endParaRPr dirty="0">
              <a:latin typeface="+mj-lt"/>
            </a:endParaRPr>
          </a:p>
        </p:txBody>
      </p:sp>
      <p:sp>
        <p:nvSpPr>
          <p:cNvPr id="11" name="Google Shape;798;p45">
            <a:extLst>
              <a:ext uri="{FF2B5EF4-FFF2-40B4-BE49-F238E27FC236}">
                <a16:creationId xmlns:a16="http://schemas.microsoft.com/office/drawing/2014/main" id="{AA6A6BD7-6C27-729A-F3E4-F05D93D6118D}"/>
              </a:ext>
            </a:extLst>
          </p:cNvPr>
          <p:cNvSpPr txBox="1"/>
          <p:nvPr/>
        </p:nvSpPr>
        <p:spPr>
          <a:xfrm>
            <a:off x="4211759" y="271669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4</a:t>
            </a:r>
            <a:endParaRPr>
              <a:latin typeface="+mj-lt"/>
            </a:endParaRPr>
          </a:p>
        </p:txBody>
      </p:sp>
      <p:sp>
        <p:nvSpPr>
          <p:cNvPr id="12" name="Google Shape;799;p45">
            <a:extLst>
              <a:ext uri="{FF2B5EF4-FFF2-40B4-BE49-F238E27FC236}">
                <a16:creationId xmlns:a16="http://schemas.microsoft.com/office/drawing/2014/main" id="{FD1450EF-306C-7A75-6B31-9485C1915F22}"/>
              </a:ext>
            </a:extLst>
          </p:cNvPr>
          <p:cNvSpPr txBox="1"/>
          <p:nvPr/>
        </p:nvSpPr>
        <p:spPr>
          <a:xfrm>
            <a:off x="5315003" y="2716696"/>
            <a:ext cx="7809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INP</a:t>
            </a:r>
            <a:endParaRPr>
              <a:latin typeface="+mj-lt"/>
            </a:endParaRPr>
          </a:p>
        </p:txBody>
      </p:sp>
      <p:sp>
        <p:nvSpPr>
          <p:cNvPr id="13" name="Google Shape;800;p45">
            <a:extLst>
              <a:ext uri="{FF2B5EF4-FFF2-40B4-BE49-F238E27FC236}">
                <a16:creationId xmlns:a16="http://schemas.microsoft.com/office/drawing/2014/main" id="{E0214D51-9D12-6BA9-4C1A-3CB0C604C675}"/>
              </a:ext>
            </a:extLst>
          </p:cNvPr>
          <p:cNvSpPr txBox="1"/>
          <p:nvPr/>
        </p:nvSpPr>
        <p:spPr>
          <a:xfrm>
            <a:off x="6459348" y="2716696"/>
            <a:ext cx="279435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/Flag = 1, input character</a:t>
            </a:r>
            <a:endParaRPr>
              <a:latin typeface="+mj-lt"/>
            </a:endParaRPr>
          </a:p>
        </p:txBody>
      </p:sp>
      <p:sp>
        <p:nvSpPr>
          <p:cNvPr id="14" name="Google Shape;801;p45">
            <a:extLst>
              <a:ext uri="{FF2B5EF4-FFF2-40B4-BE49-F238E27FC236}">
                <a16:creationId xmlns:a16="http://schemas.microsoft.com/office/drawing/2014/main" id="{DD71A405-FF61-F617-2AEA-7CD6DACE6895}"/>
              </a:ext>
            </a:extLst>
          </p:cNvPr>
          <p:cNvSpPr txBox="1"/>
          <p:nvPr/>
        </p:nvSpPr>
        <p:spPr>
          <a:xfrm>
            <a:off x="4211759" y="307858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5</a:t>
            </a:r>
            <a:endParaRPr>
              <a:latin typeface="+mj-lt"/>
            </a:endParaRPr>
          </a:p>
        </p:txBody>
      </p:sp>
      <p:sp>
        <p:nvSpPr>
          <p:cNvPr id="15" name="Google Shape;802;p45">
            <a:extLst>
              <a:ext uri="{FF2B5EF4-FFF2-40B4-BE49-F238E27FC236}">
                <a16:creationId xmlns:a16="http://schemas.microsoft.com/office/drawing/2014/main" id="{583D74BD-4B35-5201-5F5F-C9871F8F0EAF}"/>
              </a:ext>
            </a:extLst>
          </p:cNvPr>
          <p:cNvSpPr txBox="1"/>
          <p:nvPr/>
        </p:nvSpPr>
        <p:spPr>
          <a:xfrm>
            <a:off x="5315003" y="3078586"/>
            <a:ext cx="93831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OUT</a:t>
            </a:r>
            <a:endParaRPr dirty="0">
              <a:latin typeface="+mj-lt"/>
            </a:endParaRPr>
          </a:p>
        </p:txBody>
      </p:sp>
      <p:sp>
        <p:nvSpPr>
          <p:cNvPr id="16" name="Google Shape;803;p45">
            <a:extLst>
              <a:ext uri="{FF2B5EF4-FFF2-40B4-BE49-F238E27FC236}">
                <a16:creationId xmlns:a16="http://schemas.microsoft.com/office/drawing/2014/main" id="{EDD675FB-479F-F723-2CCA-240185A05AFD}"/>
              </a:ext>
            </a:extLst>
          </p:cNvPr>
          <p:cNvSpPr txBox="1"/>
          <p:nvPr/>
        </p:nvSpPr>
        <p:spPr>
          <a:xfrm>
            <a:off x="6459348" y="3078586"/>
            <a:ext cx="182857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/Print character</a:t>
            </a:r>
            <a:endParaRPr>
              <a:latin typeface="+mj-lt"/>
            </a:endParaRPr>
          </a:p>
        </p:txBody>
      </p:sp>
      <p:sp>
        <p:nvSpPr>
          <p:cNvPr id="17" name="Google Shape;804;p45">
            <a:extLst>
              <a:ext uri="{FF2B5EF4-FFF2-40B4-BE49-F238E27FC236}">
                <a16:creationId xmlns:a16="http://schemas.microsoft.com/office/drawing/2014/main" id="{6C86D7ED-CB5E-C283-ED2C-3B592889F816}"/>
              </a:ext>
            </a:extLst>
          </p:cNvPr>
          <p:cNvSpPr txBox="1"/>
          <p:nvPr/>
        </p:nvSpPr>
        <p:spPr>
          <a:xfrm>
            <a:off x="4211759" y="344047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6</a:t>
            </a:r>
            <a:endParaRPr>
              <a:latin typeface="+mj-lt"/>
            </a:endParaRPr>
          </a:p>
        </p:txBody>
      </p:sp>
      <p:sp>
        <p:nvSpPr>
          <p:cNvPr id="18" name="Google Shape;805;p45">
            <a:extLst>
              <a:ext uri="{FF2B5EF4-FFF2-40B4-BE49-F238E27FC236}">
                <a16:creationId xmlns:a16="http://schemas.microsoft.com/office/drawing/2014/main" id="{7B27AE4B-F919-CECE-BDCE-CAF0C792DEC5}"/>
              </a:ext>
            </a:extLst>
          </p:cNvPr>
          <p:cNvSpPr txBox="1"/>
          <p:nvPr/>
        </p:nvSpPr>
        <p:spPr>
          <a:xfrm>
            <a:off x="4607352" y="4145386"/>
            <a:ext cx="8582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CHR,</a:t>
            </a:r>
            <a:endParaRPr>
              <a:latin typeface="+mj-lt"/>
            </a:endParaRPr>
          </a:p>
        </p:txBody>
      </p:sp>
      <p:sp>
        <p:nvSpPr>
          <p:cNvPr id="19" name="Google Shape;806;p45">
            <a:extLst>
              <a:ext uri="{FF2B5EF4-FFF2-40B4-BE49-F238E27FC236}">
                <a16:creationId xmlns:a16="http://schemas.microsoft.com/office/drawing/2014/main" id="{E4C984B7-2BBF-DBDD-1402-F9625FB8CDC0}"/>
              </a:ext>
            </a:extLst>
          </p:cNvPr>
          <p:cNvSpPr txBox="1"/>
          <p:nvPr/>
        </p:nvSpPr>
        <p:spPr>
          <a:xfrm>
            <a:off x="5315002" y="3440476"/>
            <a:ext cx="12431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STA CHR</a:t>
            </a:r>
            <a:endParaRPr>
              <a:latin typeface="+mj-lt"/>
            </a:endParaRPr>
          </a:p>
        </p:txBody>
      </p:sp>
      <p:sp>
        <p:nvSpPr>
          <p:cNvPr id="20" name="Google Shape;807;p45">
            <a:extLst>
              <a:ext uri="{FF2B5EF4-FFF2-40B4-BE49-F238E27FC236}">
                <a16:creationId xmlns:a16="http://schemas.microsoft.com/office/drawing/2014/main" id="{B2C903CF-A1E8-0184-B23A-001621AEF84F}"/>
              </a:ext>
            </a:extLst>
          </p:cNvPr>
          <p:cNvSpPr txBox="1"/>
          <p:nvPr/>
        </p:nvSpPr>
        <p:spPr>
          <a:xfrm>
            <a:off x="6459348" y="3440476"/>
            <a:ext cx="187955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character</a:t>
            </a:r>
            <a:endParaRPr>
              <a:latin typeface="+mj-lt"/>
            </a:endParaRPr>
          </a:p>
        </p:txBody>
      </p:sp>
      <p:sp>
        <p:nvSpPr>
          <p:cNvPr id="21" name="Google Shape;808;p45">
            <a:extLst>
              <a:ext uri="{FF2B5EF4-FFF2-40B4-BE49-F238E27FC236}">
                <a16:creationId xmlns:a16="http://schemas.microsoft.com/office/drawing/2014/main" id="{037EB461-0B27-FD9D-E8D9-C3AB0087413A}"/>
              </a:ext>
            </a:extLst>
          </p:cNvPr>
          <p:cNvSpPr txBox="1"/>
          <p:nvPr/>
        </p:nvSpPr>
        <p:spPr>
          <a:xfrm>
            <a:off x="4211759" y="378349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7</a:t>
            </a:r>
            <a:endParaRPr>
              <a:latin typeface="+mj-lt"/>
            </a:endParaRPr>
          </a:p>
        </p:txBody>
      </p:sp>
      <p:sp>
        <p:nvSpPr>
          <p:cNvPr id="22" name="Google Shape;809;p45">
            <a:extLst>
              <a:ext uri="{FF2B5EF4-FFF2-40B4-BE49-F238E27FC236}">
                <a16:creationId xmlns:a16="http://schemas.microsoft.com/office/drawing/2014/main" id="{CA188BD7-CB0B-686B-FE26-8168FDBA7766}"/>
              </a:ext>
            </a:extLst>
          </p:cNvPr>
          <p:cNvSpPr txBox="1"/>
          <p:nvPr/>
        </p:nvSpPr>
        <p:spPr>
          <a:xfrm>
            <a:off x="5315002" y="3783496"/>
            <a:ext cx="85828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HLT</a:t>
            </a:r>
            <a:endParaRPr dirty="0">
              <a:latin typeface="+mj-lt"/>
            </a:endParaRPr>
          </a:p>
        </p:txBody>
      </p:sp>
      <p:sp>
        <p:nvSpPr>
          <p:cNvPr id="23" name="Google Shape;810;p45">
            <a:extLst>
              <a:ext uri="{FF2B5EF4-FFF2-40B4-BE49-F238E27FC236}">
                <a16:creationId xmlns:a16="http://schemas.microsoft.com/office/drawing/2014/main" id="{4584E1A1-0326-F33A-946E-418B5013DEEF}"/>
              </a:ext>
            </a:extLst>
          </p:cNvPr>
          <p:cNvSpPr txBox="1"/>
          <p:nvPr/>
        </p:nvSpPr>
        <p:spPr>
          <a:xfrm>
            <a:off x="4211759" y="414538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8</a:t>
            </a:r>
            <a:endParaRPr>
              <a:latin typeface="+mj-lt"/>
            </a:endParaRPr>
          </a:p>
        </p:txBody>
      </p:sp>
      <p:sp>
        <p:nvSpPr>
          <p:cNvPr id="24" name="Google Shape;811;p45">
            <a:extLst>
              <a:ext uri="{FF2B5EF4-FFF2-40B4-BE49-F238E27FC236}">
                <a16:creationId xmlns:a16="http://schemas.microsoft.com/office/drawing/2014/main" id="{C562544A-F495-2D5D-CCD0-7C60D90B7F5E}"/>
              </a:ext>
            </a:extLst>
          </p:cNvPr>
          <p:cNvSpPr txBox="1"/>
          <p:nvPr/>
        </p:nvSpPr>
        <p:spPr>
          <a:xfrm>
            <a:off x="5315003" y="4145386"/>
            <a:ext cx="263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-</a:t>
            </a:r>
            <a:endParaRPr>
              <a:latin typeface="+mj-lt"/>
            </a:endParaRPr>
          </a:p>
        </p:txBody>
      </p:sp>
      <p:sp>
        <p:nvSpPr>
          <p:cNvPr id="25" name="Google Shape;812;p45">
            <a:extLst>
              <a:ext uri="{FF2B5EF4-FFF2-40B4-BE49-F238E27FC236}">
                <a16:creationId xmlns:a16="http://schemas.microsoft.com/office/drawing/2014/main" id="{27EB806F-1714-FE32-EE2E-00270343AAEF}"/>
              </a:ext>
            </a:extLst>
          </p:cNvPr>
          <p:cNvSpPr txBox="1"/>
          <p:nvPr/>
        </p:nvSpPr>
        <p:spPr>
          <a:xfrm>
            <a:off x="6459348" y="4145386"/>
            <a:ext cx="241476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/Store character here</a:t>
            </a:r>
            <a:endParaRPr>
              <a:latin typeface="+mj-lt"/>
            </a:endParaRPr>
          </a:p>
        </p:txBody>
      </p:sp>
      <p:sp>
        <p:nvSpPr>
          <p:cNvPr id="26" name="Google Shape;813;p45">
            <a:extLst>
              <a:ext uri="{FF2B5EF4-FFF2-40B4-BE49-F238E27FC236}">
                <a16:creationId xmlns:a16="http://schemas.microsoft.com/office/drawing/2014/main" id="{11E09867-CE4A-1E98-8BEE-3B1829F4D445}"/>
              </a:ext>
            </a:extLst>
          </p:cNvPr>
          <p:cNvSpPr txBox="1"/>
          <p:nvPr/>
        </p:nvSpPr>
        <p:spPr>
          <a:xfrm>
            <a:off x="4211759" y="4506066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9</a:t>
            </a:r>
            <a:endParaRPr>
              <a:latin typeface="+mj-lt"/>
            </a:endParaRPr>
          </a:p>
        </p:txBody>
      </p:sp>
      <p:sp>
        <p:nvSpPr>
          <p:cNvPr id="27" name="Google Shape;814;p45">
            <a:extLst>
              <a:ext uri="{FF2B5EF4-FFF2-40B4-BE49-F238E27FC236}">
                <a16:creationId xmlns:a16="http://schemas.microsoft.com/office/drawing/2014/main" id="{2BCC2213-92E6-1E81-6F82-0FA827E97185}"/>
              </a:ext>
            </a:extLst>
          </p:cNvPr>
          <p:cNvSpPr txBox="1"/>
          <p:nvPr/>
        </p:nvSpPr>
        <p:spPr>
          <a:xfrm>
            <a:off x="5315003" y="4506066"/>
            <a:ext cx="114434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END</a:t>
            </a:r>
            <a:endParaRPr dirty="0">
              <a:latin typeface="+mj-lt"/>
            </a:endParaRPr>
          </a:p>
        </p:txBody>
      </p:sp>
      <p:sp>
        <p:nvSpPr>
          <p:cNvPr id="28" name="Google Shape;815;p45">
            <a:extLst>
              <a:ext uri="{FF2B5EF4-FFF2-40B4-BE49-F238E27FC236}">
                <a16:creationId xmlns:a16="http://schemas.microsoft.com/office/drawing/2014/main" id="{B0B4EBF7-7ED3-979C-AB2A-A31A8FA6272D}"/>
              </a:ext>
            </a:extLst>
          </p:cNvPr>
          <p:cNvSpPr txBox="1"/>
          <p:nvPr/>
        </p:nvSpPr>
        <p:spPr>
          <a:xfrm>
            <a:off x="4683551" y="2011786"/>
            <a:ext cx="63145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CIF,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3895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40637-D90F-5D26-3158-205C7B487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I-O Programming - A.L.P. to output one character</a:t>
            </a:r>
          </a:p>
        </p:txBody>
      </p:sp>
      <p:sp>
        <p:nvSpPr>
          <p:cNvPr id="3" name="Google Shape;817;p45">
            <a:extLst>
              <a:ext uri="{FF2B5EF4-FFF2-40B4-BE49-F238E27FC236}">
                <a16:creationId xmlns:a16="http://schemas.microsoft.com/office/drawing/2014/main" id="{EF4FDFDB-8A30-6609-F61B-E1D8DD826E3B}"/>
              </a:ext>
            </a:extLst>
          </p:cNvPr>
          <p:cNvSpPr txBox="1"/>
          <p:nvPr/>
        </p:nvSpPr>
        <p:spPr>
          <a:xfrm>
            <a:off x="4342131" y="16307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1</a:t>
            </a:r>
            <a:endParaRPr>
              <a:latin typeface="+mj-lt"/>
            </a:endParaRPr>
          </a:p>
        </p:txBody>
      </p:sp>
      <p:sp>
        <p:nvSpPr>
          <p:cNvPr id="4" name="Google Shape;818;p45">
            <a:extLst>
              <a:ext uri="{FF2B5EF4-FFF2-40B4-BE49-F238E27FC236}">
                <a16:creationId xmlns:a16="http://schemas.microsoft.com/office/drawing/2014/main" id="{83F8211C-4A01-3835-A0CC-E655709F6F99}"/>
              </a:ext>
            </a:extLst>
          </p:cNvPr>
          <p:cNvSpPr txBox="1"/>
          <p:nvPr/>
        </p:nvSpPr>
        <p:spPr>
          <a:xfrm>
            <a:off x="5485130" y="1630784"/>
            <a:ext cx="129682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ORG 100</a:t>
            </a:r>
            <a:endParaRPr dirty="0">
              <a:latin typeface="+mj-lt"/>
            </a:endParaRPr>
          </a:p>
        </p:txBody>
      </p:sp>
      <p:sp>
        <p:nvSpPr>
          <p:cNvPr id="5" name="Google Shape;819;p45">
            <a:extLst>
              <a:ext uri="{FF2B5EF4-FFF2-40B4-BE49-F238E27FC236}">
                <a16:creationId xmlns:a16="http://schemas.microsoft.com/office/drawing/2014/main" id="{76AD0B5B-246E-1A6A-8EEB-7747693A4840}"/>
              </a:ext>
            </a:extLst>
          </p:cNvPr>
          <p:cNvSpPr txBox="1"/>
          <p:nvPr/>
        </p:nvSpPr>
        <p:spPr>
          <a:xfrm>
            <a:off x="6897828" y="1630784"/>
            <a:ext cx="37701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/Origin of program is HEX 100</a:t>
            </a:r>
            <a:endParaRPr dirty="0">
              <a:latin typeface="+mj-lt"/>
            </a:endParaRPr>
          </a:p>
        </p:txBody>
      </p:sp>
      <p:sp>
        <p:nvSpPr>
          <p:cNvPr id="6" name="Google Shape;820;p45">
            <a:extLst>
              <a:ext uri="{FF2B5EF4-FFF2-40B4-BE49-F238E27FC236}">
                <a16:creationId xmlns:a16="http://schemas.microsoft.com/office/drawing/2014/main" id="{058F8368-7853-A428-0415-B457FAAA8CF3}"/>
              </a:ext>
            </a:extLst>
          </p:cNvPr>
          <p:cNvSpPr txBox="1"/>
          <p:nvPr/>
        </p:nvSpPr>
        <p:spPr>
          <a:xfrm>
            <a:off x="4342131" y="199267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2</a:t>
            </a:r>
            <a:endParaRPr>
              <a:latin typeface="+mj-lt"/>
            </a:endParaRPr>
          </a:p>
        </p:txBody>
      </p:sp>
      <p:sp>
        <p:nvSpPr>
          <p:cNvPr id="7" name="Google Shape;821;p45">
            <a:extLst>
              <a:ext uri="{FF2B5EF4-FFF2-40B4-BE49-F238E27FC236}">
                <a16:creationId xmlns:a16="http://schemas.microsoft.com/office/drawing/2014/main" id="{476F768D-771D-A97F-749C-84A9265F67E2}"/>
              </a:ext>
            </a:extLst>
          </p:cNvPr>
          <p:cNvSpPr txBox="1"/>
          <p:nvPr/>
        </p:nvSpPr>
        <p:spPr>
          <a:xfrm>
            <a:off x="5485131" y="1992674"/>
            <a:ext cx="129682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LDA CHR</a:t>
            </a:r>
            <a:endParaRPr dirty="0">
              <a:latin typeface="+mj-lt"/>
            </a:endParaRPr>
          </a:p>
        </p:txBody>
      </p:sp>
      <p:sp>
        <p:nvSpPr>
          <p:cNvPr id="8" name="Google Shape;822;p45">
            <a:extLst>
              <a:ext uri="{FF2B5EF4-FFF2-40B4-BE49-F238E27FC236}">
                <a16:creationId xmlns:a16="http://schemas.microsoft.com/office/drawing/2014/main" id="{CE2C22D3-72A1-E792-5D84-44C7567A86FF}"/>
              </a:ext>
            </a:extLst>
          </p:cNvPr>
          <p:cNvSpPr txBox="1"/>
          <p:nvPr/>
        </p:nvSpPr>
        <p:spPr>
          <a:xfrm>
            <a:off x="6897828" y="1992674"/>
            <a:ext cx="316057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/Load character into AC</a:t>
            </a:r>
            <a:endParaRPr dirty="0">
              <a:latin typeface="+mj-lt"/>
            </a:endParaRPr>
          </a:p>
        </p:txBody>
      </p:sp>
      <p:sp>
        <p:nvSpPr>
          <p:cNvPr id="9" name="Google Shape;823;p45">
            <a:extLst>
              <a:ext uri="{FF2B5EF4-FFF2-40B4-BE49-F238E27FC236}">
                <a16:creationId xmlns:a16="http://schemas.microsoft.com/office/drawing/2014/main" id="{0010E2D5-224B-65B0-3AF3-A0F6900BCBC7}"/>
              </a:ext>
            </a:extLst>
          </p:cNvPr>
          <p:cNvSpPr txBox="1"/>
          <p:nvPr/>
        </p:nvSpPr>
        <p:spPr>
          <a:xfrm>
            <a:off x="4342131" y="237367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3</a:t>
            </a:r>
            <a:endParaRPr>
              <a:latin typeface="+mj-lt"/>
            </a:endParaRPr>
          </a:p>
        </p:txBody>
      </p:sp>
      <p:sp>
        <p:nvSpPr>
          <p:cNvPr id="10" name="Google Shape;824;p45">
            <a:extLst>
              <a:ext uri="{FF2B5EF4-FFF2-40B4-BE49-F238E27FC236}">
                <a16:creationId xmlns:a16="http://schemas.microsoft.com/office/drawing/2014/main" id="{DBDAD9C4-3F0B-5109-5AD7-DC8C30147966}"/>
              </a:ext>
            </a:extLst>
          </p:cNvPr>
          <p:cNvSpPr txBox="1"/>
          <p:nvPr/>
        </p:nvSpPr>
        <p:spPr>
          <a:xfrm>
            <a:off x="5485131" y="2373674"/>
            <a:ext cx="99432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SKO</a:t>
            </a:r>
            <a:endParaRPr dirty="0">
              <a:latin typeface="+mj-lt"/>
            </a:endParaRPr>
          </a:p>
        </p:txBody>
      </p:sp>
      <p:sp>
        <p:nvSpPr>
          <p:cNvPr id="11" name="Google Shape;825;p45">
            <a:extLst>
              <a:ext uri="{FF2B5EF4-FFF2-40B4-BE49-F238E27FC236}">
                <a16:creationId xmlns:a16="http://schemas.microsoft.com/office/drawing/2014/main" id="{E31A2231-BD05-CC68-BEFB-2FF11579FC02}"/>
              </a:ext>
            </a:extLst>
          </p:cNvPr>
          <p:cNvSpPr txBox="1"/>
          <p:nvPr/>
        </p:nvSpPr>
        <p:spPr>
          <a:xfrm>
            <a:off x="6897829" y="2373674"/>
            <a:ext cx="211788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/Check output flag</a:t>
            </a:r>
            <a:endParaRPr>
              <a:latin typeface="+mj-lt"/>
            </a:endParaRPr>
          </a:p>
        </p:txBody>
      </p:sp>
      <p:sp>
        <p:nvSpPr>
          <p:cNvPr id="12" name="Google Shape;826;p45">
            <a:extLst>
              <a:ext uri="{FF2B5EF4-FFF2-40B4-BE49-F238E27FC236}">
                <a16:creationId xmlns:a16="http://schemas.microsoft.com/office/drawing/2014/main" id="{9987EE33-4476-4ECA-08F5-8212B53F3E63}"/>
              </a:ext>
            </a:extLst>
          </p:cNvPr>
          <p:cNvSpPr txBox="1"/>
          <p:nvPr/>
        </p:nvSpPr>
        <p:spPr>
          <a:xfrm>
            <a:off x="4342131" y="27737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4</a:t>
            </a:r>
            <a:endParaRPr>
              <a:latin typeface="+mj-lt"/>
            </a:endParaRPr>
          </a:p>
        </p:txBody>
      </p:sp>
      <p:sp>
        <p:nvSpPr>
          <p:cNvPr id="13" name="Google Shape;827;p45">
            <a:extLst>
              <a:ext uri="{FF2B5EF4-FFF2-40B4-BE49-F238E27FC236}">
                <a16:creationId xmlns:a16="http://schemas.microsoft.com/office/drawing/2014/main" id="{25DA70D3-D93E-3BBE-654F-64563D9D3D51}"/>
              </a:ext>
            </a:extLst>
          </p:cNvPr>
          <p:cNvSpPr txBox="1"/>
          <p:nvPr/>
        </p:nvSpPr>
        <p:spPr>
          <a:xfrm>
            <a:off x="5485131" y="2773784"/>
            <a:ext cx="129682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BUN COF</a:t>
            </a:r>
            <a:endParaRPr dirty="0">
              <a:latin typeface="+mj-lt"/>
            </a:endParaRPr>
          </a:p>
        </p:txBody>
      </p:sp>
      <p:sp>
        <p:nvSpPr>
          <p:cNvPr id="14" name="Google Shape;829;p45">
            <a:extLst>
              <a:ext uri="{FF2B5EF4-FFF2-40B4-BE49-F238E27FC236}">
                <a16:creationId xmlns:a16="http://schemas.microsoft.com/office/drawing/2014/main" id="{A3815250-7717-AA5C-1349-1713D194624A}"/>
              </a:ext>
            </a:extLst>
          </p:cNvPr>
          <p:cNvSpPr txBox="1"/>
          <p:nvPr/>
        </p:nvSpPr>
        <p:spPr>
          <a:xfrm>
            <a:off x="4342131" y="313567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5</a:t>
            </a:r>
            <a:endParaRPr>
              <a:latin typeface="+mj-lt"/>
            </a:endParaRPr>
          </a:p>
        </p:txBody>
      </p:sp>
      <p:sp>
        <p:nvSpPr>
          <p:cNvPr id="15" name="Google Shape;830;p45">
            <a:extLst>
              <a:ext uri="{FF2B5EF4-FFF2-40B4-BE49-F238E27FC236}">
                <a16:creationId xmlns:a16="http://schemas.microsoft.com/office/drawing/2014/main" id="{EA736844-DCB9-EB50-8175-D6BA1CBFCD3A}"/>
              </a:ext>
            </a:extLst>
          </p:cNvPr>
          <p:cNvSpPr txBox="1"/>
          <p:nvPr/>
        </p:nvSpPr>
        <p:spPr>
          <a:xfrm>
            <a:off x="5485130" y="3135674"/>
            <a:ext cx="1100813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OUT</a:t>
            </a:r>
            <a:endParaRPr dirty="0">
              <a:latin typeface="+mj-lt"/>
            </a:endParaRPr>
          </a:p>
        </p:txBody>
      </p:sp>
      <p:sp>
        <p:nvSpPr>
          <p:cNvPr id="16" name="Google Shape;831;p45">
            <a:extLst>
              <a:ext uri="{FF2B5EF4-FFF2-40B4-BE49-F238E27FC236}">
                <a16:creationId xmlns:a16="http://schemas.microsoft.com/office/drawing/2014/main" id="{E3DF8454-6091-8F88-5F64-785058CDBB81}"/>
              </a:ext>
            </a:extLst>
          </p:cNvPr>
          <p:cNvSpPr txBox="1"/>
          <p:nvPr/>
        </p:nvSpPr>
        <p:spPr>
          <a:xfrm>
            <a:off x="6897829" y="3135674"/>
            <a:ext cx="29562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/Flag = 1, output character</a:t>
            </a:r>
            <a:endParaRPr dirty="0">
              <a:latin typeface="+mj-lt"/>
            </a:endParaRPr>
          </a:p>
        </p:txBody>
      </p:sp>
      <p:sp>
        <p:nvSpPr>
          <p:cNvPr id="17" name="Google Shape;832;p45">
            <a:extLst>
              <a:ext uri="{FF2B5EF4-FFF2-40B4-BE49-F238E27FC236}">
                <a16:creationId xmlns:a16="http://schemas.microsoft.com/office/drawing/2014/main" id="{3B34CAD0-A6F5-BEED-89E2-345D944F3F21}"/>
              </a:ext>
            </a:extLst>
          </p:cNvPr>
          <p:cNvSpPr txBox="1"/>
          <p:nvPr/>
        </p:nvSpPr>
        <p:spPr>
          <a:xfrm>
            <a:off x="4765226" y="3916784"/>
            <a:ext cx="8194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CHR,</a:t>
            </a:r>
            <a:endParaRPr>
              <a:latin typeface="+mj-lt"/>
            </a:endParaRPr>
          </a:p>
        </p:txBody>
      </p:sp>
      <p:sp>
        <p:nvSpPr>
          <p:cNvPr id="18" name="Google Shape;833;p45">
            <a:extLst>
              <a:ext uri="{FF2B5EF4-FFF2-40B4-BE49-F238E27FC236}">
                <a16:creationId xmlns:a16="http://schemas.microsoft.com/office/drawing/2014/main" id="{3AB38B04-5EF0-4E06-CE5D-E7236EA8ABC0}"/>
              </a:ext>
            </a:extLst>
          </p:cNvPr>
          <p:cNvSpPr txBox="1"/>
          <p:nvPr/>
        </p:nvSpPr>
        <p:spPr>
          <a:xfrm>
            <a:off x="4342131" y="35357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6</a:t>
            </a:r>
            <a:endParaRPr>
              <a:latin typeface="+mj-lt"/>
            </a:endParaRPr>
          </a:p>
        </p:txBody>
      </p:sp>
      <p:sp>
        <p:nvSpPr>
          <p:cNvPr id="19" name="Google Shape;834;p45">
            <a:extLst>
              <a:ext uri="{FF2B5EF4-FFF2-40B4-BE49-F238E27FC236}">
                <a16:creationId xmlns:a16="http://schemas.microsoft.com/office/drawing/2014/main" id="{85EB8D0E-84FE-71EC-D621-78FAA6DE4A48}"/>
              </a:ext>
            </a:extLst>
          </p:cNvPr>
          <p:cNvSpPr txBox="1"/>
          <p:nvPr/>
        </p:nvSpPr>
        <p:spPr>
          <a:xfrm>
            <a:off x="5485131" y="3535784"/>
            <a:ext cx="110081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HLT</a:t>
            </a:r>
            <a:endParaRPr dirty="0">
              <a:latin typeface="+mj-lt"/>
            </a:endParaRPr>
          </a:p>
        </p:txBody>
      </p:sp>
      <p:sp>
        <p:nvSpPr>
          <p:cNvPr id="20" name="Google Shape;835;p45">
            <a:extLst>
              <a:ext uri="{FF2B5EF4-FFF2-40B4-BE49-F238E27FC236}">
                <a16:creationId xmlns:a16="http://schemas.microsoft.com/office/drawing/2014/main" id="{5A7A428F-7743-F211-1E8D-901B9740E632}"/>
              </a:ext>
            </a:extLst>
          </p:cNvPr>
          <p:cNvSpPr txBox="1"/>
          <p:nvPr/>
        </p:nvSpPr>
        <p:spPr>
          <a:xfrm>
            <a:off x="4342131" y="39167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7</a:t>
            </a:r>
            <a:endParaRPr>
              <a:latin typeface="+mj-lt"/>
            </a:endParaRPr>
          </a:p>
        </p:txBody>
      </p:sp>
      <p:sp>
        <p:nvSpPr>
          <p:cNvPr id="21" name="Google Shape;836;p45">
            <a:extLst>
              <a:ext uri="{FF2B5EF4-FFF2-40B4-BE49-F238E27FC236}">
                <a16:creationId xmlns:a16="http://schemas.microsoft.com/office/drawing/2014/main" id="{35375F8C-CFA0-0F03-93CE-D2464DD055E6}"/>
              </a:ext>
            </a:extLst>
          </p:cNvPr>
          <p:cNvSpPr txBox="1"/>
          <p:nvPr/>
        </p:nvSpPr>
        <p:spPr>
          <a:xfrm>
            <a:off x="5485131" y="3916784"/>
            <a:ext cx="1412697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HEX 0057</a:t>
            </a:r>
            <a:endParaRPr dirty="0">
              <a:latin typeface="+mj-lt"/>
            </a:endParaRPr>
          </a:p>
        </p:txBody>
      </p:sp>
      <p:sp>
        <p:nvSpPr>
          <p:cNvPr id="22" name="Google Shape;837;p45">
            <a:extLst>
              <a:ext uri="{FF2B5EF4-FFF2-40B4-BE49-F238E27FC236}">
                <a16:creationId xmlns:a16="http://schemas.microsoft.com/office/drawing/2014/main" id="{EE0490DE-67E6-72C9-7063-6B85462CA6CF}"/>
              </a:ext>
            </a:extLst>
          </p:cNvPr>
          <p:cNvSpPr txBox="1"/>
          <p:nvPr/>
        </p:nvSpPr>
        <p:spPr>
          <a:xfrm>
            <a:off x="6897829" y="3916784"/>
            <a:ext cx="201176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/Character is “W”</a:t>
            </a:r>
            <a:endParaRPr>
              <a:latin typeface="+mj-lt"/>
            </a:endParaRPr>
          </a:p>
        </p:txBody>
      </p:sp>
      <p:sp>
        <p:nvSpPr>
          <p:cNvPr id="23" name="Google Shape;838;p45">
            <a:extLst>
              <a:ext uri="{FF2B5EF4-FFF2-40B4-BE49-F238E27FC236}">
                <a16:creationId xmlns:a16="http://schemas.microsoft.com/office/drawing/2014/main" id="{019CB338-EC18-E17F-9C6E-6C77BBC740C0}"/>
              </a:ext>
            </a:extLst>
          </p:cNvPr>
          <p:cNvSpPr txBox="1"/>
          <p:nvPr/>
        </p:nvSpPr>
        <p:spPr>
          <a:xfrm>
            <a:off x="4342131" y="4297784"/>
            <a:ext cx="31451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8</a:t>
            </a:r>
            <a:endParaRPr>
              <a:latin typeface="+mj-lt"/>
            </a:endParaRPr>
          </a:p>
        </p:txBody>
      </p:sp>
      <p:sp>
        <p:nvSpPr>
          <p:cNvPr id="24" name="Google Shape;839;p45">
            <a:extLst>
              <a:ext uri="{FF2B5EF4-FFF2-40B4-BE49-F238E27FC236}">
                <a16:creationId xmlns:a16="http://schemas.microsoft.com/office/drawing/2014/main" id="{EC64ECBE-1150-C392-DA63-CF6359E2C72D}"/>
              </a:ext>
            </a:extLst>
          </p:cNvPr>
          <p:cNvSpPr txBox="1"/>
          <p:nvPr/>
        </p:nvSpPr>
        <p:spPr>
          <a:xfrm>
            <a:off x="5485131" y="4297784"/>
            <a:ext cx="1122148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END</a:t>
            </a:r>
            <a:endParaRPr dirty="0">
              <a:latin typeface="+mj-lt"/>
            </a:endParaRPr>
          </a:p>
        </p:txBody>
      </p:sp>
      <p:sp>
        <p:nvSpPr>
          <p:cNvPr id="25" name="Google Shape;840;p45">
            <a:extLst>
              <a:ext uri="{FF2B5EF4-FFF2-40B4-BE49-F238E27FC236}">
                <a16:creationId xmlns:a16="http://schemas.microsoft.com/office/drawing/2014/main" id="{82A9927E-6AE6-6EA5-6EA6-C3F1CE241FC0}"/>
              </a:ext>
            </a:extLst>
          </p:cNvPr>
          <p:cNvSpPr txBox="1"/>
          <p:nvPr/>
        </p:nvSpPr>
        <p:spPr>
          <a:xfrm>
            <a:off x="4764229" y="2373674"/>
            <a:ext cx="820494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+mj-lt"/>
                <a:ea typeface="Roboto Condensed"/>
                <a:cs typeface="Roboto Condensed"/>
                <a:sym typeface="Roboto Condensed"/>
              </a:rPr>
              <a:t>COF,</a:t>
            </a:r>
            <a:endParaRPr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10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2078-9B35-9E97-078C-8B3C71BB4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Thank You !!!</a:t>
            </a:r>
          </a:p>
        </p:txBody>
      </p:sp>
    </p:spTree>
    <p:extLst>
      <p:ext uri="{BB962C8B-B14F-4D97-AF65-F5344CB8AC3E}">
        <p14:creationId xmlns:p14="http://schemas.microsoft.com/office/powerpoint/2010/main" val="424642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4E917-F709-E878-8D47-E890756F0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5485D-8C26-21A6-0BBD-138E742E4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7"/>
            <a:ext cx="7315200" cy="5664511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Program list of instructions or statements for directing the   computer to perform a required data processing task.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Various types of programming languages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Binary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Octal or hexadecimal code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Symbolic code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Each symbolic instruction can be translated into one binary coded instruction. This translation is done by a special program called an Assembler.</a:t>
            </a:r>
          </a:p>
          <a:p>
            <a:pPr marL="457200" indent="-457200" algn="just">
              <a:buFont typeface="+mj-lt"/>
              <a:buAutoNum type="arabicPeriod" startAt="4"/>
            </a:pPr>
            <a:r>
              <a:rPr lang="en-US" sz="2400" dirty="0">
                <a:solidFill>
                  <a:schemeClr val="tx1"/>
                </a:solidFill>
              </a:rPr>
              <a:t>High-level Programming language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The Program that translates a high level language program to binary is called a compiler.</a:t>
            </a:r>
          </a:p>
        </p:txBody>
      </p:sp>
    </p:spTree>
    <p:extLst>
      <p:ext uri="{BB962C8B-B14F-4D97-AF65-F5344CB8AC3E}">
        <p14:creationId xmlns:p14="http://schemas.microsoft.com/office/powerpoint/2010/main" val="743794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EB5FE-7E4B-021A-6208-8837E55A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4" name="Google Shape;380;p27">
            <a:extLst>
              <a:ext uri="{FF2B5EF4-FFF2-40B4-BE49-F238E27FC236}">
                <a16:creationId xmlns:a16="http://schemas.microsoft.com/office/drawing/2014/main" id="{284F83B8-4D3B-FBEF-213B-A974FCE23B6D}"/>
              </a:ext>
            </a:extLst>
          </p:cNvPr>
          <p:cNvSpPr txBox="1">
            <a:spLocks/>
          </p:cNvSpPr>
          <p:nvPr/>
        </p:nvSpPr>
        <p:spPr>
          <a:xfrm>
            <a:off x="4024766" y="863444"/>
            <a:ext cx="7567466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spcBef>
                <a:spcPts val="0"/>
              </a:spcBef>
              <a:buClr>
                <a:schemeClr val="accent6"/>
              </a:buClr>
              <a:buSzPts val="2400"/>
              <a:buNone/>
            </a:pPr>
            <a:r>
              <a:rPr lang="en-US" sz="2400" dirty="0">
                <a:solidFill>
                  <a:srgbClr val="11BBAF"/>
                </a:solidFill>
              </a:rPr>
              <a:t>Binary code</a:t>
            </a:r>
          </a:p>
          <a:p>
            <a:pPr marL="742950" lvl="1" indent="-285750" algn="just"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This is a sequence of instructions and operands in binary that list the exact representation of instructions as they appear in computer memory.</a:t>
            </a:r>
          </a:p>
          <a:p>
            <a:pPr marL="742950" lvl="1" indent="-285750" algn="just"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Example:-</a:t>
            </a:r>
          </a:p>
          <a:p>
            <a:pPr marL="265113" indent="-112713" algn="just"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None/>
            </a:pPr>
            <a:endParaRPr lang="en-US" dirty="0"/>
          </a:p>
        </p:txBody>
      </p:sp>
      <p:graphicFrame>
        <p:nvGraphicFramePr>
          <p:cNvPr id="5" name="Google Shape;381;p27">
            <a:extLst>
              <a:ext uri="{FF2B5EF4-FFF2-40B4-BE49-F238E27FC236}">
                <a16:creationId xmlns:a16="http://schemas.microsoft.com/office/drawing/2014/main" id="{FD3CD504-4940-C3AD-064E-83A53B3284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5274829"/>
              </p:ext>
            </p:extLst>
          </p:nvPr>
        </p:nvGraphicFramePr>
        <p:xfrm>
          <a:off x="4307175" y="2671196"/>
          <a:ext cx="6950760" cy="3657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90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0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01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0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90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u="none" strike="noStrike" cap="none" dirty="0">
                          <a:solidFill>
                            <a:srgbClr val="11BBAF"/>
                          </a:solidFill>
                          <a:latin typeface="Roboto Condensed"/>
                          <a:ea typeface="Roboto Condensed"/>
                          <a:cs typeface="Roboto Condensed"/>
                          <a:sym typeface="Roboto Condensed"/>
                        </a:rPr>
                        <a:t>Location</a:t>
                      </a:r>
                      <a:endParaRPr sz="2400" dirty="0">
                        <a:solidFill>
                          <a:srgbClr val="11BBA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rgbClr val="11BBAF"/>
                          </a:solidFill>
                        </a:rPr>
                        <a:t>Instruction Code</a:t>
                      </a:r>
                      <a:endParaRPr sz="2400" dirty="0">
                        <a:solidFill>
                          <a:srgbClr val="11BBAF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0010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0000</a:t>
                      </a:r>
                      <a:endParaRPr sz="2400" dirty="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0100</a:t>
                      </a:r>
                      <a:endParaRPr sz="2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0001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0101</a:t>
                      </a:r>
                      <a:endParaRPr sz="2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0011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0000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0110</a:t>
                      </a:r>
                      <a:endParaRPr sz="2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0111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0000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0001</a:t>
                      </a:r>
                      <a:endParaRPr sz="2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100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0101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0011</a:t>
                      </a:r>
                      <a:endParaRPr sz="240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101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1111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1111</a:t>
                      </a:r>
                      <a:endParaRPr sz="240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1110</a:t>
                      </a:r>
                      <a:endParaRPr sz="2400" dirty="0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1001</a:t>
                      </a:r>
                      <a:endParaRPr sz="2400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87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110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0000</a:t>
                      </a:r>
                      <a:endParaRPr sz="2400" dirty="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0000</a:t>
                      </a:r>
                      <a:endParaRPr sz="2400"/>
                    </a:p>
                  </a:txBody>
                  <a:tcPr marL="91450" marR="91450" marT="45725" marB="45725"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0000</a:t>
                      </a:r>
                      <a:endParaRPr sz="2400" dirty="0"/>
                    </a:p>
                  </a:txBody>
                  <a:tcPr marL="91450" marR="91450" marT="45725" marB="45725"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6559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307F-4D6D-AE69-2225-AA2544F5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Google Shape;382;p27">
            <a:extLst>
              <a:ext uri="{FF2B5EF4-FFF2-40B4-BE49-F238E27FC236}">
                <a16:creationId xmlns:a16="http://schemas.microsoft.com/office/drawing/2014/main" id="{F61A5C0D-644A-46AA-754D-320B73FEE4FA}"/>
              </a:ext>
            </a:extLst>
          </p:cNvPr>
          <p:cNvSpPr txBox="1"/>
          <p:nvPr/>
        </p:nvSpPr>
        <p:spPr>
          <a:xfrm>
            <a:off x="3696929" y="833627"/>
            <a:ext cx="7796981" cy="15851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</a:pPr>
            <a:r>
              <a:rPr lang="en-US" sz="2400" dirty="0">
                <a:solidFill>
                  <a:srgbClr val="11BBAF"/>
                </a:solidFill>
                <a:ea typeface="Roboto Condensed"/>
                <a:cs typeface="Roboto Condensed"/>
                <a:sym typeface="Roboto Condensed"/>
              </a:rPr>
              <a:t>Octal or hexadecimal code</a:t>
            </a:r>
            <a:endParaRPr lang="en-US" sz="2400" dirty="0">
              <a:solidFill>
                <a:srgbClr val="11BBAF"/>
              </a:solidFill>
              <a:sym typeface="Roboto Condensed"/>
            </a:endParaRPr>
          </a:p>
          <a:p>
            <a:pPr marL="34292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BBAF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ea typeface="Roboto Condensed"/>
                <a:cs typeface="Roboto Condensed"/>
                <a:sym typeface="Roboto Condensed"/>
              </a:rPr>
              <a:t>This is an equivalent translation of the binary code to octal or hexadecimal representation.</a:t>
            </a:r>
          </a:p>
          <a:p>
            <a:pPr marL="342920" marR="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BBAF"/>
              </a:buClr>
              <a:buSzPts val="2400"/>
              <a:buFont typeface="Arial" panose="020B0604020202020204" pitchFamily="34" charset="0"/>
              <a:buChar char="•"/>
            </a:pPr>
            <a:r>
              <a:rPr lang="en-US" sz="2400" dirty="0">
                <a:ea typeface="Roboto Condensed"/>
                <a:cs typeface="Roboto Condensed"/>
                <a:sym typeface="Roboto Condensed"/>
              </a:rPr>
              <a:t>Example:-</a:t>
            </a:r>
            <a:endParaRPr sz="2400" dirty="0"/>
          </a:p>
        </p:txBody>
      </p:sp>
      <p:graphicFrame>
        <p:nvGraphicFramePr>
          <p:cNvPr id="4" name="Google Shape;383;p27">
            <a:extLst>
              <a:ext uri="{FF2B5EF4-FFF2-40B4-BE49-F238E27FC236}">
                <a16:creationId xmlns:a16="http://schemas.microsoft.com/office/drawing/2014/main" id="{C2D65847-7820-5475-075B-01062613BF2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58535"/>
              </p:ext>
            </p:extLst>
          </p:nvPr>
        </p:nvGraphicFramePr>
        <p:xfrm>
          <a:off x="5478006" y="2281084"/>
          <a:ext cx="4895026" cy="36576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24475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7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accent1"/>
                          </a:solidFill>
                        </a:rPr>
                        <a:t>Location</a:t>
                      </a:r>
                      <a:endParaRPr sz="24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>
                          <a:solidFill>
                            <a:schemeClr val="accent1"/>
                          </a:solidFill>
                        </a:rPr>
                        <a:t>Instruction</a:t>
                      </a:r>
                      <a:endParaRPr sz="24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2004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1005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002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3006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003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7001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004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0053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005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FFE9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3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/>
                        <a:t>006</a:t>
                      </a:r>
                      <a:endParaRPr sz="24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 dirty="0"/>
                        <a:t>0000</a:t>
                      </a:r>
                      <a:endParaRPr sz="24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309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307F-4D6D-AE69-2225-AA2544F5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Google Shape;389;p28">
            <a:extLst>
              <a:ext uri="{FF2B5EF4-FFF2-40B4-BE49-F238E27FC236}">
                <a16:creationId xmlns:a16="http://schemas.microsoft.com/office/drawing/2014/main" id="{FDC2B59A-51D4-53C1-B705-6577E283411F}"/>
              </a:ext>
            </a:extLst>
          </p:cNvPr>
          <p:cNvSpPr txBox="1">
            <a:spLocks/>
          </p:cNvSpPr>
          <p:nvPr/>
        </p:nvSpPr>
        <p:spPr>
          <a:xfrm>
            <a:off x="3608439" y="440656"/>
            <a:ext cx="8141109" cy="5590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Char char="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18288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Char char="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" indent="0" algn="just">
              <a:spcBef>
                <a:spcPts val="0"/>
              </a:spcBef>
              <a:buSzPts val="2400"/>
              <a:buNone/>
            </a:pPr>
            <a:r>
              <a:rPr lang="en-US" sz="2400" dirty="0">
                <a:solidFill>
                  <a:schemeClr val="accent1"/>
                </a:solidFill>
              </a:rPr>
              <a:t>Symbolic code</a:t>
            </a:r>
          </a:p>
          <a:p>
            <a:pPr lvl="1" indent="-285750" algn="just"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The user employs </a:t>
            </a:r>
            <a:r>
              <a:rPr lang="en-US" sz="2400" i="1" dirty="0">
                <a:solidFill>
                  <a:schemeClr val="tx1"/>
                </a:solidFill>
              </a:rPr>
              <a:t>symbols</a:t>
            </a:r>
            <a:r>
              <a:rPr lang="en-US" sz="2400" dirty="0">
                <a:solidFill>
                  <a:schemeClr val="tx1"/>
                </a:solidFill>
              </a:rPr>
              <a:t> (letters, numerals, or special characters) for the operation part, the address part, and other parts of the instruction code.</a:t>
            </a:r>
          </a:p>
          <a:p>
            <a:pPr lvl="1" indent="-285750" algn="just">
              <a:spcBef>
                <a:spcPts val="500"/>
              </a:spcBef>
              <a:spcAft>
                <a:spcPts val="0"/>
              </a:spcAft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Each symbolic instruction can be translated into one binary coded instruction by a special program called an </a:t>
            </a:r>
            <a:r>
              <a:rPr lang="en-US" sz="2400" dirty="0">
                <a:solidFill>
                  <a:srgbClr val="11BBAF"/>
                </a:solidFill>
              </a:rPr>
              <a:t>assembler</a:t>
            </a:r>
            <a:r>
              <a:rPr lang="en-US" sz="2400" dirty="0"/>
              <a:t> </a:t>
            </a:r>
            <a:r>
              <a:rPr lang="en-US" sz="2400" dirty="0">
                <a:solidFill>
                  <a:schemeClr val="tx1"/>
                </a:solidFill>
              </a:rPr>
              <a:t>and language is referred to as an</a:t>
            </a:r>
            <a:r>
              <a:rPr lang="en-US" sz="2400" dirty="0"/>
              <a:t> </a:t>
            </a:r>
            <a:r>
              <a:rPr lang="en-US" sz="2400" i="1" dirty="0">
                <a:solidFill>
                  <a:srgbClr val="11BBAF"/>
                </a:solidFill>
              </a:rPr>
              <a:t>assembly language program</a:t>
            </a:r>
            <a:r>
              <a:rPr lang="en-US" sz="2400" dirty="0"/>
              <a:t>.</a:t>
            </a:r>
          </a:p>
          <a:p>
            <a:pPr marL="265113" indent="-112713" algn="just">
              <a:spcBef>
                <a:spcPts val="1000"/>
              </a:spcBef>
              <a:buClr>
                <a:schemeClr val="accent6"/>
              </a:buClr>
              <a:buSzPts val="2400"/>
              <a:buFont typeface="Noto Sans Symbols"/>
              <a:buNone/>
            </a:pPr>
            <a:endParaRPr lang="en-US" dirty="0"/>
          </a:p>
        </p:txBody>
      </p:sp>
      <p:graphicFrame>
        <p:nvGraphicFramePr>
          <p:cNvPr id="4" name="Google Shape;390;p28">
            <a:extLst>
              <a:ext uri="{FF2B5EF4-FFF2-40B4-BE49-F238E27FC236}">
                <a16:creationId xmlns:a16="http://schemas.microsoft.com/office/drawing/2014/main" id="{6948C989-AEBF-FD5E-E4F6-4CCC49E915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0816606"/>
              </p:ext>
            </p:extLst>
          </p:nvPr>
        </p:nvGraphicFramePr>
        <p:xfrm>
          <a:off x="3759547" y="3453539"/>
          <a:ext cx="7489241" cy="329192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747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21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99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 dirty="0">
                          <a:solidFill>
                            <a:schemeClr val="accent1"/>
                          </a:solidFill>
                        </a:rPr>
                        <a:t>Location</a:t>
                      </a:r>
                      <a:endParaRPr sz="2100" u="none" strike="noStrike" cap="none" dirty="0">
                        <a:solidFill>
                          <a:schemeClr val="accent1"/>
                        </a:solidFill>
                        <a:latin typeface="Roboto Condensed"/>
                        <a:ea typeface="Roboto Condensed"/>
                        <a:cs typeface="Roboto Condensed"/>
                        <a:sym typeface="Roboto Condensed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 dirty="0">
                          <a:solidFill>
                            <a:schemeClr val="accent1"/>
                          </a:solidFill>
                        </a:rPr>
                        <a:t>Instruction</a:t>
                      </a:r>
                      <a:endParaRPr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 dirty="0">
                          <a:solidFill>
                            <a:schemeClr val="accent1"/>
                          </a:solidFill>
                        </a:rPr>
                        <a:t>Comment</a:t>
                      </a:r>
                      <a:endParaRPr sz="2100" dirty="0">
                        <a:solidFill>
                          <a:schemeClr val="accent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 dirty="0"/>
                        <a:t>000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u="none" strike="noStrike" cap="none"/>
                        <a:t>LDA 004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Load first operand into AC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001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ADD 005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Add second operand to AC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002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STA 006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Store sum in location 006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003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HLT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Halt computer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004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0053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First operand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005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FFE9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/>
                        <a:t>Second operand (negative)</a:t>
                      </a:r>
                      <a:endParaRPr sz="210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006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0000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100" dirty="0"/>
                        <a:t>Store sum here</a:t>
                      </a:r>
                      <a:endParaRPr sz="2100" dirty="0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9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1307F-4D6D-AE69-2225-AA2544F5A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Categories of programs</a:t>
            </a:r>
          </a:p>
        </p:txBody>
      </p:sp>
      <p:sp>
        <p:nvSpPr>
          <p:cNvPr id="3" name="Google Shape;391;p28">
            <a:extLst>
              <a:ext uri="{FF2B5EF4-FFF2-40B4-BE49-F238E27FC236}">
                <a16:creationId xmlns:a16="http://schemas.microsoft.com/office/drawing/2014/main" id="{B463295D-A71F-52C8-D5C3-5F1E4F854DF5}"/>
              </a:ext>
            </a:extLst>
          </p:cNvPr>
          <p:cNvSpPr txBox="1"/>
          <p:nvPr/>
        </p:nvSpPr>
        <p:spPr>
          <a:xfrm>
            <a:off x="3700287" y="816909"/>
            <a:ext cx="7724797" cy="5839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0" marR="0" lvl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</a:pPr>
            <a:r>
              <a:rPr lang="en-US" sz="2400" dirty="0">
                <a:solidFill>
                  <a:schemeClr val="accent1"/>
                </a:solidFill>
                <a:latin typeface="Corbel (Body)"/>
                <a:ea typeface="Roboto Condensed"/>
                <a:cs typeface="Roboto Condensed"/>
                <a:sym typeface="Roboto Condensed"/>
              </a:rPr>
              <a:t>High-level programming languages</a:t>
            </a:r>
            <a:endParaRPr sz="2400" dirty="0">
              <a:solidFill>
                <a:schemeClr val="accent1"/>
              </a:solidFill>
              <a:latin typeface="Corbel (Body)"/>
            </a:endParaRPr>
          </a:p>
          <a:p>
            <a:pPr marL="74295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1BBA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 (Body)"/>
                <a:ea typeface="Roboto Condensed"/>
                <a:cs typeface="Roboto Condensed"/>
                <a:sym typeface="Roboto Condensed"/>
              </a:rPr>
              <a:t>These are special languages developed to reflect the procedures used in the solution of a problem rather than be concerned with the computer hardware behavior. E.g. Fortran, C++, Java, etc.</a:t>
            </a:r>
            <a:endParaRPr lang="en-US" sz="2400" dirty="0">
              <a:latin typeface="Corbel (Body)"/>
              <a:sym typeface="Roboto Condensed"/>
            </a:endParaRPr>
          </a:p>
          <a:p>
            <a:pPr marL="74295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1BBA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 (Body)"/>
                <a:ea typeface="Roboto Condensed"/>
                <a:cs typeface="Roboto Condensed"/>
                <a:sym typeface="Roboto Condensed"/>
              </a:rPr>
              <a:t>The program is written in a sequence of statements in a form that people prefer to think in when solving a problem.</a:t>
            </a:r>
            <a:endParaRPr lang="en-US" sz="2400" dirty="0">
              <a:latin typeface="Corbel (Body)"/>
              <a:sym typeface="Roboto Condensed"/>
            </a:endParaRPr>
          </a:p>
          <a:p>
            <a:pPr marL="742950" marR="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1BBAF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orbel (Body)"/>
                <a:ea typeface="Roboto Condensed"/>
                <a:cs typeface="Roboto Condensed"/>
                <a:sym typeface="Roboto Condensed"/>
              </a:rPr>
              <a:t>However, each statement must be translated into a sequence of binary instructions before the program can be executed in a computer.</a:t>
            </a:r>
            <a:endParaRPr sz="2400" dirty="0">
              <a:latin typeface="Corbel (Body)"/>
            </a:endParaRPr>
          </a:p>
        </p:txBody>
      </p:sp>
      <p:sp>
        <p:nvSpPr>
          <p:cNvPr id="4" name="Google Shape;392;p28">
            <a:extLst>
              <a:ext uri="{FF2B5EF4-FFF2-40B4-BE49-F238E27FC236}">
                <a16:creationId xmlns:a16="http://schemas.microsoft.com/office/drawing/2014/main" id="{CB7731CD-BDB3-285D-8CB4-A16971AF1DC3}"/>
              </a:ext>
            </a:extLst>
          </p:cNvPr>
          <p:cNvSpPr txBox="1"/>
          <p:nvPr/>
        </p:nvSpPr>
        <p:spPr>
          <a:xfrm>
            <a:off x="5339927" y="4982710"/>
            <a:ext cx="5455892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ourier New"/>
                <a:cs typeface="Courier New"/>
                <a:sym typeface="Courier New"/>
              </a:rPr>
              <a:t>INTEGER A, B, C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ourier New"/>
                <a:cs typeface="Courier New"/>
                <a:sym typeface="Courier New"/>
              </a:rPr>
              <a:t>DATA A, 83 B,-23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ourier New"/>
                <a:cs typeface="Courier New"/>
                <a:sym typeface="Courier New"/>
              </a:rPr>
              <a:t>C = A + B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ea typeface="Courier New"/>
                <a:cs typeface="Courier New"/>
                <a:sym typeface="Courier New"/>
              </a:rPr>
              <a:t>END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489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1ECB8-53BB-7414-C296-6A267B2D7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Language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A8616E-8692-9CD0-48C7-B588FB601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>
                <a:solidFill>
                  <a:schemeClr val="tx1"/>
                </a:solidFill>
              </a:rPr>
              <a:t>Rules of the Language</a:t>
            </a:r>
          </a:p>
          <a:p>
            <a:pPr algn="just"/>
            <a:r>
              <a:rPr lang="en-US" sz="2400" dirty="0">
                <a:solidFill>
                  <a:schemeClr val="tx1"/>
                </a:solidFill>
              </a:rPr>
              <a:t>Each line of an  assembly language program is arranged in three columns called fields. The fields specify the following information.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Label</a:t>
            </a:r>
            <a:r>
              <a:rPr lang="en-US" sz="2400" dirty="0">
                <a:solidFill>
                  <a:schemeClr val="tx1"/>
                </a:solidFill>
              </a:rPr>
              <a:t> field may be empty or it may specify a symbolic address.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Instruction</a:t>
            </a:r>
            <a:r>
              <a:rPr lang="en-US" sz="2400" dirty="0">
                <a:solidFill>
                  <a:schemeClr val="tx1"/>
                </a:solidFill>
              </a:rPr>
              <a:t> field specifies a machine instruction or a pseudo-instruction.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i="1" dirty="0">
                <a:solidFill>
                  <a:schemeClr val="tx1"/>
                </a:solidFill>
              </a:rPr>
              <a:t>Comment</a:t>
            </a:r>
            <a:r>
              <a:rPr lang="en-US" sz="2400" dirty="0">
                <a:solidFill>
                  <a:schemeClr val="tx1"/>
                </a:solidFill>
              </a:rPr>
              <a:t> field may be empty or it may include a comment.</a:t>
            </a:r>
          </a:p>
        </p:txBody>
      </p:sp>
    </p:spTree>
    <p:extLst>
      <p:ext uri="{BB962C8B-B14F-4D97-AF65-F5344CB8AC3E}">
        <p14:creationId xmlns:p14="http://schemas.microsoft.com/office/powerpoint/2010/main" val="896170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3758</TotalTime>
  <Words>3649</Words>
  <Application>Microsoft Office PowerPoint</Application>
  <PresentationFormat>Widescreen</PresentationFormat>
  <Paragraphs>893</Paragraphs>
  <Slides>39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Cambria Math</vt:lpstr>
      <vt:lpstr>CastleT</vt:lpstr>
      <vt:lpstr>Corbel</vt:lpstr>
      <vt:lpstr>Corbel (Body)</vt:lpstr>
      <vt:lpstr>Courier New</vt:lpstr>
      <vt:lpstr>Noto Sans Symbols</vt:lpstr>
      <vt:lpstr>Open Sans Bold</vt:lpstr>
      <vt:lpstr>Roboto Condensed</vt:lpstr>
      <vt:lpstr>Symbol</vt:lpstr>
      <vt:lpstr>Wingdings</vt:lpstr>
      <vt:lpstr>Wingdings 2</vt:lpstr>
      <vt:lpstr>Frame</vt:lpstr>
      <vt:lpstr>PowerPoint Presentation</vt:lpstr>
      <vt:lpstr>Outline</vt:lpstr>
      <vt:lpstr>Introduction</vt:lpstr>
      <vt:lpstr>Machine Language</vt:lpstr>
      <vt:lpstr>Categories of programs</vt:lpstr>
      <vt:lpstr>Categories of programs</vt:lpstr>
      <vt:lpstr>Categories of programs</vt:lpstr>
      <vt:lpstr>Categories of programs</vt:lpstr>
      <vt:lpstr>Assembly Language </vt:lpstr>
      <vt:lpstr>Rules of the language</vt:lpstr>
      <vt:lpstr>Rules of the language</vt:lpstr>
      <vt:lpstr>Rules of the language</vt:lpstr>
      <vt:lpstr>Assembly Language</vt:lpstr>
      <vt:lpstr> Assembly Language Program (A.L.P.) to add 2 numbers</vt:lpstr>
      <vt:lpstr> Assembly Language Program (A.L.P.) to subtract 2 numbers</vt:lpstr>
      <vt:lpstr> Assembly Language Program (A.L.P.) to subtract 2 numbers</vt:lpstr>
      <vt:lpstr> Assembly Language Program (A.L.P.) that evaluates the logic exclusive-OR of two operands</vt:lpstr>
      <vt:lpstr>Assembler</vt:lpstr>
      <vt:lpstr>Hexadecimal Character Code</vt:lpstr>
      <vt:lpstr>Line of Code Table</vt:lpstr>
      <vt:lpstr>First Pass of an assembler</vt:lpstr>
      <vt:lpstr>PowerPoint Presentation</vt:lpstr>
      <vt:lpstr>Program Loops</vt:lpstr>
      <vt:lpstr>PowerPoint Presentation</vt:lpstr>
      <vt:lpstr> Assembly Language Program (A.L.P.) to clear the contents of hex locations 500 to 5FF with 0</vt:lpstr>
      <vt:lpstr>Programming Arithmetic &amp; logic Operations</vt:lpstr>
      <vt:lpstr>Programming Arithmetic &amp; logic Operations</vt:lpstr>
      <vt:lpstr>PowerPoint Presentation</vt:lpstr>
      <vt:lpstr>Programming Arithmetic &amp; logic Operations</vt:lpstr>
      <vt:lpstr> Assembly Language Program (A.L.P.) to Add Two Double-Precision Numbers</vt:lpstr>
      <vt:lpstr>Logic and Shift Operations</vt:lpstr>
      <vt:lpstr>Logic and Shift Operations</vt:lpstr>
      <vt:lpstr>Logic and Shift Operations</vt:lpstr>
      <vt:lpstr>Subroutines</vt:lpstr>
      <vt:lpstr>Subroutines</vt:lpstr>
      <vt:lpstr>Example: Subroutine performing LOGICAL OR operation; Need two parameters</vt:lpstr>
      <vt:lpstr>I-O Programming - A.L.P. to input one character </vt:lpstr>
      <vt:lpstr>I-O Programming - A.L.P. to output one character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MAKS</cp:lastModifiedBy>
  <cp:revision>438</cp:revision>
  <dcterms:created xsi:type="dcterms:W3CDTF">2019-05-12T04:30:40Z</dcterms:created>
  <dcterms:modified xsi:type="dcterms:W3CDTF">2024-02-07T03:30:56Z</dcterms:modified>
</cp:coreProperties>
</file>