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8"/>
  </p:notesMasterIdLst>
  <p:sldIdLst>
    <p:sldId id="256" r:id="rId2"/>
    <p:sldId id="447" r:id="rId3"/>
    <p:sldId id="578" r:id="rId4"/>
    <p:sldId id="580" r:id="rId5"/>
    <p:sldId id="581" r:id="rId6"/>
    <p:sldId id="582" r:id="rId7"/>
    <p:sldId id="583" r:id="rId8"/>
    <p:sldId id="584" r:id="rId9"/>
    <p:sldId id="585" r:id="rId10"/>
    <p:sldId id="586" r:id="rId11"/>
    <p:sldId id="587" r:id="rId12"/>
    <p:sldId id="588" r:id="rId13"/>
    <p:sldId id="589" r:id="rId14"/>
    <p:sldId id="590" r:id="rId15"/>
    <p:sldId id="651" r:id="rId16"/>
    <p:sldId id="591" r:id="rId17"/>
    <p:sldId id="592" r:id="rId18"/>
    <p:sldId id="593" r:id="rId19"/>
    <p:sldId id="594" r:id="rId20"/>
    <p:sldId id="595" r:id="rId21"/>
    <p:sldId id="596" r:id="rId22"/>
    <p:sldId id="597" r:id="rId23"/>
    <p:sldId id="598" r:id="rId24"/>
    <p:sldId id="599" r:id="rId25"/>
    <p:sldId id="600" r:id="rId26"/>
    <p:sldId id="601" r:id="rId27"/>
    <p:sldId id="602" r:id="rId28"/>
    <p:sldId id="603" r:id="rId29"/>
    <p:sldId id="604" r:id="rId30"/>
    <p:sldId id="605" r:id="rId31"/>
    <p:sldId id="606" r:id="rId32"/>
    <p:sldId id="607" r:id="rId33"/>
    <p:sldId id="608" r:id="rId34"/>
    <p:sldId id="609" r:id="rId35"/>
    <p:sldId id="610" r:id="rId36"/>
    <p:sldId id="611" r:id="rId37"/>
    <p:sldId id="612" r:id="rId38"/>
    <p:sldId id="613" r:id="rId39"/>
    <p:sldId id="614" r:id="rId40"/>
    <p:sldId id="615" r:id="rId41"/>
    <p:sldId id="616" r:id="rId42"/>
    <p:sldId id="617" r:id="rId43"/>
    <p:sldId id="618" r:id="rId44"/>
    <p:sldId id="619" r:id="rId45"/>
    <p:sldId id="620" r:id="rId46"/>
    <p:sldId id="621" r:id="rId47"/>
    <p:sldId id="622" r:id="rId48"/>
    <p:sldId id="623" r:id="rId49"/>
    <p:sldId id="624" r:id="rId50"/>
    <p:sldId id="625" r:id="rId51"/>
    <p:sldId id="626" r:id="rId52"/>
    <p:sldId id="627" r:id="rId53"/>
    <p:sldId id="628" r:id="rId54"/>
    <p:sldId id="629" r:id="rId55"/>
    <p:sldId id="630" r:id="rId56"/>
    <p:sldId id="631" r:id="rId57"/>
    <p:sldId id="632" r:id="rId58"/>
    <p:sldId id="633" r:id="rId59"/>
    <p:sldId id="634" r:id="rId60"/>
    <p:sldId id="635" r:id="rId61"/>
    <p:sldId id="636" r:id="rId62"/>
    <p:sldId id="637" r:id="rId63"/>
    <p:sldId id="638" r:id="rId64"/>
    <p:sldId id="639" r:id="rId65"/>
    <p:sldId id="640" r:id="rId66"/>
    <p:sldId id="641" r:id="rId67"/>
    <p:sldId id="642" r:id="rId68"/>
    <p:sldId id="643" r:id="rId69"/>
    <p:sldId id="644" r:id="rId70"/>
    <p:sldId id="645" r:id="rId71"/>
    <p:sldId id="646" r:id="rId72"/>
    <p:sldId id="647" r:id="rId73"/>
    <p:sldId id="648" r:id="rId74"/>
    <p:sldId id="649" r:id="rId75"/>
    <p:sldId id="650" r:id="rId76"/>
    <p:sldId id="345"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jL65GqDWANvQfRzHU1wY7Q==" hashData="nSaQlrkZiwe9yu3QwQ9lQ5pfv7wb0IQLKHl+FvTmBcGtIbPAN9Z9PiM8IWHWYXESCMXL2FO5SnKhfySEIPTwrg=="/>
  <p:extLst>
    <p:ext uri="{EFAFB233-063F-42B5-8137-9DF3F51BA10A}">
      <p15:sldGuideLst xmlns:p15="http://schemas.microsoft.com/office/powerpoint/2012/main">
        <p15:guide id="1" orient="horz" pos="324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B5B"/>
    <a:srgbClr val="FF5D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8"/>
    <p:restoredTop sz="94787"/>
  </p:normalViewPr>
  <p:slideViewPr>
    <p:cSldViewPr snapToGrid="0" snapToObjects="1">
      <p:cViewPr varScale="1">
        <p:scale>
          <a:sx n="67" d="100"/>
          <a:sy n="67" d="100"/>
        </p:scale>
        <p:origin x="876" y="60"/>
      </p:cViewPr>
      <p:guideLst>
        <p:guide orient="horz" pos="324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F390E7-7720-6346-B70B-19F583BE4EB9}" type="datetimeFigureOut">
              <a:rPr lang="en-US" smtClean="0"/>
              <a:t>10/23/2021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C442F-C52E-1F42-A6BA-4466C2815034}" type="slidenum">
              <a:rPr lang="en-US" smtClean="0"/>
              <a:t>‹#›</a:t>
            </a:fld>
            <a:endParaRPr lang="en-US"/>
          </a:p>
        </p:txBody>
      </p:sp>
    </p:spTree>
    <p:extLst>
      <p:ext uri="{BB962C8B-B14F-4D97-AF65-F5344CB8AC3E}">
        <p14:creationId xmlns:p14="http://schemas.microsoft.com/office/powerpoint/2010/main" val="1899090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37</a:t>
            </a:fld>
            <a:endParaRPr lang="en-US"/>
          </a:p>
        </p:txBody>
      </p:sp>
    </p:spTree>
    <p:extLst>
      <p:ext uri="{BB962C8B-B14F-4D97-AF65-F5344CB8AC3E}">
        <p14:creationId xmlns:p14="http://schemas.microsoft.com/office/powerpoint/2010/main" val="1092579938"/>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tiff"/><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4.png"/><Relationship Id="rId9" Type="http://schemas.microsoft.com/office/2007/relationships/hdphoto" Target="../media/hdphoto3.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4.png"/><Relationship Id="rId9" Type="http://schemas.microsoft.com/office/2007/relationships/hdphoto" Target="../media/hdphoto3.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4.png"/><Relationship Id="rId9" Type="http://schemas.microsoft.com/office/2007/relationships/hdphoto" Target="../media/hdphoto4.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4.png"/><Relationship Id="rId9" Type="http://schemas.microsoft.com/office/2007/relationships/hdphoto" Target="../media/hdphoto3.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4.png"/><Relationship Id="rId9" Type="http://schemas.microsoft.com/office/2007/relationships/hdphoto" Target="../media/hdphoto3.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4.png"/><Relationship Id="rId9" Type="http://schemas.microsoft.com/office/2007/relationships/hdphoto" Target="../media/hdphoto5.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4.png"/><Relationship Id="rId9" Type="http://schemas.microsoft.com/office/2007/relationships/hdphoto" Target="../media/hdphoto6.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4.png"/><Relationship Id="rId9" Type="http://schemas.microsoft.com/office/2007/relationships/hdphoto" Target="../media/hdphoto7.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4.png"/><Relationship Id="rId9" Type="http://schemas.microsoft.com/office/2007/relationships/hdphoto" Target="../media/hdphoto3.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microsoft.com/office/2007/relationships/hdphoto" Target="../media/hdphoto8.wdp"/><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9.tiff"/></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4.png"/><Relationship Id="rId9" Type="http://schemas.microsoft.com/office/2007/relationships/hdphoto" Target="../media/hdphoto9.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microsoft.com/office/2007/relationships/hdphoto" Target="../media/hdphoto10.wdp"/><Relationship Id="rId3" Type="http://schemas.openxmlformats.org/officeDocument/2006/relationships/image" Target="../media/image17.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9.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0.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7" cstate="email">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a:ext>
            </a:extLst>
          </a:blip>
          <a:src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p:nvPicPr>
        <p:blipFill rotWithShape="1">
          <a:blip r:embed="rId9"/>
          <a:srcRect/>
          <a:stretch/>
        </p:blipFill>
        <p:spPr>
          <a:xfrm>
            <a:off x="959767" y="3827036"/>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p:nvPicPr>
        <p:blipFill>
          <a:blip r:embed="rId10" cstate="email">
            <a:lum bright="70000" contrast="-70000"/>
            <a:extLst>
              <a:ext uri="{28A0092B-C50C-407E-A947-70E740481C1C}">
                <a14:useLocalDpi xmlns:a14="http://schemas.microsoft.com/office/drawing/2010/main"/>
              </a:ext>
            </a:extLst>
          </a:blip>
          <a:srcRect/>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a:t>Click icon to add picture</a:t>
            </a:r>
          </a:p>
        </p:txBody>
      </p:sp>
      <p:pic>
        <p:nvPicPr>
          <p:cNvPr id="30" name="Picture 29">
            <a:extLst>
              <a:ext uri="{FF2B5EF4-FFF2-40B4-BE49-F238E27FC236}">
                <a16:creationId xmlns:a16="http://schemas.microsoft.com/office/drawing/2014/main" xmlns="" id="{BD370FB6-7031-0A4B-838F-03DBE8CD8D6E}"/>
              </a:ext>
            </a:extLst>
          </p:cNvPr>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8983130" y="2329344"/>
            <a:ext cx="2199311" cy="2199311"/>
          </a:xfrm>
          <a:prstGeom prst="rect">
            <a:avLst/>
          </a:prstGeom>
        </p:spPr>
      </p:pic>
    </p:spTree>
    <p:extLst>
      <p:ext uri="{BB962C8B-B14F-4D97-AF65-F5344CB8AC3E}">
        <p14:creationId xmlns:p14="http://schemas.microsoft.com/office/powerpoint/2010/main" val="243969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r>
              <a:rPr lang="en-US"/>
              <a:t>Click icon to add picture</a:t>
            </a:r>
          </a:p>
        </p:txBody>
      </p:sp>
    </p:spTree>
    <p:extLst>
      <p:ext uri="{BB962C8B-B14F-4D97-AF65-F5344CB8AC3E}">
        <p14:creationId xmlns:p14="http://schemas.microsoft.com/office/powerpoint/2010/main" val="1160647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email">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rc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p:nvPicPr>
        <p:blipFill>
          <a:blip r:embed="rId10" cstate="email">
            <a:lum bright="70000" contrast="-70000"/>
            <a:extLst>
              <a:ext uri="{28A0092B-C50C-407E-A947-70E740481C1C}">
                <a14:useLocalDpi xmlns:a14="http://schemas.microsoft.com/office/drawing/2010/main"/>
              </a:ext>
            </a:extLst>
          </a:blip>
          <a:srcRect/>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a:t>Click icon to add picture</a:t>
            </a:r>
          </a:p>
        </p:txBody>
      </p:sp>
    </p:spTree>
    <p:extLst>
      <p:ext uri="{BB962C8B-B14F-4D97-AF65-F5344CB8AC3E}">
        <p14:creationId xmlns:p14="http://schemas.microsoft.com/office/powerpoint/2010/main" val="2388845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email">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rc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p:nvPicPr>
        <p:blipFill>
          <a:blip r:embed="rId10" cstate="email">
            <a:lum bright="70000" contrast="-70000"/>
            <a:extLst>
              <a:ext uri="{28A0092B-C50C-407E-A947-70E740481C1C}">
                <a14:useLocalDpi xmlns:a14="http://schemas.microsoft.com/office/drawing/2010/main"/>
              </a:ext>
            </a:extLst>
          </a:blip>
          <a:srcRect/>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a:t>Click icon to add picture</a:t>
            </a:r>
          </a:p>
        </p:txBody>
      </p:sp>
    </p:spTree>
    <p:extLst>
      <p:ext uri="{BB962C8B-B14F-4D97-AF65-F5344CB8AC3E}">
        <p14:creationId xmlns:p14="http://schemas.microsoft.com/office/powerpoint/2010/main" val="1019777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email">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rc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p:nvPicPr>
        <p:blipFill>
          <a:blip r:embed="rId10" cstate="email">
            <a:lum bright="70000" contrast="-70000"/>
            <a:extLst>
              <a:ext uri="{28A0092B-C50C-407E-A947-70E740481C1C}">
                <a14:useLocalDpi xmlns:a14="http://schemas.microsoft.com/office/drawing/2010/main"/>
              </a:ext>
            </a:extLst>
          </a:blip>
          <a:srcRect/>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a:t>Click icon to add picture</a:t>
            </a:r>
          </a:p>
        </p:txBody>
      </p:sp>
    </p:spTree>
    <p:extLst>
      <p:ext uri="{BB962C8B-B14F-4D97-AF65-F5344CB8AC3E}">
        <p14:creationId xmlns:p14="http://schemas.microsoft.com/office/powerpoint/2010/main" val="3605280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email">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rc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p:nvPicPr>
        <p:blipFill>
          <a:blip r:embed="rId10" cstate="email">
            <a:lum bright="70000" contrast="-70000"/>
            <a:extLst>
              <a:ext uri="{28A0092B-C50C-407E-A947-70E740481C1C}">
                <a14:useLocalDpi xmlns:a14="http://schemas.microsoft.com/office/drawing/2010/main"/>
              </a:ext>
            </a:extLst>
          </a:blip>
          <a:srcRect/>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a:t>Click icon to add picture</a:t>
            </a:r>
          </a:p>
        </p:txBody>
      </p:sp>
    </p:spTree>
    <p:extLst>
      <p:ext uri="{BB962C8B-B14F-4D97-AF65-F5344CB8AC3E}">
        <p14:creationId xmlns:p14="http://schemas.microsoft.com/office/powerpoint/2010/main" val="310283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email">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rc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p:nvPicPr>
        <p:blipFill>
          <a:blip r:embed="rId10" cstate="email">
            <a:lum bright="70000" contrast="-70000"/>
            <a:extLst>
              <a:ext uri="{28A0092B-C50C-407E-A947-70E740481C1C}">
                <a14:useLocalDpi xmlns:a14="http://schemas.microsoft.com/office/drawing/2010/main"/>
              </a:ext>
            </a:extLst>
          </a:blip>
          <a:srcRect/>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a:t>Click icon to add picture</a:t>
            </a:r>
          </a:p>
        </p:txBody>
      </p:sp>
    </p:spTree>
    <p:extLst>
      <p:ext uri="{BB962C8B-B14F-4D97-AF65-F5344CB8AC3E}">
        <p14:creationId xmlns:p14="http://schemas.microsoft.com/office/powerpoint/2010/main" val="2230561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email">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rc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p:nvPicPr>
        <p:blipFill>
          <a:blip r:embed="rId10" cstate="email">
            <a:lum bright="70000" contrast="-70000"/>
            <a:extLst>
              <a:ext uri="{28A0092B-C50C-407E-A947-70E740481C1C}">
                <a14:useLocalDpi xmlns:a14="http://schemas.microsoft.com/office/drawing/2010/main"/>
              </a:ext>
            </a:extLst>
          </a:blip>
          <a:srcRect/>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a:t>Click icon to add picture</a:t>
            </a:r>
          </a:p>
        </p:txBody>
      </p:sp>
    </p:spTree>
    <p:extLst>
      <p:ext uri="{BB962C8B-B14F-4D97-AF65-F5344CB8AC3E}">
        <p14:creationId xmlns:p14="http://schemas.microsoft.com/office/powerpoint/2010/main" val="2973585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email">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rc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p:nvPicPr>
        <p:blipFill>
          <a:blip r:embed="rId10" cstate="email">
            <a:lum bright="70000" contrast="-70000"/>
            <a:extLst>
              <a:ext uri="{28A0092B-C50C-407E-A947-70E740481C1C}">
                <a14:useLocalDpi xmlns:a14="http://schemas.microsoft.com/office/drawing/2010/main"/>
              </a:ext>
            </a:extLst>
          </a:blip>
          <a:srcRect/>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a:t>Click icon to add picture</a:t>
            </a:r>
          </a:p>
        </p:txBody>
      </p:sp>
    </p:spTree>
    <p:extLst>
      <p:ext uri="{BB962C8B-B14F-4D97-AF65-F5344CB8AC3E}">
        <p14:creationId xmlns:p14="http://schemas.microsoft.com/office/powerpoint/2010/main" val="22123286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email">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rc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p:nvPicPr>
        <p:blipFill>
          <a:blip r:embed="rId10" cstate="email">
            <a:lum bright="70000" contrast="-70000"/>
            <a:extLst>
              <a:ext uri="{28A0092B-C50C-407E-A947-70E740481C1C}">
                <a14:useLocalDpi xmlns:a14="http://schemas.microsoft.com/office/drawing/2010/main"/>
              </a:ext>
            </a:extLst>
          </a:blip>
          <a:srcRect/>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a:t>Click icon to add picture</a:t>
            </a:r>
          </a:p>
        </p:txBody>
      </p:sp>
    </p:spTree>
    <p:extLst>
      <p:ext uri="{BB962C8B-B14F-4D97-AF65-F5344CB8AC3E}">
        <p14:creationId xmlns:p14="http://schemas.microsoft.com/office/powerpoint/2010/main" val="21131710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email">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rc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p:nvPicPr>
        <p:blipFill>
          <a:blip r:embed="rId10" cstate="email">
            <a:lum bright="70000" contrast="-70000"/>
            <a:extLst>
              <a:ext uri="{28A0092B-C50C-407E-A947-70E740481C1C}">
                <a14:useLocalDpi xmlns:a14="http://schemas.microsoft.com/office/drawing/2010/main"/>
              </a:ext>
            </a:extLst>
          </a:blip>
          <a:srcRect/>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a:t>Click icon to add picture</a:t>
            </a:r>
          </a:p>
        </p:txBody>
      </p:sp>
    </p:spTree>
    <p:extLst>
      <p:ext uri="{BB962C8B-B14F-4D97-AF65-F5344CB8AC3E}">
        <p14:creationId xmlns:p14="http://schemas.microsoft.com/office/powerpoint/2010/main" val="41823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Maulik</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Trivedi</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2">
            <a:extLst>
              <a:ext uri="{FF2B5EF4-FFF2-40B4-BE49-F238E27FC236}">
                <a16:creationId xmlns:a16="http://schemas.microsoft.com/office/drawing/2014/main" xmlns="" id="{21489CE0-196C-4C42-9757-3759E6FAF4ED}"/>
              </a:ext>
            </a:extLst>
          </p:cNvPr>
          <p:cNvSpPr txBox="1">
            <a:spLocks/>
          </p:cNvSpPr>
          <p:nvPr userDrawn="1"/>
        </p:nvSpPr>
        <p:spPr>
          <a:xfrm>
            <a:off x="4038600" y="6604000"/>
            <a:ext cx="5257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#3150710(CN)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Network Layer</a:t>
            </a:r>
          </a:p>
        </p:txBody>
      </p:sp>
    </p:spTree>
    <p:extLst>
      <p:ext uri="{BB962C8B-B14F-4D97-AF65-F5344CB8AC3E}">
        <p14:creationId xmlns:p14="http://schemas.microsoft.com/office/powerpoint/2010/main" val="23215461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295842" y="307556"/>
            <a:ext cx="3573889" cy="821995"/>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p:nvPicPr>
        <p:blipFill>
          <a:blip r:embed="rId7" cstate="email">
            <a:extLst>
              <a:ext uri="{28A0092B-C50C-407E-A947-70E740481C1C}">
                <a14:useLocalDpi xmlns:a14="http://schemas.microsoft.com/office/drawing/2010/main"/>
              </a:ext>
            </a:extLst>
          </a:blip>
          <a:srcRect/>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p:nvPicPr>
        <p:blipFill>
          <a:blip r:embed="rId8" cstate="email">
            <a:lum bright="70000" contrast="-70000"/>
            <a:extLst>
              <a:ext uri="{28A0092B-C50C-407E-A947-70E740481C1C}">
                <a14:useLocalDpi xmlns:a14="http://schemas.microsoft.com/office/drawing/2010/main"/>
              </a:ext>
            </a:extLst>
          </a:blip>
          <a:srcRect/>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a:t>Click icon to add picture</a:t>
            </a:r>
          </a:p>
        </p:txBody>
      </p:sp>
      <p:pic>
        <p:nvPicPr>
          <p:cNvPr id="34" name="Picture 33">
            <a:extLst>
              <a:ext uri="{FF2B5EF4-FFF2-40B4-BE49-F238E27FC236}">
                <a16:creationId xmlns:a16="http://schemas.microsoft.com/office/drawing/2014/main" xmlns="" id="{A4C937B4-E297-9841-83AC-450FF7FB542D}"/>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8983130" y="2079962"/>
            <a:ext cx="2199311" cy="2199311"/>
          </a:xfrm>
          <a:prstGeom prst="rect">
            <a:avLst/>
          </a:prstGeom>
        </p:spPr>
      </p:pic>
      <p:pic>
        <p:nvPicPr>
          <p:cNvPr id="33" name="Picture 32">
            <a:extLst>
              <a:ext uri="{FF2B5EF4-FFF2-40B4-BE49-F238E27FC236}">
                <a16:creationId xmlns:a16="http://schemas.microsoft.com/office/drawing/2014/main" xmlns="" id="{6EF48AA3-8F64-284A-82BF-DF6BEAAC7689}"/>
              </a:ext>
            </a:extLst>
          </p:cNvPr>
          <p:cNvPicPr>
            <a:picLocks noChangeAspect="1"/>
          </p:cNvPicPr>
          <p:nvPr userDrawn="1"/>
        </p:nvPicPr>
        <p:blipFill rotWithShape="1">
          <a:blip r:embed="rId10" cstate="print">
            <a:extLst>
              <a:ext uri="{BEBA8EAE-BF5A-486C-A8C5-ECC9F3942E4B}">
                <a14:imgProps xmlns:a14="http://schemas.microsoft.com/office/drawing/2010/main">
                  <a14:imgLayer r:embed="rId11">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Tree>
    <p:extLst>
      <p:ext uri="{BB962C8B-B14F-4D97-AF65-F5344CB8AC3E}">
        <p14:creationId xmlns:p14="http://schemas.microsoft.com/office/powerpoint/2010/main" val="16901584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a:t>Click to edit Master title style</a:t>
            </a:r>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p:nvPicPr>
        <p:blipFill rotWithShape="1">
          <a:blip r:embed="rId8" cstate="email">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a:ext>
            </a:extLst>
          </a:blip>
          <a:src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p:nvPicPr>
        <p:blipFill>
          <a:blip r:embed="rId10" cstate="email">
            <a:lum bright="70000" contrast="-70000"/>
            <a:extLst>
              <a:ext uri="{28A0092B-C50C-407E-A947-70E740481C1C}">
                <a14:useLocalDpi xmlns:a14="http://schemas.microsoft.com/office/drawing/2010/main"/>
              </a:ext>
            </a:extLst>
          </a:blip>
          <a:srcRect/>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r>
              <a:rPr lang="en-US"/>
              <a:t>Click icon to add picture</a:t>
            </a:r>
          </a:p>
        </p:txBody>
      </p:sp>
    </p:spTree>
    <p:extLst>
      <p:ext uri="{BB962C8B-B14F-4D97-AF65-F5344CB8AC3E}">
        <p14:creationId xmlns:p14="http://schemas.microsoft.com/office/powerpoint/2010/main" val="28458572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8D524B-3775-8E40-83BE-42D237CCC7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69AE7A3-9159-0C4C-9D60-90C19B2801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57FDC548-CD30-6D4B-B09B-48C5FDD36EA2}"/>
              </a:ext>
            </a:extLst>
          </p:cNvPr>
          <p:cNvSpPr>
            <a:spLocks noGrp="1"/>
          </p:cNvSpPr>
          <p:nvPr>
            <p:ph type="dt" sz="half" idx="10"/>
          </p:nvPr>
        </p:nvSpPr>
        <p:spPr/>
        <p:txBody>
          <a:bodyPr/>
          <a:lstStyle/>
          <a:p>
            <a:fld id="{1F584CCD-0C21-864C-9026-5993C0EB128B}" type="datetimeFigureOut">
              <a:rPr lang="en-US" smtClean="0"/>
              <a:t>10/23/2021</a:t>
            </a:fld>
            <a:endParaRPr lang="en-US"/>
          </a:p>
        </p:txBody>
      </p:sp>
      <p:sp>
        <p:nvSpPr>
          <p:cNvPr id="5" name="Footer Placeholder 4">
            <a:extLst>
              <a:ext uri="{FF2B5EF4-FFF2-40B4-BE49-F238E27FC236}">
                <a16:creationId xmlns:a16="http://schemas.microsoft.com/office/drawing/2014/main" xmlns="" id="{5B10D054-4F39-4A45-A001-51EB6C63B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A1BCF83-C468-B444-B66A-90B5162E02B6}"/>
              </a:ext>
            </a:extLst>
          </p:cNvPr>
          <p:cNvSpPr>
            <a:spLocks noGrp="1"/>
          </p:cNvSpPr>
          <p:nvPr>
            <p:ph type="sldNum" sz="quarter" idx="12"/>
          </p:nvPr>
        </p:nvSpPr>
        <p:spPr/>
        <p:txBody>
          <a:bodyPr/>
          <a:lstStyle/>
          <a:p>
            <a:fld id="{D1EA3A2B-9384-7841-8AB4-BFE375740426}" type="slidenum">
              <a:rPr lang="en-US" smtClean="0"/>
              <a:t>‹#›</a:t>
            </a:fld>
            <a:endParaRPr lang="en-US"/>
          </a:p>
        </p:txBody>
      </p:sp>
    </p:spTree>
    <p:extLst>
      <p:ext uri="{BB962C8B-B14F-4D97-AF65-F5344CB8AC3E}">
        <p14:creationId xmlns:p14="http://schemas.microsoft.com/office/powerpoint/2010/main" val="40841918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email">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email">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a:ext>
            </a:extLst>
          </a:blip>
          <a:srcRect/>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email">
            <a:lum bright="70000" contrast="-70000"/>
            <a:extLst>
              <a:ext uri="{28A0092B-C50C-407E-A947-70E740481C1C}">
                <a14:useLocalDpi xmlns:a14="http://schemas.microsoft.com/office/drawing/2010/main"/>
              </a:ext>
            </a:extLst>
          </a:blip>
          <a:srcRect/>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
        <p:nvSpPr>
          <p:cNvPr id="42" name="Rectangle 41"/>
          <p:cNvSpPr/>
          <p:nvPr userDrawn="1"/>
        </p:nvSpPr>
        <p:spPr>
          <a:xfrm>
            <a:off x="0" y="2221532"/>
            <a:ext cx="4402106" cy="1951692"/>
          </a:xfrm>
          <a:prstGeom prst="rect">
            <a:avLst/>
          </a:pr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spTree>
    <p:extLst>
      <p:ext uri="{BB962C8B-B14F-4D97-AF65-F5344CB8AC3E}">
        <p14:creationId xmlns:p14="http://schemas.microsoft.com/office/powerpoint/2010/main" val="3477028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nSpc>
                <a:spcPct val="114000"/>
              </a:lnSpc>
              <a:buClrTx/>
              <a:buFont typeface="Wingdings"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ZapfDingbatsITC" charset="0"/>
              <a:buChar char="✔"/>
              <a:defRPr sz="2000">
                <a:latin typeface="+mj-lt"/>
                <a:ea typeface="Times New Roman" panose="02020603050405020304" pitchFamily="18" charset="0"/>
                <a:cs typeface="Times New Roman" panose="02020603050405020304" pitchFamily="18" charset="0"/>
              </a:defRPr>
            </a:lvl2pPr>
            <a:lvl3pPr marL="1143000" indent="-228600">
              <a:lnSpc>
                <a:spcPct val="114000"/>
              </a:lnSpc>
              <a:buClrTx/>
              <a:buFont typeface="Wingdings" charset="2"/>
              <a:buChar char="§"/>
              <a:defRPr sz="1800">
                <a:latin typeface="+mj-lt"/>
                <a:ea typeface="Times New Roman" panose="02020603050405020304" pitchFamily="18" charset="0"/>
                <a:cs typeface="Times New Roman" panose="02020603050405020304" pitchFamily="18" charset="0"/>
              </a:defRPr>
            </a:lvl3pPr>
            <a:lvl4pPr marL="16002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4pPr>
            <a:lvl5pPr marL="2057400" indent="-228600">
              <a:lnSpc>
                <a:spcPct val="114000"/>
              </a:lnSpc>
              <a:buClrTx/>
              <a:buFont typeface="Wingdings" charset="2"/>
              <a:buChar char="§"/>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1219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Table 3"/>
          <p:cNvGraphicFramePr>
            <a:graphicFrameLocks noGrp="1"/>
          </p:cNvGraphicFramePr>
          <p:nvPr userDrawn="1">
            <p:extLst>
              <p:ext uri="{D42A27DB-BD31-4B8C-83A1-F6EECF244321}">
                <p14:modId xmlns:p14="http://schemas.microsoft.com/office/powerpoint/2010/main" val="3442934261"/>
              </p:ext>
            </p:extLst>
          </p:nvPr>
        </p:nvGraphicFramePr>
        <p:xfrm>
          <a:off x="0" y="6477000"/>
          <a:ext cx="12192000" cy="391954"/>
        </p:xfrm>
        <a:graphic>
          <a:graphicData uri="http://schemas.openxmlformats.org/drawingml/2006/table">
            <a:tbl>
              <a:tblPr firstRow="1" bandRow="1">
                <a:tableStyleId>{2D5ABB26-0587-4C30-8999-92F81FD0307C}</a:tableStyleId>
              </a:tblPr>
              <a:tblGrid>
                <a:gridCol w="6197600">
                  <a:extLst>
                    <a:ext uri="{9D8B030D-6E8A-4147-A177-3AD203B41FA5}">
                      <a16:colId xmlns:a16="http://schemas.microsoft.com/office/drawing/2014/main" xmlns="" val="20000"/>
                    </a:ext>
                  </a:extLst>
                </a:gridCol>
                <a:gridCol w="812800">
                  <a:extLst>
                    <a:ext uri="{9D8B030D-6E8A-4147-A177-3AD203B41FA5}">
                      <a16:colId xmlns:a16="http://schemas.microsoft.com/office/drawing/2014/main" xmlns="" val="20001"/>
                    </a:ext>
                  </a:extLst>
                </a:gridCol>
                <a:gridCol w="5181600">
                  <a:extLst>
                    <a:ext uri="{9D8B030D-6E8A-4147-A177-3AD203B41FA5}">
                      <a16:colId xmlns:a16="http://schemas.microsoft.com/office/drawing/2014/main" xmlns="" val="20002"/>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a:solidFill>
                            <a:schemeClr val="bg1"/>
                          </a:solidFill>
                          <a:latin typeface="+mn-lt"/>
                          <a:ea typeface="Open Sans SemiBold" panose="020B0706030804020204" pitchFamily="34" charset="0"/>
                          <a:cs typeface="Open Sans SemiBold" panose="020B0706030804020204" pitchFamily="34" charset="0"/>
                        </a:rPr>
                        <a:t>Unit: 3 – Transport Layer</a:t>
                      </a:r>
                      <a:endParaRPr lang="da-DK" sz="1400" b="1" kern="1200" noProof="1">
                        <a:solidFill>
                          <a:srgbClr val="FFFFFF"/>
                        </a:solidFill>
                        <a:latin typeface="+mn-lt"/>
                        <a:ea typeface="Open Sans" panose="020B0606030504020204" pitchFamily="34" charset="0"/>
                        <a:cs typeface="Open Sans" panose="020B0606030504020204" pitchFamily="34" charset="0"/>
                      </a:endParaRPr>
                    </a:p>
                  </a:txBody>
                  <a:tcPr marL="121920" marR="12192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da-DK" sz="1400" b="1" kern="1200" noProof="1">
                        <a:solidFill>
                          <a:schemeClr val="bg1"/>
                        </a:solidFill>
                        <a:latin typeface="+mn-lt"/>
                        <a:ea typeface="Open Sans" panose="020B0606030504020204" pitchFamily="34" charset="0"/>
                        <a:cs typeface="Open Sans" panose="020B0606030504020204" pitchFamily="34" charset="0"/>
                      </a:endParaRPr>
                    </a:p>
                  </a:txBody>
                  <a:tcPr marL="121920" marR="12192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marL="121920" marR="121920" anchor="ct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3853332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6800" y="215182"/>
            <a:ext cx="11678400" cy="806400"/>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256800" y="1143000"/>
            <a:ext cx="57376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143000"/>
            <a:ext cx="5737600" cy="5181600"/>
          </a:xfrm>
        </p:spPr>
        <p:txBody>
          <a:bodyPr/>
          <a:lstStyle>
            <a:lvl1pPr marL="342900" indent="-342900">
              <a:buFont typeface="Wingdings" charset="2"/>
              <a:buChar char="§"/>
              <a:defRPr sz="2400"/>
            </a:lvl1pPr>
            <a:lvl2pPr marL="742950" indent="-285750">
              <a:buFont typeface="ZapfDingbatsITC" charset="0"/>
              <a:buChar cha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ktangel 11"/>
          <p:cNvSpPr/>
          <p:nvPr userDrawn="1"/>
        </p:nvSpPr>
        <p:spPr>
          <a:xfrm>
            <a:off x="0" y="6477000"/>
            <a:ext cx="1219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endParaRPr lang="da-DK" sz="1800" noProof="1">
              <a:solidFill>
                <a:srgbClr val="FFFFFF"/>
              </a:solidFill>
              <a:latin typeface="+mj-lt"/>
              <a:ea typeface="Open Sans" panose="020B0606030504020204" pitchFamily="34" charset="0"/>
              <a:cs typeface="Open Sans" panose="020B0606030504020204" pitchFamily="34" charset="0"/>
            </a:endParaRPr>
          </a:p>
        </p:txBody>
      </p:sp>
      <p:graphicFrame>
        <p:nvGraphicFramePr>
          <p:cNvPr id="9" name="Table 8"/>
          <p:cNvGraphicFramePr>
            <a:graphicFrameLocks noGrp="1"/>
          </p:cNvGraphicFramePr>
          <p:nvPr userDrawn="1">
            <p:extLst>
              <p:ext uri="{D42A27DB-BD31-4B8C-83A1-F6EECF244321}">
                <p14:modId xmlns:p14="http://schemas.microsoft.com/office/powerpoint/2010/main" val="218929349"/>
              </p:ext>
            </p:extLst>
          </p:nvPr>
        </p:nvGraphicFramePr>
        <p:xfrm>
          <a:off x="0" y="6477000"/>
          <a:ext cx="12192000" cy="391954"/>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xmlns="" val="20000"/>
                    </a:ext>
                  </a:extLst>
                </a:gridCol>
                <a:gridCol w="6096000">
                  <a:extLst>
                    <a:ext uri="{9D8B030D-6E8A-4147-A177-3AD203B41FA5}">
                      <a16:colId xmlns:a16="http://schemas.microsoft.com/office/drawing/2014/main" xmlns="" val="20001"/>
                    </a:ext>
                  </a:extLst>
                </a:gridCol>
              </a:tblGrid>
              <a:tr h="3919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a:solidFill>
                            <a:schemeClr val="bg1"/>
                          </a:solidFill>
                          <a:latin typeface="+mn-lt"/>
                          <a:ea typeface="Open Sans SemiBold" panose="020B0706030804020204" pitchFamily="34" charset="0"/>
                          <a:cs typeface="Open Sans SemiBold" panose="020B0706030804020204" pitchFamily="34" charset="0"/>
                        </a:rPr>
                        <a:t>Unit: 3 – Transport Layer</a:t>
                      </a:r>
                      <a:endParaRPr lang="da-DK" sz="1400" b="1" kern="1200" noProof="1">
                        <a:solidFill>
                          <a:srgbClr val="FFFFFF"/>
                        </a:solidFill>
                        <a:latin typeface="+mn-lt"/>
                        <a:ea typeface="Open Sans" panose="020B0606030504020204" pitchFamily="34" charset="0"/>
                        <a:cs typeface="Open Sans" panose="020B0606030504020204" pitchFamily="34" charset="0"/>
                      </a:endParaRPr>
                    </a:p>
                  </a:txBody>
                  <a:tcPr marL="121920" marR="121920" anchor="ct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da-DK" sz="1400" b="1" kern="1200" noProof="1">
                          <a:solidFill>
                            <a:schemeClr val="bg1"/>
                          </a:solidFill>
                          <a:latin typeface="+mn-lt"/>
                          <a:ea typeface="Open Sans" panose="020B0606030504020204" pitchFamily="34" charset="0"/>
                          <a:cs typeface="Open Sans" panose="020B0606030504020204" pitchFamily="34" charset="0"/>
                        </a:rPr>
                        <a:t>Darshan Institute of Engineering &amp; Technology</a:t>
                      </a:r>
                    </a:p>
                  </a:txBody>
                  <a:tcPr marL="121920" marR="121920" anchor="ctr"/>
                </a:tc>
                <a:extLst>
                  <a:ext uri="{0D108BD9-81ED-4DB2-BD59-A6C34878D82A}">
                    <a16:rowId xmlns:a16="http://schemas.microsoft.com/office/drawing/2014/main" xmlns="" val="10000"/>
                  </a:ext>
                </a:extLst>
              </a:tr>
            </a:tbl>
          </a:graphicData>
        </a:graphic>
      </p:graphicFrame>
      <p:cxnSp>
        <p:nvCxnSpPr>
          <p:cNvPr id="10" name="Straight Connector 9"/>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08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Maulik</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D. Trivedi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p:nvSpPr>
        <p:spPr>
          <a:xfrm>
            <a:off x="4038600" y="6604000"/>
            <a:ext cx="5257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#3150710(CN)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Network Layer</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74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a:extLst>
              <a:ext uri="{FF2B5EF4-FFF2-40B4-BE49-F238E27FC236}">
                <a16:creationId xmlns:a16="http://schemas.microsoft.com/office/drawing/2014/main" xmlns="" id="{05596C8C-2163-45E8-B709-8118C381771F}"/>
              </a:ext>
            </a:extLst>
          </p:cNvPr>
          <p:cNvCxnSpPr/>
          <p:nvPr/>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xmlns="" id="{02111701-A726-8242-8B35-28EFA32269F6}"/>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Maulik</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D. Trivedi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5" name="Footer Placeholder 2">
            <a:extLst>
              <a:ext uri="{FF2B5EF4-FFF2-40B4-BE49-F238E27FC236}">
                <a16:creationId xmlns:a16="http://schemas.microsoft.com/office/drawing/2014/main" xmlns="" id="{79FD50AE-2B4F-8D48-8D6B-5E238535F779}"/>
              </a:ext>
            </a:extLst>
          </p:cNvPr>
          <p:cNvSpPr txBox="1">
            <a:spLocks/>
          </p:cNvSpPr>
          <p:nvPr userDrawn="1"/>
        </p:nvSpPr>
        <p:spPr>
          <a:xfrm>
            <a:off x="4038600" y="6604000"/>
            <a:ext cx="5257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#3150710(CN)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Network Layer</a:t>
            </a:r>
          </a:p>
        </p:txBody>
      </p:sp>
    </p:spTree>
    <p:extLst>
      <p:ext uri="{BB962C8B-B14F-4D97-AF65-F5344CB8AC3E}">
        <p14:creationId xmlns:p14="http://schemas.microsoft.com/office/powerpoint/2010/main" val="1862607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p:nvPicPr>
        <p:blipFill rotWithShape="1">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p:nvPicPr>
        <p:blipFill rotWithShape="1">
          <a:blip r:embed="rId3" cstate="email">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a:ext>
            </a:extLst>
          </a:blip>
          <a:srcRect/>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a:noFill/>
        </p:spPr>
        <p:txBody>
          <a:bodyPr anchor="b">
            <a:normAutofit/>
          </a:bodyPr>
          <a:lstStyle>
            <a:lvl1pPr>
              <a:defRPr lang="en-US" sz="60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marL="0" lvl="0" indent="0" algn="l" defTabSz="914400" rtl="0" eaLnBrk="1" latinLnBrk="0" hangingPunct="1">
              <a:lnSpc>
                <a:spcPct val="90000"/>
              </a:lnSpc>
              <a:spcBef>
                <a:spcPct val="0"/>
              </a:spcBef>
              <a:buFont typeface="Arial" panose="020B0604020202020204" pitchFamily="34" charset="0"/>
              <a:buNone/>
            </a:pPr>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xmlns="" id="{2802A992-B18A-47D4-8497-02E7586DF58D}"/>
              </a:ext>
            </a:extLst>
          </p:cNvPr>
          <p:cNvGrpSpPr/>
          <p:nvPr/>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77477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#3150710(CN)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Network Layer</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281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#3150710(CN)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Network Layer</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56882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#3150710(CN)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Network Layer</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20454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0243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84CCD-0C21-864C-9026-5993C0EB128B}" type="datetimeFigureOut">
              <a:rPr lang="en-US" smtClean="0"/>
              <a:t>10/23/2021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A3A2B-9384-7841-8AB4-BFE375740426}" type="slidenum">
              <a:rPr lang="en-US" smtClean="0"/>
              <a:t>‹#›</a:t>
            </a:fld>
            <a:endParaRPr lang="en-US"/>
          </a:p>
        </p:txBody>
      </p:sp>
    </p:spTree>
    <p:extLst>
      <p:ext uri="{BB962C8B-B14F-4D97-AF65-F5344CB8AC3E}">
        <p14:creationId xmlns:p14="http://schemas.microsoft.com/office/powerpoint/2010/main" val="3116861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5.tif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image" Target="../media/image21.png"/><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6.tiff"/><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9.tiff"/><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52.jpe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2747E4E-823D-614A-B4B7-AC128FF38223}"/>
              </a:ext>
            </a:extLst>
          </p:cNvPr>
          <p:cNvSpPr>
            <a:spLocks noGrp="1"/>
          </p:cNvSpPr>
          <p:nvPr>
            <p:ph type="ctrTitle"/>
          </p:nvPr>
        </p:nvSpPr>
        <p:spPr/>
        <p:txBody>
          <a:bodyPr/>
          <a:lstStyle/>
          <a:p>
            <a:r>
              <a:rPr lang="en-US" sz="4400" b="0" dirty="0"/>
              <a:t>Unit-4:</a:t>
            </a:r>
            <a:r>
              <a:rPr lang="en-US" dirty="0"/>
              <a:t/>
            </a:r>
            <a:br>
              <a:rPr lang="en-US" dirty="0"/>
            </a:br>
            <a:r>
              <a:rPr lang="en-US" dirty="0"/>
              <a:t>Network Layer</a:t>
            </a:r>
          </a:p>
        </p:txBody>
      </p:sp>
      <p:sp>
        <p:nvSpPr>
          <p:cNvPr id="6" name="Text Placeholder 5">
            <a:extLst>
              <a:ext uri="{FF2B5EF4-FFF2-40B4-BE49-F238E27FC236}">
                <a16:creationId xmlns:a16="http://schemas.microsoft.com/office/drawing/2014/main" xmlns="" id="{4EBD4442-5C83-5F4A-8AEA-1614164C8779}"/>
              </a:ext>
            </a:extLst>
          </p:cNvPr>
          <p:cNvSpPr>
            <a:spLocks noGrp="1"/>
          </p:cNvSpPr>
          <p:nvPr>
            <p:ph type="body" sz="quarter" idx="11"/>
          </p:nvPr>
        </p:nvSpPr>
        <p:spPr/>
        <p:txBody>
          <a:bodyPr/>
          <a:lstStyle/>
          <a:p>
            <a:r>
              <a:rPr lang="en-US"/>
              <a:t>maulik.trivedi@darshan.ac.in</a:t>
            </a:r>
            <a:endParaRPr lang="en-US" dirty="0"/>
          </a:p>
        </p:txBody>
      </p:sp>
      <p:sp>
        <p:nvSpPr>
          <p:cNvPr id="7" name="Text Placeholder 6">
            <a:extLst>
              <a:ext uri="{FF2B5EF4-FFF2-40B4-BE49-F238E27FC236}">
                <a16:creationId xmlns:a16="http://schemas.microsoft.com/office/drawing/2014/main" xmlns="" id="{1507D4B6-0B64-6A44-BA9C-B9BF69DC2E1F}"/>
              </a:ext>
            </a:extLst>
          </p:cNvPr>
          <p:cNvSpPr>
            <a:spLocks noGrp="1"/>
          </p:cNvSpPr>
          <p:nvPr>
            <p:ph type="body" sz="quarter" idx="12"/>
          </p:nvPr>
        </p:nvSpPr>
        <p:spPr/>
        <p:txBody>
          <a:bodyPr/>
          <a:lstStyle/>
          <a:p>
            <a:r>
              <a:rPr lang="en-US"/>
              <a:t>+91-9998265805</a:t>
            </a:r>
            <a:endParaRPr lang="en-US" dirty="0"/>
          </a:p>
        </p:txBody>
      </p:sp>
      <p:sp>
        <p:nvSpPr>
          <p:cNvPr id="8" name="Text Placeholder 7">
            <a:extLst>
              <a:ext uri="{FF2B5EF4-FFF2-40B4-BE49-F238E27FC236}">
                <a16:creationId xmlns:a16="http://schemas.microsoft.com/office/drawing/2014/main" xmlns="" id="{3E4F568A-30BE-2049-9622-DC2108A446C8}"/>
              </a:ext>
            </a:extLst>
          </p:cNvPr>
          <p:cNvSpPr>
            <a:spLocks noGrp="1"/>
          </p:cNvSpPr>
          <p:nvPr>
            <p:ph type="body" sz="quarter" idx="13"/>
          </p:nvPr>
        </p:nvSpPr>
        <p:spPr/>
        <p:txBody>
          <a:bodyPr/>
          <a:lstStyle/>
          <a:p>
            <a:r>
              <a:rPr lang="en-US"/>
              <a:t>Computer Engineering Department</a:t>
            </a:r>
            <a:endParaRPr lang="en-US" dirty="0"/>
          </a:p>
        </p:txBody>
      </p:sp>
      <p:sp>
        <p:nvSpPr>
          <p:cNvPr id="9" name="Text Placeholder 8">
            <a:extLst>
              <a:ext uri="{FF2B5EF4-FFF2-40B4-BE49-F238E27FC236}">
                <a16:creationId xmlns:a16="http://schemas.microsoft.com/office/drawing/2014/main" xmlns="" id="{171A5B73-F4FC-AC48-953E-993670B73518}"/>
              </a:ext>
            </a:extLst>
          </p:cNvPr>
          <p:cNvSpPr>
            <a:spLocks noGrp="1"/>
          </p:cNvSpPr>
          <p:nvPr>
            <p:ph type="body" sz="quarter" idx="14"/>
          </p:nvPr>
        </p:nvSpPr>
        <p:spPr/>
        <p:txBody>
          <a:bodyPr/>
          <a:lstStyle/>
          <a:p>
            <a:r>
              <a:rPr lang="en-US"/>
              <a:t>Prof. Maulik D Trivedi</a:t>
            </a:r>
            <a:endParaRPr lang="en-US" dirty="0"/>
          </a:p>
        </p:txBody>
      </p:sp>
      <p:sp>
        <p:nvSpPr>
          <p:cNvPr id="10" name="Text Placeholder 9">
            <a:extLst>
              <a:ext uri="{FF2B5EF4-FFF2-40B4-BE49-F238E27FC236}">
                <a16:creationId xmlns:a16="http://schemas.microsoft.com/office/drawing/2014/main" xmlns="" id="{773BE456-33E7-B748-B5B3-F501CA8044F3}"/>
              </a:ext>
            </a:extLst>
          </p:cNvPr>
          <p:cNvSpPr>
            <a:spLocks noGrp="1"/>
          </p:cNvSpPr>
          <p:nvPr>
            <p:ph type="body" sz="quarter" idx="16"/>
          </p:nvPr>
        </p:nvSpPr>
        <p:spPr/>
        <p:txBody>
          <a:bodyPr/>
          <a:lstStyle/>
          <a:p>
            <a:pPr>
              <a:spcAft>
                <a:spcPts val="600"/>
              </a:spcAft>
            </a:pPr>
            <a:r>
              <a:rPr lang="en-US" b="1"/>
              <a:t>Computer Networks </a:t>
            </a:r>
            <a:r>
              <a:rPr lang="en-US"/>
              <a:t>(CN)</a:t>
            </a:r>
          </a:p>
          <a:p>
            <a:pPr>
              <a:spcAft>
                <a:spcPts val="600"/>
              </a:spcAft>
            </a:pPr>
            <a:r>
              <a:rPr lang="en-US"/>
              <a:t>GTU #3150710</a:t>
            </a:r>
            <a:endParaRPr lang="en-US" dirty="0"/>
          </a:p>
        </p:txBody>
      </p:sp>
      <p:pic>
        <p:nvPicPr>
          <p:cNvPr id="12" name="Picture Placeholder 11">
            <a:extLst>
              <a:ext uri="{FF2B5EF4-FFF2-40B4-BE49-F238E27FC236}">
                <a16:creationId xmlns:a16="http://schemas.microsoft.com/office/drawing/2014/main" xmlns="" id="{72831386-25BD-CB4A-8E69-CCA21F5039F0}"/>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23549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Virtual Circuit Switching</a:t>
            </a:r>
          </a:p>
        </p:txBody>
      </p:sp>
      <p:sp>
        <p:nvSpPr>
          <p:cNvPr id="3" name="Content Placeholder 2"/>
          <p:cNvSpPr>
            <a:spLocks noGrp="1"/>
          </p:cNvSpPr>
          <p:nvPr>
            <p:ph idx="1"/>
          </p:nvPr>
        </p:nvSpPr>
        <p:spPr/>
        <p:txBody>
          <a:bodyPr/>
          <a:lstStyle/>
          <a:p>
            <a:pPr lvl="0"/>
            <a:r>
              <a:rPr lang="en-IN" dirty="0"/>
              <a:t>A VC consists of </a:t>
            </a:r>
            <a:endParaRPr lang="en-GB" dirty="0"/>
          </a:p>
          <a:p>
            <a:pPr marL="914400" lvl="1" indent="-457200">
              <a:buFont typeface="+mj-lt"/>
              <a:buAutoNum type="arabicPeriod"/>
            </a:pPr>
            <a:r>
              <a:rPr lang="en-IN" dirty="0"/>
              <a:t>A path between the source and destination hosts</a:t>
            </a:r>
            <a:endParaRPr lang="en-GB" dirty="0"/>
          </a:p>
          <a:p>
            <a:pPr marL="914400" lvl="1" indent="-457200">
              <a:buFont typeface="+mj-lt"/>
              <a:buAutoNum type="arabicPeriod"/>
            </a:pPr>
            <a:r>
              <a:rPr lang="en-IN" dirty="0"/>
              <a:t>VC numbers, one number for each link along the path</a:t>
            </a:r>
            <a:endParaRPr lang="en-GB" dirty="0"/>
          </a:p>
          <a:p>
            <a:pPr marL="914400" lvl="1" indent="-457200">
              <a:buFont typeface="+mj-lt"/>
              <a:buAutoNum type="arabicPeriod"/>
            </a:pPr>
            <a:r>
              <a:rPr lang="en-IN" dirty="0"/>
              <a:t>Entries in the forwarding table in each router along the path</a:t>
            </a:r>
            <a:endParaRPr lang="en-GB" dirty="0"/>
          </a:p>
          <a:p>
            <a:pPr lvl="0"/>
            <a:r>
              <a:rPr lang="en-IN" dirty="0"/>
              <a:t>A packet belonging to a virtual circuit will carry a VC number in its header. </a:t>
            </a:r>
          </a:p>
          <a:p>
            <a:pPr lvl="0"/>
            <a:r>
              <a:rPr lang="en-IN" dirty="0"/>
              <a:t>VC number can be changed on each link</a:t>
            </a:r>
          </a:p>
          <a:p>
            <a:pPr lvl="1"/>
            <a:r>
              <a:rPr lang="en-IN" dirty="0"/>
              <a:t>New VC number comes from forwarding table</a:t>
            </a:r>
          </a:p>
          <a:p>
            <a:endParaRPr lang="en-US" dirty="0"/>
          </a:p>
        </p:txBody>
      </p:sp>
    </p:spTree>
    <p:extLst>
      <p:ext uri="{BB962C8B-B14F-4D97-AF65-F5344CB8AC3E}">
        <p14:creationId xmlns:p14="http://schemas.microsoft.com/office/powerpoint/2010/main" val="164649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VC Forwarding Table</a:t>
            </a:r>
          </a:p>
        </p:txBody>
      </p:sp>
      <p:sp>
        <p:nvSpPr>
          <p:cNvPr id="4" name="Content Placeholder 3"/>
          <p:cNvSpPr>
            <a:spLocks noGrp="1"/>
          </p:cNvSpPr>
          <p:nvPr>
            <p:ph idx="1"/>
          </p:nvPr>
        </p:nvSpPr>
        <p:spPr/>
        <p:txBody>
          <a:bodyPr/>
          <a:lstStyle/>
          <a:p>
            <a:endParaRPr lang="en-US"/>
          </a:p>
        </p:txBody>
      </p:sp>
      <p:sp>
        <p:nvSpPr>
          <p:cNvPr id="77" name="Freeform 7"/>
          <p:cNvSpPr>
            <a:spLocks/>
          </p:cNvSpPr>
          <p:nvPr/>
        </p:nvSpPr>
        <p:spPr bwMode="auto">
          <a:xfrm>
            <a:off x="7323667" y="1230314"/>
            <a:ext cx="3797300"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sz="2000">
              <a:solidFill>
                <a:srgbClr val="000000"/>
              </a:solidFill>
              <a:ea typeface="ＭＳ Ｐゴシック" charset="-128"/>
            </a:endParaRPr>
          </a:p>
        </p:txBody>
      </p:sp>
      <p:sp>
        <p:nvSpPr>
          <p:cNvPr id="78" name="Line 115"/>
          <p:cNvSpPr>
            <a:spLocks noChangeShapeType="1"/>
          </p:cNvSpPr>
          <p:nvPr/>
        </p:nvSpPr>
        <p:spPr bwMode="auto">
          <a:xfrm>
            <a:off x="8176684" y="1828800"/>
            <a:ext cx="0" cy="3619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ea typeface="ＭＳ Ｐゴシック" charset="-128"/>
            </a:endParaRPr>
          </a:p>
        </p:txBody>
      </p:sp>
      <p:sp>
        <p:nvSpPr>
          <p:cNvPr id="79" name="Line 117"/>
          <p:cNvSpPr>
            <a:spLocks noChangeShapeType="1"/>
          </p:cNvSpPr>
          <p:nvPr/>
        </p:nvSpPr>
        <p:spPr bwMode="auto">
          <a:xfrm>
            <a:off x="8570384" y="1700213"/>
            <a:ext cx="106468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ea typeface="ＭＳ Ｐゴシック" charset="-128"/>
            </a:endParaRPr>
          </a:p>
        </p:txBody>
      </p:sp>
      <p:sp>
        <p:nvSpPr>
          <p:cNvPr id="80" name="Line 118"/>
          <p:cNvSpPr>
            <a:spLocks noChangeShapeType="1"/>
          </p:cNvSpPr>
          <p:nvPr/>
        </p:nvSpPr>
        <p:spPr bwMode="auto">
          <a:xfrm>
            <a:off x="8485718" y="2332038"/>
            <a:ext cx="109854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ea typeface="ＭＳ Ｐゴシック" charset="-128"/>
            </a:endParaRPr>
          </a:p>
        </p:txBody>
      </p:sp>
      <p:sp>
        <p:nvSpPr>
          <p:cNvPr id="81" name="Line 119"/>
          <p:cNvSpPr>
            <a:spLocks noChangeShapeType="1"/>
          </p:cNvSpPr>
          <p:nvPr/>
        </p:nvSpPr>
        <p:spPr bwMode="auto">
          <a:xfrm>
            <a:off x="9927167" y="1816100"/>
            <a:ext cx="0" cy="3746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ea typeface="ＭＳ Ｐゴシック" charset="-128"/>
            </a:endParaRPr>
          </a:p>
        </p:txBody>
      </p:sp>
      <p:sp>
        <p:nvSpPr>
          <p:cNvPr id="82" name="Line 120"/>
          <p:cNvSpPr>
            <a:spLocks noChangeShapeType="1"/>
          </p:cNvSpPr>
          <p:nvPr/>
        </p:nvSpPr>
        <p:spPr bwMode="auto">
          <a:xfrm>
            <a:off x="7112000" y="1712913"/>
            <a:ext cx="73871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ea typeface="ＭＳ Ｐゴシック" charset="-128"/>
            </a:endParaRPr>
          </a:p>
        </p:txBody>
      </p:sp>
      <p:sp>
        <p:nvSpPr>
          <p:cNvPr id="83" name="Line 121"/>
          <p:cNvSpPr>
            <a:spLocks noChangeShapeType="1"/>
          </p:cNvSpPr>
          <p:nvPr/>
        </p:nvSpPr>
        <p:spPr bwMode="auto">
          <a:xfrm>
            <a:off x="10272185" y="1712913"/>
            <a:ext cx="99483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ea typeface="ＭＳ Ｐゴシック" charset="-128"/>
            </a:endParaRPr>
          </a:p>
        </p:txBody>
      </p:sp>
      <p:sp>
        <p:nvSpPr>
          <p:cNvPr id="84" name="Line 122"/>
          <p:cNvSpPr>
            <a:spLocks noChangeShapeType="1"/>
          </p:cNvSpPr>
          <p:nvPr/>
        </p:nvSpPr>
        <p:spPr bwMode="auto">
          <a:xfrm>
            <a:off x="10202334" y="2332038"/>
            <a:ext cx="499533" cy="12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ea typeface="ＭＳ Ｐゴシック" charset="-128"/>
            </a:endParaRPr>
          </a:p>
        </p:txBody>
      </p:sp>
      <p:sp>
        <p:nvSpPr>
          <p:cNvPr id="85" name="Line 123"/>
          <p:cNvSpPr>
            <a:spLocks noChangeShapeType="1"/>
          </p:cNvSpPr>
          <p:nvPr/>
        </p:nvSpPr>
        <p:spPr bwMode="auto">
          <a:xfrm>
            <a:off x="7575551" y="2344738"/>
            <a:ext cx="2921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ea typeface="ＭＳ Ｐゴシック" charset="-128"/>
            </a:endParaRPr>
          </a:p>
        </p:txBody>
      </p:sp>
      <p:sp>
        <p:nvSpPr>
          <p:cNvPr id="86" name="Line 126"/>
          <p:cNvSpPr>
            <a:spLocks noChangeShapeType="1"/>
          </p:cNvSpPr>
          <p:nvPr/>
        </p:nvSpPr>
        <p:spPr bwMode="auto">
          <a:xfrm>
            <a:off x="7239001" y="1633538"/>
            <a:ext cx="548217"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z="2000">
              <a:solidFill>
                <a:srgbClr val="000000"/>
              </a:solidFill>
              <a:ea typeface="ＭＳ Ｐゴシック" charset="-128"/>
            </a:endParaRPr>
          </a:p>
        </p:txBody>
      </p:sp>
      <p:sp>
        <p:nvSpPr>
          <p:cNvPr id="87" name="Line 127"/>
          <p:cNvSpPr>
            <a:spLocks noChangeShapeType="1"/>
          </p:cNvSpPr>
          <p:nvPr/>
        </p:nvSpPr>
        <p:spPr bwMode="auto">
          <a:xfrm>
            <a:off x="10420351" y="1635125"/>
            <a:ext cx="77681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z="2000">
              <a:solidFill>
                <a:srgbClr val="000000"/>
              </a:solidFill>
              <a:ea typeface="ＭＳ Ｐゴシック" charset="-128"/>
            </a:endParaRPr>
          </a:p>
        </p:txBody>
      </p:sp>
      <p:sp>
        <p:nvSpPr>
          <p:cNvPr id="88" name="Line 128"/>
          <p:cNvSpPr>
            <a:spLocks noChangeShapeType="1"/>
          </p:cNvSpPr>
          <p:nvPr/>
        </p:nvSpPr>
        <p:spPr bwMode="auto">
          <a:xfrm>
            <a:off x="8655052" y="1622425"/>
            <a:ext cx="908049"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z="2000">
              <a:solidFill>
                <a:srgbClr val="000000"/>
              </a:solidFill>
              <a:ea typeface="ＭＳ Ｐゴシック" charset="-128"/>
            </a:endParaRPr>
          </a:p>
        </p:txBody>
      </p:sp>
      <p:sp>
        <p:nvSpPr>
          <p:cNvPr id="89" name="Text Box 129"/>
          <p:cNvSpPr txBox="1">
            <a:spLocks noChangeArrowheads="1"/>
          </p:cNvSpPr>
          <p:nvPr/>
        </p:nvSpPr>
        <p:spPr bwMode="auto">
          <a:xfrm>
            <a:off x="7346951" y="1354138"/>
            <a:ext cx="3866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mn-lt"/>
                <a:ea typeface="ＭＳ Ｐゴシック" charset="-128"/>
              </a:rPr>
              <a:t>12</a:t>
            </a:r>
          </a:p>
        </p:txBody>
      </p:sp>
      <p:sp>
        <p:nvSpPr>
          <p:cNvPr id="90" name="Text Box 130"/>
          <p:cNvSpPr txBox="1">
            <a:spLocks noChangeArrowheads="1"/>
          </p:cNvSpPr>
          <p:nvPr/>
        </p:nvSpPr>
        <p:spPr bwMode="auto">
          <a:xfrm>
            <a:off x="8894233" y="1277938"/>
            <a:ext cx="3866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mn-lt"/>
                <a:ea typeface="ＭＳ Ｐゴシック" charset="-128"/>
              </a:rPr>
              <a:t>22</a:t>
            </a:r>
          </a:p>
        </p:txBody>
      </p:sp>
      <p:sp>
        <p:nvSpPr>
          <p:cNvPr id="91" name="Text Box 131"/>
          <p:cNvSpPr txBox="1">
            <a:spLocks noChangeArrowheads="1"/>
          </p:cNvSpPr>
          <p:nvPr/>
        </p:nvSpPr>
        <p:spPr bwMode="auto">
          <a:xfrm>
            <a:off x="10439400" y="1316038"/>
            <a:ext cx="38664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CC0000"/>
                </a:solidFill>
                <a:effectLst/>
                <a:uLnTx/>
                <a:uFillTx/>
                <a:latin typeface="+mn-lt"/>
                <a:ea typeface="ＭＳ Ｐゴシック" charset="-128"/>
              </a:rPr>
              <a:t>32</a:t>
            </a:r>
          </a:p>
        </p:txBody>
      </p:sp>
      <p:sp>
        <p:nvSpPr>
          <p:cNvPr id="92" name="Text Box 132"/>
          <p:cNvSpPr txBox="1">
            <a:spLocks noChangeArrowheads="1"/>
          </p:cNvSpPr>
          <p:nvPr/>
        </p:nvSpPr>
        <p:spPr bwMode="auto">
          <a:xfrm>
            <a:off x="7571317" y="1663700"/>
            <a:ext cx="2984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mn-lt"/>
                <a:ea typeface="ＭＳ Ｐゴシック" charset="-128"/>
              </a:rPr>
              <a:t>1</a:t>
            </a:r>
          </a:p>
        </p:txBody>
      </p:sp>
      <p:sp>
        <p:nvSpPr>
          <p:cNvPr id="93" name="Text Box 133"/>
          <p:cNvSpPr txBox="1">
            <a:spLocks noChangeArrowheads="1"/>
          </p:cNvSpPr>
          <p:nvPr/>
        </p:nvSpPr>
        <p:spPr bwMode="auto">
          <a:xfrm>
            <a:off x="8087784" y="1778000"/>
            <a:ext cx="2984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mn-lt"/>
                <a:ea typeface="ＭＳ Ｐゴシック" charset="-128"/>
              </a:rPr>
              <a:t>2</a:t>
            </a:r>
          </a:p>
        </p:txBody>
      </p:sp>
      <p:sp>
        <p:nvSpPr>
          <p:cNvPr id="94" name="Text Box 134"/>
          <p:cNvSpPr txBox="1">
            <a:spLocks noChangeArrowheads="1"/>
          </p:cNvSpPr>
          <p:nvPr/>
        </p:nvSpPr>
        <p:spPr bwMode="auto">
          <a:xfrm>
            <a:off x="8500533" y="1624013"/>
            <a:ext cx="2984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mn-lt"/>
                <a:ea typeface="ＭＳ Ｐゴシック" charset="-128"/>
              </a:rPr>
              <a:t>3</a:t>
            </a:r>
          </a:p>
        </p:txBody>
      </p:sp>
      <p:sp>
        <p:nvSpPr>
          <p:cNvPr id="95" name="Text Box 135"/>
          <p:cNvSpPr txBox="1">
            <a:spLocks noChangeArrowheads="1"/>
          </p:cNvSpPr>
          <p:nvPr/>
        </p:nvSpPr>
        <p:spPr bwMode="auto">
          <a:xfrm>
            <a:off x="5308600" y="1963738"/>
            <a:ext cx="12987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CC0000"/>
                </a:solidFill>
                <a:effectLst/>
                <a:uLnTx/>
                <a:uFillTx/>
                <a:latin typeface="+mn-lt"/>
                <a:ea typeface="ＭＳ Ｐゴシック" charset="-128"/>
              </a:rPr>
              <a:t>VC number</a:t>
            </a:r>
          </a:p>
        </p:txBody>
      </p:sp>
      <p:sp>
        <p:nvSpPr>
          <p:cNvPr id="96" name="Line 137"/>
          <p:cNvSpPr>
            <a:spLocks noChangeShapeType="1"/>
          </p:cNvSpPr>
          <p:nvPr/>
        </p:nvSpPr>
        <p:spPr bwMode="auto">
          <a:xfrm flipV="1">
            <a:off x="7025218" y="1522413"/>
            <a:ext cx="488949" cy="67151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z="2000">
              <a:solidFill>
                <a:srgbClr val="000000"/>
              </a:solidFill>
              <a:ea typeface="ＭＳ Ｐゴシック" charset="-128"/>
            </a:endParaRPr>
          </a:p>
        </p:txBody>
      </p:sp>
      <p:sp>
        <p:nvSpPr>
          <p:cNvPr id="97" name="Text Box 138"/>
          <p:cNvSpPr txBox="1">
            <a:spLocks noChangeArrowheads="1"/>
          </p:cNvSpPr>
          <p:nvPr/>
        </p:nvSpPr>
        <p:spPr bwMode="auto">
          <a:xfrm>
            <a:off x="5960534" y="2320926"/>
            <a:ext cx="108555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mn-lt"/>
                <a:ea typeface="ＭＳ Ｐゴシック" charset="-128"/>
              </a:rPr>
              <a:t>interface</a:t>
            </a:r>
          </a:p>
          <a:p>
            <a:pPr marL="0" marR="0" lvl="0" indent="0" defTabSz="91440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mn-lt"/>
                <a:ea typeface="ＭＳ Ｐゴシック" charset="-128"/>
              </a:rPr>
              <a:t>number</a:t>
            </a:r>
          </a:p>
        </p:txBody>
      </p:sp>
      <p:sp>
        <p:nvSpPr>
          <p:cNvPr id="98" name="Line 139"/>
          <p:cNvSpPr>
            <a:spLocks noChangeShapeType="1"/>
          </p:cNvSpPr>
          <p:nvPr/>
        </p:nvSpPr>
        <p:spPr bwMode="auto">
          <a:xfrm flipV="1">
            <a:off x="7306734" y="1873250"/>
            <a:ext cx="433917" cy="6159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ea typeface="ＭＳ Ｐゴシック" charset="-128"/>
            </a:endParaRPr>
          </a:p>
        </p:txBody>
      </p:sp>
      <p:sp>
        <p:nvSpPr>
          <p:cNvPr id="99" name="Text Box 143"/>
          <p:cNvSpPr txBox="1">
            <a:spLocks noChangeArrowheads="1"/>
          </p:cNvSpPr>
          <p:nvPr/>
        </p:nvSpPr>
        <p:spPr bwMode="auto">
          <a:xfrm>
            <a:off x="1353081" y="3346451"/>
            <a:ext cx="80377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mn-lt"/>
                <a:ea typeface="ＭＳ Ｐゴシック" charset="-128"/>
              </a:rPr>
              <a:t>Incoming interface    Incoming VC #</a:t>
            </a:r>
            <a:r>
              <a:rPr kumimoji="0" lang="en-US" altLang="en-US" sz="2000" b="0" i="0" u="none" strike="noStrike" kern="0" cap="none" spc="0" normalizeH="0" noProof="0" dirty="0">
                <a:ln>
                  <a:noFill/>
                </a:ln>
                <a:solidFill>
                  <a:srgbClr val="000000"/>
                </a:solidFill>
                <a:effectLst/>
                <a:uLnTx/>
                <a:uFillTx/>
                <a:latin typeface="+mn-lt"/>
                <a:ea typeface="ＭＳ Ｐゴシック" charset="-128"/>
              </a:rPr>
              <a:t>  </a:t>
            </a:r>
            <a:r>
              <a:rPr kumimoji="0" lang="en-US" altLang="en-US" sz="2000" b="0" i="0" u="none" strike="noStrike" kern="0" cap="none" spc="0" normalizeH="0" baseline="0" noProof="0" dirty="0">
                <a:ln>
                  <a:noFill/>
                </a:ln>
                <a:solidFill>
                  <a:srgbClr val="000000"/>
                </a:solidFill>
                <a:effectLst/>
                <a:uLnTx/>
                <a:uFillTx/>
                <a:latin typeface="+mn-lt"/>
                <a:ea typeface="ＭＳ Ｐゴシック" charset="-128"/>
              </a:rPr>
              <a:t>    Outgoing interface    Outgoing VC #</a:t>
            </a:r>
          </a:p>
        </p:txBody>
      </p:sp>
      <p:sp>
        <p:nvSpPr>
          <p:cNvPr id="100" name="Line 145"/>
          <p:cNvSpPr>
            <a:spLocks noChangeShapeType="1"/>
          </p:cNvSpPr>
          <p:nvPr/>
        </p:nvSpPr>
        <p:spPr bwMode="auto">
          <a:xfrm>
            <a:off x="5212907" y="3346451"/>
            <a:ext cx="0" cy="2125663"/>
          </a:xfrm>
          <a:prstGeom prst="line">
            <a:avLst/>
          </a:prstGeom>
          <a:noFill/>
          <a:ln w="952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ea typeface="ＭＳ Ｐゴシック" charset="-128"/>
            </a:endParaRPr>
          </a:p>
        </p:txBody>
      </p:sp>
      <p:sp>
        <p:nvSpPr>
          <p:cNvPr id="103" name="Text Box 148"/>
          <p:cNvSpPr txBox="1">
            <a:spLocks noChangeArrowheads="1"/>
          </p:cNvSpPr>
          <p:nvPr/>
        </p:nvSpPr>
        <p:spPr bwMode="auto">
          <a:xfrm>
            <a:off x="2408659" y="3704371"/>
            <a:ext cx="5926622"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457200" marR="0" lvl="0" indent="-45720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mn-lt"/>
                <a:ea typeface="ＭＳ Ｐゴシック" charset="-128"/>
              </a:rPr>
              <a:t>1                          12                               3                          22</a:t>
            </a:r>
          </a:p>
          <a:p>
            <a:pPr marL="457200" marR="0" lvl="0" indent="-45720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mn-lt"/>
                <a:ea typeface="ＭＳ Ｐゴシック" charset="-128"/>
              </a:rPr>
              <a:t>2                          63                               1                          18 </a:t>
            </a:r>
          </a:p>
          <a:p>
            <a:pPr marL="457200" marR="0" lvl="0" indent="-45720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mn-lt"/>
                <a:ea typeface="ＭＳ Ｐゴシック" charset="-128"/>
              </a:rPr>
              <a:t>3                           7                                2                          17</a:t>
            </a:r>
          </a:p>
          <a:p>
            <a:pPr marL="457200" marR="0" lvl="0" indent="-45720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mn-lt"/>
                <a:ea typeface="ＭＳ Ｐゴシック" charset="-128"/>
              </a:rPr>
              <a:t>1                          97                               3                           87</a:t>
            </a:r>
          </a:p>
          <a:p>
            <a:pPr marL="457200" marR="0" lvl="0" indent="-457200"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mn-lt"/>
                <a:ea typeface="ＭＳ Ｐゴシック" charset="-128"/>
              </a:rPr>
              <a:t>…                          …                                …                            …</a:t>
            </a:r>
          </a:p>
        </p:txBody>
      </p:sp>
      <p:sp>
        <p:nvSpPr>
          <p:cNvPr id="104" name="Text Box 149"/>
          <p:cNvSpPr txBox="1">
            <a:spLocks noChangeArrowheads="1"/>
          </p:cNvSpPr>
          <p:nvPr/>
        </p:nvSpPr>
        <p:spPr bwMode="auto">
          <a:xfrm>
            <a:off x="1718734" y="4237038"/>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a:ln>
                <a:noFill/>
              </a:ln>
              <a:solidFill>
                <a:srgbClr val="000000"/>
              </a:solidFill>
              <a:effectLst/>
              <a:uLnTx/>
              <a:uFillTx/>
              <a:latin typeface="+mn-lt"/>
              <a:ea typeface="ＭＳ Ｐゴシック" charset="-128"/>
            </a:endParaRPr>
          </a:p>
        </p:txBody>
      </p:sp>
      <p:sp>
        <p:nvSpPr>
          <p:cNvPr id="105" name="Text Box 151"/>
          <p:cNvSpPr txBox="1">
            <a:spLocks noChangeArrowheads="1"/>
          </p:cNvSpPr>
          <p:nvPr/>
        </p:nvSpPr>
        <p:spPr bwMode="auto">
          <a:xfrm>
            <a:off x="372795" y="2810459"/>
            <a:ext cx="4071728" cy="45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lnSpc>
                <a:spcPct val="85000"/>
              </a:lnSpc>
              <a:spcBef>
                <a:spcPct val="0"/>
              </a:spcBef>
              <a:spcAft>
                <a:spcPct val="0"/>
              </a:spcAft>
            </a:pPr>
            <a:r>
              <a:rPr lang="en-US" altLang="en-US" sz="2800" i="1" dirty="0">
                <a:solidFill>
                  <a:srgbClr val="CC0000"/>
                </a:solidFill>
                <a:latin typeface="+mn-lt"/>
              </a:rPr>
              <a:t>Forwarding table in router:</a:t>
            </a:r>
          </a:p>
        </p:txBody>
      </p:sp>
      <p:sp>
        <p:nvSpPr>
          <p:cNvPr id="106" name="Text Box 152"/>
          <p:cNvSpPr txBox="1">
            <a:spLocks noChangeArrowheads="1"/>
          </p:cNvSpPr>
          <p:nvPr/>
        </p:nvSpPr>
        <p:spPr bwMode="auto">
          <a:xfrm>
            <a:off x="2296308" y="5624091"/>
            <a:ext cx="7043916" cy="523220"/>
          </a:xfrm>
          <a:prstGeom prst="rect">
            <a:avLst/>
          </a:prstGeom>
          <a:noFill/>
          <a:ln w="254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r>
              <a:rPr lang="en-US" altLang="en-US" sz="2800" i="1" dirty="0">
                <a:solidFill>
                  <a:srgbClr val="CC0000"/>
                </a:solidFill>
                <a:latin typeface="+mn-lt"/>
              </a:rPr>
              <a:t>VC routers maintain connection state information</a:t>
            </a:r>
          </a:p>
        </p:txBody>
      </p:sp>
      <p:sp>
        <p:nvSpPr>
          <p:cNvPr id="107" name="Line 153"/>
          <p:cNvSpPr>
            <a:spLocks noChangeShapeType="1"/>
          </p:cNvSpPr>
          <p:nvPr/>
        </p:nvSpPr>
        <p:spPr bwMode="auto">
          <a:xfrm>
            <a:off x="817033" y="3679825"/>
            <a:ext cx="9992784"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sz="2000">
              <a:solidFill>
                <a:srgbClr val="000000"/>
              </a:solidFill>
              <a:ea typeface="ＭＳ Ｐゴシック" charset="-128"/>
            </a:endParaRPr>
          </a:p>
        </p:txBody>
      </p:sp>
      <p:grpSp>
        <p:nvGrpSpPr>
          <p:cNvPr id="108" name="Group 154"/>
          <p:cNvGrpSpPr>
            <a:grpSpLocks/>
          </p:cNvGrpSpPr>
          <p:nvPr/>
        </p:nvGrpSpPr>
        <p:grpSpPr bwMode="auto">
          <a:xfrm>
            <a:off x="6434667" y="1403351"/>
            <a:ext cx="723900" cy="538163"/>
            <a:chOff x="-44" y="1473"/>
            <a:chExt cx="981" cy="1105"/>
          </a:xfrm>
        </p:grpSpPr>
        <p:pic>
          <p:nvPicPr>
            <p:cNvPr id="109" name="Picture 15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156"/>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ea typeface="ＭＳ Ｐゴシック" charset="-128"/>
              </a:endParaRPr>
            </a:p>
          </p:txBody>
        </p:sp>
      </p:grpSp>
      <p:grpSp>
        <p:nvGrpSpPr>
          <p:cNvPr id="111" name="Group 157"/>
          <p:cNvGrpSpPr>
            <a:grpSpLocks/>
          </p:cNvGrpSpPr>
          <p:nvPr/>
        </p:nvGrpSpPr>
        <p:grpSpPr bwMode="auto">
          <a:xfrm flipH="1">
            <a:off x="11156951" y="1433513"/>
            <a:ext cx="723900" cy="538162"/>
            <a:chOff x="-44" y="1473"/>
            <a:chExt cx="981" cy="1105"/>
          </a:xfrm>
        </p:grpSpPr>
        <p:pic>
          <p:nvPicPr>
            <p:cNvPr id="112" name="Picture 15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159"/>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ea typeface="ＭＳ Ｐゴシック" charset="-128"/>
              </a:endParaRPr>
            </a:p>
          </p:txBody>
        </p:sp>
      </p:grpSp>
      <p:grpSp>
        <p:nvGrpSpPr>
          <p:cNvPr id="114" name="Group 169"/>
          <p:cNvGrpSpPr>
            <a:grpSpLocks/>
          </p:cNvGrpSpPr>
          <p:nvPr/>
        </p:nvGrpSpPr>
        <p:grpSpPr bwMode="auto">
          <a:xfrm>
            <a:off x="7818967" y="1552575"/>
            <a:ext cx="800100" cy="287338"/>
            <a:chOff x="4396" y="1245"/>
            <a:chExt cx="672" cy="248"/>
          </a:xfrm>
        </p:grpSpPr>
        <p:sp>
          <p:nvSpPr>
            <p:cNvPr id="11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z="2800">
                <a:solidFill>
                  <a:srgbClr val="000000"/>
                </a:solidFill>
                <a:latin typeface="+mn-lt"/>
              </a:endParaRPr>
            </a:p>
          </p:txBody>
        </p:sp>
        <p:sp>
          <p:nvSpPr>
            <p:cNvPr id="11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z="2800">
                <a:solidFill>
                  <a:srgbClr val="000000"/>
                </a:solidFill>
                <a:latin typeface="+mn-lt"/>
              </a:endParaRPr>
            </a:p>
          </p:txBody>
        </p:sp>
        <p:sp>
          <p:nvSpPr>
            <p:cNvPr id="11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z="2800">
                <a:solidFill>
                  <a:srgbClr val="000000"/>
                </a:solidFill>
                <a:latin typeface="+mn-lt"/>
              </a:endParaRPr>
            </a:p>
          </p:txBody>
        </p:sp>
        <p:grpSp>
          <p:nvGrpSpPr>
            <p:cNvPr id="118" name="Group 173"/>
            <p:cNvGrpSpPr>
              <a:grpSpLocks/>
            </p:cNvGrpSpPr>
            <p:nvPr/>
          </p:nvGrpSpPr>
          <p:grpSpPr bwMode="auto">
            <a:xfrm>
              <a:off x="4530" y="1287"/>
              <a:ext cx="377" cy="75"/>
              <a:chOff x="2468" y="1332"/>
              <a:chExt cx="310" cy="60"/>
            </a:xfrm>
          </p:grpSpPr>
          <p:sp>
            <p:nvSpPr>
              <p:cNvPr id="121" name="Freeform 17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000">
                  <a:solidFill>
                    <a:srgbClr val="000000"/>
                  </a:solidFill>
                  <a:ea typeface="ＭＳ Ｐゴシック" charset="-128"/>
                </a:endParaRPr>
              </a:p>
            </p:txBody>
          </p:sp>
          <p:sp>
            <p:nvSpPr>
              <p:cNvPr id="122" name="Freeform 17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000">
                  <a:solidFill>
                    <a:srgbClr val="000000"/>
                  </a:solidFill>
                  <a:ea typeface="ＭＳ Ｐゴシック" charset="-128"/>
                </a:endParaRPr>
              </a:p>
            </p:txBody>
          </p:sp>
        </p:grpSp>
        <p:sp>
          <p:nvSpPr>
            <p:cNvPr id="119" name="Line 176"/>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000">
                <a:solidFill>
                  <a:srgbClr val="000000"/>
                </a:solidFill>
                <a:ea typeface="ＭＳ Ｐゴシック" charset="-128"/>
              </a:endParaRPr>
            </a:p>
          </p:txBody>
        </p:sp>
        <p:sp>
          <p:nvSpPr>
            <p:cNvPr id="120" name="Line 177"/>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000">
                <a:solidFill>
                  <a:srgbClr val="000000"/>
                </a:solidFill>
                <a:ea typeface="ＭＳ Ｐゴシック" charset="-128"/>
              </a:endParaRPr>
            </a:p>
          </p:txBody>
        </p:sp>
      </p:grpSp>
      <p:grpSp>
        <p:nvGrpSpPr>
          <p:cNvPr id="123" name="Group 178"/>
          <p:cNvGrpSpPr>
            <a:grpSpLocks/>
          </p:cNvGrpSpPr>
          <p:nvPr/>
        </p:nvGrpSpPr>
        <p:grpSpPr bwMode="auto">
          <a:xfrm>
            <a:off x="7840134" y="2209800"/>
            <a:ext cx="800100" cy="287338"/>
            <a:chOff x="4396" y="1245"/>
            <a:chExt cx="672" cy="248"/>
          </a:xfrm>
        </p:grpSpPr>
        <p:sp>
          <p:nvSpPr>
            <p:cNvPr id="12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z="2800">
                <a:solidFill>
                  <a:srgbClr val="000000"/>
                </a:solidFill>
                <a:latin typeface="+mn-lt"/>
              </a:endParaRPr>
            </a:p>
          </p:txBody>
        </p:sp>
        <p:sp>
          <p:nvSpPr>
            <p:cNvPr id="12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z="2800">
                <a:solidFill>
                  <a:srgbClr val="000000"/>
                </a:solidFill>
                <a:latin typeface="+mn-lt"/>
              </a:endParaRPr>
            </a:p>
          </p:txBody>
        </p:sp>
        <p:sp>
          <p:nvSpPr>
            <p:cNvPr id="12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z="2800">
                <a:solidFill>
                  <a:srgbClr val="000000"/>
                </a:solidFill>
                <a:latin typeface="+mn-lt"/>
              </a:endParaRPr>
            </a:p>
          </p:txBody>
        </p:sp>
        <p:grpSp>
          <p:nvGrpSpPr>
            <p:cNvPr id="127" name="Group 182"/>
            <p:cNvGrpSpPr>
              <a:grpSpLocks/>
            </p:cNvGrpSpPr>
            <p:nvPr/>
          </p:nvGrpSpPr>
          <p:grpSpPr bwMode="auto">
            <a:xfrm>
              <a:off x="4530" y="1287"/>
              <a:ext cx="377" cy="75"/>
              <a:chOff x="2468" y="1332"/>
              <a:chExt cx="310" cy="60"/>
            </a:xfrm>
          </p:grpSpPr>
          <p:sp>
            <p:nvSpPr>
              <p:cNvPr id="130" name="Freeform 18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000">
                  <a:solidFill>
                    <a:srgbClr val="000000"/>
                  </a:solidFill>
                  <a:ea typeface="ＭＳ Ｐゴシック" charset="-128"/>
                </a:endParaRPr>
              </a:p>
            </p:txBody>
          </p:sp>
          <p:sp>
            <p:nvSpPr>
              <p:cNvPr id="131" name="Freeform 18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000">
                  <a:solidFill>
                    <a:srgbClr val="000000"/>
                  </a:solidFill>
                  <a:ea typeface="ＭＳ Ｐゴシック" charset="-128"/>
                </a:endParaRPr>
              </a:p>
            </p:txBody>
          </p:sp>
        </p:grpSp>
        <p:sp>
          <p:nvSpPr>
            <p:cNvPr id="128" name="Line 185"/>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000">
                <a:solidFill>
                  <a:srgbClr val="000000"/>
                </a:solidFill>
                <a:ea typeface="ＭＳ Ｐゴシック" charset="-128"/>
              </a:endParaRPr>
            </a:p>
          </p:txBody>
        </p:sp>
        <p:sp>
          <p:nvSpPr>
            <p:cNvPr id="129" name="Line 186"/>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000">
                <a:solidFill>
                  <a:srgbClr val="000000"/>
                </a:solidFill>
                <a:ea typeface="ＭＳ Ｐゴシック" charset="-128"/>
              </a:endParaRPr>
            </a:p>
          </p:txBody>
        </p:sp>
      </p:grpSp>
      <p:grpSp>
        <p:nvGrpSpPr>
          <p:cNvPr id="132" name="Group 187"/>
          <p:cNvGrpSpPr>
            <a:grpSpLocks/>
          </p:cNvGrpSpPr>
          <p:nvPr/>
        </p:nvGrpSpPr>
        <p:grpSpPr bwMode="auto">
          <a:xfrm>
            <a:off x="9584267" y="1565275"/>
            <a:ext cx="800100" cy="287338"/>
            <a:chOff x="4396" y="1245"/>
            <a:chExt cx="672" cy="248"/>
          </a:xfrm>
        </p:grpSpPr>
        <p:sp>
          <p:nvSpPr>
            <p:cNvPr id="13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z="2800">
                <a:solidFill>
                  <a:srgbClr val="000000"/>
                </a:solidFill>
                <a:latin typeface="+mn-lt"/>
              </a:endParaRPr>
            </a:p>
          </p:txBody>
        </p:sp>
        <p:sp>
          <p:nvSpPr>
            <p:cNvPr id="13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z="2800">
                <a:solidFill>
                  <a:srgbClr val="000000"/>
                </a:solidFill>
                <a:latin typeface="+mn-lt"/>
              </a:endParaRPr>
            </a:p>
          </p:txBody>
        </p:sp>
        <p:sp>
          <p:nvSpPr>
            <p:cNvPr id="13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z="2800">
                <a:solidFill>
                  <a:srgbClr val="000000"/>
                </a:solidFill>
                <a:latin typeface="+mn-lt"/>
              </a:endParaRPr>
            </a:p>
          </p:txBody>
        </p:sp>
        <p:grpSp>
          <p:nvGrpSpPr>
            <p:cNvPr id="136" name="Group 191"/>
            <p:cNvGrpSpPr>
              <a:grpSpLocks/>
            </p:cNvGrpSpPr>
            <p:nvPr/>
          </p:nvGrpSpPr>
          <p:grpSpPr bwMode="auto">
            <a:xfrm>
              <a:off x="4530" y="1287"/>
              <a:ext cx="377" cy="75"/>
              <a:chOff x="2468" y="1332"/>
              <a:chExt cx="310" cy="60"/>
            </a:xfrm>
          </p:grpSpPr>
          <p:sp>
            <p:nvSpPr>
              <p:cNvPr id="139" name="Freeform 19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000">
                  <a:solidFill>
                    <a:srgbClr val="000000"/>
                  </a:solidFill>
                  <a:ea typeface="ＭＳ Ｐゴシック" charset="-128"/>
                </a:endParaRPr>
              </a:p>
            </p:txBody>
          </p:sp>
          <p:sp>
            <p:nvSpPr>
              <p:cNvPr id="140" name="Freeform 19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000">
                  <a:solidFill>
                    <a:srgbClr val="000000"/>
                  </a:solidFill>
                  <a:ea typeface="ＭＳ Ｐゴシック" charset="-128"/>
                </a:endParaRPr>
              </a:p>
            </p:txBody>
          </p:sp>
        </p:grpSp>
        <p:sp>
          <p:nvSpPr>
            <p:cNvPr id="137" name="Line 194"/>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000">
                <a:solidFill>
                  <a:srgbClr val="000000"/>
                </a:solidFill>
                <a:ea typeface="ＭＳ Ｐゴシック" charset="-128"/>
              </a:endParaRPr>
            </a:p>
          </p:txBody>
        </p:sp>
        <p:sp>
          <p:nvSpPr>
            <p:cNvPr id="138" name="Line 195"/>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000">
                <a:solidFill>
                  <a:srgbClr val="000000"/>
                </a:solidFill>
                <a:ea typeface="ＭＳ Ｐゴシック" charset="-128"/>
              </a:endParaRPr>
            </a:p>
          </p:txBody>
        </p:sp>
      </p:grpSp>
      <p:grpSp>
        <p:nvGrpSpPr>
          <p:cNvPr id="141" name="Group 196"/>
          <p:cNvGrpSpPr>
            <a:grpSpLocks/>
          </p:cNvGrpSpPr>
          <p:nvPr/>
        </p:nvGrpSpPr>
        <p:grpSpPr bwMode="auto">
          <a:xfrm>
            <a:off x="9584267" y="2178050"/>
            <a:ext cx="800100" cy="287338"/>
            <a:chOff x="4396" y="1245"/>
            <a:chExt cx="672" cy="248"/>
          </a:xfrm>
        </p:grpSpPr>
        <p:sp>
          <p:nvSpPr>
            <p:cNvPr id="14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z="2800">
                <a:solidFill>
                  <a:srgbClr val="000000"/>
                </a:solidFill>
                <a:latin typeface="+mn-lt"/>
              </a:endParaRPr>
            </a:p>
          </p:txBody>
        </p:sp>
        <p:sp>
          <p:nvSpPr>
            <p:cNvPr id="14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sz="2800">
                <a:solidFill>
                  <a:srgbClr val="000000"/>
                </a:solidFill>
                <a:latin typeface="+mn-lt"/>
              </a:endParaRPr>
            </a:p>
          </p:txBody>
        </p:sp>
        <p:sp>
          <p:nvSpPr>
            <p:cNvPr id="14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sz="2800">
                <a:solidFill>
                  <a:srgbClr val="000000"/>
                </a:solidFill>
                <a:latin typeface="+mn-lt"/>
              </a:endParaRPr>
            </a:p>
          </p:txBody>
        </p:sp>
        <p:grpSp>
          <p:nvGrpSpPr>
            <p:cNvPr id="145" name="Group 200"/>
            <p:cNvGrpSpPr>
              <a:grpSpLocks/>
            </p:cNvGrpSpPr>
            <p:nvPr/>
          </p:nvGrpSpPr>
          <p:grpSpPr bwMode="auto">
            <a:xfrm>
              <a:off x="4530" y="1287"/>
              <a:ext cx="377" cy="75"/>
              <a:chOff x="2468" y="1332"/>
              <a:chExt cx="310" cy="60"/>
            </a:xfrm>
          </p:grpSpPr>
          <p:sp>
            <p:nvSpPr>
              <p:cNvPr id="148" name="Freeform 20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000">
                  <a:solidFill>
                    <a:srgbClr val="000000"/>
                  </a:solidFill>
                  <a:ea typeface="ＭＳ Ｐゴシック" charset="-128"/>
                </a:endParaRPr>
              </a:p>
            </p:txBody>
          </p:sp>
          <p:sp>
            <p:nvSpPr>
              <p:cNvPr id="149" name="Freeform 20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000">
                  <a:solidFill>
                    <a:srgbClr val="000000"/>
                  </a:solidFill>
                  <a:ea typeface="ＭＳ Ｐゴシック" charset="-128"/>
                </a:endParaRPr>
              </a:p>
            </p:txBody>
          </p:sp>
        </p:grpSp>
        <p:sp>
          <p:nvSpPr>
            <p:cNvPr id="146" name="Line 203"/>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000">
                <a:solidFill>
                  <a:srgbClr val="000000"/>
                </a:solidFill>
                <a:ea typeface="ＭＳ Ｐゴシック" charset="-128"/>
              </a:endParaRPr>
            </a:p>
          </p:txBody>
        </p:sp>
        <p:sp>
          <p:nvSpPr>
            <p:cNvPr id="147" name="Line 204"/>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000">
                <a:solidFill>
                  <a:srgbClr val="000000"/>
                </a:solidFill>
                <a:ea typeface="ＭＳ Ｐゴシック" charset="-128"/>
              </a:endParaRPr>
            </a:p>
          </p:txBody>
        </p:sp>
      </p:grpSp>
    </p:spTree>
    <p:extLst>
      <p:ext uri="{BB962C8B-B14F-4D97-AF65-F5344CB8AC3E}">
        <p14:creationId xmlns:p14="http://schemas.microsoft.com/office/powerpoint/2010/main" val="229567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3"/>
                                        </p:tgtEl>
                                        <p:attrNameLst>
                                          <p:attrName>style.visibility</p:attrName>
                                        </p:attrNameLst>
                                      </p:cBhvr>
                                      <p:to>
                                        <p:strVal val="visible"/>
                                      </p:to>
                                    </p:set>
                                  </p:childTnLst>
                                </p:cTn>
                              </p:par>
                              <p:par>
                                <p:cTn id="75" presetID="1" presetClass="entr" presetSubtype="0" fill="hold" grpId="0" nodeType="withEffect" nodePh="1">
                                  <p:stCondLst>
                                    <p:cond delay="0"/>
                                  </p:stCondLst>
                                  <p:endCondLst>
                                    <p:cond evt="begin" delay="0">
                                      <p:tn val="75"/>
                                    </p:cond>
                                  </p:endCondLst>
                                  <p:childTnLst>
                                    <p:set>
                                      <p:cBhvr>
                                        <p:cTn id="76" dur="1" fill="hold">
                                          <p:stCondLst>
                                            <p:cond delay="0"/>
                                          </p:stCondLst>
                                        </p:cTn>
                                        <p:tgtEl>
                                          <p:spTgt spid="10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9"/>
                                        </p:tgtEl>
                                        <p:attrNameLst>
                                          <p:attrName>style.visibility</p:attrName>
                                        </p:attrNameLst>
                                      </p:cBhvr>
                                      <p:to>
                                        <p:strVal val="visible"/>
                                      </p:to>
                                    </p:set>
                                  </p:childTnLst>
                                </p:cTn>
                              </p:par>
                              <p:par>
                                <p:cTn id="83" presetID="1" presetClass="entr" presetSubtype="0" fill="hold" grpId="1" nodeType="withEffect">
                                  <p:stCondLst>
                                    <p:cond delay="0"/>
                                  </p:stCondLst>
                                  <p:childTnLst>
                                    <p:set>
                                      <p:cBhvr>
                                        <p:cTn id="84"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p:bldP spid="90" grpId="0"/>
      <p:bldP spid="91" grpId="0"/>
      <p:bldP spid="92" grpId="0"/>
      <p:bldP spid="93" grpId="0"/>
      <p:bldP spid="94" grpId="0"/>
      <p:bldP spid="95" grpId="0"/>
      <p:bldP spid="96" grpId="0" animBg="1"/>
      <p:bldP spid="97" grpId="0"/>
      <p:bldP spid="98" grpId="0" animBg="1"/>
      <p:bldP spid="99" grpId="0"/>
      <p:bldP spid="100" grpId="0" animBg="1"/>
      <p:bldP spid="103" grpId="0"/>
      <p:bldP spid="104" grpId="0"/>
      <p:bldP spid="105" grpId="0"/>
      <p:bldP spid="106" grpId="0" animBg="1"/>
      <p:bldP spid="107" grpId="0" animBg="1"/>
      <p:bldP spid="10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Circuit Setup</a:t>
            </a:r>
          </a:p>
        </p:txBody>
      </p:sp>
      <p:sp>
        <p:nvSpPr>
          <p:cNvPr id="3" name="Content Placeholder 2"/>
          <p:cNvSpPr>
            <a:spLocks noGrp="1"/>
          </p:cNvSpPr>
          <p:nvPr>
            <p:ph idx="1"/>
          </p:nvPr>
        </p:nvSpPr>
        <p:spPr/>
        <p:txBody>
          <a:bodyPr/>
          <a:lstStyle/>
          <a:p>
            <a:pPr marL="0" lvl="0" indent="0">
              <a:buNone/>
            </a:pPr>
            <a:r>
              <a:rPr lang="en-IN" dirty="0"/>
              <a:t>There are three identifiable phases in a virtual circuit:</a:t>
            </a:r>
            <a:endParaRPr lang="en-GB" dirty="0"/>
          </a:p>
          <a:p>
            <a:pPr marL="457200" indent="-457200">
              <a:buFont typeface="+mj-lt"/>
              <a:buAutoNum type="arabicPeriod"/>
            </a:pPr>
            <a:r>
              <a:rPr lang="en-IN" b="1" dirty="0"/>
              <a:t>VC setup</a:t>
            </a:r>
          </a:p>
          <a:p>
            <a:pPr marL="457200" indent="-457200">
              <a:buFont typeface="+mj-lt"/>
              <a:buAutoNum type="arabicPeriod"/>
            </a:pPr>
            <a:r>
              <a:rPr lang="en-IN" b="1" dirty="0"/>
              <a:t>Data transfer</a:t>
            </a:r>
          </a:p>
          <a:p>
            <a:pPr marL="457200" indent="-457200">
              <a:buFont typeface="+mj-lt"/>
              <a:buAutoNum type="arabicPeriod"/>
            </a:pPr>
            <a:r>
              <a:rPr lang="en-IN" b="1" dirty="0"/>
              <a:t>VC teardown</a:t>
            </a:r>
          </a:p>
          <a:p>
            <a:pPr lvl="1"/>
            <a:endParaRPr lang="en-GB" dirty="0"/>
          </a:p>
          <a:p>
            <a:pPr lvl="1"/>
            <a:endParaRPr lang="en-US" dirty="0"/>
          </a:p>
        </p:txBody>
      </p:sp>
      <p:grpSp>
        <p:nvGrpSpPr>
          <p:cNvPr id="132" name="Group 669"/>
          <p:cNvGrpSpPr>
            <a:grpSpLocks/>
          </p:cNvGrpSpPr>
          <p:nvPr/>
        </p:nvGrpSpPr>
        <p:grpSpPr bwMode="auto">
          <a:xfrm>
            <a:off x="9154584" y="3735389"/>
            <a:ext cx="2675467" cy="2416175"/>
            <a:chOff x="4325" y="2353"/>
            <a:chExt cx="1264" cy="1522"/>
          </a:xfrm>
        </p:grpSpPr>
        <p:sp>
          <p:nvSpPr>
            <p:cNvPr id="133" name="Freeform 552"/>
            <p:cNvSpPr>
              <a:spLocks/>
            </p:cNvSpPr>
            <p:nvPr/>
          </p:nvSpPr>
          <p:spPr bwMode="auto">
            <a:xfrm>
              <a:off x="4536" y="2358"/>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rgbClr val="FFFFFF"/>
                </a:gs>
              </a:gsLst>
              <a:lin ang="54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34" name="Group 553"/>
            <p:cNvGrpSpPr>
              <a:grpSpLocks/>
            </p:cNvGrpSpPr>
            <p:nvPr/>
          </p:nvGrpSpPr>
          <p:grpSpPr bwMode="auto">
            <a:xfrm>
              <a:off x="4325" y="3402"/>
              <a:ext cx="454" cy="473"/>
              <a:chOff x="-44" y="1473"/>
              <a:chExt cx="981" cy="1105"/>
            </a:xfrm>
          </p:grpSpPr>
          <p:pic>
            <p:nvPicPr>
              <p:cNvPr id="143" name="Picture 55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 name="Freeform 555"/>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35" name="Rectangle 539"/>
            <p:cNvSpPr>
              <a:spLocks noChangeArrowheads="1"/>
            </p:cNvSpPr>
            <p:nvPr/>
          </p:nvSpPr>
          <p:spPr bwMode="auto">
            <a:xfrm>
              <a:off x="4719" y="2353"/>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6" name="Rectangle 540"/>
            <p:cNvSpPr>
              <a:spLocks noChangeArrowheads="1"/>
            </p:cNvSpPr>
            <p:nvPr/>
          </p:nvSpPr>
          <p:spPr bwMode="auto">
            <a:xfrm>
              <a:off x="4679" y="2382"/>
              <a:ext cx="837" cy="975"/>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7" name="Rectangle 541"/>
            <p:cNvSpPr>
              <a:spLocks noChangeArrowheads="1"/>
            </p:cNvSpPr>
            <p:nvPr/>
          </p:nvSpPr>
          <p:spPr bwMode="auto">
            <a:xfrm>
              <a:off x="4683" y="2784"/>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8" name="Text Box 542"/>
            <p:cNvSpPr txBox="1">
              <a:spLocks noChangeArrowheads="1"/>
            </p:cNvSpPr>
            <p:nvPr/>
          </p:nvSpPr>
          <p:spPr bwMode="auto">
            <a:xfrm>
              <a:off x="4602" y="2360"/>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application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transport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FFFFFF"/>
                  </a:solidFill>
                  <a:effectLst/>
                  <a:uLnTx/>
                  <a:uFillTx/>
                  <a:latin typeface="Arial" charset="0"/>
                  <a:ea typeface="ＭＳ Ｐゴシック" charset="-128"/>
                </a:rPr>
                <a:t>network</a:t>
              </a:r>
              <a:endPar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physical</a:t>
              </a:r>
            </a:p>
          </p:txBody>
        </p:sp>
        <p:sp>
          <p:nvSpPr>
            <p:cNvPr id="139" name="Line 543"/>
            <p:cNvSpPr>
              <a:spLocks noChangeShapeType="1"/>
            </p:cNvSpPr>
            <p:nvPr/>
          </p:nvSpPr>
          <p:spPr bwMode="auto">
            <a:xfrm>
              <a:off x="4678" y="2782"/>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0" name="Line 544"/>
            <p:cNvSpPr>
              <a:spLocks noChangeShapeType="1"/>
            </p:cNvSpPr>
            <p:nvPr/>
          </p:nvSpPr>
          <p:spPr bwMode="auto">
            <a:xfrm>
              <a:off x="4678" y="2976"/>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1" name="Line 545"/>
            <p:cNvSpPr>
              <a:spLocks noChangeShapeType="1"/>
            </p:cNvSpPr>
            <p:nvPr/>
          </p:nvSpPr>
          <p:spPr bwMode="auto">
            <a:xfrm>
              <a:off x="4676" y="3160"/>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2" name="Line 546"/>
            <p:cNvSpPr>
              <a:spLocks noChangeShapeType="1"/>
            </p:cNvSpPr>
            <p:nvPr/>
          </p:nvSpPr>
          <p:spPr bwMode="auto">
            <a:xfrm>
              <a:off x="4678" y="2588"/>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45" name="Freeform 7"/>
          <p:cNvSpPr>
            <a:spLocks/>
          </p:cNvSpPr>
          <p:nvPr/>
        </p:nvSpPr>
        <p:spPr bwMode="auto">
          <a:xfrm>
            <a:off x="4495801" y="4608514"/>
            <a:ext cx="3797300"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nvGrpSpPr>
          <p:cNvPr id="146" name="Group 667"/>
          <p:cNvGrpSpPr>
            <a:grpSpLocks/>
          </p:cNvGrpSpPr>
          <p:nvPr/>
        </p:nvGrpSpPr>
        <p:grpSpPr bwMode="auto">
          <a:xfrm>
            <a:off x="4648201" y="5016501"/>
            <a:ext cx="3475567" cy="658813"/>
            <a:chOff x="959" y="3814"/>
            <a:chExt cx="1642" cy="415"/>
          </a:xfrm>
        </p:grpSpPr>
        <p:grpSp>
          <p:nvGrpSpPr>
            <p:cNvPr id="147" name="Group 640"/>
            <p:cNvGrpSpPr>
              <a:grpSpLocks/>
            </p:cNvGrpSpPr>
            <p:nvPr/>
          </p:nvGrpSpPr>
          <p:grpSpPr bwMode="auto">
            <a:xfrm>
              <a:off x="2223" y="3814"/>
              <a:ext cx="378" cy="181"/>
              <a:chOff x="4396" y="1245"/>
              <a:chExt cx="672" cy="248"/>
            </a:xfrm>
          </p:grpSpPr>
          <p:sp>
            <p:nvSpPr>
              <p:cNvPr id="16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sp>
            <p:nvSpPr>
              <p:cNvPr id="16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a:solidFill>
                    <a:srgbClr val="000000"/>
                  </a:solidFill>
                  <a:latin typeface="Times New Roman" charset="0"/>
                </a:endParaRPr>
              </a:p>
            </p:txBody>
          </p:sp>
          <p:sp>
            <p:nvSpPr>
              <p:cNvPr id="16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grpSp>
            <p:nvGrpSpPr>
              <p:cNvPr id="169" name="Group 644"/>
              <p:cNvGrpSpPr>
                <a:grpSpLocks/>
              </p:cNvGrpSpPr>
              <p:nvPr/>
            </p:nvGrpSpPr>
            <p:grpSpPr bwMode="auto">
              <a:xfrm>
                <a:off x="4530" y="1287"/>
                <a:ext cx="377" cy="75"/>
                <a:chOff x="2468" y="1332"/>
                <a:chExt cx="310" cy="60"/>
              </a:xfrm>
            </p:grpSpPr>
            <p:sp>
              <p:nvSpPr>
                <p:cNvPr id="172" name="Freeform 6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73" name="Freeform 6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170" name="Line 647"/>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71" name="Line 648"/>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148" name="Group 649"/>
            <p:cNvGrpSpPr>
              <a:grpSpLocks/>
            </p:cNvGrpSpPr>
            <p:nvPr/>
          </p:nvGrpSpPr>
          <p:grpSpPr bwMode="auto">
            <a:xfrm>
              <a:off x="1559" y="4048"/>
              <a:ext cx="378" cy="181"/>
              <a:chOff x="4396" y="1245"/>
              <a:chExt cx="672" cy="248"/>
            </a:xfrm>
          </p:grpSpPr>
          <p:sp>
            <p:nvSpPr>
              <p:cNvPr id="15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sp>
            <p:nvSpPr>
              <p:cNvPr id="15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a:solidFill>
                    <a:srgbClr val="000000"/>
                  </a:solidFill>
                  <a:latin typeface="Times New Roman" charset="0"/>
                </a:endParaRPr>
              </a:p>
            </p:txBody>
          </p:sp>
          <p:sp>
            <p:nvSpPr>
              <p:cNvPr id="16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grpSp>
            <p:nvGrpSpPr>
              <p:cNvPr id="161" name="Group 653"/>
              <p:cNvGrpSpPr>
                <a:grpSpLocks/>
              </p:cNvGrpSpPr>
              <p:nvPr/>
            </p:nvGrpSpPr>
            <p:grpSpPr bwMode="auto">
              <a:xfrm>
                <a:off x="4530" y="1287"/>
                <a:ext cx="377" cy="75"/>
                <a:chOff x="2468" y="1332"/>
                <a:chExt cx="310" cy="60"/>
              </a:xfrm>
            </p:grpSpPr>
            <p:sp>
              <p:nvSpPr>
                <p:cNvPr id="164" name="Freeform 6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65" name="Freeform 6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162" name="Line 656"/>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63" name="Line 657"/>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149" name="Group 658"/>
            <p:cNvGrpSpPr>
              <a:grpSpLocks/>
            </p:cNvGrpSpPr>
            <p:nvPr/>
          </p:nvGrpSpPr>
          <p:grpSpPr bwMode="auto">
            <a:xfrm>
              <a:off x="959" y="3816"/>
              <a:ext cx="378" cy="181"/>
              <a:chOff x="4396" y="1245"/>
              <a:chExt cx="672" cy="248"/>
            </a:xfrm>
          </p:grpSpPr>
          <p:sp>
            <p:nvSpPr>
              <p:cNvPr id="15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sp>
            <p:nvSpPr>
              <p:cNvPr id="15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a:solidFill>
                    <a:srgbClr val="000000"/>
                  </a:solidFill>
                  <a:latin typeface="Times New Roman" charset="0"/>
                </a:endParaRPr>
              </a:p>
            </p:txBody>
          </p:sp>
          <p:sp>
            <p:nvSpPr>
              <p:cNvPr id="15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grpSp>
            <p:nvGrpSpPr>
              <p:cNvPr id="153" name="Group 662"/>
              <p:cNvGrpSpPr>
                <a:grpSpLocks/>
              </p:cNvGrpSpPr>
              <p:nvPr/>
            </p:nvGrpSpPr>
            <p:grpSpPr bwMode="auto">
              <a:xfrm>
                <a:off x="4530" y="1287"/>
                <a:ext cx="377" cy="75"/>
                <a:chOff x="2468" y="1332"/>
                <a:chExt cx="310" cy="60"/>
              </a:xfrm>
            </p:grpSpPr>
            <p:sp>
              <p:nvSpPr>
                <p:cNvPr id="156" name="Freeform 6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57" name="Freeform 6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154" name="Line 665"/>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55" name="Line 666"/>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grpSp>
        <p:nvGrpSpPr>
          <p:cNvPr id="174" name="Group 611"/>
          <p:cNvGrpSpPr>
            <a:grpSpLocks/>
          </p:cNvGrpSpPr>
          <p:nvPr/>
        </p:nvGrpSpPr>
        <p:grpSpPr bwMode="auto">
          <a:xfrm>
            <a:off x="4652434" y="5014914"/>
            <a:ext cx="3471333" cy="661987"/>
            <a:chOff x="960" y="3814"/>
            <a:chExt cx="1640" cy="417"/>
          </a:xfrm>
        </p:grpSpPr>
        <p:grpSp>
          <p:nvGrpSpPr>
            <p:cNvPr id="175" name="Group 592"/>
            <p:cNvGrpSpPr>
              <a:grpSpLocks/>
            </p:cNvGrpSpPr>
            <p:nvPr/>
          </p:nvGrpSpPr>
          <p:grpSpPr bwMode="auto">
            <a:xfrm>
              <a:off x="960" y="3817"/>
              <a:ext cx="378" cy="181"/>
              <a:chOff x="2758" y="3803"/>
              <a:chExt cx="378" cy="181"/>
            </a:xfrm>
          </p:grpSpPr>
          <p:sp>
            <p:nvSpPr>
              <p:cNvPr id="194" name="Oval 407"/>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sp>
            <p:nvSpPr>
              <p:cNvPr id="195" name="Rectangle 410"/>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a:solidFill>
                    <a:srgbClr val="000000"/>
                  </a:solidFill>
                  <a:latin typeface="Times New Roman" charset="0"/>
                </a:endParaRPr>
              </a:p>
            </p:txBody>
          </p:sp>
          <p:sp>
            <p:nvSpPr>
              <p:cNvPr id="196" name="Oval 411"/>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grpSp>
            <p:nvGrpSpPr>
              <p:cNvPr id="197" name="Group 587"/>
              <p:cNvGrpSpPr>
                <a:grpSpLocks/>
              </p:cNvGrpSpPr>
              <p:nvPr/>
            </p:nvGrpSpPr>
            <p:grpSpPr bwMode="auto">
              <a:xfrm>
                <a:off x="2833" y="3834"/>
                <a:ext cx="212" cy="54"/>
                <a:chOff x="2468" y="1332"/>
                <a:chExt cx="310" cy="60"/>
              </a:xfrm>
            </p:grpSpPr>
            <p:sp>
              <p:nvSpPr>
                <p:cNvPr id="200" name="Freeform 58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01" name="Freeform 58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198" name="Line 590"/>
              <p:cNvSpPr>
                <a:spLocks noChangeShapeType="1"/>
              </p:cNvSpPr>
              <p:nvPr/>
            </p:nvSpPr>
            <p:spPr bwMode="auto">
              <a:xfrm>
                <a:off x="2760" y="3858"/>
                <a:ext cx="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99" name="Line 591"/>
              <p:cNvSpPr>
                <a:spLocks noChangeShapeType="1"/>
              </p:cNvSpPr>
              <p:nvPr/>
            </p:nvSpPr>
            <p:spPr bwMode="auto">
              <a:xfrm>
                <a:off x="3133" y="3862"/>
                <a:ext cx="0" cy="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176" name="Group 593"/>
            <p:cNvGrpSpPr>
              <a:grpSpLocks/>
            </p:cNvGrpSpPr>
            <p:nvPr/>
          </p:nvGrpSpPr>
          <p:grpSpPr bwMode="auto">
            <a:xfrm>
              <a:off x="2222" y="3814"/>
              <a:ext cx="378" cy="181"/>
              <a:chOff x="2758" y="3803"/>
              <a:chExt cx="378" cy="181"/>
            </a:xfrm>
          </p:grpSpPr>
          <p:sp>
            <p:nvSpPr>
              <p:cNvPr id="186" name="Oval 407"/>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sp>
            <p:nvSpPr>
              <p:cNvPr id="187" name="Rectangle 410"/>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a:solidFill>
                    <a:srgbClr val="000000"/>
                  </a:solidFill>
                  <a:latin typeface="Times New Roman" charset="0"/>
                </a:endParaRPr>
              </a:p>
            </p:txBody>
          </p:sp>
          <p:sp>
            <p:nvSpPr>
              <p:cNvPr id="188" name="Oval 411"/>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grpSp>
            <p:nvGrpSpPr>
              <p:cNvPr id="189" name="Group 597"/>
              <p:cNvGrpSpPr>
                <a:grpSpLocks/>
              </p:cNvGrpSpPr>
              <p:nvPr/>
            </p:nvGrpSpPr>
            <p:grpSpPr bwMode="auto">
              <a:xfrm>
                <a:off x="2833" y="3834"/>
                <a:ext cx="212" cy="54"/>
                <a:chOff x="2468" y="1332"/>
                <a:chExt cx="310" cy="60"/>
              </a:xfrm>
            </p:grpSpPr>
            <p:sp>
              <p:nvSpPr>
                <p:cNvPr id="192" name="Freeform 59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93" name="Freeform 59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190" name="Line 600"/>
              <p:cNvSpPr>
                <a:spLocks noChangeShapeType="1"/>
              </p:cNvSpPr>
              <p:nvPr/>
            </p:nvSpPr>
            <p:spPr bwMode="auto">
              <a:xfrm>
                <a:off x="2760" y="3858"/>
                <a:ext cx="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91" name="Line 601"/>
              <p:cNvSpPr>
                <a:spLocks noChangeShapeType="1"/>
              </p:cNvSpPr>
              <p:nvPr/>
            </p:nvSpPr>
            <p:spPr bwMode="auto">
              <a:xfrm>
                <a:off x="3133" y="3862"/>
                <a:ext cx="0" cy="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177" name="Group 602"/>
            <p:cNvGrpSpPr>
              <a:grpSpLocks/>
            </p:cNvGrpSpPr>
            <p:nvPr/>
          </p:nvGrpSpPr>
          <p:grpSpPr bwMode="auto">
            <a:xfrm>
              <a:off x="1559" y="4050"/>
              <a:ext cx="378" cy="181"/>
              <a:chOff x="2758" y="3803"/>
              <a:chExt cx="378" cy="181"/>
            </a:xfrm>
          </p:grpSpPr>
          <p:sp>
            <p:nvSpPr>
              <p:cNvPr id="178" name="Oval 407"/>
              <p:cNvSpPr>
                <a:spLocks noChangeArrowheads="1"/>
              </p:cNvSpPr>
              <p:nvPr/>
            </p:nvSpPr>
            <p:spPr bwMode="auto">
              <a:xfrm>
                <a:off x="2760" y="3883"/>
                <a:ext cx="374" cy="101"/>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sp>
            <p:nvSpPr>
              <p:cNvPr id="179" name="Rectangle 410"/>
              <p:cNvSpPr>
                <a:spLocks noChangeArrowheads="1"/>
              </p:cNvSpPr>
              <p:nvPr/>
            </p:nvSpPr>
            <p:spPr bwMode="auto">
              <a:xfrm>
                <a:off x="2760" y="3872"/>
                <a:ext cx="376" cy="62"/>
              </a:xfrm>
              <a:prstGeom prst="rect">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a:solidFill>
                    <a:srgbClr val="000000"/>
                  </a:solidFill>
                  <a:latin typeface="Times New Roman" charset="0"/>
                </a:endParaRPr>
              </a:p>
            </p:txBody>
          </p:sp>
          <p:sp>
            <p:nvSpPr>
              <p:cNvPr id="180" name="Oval 411"/>
              <p:cNvSpPr>
                <a:spLocks noChangeArrowheads="1"/>
              </p:cNvSpPr>
              <p:nvPr/>
            </p:nvSpPr>
            <p:spPr bwMode="auto">
              <a:xfrm>
                <a:off x="2758" y="3803"/>
                <a:ext cx="375" cy="118"/>
              </a:xfrm>
              <a:prstGeom prst="ellipse">
                <a:avLst/>
              </a:prstGeom>
              <a:gradFill rotWithShape="1">
                <a:gsLst>
                  <a:gs pos="0">
                    <a:srgbClr val="CC0000"/>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grpSp>
            <p:nvGrpSpPr>
              <p:cNvPr id="181" name="Group 606"/>
              <p:cNvGrpSpPr>
                <a:grpSpLocks/>
              </p:cNvGrpSpPr>
              <p:nvPr/>
            </p:nvGrpSpPr>
            <p:grpSpPr bwMode="auto">
              <a:xfrm>
                <a:off x="2833" y="3834"/>
                <a:ext cx="212" cy="54"/>
                <a:chOff x="2468" y="1332"/>
                <a:chExt cx="310" cy="60"/>
              </a:xfrm>
            </p:grpSpPr>
            <p:sp>
              <p:nvSpPr>
                <p:cNvPr id="184" name="Freeform 60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85" name="Freeform 60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182" name="Line 609"/>
              <p:cNvSpPr>
                <a:spLocks noChangeShapeType="1"/>
              </p:cNvSpPr>
              <p:nvPr/>
            </p:nvSpPr>
            <p:spPr bwMode="auto">
              <a:xfrm>
                <a:off x="2760" y="3858"/>
                <a:ext cx="0" cy="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83" name="Line 610"/>
              <p:cNvSpPr>
                <a:spLocks noChangeShapeType="1"/>
              </p:cNvSpPr>
              <p:nvPr/>
            </p:nvSpPr>
            <p:spPr bwMode="auto">
              <a:xfrm>
                <a:off x="3133" y="3862"/>
                <a:ext cx="0" cy="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sp>
        <p:nvSpPr>
          <p:cNvPr id="202" name="Line 101"/>
          <p:cNvSpPr>
            <a:spLocks noChangeShapeType="1"/>
          </p:cNvSpPr>
          <p:nvPr/>
        </p:nvSpPr>
        <p:spPr bwMode="auto">
          <a:xfrm rot="5400000" flipV="1">
            <a:off x="3635376" y="4085167"/>
            <a:ext cx="6350" cy="21039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3" name="Freeform 107"/>
          <p:cNvSpPr>
            <a:spLocks/>
          </p:cNvSpPr>
          <p:nvPr/>
        </p:nvSpPr>
        <p:spPr bwMode="auto">
          <a:xfrm>
            <a:off x="5448301" y="4899026"/>
            <a:ext cx="622300" cy="263525"/>
          </a:xfrm>
          <a:custGeom>
            <a:avLst/>
            <a:gdLst>
              <a:gd name="T0" fmla="*/ 0 w 294"/>
              <a:gd name="T1" fmla="*/ 2147483647 h 166"/>
              <a:gd name="T2" fmla="*/ 2147483647 w 294"/>
              <a:gd name="T3" fmla="*/ 0 h 166"/>
              <a:gd name="T4" fmla="*/ 0 60000 65536"/>
              <a:gd name="T5" fmla="*/ 0 60000 65536"/>
              <a:gd name="T6" fmla="*/ 0 w 294"/>
              <a:gd name="T7" fmla="*/ 0 h 166"/>
              <a:gd name="T8" fmla="*/ 294 w 294"/>
              <a:gd name="T9" fmla="*/ 166 h 166"/>
            </a:gdLst>
            <a:ahLst/>
            <a:cxnLst>
              <a:cxn ang="T4">
                <a:pos x="T0" y="T1"/>
              </a:cxn>
              <a:cxn ang="T5">
                <a:pos x="T2" y="T3"/>
              </a:cxn>
            </a:cxnLst>
            <a:rect l="T6" t="T7" r="T8" b="T9"/>
            <a:pathLst>
              <a:path w="294" h="166">
                <a:moveTo>
                  <a:pt x="0" y="166"/>
                </a:moveTo>
                <a:lnTo>
                  <a:pt x="29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4" name="Freeform 420"/>
          <p:cNvSpPr>
            <a:spLocks/>
          </p:cNvSpPr>
          <p:nvPr/>
        </p:nvSpPr>
        <p:spPr bwMode="auto">
          <a:xfrm>
            <a:off x="6735234" y="4892676"/>
            <a:ext cx="575733" cy="276225"/>
          </a:xfrm>
          <a:custGeom>
            <a:avLst/>
            <a:gdLst>
              <a:gd name="T0" fmla="*/ 0 w 272"/>
              <a:gd name="T1" fmla="*/ 0 h 174"/>
              <a:gd name="T2" fmla="*/ 2147483647 w 272"/>
              <a:gd name="T3" fmla="*/ 2147483647 h 174"/>
              <a:gd name="T4" fmla="*/ 0 60000 65536"/>
              <a:gd name="T5" fmla="*/ 0 60000 65536"/>
              <a:gd name="T6" fmla="*/ 0 w 272"/>
              <a:gd name="T7" fmla="*/ 0 h 174"/>
              <a:gd name="T8" fmla="*/ 272 w 272"/>
              <a:gd name="T9" fmla="*/ 174 h 174"/>
            </a:gdLst>
            <a:ahLst/>
            <a:cxnLst>
              <a:cxn ang="T4">
                <a:pos x="T0" y="T1"/>
              </a:cxn>
              <a:cxn ang="T5">
                <a:pos x="T2" y="T3"/>
              </a:cxn>
            </a:cxnLst>
            <a:rect l="T6" t="T7" r="T8" b="T9"/>
            <a:pathLst>
              <a:path w="272" h="174">
                <a:moveTo>
                  <a:pt x="0" y="0"/>
                </a:moveTo>
                <a:lnTo>
                  <a:pt x="272" y="17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5" name="Freeform 421"/>
          <p:cNvSpPr>
            <a:spLocks/>
          </p:cNvSpPr>
          <p:nvPr/>
        </p:nvSpPr>
        <p:spPr bwMode="auto">
          <a:xfrm>
            <a:off x="5314951" y="5284789"/>
            <a:ext cx="641349"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6" name="Freeform 422"/>
          <p:cNvSpPr>
            <a:spLocks/>
          </p:cNvSpPr>
          <p:nvPr/>
        </p:nvSpPr>
        <p:spPr bwMode="auto">
          <a:xfrm>
            <a:off x="6705600" y="5273675"/>
            <a:ext cx="745067" cy="234950"/>
          </a:xfrm>
          <a:custGeom>
            <a:avLst/>
            <a:gdLst>
              <a:gd name="T0" fmla="*/ 0 w 352"/>
              <a:gd name="T1" fmla="*/ 2147483647 h 148"/>
              <a:gd name="T2" fmla="*/ 2147483647 w 352"/>
              <a:gd name="T3" fmla="*/ 0 h 148"/>
              <a:gd name="T4" fmla="*/ 0 60000 65536"/>
              <a:gd name="T5" fmla="*/ 0 60000 65536"/>
              <a:gd name="T6" fmla="*/ 0 w 352"/>
              <a:gd name="T7" fmla="*/ 0 h 148"/>
              <a:gd name="T8" fmla="*/ 352 w 352"/>
              <a:gd name="T9" fmla="*/ 148 h 148"/>
            </a:gdLst>
            <a:ahLst/>
            <a:cxnLst>
              <a:cxn ang="T4">
                <a:pos x="T0" y="T1"/>
              </a:cxn>
              <a:cxn ang="T5">
                <a:pos x="T2" y="T3"/>
              </a:cxn>
            </a:cxnLst>
            <a:rect l="T6" t="T7" r="T8" b="T9"/>
            <a:pathLst>
              <a:path w="352" h="148">
                <a:moveTo>
                  <a:pt x="0" y="148"/>
                </a:moveTo>
                <a:lnTo>
                  <a:pt x="35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7" name="Freeform 423"/>
          <p:cNvSpPr>
            <a:spLocks/>
          </p:cNvSpPr>
          <p:nvPr/>
        </p:nvSpPr>
        <p:spPr bwMode="auto">
          <a:xfrm>
            <a:off x="7467601" y="5314950"/>
            <a:ext cx="275167"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8" name="Freeform 424"/>
          <p:cNvSpPr>
            <a:spLocks/>
          </p:cNvSpPr>
          <p:nvPr/>
        </p:nvSpPr>
        <p:spPr bwMode="auto">
          <a:xfrm>
            <a:off x="5820834" y="5848351"/>
            <a:ext cx="982133" cy="74613"/>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9" name="Freeform 425"/>
          <p:cNvSpPr>
            <a:spLocks/>
          </p:cNvSpPr>
          <p:nvPr/>
        </p:nvSpPr>
        <p:spPr bwMode="auto">
          <a:xfrm>
            <a:off x="5105401" y="5308600"/>
            <a:ext cx="258233"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0" name="Line 439"/>
          <p:cNvSpPr>
            <a:spLocks noChangeShapeType="1"/>
          </p:cNvSpPr>
          <p:nvPr/>
        </p:nvSpPr>
        <p:spPr bwMode="auto">
          <a:xfrm rot="16200000" flipH="1" flipV="1">
            <a:off x="8993717" y="4321175"/>
            <a:ext cx="0" cy="1816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1" name="Text Box 449"/>
          <p:cNvSpPr txBox="1">
            <a:spLocks noChangeArrowheads="1"/>
          </p:cNvSpPr>
          <p:nvPr/>
        </p:nvSpPr>
        <p:spPr bwMode="auto">
          <a:xfrm>
            <a:off x="2988259" y="4470401"/>
            <a:ext cx="13894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r>
              <a:rPr lang="en-US" altLang="en-US" sz="1800">
                <a:solidFill>
                  <a:srgbClr val="CC0000"/>
                </a:solidFill>
                <a:latin typeface="Gill Sans MT" charset="0"/>
              </a:rPr>
              <a:t>1. initiate call</a:t>
            </a:r>
            <a:endParaRPr lang="en-US" altLang="en-US">
              <a:solidFill>
                <a:srgbClr val="CC0000"/>
              </a:solidFill>
              <a:latin typeface="Gill Sans MT" charset="0"/>
            </a:endParaRPr>
          </a:p>
        </p:txBody>
      </p:sp>
      <p:sp>
        <p:nvSpPr>
          <p:cNvPr id="212" name="Freeform 451"/>
          <p:cNvSpPr>
            <a:spLocks/>
          </p:cNvSpPr>
          <p:nvPr/>
        </p:nvSpPr>
        <p:spPr bwMode="auto">
          <a:xfrm>
            <a:off x="2743201" y="4822826"/>
            <a:ext cx="7073900" cy="862013"/>
          </a:xfrm>
          <a:custGeom>
            <a:avLst/>
            <a:gdLst>
              <a:gd name="T0" fmla="*/ 0 w 3342"/>
              <a:gd name="T1" fmla="*/ 0 h 543"/>
              <a:gd name="T2" fmla="*/ 2147483647 w 3342"/>
              <a:gd name="T3" fmla="*/ 2147483647 h 543"/>
              <a:gd name="T4" fmla="*/ 2147483647 w 3342"/>
              <a:gd name="T5" fmla="*/ 2147483647 h 543"/>
              <a:gd name="T6" fmla="*/ 2147483647 w 3342"/>
              <a:gd name="T7" fmla="*/ 2147483647 h 543"/>
              <a:gd name="T8" fmla="*/ 2147483647 w 3342"/>
              <a:gd name="T9" fmla="*/ 2147483647 h 543"/>
              <a:gd name="T10" fmla="*/ 2147483647 w 3342"/>
              <a:gd name="T11" fmla="*/ 2147483647 h 543"/>
              <a:gd name="T12" fmla="*/ 2147483647 w 3342"/>
              <a:gd name="T13" fmla="*/ 2147483647 h 543"/>
              <a:gd name="T14" fmla="*/ 2147483647 w 3342"/>
              <a:gd name="T15" fmla="*/ 2147483647 h 543"/>
              <a:gd name="T16" fmla="*/ 0 60000 65536"/>
              <a:gd name="T17" fmla="*/ 0 60000 65536"/>
              <a:gd name="T18" fmla="*/ 0 60000 65536"/>
              <a:gd name="T19" fmla="*/ 0 60000 65536"/>
              <a:gd name="T20" fmla="*/ 0 60000 65536"/>
              <a:gd name="T21" fmla="*/ 0 60000 65536"/>
              <a:gd name="T22" fmla="*/ 0 60000 65536"/>
              <a:gd name="T23" fmla="*/ 0 60000 65536"/>
              <a:gd name="T24" fmla="*/ 0 w 3342"/>
              <a:gd name="T25" fmla="*/ 0 h 543"/>
              <a:gd name="T26" fmla="*/ 3342 w 3342"/>
              <a:gd name="T27" fmla="*/ 543 h 5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42" h="543">
                <a:moveTo>
                  <a:pt x="0" y="0"/>
                </a:moveTo>
                <a:lnTo>
                  <a:pt x="3" y="234"/>
                </a:lnTo>
                <a:lnTo>
                  <a:pt x="939" y="234"/>
                </a:lnTo>
                <a:lnTo>
                  <a:pt x="1617" y="543"/>
                </a:lnTo>
                <a:lnTo>
                  <a:pt x="1818" y="543"/>
                </a:lnTo>
                <a:lnTo>
                  <a:pt x="2364" y="300"/>
                </a:lnTo>
                <a:lnTo>
                  <a:pt x="3342" y="306"/>
                </a:lnTo>
                <a:lnTo>
                  <a:pt x="3336" y="12"/>
                </a:lnTo>
              </a:path>
            </a:pathLst>
          </a:custGeom>
          <a:noFill/>
          <a:ln w="28575"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13" name="Text Box 452"/>
          <p:cNvSpPr txBox="1">
            <a:spLocks noChangeArrowheads="1"/>
          </p:cNvSpPr>
          <p:nvPr/>
        </p:nvSpPr>
        <p:spPr bwMode="auto">
          <a:xfrm>
            <a:off x="7916984" y="4537076"/>
            <a:ext cx="15946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r>
              <a:rPr lang="en-US" altLang="en-US" sz="1800">
                <a:solidFill>
                  <a:srgbClr val="CC0000"/>
                </a:solidFill>
                <a:latin typeface="Gill Sans MT" charset="0"/>
              </a:rPr>
              <a:t>2. incoming call</a:t>
            </a:r>
            <a:endParaRPr lang="en-US" altLang="en-US">
              <a:solidFill>
                <a:srgbClr val="CC0000"/>
              </a:solidFill>
              <a:latin typeface="Gill Sans MT" charset="0"/>
            </a:endParaRPr>
          </a:p>
        </p:txBody>
      </p:sp>
      <p:sp>
        <p:nvSpPr>
          <p:cNvPr id="214" name="Text Box 453"/>
          <p:cNvSpPr txBox="1">
            <a:spLocks noChangeArrowheads="1"/>
          </p:cNvSpPr>
          <p:nvPr/>
        </p:nvSpPr>
        <p:spPr bwMode="auto">
          <a:xfrm>
            <a:off x="8099618" y="4203701"/>
            <a:ext cx="13606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r>
              <a:rPr lang="en-US" altLang="en-US" sz="1800">
                <a:solidFill>
                  <a:srgbClr val="CC0000"/>
                </a:solidFill>
                <a:latin typeface="Gill Sans MT" charset="0"/>
              </a:rPr>
              <a:t>3. accept call</a:t>
            </a:r>
            <a:endParaRPr lang="en-US" altLang="en-US">
              <a:solidFill>
                <a:srgbClr val="CC0000"/>
              </a:solidFill>
              <a:latin typeface="Gill Sans MT" charset="0"/>
            </a:endParaRPr>
          </a:p>
        </p:txBody>
      </p:sp>
      <p:sp>
        <p:nvSpPr>
          <p:cNvPr id="215" name="Freeform 454"/>
          <p:cNvSpPr>
            <a:spLocks/>
          </p:cNvSpPr>
          <p:nvPr/>
        </p:nvSpPr>
        <p:spPr bwMode="auto">
          <a:xfrm>
            <a:off x="2897718" y="4470400"/>
            <a:ext cx="6743700" cy="1123950"/>
          </a:xfrm>
          <a:custGeom>
            <a:avLst/>
            <a:gdLst>
              <a:gd name="T0" fmla="*/ 0 w 3186"/>
              <a:gd name="T1" fmla="*/ 2147483647 h 708"/>
              <a:gd name="T2" fmla="*/ 0 w 3186"/>
              <a:gd name="T3" fmla="*/ 2147483647 h 708"/>
              <a:gd name="T4" fmla="*/ 2147483647 w 3186"/>
              <a:gd name="T5" fmla="*/ 2147483647 h 708"/>
              <a:gd name="T6" fmla="*/ 2147483647 w 3186"/>
              <a:gd name="T7" fmla="*/ 2147483647 h 708"/>
              <a:gd name="T8" fmla="*/ 2147483647 w 3186"/>
              <a:gd name="T9" fmla="*/ 2147483647 h 708"/>
              <a:gd name="T10" fmla="*/ 2147483647 w 3186"/>
              <a:gd name="T11" fmla="*/ 2147483647 h 708"/>
              <a:gd name="T12" fmla="*/ 2147483647 w 3186"/>
              <a:gd name="T13" fmla="*/ 2147483647 h 708"/>
              <a:gd name="T14" fmla="*/ 2147483647 w 3186"/>
              <a:gd name="T15" fmla="*/ 0 h 708"/>
              <a:gd name="T16" fmla="*/ 0 60000 65536"/>
              <a:gd name="T17" fmla="*/ 0 60000 65536"/>
              <a:gd name="T18" fmla="*/ 0 60000 65536"/>
              <a:gd name="T19" fmla="*/ 0 60000 65536"/>
              <a:gd name="T20" fmla="*/ 0 60000 65536"/>
              <a:gd name="T21" fmla="*/ 0 60000 65536"/>
              <a:gd name="T22" fmla="*/ 0 60000 65536"/>
              <a:gd name="T23" fmla="*/ 0 60000 65536"/>
              <a:gd name="T24" fmla="*/ 0 w 3186"/>
              <a:gd name="T25" fmla="*/ 0 h 708"/>
              <a:gd name="T26" fmla="*/ 3186 w 3186"/>
              <a:gd name="T27" fmla="*/ 708 h 7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86" h="708">
                <a:moveTo>
                  <a:pt x="0" y="12"/>
                </a:moveTo>
                <a:lnTo>
                  <a:pt x="0" y="381"/>
                </a:lnTo>
                <a:lnTo>
                  <a:pt x="882" y="384"/>
                </a:lnTo>
                <a:lnTo>
                  <a:pt x="1551" y="708"/>
                </a:lnTo>
                <a:lnTo>
                  <a:pt x="1742" y="708"/>
                </a:lnTo>
                <a:lnTo>
                  <a:pt x="2273" y="476"/>
                </a:lnTo>
                <a:lnTo>
                  <a:pt x="3186" y="470"/>
                </a:lnTo>
                <a:lnTo>
                  <a:pt x="3180" y="0"/>
                </a:lnTo>
              </a:path>
            </a:pathLst>
          </a:custGeom>
          <a:noFill/>
          <a:ln w="28575" cap="flat" cmpd="sng">
            <a:solidFill>
              <a:srgbClr val="CC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16" name="Text Box 455"/>
          <p:cNvSpPr txBox="1">
            <a:spLocks noChangeArrowheads="1"/>
          </p:cNvSpPr>
          <p:nvPr/>
        </p:nvSpPr>
        <p:spPr bwMode="auto">
          <a:xfrm>
            <a:off x="2977603" y="4184651"/>
            <a:ext cx="17325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r>
              <a:rPr lang="en-US" altLang="en-US" sz="1800">
                <a:solidFill>
                  <a:srgbClr val="CC0000"/>
                </a:solidFill>
                <a:latin typeface="Gill Sans MT" charset="0"/>
              </a:rPr>
              <a:t>4. call connected</a:t>
            </a:r>
            <a:endParaRPr lang="en-US" altLang="en-US">
              <a:solidFill>
                <a:srgbClr val="CC0000"/>
              </a:solidFill>
              <a:latin typeface="Gill Sans MT" charset="0"/>
            </a:endParaRPr>
          </a:p>
        </p:txBody>
      </p:sp>
      <p:sp>
        <p:nvSpPr>
          <p:cNvPr id="217" name="Text Box 456"/>
          <p:cNvSpPr txBox="1">
            <a:spLocks noChangeArrowheads="1"/>
          </p:cNvSpPr>
          <p:nvPr/>
        </p:nvSpPr>
        <p:spPr bwMode="auto">
          <a:xfrm>
            <a:off x="3099402" y="3879851"/>
            <a:ext cx="18889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r>
              <a:rPr lang="en-US" altLang="en-US" sz="1800">
                <a:solidFill>
                  <a:srgbClr val="000099"/>
                </a:solidFill>
                <a:latin typeface="Gill Sans MT" charset="0"/>
              </a:rPr>
              <a:t>5. data flow begins</a:t>
            </a:r>
            <a:endParaRPr lang="en-US" altLang="en-US">
              <a:solidFill>
                <a:srgbClr val="000099"/>
              </a:solidFill>
              <a:latin typeface="Gill Sans MT" charset="0"/>
            </a:endParaRPr>
          </a:p>
        </p:txBody>
      </p:sp>
      <p:sp>
        <p:nvSpPr>
          <p:cNvPr id="218" name="Text Box 457"/>
          <p:cNvSpPr txBox="1">
            <a:spLocks noChangeArrowheads="1"/>
          </p:cNvSpPr>
          <p:nvPr/>
        </p:nvSpPr>
        <p:spPr bwMode="auto">
          <a:xfrm>
            <a:off x="7918510" y="3832225"/>
            <a:ext cx="15132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r>
              <a:rPr lang="en-US" altLang="en-US" sz="1800">
                <a:solidFill>
                  <a:srgbClr val="000099"/>
                </a:solidFill>
                <a:latin typeface="Gill Sans MT" charset="0"/>
              </a:rPr>
              <a:t>6. receive data</a:t>
            </a:r>
            <a:endParaRPr lang="en-US" altLang="en-US">
              <a:solidFill>
                <a:srgbClr val="000099"/>
              </a:solidFill>
              <a:latin typeface="Gill Sans MT" charset="0"/>
            </a:endParaRPr>
          </a:p>
        </p:txBody>
      </p:sp>
      <p:sp>
        <p:nvSpPr>
          <p:cNvPr id="219" name="Freeform 458"/>
          <p:cNvSpPr>
            <a:spLocks/>
          </p:cNvSpPr>
          <p:nvPr/>
        </p:nvSpPr>
        <p:spPr bwMode="auto">
          <a:xfrm>
            <a:off x="2971800" y="4146551"/>
            <a:ext cx="6527800" cy="1343025"/>
          </a:xfrm>
          <a:custGeom>
            <a:avLst/>
            <a:gdLst>
              <a:gd name="T0" fmla="*/ 0 w 3084"/>
              <a:gd name="T1" fmla="*/ 2147483647 h 846"/>
              <a:gd name="T2" fmla="*/ 0 w 3084"/>
              <a:gd name="T3" fmla="*/ 2147483647 h 846"/>
              <a:gd name="T4" fmla="*/ 2147483647 w 3084"/>
              <a:gd name="T5" fmla="*/ 2147483647 h 846"/>
              <a:gd name="T6" fmla="*/ 2147483647 w 3084"/>
              <a:gd name="T7" fmla="*/ 2147483647 h 846"/>
              <a:gd name="T8" fmla="*/ 2147483647 w 3084"/>
              <a:gd name="T9" fmla="*/ 2147483647 h 846"/>
              <a:gd name="T10" fmla="*/ 2147483647 w 3084"/>
              <a:gd name="T11" fmla="*/ 2147483647 h 846"/>
              <a:gd name="T12" fmla="*/ 2147483647 w 3084"/>
              <a:gd name="T13" fmla="*/ 2147483647 h 846"/>
              <a:gd name="T14" fmla="*/ 2147483647 w 3084"/>
              <a:gd name="T15" fmla="*/ 0 h 846"/>
              <a:gd name="T16" fmla="*/ 0 60000 65536"/>
              <a:gd name="T17" fmla="*/ 0 60000 65536"/>
              <a:gd name="T18" fmla="*/ 0 60000 65536"/>
              <a:gd name="T19" fmla="*/ 0 60000 65536"/>
              <a:gd name="T20" fmla="*/ 0 60000 65536"/>
              <a:gd name="T21" fmla="*/ 0 60000 65536"/>
              <a:gd name="T22" fmla="*/ 0 60000 65536"/>
              <a:gd name="T23" fmla="*/ 0 60000 65536"/>
              <a:gd name="T24" fmla="*/ 0 w 3084"/>
              <a:gd name="T25" fmla="*/ 0 h 846"/>
              <a:gd name="T26" fmla="*/ 3084 w 3084"/>
              <a:gd name="T27" fmla="*/ 846 h 84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084" h="846">
                <a:moveTo>
                  <a:pt x="0" y="18"/>
                </a:moveTo>
                <a:lnTo>
                  <a:pt x="0" y="531"/>
                </a:lnTo>
                <a:lnTo>
                  <a:pt x="846" y="534"/>
                </a:lnTo>
                <a:lnTo>
                  <a:pt x="1485" y="846"/>
                </a:lnTo>
                <a:lnTo>
                  <a:pt x="1698" y="843"/>
                </a:lnTo>
                <a:lnTo>
                  <a:pt x="2238" y="633"/>
                </a:lnTo>
                <a:lnTo>
                  <a:pt x="3084" y="633"/>
                </a:lnTo>
                <a:lnTo>
                  <a:pt x="3081" y="0"/>
                </a:lnTo>
              </a:path>
            </a:pathLst>
          </a:custGeom>
          <a:noFill/>
          <a:ln w="571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nvGrpSpPr>
          <p:cNvPr id="220" name="Group 668"/>
          <p:cNvGrpSpPr>
            <a:grpSpLocks/>
          </p:cNvGrpSpPr>
          <p:nvPr/>
        </p:nvGrpSpPr>
        <p:grpSpPr bwMode="auto">
          <a:xfrm>
            <a:off x="0" y="3627439"/>
            <a:ext cx="2719917" cy="2427287"/>
            <a:chOff x="0" y="2285"/>
            <a:chExt cx="1285" cy="1529"/>
          </a:xfrm>
        </p:grpSpPr>
        <p:sp>
          <p:nvSpPr>
            <p:cNvPr id="221" name="Freeform 551"/>
            <p:cNvSpPr>
              <a:spLocks/>
            </p:cNvSpPr>
            <p:nvPr/>
          </p:nvSpPr>
          <p:spPr bwMode="auto">
            <a:xfrm>
              <a:off x="211" y="2297"/>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rgbClr val="FFFFFF"/>
                </a:gs>
              </a:gsLst>
              <a:lin ang="54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2" name="Rectangle 403"/>
            <p:cNvSpPr>
              <a:spLocks noChangeArrowheads="1"/>
            </p:cNvSpPr>
            <p:nvPr/>
          </p:nvSpPr>
          <p:spPr bwMode="auto">
            <a:xfrm>
              <a:off x="415" y="2285"/>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3" name="Rectangle 404"/>
            <p:cNvSpPr>
              <a:spLocks noChangeArrowheads="1"/>
            </p:cNvSpPr>
            <p:nvPr/>
          </p:nvSpPr>
          <p:spPr bwMode="auto">
            <a:xfrm>
              <a:off x="375" y="2314"/>
              <a:ext cx="837" cy="975"/>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4" name="Rectangle 405"/>
            <p:cNvSpPr>
              <a:spLocks noChangeArrowheads="1"/>
            </p:cNvSpPr>
            <p:nvPr/>
          </p:nvSpPr>
          <p:spPr bwMode="auto">
            <a:xfrm>
              <a:off x="379" y="2716"/>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5" name="Text Box 406"/>
            <p:cNvSpPr txBox="1">
              <a:spLocks noChangeArrowheads="1"/>
            </p:cNvSpPr>
            <p:nvPr/>
          </p:nvSpPr>
          <p:spPr bwMode="auto">
            <a:xfrm>
              <a:off x="298" y="2292"/>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charset="0"/>
                  <a:ea typeface="ＭＳ Ｐゴシック" charset="-128"/>
                </a:rPr>
                <a:t>application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charset="0"/>
                  <a:ea typeface="ＭＳ Ｐゴシック" charset="-128"/>
                </a:rPr>
                <a:t>transport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FFFFFF"/>
                  </a:solidFill>
                  <a:effectLst/>
                  <a:uLnTx/>
                  <a:uFillTx/>
                  <a:latin typeface="Arial" charset="0"/>
                  <a:ea typeface="ＭＳ Ｐゴシック" charset="-128"/>
                </a:rPr>
                <a:t>network</a:t>
              </a:r>
              <a:endParaRPr kumimoji="0" lang="en-US" altLang="en-US" sz="2000" b="0" i="0" u="none" strike="noStrike" kern="0" cap="none" spc="0" normalizeH="0" baseline="0" noProof="0" dirty="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charset="0"/>
                  <a:ea typeface="ＭＳ Ｐゴシック" charset="-128"/>
                </a:rPr>
                <a:t>physical</a:t>
              </a:r>
            </a:p>
          </p:txBody>
        </p:sp>
        <p:sp>
          <p:nvSpPr>
            <p:cNvPr id="226" name="Line 533"/>
            <p:cNvSpPr>
              <a:spLocks noChangeShapeType="1"/>
            </p:cNvSpPr>
            <p:nvPr/>
          </p:nvSpPr>
          <p:spPr bwMode="auto">
            <a:xfrm>
              <a:off x="374" y="2714"/>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7" name="Line 534"/>
            <p:cNvSpPr>
              <a:spLocks noChangeShapeType="1"/>
            </p:cNvSpPr>
            <p:nvPr/>
          </p:nvSpPr>
          <p:spPr bwMode="auto">
            <a:xfrm>
              <a:off x="374" y="2908"/>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8" name="Line 535"/>
            <p:cNvSpPr>
              <a:spLocks noChangeShapeType="1"/>
            </p:cNvSpPr>
            <p:nvPr/>
          </p:nvSpPr>
          <p:spPr bwMode="auto">
            <a:xfrm>
              <a:off x="372" y="3092"/>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9" name="Line 536"/>
            <p:cNvSpPr>
              <a:spLocks noChangeShapeType="1"/>
            </p:cNvSpPr>
            <p:nvPr/>
          </p:nvSpPr>
          <p:spPr bwMode="auto">
            <a:xfrm>
              <a:off x="374" y="2520"/>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230" name="Group 548"/>
            <p:cNvGrpSpPr>
              <a:grpSpLocks/>
            </p:cNvGrpSpPr>
            <p:nvPr/>
          </p:nvGrpSpPr>
          <p:grpSpPr bwMode="auto">
            <a:xfrm>
              <a:off x="0" y="3341"/>
              <a:ext cx="454" cy="473"/>
              <a:chOff x="-44" y="1473"/>
              <a:chExt cx="981" cy="1105"/>
            </a:xfrm>
          </p:grpSpPr>
          <p:pic>
            <p:nvPicPr>
              <p:cNvPr id="231" name="Picture 54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550"/>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grpSp>
        <p:nvGrpSpPr>
          <p:cNvPr id="233" name="Group 556"/>
          <p:cNvGrpSpPr>
            <a:grpSpLocks/>
          </p:cNvGrpSpPr>
          <p:nvPr/>
        </p:nvGrpSpPr>
        <p:grpSpPr bwMode="auto">
          <a:xfrm>
            <a:off x="5973234" y="4721225"/>
            <a:ext cx="800100" cy="287338"/>
            <a:chOff x="4396" y="1245"/>
            <a:chExt cx="672" cy="248"/>
          </a:xfrm>
        </p:grpSpPr>
        <p:sp>
          <p:nvSpPr>
            <p:cNvPr id="23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sp>
          <p:nvSpPr>
            <p:cNvPr id="23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a:solidFill>
                  <a:srgbClr val="000000"/>
                </a:solidFill>
                <a:latin typeface="Times New Roman" charset="0"/>
              </a:endParaRPr>
            </a:p>
          </p:txBody>
        </p:sp>
        <p:sp>
          <p:nvSpPr>
            <p:cNvPr id="23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grpSp>
          <p:nvGrpSpPr>
            <p:cNvPr id="237" name="Group 560"/>
            <p:cNvGrpSpPr>
              <a:grpSpLocks/>
            </p:cNvGrpSpPr>
            <p:nvPr/>
          </p:nvGrpSpPr>
          <p:grpSpPr bwMode="auto">
            <a:xfrm>
              <a:off x="4530" y="1287"/>
              <a:ext cx="377" cy="75"/>
              <a:chOff x="2468" y="1332"/>
              <a:chExt cx="310" cy="60"/>
            </a:xfrm>
          </p:grpSpPr>
          <p:sp>
            <p:nvSpPr>
              <p:cNvPr id="240" name="Freeform 56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41" name="Freeform 56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238" name="Line 563"/>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39" name="Line 564"/>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242" name="Group 565"/>
          <p:cNvGrpSpPr>
            <a:grpSpLocks/>
          </p:cNvGrpSpPr>
          <p:nvPr/>
        </p:nvGrpSpPr>
        <p:grpSpPr bwMode="auto">
          <a:xfrm>
            <a:off x="6711951" y="5721350"/>
            <a:ext cx="800100" cy="287338"/>
            <a:chOff x="4396" y="1245"/>
            <a:chExt cx="672" cy="248"/>
          </a:xfrm>
        </p:grpSpPr>
        <p:sp>
          <p:nvSpPr>
            <p:cNvPr id="24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sp>
          <p:nvSpPr>
            <p:cNvPr id="24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a:solidFill>
                  <a:srgbClr val="000000"/>
                </a:solidFill>
                <a:latin typeface="Times New Roman" charset="0"/>
              </a:endParaRPr>
            </a:p>
          </p:txBody>
        </p:sp>
        <p:sp>
          <p:nvSpPr>
            <p:cNvPr id="24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grpSp>
          <p:nvGrpSpPr>
            <p:cNvPr id="246" name="Group 569"/>
            <p:cNvGrpSpPr>
              <a:grpSpLocks/>
            </p:cNvGrpSpPr>
            <p:nvPr/>
          </p:nvGrpSpPr>
          <p:grpSpPr bwMode="auto">
            <a:xfrm>
              <a:off x="4530" y="1287"/>
              <a:ext cx="377" cy="75"/>
              <a:chOff x="2468" y="1332"/>
              <a:chExt cx="310" cy="60"/>
            </a:xfrm>
          </p:grpSpPr>
          <p:sp>
            <p:nvSpPr>
              <p:cNvPr id="249" name="Freeform 57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50" name="Freeform 57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247" name="Line 572"/>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48" name="Line 573"/>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251" name="Group 574"/>
          <p:cNvGrpSpPr>
            <a:grpSpLocks/>
          </p:cNvGrpSpPr>
          <p:nvPr/>
        </p:nvGrpSpPr>
        <p:grpSpPr bwMode="auto">
          <a:xfrm>
            <a:off x="5086351" y="5673725"/>
            <a:ext cx="800100" cy="287338"/>
            <a:chOff x="4396" y="1245"/>
            <a:chExt cx="672" cy="248"/>
          </a:xfrm>
        </p:grpSpPr>
        <p:sp>
          <p:nvSpPr>
            <p:cNvPr id="25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sp>
          <p:nvSpPr>
            <p:cNvPr id="25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a:solidFill>
                  <a:srgbClr val="000000"/>
                </a:solidFill>
                <a:latin typeface="Times New Roman" charset="0"/>
              </a:endParaRPr>
            </a:p>
          </p:txBody>
        </p:sp>
        <p:sp>
          <p:nvSpPr>
            <p:cNvPr id="25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grpSp>
          <p:nvGrpSpPr>
            <p:cNvPr id="255" name="Group 578"/>
            <p:cNvGrpSpPr>
              <a:grpSpLocks/>
            </p:cNvGrpSpPr>
            <p:nvPr/>
          </p:nvGrpSpPr>
          <p:grpSpPr bwMode="auto">
            <a:xfrm>
              <a:off x="4530" y="1287"/>
              <a:ext cx="377" cy="75"/>
              <a:chOff x="2468" y="1332"/>
              <a:chExt cx="310" cy="60"/>
            </a:xfrm>
          </p:grpSpPr>
          <p:sp>
            <p:nvSpPr>
              <p:cNvPr id="258" name="Freeform 57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59" name="Freeform 58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256" name="Line 581"/>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57" name="Line 582"/>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Tree>
    <p:extLst>
      <p:ext uri="{BB962C8B-B14F-4D97-AF65-F5344CB8AC3E}">
        <p14:creationId xmlns:p14="http://schemas.microsoft.com/office/powerpoint/2010/main" val="170512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0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211"/>
                                        </p:tgtEl>
                                        <p:attrNameLst>
                                          <p:attrName>style.visibility</p:attrName>
                                        </p:attrNameLst>
                                      </p:cBhvr>
                                      <p:to>
                                        <p:strVal val="visible"/>
                                      </p:to>
                                    </p:set>
                                    <p:animEffect transition="in" filter="dissolve">
                                      <p:cBhvr>
                                        <p:cTn id="59" dur="500"/>
                                        <p:tgtEl>
                                          <p:spTgt spid="211"/>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212"/>
                                        </p:tgtEl>
                                        <p:attrNameLst>
                                          <p:attrName>style.visibility</p:attrName>
                                        </p:attrNameLst>
                                      </p:cBhvr>
                                      <p:to>
                                        <p:strVal val="visible"/>
                                      </p:to>
                                    </p:set>
                                    <p:animEffect transition="in" filter="wipe(left)">
                                      <p:cBhvr>
                                        <p:cTn id="63" dur="1000"/>
                                        <p:tgtEl>
                                          <p:spTgt spid="212"/>
                                        </p:tgtEl>
                                      </p:cBhvr>
                                    </p:animEffect>
                                  </p:childTnLst>
                                </p:cTn>
                              </p:par>
                            </p:childTnLst>
                          </p:cTn>
                        </p:par>
                        <p:par>
                          <p:cTn id="64" fill="hold">
                            <p:stCondLst>
                              <p:cond delay="1500"/>
                            </p:stCondLst>
                            <p:childTnLst>
                              <p:par>
                                <p:cTn id="65" presetID="9" presetClass="entr" presetSubtype="0" fill="hold" grpId="0" nodeType="afterEffect">
                                  <p:stCondLst>
                                    <p:cond delay="0"/>
                                  </p:stCondLst>
                                  <p:childTnLst>
                                    <p:set>
                                      <p:cBhvr>
                                        <p:cTn id="66" dur="1" fill="hold">
                                          <p:stCondLst>
                                            <p:cond delay="0"/>
                                          </p:stCondLst>
                                        </p:cTn>
                                        <p:tgtEl>
                                          <p:spTgt spid="213"/>
                                        </p:tgtEl>
                                        <p:attrNameLst>
                                          <p:attrName>style.visibility</p:attrName>
                                        </p:attrNameLst>
                                      </p:cBhvr>
                                      <p:to>
                                        <p:strVal val="visible"/>
                                      </p:to>
                                    </p:set>
                                    <p:animEffect transition="in" filter="dissolve">
                                      <p:cBhvr>
                                        <p:cTn id="67" dur="500"/>
                                        <p:tgtEl>
                                          <p:spTgt spid="213"/>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214"/>
                                        </p:tgtEl>
                                        <p:attrNameLst>
                                          <p:attrName>style.visibility</p:attrName>
                                        </p:attrNameLst>
                                      </p:cBhvr>
                                      <p:to>
                                        <p:strVal val="visible"/>
                                      </p:to>
                                    </p:set>
                                    <p:animEffect transition="in" filter="dissolve">
                                      <p:cBhvr>
                                        <p:cTn id="72" dur="500"/>
                                        <p:tgtEl>
                                          <p:spTgt spid="214"/>
                                        </p:tgtEl>
                                      </p:cBhvr>
                                    </p:animEffect>
                                  </p:childTnLst>
                                </p:cTn>
                              </p:par>
                            </p:childTnLst>
                          </p:cTn>
                        </p:par>
                        <p:par>
                          <p:cTn id="73" fill="hold">
                            <p:stCondLst>
                              <p:cond delay="500"/>
                            </p:stCondLst>
                            <p:childTnLst>
                              <p:par>
                                <p:cTn id="74" presetID="22" presetClass="entr" presetSubtype="2" fill="hold" grpId="0" nodeType="afterEffect">
                                  <p:stCondLst>
                                    <p:cond delay="0"/>
                                  </p:stCondLst>
                                  <p:childTnLst>
                                    <p:set>
                                      <p:cBhvr>
                                        <p:cTn id="75" dur="1" fill="hold">
                                          <p:stCondLst>
                                            <p:cond delay="0"/>
                                          </p:stCondLst>
                                        </p:cTn>
                                        <p:tgtEl>
                                          <p:spTgt spid="215"/>
                                        </p:tgtEl>
                                        <p:attrNameLst>
                                          <p:attrName>style.visibility</p:attrName>
                                        </p:attrNameLst>
                                      </p:cBhvr>
                                      <p:to>
                                        <p:strVal val="visible"/>
                                      </p:to>
                                    </p:set>
                                    <p:animEffect transition="in" filter="wipe(right)">
                                      <p:cBhvr>
                                        <p:cTn id="76" dur="1000"/>
                                        <p:tgtEl>
                                          <p:spTgt spid="215"/>
                                        </p:tgtEl>
                                      </p:cBhvr>
                                    </p:animEffect>
                                  </p:childTnLst>
                                </p:cTn>
                              </p:par>
                            </p:childTnLst>
                          </p:cTn>
                        </p:par>
                        <p:par>
                          <p:cTn id="77" fill="hold">
                            <p:stCondLst>
                              <p:cond delay="1500"/>
                            </p:stCondLst>
                            <p:childTnLst>
                              <p:par>
                                <p:cTn id="78" presetID="9" presetClass="entr" presetSubtype="0" fill="hold" grpId="0" nodeType="afterEffect">
                                  <p:stCondLst>
                                    <p:cond delay="0"/>
                                  </p:stCondLst>
                                  <p:childTnLst>
                                    <p:set>
                                      <p:cBhvr>
                                        <p:cTn id="79" dur="1" fill="hold">
                                          <p:stCondLst>
                                            <p:cond delay="0"/>
                                          </p:stCondLst>
                                        </p:cTn>
                                        <p:tgtEl>
                                          <p:spTgt spid="216"/>
                                        </p:tgtEl>
                                        <p:attrNameLst>
                                          <p:attrName>style.visibility</p:attrName>
                                        </p:attrNameLst>
                                      </p:cBhvr>
                                      <p:to>
                                        <p:strVal val="visible"/>
                                      </p:to>
                                    </p:set>
                                    <p:animEffect transition="in" filter="dissolve">
                                      <p:cBhvr>
                                        <p:cTn id="80" dur="500"/>
                                        <p:tgtEl>
                                          <p:spTgt spid="216"/>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217"/>
                                        </p:tgtEl>
                                        <p:attrNameLst>
                                          <p:attrName>style.visibility</p:attrName>
                                        </p:attrNameLst>
                                      </p:cBhvr>
                                      <p:to>
                                        <p:strVal val="visible"/>
                                      </p:to>
                                    </p:set>
                                    <p:animEffect transition="in" filter="dissolve">
                                      <p:cBhvr>
                                        <p:cTn id="85" dur="500"/>
                                        <p:tgtEl>
                                          <p:spTgt spid="217"/>
                                        </p:tgtEl>
                                      </p:cBhvr>
                                    </p:animEffec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219"/>
                                        </p:tgtEl>
                                        <p:attrNameLst>
                                          <p:attrName>style.visibility</p:attrName>
                                        </p:attrNameLst>
                                      </p:cBhvr>
                                      <p:to>
                                        <p:strVal val="visible"/>
                                      </p:to>
                                    </p:set>
                                    <p:animEffect transition="in" filter="wipe(left)">
                                      <p:cBhvr>
                                        <p:cTn id="89" dur="1000"/>
                                        <p:tgtEl>
                                          <p:spTgt spid="219"/>
                                        </p:tgtEl>
                                      </p:cBhvr>
                                    </p:animEffect>
                                  </p:childTnLst>
                                </p:cTn>
                              </p:par>
                            </p:childTnLst>
                          </p:cTn>
                        </p:par>
                        <p:par>
                          <p:cTn id="90" fill="hold">
                            <p:stCondLst>
                              <p:cond delay="1500"/>
                            </p:stCondLst>
                            <p:childTnLst>
                              <p:par>
                                <p:cTn id="91" presetID="9" presetClass="entr" presetSubtype="0" fill="hold" grpId="0" nodeType="afterEffect">
                                  <p:stCondLst>
                                    <p:cond delay="0"/>
                                  </p:stCondLst>
                                  <p:childTnLst>
                                    <p:set>
                                      <p:cBhvr>
                                        <p:cTn id="92" dur="1" fill="hold">
                                          <p:stCondLst>
                                            <p:cond delay="0"/>
                                          </p:stCondLst>
                                        </p:cTn>
                                        <p:tgtEl>
                                          <p:spTgt spid="218"/>
                                        </p:tgtEl>
                                        <p:attrNameLst>
                                          <p:attrName>style.visibility</p:attrName>
                                        </p:attrNameLst>
                                      </p:cBhvr>
                                      <p:to>
                                        <p:strVal val="visible"/>
                                      </p:to>
                                    </p:set>
                                    <p:animEffect transition="in" filter="dissolve">
                                      <p:cBhvr>
                                        <p:cTn id="93"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utoUpdateAnimBg="0"/>
      <p:bldP spid="212" grpId="0" animBg="1"/>
      <p:bldP spid="213" grpId="0" autoUpdateAnimBg="0"/>
      <p:bldP spid="214" grpId="0" autoUpdateAnimBg="0"/>
      <p:bldP spid="215" grpId="0" animBg="1"/>
      <p:bldP spid="216" grpId="0" autoUpdateAnimBg="0"/>
      <p:bldP spid="217" grpId="0" autoUpdateAnimBg="0"/>
      <p:bldP spid="218" grpId="0" autoUpdateAnimBg="0"/>
      <p:bldP spid="2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Datagram Network </a:t>
            </a:r>
          </a:p>
        </p:txBody>
      </p:sp>
      <p:sp>
        <p:nvSpPr>
          <p:cNvPr id="3" name="Content Placeholder 2"/>
          <p:cNvSpPr>
            <a:spLocks noGrp="1"/>
          </p:cNvSpPr>
          <p:nvPr>
            <p:ph idx="1"/>
          </p:nvPr>
        </p:nvSpPr>
        <p:spPr/>
        <p:txBody>
          <a:bodyPr/>
          <a:lstStyle/>
          <a:p>
            <a:pPr lvl="0" algn="just"/>
            <a:r>
              <a:rPr lang="en-IN" dirty="0"/>
              <a:t>In connectionless service, packets are injected into the subnet individually and routed independently of each other. </a:t>
            </a:r>
            <a:endParaRPr lang="en-GB" dirty="0"/>
          </a:p>
          <a:p>
            <a:pPr algn="just"/>
            <a:r>
              <a:rPr lang="en-IN" dirty="0"/>
              <a:t>No advance setup is needed. The packets are frequently called datagrams and the subnet is called a </a:t>
            </a:r>
            <a:r>
              <a:rPr lang="en-IN" b="1" dirty="0"/>
              <a:t>datagram subnet</a:t>
            </a:r>
            <a:r>
              <a:rPr lang="en-IN" dirty="0"/>
              <a:t>.</a:t>
            </a:r>
          </a:p>
          <a:p>
            <a:pPr lvl="0" algn="just"/>
            <a:r>
              <a:rPr lang="en-IN" dirty="0"/>
              <a:t>Only directly-connected lines can be used.</a:t>
            </a:r>
            <a:endParaRPr lang="en-GB" dirty="0"/>
          </a:p>
          <a:p>
            <a:endParaRPr lang="en-US" dirty="0"/>
          </a:p>
        </p:txBody>
      </p:sp>
      <p:sp>
        <p:nvSpPr>
          <p:cNvPr id="122" name="Text Box 120"/>
          <p:cNvSpPr txBox="1">
            <a:spLocks noChangeArrowheads="1"/>
          </p:cNvSpPr>
          <p:nvPr/>
        </p:nvSpPr>
        <p:spPr bwMode="auto">
          <a:xfrm>
            <a:off x="2870228" y="4295776"/>
            <a:ext cx="20954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CC0000"/>
                </a:solidFill>
                <a:effectLst/>
                <a:uLnTx/>
                <a:uFillTx/>
                <a:latin typeface="Arial" charset="0"/>
                <a:ea typeface="ＭＳ Ｐゴシック" charset="-128"/>
              </a:rPr>
              <a:t>1. send datagrams</a:t>
            </a:r>
            <a:endParaRPr kumimoji="0" lang="en-US" altLang="en-US" sz="2400" b="0" i="0" u="none" strike="noStrike" kern="0" cap="none" spc="0" normalizeH="0" baseline="0" noProof="0">
              <a:ln>
                <a:noFill/>
              </a:ln>
              <a:solidFill>
                <a:srgbClr val="CC0000"/>
              </a:solidFill>
              <a:effectLst/>
              <a:uLnTx/>
              <a:uFillTx/>
              <a:latin typeface="Arial" charset="0"/>
              <a:ea typeface="ＭＳ Ｐゴシック" charset="-128"/>
            </a:endParaRPr>
          </a:p>
        </p:txBody>
      </p:sp>
      <p:grpSp>
        <p:nvGrpSpPr>
          <p:cNvPr id="123" name="Group 458"/>
          <p:cNvGrpSpPr>
            <a:grpSpLocks/>
          </p:cNvGrpSpPr>
          <p:nvPr/>
        </p:nvGrpSpPr>
        <p:grpSpPr bwMode="auto">
          <a:xfrm>
            <a:off x="9154584" y="3735389"/>
            <a:ext cx="2675467" cy="2416175"/>
            <a:chOff x="4325" y="2353"/>
            <a:chExt cx="1264" cy="1522"/>
          </a:xfrm>
        </p:grpSpPr>
        <p:sp>
          <p:nvSpPr>
            <p:cNvPr id="124" name="Freeform 459"/>
            <p:cNvSpPr>
              <a:spLocks/>
            </p:cNvSpPr>
            <p:nvPr/>
          </p:nvSpPr>
          <p:spPr bwMode="auto">
            <a:xfrm>
              <a:off x="4536" y="2358"/>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rgbClr val="FFFFFF"/>
                </a:gs>
              </a:gsLst>
              <a:lin ang="54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25" name="Group 460"/>
            <p:cNvGrpSpPr>
              <a:grpSpLocks/>
            </p:cNvGrpSpPr>
            <p:nvPr/>
          </p:nvGrpSpPr>
          <p:grpSpPr bwMode="auto">
            <a:xfrm>
              <a:off x="4325" y="3402"/>
              <a:ext cx="454" cy="473"/>
              <a:chOff x="-44" y="1473"/>
              <a:chExt cx="981" cy="1105"/>
            </a:xfrm>
          </p:grpSpPr>
          <p:pic>
            <p:nvPicPr>
              <p:cNvPr id="134" name="Picture 46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 name="Freeform 462"/>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26" name="Rectangle 463"/>
            <p:cNvSpPr>
              <a:spLocks noChangeArrowheads="1"/>
            </p:cNvSpPr>
            <p:nvPr/>
          </p:nvSpPr>
          <p:spPr bwMode="auto">
            <a:xfrm>
              <a:off x="4719" y="2353"/>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7" name="Rectangle 464"/>
            <p:cNvSpPr>
              <a:spLocks noChangeArrowheads="1"/>
            </p:cNvSpPr>
            <p:nvPr/>
          </p:nvSpPr>
          <p:spPr bwMode="auto">
            <a:xfrm>
              <a:off x="4679" y="2382"/>
              <a:ext cx="837" cy="975"/>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8" name="Rectangle 465"/>
            <p:cNvSpPr>
              <a:spLocks noChangeArrowheads="1"/>
            </p:cNvSpPr>
            <p:nvPr/>
          </p:nvSpPr>
          <p:spPr bwMode="auto">
            <a:xfrm>
              <a:off x="4683" y="2784"/>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9" name="Text Box 466"/>
            <p:cNvSpPr txBox="1">
              <a:spLocks noChangeArrowheads="1"/>
            </p:cNvSpPr>
            <p:nvPr/>
          </p:nvSpPr>
          <p:spPr bwMode="auto">
            <a:xfrm>
              <a:off x="4602" y="2360"/>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application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transport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FFFFFF"/>
                  </a:solidFill>
                  <a:effectLst/>
                  <a:uLnTx/>
                  <a:uFillTx/>
                  <a:latin typeface="Arial" charset="0"/>
                  <a:ea typeface="ＭＳ Ｐゴシック" charset="-128"/>
                </a:rPr>
                <a:t>network</a:t>
              </a:r>
              <a:endPar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physical</a:t>
              </a:r>
            </a:p>
          </p:txBody>
        </p:sp>
        <p:sp>
          <p:nvSpPr>
            <p:cNvPr id="130" name="Line 467"/>
            <p:cNvSpPr>
              <a:spLocks noChangeShapeType="1"/>
            </p:cNvSpPr>
            <p:nvPr/>
          </p:nvSpPr>
          <p:spPr bwMode="auto">
            <a:xfrm>
              <a:off x="4678" y="2782"/>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1" name="Line 468"/>
            <p:cNvSpPr>
              <a:spLocks noChangeShapeType="1"/>
            </p:cNvSpPr>
            <p:nvPr/>
          </p:nvSpPr>
          <p:spPr bwMode="auto">
            <a:xfrm>
              <a:off x="4678" y="2976"/>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2" name="Line 469"/>
            <p:cNvSpPr>
              <a:spLocks noChangeShapeType="1"/>
            </p:cNvSpPr>
            <p:nvPr/>
          </p:nvSpPr>
          <p:spPr bwMode="auto">
            <a:xfrm>
              <a:off x="4676" y="3160"/>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3" name="Line 470"/>
            <p:cNvSpPr>
              <a:spLocks noChangeShapeType="1"/>
            </p:cNvSpPr>
            <p:nvPr/>
          </p:nvSpPr>
          <p:spPr bwMode="auto">
            <a:xfrm>
              <a:off x="4678" y="2588"/>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36" name="Group 471"/>
          <p:cNvGrpSpPr>
            <a:grpSpLocks/>
          </p:cNvGrpSpPr>
          <p:nvPr/>
        </p:nvGrpSpPr>
        <p:grpSpPr bwMode="auto">
          <a:xfrm>
            <a:off x="0" y="3627439"/>
            <a:ext cx="2719917" cy="2427287"/>
            <a:chOff x="0" y="2285"/>
            <a:chExt cx="1285" cy="1529"/>
          </a:xfrm>
        </p:grpSpPr>
        <p:sp>
          <p:nvSpPr>
            <p:cNvPr id="137" name="Freeform 472"/>
            <p:cNvSpPr>
              <a:spLocks/>
            </p:cNvSpPr>
            <p:nvPr/>
          </p:nvSpPr>
          <p:spPr bwMode="auto">
            <a:xfrm>
              <a:off x="211" y="2297"/>
              <a:ext cx="990" cy="1124"/>
            </a:xfrm>
            <a:custGeom>
              <a:avLst/>
              <a:gdLst>
                <a:gd name="T0" fmla="*/ 0 w 990"/>
                <a:gd name="T1" fmla="*/ 1089 h 1124"/>
                <a:gd name="T2" fmla="*/ 161 w 990"/>
                <a:gd name="T3" fmla="*/ 0 h 1124"/>
                <a:gd name="T4" fmla="*/ 210 w 990"/>
                <a:gd name="T5" fmla="*/ 899 h 1124"/>
                <a:gd name="T6" fmla="*/ 962 w 990"/>
                <a:gd name="T7" fmla="*/ 906 h 1124"/>
                <a:gd name="T8" fmla="*/ 990 w 990"/>
                <a:gd name="T9" fmla="*/ 990 h 1124"/>
                <a:gd name="T10" fmla="*/ 210 w 990"/>
                <a:gd name="T11" fmla="*/ 1124 h 1124"/>
                <a:gd name="T12" fmla="*/ 0 w 990"/>
                <a:gd name="T13" fmla="*/ 1089 h 1124"/>
                <a:gd name="T14" fmla="*/ 0 60000 65536"/>
                <a:gd name="T15" fmla="*/ 0 60000 65536"/>
                <a:gd name="T16" fmla="*/ 0 60000 65536"/>
                <a:gd name="T17" fmla="*/ 0 60000 65536"/>
                <a:gd name="T18" fmla="*/ 0 60000 65536"/>
                <a:gd name="T19" fmla="*/ 0 60000 65536"/>
                <a:gd name="T20" fmla="*/ 0 60000 65536"/>
                <a:gd name="T21" fmla="*/ 0 w 990"/>
                <a:gd name="T22" fmla="*/ 0 h 1124"/>
                <a:gd name="T23" fmla="*/ 990 w 990"/>
                <a:gd name="T24" fmla="*/ 1124 h 1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90" h="1124">
                  <a:moveTo>
                    <a:pt x="0" y="1089"/>
                  </a:moveTo>
                  <a:lnTo>
                    <a:pt x="161" y="0"/>
                  </a:lnTo>
                  <a:lnTo>
                    <a:pt x="210" y="899"/>
                  </a:lnTo>
                  <a:lnTo>
                    <a:pt x="962" y="906"/>
                  </a:lnTo>
                  <a:lnTo>
                    <a:pt x="990" y="990"/>
                  </a:lnTo>
                  <a:lnTo>
                    <a:pt x="210" y="1124"/>
                  </a:lnTo>
                  <a:lnTo>
                    <a:pt x="0" y="1089"/>
                  </a:lnTo>
                  <a:close/>
                </a:path>
              </a:pathLst>
            </a:custGeom>
            <a:gradFill rotWithShape="1">
              <a:gsLst>
                <a:gs pos="0">
                  <a:srgbClr val="000099"/>
                </a:gs>
                <a:gs pos="100000">
                  <a:srgbClr val="FFFFFF"/>
                </a:gs>
              </a:gsLst>
              <a:lin ang="54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8" name="Rectangle 473"/>
            <p:cNvSpPr>
              <a:spLocks noChangeArrowheads="1"/>
            </p:cNvSpPr>
            <p:nvPr/>
          </p:nvSpPr>
          <p:spPr bwMode="auto">
            <a:xfrm>
              <a:off x="415" y="2285"/>
              <a:ext cx="820" cy="946"/>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9" name="Rectangle 474"/>
            <p:cNvSpPr>
              <a:spLocks noChangeArrowheads="1"/>
            </p:cNvSpPr>
            <p:nvPr/>
          </p:nvSpPr>
          <p:spPr bwMode="auto">
            <a:xfrm>
              <a:off x="375" y="2314"/>
              <a:ext cx="837" cy="975"/>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0" name="Rectangle 475"/>
            <p:cNvSpPr>
              <a:spLocks noChangeArrowheads="1"/>
            </p:cNvSpPr>
            <p:nvPr/>
          </p:nvSpPr>
          <p:spPr bwMode="auto">
            <a:xfrm>
              <a:off x="379" y="2716"/>
              <a:ext cx="831" cy="19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1" name="Text Box 476"/>
            <p:cNvSpPr txBox="1">
              <a:spLocks noChangeArrowheads="1"/>
            </p:cNvSpPr>
            <p:nvPr/>
          </p:nvSpPr>
          <p:spPr bwMode="auto">
            <a:xfrm>
              <a:off x="298" y="2292"/>
              <a:ext cx="98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application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transport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FFFFFF"/>
                  </a:solidFill>
                  <a:effectLst/>
                  <a:uLnTx/>
                  <a:uFillTx/>
                  <a:latin typeface="Arial" charset="0"/>
                  <a:ea typeface="ＭＳ Ｐゴシック" charset="-128"/>
                </a:rPr>
                <a:t>network</a:t>
              </a:r>
              <a:endPar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physical</a:t>
              </a:r>
            </a:p>
          </p:txBody>
        </p:sp>
        <p:sp>
          <p:nvSpPr>
            <p:cNvPr id="142" name="Line 477"/>
            <p:cNvSpPr>
              <a:spLocks noChangeShapeType="1"/>
            </p:cNvSpPr>
            <p:nvPr/>
          </p:nvSpPr>
          <p:spPr bwMode="auto">
            <a:xfrm>
              <a:off x="374" y="2714"/>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3" name="Line 478"/>
            <p:cNvSpPr>
              <a:spLocks noChangeShapeType="1"/>
            </p:cNvSpPr>
            <p:nvPr/>
          </p:nvSpPr>
          <p:spPr bwMode="auto">
            <a:xfrm>
              <a:off x="374" y="2908"/>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4" name="Line 479"/>
            <p:cNvSpPr>
              <a:spLocks noChangeShapeType="1"/>
            </p:cNvSpPr>
            <p:nvPr/>
          </p:nvSpPr>
          <p:spPr bwMode="auto">
            <a:xfrm>
              <a:off x="372" y="3092"/>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5" name="Line 480"/>
            <p:cNvSpPr>
              <a:spLocks noChangeShapeType="1"/>
            </p:cNvSpPr>
            <p:nvPr/>
          </p:nvSpPr>
          <p:spPr bwMode="auto">
            <a:xfrm>
              <a:off x="374" y="2520"/>
              <a:ext cx="83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46" name="Group 481"/>
            <p:cNvGrpSpPr>
              <a:grpSpLocks/>
            </p:cNvGrpSpPr>
            <p:nvPr/>
          </p:nvGrpSpPr>
          <p:grpSpPr bwMode="auto">
            <a:xfrm>
              <a:off x="0" y="3341"/>
              <a:ext cx="454" cy="473"/>
              <a:chOff x="-44" y="1473"/>
              <a:chExt cx="981" cy="1105"/>
            </a:xfrm>
          </p:grpSpPr>
          <p:pic>
            <p:nvPicPr>
              <p:cNvPr id="147" name="Picture 482"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 name="Freeform 483"/>
              <p:cNvSpPr>
                <a:spLocks/>
              </p:cNvSpPr>
              <p:nvPr/>
            </p:nvSpPr>
            <p:spPr bwMode="auto">
              <a:xfrm flipH="1">
                <a:off x="374" y="1579"/>
                <a:ext cx="477" cy="506"/>
              </a:xfrm>
              <a:custGeom>
                <a:avLst/>
                <a:gdLst>
                  <a:gd name="T0" fmla="*/ 0 w 356"/>
                  <a:gd name="T1" fmla="*/ 0 h 368"/>
                  <a:gd name="T2" fmla="*/ 4176 w 356"/>
                  <a:gd name="T3" fmla="*/ 248 h 368"/>
                  <a:gd name="T4" fmla="*/ 4954 w 356"/>
                  <a:gd name="T5" fmla="*/ 5173 h 368"/>
                  <a:gd name="T6" fmla="*/ 1092 w 356"/>
                  <a:gd name="T7" fmla="*/ 6469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sp>
        <p:nvSpPr>
          <p:cNvPr id="149" name="Freeform 484"/>
          <p:cNvSpPr>
            <a:spLocks/>
          </p:cNvSpPr>
          <p:nvPr/>
        </p:nvSpPr>
        <p:spPr bwMode="auto">
          <a:xfrm>
            <a:off x="4495801" y="4608514"/>
            <a:ext cx="3797300" cy="1481137"/>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nvGrpSpPr>
          <p:cNvPr id="150" name="Group 485"/>
          <p:cNvGrpSpPr>
            <a:grpSpLocks/>
          </p:cNvGrpSpPr>
          <p:nvPr/>
        </p:nvGrpSpPr>
        <p:grpSpPr bwMode="auto">
          <a:xfrm>
            <a:off x="4648201" y="5016501"/>
            <a:ext cx="3475567" cy="658813"/>
            <a:chOff x="959" y="3814"/>
            <a:chExt cx="1642" cy="415"/>
          </a:xfrm>
        </p:grpSpPr>
        <p:grpSp>
          <p:nvGrpSpPr>
            <p:cNvPr id="151" name="Group 486"/>
            <p:cNvGrpSpPr>
              <a:grpSpLocks/>
            </p:cNvGrpSpPr>
            <p:nvPr/>
          </p:nvGrpSpPr>
          <p:grpSpPr bwMode="auto">
            <a:xfrm>
              <a:off x="2223" y="3814"/>
              <a:ext cx="378" cy="181"/>
              <a:chOff x="4396" y="1245"/>
              <a:chExt cx="672" cy="248"/>
            </a:xfrm>
          </p:grpSpPr>
          <p:sp>
            <p:nvSpPr>
              <p:cNvPr id="170"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sp>
            <p:nvSpPr>
              <p:cNvPr id="171"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a:solidFill>
                    <a:srgbClr val="000000"/>
                  </a:solidFill>
                  <a:latin typeface="Times New Roman" charset="0"/>
                </a:endParaRPr>
              </a:p>
            </p:txBody>
          </p:sp>
          <p:sp>
            <p:nvSpPr>
              <p:cNvPr id="172"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grpSp>
            <p:nvGrpSpPr>
              <p:cNvPr id="173" name="Group 490"/>
              <p:cNvGrpSpPr>
                <a:grpSpLocks/>
              </p:cNvGrpSpPr>
              <p:nvPr/>
            </p:nvGrpSpPr>
            <p:grpSpPr bwMode="auto">
              <a:xfrm>
                <a:off x="4530" y="1287"/>
                <a:ext cx="377" cy="75"/>
                <a:chOff x="2468" y="1332"/>
                <a:chExt cx="310" cy="60"/>
              </a:xfrm>
            </p:grpSpPr>
            <p:sp>
              <p:nvSpPr>
                <p:cNvPr id="176" name="Freeform 49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77" name="Freeform 49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174" name="Line 493"/>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75" name="Line 494"/>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152" name="Group 495"/>
            <p:cNvGrpSpPr>
              <a:grpSpLocks/>
            </p:cNvGrpSpPr>
            <p:nvPr/>
          </p:nvGrpSpPr>
          <p:grpSpPr bwMode="auto">
            <a:xfrm>
              <a:off x="1559" y="4048"/>
              <a:ext cx="378" cy="181"/>
              <a:chOff x="4396" y="1245"/>
              <a:chExt cx="672" cy="248"/>
            </a:xfrm>
          </p:grpSpPr>
          <p:sp>
            <p:nvSpPr>
              <p:cNvPr id="16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sp>
            <p:nvSpPr>
              <p:cNvPr id="16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a:solidFill>
                    <a:srgbClr val="000000"/>
                  </a:solidFill>
                  <a:latin typeface="Times New Roman" charset="0"/>
                </a:endParaRPr>
              </a:p>
            </p:txBody>
          </p:sp>
          <p:sp>
            <p:nvSpPr>
              <p:cNvPr id="16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grpSp>
            <p:nvGrpSpPr>
              <p:cNvPr id="165" name="Group 499"/>
              <p:cNvGrpSpPr>
                <a:grpSpLocks/>
              </p:cNvGrpSpPr>
              <p:nvPr/>
            </p:nvGrpSpPr>
            <p:grpSpPr bwMode="auto">
              <a:xfrm>
                <a:off x="4530" y="1287"/>
                <a:ext cx="377" cy="75"/>
                <a:chOff x="2468" y="1332"/>
                <a:chExt cx="310" cy="60"/>
              </a:xfrm>
            </p:grpSpPr>
            <p:sp>
              <p:nvSpPr>
                <p:cNvPr id="168" name="Freeform 50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69" name="Freeform 50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166" name="Line 502"/>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67" name="Line 503"/>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153" name="Group 504"/>
            <p:cNvGrpSpPr>
              <a:grpSpLocks/>
            </p:cNvGrpSpPr>
            <p:nvPr/>
          </p:nvGrpSpPr>
          <p:grpSpPr bwMode="auto">
            <a:xfrm>
              <a:off x="959" y="3816"/>
              <a:ext cx="378" cy="181"/>
              <a:chOff x="4396" y="1245"/>
              <a:chExt cx="672" cy="248"/>
            </a:xfrm>
          </p:grpSpPr>
          <p:sp>
            <p:nvSpPr>
              <p:cNvPr id="154"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sp>
            <p:nvSpPr>
              <p:cNvPr id="155"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a:solidFill>
                    <a:srgbClr val="000000"/>
                  </a:solidFill>
                  <a:latin typeface="Times New Roman" charset="0"/>
                </a:endParaRPr>
              </a:p>
            </p:txBody>
          </p:sp>
          <p:sp>
            <p:nvSpPr>
              <p:cNvPr id="156"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grpSp>
            <p:nvGrpSpPr>
              <p:cNvPr id="157" name="Group 508"/>
              <p:cNvGrpSpPr>
                <a:grpSpLocks/>
              </p:cNvGrpSpPr>
              <p:nvPr/>
            </p:nvGrpSpPr>
            <p:grpSpPr bwMode="auto">
              <a:xfrm>
                <a:off x="4530" y="1287"/>
                <a:ext cx="377" cy="75"/>
                <a:chOff x="2468" y="1332"/>
                <a:chExt cx="310" cy="60"/>
              </a:xfrm>
            </p:grpSpPr>
            <p:sp>
              <p:nvSpPr>
                <p:cNvPr id="160" name="Freeform 50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61" name="Freeform 51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158" name="Line 511"/>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59" name="Line 512"/>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sp>
        <p:nvSpPr>
          <p:cNvPr id="178" name="Line 541"/>
          <p:cNvSpPr>
            <a:spLocks noChangeShapeType="1"/>
          </p:cNvSpPr>
          <p:nvPr/>
        </p:nvSpPr>
        <p:spPr bwMode="auto">
          <a:xfrm rot="5400000" flipV="1">
            <a:off x="3635376" y="4085167"/>
            <a:ext cx="6350" cy="21039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9" name="Freeform 542"/>
          <p:cNvSpPr>
            <a:spLocks/>
          </p:cNvSpPr>
          <p:nvPr/>
        </p:nvSpPr>
        <p:spPr bwMode="auto">
          <a:xfrm>
            <a:off x="5448301" y="4899026"/>
            <a:ext cx="622300" cy="263525"/>
          </a:xfrm>
          <a:custGeom>
            <a:avLst/>
            <a:gdLst>
              <a:gd name="T0" fmla="*/ 0 w 294"/>
              <a:gd name="T1" fmla="*/ 2147483647 h 166"/>
              <a:gd name="T2" fmla="*/ 2147483647 w 294"/>
              <a:gd name="T3" fmla="*/ 0 h 166"/>
              <a:gd name="T4" fmla="*/ 0 60000 65536"/>
              <a:gd name="T5" fmla="*/ 0 60000 65536"/>
              <a:gd name="T6" fmla="*/ 0 w 294"/>
              <a:gd name="T7" fmla="*/ 0 h 166"/>
              <a:gd name="T8" fmla="*/ 294 w 294"/>
              <a:gd name="T9" fmla="*/ 166 h 166"/>
            </a:gdLst>
            <a:ahLst/>
            <a:cxnLst>
              <a:cxn ang="T4">
                <a:pos x="T0" y="T1"/>
              </a:cxn>
              <a:cxn ang="T5">
                <a:pos x="T2" y="T3"/>
              </a:cxn>
            </a:cxnLst>
            <a:rect l="T6" t="T7" r="T8" b="T9"/>
            <a:pathLst>
              <a:path w="294" h="166">
                <a:moveTo>
                  <a:pt x="0" y="166"/>
                </a:moveTo>
                <a:lnTo>
                  <a:pt x="294"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0" name="Freeform 543"/>
          <p:cNvSpPr>
            <a:spLocks/>
          </p:cNvSpPr>
          <p:nvPr/>
        </p:nvSpPr>
        <p:spPr bwMode="auto">
          <a:xfrm>
            <a:off x="6735234" y="4892676"/>
            <a:ext cx="575733" cy="276225"/>
          </a:xfrm>
          <a:custGeom>
            <a:avLst/>
            <a:gdLst>
              <a:gd name="T0" fmla="*/ 0 w 272"/>
              <a:gd name="T1" fmla="*/ 0 h 174"/>
              <a:gd name="T2" fmla="*/ 2147483647 w 272"/>
              <a:gd name="T3" fmla="*/ 2147483647 h 174"/>
              <a:gd name="T4" fmla="*/ 0 60000 65536"/>
              <a:gd name="T5" fmla="*/ 0 60000 65536"/>
              <a:gd name="T6" fmla="*/ 0 w 272"/>
              <a:gd name="T7" fmla="*/ 0 h 174"/>
              <a:gd name="T8" fmla="*/ 272 w 272"/>
              <a:gd name="T9" fmla="*/ 174 h 174"/>
            </a:gdLst>
            <a:ahLst/>
            <a:cxnLst>
              <a:cxn ang="T4">
                <a:pos x="T0" y="T1"/>
              </a:cxn>
              <a:cxn ang="T5">
                <a:pos x="T2" y="T3"/>
              </a:cxn>
            </a:cxnLst>
            <a:rect l="T6" t="T7" r="T8" b="T9"/>
            <a:pathLst>
              <a:path w="272" h="174">
                <a:moveTo>
                  <a:pt x="0" y="0"/>
                </a:moveTo>
                <a:lnTo>
                  <a:pt x="272" y="17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1" name="Freeform 544"/>
          <p:cNvSpPr>
            <a:spLocks/>
          </p:cNvSpPr>
          <p:nvPr/>
        </p:nvSpPr>
        <p:spPr bwMode="auto">
          <a:xfrm>
            <a:off x="5314951" y="5284789"/>
            <a:ext cx="641349" cy="238125"/>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2" name="Freeform 545"/>
          <p:cNvSpPr>
            <a:spLocks/>
          </p:cNvSpPr>
          <p:nvPr/>
        </p:nvSpPr>
        <p:spPr bwMode="auto">
          <a:xfrm>
            <a:off x="6705600" y="5273675"/>
            <a:ext cx="745067" cy="234950"/>
          </a:xfrm>
          <a:custGeom>
            <a:avLst/>
            <a:gdLst>
              <a:gd name="T0" fmla="*/ 0 w 352"/>
              <a:gd name="T1" fmla="*/ 2147483647 h 148"/>
              <a:gd name="T2" fmla="*/ 2147483647 w 352"/>
              <a:gd name="T3" fmla="*/ 0 h 148"/>
              <a:gd name="T4" fmla="*/ 0 60000 65536"/>
              <a:gd name="T5" fmla="*/ 0 60000 65536"/>
              <a:gd name="T6" fmla="*/ 0 w 352"/>
              <a:gd name="T7" fmla="*/ 0 h 148"/>
              <a:gd name="T8" fmla="*/ 352 w 352"/>
              <a:gd name="T9" fmla="*/ 148 h 148"/>
            </a:gdLst>
            <a:ahLst/>
            <a:cxnLst>
              <a:cxn ang="T4">
                <a:pos x="T0" y="T1"/>
              </a:cxn>
              <a:cxn ang="T5">
                <a:pos x="T2" y="T3"/>
              </a:cxn>
            </a:cxnLst>
            <a:rect l="T6" t="T7" r="T8" b="T9"/>
            <a:pathLst>
              <a:path w="352" h="148">
                <a:moveTo>
                  <a:pt x="0" y="148"/>
                </a:moveTo>
                <a:lnTo>
                  <a:pt x="35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3" name="Freeform 546"/>
          <p:cNvSpPr>
            <a:spLocks/>
          </p:cNvSpPr>
          <p:nvPr/>
        </p:nvSpPr>
        <p:spPr bwMode="auto">
          <a:xfrm>
            <a:off x="7467601" y="5314950"/>
            <a:ext cx="275167" cy="508000"/>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4" name="Freeform 547"/>
          <p:cNvSpPr>
            <a:spLocks/>
          </p:cNvSpPr>
          <p:nvPr/>
        </p:nvSpPr>
        <p:spPr bwMode="auto">
          <a:xfrm>
            <a:off x="5820834" y="5848351"/>
            <a:ext cx="982133" cy="74613"/>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5" name="Freeform 548"/>
          <p:cNvSpPr>
            <a:spLocks/>
          </p:cNvSpPr>
          <p:nvPr/>
        </p:nvSpPr>
        <p:spPr bwMode="auto">
          <a:xfrm>
            <a:off x="5105401" y="5308600"/>
            <a:ext cx="258233" cy="425450"/>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6" name="Line 549"/>
          <p:cNvSpPr>
            <a:spLocks noChangeShapeType="1"/>
          </p:cNvSpPr>
          <p:nvPr/>
        </p:nvSpPr>
        <p:spPr bwMode="auto">
          <a:xfrm rot="16200000" flipH="1" flipV="1">
            <a:off x="8993717" y="4321175"/>
            <a:ext cx="0" cy="18161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87" name="Group 553"/>
          <p:cNvGrpSpPr>
            <a:grpSpLocks/>
          </p:cNvGrpSpPr>
          <p:nvPr/>
        </p:nvGrpSpPr>
        <p:grpSpPr bwMode="auto">
          <a:xfrm>
            <a:off x="5973234" y="4721225"/>
            <a:ext cx="800100" cy="287338"/>
            <a:chOff x="4396" y="1245"/>
            <a:chExt cx="672" cy="248"/>
          </a:xfrm>
        </p:grpSpPr>
        <p:sp>
          <p:nvSpPr>
            <p:cNvPr id="188"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sp>
          <p:nvSpPr>
            <p:cNvPr id="189"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a:solidFill>
                  <a:srgbClr val="000000"/>
                </a:solidFill>
                <a:latin typeface="Times New Roman" charset="0"/>
              </a:endParaRPr>
            </a:p>
          </p:txBody>
        </p:sp>
        <p:sp>
          <p:nvSpPr>
            <p:cNvPr id="190"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grpSp>
          <p:nvGrpSpPr>
            <p:cNvPr id="191" name="Group 557"/>
            <p:cNvGrpSpPr>
              <a:grpSpLocks/>
            </p:cNvGrpSpPr>
            <p:nvPr/>
          </p:nvGrpSpPr>
          <p:grpSpPr bwMode="auto">
            <a:xfrm>
              <a:off x="4530" y="1287"/>
              <a:ext cx="377" cy="75"/>
              <a:chOff x="2468" y="1332"/>
              <a:chExt cx="310" cy="60"/>
            </a:xfrm>
          </p:grpSpPr>
          <p:sp>
            <p:nvSpPr>
              <p:cNvPr id="194" name="Freeform 55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95" name="Freeform 55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192" name="Line 560"/>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93" name="Line 56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196" name="Group 562"/>
          <p:cNvGrpSpPr>
            <a:grpSpLocks/>
          </p:cNvGrpSpPr>
          <p:nvPr/>
        </p:nvGrpSpPr>
        <p:grpSpPr bwMode="auto">
          <a:xfrm>
            <a:off x="6711951" y="5721350"/>
            <a:ext cx="800100" cy="287338"/>
            <a:chOff x="4396" y="1245"/>
            <a:chExt cx="672" cy="248"/>
          </a:xfrm>
        </p:grpSpPr>
        <p:sp>
          <p:nvSpPr>
            <p:cNvPr id="19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sp>
          <p:nvSpPr>
            <p:cNvPr id="19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a:solidFill>
                  <a:srgbClr val="000000"/>
                </a:solidFill>
                <a:latin typeface="Times New Roman" charset="0"/>
              </a:endParaRPr>
            </a:p>
          </p:txBody>
        </p:sp>
        <p:sp>
          <p:nvSpPr>
            <p:cNvPr id="19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grpSp>
          <p:nvGrpSpPr>
            <p:cNvPr id="200" name="Group 566"/>
            <p:cNvGrpSpPr>
              <a:grpSpLocks/>
            </p:cNvGrpSpPr>
            <p:nvPr/>
          </p:nvGrpSpPr>
          <p:grpSpPr bwMode="auto">
            <a:xfrm>
              <a:off x="4530" y="1287"/>
              <a:ext cx="377" cy="75"/>
              <a:chOff x="2468" y="1332"/>
              <a:chExt cx="310" cy="60"/>
            </a:xfrm>
          </p:grpSpPr>
          <p:sp>
            <p:nvSpPr>
              <p:cNvPr id="203" name="Freeform 56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04" name="Freeform 56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201" name="Line 569"/>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02" name="Line 570"/>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205" name="Group 571"/>
          <p:cNvGrpSpPr>
            <a:grpSpLocks/>
          </p:cNvGrpSpPr>
          <p:nvPr/>
        </p:nvGrpSpPr>
        <p:grpSpPr bwMode="auto">
          <a:xfrm>
            <a:off x="5086351" y="5673725"/>
            <a:ext cx="800100" cy="287338"/>
            <a:chOff x="4396" y="1245"/>
            <a:chExt cx="672" cy="248"/>
          </a:xfrm>
        </p:grpSpPr>
        <p:sp>
          <p:nvSpPr>
            <p:cNvPr id="20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sp>
          <p:nvSpPr>
            <p:cNvPr id="20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eaLnBrk="0" fontAlgn="base" hangingPunct="0">
                <a:spcBef>
                  <a:spcPct val="0"/>
                </a:spcBef>
                <a:spcAft>
                  <a:spcPct val="0"/>
                </a:spcAft>
              </a:pPr>
              <a:endParaRPr lang="en-US" altLang="en-US">
                <a:solidFill>
                  <a:srgbClr val="000000"/>
                </a:solidFill>
                <a:latin typeface="Times New Roman" charset="0"/>
              </a:endParaRPr>
            </a:p>
          </p:txBody>
        </p:sp>
        <p:sp>
          <p:nvSpPr>
            <p:cNvPr id="20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0" fontAlgn="base" hangingPunct="0">
                <a:spcBef>
                  <a:spcPct val="0"/>
                </a:spcBef>
                <a:spcAft>
                  <a:spcPct val="0"/>
                </a:spcAft>
              </a:pPr>
              <a:endParaRPr lang="en-US" altLang="en-US">
                <a:solidFill>
                  <a:srgbClr val="000000"/>
                </a:solidFill>
                <a:latin typeface="Times New Roman" charset="0"/>
              </a:endParaRPr>
            </a:p>
          </p:txBody>
        </p:sp>
        <p:grpSp>
          <p:nvGrpSpPr>
            <p:cNvPr id="209" name="Group 575"/>
            <p:cNvGrpSpPr>
              <a:grpSpLocks/>
            </p:cNvGrpSpPr>
            <p:nvPr/>
          </p:nvGrpSpPr>
          <p:grpSpPr bwMode="auto">
            <a:xfrm>
              <a:off x="4530" y="1287"/>
              <a:ext cx="377" cy="75"/>
              <a:chOff x="2468" y="1332"/>
              <a:chExt cx="310" cy="60"/>
            </a:xfrm>
          </p:grpSpPr>
          <p:sp>
            <p:nvSpPr>
              <p:cNvPr id="212" name="Freeform 57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13" name="Freeform 57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210" name="Line 578"/>
            <p:cNvSpPr>
              <a:spLocks noChangeShapeType="1"/>
            </p:cNvSpPr>
            <p:nvPr/>
          </p:nvSpPr>
          <p:spPr bwMode="auto">
            <a:xfrm>
              <a:off x="4400" y="1320"/>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11" name="Line 579"/>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214" name="Group 342"/>
          <p:cNvGrpSpPr>
            <a:grpSpLocks/>
          </p:cNvGrpSpPr>
          <p:nvPr/>
        </p:nvGrpSpPr>
        <p:grpSpPr bwMode="auto">
          <a:xfrm>
            <a:off x="3181352" y="4770438"/>
            <a:ext cx="5911849" cy="1200150"/>
            <a:chOff x="1489" y="3201"/>
            <a:chExt cx="2793" cy="756"/>
          </a:xfrm>
        </p:grpSpPr>
        <p:grpSp>
          <p:nvGrpSpPr>
            <p:cNvPr id="215" name="Group 177"/>
            <p:cNvGrpSpPr>
              <a:grpSpLocks/>
            </p:cNvGrpSpPr>
            <p:nvPr/>
          </p:nvGrpSpPr>
          <p:grpSpPr bwMode="auto">
            <a:xfrm>
              <a:off x="1489" y="3267"/>
              <a:ext cx="228" cy="165"/>
              <a:chOff x="1548" y="3723"/>
              <a:chExt cx="228" cy="165"/>
            </a:xfrm>
          </p:grpSpPr>
          <p:sp>
            <p:nvSpPr>
              <p:cNvPr id="236" name="Rectangle 175"/>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7" name="Rectangle 174"/>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8" name="Line 176"/>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16" name="Group 178"/>
            <p:cNvGrpSpPr>
              <a:grpSpLocks/>
            </p:cNvGrpSpPr>
            <p:nvPr/>
          </p:nvGrpSpPr>
          <p:grpSpPr bwMode="auto">
            <a:xfrm>
              <a:off x="1987" y="3270"/>
              <a:ext cx="228" cy="165"/>
              <a:chOff x="1548" y="3723"/>
              <a:chExt cx="228" cy="165"/>
            </a:xfrm>
          </p:grpSpPr>
          <p:sp>
            <p:nvSpPr>
              <p:cNvPr id="233" name="Rectangle 179"/>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4" name="Rectangle 180"/>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5" name="Line 181"/>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17" name="Group 182"/>
            <p:cNvGrpSpPr>
              <a:grpSpLocks/>
            </p:cNvGrpSpPr>
            <p:nvPr/>
          </p:nvGrpSpPr>
          <p:grpSpPr bwMode="auto">
            <a:xfrm>
              <a:off x="3166" y="3201"/>
              <a:ext cx="228" cy="165"/>
              <a:chOff x="1548" y="3723"/>
              <a:chExt cx="228" cy="165"/>
            </a:xfrm>
          </p:grpSpPr>
          <p:sp>
            <p:nvSpPr>
              <p:cNvPr id="230" name="Rectangle 183"/>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1" name="Rectangle 184"/>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2" name="Line 185"/>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18" name="Group 186"/>
            <p:cNvGrpSpPr>
              <a:grpSpLocks/>
            </p:cNvGrpSpPr>
            <p:nvPr/>
          </p:nvGrpSpPr>
          <p:grpSpPr bwMode="auto">
            <a:xfrm>
              <a:off x="2836" y="3792"/>
              <a:ext cx="228" cy="165"/>
              <a:chOff x="1548" y="3723"/>
              <a:chExt cx="228" cy="165"/>
            </a:xfrm>
          </p:grpSpPr>
          <p:sp>
            <p:nvSpPr>
              <p:cNvPr id="227" name="Rectangle 187"/>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8" name="Rectangle 188"/>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9" name="Line 189"/>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19" name="Group 190"/>
            <p:cNvGrpSpPr>
              <a:grpSpLocks/>
            </p:cNvGrpSpPr>
            <p:nvPr/>
          </p:nvGrpSpPr>
          <p:grpSpPr bwMode="auto">
            <a:xfrm>
              <a:off x="2572" y="3492"/>
              <a:ext cx="228" cy="165"/>
              <a:chOff x="1548" y="3723"/>
              <a:chExt cx="228" cy="165"/>
            </a:xfrm>
          </p:grpSpPr>
          <p:sp>
            <p:nvSpPr>
              <p:cNvPr id="224" name="Rectangle 191"/>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5" name="Rectangle 192"/>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6" name="Line 193"/>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20" name="Group 194"/>
            <p:cNvGrpSpPr>
              <a:grpSpLocks/>
            </p:cNvGrpSpPr>
            <p:nvPr/>
          </p:nvGrpSpPr>
          <p:grpSpPr bwMode="auto">
            <a:xfrm>
              <a:off x="4054" y="3318"/>
              <a:ext cx="228" cy="165"/>
              <a:chOff x="1548" y="3723"/>
              <a:chExt cx="228" cy="165"/>
            </a:xfrm>
          </p:grpSpPr>
          <p:sp>
            <p:nvSpPr>
              <p:cNvPr id="221" name="Rectangle 195"/>
              <p:cNvSpPr>
                <a:spLocks noChangeArrowheads="1"/>
              </p:cNvSpPr>
              <p:nvPr/>
            </p:nvSpPr>
            <p:spPr bwMode="auto">
              <a:xfrm>
                <a:off x="1563" y="3723"/>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2" name="Rectangle 196"/>
              <p:cNvSpPr>
                <a:spLocks noChangeArrowheads="1"/>
              </p:cNvSpPr>
              <p:nvPr/>
            </p:nvSpPr>
            <p:spPr bwMode="auto">
              <a:xfrm>
                <a:off x="1548" y="3738"/>
                <a:ext cx="102" cy="150"/>
              </a:xfrm>
              <a:prstGeom prst="rect">
                <a:avLst/>
              </a:prstGeom>
              <a:solidFill>
                <a:srgbClr val="000099"/>
              </a:solidFill>
              <a:ln w="9525">
                <a:solidFill>
                  <a:srgbClr val="000099"/>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3" name="Line 197"/>
              <p:cNvSpPr>
                <a:spLocks noChangeShapeType="1"/>
              </p:cNvSpPr>
              <p:nvPr/>
            </p:nvSpPr>
            <p:spPr bwMode="auto">
              <a:xfrm>
                <a:off x="1650" y="3816"/>
                <a:ext cx="126" cy="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sp>
        <p:nvSpPr>
          <p:cNvPr id="239" name="Text Box 122"/>
          <p:cNvSpPr txBox="1">
            <a:spLocks noChangeArrowheads="1"/>
          </p:cNvSpPr>
          <p:nvPr/>
        </p:nvSpPr>
        <p:spPr bwMode="auto">
          <a:xfrm>
            <a:off x="7301349" y="4384676"/>
            <a:ext cx="23391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CC0000"/>
                </a:solidFill>
                <a:effectLst/>
                <a:uLnTx/>
                <a:uFillTx/>
                <a:latin typeface="Arial" charset="0"/>
                <a:ea typeface="ＭＳ Ｐゴシック" charset="-128"/>
              </a:rPr>
              <a:t>2. receive datagrams</a:t>
            </a:r>
            <a:endParaRPr kumimoji="0" lang="en-US" altLang="en-US" sz="2400" b="0" i="0" u="none" strike="noStrike" kern="0" cap="none" spc="0" normalizeH="0" baseline="0" noProof="0">
              <a:ln>
                <a:noFill/>
              </a:ln>
              <a:solidFill>
                <a:srgbClr val="CC0000"/>
              </a:solidFill>
              <a:effectLst/>
              <a:uLnTx/>
              <a:uFillTx/>
              <a:latin typeface="Arial" charset="0"/>
              <a:ea typeface="ＭＳ Ｐゴシック" charset="-128"/>
            </a:endParaRPr>
          </a:p>
        </p:txBody>
      </p:sp>
    </p:spTree>
    <p:extLst>
      <p:ext uri="{BB962C8B-B14F-4D97-AF65-F5344CB8AC3E}">
        <p14:creationId xmlns:p14="http://schemas.microsoft.com/office/powerpoint/2010/main" val="56701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22"/>
                                        </p:tgtEl>
                                        <p:attrNameLst>
                                          <p:attrName>style.visibility</p:attrName>
                                        </p:attrNameLst>
                                      </p:cBhvr>
                                      <p:to>
                                        <p:strVal val="visible"/>
                                      </p:to>
                                    </p:set>
                                    <p:animEffect transition="in" filter="dissolve">
                                      <p:cBhvr>
                                        <p:cTn id="53" dur="500"/>
                                        <p:tgtEl>
                                          <p:spTgt spid="122"/>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14"/>
                                        </p:tgtEl>
                                        <p:attrNameLst>
                                          <p:attrName>style.visibility</p:attrName>
                                        </p:attrNameLst>
                                      </p:cBhvr>
                                      <p:to>
                                        <p:strVal val="visible"/>
                                      </p:to>
                                    </p:set>
                                  </p:childTnLst>
                                </p:cTn>
                              </p:par>
                            </p:childTnLst>
                          </p:cTn>
                        </p:par>
                        <p:par>
                          <p:cTn id="58" fill="hold">
                            <p:stCondLst>
                              <p:cond delay="0"/>
                            </p:stCondLst>
                            <p:childTnLst>
                              <p:par>
                                <p:cTn id="59" presetID="9" presetClass="entr" presetSubtype="0" fill="hold" grpId="0" nodeType="afterEffect">
                                  <p:stCondLst>
                                    <p:cond delay="0"/>
                                  </p:stCondLst>
                                  <p:childTnLst>
                                    <p:set>
                                      <p:cBhvr>
                                        <p:cTn id="60" dur="1" fill="hold">
                                          <p:stCondLst>
                                            <p:cond delay="0"/>
                                          </p:stCondLst>
                                        </p:cTn>
                                        <p:tgtEl>
                                          <p:spTgt spid="239"/>
                                        </p:tgtEl>
                                        <p:attrNameLst>
                                          <p:attrName>style.visibility</p:attrName>
                                        </p:attrNameLst>
                                      </p:cBhvr>
                                      <p:to>
                                        <p:strVal val="visible"/>
                                      </p:to>
                                    </p:set>
                                    <p:animEffect transition="in" filter="dissolve">
                                      <p:cBhvr>
                                        <p:cTn id="61"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utoUpdateAnimBg="0"/>
      <p:bldP spid="149"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23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Datagram Network vs. Virtual Circuit Network</a:t>
            </a:r>
          </a:p>
        </p:txBody>
      </p:sp>
      <p:sp>
        <p:nvSpPr>
          <p:cNvPr id="10" name="Content Placeholder 9"/>
          <p:cNvSpPr>
            <a:spLocks noGrp="1"/>
          </p:cNvSpPr>
          <p:nvPr>
            <p:ph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035976857"/>
              </p:ext>
            </p:extLst>
          </p:nvPr>
        </p:nvGraphicFramePr>
        <p:xfrm>
          <a:off x="719667" y="1467807"/>
          <a:ext cx="10769600" cy="584297"/>
        </p:xfrm>
        <a:graphic>
          <a:graphicData uri="http://schemas.openxmlformats.org/drawingml/2006/table">
            <a:tbl>
              <a:tblPr firstRow="1" bandRow="1">
                <a:tableStyleId>{10A1B5D5-9B99-4C35-A422-299274C87663}</a:tableStyleId>
              </a:tblPr>
              <a:tblGrid>
                <a:gridCol w="2743200">
                  <a:extLst>
                    <a:ext uri="{9D8B030D-6E8A-4147-A177-3AD203B41FA5}">
                      <a16:colId xmlns:a16="http://schemas.microsoft.com/office/drawing/2014/main" xmlns="" val="20000"/>
                    </a:ext>
                  </a:extLst>
                </a:gridCol>
                <a:gridCol w="3759200">
                  <a:extLst>
                    <a:ext uri="{9D8B030D-6E8A-4147-A177-3AD203B41FA5}">
                      <a16:colId xmlns:a16="http://schemas.microsoft.com/office/drawing/2014/main" xmlns="" val="20001"/>
                    </a:ext>
                  </a:extLst>
                </a:gridCol>
                <a:gridCol w="4267200">
                  <a:extLst>
                    <a:ext uri="{9D8B030D-6E8A-4147-A177-3AD203B41FA5}">
                      <a16:colId xmlns:a16="http://schemas.microsoft.com/office/drawing/2014/main" xmlns="" val="20002"/>
                    </a:ext>
                  </a:extLst>
                </a:gridCol>
              </a:tblGrid>
              <a:tr h="584297">
                <a:tc>
                  <a:txBody>
                    <a:bodyPr/>
                    <a:lstStyle/>
                    <a:p>
                      <a:pPr marL="0" algn="l" defTabSz="914400" rtl="0" eaLnBrk="1" latinLnBrk="0" hangingPunct="1">
                        <a:lnSpc>
                          <a:spcPct val="115000"/>
                        </a:lnSpc>
                        <a:spcAft>
                          <a:spcPts val="0"/>
                        </a:spcAft>
                      </a:pPr>
                      <a:endParaRPr lang="en-IN" sz="2400" b="1" kern="1200" dirty="0">
                        <a:solidFill>
                          <a:srgbClr val="000000"/>
                        </a:solidFill>
                        <a:effectLst/>
                        <a:latin typeface="+mj-lt"/>
                        <a:ea typeface="Calibri" charset="0"/>
                        <a:cs typeface="Arial" charset="0"/>
                      </a:endParaRPr>
                    </a:p>
                  </a:txBody>
                  <a:tcPr marL="90069" marR="90069" marT="33776" marB="33776" anchor="ctr"/>
                </a:tc>
                <a:tc>
                  <a:txBody>
                    <a:bodyPr/>
                    <a:lstStyle/>
                    <a:p>
                      <a:pPr marL="0" algn="l" defTabSz="914400" rtl="0" eaLnBrk="1" latinLnBrk="0" hangingPunct="1">
                        <a:lnSpc>
                          <a:spcPct val="115000"/>
                        </a:lnSpc>
                        <a:spcAft>
                          <a:spcPts val="0"/>
                        </a:spcAft>
                      </a:pPr>
                      <a:r>
                        <a:rPr lang="en-IN" sz="2400" kern="1200" dirty="0">
                          <a:effectLst/>
                        </a:rPr>
                        <a:t>Datagram</a:t>
                      </a:r>
                      <a:endParaRPr lang="en-IN" sz="2400" b="1" kern="1200" dirty="0">
                        <a:solidFill>
                          <a:srgbClr val="000000"/>
                        </a:solidFill>
                        <a:effectLst/>
                        <a:latin typeface="+mj-lt"/>
                        <a:ea typeface="Calibri" charset="0"/>
                        <a:cs typeface="Arial" charset="0"/>
                      </a:endParaRPr>
                    </a:p>
                  </a:txBody>
                  <a:tcPr marL="90069" marR="90069" marT="33776" marB="33776" anchor="ctr"/>
                </a:tc>
                <a:tc>
                  <a:txBody>
                    <a:bodyPr/>
                    <a:lstStyle/>
                    <a:p>
                      <a:pPr marL="0" algn="l" defTabSz="914400" rtl="0" eaLnBrk="1" latinLnBrk="0" hangingPunct="1">
                        <a:lnSpc>
                          <a:spcPct val="115000"/>
                        </a:lnSpc>
                        <a:spcAft>
                          <a:spcPts val="0"/>
                        </a:spcAft>
                      </a:pPr>
                      <a:r>
                        <a:rPr lang="en-IN" sz="2400" kern="1200" dirty="0">
                          <a:effectLst/>
                        </a:rPr>
                        <a:t>Virtual Circuit</a:t>
                      </a:r>
                      <a:endParaRPr lang="en-IN" sz="2400" b="1" kern="1200" dirty="0">
                        <a:solidFill>
                          <a:srgbClr val="000000"/>
                        </a:solidFill>
                        <a:effectLst/>
                        <a:latin typeface="+mj-lt"/>
                        <a:ea typeface="Calibri" charset="0"/>
                        <a:cs typeface="Arial" charset="0"/>
                      </a:endParaRPr>
                    </a:p>
                  </a:txBody>
                  <a:tcPr marL="90069" marR="90069" marT="33776" marB="33776" anchor="ctr"/>
                </a:tc>
                <a:extLst>
                  <a:ext uri="{0D108BD9-81ED-4DB2-BD59-A6C34878D82A}">
                    <a16:rowId xmlns:a16="http://schemas.microsoft.com/office/drawing/2014/main" xmlns=""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60861668"/>
              </p:ext>
            </p:extLst>
          </p:nvPr>
        </p:nvGraphicFramePr>
        <p:xfrm>
          <a:off x="719667" y="2082739"/>
          <a:ext cx="10769600" cy="330823"/>
        </p:xfrm>
        <a:graphic>
          <a:graphicData uri="http://schemas.openxmlformats.org/drawingml/2006/table">
            <a:tbl>
              <a:tblPr firstRow="1" bandRow="1">
                <a:tableStyleId>{16D9F66E-5EB9-4882-86FB-DCBF35E3C3E4}</a:tableStyleId>
              </a:tblPr>
              <a:tblGrid>
                <a:gridCol w="2743200">
                  <a:extLst>
                    <a:ext uri="{9D8B030D-6E8A-4147-A177-3AD203B41FA5}">
                      <a16:colId xmlns:a16="http://schemas.microsoft.com/office/drawing/2014/main" xmlns="" val="20000"/>
                    </a:ext>
                  </a:extLst>
                </a:gridCol>
                <a:gridCol w="3759200">
                  <a:extLst>
                    <a:ext uri="{9D8B030D-6E8A-4147-A177-3AD203B41FA5}">
                      <a16:colId xmlns:a16="http://schemas.microsoft.com/office/drawing/2014/main" xmlns="" val="20001"/>
                    </a:ext>
                  </a:extLst>
                </a:gridCol>
                <a:gridCol w="4267200">
                  <a:extLst>
                    <a:ext uri="{9D8B030D-6E8A-4147-A177-3AD203B41FA5}">
                      <a16:colId xmlns:a16="http://schemas.microsoft.com/office/drawing/2014/main" xmlns="" val="20002"/>
                    </a:ext>
                  </a:extLst>
                </a:gridCol>
              </a:tblGrid>
              <a:tr h="0">
                <a:tc>
                  <a:txBody>
                    <a:bodyPr/>
                    <a:lstStyle/>
                    <a:p>
                      <a:pPr marL="0" algn="l" defTabSz="914400" rtl="0" eaLnBrk="1" latinLnBrk="0" hangingPunct="1">
                        <a:lnSpc>
                          <a:spcPct val="115000"/>
                        </a:lnSpc>
                        <a:spcAft>
                          <a:spcPts val="0"/>
                        </a:spcAft>
                      </a:pPr>
                      <a:r>
                        <a:rPr lang="en-IN" sz="1600" kern="1200" dirty="0">
                          <a:effectLst/>
                        </a:rPr>
                        <a:t>Connection Setup</a:t>
                      </a:r>
                      <a:endParaRPr lang="en-IN" sz="1600" b="1" kern="1200" dirty="0">
                        <a:solidFill>
                          <a:srgbClr val="000000"/>
                        </a:solidFill>
                        <a:effectLst/>
                        <a:latin typeface="Calibri" charset="0"/>
                        <a:ea typeface="Calibri" charset="0"/>
                        <a:cs typeface="Arial" charset="0"/>
                      </a:endParaRPr>
                    </a:p>
                  </a:txBody>
                  <a:tcPr marL="90069" marR="90069" marT="33776" marB="33776"/>
                </a:tc>
                <a:tc>
                  <a:txBody>
                    <a:bodyPr/>
                    <a:lstStyle/>
                    <a:p>
                      <a:pPr marL="0" algn="l" defTabSz="914400" rtl="0" eaLnBrk="1" latinLnBrk="0" hangingPunct="1">
                        <a:lnSpc>
                          <a:spcPct val="115000"/>
                        </a:lnSpc>
                        <a:spcAft>
                          <a:spcPts val="0"/>
                        </a:spcAft>
                      </a:pPr>
                      <a:r>
                        <a:rPr lang="en-IN" sz="1600" b="0" kern="1200" dirty="0">
                          <a:effectLst/>
                        </a:rPr>
                        <a:t>None</a:t>
                      </a:r>
                      <a:endParaRPr lang="en-IN" sz="1600" b="0" kern="1200" dirty="0">
                        <a:solidFill>
                          <a:srgbClr val="000000"/>
                        </a:solidFill>
                        <a:effectLst/>
                        <a:latin typeface="Calibri" charset="0"/>
                        <a:ea typeface="Calibri" charset="0"/>
                        <a:cs typeface="Arial" charset="0"/>
                      </a:endParaRPr>
                    </a:p>
                  </a:txBody>
                  <a:tcPr marL="90069" marR="90069" marT="33776" marB="33776"/>
                </a:tc>
                <a:tc>
                  <a:txBody>
                    <a:bodyPr/>
                    <a:lstStyle/>
                    <a:p>
                      <a:pPr marL="0" algn="l" defTabSz="914400" rtl="0" eaLnBrk="1" latinLnBrk="0" hangingPunct="1">
                        <a:lnSpc>
                          <a:spcPct val="115000"/>
                        </a:lnSpc>
                        <a:spcAft>
                          <a:spcPts val="0"/>
                        </a:spcAft>
                      </a:pPr>
                      <a:r>
                        <a:rPr lang="en-IN" sz="1600" b="0" kern="1200" dirty="0">
                          <a:effectLst/>
                        </a:rPr>
                        <a:t>Required</a:t>
                      </a:r>
                      <a:endParaRPr lang="en-IN" sz="1600" b="0" kern="1200" dirty="0">
                        <a:solidFill>
                          <a:srgbClr val="000000"/>
                        </a:solidFill>
                        <a:effectLst/>
                        <a:latin typeface="Calibri" charset="0"/>
                        <a:ea typeface="Calibri" charset="0"/>
                        <a:cs typeface="Arial" charset="0"/>
                      </a:endParaRPr>
                    </a:p>
                  </a:txBody>
                  <a:tcPr marL="90069" marR="90069" marT="33776" marB="33776"/>
                </a:tc>
                <a:extLst>
                  <a:ext uri="{0D108BD9-81ED-4DB2-BD59-A6C34878D82A}">
                    <a16:rowId xmlns:a16="http://schemas.microsoft.com/office/drawing/2014/main" xmlns=""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87717556"/>
              </p:ext>
            </p:extLst>
          </p:nvPr>
        </p:nvGraphicFramePr>
        <p:xfrm>
          <a:off x="719667" y="2420374"/>
          <a:ext cx="10769600" cy="701555"/>
        </p:xfrm>
        <a:graphic>
          <a:graphicData uri="http://schemas.openxmlformats.org/drawingml/2006/table">
            <a:tbl>
              <a:tblPr firstRow="1" bandRow="1">
                <a:tableStyleId>{16D9F66E-5EB9-4882-86FB-DCBF35E3C3E4}</a:tableStyleId>
              </a:tblPr>
              <a:tblGrid>
                <a:gridCol w="2739813">
                  <a:extLst>
                    <a:ext uri="{9D8B030D-6E8A-4147-A177-3AD203B41FA5}">
                      <a16:colId xmlns:a16="http://schemas.microsoft.com/office/drawing/2014/main" xmlns="" val="20000"/>
                    </a:ext>
                  </a:extLst>
                </a:gridCol>
                <a:gridCol w="3759200">
                  <a:extLst>
                    <a:ext uri="{9D8B030D-6E8A-4147-A177-3AD203B41FA5}">
                      <a16:colId xmlns:a16="http://schemas.microsoft.com/office/drawing/2014/main" xmlns="" val="20001"/>
                    </a:ext>
                  </a:extLst>
                </a:gridCol>
                <a:gridCol w="4270587">
                  <a:extLst>
                    <a:ext uri="{9D8B030D-6E8A-4147-A177-3AD203B41FA5}">
                      <a16:colId xmlns:a16="http://schemas.microsoft.com/office/drawing/2014/main" xmlns="" val="20002"/>
                    </a:ext>
                  </a:extLst>
                </a:gridCol>
              </a:tblGrid>
              <a:tr h="701555">
                <a:tc>
                  <a:txBody>
                    <a:bodyPr/>
                    <a:lstStyle/>
                    <a:p>
                      <a:pPr marL="0" algn="just" defTabSz="914400" rtl="0" eaLnBrk="1" latinLnBrk="0" hangingPunct="1">
                        <a:lnSpc>
                          <a:spcPct val="115000"/>
                        </a:lnSpc>
                        <a:spcAft>
                          <a:spcPts val="0"/>
                        </a:spcAft>
                      </a:pPr>
                      <a:r>
                        <a:rPr lang="en-IN" sz="1600" kern="1200" dirty="0">
                          <a:effectLst/>
                        </a:rPr>
                        <a:t>Addressing</a:t>
                      </a:r>
                      <a:endParaRPr lang="en-IN" sz="1600" b="1" kern="1200" dirty="0">
                        <a:solidFill>
                          <a:srgbClr val="000000"/>
                        </a:solidFill>
                        <a:effectLst/>
                        <a:latin typeface="Calibri" charset="0"/>
                        <a:ea typeface="Calibri" charset="0"/>
                        <a:cs typeface="Arial" charset="0"/>
                      </a:endParaRPr>
                    </a:p>
                  </a:txBody>
                  <a:tcPr marL="90069" marR="90069" marT="33776" marB="33776"/>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1600" b="0" kern="1200" dirty="0">
                          <a:effectLst/>
                        </a:rPr>
                        <a:t>Packet contains full source and destination address</a:t>
                      </a:r>
                    </a:p>
                  </a:txBody>
                  <a:tcPr marL="90069" marR="90069" marT="33776" marB="33776"/>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1600" b="0" kern="1200" dirty="0">
                          <a:effectLst/>
                        </a:rPr>
                        <a:t>Each virtual circuit number entered to table on setup, used for routing.</a:t>
                      </a:r>
                    </a:p>
                  </a:txBody>
                  <a:tcPr marL="90069" marR="90069" marT="33776" marB="33776"/>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26093817"/>
              </p:ext>
            </p:extLst>
          </p:nvPr>
        </p:nvGraphicFramePr>
        <p:xfrm>
          <a:off x="719667" y="3128104"/>
          <a:ext cx="10769600" cy="541528"/>
        </p:xfrm>
        <a:graphic>
          <a:graphicData uri="http://schemas.openxmlformats.org/drawingml/2006/table">
            <a:tbl>
              <a:tblPr firstRow="1" bandRow="1">
                <a:tableStyleId>{16D9F66E-5EB9-4882-86FB-DCBF35E3C3E4}</a:tableStyleId>
              </a:tblPr>
              <a:tblGrid>
                <a:gridCol w="2736427">
                  <a:extLst>
                    <a:ext uri="{9D8B030D-6E8A-4147-A177-3AD203B41FA5}">
                      <a16:colId xmlns:a16="http://schemas.microsoft.com/office/drawing/2014/main" xmlns="" val="20000"/>
                    </a:ext>
                  </a:extLst>
                </a:gridCol>
                <a:gridCol w="3759200">
                  <a:extLst>
                    <a:ext uri="{9D8B030D-6E8A-4147-A177-3AD203B41FA5}">
                      <a16:colId xmlns:a16="http://schemas.microsoft.com/office/drawing/2014/main" xmlns="" val="20001"/>
                    </a:ext>
                  </a:extLst>
                </a:gridCol>
                <a:gridCol w="4273973">
                  <a:extLst>
                    <a:ext uri="{9D8B030D-6E8A-4147-A177-3AD203B41FA5}">
                      <a16:colId xmlns:a16="http://schemas.microsoft.com/office/drawing/2014/main" xmlns="" val="20002"/>
                    </a:ext>
                  </a:extLst>
                </a:gridCol>
              </a:tblGrid>
              <a:tr h="0">
                <a:tc>
                  <a:txBody>
                    <a:bodyPr/>
                    <a:lstStyle/>
                    <a:p>
                      <a:pPr marL="0" algn="just" defTabSz="914400" rtl="0" eaLnBrk="1" latinLnBrk="0" hangingPunct="1">
                        <a:lnSpc>
                          <a:spcPct val="115000"/>
                        </a:lnSpc>
                        <a:spcAft>
                          <a:spcPts val="0"/>
                        </a:spcAft>
                      </a:pPr>
                      <a:r>
                        <a:rPr lang="en-IN" sz="1600" kern="1200" dirty="0">
                          <a:effectLst/>
                        </a:rPr>
                        <a:t>State Information</a:t>
                      </a:r>
                      <a:endParaRPr lang="en-IN" sz="1600" b="1" kern="1200" dirty="0">
                        <a:solidFill>
                          <a:srgbClr val="000000"/>
                        </a:solidFill>
                        <a:effectLst/>
                        <a:latin typeface="+mj-lt"/>
                        <a:ea typeface="Calibri" charset="0"/>
                        <a:cs typeface="Arial" charset="0"/>
                      </a:endParaRPr>
                    </a:p>
                  </a:txBody>
                  <a:tcPr marL="90069" marR="90069" marT="33776" marB="33776"/>
                </a:tc>
                <a:tc>
                  <a:txBody>
                    <a:bodyPr/>
                    <a:lstStyle/>
                    <a:p>
                      <a:pPr algn="just">
                        <a:lnSpc>
                          <a:spcPct val="115000"/>
                        </a:lnSpc>
                        <a:spcAft>
                          <a:spcPts val="0"/>
                        </a:spcAft>
                      </a:pPr>
                      <a:r>
                        <a:rPr lang="en-IN" sz="1600" b="0" dirty="0">
                          <a:effectLst/>
                        </a:rPr>
                        <a:t>None other than router table containing destination network</a:t>
                      </a:r>
                      <a:endParaRPr lang="en-GB" sz="1600" b="0" dirty="0">
                        <a:effectLst/>
                        <a:latin typeface="+mj-lt"/>
                        <a:ea typeface="Times New Roman" charset="0"/>
                        <a:cs typeface="Shruti" charset="0"/>
                      </a:endParaRPr>
                    </a:p>
                  </a:txBody>
                  <a:tcPr marT="0" marB="0"/>
                </a:tc>
                <a:tc>
                  <a:txBody>
                    <a:bodyPr/>
                    <a:lstStyle/>
                    <a:p>
                      <a:pPr algn="just">
                        <a:lnSpc>
                          <a:spcPct val="115000"/>
                        </a:lnSpc>
                        <a:spcAft>
                          <a:spcPts val="0"/>
                        </a:spcAft>
                      </a:pPr>
                      <a:r>
                        <a:rPr lang="en-IN" sz="1600" b="0" dirty="0">
                          <a:effectLst/>
                        </a:rPr>
                        <a:t>Route established at setup, all packets follow same route.</a:t>
                      </a:r>
                      <a:endParaRPr lang="en-GB" sz="1600" b="0" dirty="0">
                        <a:effectLst/>
                        <a:latin typeface="+mj-lt"/>
                        <a:ea typeface="Times New Roman" charset="0"/>
                        <a:cs typeface="Shruti" charset="0"/>
                      </a:endParaRPr>
                    </a:p>
                  </a:txBody>
                  <a:tcPr marT="0" marB="0"/>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16258066"/>
              </p:ext>
            </p:extLst>
          </p:nvPr>
        </p:nvGraphicFramePr>
        <p:xfrm>
          <a:off x="719667" y="3678602"/>
          <a:ext cx="10769600" cy="543687"/>
        </p:xfrm>
        <a:graphic>
          <a:graphicData uri="http://schemas.openxmlformats.org/drawingml/2006/table">
            <a:tbl>
              <a:tblPr firstRow="1" bandRow="1">
                <a:tableStyleId>{16D9F66E-5EB9-4882-86FB-DCBF35E3C3E4}</a:tableStyleId>
              </a:tblPr>
              <a:tblGrid>
                <a:gridCol w="2733040">
                  <a:extLst>
                    <a:ext uri="{9D8B030D-6E8A-4147-A177-3AD203B41FA5}">
                      <a16:colId xmlns:a16="http://schemas.microsoft.com/office/drawing/2014/main" xmlns="" val="20000"/>
                    </a:ext>
                  </a:extLst>
                </a:gridCol>
                <a:gridCol w="3759200">
                  <a:extLst>
                    <a:ext uri="{9D8B030D-6E8A-4147-A177-3AD203B41FA5}">
                      <a16:colId xmlns:a16="http://schemas.microsoft.com/office/drawing/2014/main" xmlns="" val="20001"/>
                    </a:ext>
                  </a:extLst>
                </a:gridCol>
                <a:gridCol w="4277360">
                  <a:extLst>
                    <a:ext uri="{9D8B030D-6E8A-4147-A177-3AD203B41FA5}">
                      <a16:colId xmlns:a16="http://schemas.microsoft.com/office/drawing/2014/main" xmlns="" val="20002"/>
                    </a:ext>
                  </a:extLst>
                </a:gridCol>
              </a:tblGrid>
              <a:tr h="291803">
                <a:tc>
                  <a:txBody>
                    <a:bodyPr/>
                    <a:lstStyle/>
                    <a:p>
                      <a:pPr algn="just">
                        <a:lnSpc>
                          <a:spcPct val="115000"/>
                        </a:lnSpc>
                        <a:spcAft>
                          <a:spcPts val="0"/>
                        </a:spcAft>
                      </a:pPr>
                      <a:r>
                        <a:rPr lang="en-IN" sz="1600" dirty="0">
                          <a:effectLst/>
                        </a:rPr>
                        <a:t>Effect of Router Failure</a:t>
                      </a:r>
                      <a:endParaRPr lang="en-GB" sz="1600" b="1" dirty="0">
                        <a:effectLst/>
                        <a:latin typeface="Calibri" charset="0"/>
                        <a:ea typeface="Times New Roman" charset="0"/>
                        <a:cs typeface="Shruti" charset="0"/>
                      </a:endParaRPr>
                    </a:p>
                  </a:txBody>
                  <a:tcPr marT="0" marB="0"/>
                </a:tc>
                <a:tc>
                  <a:txBody>
                    <a:bodyPr/>
                    <a:lstStyle/>
                    <a:p>
                      <a:pPr algn="just">
                        <a:lnSpc>
                          <a:spcPct val="115000"/>
                        </a:lnSpc>
                        <a:spcAft>
                          <a:spcPts val="0"/>
                        </a:spcAft>
                      </a:pPr>
                      <a:r>
                        <a:rPr lang="en-IN" sz="1600" b="0" dirty="0">
                          <a:effectLst/>
                        </a:rPr>
                        <a:t>Only on packets lost during crash</a:t>
                      </a:r>
                      <a:endParaRPr lang="en-GB" sz="1600" b="0" dirty="0">
                        <a:effectLst/>
                        <a:latin typeface="Calibri" charset="0"/>
                        <a:ea typeface="Times New Roman" charset="0"/>
                        <a:cs typeface="Shruti" charset="0"/>
                      </a:endParaRPr>
                    </a:p>
                  </a:txBody>
                  <a:tcPr marT="0" marB="0"/>
                </a:tc>
                <a:tc>
                  <a:txBody>
                    <a:bodyPr/>
                    <a:lstStyle/>
                    <a:p>
                      <a:pPr algn="just">
                        <a:lnSpc>
                          <a:spcPct val="115000"/>
                        </a:lnSpc>
                        <a:spcAft>
                          <a:spcPts val="0"/>
                        </a:spcAft>
                      </a:pPr>
                      <a:r>
                        <a:rPr lang="en-IN" sz="1600" b="0" dirty="0">
                          <a:effectLst/>
                        </a:rPr>
                        <a:t>All virtual circuits passing through failed router terminated.</a:t>
                      </a:r>
                      <a:endParaRPr lang="en-GB" sz="1600" b="0" dirty="0">
                        <a:effectLst/>
                        <a:latin typeface="Calibri" charset="0"/>
                        <a:ea typeface="Times New Roman" charset="0"/>
                        <a:cs typeface="Shruti" charset="0"/>
                      </a:endParaRPr>
                    </a:p>
                  </a:txBody>
                  <a:tcPr marT="0" marB="0"/>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35384621"/>
              </p:ext>
            </p:extLst>
          </p:nvPr>
        </p:nvGraphicFramePr>
        <p:xfrm>
          <a:off x="719667" y="4229100"/>
          <a:ext cx="10769600" cy="824103"/>
        </p:xfrm>
        <a:graphic>
          <a:graphicData uri="http://schemas.openxmlformats.org/drawingml/2006/table">
            <a:tbl>
              <a:tblPr firstRow="1" bandRow="1">
                <a:tableStyleId>{16D9F66E-5EB9-4882-86FB-DCBF35E3C3E4}</a:tableStyleId>
              </a:tblPr>
              <a:tblGrid>
                <a:gridCol w="2726267">
                  <a:extLst>
                    <a:ext uri="{9D8B030D-6E8A-4147-A177-3AD203B41FA5}">
                      <a16:colId xmlns:a16="http://schemas.microsoft.com/office/drawing/2014/main" xmlns="" val="20000"/>
                    </a:ext>
                  </a:extLst>
                </a:gridCol>
                <a:gridCol w="3759200">
                  <a:extLst>
                    <a:ext uri="{9D8B030D-6E8A-4147-A177-3AD203B41FA5}">
                      <a16:colId xmlns:a16="http://schemas.microsoft.com/office/drawing/2014/main" xmlns="" val="20001"/>
                    </a:ext>
                  </a:extLst>
                </a:gridCol>
                <a:gridCol w="4284133">
                  <a:extLst>
                    <a:ext uri="{9D8B030D-6E8A-4147-A177-3AD203B41FA5}">
                      <a16:colId xmlns:a16="http://schemas.microsoft.com/office/drawing/2014/main" xmlns="" val="20002"/>
                    </a:ext>
                  </a:extLst>
                </a:gridCol>
              </a:tblGrid>
              <a:tr h="248147">
                <a:tc>
                  <a:txBody>
                    <a:bodyPr/>
                    <a:lstStyle/>
                    <a:p>
                      <a:pPr algn="just">
                        <a:lnSpc>
                          <a:spcPct val="115000"/>
                        </a:lnSpc>
                        <a:spcAft>
                          <a:spcPts val="0"/>
                        </a:spcAft>
                      </a:pPr>
                      <a:r>
                        <a:rPr lang="en-IN" sz="1600" dirty="0">
                          <a:effectLst/>
                        </a:rPr>
                        <a:t>Congestion Control</a:t>
                      </a:r>
                      <a:endParaRPr lang="en-GB" sz="1600" b="1" dirty="0">
                        <a:effectLst/>
                        <a:latin typeface="Calibri" charset="0"/>
                        <a:ea typeface="Times New Roman" charset="0"/>
                        <a:cs typeface="Shruti" charset="0"/>
                      </a:endParaRPr>
                    </a:p>
                  </a:txBody>
                  <a:tcPr marT="0" marB="0"/>
                </a:tc>
                <a:tc>
                  <a:txBody>
                    <a:bodyPr/>
                    <a:lstStyle/>
                    <a:p>
                      <a:pPr algn="just">
                        <a:lnSpc>
                          <a:spcPct val="115000"/>
                        </a:lnSpc>
                        <a:spcAft>
                          <a:spcPts val="0"/>
                        </a:spcAft>
                      </a:pPr>
                      <a:r>
                        <a:rPr lang="en-IN" sz="1600" b="0" dirty="0">
                          <a:effectLst/>
                        </a:rPr>
                        <a:t>Difficult since all packets routed independently router resource requirements can vary.</a:t>
                      </a:r>
                      <a:endParaRPr lang="en-GB" sz="1600" b="0" dirty="0">
                        <a:effectLst/>
                        <a:latin typeface="Calibri" charset="0"/>
                        <a:ea typeface="Times New Roman" charset="0"/>
                        <a:cs typeface="Shruti" charset="0"/>
                      </a:endParaRPr>
                    </a:p>
                  </a:txBody>
                  <a:tcPr marT="0" marB="0"/>
                </a:tc>
                <a:tc>
                  <a:txBody>
                    <a:bodyPr/>
                    <a:lstStyle/>
                    <a:p>
                      <a:pPr algn="just">
                        <a:lnSpc>
                          <a:spcPct val="115000"/>
                        </a:lnSpc>
                        <a:spcAft>
                          <a:spcPts val="0"/>
                        </a:spcAft>
                      </a:pPr>
                      <a:r>
                        <a:rPr lang="en-IN" sz="1600" b="0" dirty="0">
                          <a:effectLst/>
                        </a:rPr>
                        <a:t>Simple by pre-allocating enough buffers to each virtual circuit at setup, since maximum number of circuits fixed.</a:t>
                      </a:r>
                      <a:endParaRPr lang="en-GB" sz="1600" b="0" dirty="0">
                        <a:effectLst/>
                        <a:latin typeface="Calibri" charset="0"/>
                        <a:ea typeface="Times New Roman" charset="0"/>
                        <a:cs typeface="Shruti" charset="0"/>
                      </a:endParaRPr>
                    </a:p>
                  </a:txBody>
                  <a:tcPr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20561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Router Architecture</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014590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454400" y="2438400"/>
            <a:ext cx="8686800" cy="3898900"/>
          </a:xfrm>
          <a:prstGeom prst="rect">
            <a:avLst/>
          </a:prstGeom>
        </p:spPr>
      </p:pic>
      <p:sp>
        <p:nvSpPr>
          <p:cNvPr id="2" name="Title 1"/>
          <p:cNvSpPr>
            <a:spLocks noGrp="1"/>
          </p:cNvSpPr>
          <p:nvPr>
            <p:ph type="title"/>
          </p:nvPr>
        </p:nvSpPr>
        <p:spPr/>
        <p:txBody>
          <a:bodyPr/>
          <a:lstStyle/>
          <a:p>
            <a:r>
              <a:rPr lang="en-US" dirty="0"/>
              <a:t>Router Architecture</a:t>
            </a:r>
          </a:p>
        </p:txBody>
      </p:sp>
      <p:sp>
        <p:nvSpPr>
          <p:cNvPr id="3" name="Content Placeholder 2"/>
          <p:cNvSpPr>
            <a:spLocks noGrp="1"/>
          </p:cNvSpPr>
          <p:nvPr>
            <p:ph idx="1"/>
          </p:nvPr>
        </p:nvSpPr>
        <p:spPr/>
        <p:txBody>
          <a:bodyPr/>
          <a:lstStyle/>
          <a:p>
            <a:r>
              <a:rPr lang="en-US" dirty="0"/>
              <a:t>Routers have four components: </a:t>
            </a:r>
          </a:p>
          <a:p>
            <a:pPr marL="914400" lvl="1" indent="-457200">
              <a:buFont typeface="+mj-lt"/>
              <a:buAutoNum type="arabicPeriod"/>
            </a:pPr>
            <a:r>
              <a:rPr lang="en-US" dirty="0"/>
              <a:t>Input ports</a:t>
            </a:r>
          </a:p>
          <a:p>
            <a:pPr marL="914400" lvl="1" indent="-457200">
              <a:buFont typeface="+mj-lt"/>
              <a:buAutoNum type="arabicPeriod"/>
            </a:pPr>
            <a:r>
              <a:rPr lang="en-US" dirty="0"/>
              <a:t>Switching fabric</a:t>
            </a:r>
          </a:p>
          <a:p>
            <a:pPr marL="914400" lvl="1" indent="-457200">
              <a:buFont typeface="+mj-lt"/>
              <a:buAutoNum type="arabicPeriod"/>
            </a:pPr>
            <a:r>
              <a:rPr lang="en-US" dirty="0"/>
              <a:t>Output ports</a:t>
            </a:r>
          </a:p>
          <a:p>
            <a:pPr marL="914400" lvl="1" indent="-457200">
              <a:buFont typeface="+mj-lt"/>
              <a:buAutoNum type="arabicPeriod"/>
            </a:pPr>
            <a:r>
              <a:rPr lang="en-US" dirty="0"/>
              <a:t>Routing processor</a:t>
            </a:r>
          </a:p>
          <a:p>
            <a:endParaRPr lang="en-US" dirty="0"/>
          </a:p>
        </p:txBody>
      </p:sp>
    </p:spTree>
    <p:extLst>
      <p:ext uri="{BB962C8B-B14F-4D97-AF65-F5344CB8AC3E}">
        <p14:creationId xmlns:p14="http://schemas.microsoft.com/office/powerpoint/2010/main" val="413764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Port Functions</a:t>
            </a:r>
          </a:p>
        </p:txBody>
      </p:sp>
      <p:sp>
        <p:nvSpPr>
          <p:cNvPr id="3" name="Content Placeholder 2"/>
          <p:cNvSpPr>
            <a:spLocks noGrp="1"/>
          </p:cNvSpPr>
          <p:nvPr>
            <p:ph idx="1"/>
          </p:nvPr>
        </p:nvSpPr>
        <p:spPr/>
        <p:txBody>
          <a:bodyPr>
            <a:normAutofit/>
          </a:bodyPr>
          <a:lstStyle/>
          <a:p>
            <a:endParaRPr lang="en-IN" dirty="0"/>
          </a:p>
          <a:p>
            <a:endParaRPr lang="en-IN" dirty="0"/>
          </a:p>
          <a:p>
            <a:endParaRPr lang="en-IN" dirty="0"/>
          </a:p>
          <a:p>
            <a:endParaRPr lang="en-IN" dirty="0"/>
          </a:p>
          <a:p>
            <a:pPr marL="0" indent="0">
              <a:buNone/>
            </a:pPr>
            <a:endParaRPr lang="en-IN" dirty="0"/>
          </a:p>
          <a:p>
            <a:pPr algn="just"/>
            <a:r>
              <a:rPr lang="en-IN" dirty="0"/>
              <a:t>It performs the physical layer function of terminating an incoming physical link at a router.</a:t>
            </a:r>
          </a:p>
          <a:p>
            <a:pPr lvl="0" algn="just"/>
            <a:r>
              <a:rPr lang="en-IN" dirty="0"/>
              <a:t>It performs link-layer functions needed to interoperate with the link layer at the other side of the incoming link; this is represented by the middle boxes in the input and output ports. </a:t>
            </a:r>
            <a:endParaRPr lang="en-GB" dirty="0"/>
          </a:p>
          <a:p>
            <a:pPr lvl="0" algn="just"/>
            <a:r>
              <a:rPr lang="en-IN" dirty="0"/>
              <a:t>A lookup function is performed at the input port; this will occur in the rightmost box of the input port. </a:t>
            </a:r>
          </a:p>
          <a:p>
            <a:endParaRPr lang="en-US" dirty="0"/>
          </a:p>
        </p:txBody>
      </p:sp>
      <p:sp>
        <p:nvSpPr>
          <p:cNvPr id="27" name="Rectangle 12"/>
          <p:cNvSpPr>
            <a:spLocks noChangeArrowheads="1"/>
          </p:cNvSpPr>
          <p:nvPr/>
        </p:nvSpPr>
        <p:spPr bwMode="auto">
          <a:xfrm>
            <a:off x="2556934" y="1306514"/>
            <a:ext cx="6091767" cy="183673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28" name="Rectangle 13"/>
          <p:cNvSpPr>
            <a:spLocks noChangeArrowheads="1"/>
          </p:cNvSpPr>
          <p:nvPr/>
        </p:nvSpPr>
        <p:spPr bwMode="auto">
          <a:xfrm>
            <a:off x="2764367" y="1820864"/>
            <a:ext cx="1890184" cy="828675"/>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dirty="0"/>
              <a:t>line</a:t>
            </a:r>
          </a:p>
          <a:p>
            <a:pPr algn="ctr"/>
            <a:r>
              <a:rPr lang="en-US" altLang="en-US" sz="1800" dirty="0"/>
              <a:t>termination</a:t>
            </a:r>
          </a:p>
        </p:txBody>
      </p:sp>
      <p:sp>
        <p:nvSpPr>
          <p:cNvPr id="29" name="Rectangle 14"/>
          <p:cNvSpPr>
            <a:spLocks noChangeArrowheads="1"/>
          </p:cNvSpPr>
          <p:nvPr/>
        </p:nvSpPr>
        <p:spPr bwMode="auto">
          <a:xfrm>
            <a:off x="4929718" y="1492250"/>
            <a:ext cx="1536700" cy="1409700"/>
          </a:xfrm>
          <a:prstGeom prst="rect">
            <a:avLst/>
          </a:prstGeom>
          <a:solidFill>
            <a:schemeClr val="bg1"/>
          </a:solidFill>
          <a:ln w="28575">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0" name="Rectangle 15"/>
          <p:cNvSpPr>
            <a:spLocks noChangeArrowheads="1"/>
          </p:cNvSpPr>
          <p:nvPr/>
        </p:nvSpPr>
        <p:spPr bwMode="auto">
          <a:xfrm>
            <a:off x="6731001" y="1443038"/>
            <a:ext cx="1663700" cy="1504950"/>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1" name="Line 16"/>
          <p:cNvSpPr>
            <a:spLocks noChangeShapeType="1"/>
          </p:cNvSpPr>
          <p:nvPr/>
        </p:nvSpPr>
        <p:spPr bwMode="auto">
          <a:xfrm>
            <a:off x="2188634" y="2232025"/>
            <a:ext cx="565151"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2" name="Line 30"/>
          <p:cNvSpPr>
            <a:spLocks noChangeShapeType="1"/>
          </p:cNvSpPr>
          <p:nvPr/>
        </p:nvSpPr>
        <p:spPr bwMode="auto">
          <a:xfrm>
            <a:off x="4679951" y="2211389"/>
            <a:ext cx="2540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3" name="Line 31"/>
          <p:cNvSpPr>
            <a:spLocks noChangeShapeType="1"/>
          </p:cNvSpPr>
          <p:nvPr/>
        </p:nvSpPr>
        <p:spPr bwMode="auto">
          <a:xfrm>
            <a:off x="6470651" y="2168525"/>
            <a:ext cx="2540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4" name="Line 32"/>
          <p:cNvSpPr>
            <a:spLocks noChangeShapeType="1"/>
          </p:cNvSpPr>
          <p:nvPr/>
        </p:nvSpPr>
        <p:spPr bwMode="auto">
          <a:xfrm flipV="1">
            <a:off x="8324851" y="2209800"/>
            <a:ext cx="982133"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5" name="Rectangle 33"/>
          <p:cNvSpPr>
            <a:spLocks noChangeArrowheads="1"/>
          </p:cNvSpPr>
          <p:nvPr/>
        </p:nvSpPr>
        <p:spPr bwMode="auto">
          <a:xfrm>
            <a:off x="4974167" y="1801814"/>
            <a:ext cx="1407584"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ct val="90000"/>
              </a:lnSpc>
            </a:pPr>
            <a:r>
              <a:rPr lang="en-US" altLang="en-US" sz="1800"/>
              <a:t>link </a:t>
            </a:r>
          </a:p>
          <a:p>
            <a:pPr algn="ctr">
              <a:lnSpc>
                <a:spcPct val="90000"/>
              </a:lnSpc>
            </a:pPr>
            <a:r>
              <a:rPr lang="en-US" altLang="en-US" sz="1800"/>
              <a:t>layer </a:t>
            </a:r>
          </a:p>
          <a:p>
            <a:pPr algn="ctr">
              <a:lnSpc>
                <a:spcPct val="90000"/>
              </a:lnSpc>
            </a:pPr>
            <a:r>
              <a:rPr lang="en-US" altLang="en-US" sz="1800"/>
              <a:t>protocol</a:t>
            </a:r>
          </a:p>
          <a:p>
            <a:pPr algn="ctr">
              <a:lnSpc>
                <a:spcPct val="90000"/>
              </a:lnSpc>
            </a:pPr>
            <a:r>
              <a:rPr lang="en-US" altLang="en-US" sz="1800"/>
              <a:t>(receive)</a:t>
            </a:r>
          </a:p>
        </p:txBody>
      </p:sp>
      <p:sp>
        <p:nvSpPr>
          <p:cNvPr id="36" name="Text Box 35"/>
          <p:cNvSpPr txBox="1">
            <a:spLocks noChangeArrowheads="1"/>
          </p:cNvSpPr>
          <p:nvPr/>
        </p:nvSpPr>
        <p:spPr bwMode="auto">
          <a:xfrm>
            <a:off x="6976357" y="1455738"/>
            <a:ext cx="1261884"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a:t>lookup,</a:t>
            </a:r>
          </a:p>
          <a:p>
            <a:pPr algn="ctr"/>
            <a:r>
              <a:rPr lang="en-US" altLang="en-US" sz="1800"/>
              <a:t>forwarding</a:t>
            </a:r>
          </a:p>
          <a:p>
            <a:pPr algn="ctr"/>
            <a:endParaRPr lang="en-US" altLang="en-US" sz="1800"/>
          </a:p>
          <a:p>
            <a:pPr algn="ctr"/>
            <a:endParaRPr lang="en-US" altLang="en-US" sz="1800"/>
          </a:p>
          <a:p>
            <a:pPr algn="ctr"/>
            <a:r>
              <a:rPr lang="en-US" altLang="en-US" sz="1800"/>
              <a:t>queueing</a:t>
            </a:r>
          </a:p>
        </p:txBody>
      </p:sp>
      <p:sp>
        <p:nvSpPr>
          <p:cNvPr id="37" name="Line 45"/>
          <p:cNvSpPr>
            <a:spLocks noChangeShapeType="1"/>
          </p:cNvSpPr>
          <p:nvPr/>
        </p:nvSpPr>
        <p:spPr bwMode="auto">
          <a:xfrm>
            <a:off x="9306984" y="990600"/>
            <a:ext cx="0" cy="2286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8" name="Rectangle 46"/>
          <p:cNvSpPr>
            <a:spLocks noChangeArrowheads="1"/>
          </p:cNvSpPr>
          <p:nvPr/>
        </p:nvSpPr>
        <p:spPr bwMode="auto">
          <a:xfrm>
            <a:off x="9414933" y="1819276"/>
            <a:ext cx="1407584"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lnSpc>
                <a:spcPct val="90000"/>
              </a:lnSpc>
            </a:pPr>
            <a:r>
              <a:rPr lang="en-US" altLang="en-US" sz="1800"/>
              <a:t>switch</a:t>
            </a:r>
          </a:p>
          <a:p>
            <a:pPr algn="ctr">
              <a:lnSpc>
                <a:spcPct val="90000"/>
              </a:lnSpc>
            </a:pPr>
            <a:r>
              <a:rPr lang="en-US" altLang="en-US" sz="1800"/>
              <a:t>fabric</a:t>
            </a:r>
          </a:p>
        </p:txBody>
      </p:sp>
      <p:grpSp>
        <p:nvGrpSpPr>
          <p:cNvPr id="39" name="Group 56"/>
          <p:cNvGrpSpPr>
            <a:grpSpLocks/>
          </p:cNvGrpSpPr>
          <p:nvPr/>
        </p:nvGrpSpPr>
        <p:grpSpPr bwMode="auto">
          <a:xfrm>
            <a:off x="6900334" y="2062163"/>
            <a:ext cx="1325033" cy="468312"/>
            <a:chOff x="310" y="3526"/>
            <a:chExt cx="1040" cy="457"/>
          </a:xfrm>
        </p:grpSpPr>
        <p:sp>
          <p:nvSpPr>
            <p:cNvPr id="40" name="Rectangle 47"/>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41" name="Line 48"/>
            <p:cNvSpPr>
              <a:spLocks noChangeShapeType="1"/>
            </p:cNvSpPr>
            <p:nvPr/>
          </p:nvSpPr>
          <p:spPr bwMode="auto">
            <a:xfrm>
              <a:off x="446"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2" name="Line 49"/>
            <p:cNvSpPr>
              <a:spLocks noChangeShapeType="1"/>
            </p:cNvSpPr>
            <p:nvPr/>
          </p:nvSpPr>
          <p:spPr bwMode="auto">
            <a:xfrm>
              <a:off x="558"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3" name="Line 50"/>
            <p:cNvSpPr>
              <a:spLocks noChangeShapeType="1"/>
            </p:cNvSpPr>
            <p:nvPr/>
          </p:nvSpPr>
          <p:spPr bwMode="auto">
            <a:xfrm>
              <a:off x="671"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4" name="Line 51"/>
            <p:cNvSpPr>
              <a:spLocks noChangeShapeType="1"/>
            </p:cNvSpPr>
            <p:nvPr/>
          </p:nvSpPr>
          <p:spPr bwMode="auto">
            <a:xfrm>
              <a:off x="782"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5" name="Line 52"/>
            <p:cNvSpPr>
              <a:spLocks noChangeShapeType="1"/>
            </p:cNvSpPr>
            <p:nvPr/>
          </p:nvSpPr>
          <p:spPr bwMode="auto">
            <a:xfrm>
              <a:off x="895"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6" name="Line 53"/>
            <p:cNvSpPr>
              <a:spLocks noChangeShapeType="1"/>
            </p:cNvSpPr>
            <p:nvPr/>
          </p:nvSpPr>
          <p:spPr bwMode="auto">
            <a:xfrm>
              <a:off x="1006"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7" name="Line 54"/>
            <p:cNvSpPr>
              <a:spLocks noChangeShapeType="1"/>
            </p:cNvSpPr>
            <p:nvPr/>
          </p:nvSpPr>
          <p:spPr bwMode="auto">
            <a:xfrm>
              <a:off x="1121"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48" name="Line 55"/>
            <p:cNvSpPr>
              <a:spLocks noChangeShapeType="1"/>
            </p:cNvSpPr>
            <p:nvPr/>
          </p:nvSpPr>
          <p:spPr bwMode="auto">
            <a:xfrm>
              <a:off x="1229"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386669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left)">
                                      <p:cBhvr>
                                        <p:cTn id="16" dur="500"/>
                                        <p:tgtEl>
                                          <p:spTgt spid="3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500"/>
                                        <p:tgtEl>
                                          <p:spTgt spid="3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left)">
                                      <p:cBhvr>
                                        <p:cTn id="34" dur="500"/>
                                        <p:tgtEl>
                                          <p:spTgt spid="3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left)">
                                      <p:cBhvr>
                                        <p:cTn id="37" dur="500"/>
                                        <p:tgtEl>
                                          <p:spTgt spid="37"/>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par>
                                <p:cTn id="41" presetID="22" presetClass="entr" presetSubtype="8"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p:bldP spid="37" grpId="0" animBg="1"/>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Port Functions </a:t>
            </a:r>
            <a:r>
              <a:rPr lang="mr-IN" dirty="0"/>
              <a:t>–</a:t>
            </a:r>
            <a:r>
              <a:rPr lang="en-US" dirty="0"/>
              <a:t> </a:t>
            </a:r>
            <a:r>
              <a:rPr lang="en-US" dirty="0" err="1"/>
              <a:t>Cont</a:t>
            </a:r>
            <a:r>
              <a:rPr lang="mr-IN" dirty="0"/>
              <a:t>…</a:t>
            </a:r>
            <a:endParaRPr lang="en-US" dirty="0"/>
          </a:p>
        </p:txBody>
      </p:sp>
      <p:sp>
        <p:nvSpPr>
          <p:cNvPr id="3" name="Content Placeholder 2"/>
          <p:cNvSpPr>
            <a:spLocks noGrp="1"/>
          </p:cNvSpPr>
          <p:nvPr>
            <p:ph idx="1"/>
          </p:nvPr>
        </p:nvSpPr>
        <p:spPr/>
        <p:txBody>
          <a:bodyPr/>
          <a:lstStyle/>
          <a:p>
            <a:pPr lvl="0" algn="just"/>
            <a:r>
              <a:rPr lang="en-IN" dirty="0"/>
              <a:t>The forwarding table is consulted to determine the router output port to which an arriving packet will be forwarded via the switching fabric. </a:t>
            </a:r>
            <a:endParaRPr lang="en-GB" dirty="0"/>
          </a:p>
          <a:p>
            <a:pPr lvl="0" algn="just"/>
            <a:r>
              <a:rPr lang="en-IN" dirty="0"/>
              <a:t>Control packets (for example, packets carrying routing protocol information) are forwarded from an input port to the routing processor. </a:t>
            </a:r>
            <a:endParaRPr lang="en-GB" dirty="0"/>
          </a:p>
          <a:p>
            <a:endParaRPr lang="en-US" dirty="0"/>
          </a:p>
        </p:txBody>
      </p:sp>
    </p:spTree>
    <p:extLst>
      <p:ext uri="{BB962C8B-B14F-4D97-AF65-F5344CB8AC3E}">
        <p14:creationId xmlns:p14="http://schemas.microsoft.com/office/powerpoint/2010/main" val="226933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Fabrics</a:t>
            </a:r>
          </a:p>
        </p:txBody>
      </p:sp>
      <p:sp>
        <p:nvSpPr>
          <p:cNvPr id="3" name="Content Placeholder 2"/>
          <p:cNvSpPr>
            <a:spLocks noGrp="1"/>
          </p:cNvSpPr>
          <p:nvPr>
            <p:ph idx="1"/>
          </p:nvPr>
        </p:nvSpPr>
        <p:spPr/>
        <p:txBody>
          <a:bodyPr>
            <a:normAutofit/>
          </a:bodyPr>
          <a:lstStyle/>
          <a:p>
            <a:pPr lvl="0" algn="just"/>
            <a:r>
              <a:rPr lang="en-IN" dirty="0"/>
              <a:t>It connects the router’s input ports to its output ports. </a:t>
            </a:r>
            <a:endParaRPr lang="en-GB" dirty="0"/>
          </a:p>
          <a:p>
            <a:pPr lvl="0" algn="just"/>
            <a:r>
              <a:rPr lang="en-GB" dirty="0"/>
              <a:t>I</a:t>
            </a:r>
            <a:r>
              <a:rPr lang="en-IN" dirty="0"/>
              <a:t>t is completely contained within the router - a network inside of a network router.</a:t>
            </a:r>
          </a:p>
          <a:p>
            <a:pPr lvl="0" algn="just"/>
            <a:r>
              <a:rPr lang="en-IN" dirty="0"/>
              <a:t>Switching rate: A rate at which packets can be transfer from inputs to outputs.</a:t>
            </a:r>
          </a:p>
          <a:p>
            <a:pPr lvl="0" algn="just"/>
            <a:r>
              <a:rPr lang="en-IN" dirty="0"/>
              <a:t>Also measured as multiple of input/output line rate.</a:t>
            </a:r>
          </a:p>
          <a:p>
            <a:pPr lvl="0" algn="just"/>
            <a:r>
              <a:rPr lang="en-IN" dirty="0"/>
              <a:t>Three types of switching fabrics:</a:t>
            </a:r>
            <a:endParaRPr lang="en-GB" dirty="0"/>
          </a:p>
          <a:p>
            <a:pPr lvl="0"/>
            <a:endParaRPr lang="en-GB" dirty="0"/>
          </a:p>
          <a:p>
            <a:endParaRPr lang="en-US" dirty="0"/>
          </a:p>
        </p:txBody>
      </p:sp>
      <p:grpSp>
        <p:nvGrpSpPr>
          <p:cNvPr id="4" name="Group 30"/>
          <p:cNvGrpSpPr>
            <a:grpSpLocks/>
          </p:cNvGrpSpPr>
          <p:nvPr/>
        </p:nvGrpSpPr>
        <p:grpSpPr bwMode="auto">
          <a:xfrm>
            <a:off x="1043516" y="3511550"/>
            <a:ext cx="1187451" cy="215900"/>
            <a:chOff x="876" y="2800"/>
            <a:chExt cx="642" cy="175"/>
          </a:xfrm>
        </p:grpSpPr>
        <p:sp>
          <p:nvSpPr>
            <p:cNvPr id="5" name="Rectangle 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6" name="Rectangle 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 name="Rectangle 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8" name="Rectangle 1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9" name="Line 11"/>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0" name="Group 45"/>
          <p:cNvGrpSpPr>
            <a:grpSpLocks/>
          </p:cNvGrpSpPr>
          <p:nvPr/>
        </p:nvGrpSpPr>
        <p:grpSpPr bwMode="auto">
          <a:xfrm>
            <a:off x="1011768" y="3906838"/>
            <a:ext cx="1187449" cy="215900"/>
            <a:chOff x="876" y="2800"/>
            <a:chExt cx="642" cy="175"/>
          </a:xfrm>
        </p:grpSpPr>
        <p:sp>
          <p:nvSpPr>
            <p:cNvPr id="11" name="Rectangle 46"/>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2" name="Rectangle 47"/>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3" name="Rectangle 48"/>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4" name="Rectangle 49"/>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5" name="Line 50"/>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6" name="Group 51"/>
          <p:cNvGrpSpPr>
            <a:grpSpLocks/>
          </p:cNvGrpSpPr>
          <p:nvPr/>
        </p:nvGrpSpPr>
        <p:grpSpPr bwMode="auto">
          <a:xfrm>
            <a:off x="1005416" y="4333875"/>
            <a:ext cx="1187451" cy="215900"/>
            <a:chOff x="876" y="2800"/>
            <a:chExt cx="642" cy="175"/>
          </a:xfrm>
        </p:grpSpPr>
        <p:sp>
          <p:nvSpPr>
            <p:cNvPr id="17" name="Rectangle 52"/>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8" name="Rectangle 53"/>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9" name="Rectangle 54"/>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20" name="Rectangle 55"/>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21" name="Line 56"/>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2" name="Rectangle 57"/>
          <p:cNvSpPr>
            <a:spLocks noChangeArrowheads="1"/>
          </p:cNvSpPr>
          <p:nvPr/>
        </p:nvSpPr>
        <p:spPr bwMode="auto">
          <a:xfrm>
            <a:off x="2188633" y="3429000"/>
            <a:ext cx="939800" cy="117633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grpSp>
        <p:nvGrpSpPr>
          <p:cNvPr id="23" name="Group 64"/>
          <p:cNvGrpSpPr>
            <a:grpSpLocks/>
          </p:cNvGrpSpPr>
          <p:nvPr/>
        </p:nvGrpSpPr>
        <p:grpSpPr bwMode="auto">
          <a:xfrm>
            <a:off x="3134783" y="3509963"/>
            <a:ext cx="1187451" cy="215900"/>
            <a:chOff x="455" y="3463"/>
            <a:chExt cx="561" cy="136"/>
          </a:xfrm>
        </p:grpSpPr>
        <p:sp>
          <p:nvSpPr>
            <p:cNvPr id="24" name="Rectangle 59"/>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25" name="Rectangle 60"/>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26" name="Rectangle 61"/>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27" name="Rectangle 62"/>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28" name="Line 63"/>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29" name="Group 65"/>
          <p:cNvGrpSpPr>
            <a:grpSpLocks/>
          </p:cNvGrpSpPr>
          <p:nvPr/>
        </p:nvGrpSpPr>
        <p:grpSpPr bwMode="auto">
          <a:xfrm>
            <a:off x="3141134" y="3902075"/>
            <a:ext cx="1187449" cy="215900"/>
            <a:chOff x="455" y="3463"/>
            <a:chExt cx="561" cy="136"/>
          </a:xfrm>
        </p:grpSpPr>
        <p:sp>
          <p:nvSpPr>
            <p:cNvPr id="30" name="Rectangle 66"/>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1" name="Rectangle 67"/>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2" name="Rectangle 68"/>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3" name="Rectangle 69"/>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4" name="Line 70"/>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5" name="Group 71"/>
          <p:cNvGrpSpPr>
            <a:grpSpLocks/>
          </p:cNvGrpSpPr>
          <p:nvPr/>
        </p:nvGrpSpPr>
        <p:grpSpPr bwMode="auto">
          <a:xfrm>
            <a:off x="3134783" y="4329113"/>
            <a:ext cx="1187451" cy="215900"/>
            <a:chOff x="455" y="3463"/>
            <a:chExt cx="561" cy="136"/>
          </a:xfrm>
        </p:grpSpPr>
        <p:sp>
          <p:nvSpPr>
            <p:cNvPr id="36" name="Rectangle 72"/>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7" name="Rectangle 73"/>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8" name="Rectangle 74"/>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39" name="Rectangle 75"/>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40" name="Line 76"/>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41" name="Text Box 78"/>
          <p:cNvSpPr txBox="1">
            <a:spLocks noChangeArrowheads="1"/>
          </p:cNvSpPr>
          <p:nvPr/>
        </p:nvSpPr>
        <p:spPr bwMode="auto">
          <a:xfrm>
            <a:off x="1966383" y="4814888"/>
            <a:ext cx="10182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t>memory</a:t>
            </a:r>
          </a:p>
        </p:txBody>
      </p:sp>
      <p:sp>
        <p:nvSpPr>
          <p:cNvPr id="42" name="Text Box 79"/>
          <p:cNvSpPr txBox="1">
            <a:spLocks noChangeArrowheads="1"/>
          </p:cNvSpPr>
          <p:nvPr/>
        </p:nvSpPr>
        <p:spPr bwMode="auto">
          <a:xfrm>
            <a:off x="2097617" y="3746500"/>
            <a:ext cx="8306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400"/>
              <a:t>memory</a:t>
            </a:r>
          </a:p>
        </p:txBody>
      </p:sp>
      <p:grpSp>
        <p:nvGrpSpPr>
          <p:cNvPr id="43" name="Group 80"/>
          <p:cNvGrpSpPr>
            <a:grpSpLocks/>
          </p:cNvGrpSpPr>
          <p:nvPr/>
        </p:nvGrpSpPr>
        <p:grpSpPr bwMode="auto">
          <a:xfrm>
            <a:off x="4917016" y="3495675"/>
            <a:ext cx="1187451" cy="215900"/>
            <a:chOff x="876" y="2800"/>
            <a:chExt cx="642" cy="175"/>
          </a:xfrm>
        </p:grpSpPr>
        <p:sp>
          <p:nvSpPr>
            <p:cNvPr id="44" name="Rectangle 8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45" name="Rectangle 8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46" name="Rectangle 8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47" name="Rectangle 8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48" name="Line 8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49" name="Group 86"/>
          <p:cNvGrpSpPr>
            <a:grpSpLocks/>
          </p:cNvGrpSpPr>
          <p:nvPr/>
        </p:nvGrpSpPr>
        <p:grpSpPr bwMode="auto">
          <a:xfrm>
            <a:off x="4914901" y="3890963"/>
            <a:ext cx="1187449" cy="215900"/>
            <a:chOff x="876" y="2800"/>
            <a:chExt cx="642" cy="175"/>
          </a:xfrm>
        </p:grpSpPr>
        <p:sp>
          <p:nvSpPr>
            <p:cNvPr id="50" name="Rectangle 87"/>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51" name="Rectangle 88"/>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52" name="Rectangle 89"/>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53" name="Rectangle 90"/>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54" name="Line 91"/>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55" name="Group 92"/>
          <p:cNvGrpSpPr>
            <a:grpSpLocks/>
          </p:cNvGrpSpPr>
          <p:nvPr/>
        </p:nvGrpSpPr>
        <p:grpSpPr bwMode="auto">
          <a:xfrm>
            <a:off x="4908549" y="4318000"/>
            <a:ext cx="1187451" cy="215900"/>
            <a:chOff x="876" y="2800"/>
            <a:chExt cx="642" cy="175"/>
          </a:xfrm>
        </p:grpSpPr>
        <p:sp>
          <p:nvSpPr>
            <p:cNvPr id="56" name="Rectangle 93"/>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57" name="Rectangle 94"/>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58" name="Rectangle 95"/>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59" name="Rectangle 96"/>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60" name="Line 97"/>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61" name="Line 98"/>
          <p:cNvSpPr>
            <a:spLocks noChangeShapeType="1"/>
          </p:cNvSpPr>
          <p:nvPr/>
        </p:nvSpPr>
        <p:spPr bwMode="auto">
          <a:xfrm>
            <a:off x="6119283" y="3498850"/>
            <a:ext cx="0" cy="10033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62" name="Group 99"/>
          <p:cNvGrpSpPr>
            <a:grpSpLocks/>
          </p:cNvGrpSpPr>
          <p:nvPr/>
        </p:nvGrpSpPr>
        <p:grpSpPr bwMode="auto">
          <a:xfrm>
            <a:off x="6191249" y="3482975"/>
            <a:ext cx="1187451" cy="215900"/>
            <a:chOff x="455" y="3463"/>
            <a:chExt cx="561" cy="136"/>
          </a:xfrm>
        </p:grpSpPr>
        <p:sp>
          <p:nvSpPr>
            <p:cNvPr id="63" name="Rectangle 100"/>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64" name="Rectangle 101"/>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65" name="Rectangle 102"/>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66" name="Rectangle 103"/>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67" name="Line 104"/>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68" name="Group 105"/>
          <p:cNvGrpSpPr>
            <a:grpSpLocks/>
          </p:cNvGrpSpPr>
          <p:nvPr/>
        </p:nvGrpSpPr>
        <p:grpSpPr bwMode="auto">
          <a:xfrm>
            <a:off x="6197601" y="3875088"/>
            <a:ext cx="1187449" cy="215900"/>
            <a:chOff x="455" y="3463"/>
            <a:chExt cx="561" cy="136"/>
          </a:xfrm>
        </p:grpSpPr>
        <p:sp>
          <p:nvSpPr>
            <p:cNvPr id="69" name="Rectangle 106"/>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0" name="Rectangle 107"/>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1" name="Rectangle 108"/>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2" name="Rectangle 109"/>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3" name="Line 110"/>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74" name="Group 111"/>
          <p:cNvGrpSpPr>
            <a:grpSpLocks/>
          </p:cNvGrpSpPr>
          <p:nvPr/>
        </p:nvGrpSpPr>
        <p:grpSpPr bwMode="auto">
          <a:xfrm>
            <a:off x="6191249" y="4302125"/>
            <a:ext cx="1187451" cy="215900"/>
            <a:chOff x="455" y="3463"/>
            <a:chExt cx="561" cy="136"/>
          </a:xfrm>
        </p:grpSpPr>
        <p:sp>
          <p:nvSpPr>
            <p:cNvPr id="75" name="Rectangle 112"/>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6" name="Rectangle 113"/>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7" name="Rectangle 114"/>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8" name="Rectangle 115"/>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79" name="Line 116"/>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80" name="Text Box 117"/>
          <p:cNvSpPr txBox="1">
            <a:spLocks noChangeArrowheads="1"/>
          </p:cNvSpPr>
          <p:nvPr/>
        </p:nvSpPr>
        <p:spPr bwMode="auto">
          <a:xfrm>
            <a:off x="5767916" y="4811713"/>
            <a:ext cx="5565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t>bus</a:t>
            </a:r>
          </a:p>
        </p:txBody>
      </p:sp>
      <p:grpSp>
        <p:nvGrpSpPr>
          <p:cNvPr id="81" name="Group 118"/>
          <p:cNvGrpSpPr>
            <a:grpSpLocks/>
          </p:cNvGrpSpPr>
          <p:nvPr/>
        </p:nvGrpSpPr>
        <p:grpSpPr bwMode="auto">
          <a:xfrm>
            <a:off x="8174568" y="3462338"/>
            <a:ext cx="1187449" cy="215900"/>
            <a:chOff x="876" y="2800"/>
            <a:chExt cx="642" cy="175"/>
          </a:xfrm>
        </p:grpSpPr>
        <p:sp>
          <p:nvSpPr>
            <p:cNvPr id="82" name="Rectangle 119"/>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83" name="Rectangle 120"/>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84" name="Rectangle 121"/>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85" name="Rectangle 122"/>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86" name="Line 123"/>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87" name="Group 124"/>
          <p:cNvGrpSpPr>
            <a:grpSpLocks/>
          </p:cNvGrpSpPr>
          <p:nvPr/>
        </p:nvGrpSpPr>
        <p:grpSpPr bwMode="auto">
          <a:xfrm>
            <a:off x="8142816" y="3857625"/>
            <a:ext cx="1187451" cy="215900"/>
            <a:chOff x="876" y="2800"/>
            <a:chExt cx="642" cy="175"/>
          </a:xfrm>
        </p:grpSpPr>
        <p:sp>
          <p:nvSpPr>
            <p:cNvPr id="88" name="Rectangle 125"/>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89" name="Rectangle 126"/>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90" name="Rectangle 127"/>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91" name="Rectangle 128"/>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92" name="Line 129"/>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93" name="Group 130"/>
          <p:cNvGrpSpPr>
            <a:grpSpLocks/>
          </p:cNvGrpSpPr>
          <p:nvPr/>
        </p:nvGrpSpPr>
        <p:grpSpPr bwMode="auto">
          <a:xfrm>
            <a:off x="8136468" y="4284663"/>
            <a:ext cx="1187449" cy="215900"/>
            <a:chOff x="876" y="2800"/>
            <a:chExt cx="642" cy="175"/>
          </a:xfrm>
        </p:grpSpPr>
        <p:sp>
          <p:nvSpPr>
            <p:cNvPr id="94" name="Rectangle 13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95" name="Rectangle 13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96" name="Rectangle 13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97" name="Rectangle 13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98" name="Line 13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99" name="Group 154"/>
          <p:cNvGrpSpPr>
            <a:grpSpLocks/>
          </p:cNvGrpSpPr>
          <p:nvPr/>
        </p:nvGrpSpPr>
        <p:grpSpPr bwMode="auto">
          <a:xfrm rot="5400000">
            <a:off x="9784292" y="4309005"/>
            <a:ext cx="895350" cy="1380067"/>
            <a:chOff x="2954" y="2776"/>
            <a:chExt cx="564" cy="652"/>
          </a:xfrm>
        </p:grpSpPr>
        <p:grpSp>
          <p:nvGrpSpPr>
            <p:cNvPr id="100" name="Group 136"/>
            <p:cNvGrpSpPr>
              <a:grpSpLocks/>
            </p:cNvGrpSpPr>
            <p:nvPr/>
          </p:nvGrpSpPr>
          <p:grpSpPr bwMode="auto">
            <a:xfrm>
              <a:off x="2954" y="2776"/>
              <a:ext cx="561" cy="136"/>
              <a:chOff x="455" y="3463"/>
              <a:chExt cx="561" cy="136"/>
            </a:xfrm>
          </p:grpSpPr>
          <p:sp>
            <p:nvSpPr>
              <p:cNvPr id="113" name="Rectangle 137"/>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14" name="Rectangle 138"/>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15" name="Rectangle 139"/>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16" name="Rectangle 140"/>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17" name="Line 141"/>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01" name="Group 142"/>
            <p:cNvGrpSpPr>
              <a:grpSpLocks/>
            </p:cNvGrpSpPr>
            <p:nvPr/>
          </p:nvGrpSpPr>
          <p:grpSpPr bwMode="auto">
            <a:xfrm>
              <a:off x="2957" y="3023"/>
              <a:ext cx="561" cy="136"/>
              <a:chOff x="455" y="3463"/>
              <a:chExt cx="561" cy="136"/>
            </a:xfrm>
          </p:grpSpPr>
          <p:sp>
            <p:nvSpPr>
              <p:cNvPr id="108" name="Rectangle 143"/>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09" name="Rectangle 144"/>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10" name="Rectangle 145"/>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11" name="Rectangle 146"/>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12" name="Line 147"/>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02" name="Group 148"/>
            <p:cNvGrpSpPr>
              <a:grpSpLocks/>
            </p:cNvGrpSpPr>
            <p:nvPr/>
          </p:nvGrpSpPr>
          <p:grpSpPr bwMode="auto">
            <a:xfrm>
              <a:off x="2954" y="3292"/>
              <a:ext cx="561" cy="136"/>
              <a:chOff x="455" y="3463"/>
              <a:chExt cx="561" cy="136"/>
            </a:xfrm>
          </p:grpSpPr>
          <p:sp>
            <p:nvSpPr>
              <p:cNvPr id="103" name="Rectangle 149"/>
              <p:cNvSpPr>
                <a:spLocks noChangeArrowheads="1"/>
              </p:cNvSpPr>
              <p:nvPr/>
            </p:nvSpPr>
            <p:spPr bwMode="auto">
              <a:xfrm>
                <a:off x="496" y="3465"/>
                <a:ext cx="424" cy="136"/>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04" name="Rectangle 150"/>
              <p:cNvSpPr>
                <a:spLocks noChangeArrowheads="1"/>
              </p:cNvSpPr>
              <p:nvPr/>
            </p:nvSpPr>
            <p:spPr bwMode="auto">
              <a:xfrm>
                <a:off x="769" y="3504"/>
                <a:ext cx="132" cy="61"/>
              </a:xfrm>
              <a:prstGeom prst="rect">
                <a:avLst/>
              </a:prstGeom>
              <a:solidFill>
                <a:schemeClr val="bg1"/>
              </a:solidFill>
              <a:ln w="19050">
                <a:solidFill>
                  <a:srgbClr val="0066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05" name="Rectangle 151"/>
              <p:cNvSpPr>
                <a:spLocks noChangeArrowheads="1"/>
              </p:cNvSpPr>
              <p:nvPr/>
            </p:nvSpPr>
            <p:spPr bwMode="auto">
              <a:xfrm>
                <a:off x="642" y="3479"/>
                <a:ext cx="108" cy="104"/>
              </a:xfrm>
              <a:prstGeom prst="rect">
                <a:avLst/>
              </a:prstGeom>
              <a:solidFill>
                <a:schemeClr val="bg1"/>
              </a:solidFill>
              <a:ln w="19050">
                <a:solidFill>
                  <a:schemeClr val="accent2"/>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06" name="Rectangle 152"/>
              <p:cNvSpPr>
                <a:spLocks noChangeArrowheads="1"/>
              </p:cNvSpPr>
              <p:nvPr/>
            </p:nvSpPr>
            <p:spPr bwMode="auto">
              <a:xfrm>
                <a:off x="515" y="3484"/>
                <a:ext cx="108" cy="105"/>
              </a:xfrm>
              <a:prstGeom prst="rect">
                <a:avLst/>
              </a:prstGeom>
              <a:solidFill>
                <a:schemeClr val="bg1"/>
              </a:solidFill>
              <a:ln w="19050">
                <a:solidFill>
                  <a:srgbClr val="FF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07" name="Line 153"/>
              <p:cNvSpPr>
                <a:spLocks noChangeShapeType="1"/>
              </p:cNvSpPr>
              <p:nvPr/>
            </p:nvSpPr>
            <p:spPr bwMode="auto">
              <a:xfrm flipV="1">
                <a:off x="453" y="3529"/>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sp>
        <p:nvSpPr>
          <p:cNvPr id="118" name="Line 155"/>
          <p:cNvSpPr>
            <a:spLocks noChangeShapeType="1"/>
          </p:cNvSpPr>
          <p:nvPr/>
        </p:nvSpPr>
        <p:spPr bwMode="auto">
          <a:xfrm>
            <a:off x="9362017" y="3568700"/>
            <a:ext cx="141816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9" name="Line 156"/>
          <p:cNvSpPr>
            <a:spLocks noChangeShapeType="1"/>
          </p:cNvSpPr>
          <p:nvPr/>
        </p:nvSpPr>
        <p:spPr bwMode="auto">
          <a:xfrm flipV="1">
            <a:off x="9311216" y="3956051"/>
            <a:ext cx="1481667" cy="317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0" name="Line 157"/>
          <p:cNvSpPr>
            <a:spLocks noChangeShapeType="1"/>
          </p:cNvSpPr>
          <p:nvPr/>
        </p:nvSpPr>
        <p:spPr bwMode="auto">
          <a:xfrm>
            <a:off x="9311217" y="4387850"/>
            <a:ext cx="1468967"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1" name="Line 158"/>
          <p:cNvSpPr>
            <a:spLocks noChangeShapeType="1"/>
          </p:cNvSpPr>
          <p:nvPr/>
        </p:nvSpPr>
        <p:spPr bwMode="auto">
          <a:xfrm flipV="1">
            <a:off x="9687983" y="3568700"/>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2" name="Line 159"/>
          <p:cNvSpPr>
            <a:spLocks noChangeShapeType="1"/>
          </p:cNvSpPr>
          <p:nvPr/>
        </p:nvSpPr>
        <p:spPr bwMode="auto">
          <a:xfrm flipV="1">
            <a:off x="10251016" y="3568700"/>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3" name="Line 160"/>
          <p:cNvSpPr>
            <a:spLocks noChangeShapeType="1"/>
          </p:cNvSpPr>
          <p:nvPr/>
        </p:nvSpPr>
        <p:spPr bwMode="auto">
          <a:xfrm flipV="1">
            <a:off x="10780183" y="3559175"/>
            <a:ext cx="0" cy="9779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4" name="Oval 161"/>
          <p:cNvSpPr>
            <a:spLocks noChangeArrowheads="1"/>
          </p:cNvSpPr>
          <p:nvPr/>
        </p:nvSpPr>
        <p:spPr bwMode="auto">
          <a:xfrm>
            <a:off x="9632950" y="3530600"/>
            <a:ext cx="118533"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25" name="Oval 162"/>
          <p:cNvSpPr>
            <a:spLocks noChangeArrowheads="1"/>
          </p:cNvSpPr>
          <p:nvPr/>
        </p:nvSpPr>
        <p:spPr bwMode="auto">
          <a:xfrm>
            <a:off x="9632950" y="3914775"/>
            <a:ext cx="118533"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26" name="Oval 163"/>
          <p:cNvSpPr>
            <a:spLocks noChangeArrowheads="1"/>
          </p:cNvSpPr>
          <p:nvPr/>
        </p:nvSpPr>
        <p:spPr bwMode="auto">
          <a:xfrm>
            <a:off x="9624483" y="4340225"/>
            <a:ext cx="118533"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27" name="Oval 164"/>
          <p:cNvSpPr>
            <a:spLocks noChangeArrowheads="1"/>
          </p:cNvSpPr>
          <p:nvPr/>
        </p:nvSpPr>
        <p:spPr bwMode="auto">
          <a:xfrm>
            <a:off x="10200216" y="3530600"/>
            <a:ext cx="118533"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28" name="Oval 165"/>
          <p:cNvSpPr>
            <a:spLocks noChangeArrowheads="1"/>
          </p:cNvSpPr>
          <p:nvPr/>
        </p:nvSpPr>
        <p:spPr bwMode="auto">
          <a:xfrm>
            <a:off x="10200216" y="3914775"/>
            <a:ext cx="118533"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29" name="Oval 166"/>
          <p:cNvSpPr>
            <a:spLocks noChangeArrowheads="1"/>
          </p:cNvSpPr>
          <p:nvPr/>
        </p:nvSpPr>
        <p:spPr bwMode="auto">
          <a:xfrm>
            <a:off x="10191750" y="4340225"/>
            <a:ext cx="118533"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30" name="Oval 167"/>
          <p:cNvSpPr>
            <a:spLocks noChangeArrowheads="1"/>
          </p:cNvSpPr>
          <p:nvPr/>
        </p:nvSpPr>
        <p:spPr bwMode="auto">
          <a:xfrm>
            <a:off x="10720916" y="3530600"/>
            <a:ext cx="118533"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31" name="Oval 168"/>
          <p:cNvSpPr>
            <a:spLocks noChangeArrowheads="1"/>
          </p:cNvSpPr>
          <p:nvPr/>
        </p:nvSpPr>
        <p:spPr bwMode="auto">
          <a:xfrm>
            <a:off x="10720916" y="3914775"/>
            <a:ext cx="118533"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32" name="Oval 169"/>
          <p:cNvSpPr>
            <a:spLocks noChangeArrowheads="1"/>
          </p:cNvSpPr>
          <p:nvPr/>
        </p:nvSpPr>
        <p:spPr bwMode="auto">
          <a:xfrm>
            <a:off x="10712450" y="4340225"/>
            <a:ext cx="118533" cy="8890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endParaRPr lang="en-US" altLang="en-US" sz="1800"/>
          </a:p>
        </p:txBody>
      </p:sp>
      <p:sp>
        <p:nvSpPr>
          <p:cNvPr id="133" name="Text Box 170"/>
          <p:cNvSpPr txBox="1">
            <a:spLocks noChangeArrowheads="1"/>
          </p:cNvSpPr>
          <p:nvPr/>
        </p:nvSpPr>
        <p:spPr bwMode="auto">
          <a:xfrm>
            <a:off x="7918450" y="4818063"/>
            <a:ext cx="1069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a:t>crossbar</a:t>
            </a:r>
          </a:p>
        </p:txBody>
      </p:sp>
      <p:sp>
        <p:nvSpPr>
          <p:cNvPr id="134" name="Freeform 171"/>
          <p:cNvSpPr>
            <a:spLocks/>
          </p:cNvSpPr>
          <p:nvPr/>
        </p:nvSpPr>
        <p:spPr bwMode="auto">
          <a:xfrm>
            <a:off x="840317" y="3554413"/>
            <a:ext cx="3731684"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 name="T12" fmla="*/ 0 w 1763"/>
              <a:gd name="T13" fmla="*/ 0 h 260"/>
              <a:gd name="T14" fmla="*/ 1763 w 1763"/>
              <a:gd name="T15" fmla="*/ 260 h 260"/>
            </a:gdLst>
            <a:ahLst/>
            <a:cxnLst>
              <a:cxn ang="T8">
                <a:pos x="T0" y="T1"/>
              </a:cxn>
              <a:cxn ang="T9">
                <a:pos x="T2" y="T3"/>
              </a:cxn>
              <a:cxn ang="T10">
                <a:pos x="T4" y="T5"/>
              </a:cxn>
              <a:cxn ang="T11">
                <a:pos x="T6" y="T7"/>
              </a:cxn>
            </a:cxnLst>
            <a:rect l="T12" t="T13" r="T14" b="T15"/>
            <a:pathLst>
              <a:path w="1763" h="260">
                <a:moveTo>
                  <a:pt x="0" y="0"/>
                </a:moveTo>
                <a:lnTo>
                  <a:pt x="689" y="0"/>
                </a:lnTo>
                <a:lnTo>
                  <a:pt x="1054" y="260"/>
                </a:lnTo>
                <a:lnTo>
                  <a:pt x="1763" y="260"/>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5" name="Freeform 172"/>
          <p:cNvSpPr>
            <a:spLocks/>
          </p:cNvSpPr>
          <p:nvPr/>
        </p:nvSpPr>
        <p:spPr bwMode="auto">
          <a:xfrm>
            <a:off x="4908549" y="3524250"/>
            <a:ext cx="2675467"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6" name="Freeform 173"/>
          <p:cNvSpPr>
            <a:spLocks/>
          </p:cNvSpPr>
          <p:nvPr/>
        </p:nvSpPr>
        <p:spPr bwMode="auto">
          <a:xfrm>
            <a:off x="8104716" y="3514725"/>
            <a:ext cx="205740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Tree>
    <p:extLst>
      <p:ext uri="{BB962C8B-B14F-4D97-AF65-F5344CB8AC3E}">
        <p14:creationId xmlns:p14="http://schemas.microsoft.com/office/powerpoint/2010/main" val="119359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par>
                                <p:cTn id="28" presetID="22" presetClass="entr" presetSubtype="8"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par>
                                <p:cTn id="31" presetID="22" presetClass="entr" presetSubtype="8"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par>
                                <p:cTn id="43" presetID="22" presetClass="entr" presetSubtype="8"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left)">
                                      <p:cBhvr>
                                        <p:cTn id="45" dur="500"/>
                                        <p:tgtEl>
                                          <p:spTgt spid="35"/>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left)">
                                      <p:cBhvr>
                                        <p:cTn id="48" dur="500"/>
                                        <p:tgtEl>
                                          <p:spTgt spid="41"/>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left)">
                                      <p:cBhvr>
                                        <p:cTn id="51" dur="500"/>
                                        <p:tgtEl>
                                          <p:spTgt spid="42"/>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34"/>
                                        </p:tgtEl>
                                        <p:attrNameLst>
                                          <p:attrName>style.visibility</p:attrName>
                                        </p:attrNameLst>
                                      </p:cBhvr>
                                      <p:to>
                                        <p:strVal val="visible"/>
                                      </p:to>
                                    </p:set>
                                    <p:animEffect transition="in" filter="wipe(left)">
                                      <p:cBhvr>
                                        <p:cTn id="54" dur="500"/>
                                        <p:tgtEl>
                                          <p:spTgt spid="13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left)">
                                      <p:cBhvr>
                                        <p:cTn id="59" dur="500"/>
                                        <p:tgtEl>
                                          <p:spTgt spid="43"/>
                                        </p:tgtEl>
                                      </p:cBhvr>
                                    </p:animEffect>
                                  </p:childTnLst>
                                </p:cTn>
                              </p:par>
                              <p:par>
                                <p:cTn id="60" presetID="22" presetClass="entr" presetSubtype="8" fill="hold" nodeType="with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left)">
                                      <p:cBhvr>
                                        <p:cTn id="62" dur="500"/>
                                        <p:tgtEl>
                                          <p:spTgt spid="49"/>
                                        </p:tgtEl>
                                      </p:cBhvr>
                                    </p:animEffect>
                                  </p:childTnLst>
                                </p:cTn>
                              </p:par>
                              <p:par>
                                <p:cTn id="63" presetID="22" presetClass="entr" presetSubtype="8" fill="hold" nodeType="with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wipe(left)">
                                      <p:cBhvr>
                                        <p:cTn id="65" dur="500"/>
                                        <p:tgtEl>
                                          <p:spTgt spid="55"/>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wipe(left)">
                                      <p:cBhvr>
                                        <p:cTn id="68" dur="500"/>
                                        <p:tgtEl>
                                          <p:spTgt spid="61"/>
                                        </p:tgtEl>
                                      </p:cBhvr>
                                    </p:animEffect>
                                  </p:childTnLst>
                                </p:cTn>
                              </p:par>
                              <p:par>
                                <p:cTn id="69" presetID="22" presetClass="entr" presetSubtype="8"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wipe(left)">
                                      <p:cBhvr>
                                        <p:cTn id="71" dur="500"/>
                                        <p:tgtEl>
                                          <p:spTgt spid="62"/>
                                        </p:tgtEl>
                                      </p:cBhvr>
                                    </p:animEffect>
                                  </p:childTnLst>
                                </p:cTn>
                              </p:par>
                              <p:par>
                                <p:cTn id="72" presetID="22" presetClass="entr" presetSubtype="8"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Effect transition="in" filter="wipe(left)">
                                      <p:cBhvr>
                                        <p:cTn id="74" dur="500"/>
                                        <p:tgtEl>
                                          <p:spTgt spid="68"/>
                                        </p:tgtEl>
                                      </p:cBhvr>
                                    </p:animEffect>
                                  </p:childTnLst>
                                </p:cTn>
                              </p:par>
                              <p:par>
                                <p:cTn id="75" presetID="22" presetClass="entr" presetSubtype="8" fill="hold" nodeType="with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wipe(left)">
                                      <p:cBhvr>
                                        <p:cTn id="77" dur="500"/>
                                        <p:tgtEl>
                                          <p:spTgt spid="74"/>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80"/>
                                        </p:tgtEl>
                                        <p:attrNameLst>
                                          <p:attrName>style.visibility</p:attrName>
                                        </p:attrNameLst>
                                      </p:cBhvr>
                                      <p:to>
                                        <p:strVal val="visible"/>
                                      </p:to>
                                    </p:set>
                                    <p:animEffect transition="in" filter="wipe(left)">
                                      <p:cBhvr>
                                        <p:cTn id="80" dur="500"/>
                                        <p:tgtEl>
                                          <p:spTgt spid="80"/>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135"/>
                                        </p:tgtEl>
                                        <p:attrNameLst>
                                          <p:attrName>style.visibility</p:attrName>
                                        </p:attrNameLst>
                                      </p:cBhvr>
                                      <p:to>
                                        <p:strVal val="visible"/>
                                      </p:to>
                                    </p:set>
                                    <p:animEffect transition="in" filter="wipe(left)">
                                      <p:cBhvr>
                                        <p:cTn id="83" dur="500"/>
                                        <p:tgtEl>
                                          <p:spTgt spid="13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81"/>
                                        </p:tgtEl>
                                        <p:attrNameLst>
                                          <p:attrName>style.visibility</p:attrName>
                                        </p:attrNameLst>
                                      </p:cBhvr>
                                      <p:to>
                                        <p:strVal val="visible"/>
                                      </p:to>
                                    </p:set>
                                    <p:animEffect transition="in" filter="wipe(left)">
                                      <p:cBhvr>
                                        <p:cTn id="88" dur="500"/>
                                        <p:tgtEl>
                                          <p:spTgt spid="81"/>
                                        </p:tgtEl>
                                      </p:cBhvr>
                                    </p:animEffect>
                                  </p:childTnLst>
                                </p:cTn>
                              </p:par>
                              <p:par>
                                <p:cTn id="89" presetID="22" presetClass="entr" presetSubtype="8" fill="hold" nodeType="with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wipe(left)">
                                      <p:cBhvr>
                                        <p:cTn id="91" dur="500"/>
                                        <p:tgtEl>
                                          <p:spTgt spid="87"/>
                                        </p:tgtEl>
                                      </p:cBhvr>
                                    </p:animEffect>
                                  </p:childTnLst>
                                </p:cTn>
                              </p:par>
                              <p:par>
                                <p:cTn id="92" presetID="22" presetClass="entr" presetSubtype="8" fill="hold" nodeType="with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wipe(left)">
                                      <p:cBhvr>
                                        <p:cTn id="94" dur="500"/>
                                        <p:tgtEl>
                                          <p:spTgt spid="93"/>
                                        </p:tgtEl>
                                      </p:cBhvr>
                                    </p:animEffect>
                                  </p:childTnLst>
                                </p:cTn>
                              </p:par>
                              <p:par>
                                <p:cTn id="95" presetID="22" presetClass="entr" presetSubtype="8" fill="hold" nodeType="withEffect">
                                  <p:stCondLst>
                                    <p:cond delay="0"/>
                                  </p:stCondLst>
                                  <p:childTnLst>
                                    <p:set>
                                      <p:cBhvr>
                                        <p:cTn id="96" dur="1" fill="hold">
                                          <p:stCondLst>
                                            <p:cond delay="0"/>
                                          </p:stCondLst>
                                        </p:cTn>
                                        <p:tgtEl>
                                          <p:spTgt spid="99"/>
                                        </p:tgtEl>
                                        <p:attrNameLst>
                                          <p:attrName>style.visibility</p:attrName>
                                        </p:attrNameLst>
                                      </p:cBhvr>
                                      <p:to>
                                        <p:strVal val="visible"/>
                                      </p:to>
                                    </p:set>
                                    <p:animEffect transition="in" filter="wipe(left)">
                                      <p:cBhvr>
                                        <p:cTn id="97" dur="500"/>
                                        <p:tgtEl>
                                          <p:spTgt spid="99"/>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118"/>
                                        </p:tgtEl>
                                        <p:attrNameLst>
                                          <p:attrName>style.visibility</p:attrName>
                                        </p:attrNameLst>
                                      </p:cBhvr>
                                      <p:to>
                                        <p:strVal val="visible"/>
                                      </p:to>
                                    </p:set>
                                    <p:animEffect transition="in" filter="wipe(left)">
                                      <p:cBhvr>
                                        <p:cTn id="100" dur="500"/>
                                        <p:tgtEl>
                                          <p:spTgt spid="118"/>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119"/>
                                        </p:tgtEl>
                                        <p:attrNameLst>
                                          <p:attrName>style.visibility</p:attrName>
                                        </p:attrNameLst>
                                      </p:cBhvr>
                                      <p:to>
                                        <p:strVal val="visible"/>
                                      </p:to>
                                    </p:set>
                                    <p:animEffect transition="in" filter="wipe(left)">
                                      <p:cBhvr>
                                        <p:cTn id="103" dur="500"/>
                                        <p:tgtEl>
                                          <p:spTgt spid="119"/>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120"/>
                                        </p:tgtEl>
                                        <p:attrNameLst>
                                          <p:attrName>style.visibility</p:attrName>
                                        </p:attrNameLst>
                                      </p:cBhvr>
                                      <p:to>
                                        <p:strVal val="visible"/>
                                      </p:to>
                                    </p:set>
                                    <p:animEffect transition="in" filter="wipe(left)">
                                      <p:cBhvr>
                                        <p:cTn id="106" dur="500"/>
                                        <p:tgtEl>
                                          <p:spTgt spid="120"/>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121"/>
                                        </p:tgtEl>
                                        <p:attrNameLst>
                                          <p:attrName>style.visibility</p:attrName>
                                        </p:attrNameLst>
                                      </p:cBhvr>
                                      <p:to>
                                        <p:strVal val="visible"/>
                                      </p:to>
                                    </p:set>
                                    <p:animEffect transition="in" filter="wipe(left)">
                                      <p:cBhvr>
                                        <p:cTn id="109" dur="500"/>
                                        <p:tgtEl>
                                          <p:spTgt spid="121"/>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122"/>
                                        </p:tgtEl>
                                        <p:attrNameLst>
                                          <p:attrName>style.visibility</p:attrName>
                                        </p:attrNameLst>
                                      </p:cBhvr>
                                      <p:to>
                                        <p:strVal val="visible"/>
                                      </p:to>
                                    </p:set>
                                    <p:animEffect transition="in" filter="wipe(left)">
                                      <p:cBhvr>
                                        <p:cTn id="112" dur="500"/>
                                        <p:tgtEl>
                                          <p:spTgt spid="122"/>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123"/>
                                        </p:tgtEl>
                                        <p:attrNameLst>
                                          <p:attrName>style.visibility</p:attrName>
                                        </p:attrNameLst>
                                      </p:cBhvr>
                                      <p:to>
                                        <p:strVal val="visible"/>
                                      </p:to>
                                    </p:set>
                                    <p:animEffect transition="in" filter="wipe(left)">
                                      <p:cBhvr>
                                        <p:cTn id="115" dur="500"/>
                                        <p:tgtEl>
                                          <p:spTgt spid="123"/>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124"/>
                                        </p:tgtEl>
                                        <p:attrNameLst>
                                          <p:attrName>style.visibility</p:attrName>
                                        </p:attrNameLst>
                                      </p:cBhvr>
                                      <p:to>
                                        <p:strVal val="visible"/>
                                      </p:to>
                                    </p:set>
                                    <p:animEffect transition="in" filter="wipe(left)">
                                      <p:cBhvr>
                                        <p:cTn id="118" dur="500"/>
                                        <p:tgtEl>
                                          <p:spTgt spid="124"/>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125"/>
                                        </p:tgtEl>
                                        <p:attrNameLst>
                                          <p:attrName>style.visibility</p:attrName>
                                        </p:attrNameLst>
                                      </p:cBhvr>
                                      <p:to>
                                        <p:strVal val="visible"/>
                                      </p:to>
                                    </p:set>
                                    <p:animEffect transition="in" filter="wipe(left)">
                                      <p:cBhvr>
                                        <p:cTn id="121" dur="500"/>
                                        <p:tgtEl>
                                          <p:spTgt spid="125"/>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126"/>
                                        </p:tgtEl>
                                        <p:attrNameLst>
                                          <p:attrName>style.visibility</p:attrName>
                                        </p:attrNameLst>
                                      </p:cBhvr>
                                      <p:to>
                                        <p:strVal val="visible"/>
                                      </p:to>
                                    </p:set>
                                    <p:animEffect transition="in" filter="wipe(left)">
                                      <p:cBhvr>
                                        <p:cTn id="124" dur="500"/>
                                        <p:tgtEl>
                                          <p:spTgt spid="126"/>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127"/>
                                        </p:tgtEl>
                                        <p:attrNameLst>
                                          <p:attrName>style.visibility</p:attrName>
                                        </p:attrNameLst>
                                      </p:cBhvr>
                                      <p:to>
                                        <p:strVal val="visible"/>
                                      </p:to>
                                    </p:set>
                                    <p:animEffect transition="in" filter="wipe(left)">
                                      <p:cBhvr>
                                        <p:cTn id="127" dur="500"/>
                                        <p:tgtEl>
                                          <p:spTgt spid="127"/>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128"/>
                                        </p:tgtEl>
                                        <p:attrNameLst>
                                          <p:attrName>style.visibility</p:attrName>
                                        </p:attrNameLst>
                                      </p:cBhvr>
                                      <p:to>
                                        <p:strVal val="visible"/>
                                      </p:to>
                                    </p:set>
                                    <p:animEffect transition="in" filter="wipe(left)">
                                      <p:cBhvr>
                                        <p:cTn id="130" dur="500"/>
                                        <p:tgtEl>
                                          <p:spTgt spid="128"/>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129"/>
                                        </p:tgtEl>
                                        <p:attrNameLst>
                                          <p:attrName>style.visibility</p:attrName>
                                        </p:attrNameLst>
                                      </p:cBhvr>
                                      <p:to>
                                        <p:strVal val="visible"/>
                                      </p:to>
                                    </p:set>
                                    <p:animEffect transition="in" filter="wipe(left)">
                                      <p:cBhvr>
                                        <p:cTn id="133" dur="500"/>
                                        <p:tgtEl>
                                          <p:spTgt spid="129"/>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130"/>
                                        </p:tgtEl>
                                        <p:attrNameLst>
                                          <p:attrName>style.visibility</p:attrName>
                                        </p:attrNameLst>
                                      </p:cBhvr>
                                      <p:to>
                                        <p:strVal val="visible"/>
                                      </p:to>
                                    </p:set>
                                    <p:animEffect transition="in" filter="wipe(left)">
                                      <p:cBhvr>
                                        <p:cTn id="136" dur="500"/>
                                        <p:tgtEl>
                                          <p:spTgt spid="130"/>
                                        </p:tgtEl>
                                      </p:cBhvr>
                                    </p:animEffect>
                                  </p:childTnLst>
                                </p:cTn>
                              </p:par>
                              <p:par>
                                <p:cTn id="137" presetID="22" presetClass="entr" presetSubtype="8" fill="hold" grpId="0" nodeType="withEffect">
                                  <p:stCondLst>
                                    <p:cond delay="0"/>
                                  </p:stCondLst>
                                  <p:childTnLst>
                                    <p:set>
                                      <p:cBhvr>
                                        <p:cTn id="138" dur="1" fill="hold">
                                          <p:stCondLst>
                                            <p:cond delay="0"/>
                                          </p:stCondLst>
                                        </p:cTn>
                                        <p:tgtEl>
                                          <p:spTgt spid="131"/>
                                        </p:tgtEl>
                                        <p:attrNameLst>
                                          <p:attrName>style.visibility</p:attrName>
                                        </p:attrNameLst>
                                      </p:cBhvr>
                                      <p:to>
                                        <p:strVal val="visible"/>
                                      </p:to>
                                    </p:set>
                                    <p:animEffect transition="in" filter="wipe(left)">
                                      <p:cBhvr>
                                        <p:cTn id="139" dur="500"/>
                                        <p:tgtEl>
                                          <p:spTgt spid="131"/>
                                        </p:tgtEl>
                                      </p:cBhvr>
                                    </p:animEffect>
                                  </p:childTnLst>
                                </p:cTn>
                              </p:par>
                              <p:par>
                                <p:cTn id="140" presetID="22" presetClass="entr" presetSubtype="8" fill="hold" grpId="0" nodeType="withEffect">
                                  <p:stCondLst>
                                    <p:cond delay="0"/>
                                  </p:stCondLst>
                                  <p:childTnLst>
                                    <p:set>
                                      <p:cBhvr>
                                        <p:cTn id="141" dur="1" fill="hold">
                                          <p:stCondLst>
                                            <p:cond delay="0"/>
                                          </p:stCondLst>
                                        </p:cTn>
                                        <p:tgtEl>
                                          <p:spTgt spid="132"/>
                                        </p:tgtEl>
                                        <p:attrNameLst>
                                          <p:attrName>style.visibility</p:attrName>
                                        </p:attrNameLst>
                                      </p:cBhvr>
                                      <p:to>
                                        <p:strVal val="visible"/>
                                      </p:to>
                                    </p:set>
                                    <p:animEffect transition="in" filter="wipe(left)">
                                      <p:cBhvr>
                                        <p:cTn id="142" dur="500"/>
                                        <p:tgtEl>
                                          <p:spTgt spid="132"/>
                                        </p:tgtEl>
                                      </p:cBhvr>
                                    </p:animEffect>
                                  </p:childTnLst>
                                </p:cTn>
                              </p:par>
                              <p:par>
                                <p:cTn id="143" presetID="22" presetClass="entr" presetSubtype="8" fill="hold" grpId="0" nodeType="withEffect">
                                  <p:stCondLst>
                                    <p:cond delay="0"/>
                                  </p:stCondLst>
                                  <p:childTnLst>
                                    <p:set>
                                      <p:cBhvr>
                                        <p:cTn id="144" dur="1" fill="hold">
                                          <p:stCondLst>
                                            <p:cond delay="0"/>
                                          </p:stCondLst>
                                        </p:cTn>
                                        <p:tgtEl>
                                          <p:spTgt spid="133"/>
                                        </p:tgtEl>
                                        <p:attrNameLst>
                                          <p:attrName>style.visibility</p:attrName>
                                        </p:attrNameLst>
                                      </p:cBhvr>
                                      <p:to>
                                        <p:strVal val="visible"/>
                                      </p:to>
                                    </p:set>
                                    <p:animEffect transition="in" filter="wipe(left)">
                                      <p:cBhvr>
                                        <p:cTn id="145" dur="500"/>
                                        <p:tgtEl>
                                          <p:spTgt spid="133"/>
                                        </p:tgtEl>
                                      </p:cBhvr>
                                    </p:animEffect>
                                  </p:childTnLst>
                                </p:cTn>
                              </p:par>
                              <p:par>
                                <p:cTn id="146" presetID="22" presetClass="entr" presetSubtype="8" fill="hold" grpId="0" nodeType="withEffect">
                                  <p:stCondLst>
                                    <p:cond delay="0"/>
                                  </p:stCondLst>
                                  <p:childTnLst>
                                    <p:set>
                                      <p:cBhvr>
                                        <p:cTn id="147" dur="1" fill="hold">
                                          <p:stCondLst>
                                            <p:cond delay="0"/>
                                          </p:stCondLst>
                                        </p:cTn>
                                        <p:tgtEl>
                                          <p:spTgt spid="136"/>
                                        </p:tgtEl>
                                        <p:attrNameLst>
                                          <p:attrName>style.visibility</p:attrName>
                                        </p:attrNameLst>
                                      </p:cBhvr>
                                      <p:to>
                                        <p:strVal val="visible"/>
                                      </p:to>
                                    </p:set>
                                    <p:animEffect transition="in" filter="wipe(left)">
                                      <p:cBhvr>
                                        <p:cTn id="148"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1" grpId="0"/>
      <p:bldP spid="42" grpId="0"/>
      <p:bldP spid="61" grpId="0" animBg="1"/>
      <p:bldP spid="80" grpId="0"/>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p:bldP spid="134" grpId="0" animBg="1"/>
      <p:bldP spid="135" grpId="0" animBg="1"/>
      <p:bldP spid="1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2" y="731706"/>
            <a:ext cx="7772400" cy="2677656"/>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Introduction</a:t>
            </a:r>
          </a:p>
          <a:p>
            <a:pPr marL="742950" lvl="1" indent="-285750">
              <a:buFont typeface="Arial" panose="020B0604020202020204" pitchFamily="34" charset="0"/>
              <a:buChar char="•"/>
            </a:pPr>
            <a:r>
              <a:rPr lang="en-US" sz="2400" dirty="0">
                <a:solidFill>
                  <a:schemeClr val="bg1">
                    <a:lumMod val="50000"/>
                  </a:schemeClr>
                </a:solidFill>
              </a:rPr>
              <a:t>Virtual and Datagram networks </a:t>
            </a:r>
          </a:p>
          <a:p>
            <a:pPr marL="742950" lvl="1" indent="-285750">
              <a:buFont typeface="Arial" panose="020B0604020202020204" pitchFamily="34" charset="0"/>
              <a:buChar char="•"/>
            </a:pPr>
            <a:r>
              <a:rPr lang="en-US" sz="2400" dirty="0">
                <a:solidFill>
                  <a:schemeClr val="bg1">
                    <a:lumMod val="50000"/>
                  </a:schemeClr>
                </a:solidFill>
              </a:rPr>
              <a:t>Study of Router</a:t>
            </a:r>
          </a:p>
          <a:p>
            <a:pPr marL="742950" lvl="1" indent="-285750">
              <a:buFont typeface="Arial" panose="020B0604020202020204" pitchFamily="34" charset="0"/>
              <a:buChar char="•"/>
            </a:pPr>
            <a:r>
              <a:rPr lang="en-US" sz="2400" dirty="0">
                <a:solidFill>
                  <a:schemeClr val="bg1">
                    <a:lumMod val="50000"/>
                  </a:schemeClr>
                </a:solidFill>
              </a:rPr>
              <a:t>IP protocol and addressing in the Internet</a:t>
            </a:r>
          </a:p>
          <a:p>
            <a:pPr marL="742950" lvl="1" indent="-285750">
              <a:buFont typeface="Arial" panose="020B0604020202020204" pitchFamily="34" charset="0"/>
              <a:buChar char="•"/>
            </a:pPr>
            <a:r>
              <a:rPr lang="en-US" sz="2400" dirty="0">
                <a:solidFill>
                  <a:schemeClr val="bg1">
                    <a:lumMod val="50000"/>
                  </a:schemeClr>
                </a:solidFill>
              </a:rPr>
              <a:t>Routing algorithms</a:t>
            </a:r>
          </a:p>
          <a:p>
            <a:pPr marL="742950" lvl="1" indent="-285750">
              <a:buFont typeface="Arial" panose="020B0604020202020204" pitchFamily="34" charset="0"/>
              <a:buChar char="•"/>
            </a:pPr>
            <a:r>
              <a:rPr lang="en-US" sz="2400" dirty="0">
                <a:solidFill>
                  <a:schemeClr val="bg1">
                    <a:lumMod val="50000"/>
                  </a:schemeClr>
                </a:solidFill>
              </a:rPr>
              <a:t>Broadcast and Multicast Routing</a:t>
            </a:r>
          </a:p>
        </p:txBody>
      </p:sp>
    </p:spTree>
    <p:extLst>
      <p:ext uri="{BB962C8B-B14F-4D97-AF65-F5344CB8AC3E}">
        <p14:creationId xmlns:p14="http://schemas.microsoft.com/office/powerpoint/2010/main" val="9890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500"/>
                                        <p:tgtEl>
                                          <p:spTgt spid="9">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animEffect transition="in" filter="fade">
                                      <p:cBhvr>
                                        <p:cTn id="45" dur="500"/>
                                        <p:tgtEl>
                                          <p:spTgt spid="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9">
                                            <p:txEl>
                                              <p:pRg st="4" end="4"/>
                                            </p:txEl>
                                          </p:spTgt>
                                        </p:tgtEl>
                                        <p:attrNameLst>
                                          <p:attrName>style.visibility</p:attrName>
                                        </p:attrNameLst>
                                      </p:cBhvr>
                                      <p:to>
                                        <p:strVal val="visible"/>
                                      </p:to>
                                    </p:set>
                                    <p:animEffect transition="in" filter="fade">
                                      <p:cBhvr>
                                        <p:cTn id="50" dur="500"/>
                                        <p:tgtEl>
                                          <p:spTgt spid="9">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animEffect transition="in" filter="fade">
                                      <p:cBhvr>
                                        <p:cTn id="55" dur="500"/>
                                        <p:tgtEl>
                                          <p:spTgt spid="9">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9">
                                            <p:txEl>
                                              <p:pRg st="6" end="6"/>
                                            </p:txEl>
                                          </p:spTgt>
                                        </p:tgtEl>
                                        <p:attrNameLst>
                                          <p:attrName>style.visibility</p:attrName>
                                        </p:attrNameLst>
                                      </p:cBhvr>
                                      <p:to>
                                        <p:strVal val="visible"/>
                                      </p:to>
                                    </p:set>
                                    <p:animEffect transition="in" filter="fade">
                                      <p:cBhvr>
                                        <p:cTn id="60"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via Memory</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pPr lvl="0" algn="just"/>
            <a:r>
              <a:rPr lang="en-IN" dirty="0"/>
              <a:t>Like traditional computers, with switching between input and output ports being done under direct control of the CPU (routing processor). </a:t>
            </a:r>
            <a:endParaRPr lang="en-GB" dirty="0"/>
          </a:p>
          <a:p>
            <a:pPr lvl="0" algn="just"/>
            <a:r>
              <a:rPr lang="en-IN" dirty="0"/>
              <a:t>Packet signalled a routing processor via an interrupt then copied from the input port into processor memory. </a:t>
            </a:r>
            <a:endParaRPr lang="en-GB" dirty="0"/>
          </a:p>
          <a:p>
            <a:endParaRPr lang="en-US" dirty="0"/>
          </a:p>
        </p:txBody>
      </p:sp>
      <p:grpSp>
        <p:nvGrpSpPr>
          <p:cNvPr id="36" name="Group 42"/>
          <p:cNvGrpSpPr>
            <a:grpSpLocks/>
          </p:cNvGrpSpPr>
          <p:nvPr/>
        </p:nvGrpSpPr>
        <p:grpSpPr bwMode="auto">
          <a:xfrm>
            <a:off x="2438401" y="1295401"/>
            <a:ext cx="8381999" cy="1790700"/>
            <a:chOff x="983" y="2540"/>
            <a:chExt cx="3960" cy="1128"/>
          </a:xfrm>
        </p:grpSpPr>
        <p:sp>
          <p:nvSpPr>
            <p:cNvPr id="37" name="Rectangle 30"/>
            <p:cNvSpPr>
              <a:spLocks noChangeArrowheads="1"/>
            </p:cNvSpPr>
            <p:nvPr/>
          </p:nvSpPr>
          <p:spPr bwMode="auto">
            <a:xfrm>
              <a:off x="983" y="2542"/>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8" name="Text Box 31"/>
            <p:cNvSpPr txBox="1">
              <a:spLocks noChangeArrowheads="1"/>
            </p:cNvSpPr>
            <p:nvPr/>
          </p:nvSpPr>
          <p:spPr bwMode="auto">
            <a:xfrm>
              <a:off x="1077" y="2557"/>
              <a:ext cx="53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input</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port</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(e.g.,</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Ethernet)</a:t>
              </a:r>
            </a:p>
          </p:txBody>
        </p:sp>
        <p:sp>
          <p:nvSpPr>
            <p:cNvPr id="39" name="Text Box 32"/>
            <p:cNvSpPr txBox="1">
              <a:spLocks noChangeArrowheads="1"/>
            </p:cNvSpPr>
            <p:nvPr/>
          </p:nvSpPr>
          <p:spPr bwMode="auto">
            <a:xfrm>
              <a:off x="2401" y="2773"/>
              <a:ext cx="481"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memory</a:t>
              </a:r>
            </a:p>
          </p:txBody>
        </p:sp>
        <p:sp>
          <p:nvSpPr>
            <p:cNvPr id="40" name="Rectangle 34"/>
            <p:cNvSpPr>
              <a:spLocks noChangeArrowheads="1"/>
            </p:cNvSpPr>
            <p:nvPr/>
          </p:nvSpPr>
          <p:spPr bwMode="auto">
            <a:xfrm>
              <a:off x="2072" y="2542"/>
              <a:ext cx="1173" cy="688"/>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1" name="Rectangle 35"/>
            <p:cNvSpPr>
              <a:spLocks noChangeArrowheads="1"/>
            </p:cNvSpPr>
            <p:nvPr/>
          </p:nvSpPr>
          <p:spPr bwMode="auto">
            <a:xfrm>
              <a:off x="3557" y="2540"/>
              <a:ext cx="766" cy="702"/>
            </a:xfrm>
            <a:prstGeom prst="rect">
              <a:avLst/>
            </a:prstGeom>
            <a:solidFill>
              <a:srgbClr val="FFFFFF"/>
            </a:solidFill>
            <a:ln w="28575">
              <a:solidFill>
                <a:srgbClr val="3333CC"/>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2" name="Text Box 36"/>
            <p:cNvSpPr txBox="1">
              <a:spLocks noChangeArrowheads="1"/>
            </p:cNvSpPr>
            <p:nvPr/>
          </p:nvSpPr>
          <p:spPr bwMode="auto">
            <a:xfrm>
              <a:off x="3651" y="2555"/>
              <a:ext cx="536"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output</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port</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(e.g.,</a:t>
              </a:r>
            </a:p>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Ethernet)</a:t>
              </a:r>
            </a:p>
          </p:txBody>
        </p:sp>
        <p:sp>
          <p:nvSpPr>
            <p:cNvPr id="43" name="Line 37"/>
            <p:cNvSpPr>
              <a:spLocks noChangeShapeType="1"/>
            </p:cNvSpPr>
            <p:nvPr/>
          </p:nvSpPr>
          <p:spPr bwMode="auto">
            <a:xfrm>
              <a:off x="983" y="3561"/>
              <a:ext cx="3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4" name="Line 38"/>
            <p:cNvSpPr>
              <a:spLocks noChangeShapeType="1"/>
            </p:cNvSpPr>
            <p:nvPr/>
          </p:nvSpPr>
          <p:spPr bwMode="auto">
            <a:xfrm>
              <a:off x="1370" y="325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5" name="Line 39"/>
            <p:cNvSpPr>
              <a:spLocks noChangeShapeType="1"/>
            </p:cNvSpPr>
            <p:nvPr/>
          </p:nvSpPr>
          <p:spPr bwMode="auto">
            <a:xfrm>
              <a:off x="3939" y="3242"/>
              <a:ext cx="0" cy="31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6" name="Line 40"/>
            <p:cNvSpPr>
              <a:spLocks noChangeShapeType="1"/>
            </p:cNvSpPr>
            <p:nvPr/>
          </p:nvSpPr>
          <p:spPr bwMode="auto">
            <a:xfrm>
              <a:off x="2665" y="3240"/>
              <a:ext cx="0" cy="3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7" name="Text Box 41"/>
            <p:cNvSpPr txBox="1">
              <a:spLocks noChangeArrowheads="1"/>
            </p:cNvSpPr>
            <p:nvPr/>
          </p:nvSpPr>
          <p:spPr bwMode="auto">
            <a:xfrm>
              <a:off x="4304" y="3435"/>
              <a:ext cx="6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system bus</a:t>
              </a:r>
            </a:p>
          </p:txBody>
        </p:sp>
      </p:grpSp>
      <p:pic>
        <p:nvPicPr>
          <p:cNvPr id="48" name="Picture 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8433" y="1489076"/>
            <a:ext cx="7112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76833" y="1452563"/>
            <a:ext cx="7112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Rectangle 45"/>
          <p:cNvSpPr>
            <a:spLocks noChangeArrowheads="1"/>
          </p:cNvSpPr>
          <p:nvPr/>
        </p:nvSpPr>
        <p:spPr bwMode="auto">
          <a:xfrm>
            <a:off x="861483" y="1724025"/>
            <a:ext cx="579967" cy="222250"/>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51" name="Rectangle 46"/>
          <p:cNvSpPr>
            <a:spLocks noChangeArrowheads="1"/>
          </p:cNvSpPr>
          <p:nvPr/>
        </p:nvSpPr>
        <p:spPr bwMode="auto">
          <a:xfrm>
            <a:off x="878416" y="1733551"/>
            <a:ext cx="594784" cy="2127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401356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4.16667E-6 3.33333E-6 L 0.16476 3.33333E-6 L 0.16962 0.13495 L 0.39098 0.13495 L 0.39098 0.04074 " pathEditMode="relative" rAng="0" ptsTypes="AAAAA">
                                      <p:cBhvr>
                                        <p:cTn id="6" dur="2000" fill="hold"/>
                                        <p:tgtEl>
                                          <p:spTgt spid="50"/>
                                        </p:tgtEl>
                                        <p:attrNameLst>
                                          <p:attrName>ppt_x</p:attrName>
                                          <p:attrName>ppt_y</p:attrName>
                                        </p:attrNameLst>
                                      </p:cBhvr>
                                      <p:rCtr x="19549" y="6736"/>
                                    </p:animMotion>
                                  </p:childTnLst>
                                </p:cTn>
                              </p:par>
                            </p:childTnLst>
                          </p:cTn>
                        </p:par>
                        <p:par>
                          <p:cTn id="7" fill="hold">
                            <p:stCondLst>
                              <p:cond delay="2000"/>
                            </p:stCondLst>
                            <p:childTnLst>
                              <p:par>
                                <p:cTn id="8" presetID="9" presetClass="entr" presetSubtype="0" fill="hold" grpId="0" nodeType="after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dissolve">
                                      <p:cBhvr>
                                        <p:cTn id="10" dur="500"/>
                                        <p:tgtEl>
                                          <p:spTgt spid="51"/>
                                        </p:tgtEl>
                                      </p:cBhvr>
                                    </p:animEffect>
                                  </p:childTnLst>
                                </p:cTn>
                              </p:par>
                            </p:childTnLst>
                          </p:cTn>
                        </p:par>
                        <p:par>
                          <p:cTn id="11" fill="hold">
                            <p:stCondLst>
                              <p:cond delay="2500"/>
                            </p:stCondLst>
                            <p:childTnLst>
                              <p:par>
                                <p:cTn id="12" presetID="0" presetClass="path" presetSubtype="0" accel="50000" decel="50000" fill="hold" grpId="1" nodeType="afterEffect">
                                  <p:stCondLst>
                                    <p:cond delay="0"/>
                                  </p:stCondLst>
                                  <p:childTnLst>
                                    <p:animMotion origin="layout" path="M 1.38889E-6 -1.11111E-6 L 0.16233 -1.11111E-6 L 0.16597 0.1382 L 0.33906 0.13588 L 0.33785 0.03843 " pathEditMode="relative" rAng="0" ptsTypes="AAAAA">
                                      <p:cBhvr>
                                        <p:cTn id="13" dur="2000" fill="hold"/>
                                        <p:tgtEl>
                                          <p:spTgt spid="51"/>
                                        </p:tgtEl>
                                        <p:attrNameLst>
                                          <p:attrName>ppt_x</p:attrName>
                                          <p:attrName>ppt_y</p:attrName>
                                        </p:attrNameLst>
                                      </p:cBhvr>
                                      <p:rCtr x="16944" y="6898"/>
                                    </p:animMotion>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1" nodeType="clickEffect">
                                  <p:stCondLst>
                                    <p:cond delay="0"/>
                                  </p:stCondLst>
                                  <p:childTnLst>
                                    <p:animMotion origin="layout" path="M 0.39098 0.04074 L 0.408 0.04074 L 0.408 0.12847 L 0.61911 0.12361 L 0.62032 -0.00162 L 0.79098 -0.00162 " pathEditMode="relative" ptsTypes="AAAAAA">
                                      <p:cBhvr>
                                        <p:cTn id="17" dur="2000" fill="hold"/>
                                        <p:tgtEl>
                                          <p:spTgt spid="50"/>
                                        </p:tgtEl>
                                        <p:attrNameLst>
                                          <p:attrName>ppt_x</p:attrName>
                                          <p:attrName>ppt_y</p:attrName>
                                        </p:attrNameLst>
                                      </p:cBhvr>
                                    </p:animMotion>
                                  </p:childTnLst>
                                </p:cTn>
                              </p:par>
                            </p:childTnLst>
                          </p:cTn>
                        </p:par>
                        <p:par>
                          <p:cTn id="18" fill="hold">
                            <p:stCondLst>
                              <p:cond delay="2000"/>
                            </p:stCondLst>
                            <p:childTnLst>
                              <p:par>
                                <p:cTn id="19" presetID="9" presetClass="exit" presetSubtype="0" fill="hold" grpId="2" nodeType="afterEffect">
                                  <p:stCondLst>
                                    <p:cond delay="0"/>
                                  </p:stCondLst>
                                  <p:childTnLst>
                                    <p:animEffect transition="out" filter="dissolve">
                                      <p:cBhvr>
                                        <p:cTn id="20" dur="500"/>
                                        <p:tgtEl>
                                          <p:spTgt spid="50"/>
                                        </p:tgtEl>
                                      </p:cBhvr>
                                    </p:animEffect>
                                    <p:set>
                                      <p:cBhvr>
                                        <p:cTn id="21" dur="1" fill="hold">
                                          <p:stCondLst>
                                            <p:cond delay="499"/>
                                          </p:stCondLst>
                                        </p:cTn>
                                        <p:tgtEl>
                                          <p:spTgt spid="5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0" grpId="2" animBg="1"/>
      <p:bldP spid="51" grpId="0" animBg="1"/>
      <p:bldP spid="5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via Memory </a:t>
            </a:r>
            <a:r>
              <a:rPr lang="mr-IN" dirty="0"/>
              <a:t>–</a:t>
            </a:r>
            <a:r>
              <a:rPr lang="en-US" dirty="0"/>
              <a:t> </a:t>
            </a:r>
            <a:r>
              <a:rPr lang="en-US" dirty="0" err="1"/>
              <a:t>Cont</a:t>
            </a:r>
            <a:r>
              <a:rPr lang="mr-IN" dirty="0"/>
              <a:t>…</a:t>
            </a:r>
            <a:endParaRPr lang="en-US" dirty="0"/>
          </a:p>
        </p:txBody>
      </p:sp>
      <p:sp>
        <p:nvSpPr>
          <p:cNvPr id="3" name="Content Placeholder 2"/>
          <p:cNvSpPr>
            <a:spLocks noGrp="1"/>
          </p:cNvSpPr>
          <p:nvPr>
            <p:ph idx="1"/>
          </p:nvPr>
        </p:nvSpPr>
        <p:spPr/>
        <p:txBody>
          <a:bodyPr/>
          <a:lstStyle/>
          <a:p>
            <a:pPr lvl="0" algn="just"/>
            <a:r>
              <a:rPr lang="en-IN" dirty="0"/>
              <a:t>Routing processor extracted the destination address from the header, from forwarding table, and copied the packet to the output port’s buffers.</a:t>
            </a:r>
            <a:endParaRPr lang="en-GB" dirty="0"/>
          </a:p>
          <a:p>
            <a:pPr lvl="0" algn="just"/>
            <a:r>
              <a:rPr lang="en-IN" dirty="0"/>
              <a:t>If the memory bandwidth is such that B packets per second can be written into, or read from, then the overall forwarding throughput must be less than B/2. </a:t>
            </a:r>
            <a:endParaRPr lang="en-GB" dirty="0"/>
          </a:p>
          <a:p>
            <a:pPr lvl="0" algn="just"/>
            <a:r>
              <a:rPr lang="en-IN" dirty="0"/>
              <a:t>Two packets cannot be forwarded at the same time, even if they have different destination ports. </a:t>
            </a:r>
          </a:p>
          <a:p>
            <a:pPr lvl="0" algn="just"/>
            <a:r>
              <a:rPr lang="en-IN" dirty="0"/>
              <a:t>Only one memory read/write over the shared system bus can be done at a time.</a:t>
            </a:r>
            <a:endParaRPr lang="en-GB" dirty="0"/>
          </a:p>
          <a:p>
            <a:pPr algn="just"/>
            <a:endParaRPr lang="en-US" b="1" dirty="0"/>
          </a:p>
        </p:txBody>
      </p:sp>
    </p:spTree>
    <p:extLst>
      <p:ext uri="{BB962C8B-B14F-4D97-AF65-F5344CB8AC3E}">
        <p14:creationId xmlns:p14="http://schemas.microsoft.com/office/powerpoint/2010/main" val="233188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Switching via bus</a:t>
            </a:r>
          </a:p>
        </p:txBody>
      </p:sp>
      <p:sp>
        <p:nvSpPr>
          <p:cNvPr id="43" name="Content Placeholder 42"/>
          <p:cNvSpPr>
            <a:spLocks noGrp="1"/>
          </p:cNvSpPr>
          <p:nvPr>
            <p:ph idx="1"/>
          </p:nvPr>
        </p:nvSpPr>
        <p:spPr/>
        <p:txBody>
          <a:bodyPr>
            <a:normAutofit/>
          </a:bodyPr>
          <a:lstStyle/>
          <a:p>
            <a:pPr lvl="0" algn="just"/>
            <a:r>
              <a:rPr lang="en-IN" dirty="0"/>
              <a:t>An input port transfers a packet to the output port over a shared bus, without intervention by the routing processor. </a:t>
            </a:r>
            <a:endParaRPr lang="en-GB" dirty="0"/>
          </a:p>
          <a:p>
            <a:pPr lvl="0" algn="just"/>
            <a:r>
              <a:rPr lang="en-IN" dirty="0"/>
              <a:t>The packet is received by all output ports, but only the port that matches the label will keep the packet. </a:t>
            </a:r>
            <a:endParaRPr lang="en-GB" dirty="0"/>
          </a:p>
          <a:p>
            <a:pPr lvl="0" algn="just"/>
            <a:r>
              <a:rPr lang="en-IN" dirty="0"/>
              <a:t>The label is then removed at the output port, and only used within the switch to cross the bus. </a:t>
            </a:r>
            <a:endParaRPr lang="en-GB" dirty="0"/>
          </a:p>
          <a:p>
            <a:pPr lvl="0" algn="just"/>
            <a:r>
              <a:rPr lang="en-IN" dirty="0"/>
              <a:t>Switching speed of the router is limited to the bus speed.</a:t>
            </a:r>
            <a:endParaRPr lang="en-GB" dirty="0"/>
          </a:p>
          <a:p>
            <a:endParaRPr lang="en-US" dirty="0"/>
          </a:p>
        </p:txBody>
      </p:sp>
      <p:grpSp>
        <p:nvGrpSpPr>
          <p:cNvPr id="4" name="Group 8"/>
          <p:cNvGrpSpPr>
            <a:grpSpLocks/>
          </p:cNvGrpSpPr>
          <p:nvPr/>
        </p:nvGrpSpPr>
        <p:grpSpPr bwMode="auto">
          <a:xfrm>
            <a:off x="9017001" y="2435225"/>
            <a:ext cx="1187449" cy="215900"/>
            <a:chOff x="876" y="2800"/>
            <a:chExt cx="642" cy="175"/>
          </a:xfrm>
        </p:grpSpPr>
        <p:sp>
          <p:nvSpPr>
            <p:cNvPr id="5" name="Rectangle 9"/>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6" name="Rectangle 10"/>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7" name="Rectangle 11"/>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8" name="Rectangle 12"/>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9" name="Line 13"/>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0" name="Group 14"/>
          <p:cNvGrpSpPr>
            <a:grpSpLocks/>
          </p:cNvGrpSpPr>
          <p:nvPr/>
        </p:nvGrpSpPr>
        <p:grpSpPr bwMode="auto">
          <a:xfrm>
            <a:off x="9014883" y="2830513"/>
            <a:ext cx="1187451" cy="215900"/>
            <a:chOff x="876" y="2800"/>
            <a:chExt cx="642" cy="175"/>
          </a:xfrm>
        </p:grpSpPr>
        <p:sp>
          <p:nvSpPr>
            <p:cNvPr id="11" name="Rectangle 15"/>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2" name="Rectangle 16"/>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3" name="Rectangle 17"/>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4" name="Rectangle 18"/>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5" name="Line 19"/>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16" name="Group 20"/>
          <p:cNvGrpSpPr>
            <a:grpSpLocks/>
          </p:cNvGrpSpPr>
          <p:nvPr/>
        </p:nvGrpSpPr>
        <p:grpSpPr bwMode="auto">
          <a:xfrm>
            <a:off x="9008534" y="3257550"/>
            <a:ext cx="1187449" cy="215900"/>
            <a:chOff x="876" y="2800"/>
            <a:chExt cx="642" cy="175"/>
          </a:xfrm>
        </p:grpSpPr>
        <p:sp>
          <p:nvSpPr>
            <p:cNvPr id="17" name="Rectangle 21"/>
            <p:cNvSpPr>
              <a:spLocks noChangeArrowheads="1"/>
            </p:cNvSpPr>
            <p:nvPr/>
          </p:nvSpPr>
          <p:spPr bwMode="auto">
            <a:xfrm>
              <a:off x="925" y="2800"/>
              <a:ext cx="485" cy="175"/>
            </a:xfrm>
            <a:prstGeom prst="rect">
              <a:avLst/>
            </a:prstGeom>
            <a:solidFill>
              <a:schemeClr val="bg1"/>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8" name="Rectangle 22"/>
            <p:cNvSpPr>
              <a:spLocks noChangeArrowheads="1"/>
            </p:cNvSpPr>
            <p:nvPr/>
          </p:nvSpPr>
          <p:spPr bwMode="auto">
            <a:xfrm>
              <a:off x="945" y="2849"/>
              <a:ext cx="151" cy="78"/>
            </a:xfrm>
            <a:prstGeom prst="rect">
              <a:avLst/>
            </a:prstGeom>
            <a:solidFill>
              <a:schemeClr val="bg1"/>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9" name="Rectangle 23"/>
            <p:cNvSpPr>
              <a:spLocks noChangeArrowheads="1"/>
            </p:cNvSpPr>
            <p:nvPr/>
          </p:nvSpPr>
          <p:spPr bwMode="auto">
            <a:xfrm>
              <a:off x="1117" y="2818"/>
              <a:ext cx="124" cy="134"/>
            </a:xfrm>
            <a:prstGeom prst="rect">
              <a:avLst/>
            </a:prstGeom>
            <a:solidFill>
              <a:schemeClr val="bg1"/>
            </a:solidFill>
            <a:ln w="19050">
              <a:solidFill>
                <a:schemeClr val="accent2"/>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20" name="Rectangle 24"/>
            <p:cNvSpPr>
              <a:spLocks noChangeArrowheads="1"/>
            </p:cNvSpPr>
            <p:nvPr/>
          </p:nvSpPr>
          <p:spPr bwMode="auto">
            <a:xfrm>
              <a:off x="1263" y="2815"/>
              <a:ext cx="125" cy="135"/>
            </a:xfrm>
            <a:prstGeom prst="rect">
              <a:avLst/>
            </a:prstGeom>
            <a:solidFill>
              <a:schemeClr val="bg1"/>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21" name="Line 25"/>
            <p:cNvSpPr>
              <a:spLocks noChangeShapeType="1"/>
            </p:cNvSpPr>
            <p:nvPr/>
          </p:nvSpPr>
          <p:spPr bwMode="auto">
            <a:xfrm flipV="1">
              <a:off x="876" y="2882"/>
              <a:ext cx="642" cy="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22" name="Line 26"/>
          <p:cNvSpPr>
            <a:spLocks noChangeShapeType="1"/>
          </p:cNvSpPr>
          <p:nvPr/>
        </p:nvSpPr>
        <p:spPr bwMode="auto">
          <a:xfrm>
            <a:off x="10219267" y="2438400"/>
            <a:ext cx="0" cy="10033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23" name="Group 27"/>
          <p:cNvGrpSpPr>
            <a:grpSpLocks/>
          </p:cNvGrpSpPr>
          <p:nvPr/>
        </p:nvGrpSpPr>
        <p:grpSpPr bwMode="auto">
          <a:xfrm>
            <a:off x="10291234" y="2422525"/>
            <a:ext cx="1187449" cy="215900"/>
            <a:chOff x="455" y="3463"/>
            <a:chExt cx="561" cy="136"/>
          </a:xfrm>
        </p:grpSpPr>
        <p:sp>
          <p:nvSpPr>
            <p:cNvPr id="24" name="Rectangle 28"/>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25" name="Rectangle 29"/>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26" name="Rectangle 30"/>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27" name="Rectangle 31"/>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28" name="Line 32"/>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29" name="Group 33"/>
          <p:cNvGrpSpPr>
            <a:grpSpLocks/>
          </p:cNvGrpSpPr>
          <p:nvPr/>
        </p:nvGrpSpPr>
        <p:grpSpPr bwMode="auto">
          <a:xfrm>
            <a:off x="10297583" y="2814638"/>
            <a:ext cx="1187451" cy="215900"/>
            <a:chOff x="455" y="3463"/>
            <a:chExt cx="561" cy="136"/>
          </a:xfrm>
        </p:grpSpPr>
        <p:sp>
          <p:nvSpPr>
            <p:cNvPr id="30" name="Rectangle 34"/>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31" name="Rectangle 35"/>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32" name="Rectangle 36"/>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33" name="Rectangle 37"/>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34" name="Line 38"/>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5" name="Group 39"/>
          <p:cNvGrpSpPr>
            <a:grpSpLocks/>
          </p:cNvGrpSpPr>
          <p:nvPr/>
        </p:nvGrpSpPr>
        <p:grpSpPr bwMode="auto">
          <a:xfrm>
            <a:off x="10291234" y="3241675"/>
            <a:ext cx="1187449" cy="215900"/>
            <a:chOff x="455" y="3463"/>
            <a:chExt cx="561" cy="136"/>
          </a:xfrm>
        </p:grpSpPr>
        <p:sp>
          <p:nvSpPr>
            <p:cNvPr id="36" name="Rectangle 40"/>
            <p:cNvSpPr>
              <a:spLocks noChangeArrowheads="1"/>
            </p:cNvSpPr>
            <p:nvPr/>
          </p:nvSpPr>
          <p:spPr bwMode="auto">
            <a:xfrm>
              <a:off x="498" y="3463"/>
              <a:ext cx="424" cy="136"/>
            </a:xfrm>
            <a:prstGeom prst="rect">
              <a:avLst/>
            </a:prstGeom>
            <a:solidFill>
              <a:schemeClr val="bg1"/>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37" name="Rectangle 41"/>
            <p:cNvSpPr>
              <a:spLocks noChangeArrowheads="1"/>
            </p:cNvSpPr>
            <p:nvPr/>
          </p:nvSpPr>
          <p:spPr bwMode="auto">
            <a:xfrm>
              <a:off x="771" y="3500"/>
              <a:ext cx="132" cy="61"/>
            </a:xfrm>
            <a:prstGeom prst="rect">
              <a:avLst/>
            </a:prstGeom>
            <a:solidFill>
              <a:schemeClr val="bg1"/>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38" name="Rectangle 42"/>
            <p:cNvSpPr>
              <a:spLocks noChangeArrowheads="1"/>
            </p:cNvSpPr>
            <p:nvPr/>
          </p:nvSpPr>
          <p:spPr bwMode="auto">
            <a:xfrm>
              <a:off x="644" y="3477"/>
              <a:ext cx="108" cy="104"/>
            </a:xfrm>
            <a:prstGeom prst="rect">
              <a:avLst/>
            </a:prstGeom>
            <a:solidFill>
              <a:schemeClr val="bg1"/>
            </a:solidFill>
            <a:ln w="19050">
              <a:solidFill>
                <a:schemeClr val="accent2"/>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39" name="Rectangle 43"/>
            <p:cNvSpPr>
              <a:spLocks noChangeArrowheads="1"/>
            </p:cNvSpPr>
            <p:nvPr/>
          </p:nvSpPr>
          <p:spPr bwMode="auto">
            <a:xfrm>
              <a:off x="517" y="3480"/>
              <a:ext cx="108" cy="105"/>
            </a:xfrm>
            <a:prstGeom prst="rect">
              <a:avLst/>
            </a:prstGeom>
            <a:solidFill>
              <a:schemeClr val="bg1"/>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40" name="Line 44"/>
            <p:cNvSpPr>
              <a:spLocks noChangeShapeType="1"/>
            </p:cNvSpPr>
            <p:nvPr/>
          </p:nvSpPr>
          <p:spPr bwMode="auto">
            <a:xfrm flipV="1">
              <a:off x="455" y="3527"/>
              <a:ext cx="561" cy="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41" name="Text Box 45"/>
          <p:cNvSpPr txBox="1">
            <a:spLocks noChangeArrowheads="1"/>
          </p:cNvSpPr>
          <p:nvPr/>
        </p:nvSpPr>
        <p:spPr bwMode="auto">
          <a:xfrm>
            <a:off x="9867901" y="3678238"/>
            <a:ext cx="6815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2400">
                <a:latin typeface="Arial" charset="0"/>
              </a:rPr>
              <a:t>bus</a:t>
            </a:r>
          </a:p>
        </p:txBody>
      </p:sp>
      <p:sp>
        <p:nvSpPr>
          <p:cNvPr id="42" name="Freeform 46"/>
          <p:cNvSpPr>
            <a:spLocks/>
          </p:cNvSpPr>
          <p:nvPr/>
        </p:nvSpPr>
        <p:spPr bwMode="auto">
          <a:xfrm>
            <a:off x="9008533" y="2463800"/>
            <a:ext cx="2675467" cy="400050"/>
          </a:xfrm>
          <a:custGeom>
            <a:avLst/>
            <a:gdLst>
              <a:gd name="T0" fmla="*/ 0 w 1264"/>
              <a:gd name="T1" fmla="*/ 2147483646 h 252"/>
              <a:gd name="T2" fmla="*/ 2147483646 w 1264"/>
              <a:gd name="T3" fmla="*/ 0 h 252"/>
              <a:gd name="T4" fmla="*/ 2147483646 w 1264"/>
              <a:gd name="T5" fmla="*/ 2147483646 h 252"/>
              <a:gd name="T6" fmla="*/ 2147483646 w 1264"/>
              <a:gd name="T7" fmla="*/ 2147483646 h 252"/>
              <a:gd name="T8" fmla="*/ 0 60000 65536"/>
              <a:gd name="T9" fmla="*/ 0 60000 65536"/>
              <a:gd name="T10" fmla="*/ 0 60000 65536"/>
              <a:gd name="T11" fmla="*/ 0 60000 65536"/>
              <a:gd name="T12" fmla="*/ 0 w 1264"/>
              <a:gd name="T13" fmla="*/ 0 h 252"/>
              <a:gd name="T14" fmla="*/ 1264 w 1264"/>
              <a:gd name="T15" fmla="*/ 252 h 252"/>
            </a:gdLst>
            <a:ahLst/>
            <a:cxnLst>
              <a:cxn ang="T8">
                <a:pos x="T0" y="T1"/>
              </a:cxn>
              <a:cxn ang="T9">
                <a:pos x="T2" y="T3"/>
              </a:cxn>
              <a:cxn ang="T10">
                <a:pos x="T4" y="T5"/>
              </a:cxn>
              <a:cxn ang="T11">
                <a:pos x="T6" y="T7"/>
              </a:cxn>
            </a:cxnLst>
            <a:rect l="T12" t="T13" r="T14" b="T15"/>
            <a:pathLst>
              <a:path w="1264" h="252">
                <a:moveTo>
                  <a:pt x="0" y="2"/>
                </a:moveTo>
                <a:lnTo>
                  <a:pt x="622" y="0"/>
                </a:lnTo>
                <a:lnTo>
                  <a:pt x="616" y="246"/>
                </a:lnTo>
                <a:lnTo>
                  <a:pt x="1264" y="252"/>
                </a:lnTo>
              </a:path>
            </a:pathLst>
          </a:custGeom>
          <a:noFill/>
          <a:ln w="381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spTree>
    <p:extLst>
      <p:ext uri="{BB962C8B-B14F-4D97-AF65-F5344CB8AC3E}">
        <p14:creationId xmlns:p14="http://schemas.microsoft.com/office/powerpoint/2010/main" val="416487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par>
                                <p:cTn id="12" presetID="22" presetClass="entr" presetSubtype="8"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par>
                                <p:cTn id="15" presetID="22" presetClass="entr" presetSubtype="8"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left)">
                                      <p:cBhvr>
                                        <p:cTn id="20" dur="500"/>
                                        <p:tgtEl>
                                          <p:spTgt spid="22"/>
                                        </p:tgtEl>
                                      </p:cBhvr>
                                    </p:animEffect>
                                  </p:childTnLst>
                                </p:cTn>
                              </p:par>
                              <p:par>
                                <p:cTn id="21" presetID="22" presetClass="entr" presetSubtype="8"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left)">
                                      <p:cBhvr>
                                        <p:cTn id="26" dur="500"/>
                                        <p:tgtEl>
                                          <p:spTgt spid="29"/>
                                        </p:tgtEl>
                                      </p:cBhvr>
                                    </p:animEffect>
                                  </p:childTnLst>
                                </p:cTn>
                              </p:par>
                              <p:par>
                                <p:cTn id="27" presetID="22" presetClass="entr" presetSubtype="8"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wipe(left)">
                                      <p:cBhvr>
                                        <p:cTn id="32" dur="500"/>
                                        <p:tgtEl>
                                          <p:spTgt spid="4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1" grpId="0"/>
      <p:bldP spid="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Switching via an interconnection network</a:t>
            </a:r>
          </a:p>
        </p:txBody>
      </p:sp>
      <p:sp>
        <p:nvSpPr>
          <p:cNvPr id="3" name="Content Placeholder 2"/>
          <p:cNvSpPr>
            <a:spLocks noGrp="1"/>
          </p:cNvSpPr>
          <p:nvPr>
            <p:ph idx="1"/>
          </p:nvPr>
        </p:nvSpPr>
        <p:spPr>
          <a:xfrm>
            <a:off x="131181" y="863444"/>
            <a:ext cx="8708020" cy="5590565"/>
          </a:xfrm>
        </p:spPr>
        <p:txBody>
          <a:bodyPr>
            <a:normAutofit/>
          </a:bodyPr>
          <a:lstStyle/>
          <a:p>
            <a:r>
              <a:rPr lang="en-US" dirty="0"/>
              <a:t>Crossbar switch consists 2N buses.</a:t>
            </a:r>
          </a:p>
          <a:p>
            <a:r>
              <a:rPr lang="en-US" dirty="0"/>
              <a:t>N input ports to N output ports.</a:t>
            </a:r>
            <a:endParaRPr lang="en-IN" dirty="0"/>
          </a:p>
          <a:p>
            <a:pPr lvl="0" algn="just"/>
            <a:r>
              <a:rPr lang="en-IN" dirty="0"/>
              <a:t>Its overcome the bandwidth limitation of shared bus; used to interconnect processors in a multiprocessor computer architecture. </a:t>
            </a:r>
            <a:endParaRPr lang="en-GB" dirty="0"/>
          </a:p>
          <a:p>
            <a:pPr lvl="0" algn="just"/>
            <a:r>
              <a:rPr lang="en-IN" dirty="0"/>
              <a:t>Cross-point connection can be opened or closed at any time by the switch fabric controller.</a:t>
            </a:r>
            <a:endParaRPr lang="en-GB" dirty="0"/>
          </a:p>
          <a:p>
            <a:pPr lvl="0" algn="just"/>
            <a:r>
              <a:rPr lang="en-IN" dirty="0"/>
              <a:t>Crossbar networks are capable of forwarding multiple packets in parallel. </a:t>
            </a:r>
            <a:endParaRPr lang="en-GB" dirty="0"/>
          </a:p>
          <a:p>
            <a:endParaRPr lang="en-US" dirty="0"/>
          </a:p>
        </p:txBody>
      </p:sp>
      <p:grpSp>
        <p:nvGrpSpPr>
          <p:cNvPr id="60" name="Group 58"/>
          <p:cNvGrpSpPr>
            <a:grpSpLocks/>
          </p:cNvGrpSpPr>
          <p:nvPr/>
        </p:nvGrpSpPr>
        <p:grpSpPr bwMode="auto">
          <a:xfrm>
            <a:off x="8961281" y="1905001"/>
            <a:ext cx="2817284" cy="2066925"/>
            <a:chOff x="3900" y="2763"/>
            <a:chExt cx="1331" cy="1302"/>
          </a:xfrm>
        </p:grpSpPr>
        <p:grpSp>
          <p:nvGrpSpPr>
            <p:cNvPr id="61" name="Group 4"/>
            <p:cNvGrpSpPr>
              <a:grpSpLocks/>
            </p:cNvGrpSpPr>
            <p:nvPr/>
          </p:nvGrpSpPr>
          <p:grpSpPr bwMode="auto">
            <a:xfrm>
              <a:off x="3933" y="2763"/>
              <a:ext cx="561" cy="136"/>
              <a:chOff x="876" y="2800"/>
              <a:chExt cx="642" cy="175"/>
            </a:xfrm>
          </p:grpSpPr>
          <p:sp>
            <p:nvSpPr>
              <p:cNvPr id="110" name="Rectangle 5"/>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11" name="Rectangle 6"/>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12" name="Rectangle 7"/>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13" name="Rectangle 8"/>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14" name="Line 9"/>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62" name="Group 10"/>
            <p:cNvGrpSpPr>
              <a:grpSpLocks/>
            </p:cNvGrpSpPr>
            <p:nvPr/>
          </p:nvGrpSpPr>
          <p:grpSpPr bwMode="auto">
            <a:xfrm>
              <a:off x="3918" y="3012"/>
              <a:ext cx="561" cy="136"/>
              <a:chOff x="876" y="2800"/>
              <a:chExt cx="642" cy="175"/>
            </a:xfrm>
          </p:grpSpPr>
          <p:sp>
            <p:nvSpPr>
              <p:cNvPr id="105" name="Rectangle 11"/>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6" name="Rectangle 12"/>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7" name="Rectangle 13"/>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8" name="Rectangle 14"/>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9" name="Line 15"/>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63" name="Group 16"/>
            <p:cNvGrpSpPr>
              <a:grpSpLocks/>
            </p:cNvGrpSpPr>
            <p:nvPr/>
          </p:nvGrpSpPr>
          <p:grpSpPr bwMode="auto">
            <a:xfrm>
              <a:off x="3915" y="3281"/>
              <a:ext cx="561" cy="136"/>
              <a:chOff x="876" y="2800"/>
              <a:chExt cx="642" cy="175"/>
            </a:xfrm>
          </p:grpSpPr>
          <p:sp>
            <p:nvSpPr>
              <p:cNvPr id="100" name="Rectangle 17"/>
              <p:cNvSpPr>
                <a:spLocks noChangeArrowheads="1"/>
              </p:cNvSpPr>
              <p:nvPr/>
            </p:nvSpPr>
            <p:spPr bwMode="auto">
              <a:xfrm>
                <a:off x="925" y="2800"/>
                <a:ext cx="485" cy="175"/>
              </a:xfrm>
              <a:prstGeom prst="rect">
                <a:avLst/>
              </a:prstGeom>
              <a:solidFill>
                <a:srgbClr val="FFFFFF"/>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1" name="Rectangle 18"/>
              <p:cNvSpPr>
                <a:spLocks noChangeArrowheads="1"/>
              </p:cNvSpPr>
              <p:nvPr/>
            </p:nvSpPr>
            <p:spPr bwMode="auto">
              <a:xfrm>
                <a:off x="945" y="2849"/>
                <a:ext cx="151" cy="78"/>
              </a:xfrm>
              <a:prstGeom prst="rect">
                <a:avLst/>
              </a:prstGeom>
              <a:solidFill>
                <a:srgbClr val="FFFFFF"/>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2" name="Rectangle 19"/>
              <p:cNvSpPr>
                <a:spLocks noChangeArrowheads="1"/>
              </p:cNvSpPr>
              <p:nvPr/>
            </p:nvSpPr>
            <p:spPr bwMode="auto">
              <a:xfrm>
                <a:off x="1117" y="2818"/>
                <a:ext cx="124" cy="134"/>
              </a:xfrm>
              <a:prstGeom prst="rect">
                <a:avLst/>
              </a:prstGeom>
              <a:solidFill>
                <a:srgbClr val="FFFFFF"/>
              </a:solidFill>
              <a:ln w="19050">
                <a:solidFill>
                  <a:srgbClr val="3333CC"/>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3" name="Rectangle 20"/>
              <p:cNvSpPr>
                <a:spLocks noChangeArrowheads="1"/>
              </p:cNvSpPr>
              <p:nvPr/>
            </p:nvSpPr>
            <p:spPr bwMode="auto">
              <a:xfrm>
                <a:off x="1263" y="2815"/>
                <a:ext cx="125" cy="135"/>
              </a:xfrm>
              <a:prstGeom prst="rect">
                <a:avLst/>
              </a:prstGeom>
              <a:solidFill>
                <a:srgbClr val="FFFFFF"/>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4" name="Line 21"/>
              <p:cNvSpPr>
                <a:spLocks noChangeShapeType="1"/>
              </p:cNvSpPr>
              <p:nvPr/>
            </p:nvSpPr>
            <p:spPr bwMode="auto">
              <a:xfrm flipV="1">
                <a:off x="876" y="2882"/>
                <a:ext cx="642"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64" name="Group 22"/>
            <p:cNvGrpSpPr>
              <a:grpSpLocks/>
            </p:cNvGrpSpPr>
            <p:nvPr/>
          </p:nvGrpSpPr>
          <p:grpSpPr bwMode="auto">
            <a:xfrm rot="5400000">
              <a:off x="4623" y="3405"/>
              <a:ext cx="564" cy="652"/>
              <a:chOff x="2954" y="2776"/>
              <a:chExt cx="564" cy="652"/>
            </a:xfrm>
          </p:grpSpPr>
          <p:grpSp>
            <p:nvGrpSpPr>
              <p:cNvPr id="82" name="Group 81"/>
              <p:cNvGrpSpPr>
                <a:grpSpLocks/>
              </p:cNvGrpSpPr>
              <p:nvPr/>
            </p:nvGrpSpPr>
            <p:grpSpPr bwMode="auto">
              <a:xfrm>
                <a:off x="2954" y="2776"/>
                <a:ext cx="561" cy="136"/>
                <a:chOff x="455" y="3463"/>
                <a:chExt cx="561" cy="136"/>
              </a:xfrm>
            </p:grpSpPr>
            <p:sp>
              <p:nvSpPr>
                <p:cNvPr id="95" name="Rectangle 24"/>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6" name="Rectangle 25"/>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7" name="Rectangle 26"/>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8" name="Rectangle 27"/>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9" name="Line 28"/>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83" name="Group 29"/>
              <p:cNvGrpSpPr>
                <a:grpSpLocks/>
              </p:cNvGrpSpPr>
              <p:nvPr/>
            </p:nvGrpSpPr>
            <p:grpSpPr bwMode="auto">
              <a:xfrm>
                <a:off x="2957" y="3023"/>
                <a:ext cx="561" cy="136"/>
                <a:chOff x="455" y="3463"/>
                <a:chExt cx="561" cy="136"/>
              </a:xfrm>
            </p:grpSpPr>
            <p:sp>
              <p:nvSpPr>
                <p:cNvPr id="90" name="Rectangle 30"/>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1" name="Rectangle 31"/>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2" name="Rectangle 32"/>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3" name="Rectangle 33"/>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4" name="Line 34"/>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84" name="Group 35"/>
              <p:cNvGrpSpPr>
                <a:grpSpLocks/>
              </p:cNvGrpSpPr>
              <p:nvPr/>
            </p:nvGrpSpPr>
            <p:grpSpPr bwMode="auto">
              <a:xfrm>
                <a:off x="2954" y="3292"/>
                <a:ext cx="561" cy="136"/>
                <a:chOff x="455" y="3463"/>
                <a:chExt cx="561" cy="136"/>
              </a:xfrm>
            </p:grpSpPr>
            <p:sp>
              <p:nvSpPr>
                <p:cNvPr id="85" name="Rectangle 36"/>
                <p:cNvSpPr>
                  <a:spLocks noChangeArrowheads="1"/>
                </p:cNvSpPr>
                <p:nvPr/>
              </p:nvSpPr>
              <p:spPr bwMode="auto">
                <a:xfrm>
                  <a:off x="496" y="3465"/>
                  <a:ext cx="424" cy="136"/>
                </a:xfrm>
                <a:prstGeom prst="rect">
                  <a:avLst/>
                </a:prstGeom>
                <a:solidFill>
                  <a:srgbClr val="FFFFFF"/>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6" name="Rectangle 37"/>
                <p:cNvSpPr>
                  <a:spLocks noChangeArrowheads="1"/>
                </p:cNvSpPr>
                <p:nvPr/>
              </p:nvSpPr>
              <p:spPr bwMode="auto">
                <a:xfrm>
                  <a:off x="769" y="3504"/>
                  <a:ext cx="132" cy="61"/>
                </a:xfrm>
                <a:prstGeom prst="rect">
                  <a:avLst/>
                </a:prstGeom>
                <a:solidFill>
                  <a:srgbClr val="FFFFFF"/>
                </a:solidFill>
                <a:ln w="19050">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7" name="Rectangle 38"/>
                <p:cNvSpPr>
                  <a:spLocks noChangeArrowheads="1"/>
                </p:cNvSpPr>
                <p:nvPr/>
              </p:nvSpPr>
              <p:spPr bwMode="auto">
                <a:xfrm>
                  <a:off x="642" y="3479"/>
                  <a:ext cx="108" cy="104"/>
                </a:xfrm>
                <a:prstGeom prst="rect">
                  <a:avLst/>
                </a:prstGeom>
                <a:solidFill>
                  <a:srgbClr val="FFFFFF"/>
                </a:solidFill>
                <a:ln w="19050">
                  <a:solidFill>
                    <a:srgbClr val="3333CC"/>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8" name="Rectangle 39"/>
                <p:cNvSpPr>
                  <a:spLocks noChangeArrowheads="1"/>
                </p:cNvSpPr>
                <p:nvPr/>
              </p:nvSpPr>
              <p:spPr bwMode="auto">
                <a:xfrm>
                  <a:off x="515" y="3484"/>
                  <a:ext cx="108" cy="105"/>
                </a:xfrm>
                <a:prstGeom prst="rect">
                  <a:avLst/>
                </a:prstGeom>
                <a:solidFill>
                  <a:srgbClr val="FFFFFF"/>
                </a:solidFill>
                <a:ln w="19050">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9" name="Line 40"/>
                <p:cNvSpPr>
                  <a:spLocks noChangeShapeType="1"/>
                </p:cNvSpPr>
                <p:nvPr/>
              </p:nvSpPr>
              <p:spPr bwMode="auto">
                <a:xfrm flipV="1">
                  <a:off x="453" y="3529"/>
                  <a:ext cx="561" cy="4"/>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sp>
          <p:nvSpPr>
            <p:cNvPr id="65" name="Line 41"/>
            <p:cNvSpPr>
              <a:spLocks noChangeShapeType="1"/>
            </p:cNvSpPr>
            <p:nvPr/>
          </p:nvSpPr>
          <p:spPr bwMode="auto">
            <a:xfrm>
              <a:off x="4494" y="2830"/>
              <a:ext cx="67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66" name="Line 42"/>
            <p:cNvSpPr>
              <a:spLocks noChangeShapeType="1"/>
            </p:cNvSpPr>
            <p:nvPr/>
          </p:nvSpPr>
          <p:spPr bwMode="auto">
            <a:xfrm flipV="1">
              <a:off x="4470" y="3074"/>
              <a:ext cx="700" cy="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67" name="Line 43"/>
            <p:cNvSpPr>
              <a:spLocks noChangeShapeType="1"/>
            </p:cNvSpPr>
            <p:nvPr/>
          </p:nvSpPr>
          <p:spPr bwMode="auto">
            <a:xfrm>
              <a:off x="4470" y="3346"/>
              <a:ext cx="69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68" name="Line 44"/>
            <p:cNvSpPr>
              <a:spLocks noChangeShapeType="1"/>
            </p:cNvSpPr>
            <p:nvPr/>
          </p:nvSpPr>
          <p:spPr bwMode="auto">
            <a:xfrm flipV="1">
              <a:off x="4648" y="2830"/>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69" name="Line 45"/>
            <p:cNvSpPr>
              <a:spLocks noChangeShapeType="1"/>
            </p:cNvSpPr>
            <p:nvPr/>
          </p:nvSpPr>
          <p:spPr bwMode="auto">
            <a:xfrm flipV="1">
              <a:off x="4914" y="2830"/>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0" name="Line 46"/>
            <p:cNvSpPr>
              <a:spLocks noChangeShapeType="1"/>
            </p:cNvSpPr>
            <p:nvPr/>
          </p:nvSpPr>
          <p:spPr bwMode="auto">
            <a:xfrm flipV="1">
              <a:off x="5164" y="2824"/>
              <a:ext cx="0" cy="61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1" name="Oval 47"/>
            <p:cNvSpPr>
              <a:spLocks noChangeArrowheads="1"/>
            </p:cNvSpPr>
            <p:nvPr/>
          </p:nvSpPr>
          <p:spPr bwMode="auto">
            <a:xfrm>
              <a:off x="4622"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2" name="Oval 48"/>
            <p:cNvSpPr>
              <a:spLocks noChangeArrowheads="1"/>
            </p:cNvSpPr>
            <p:nvPr/>
          </p:nvSpPr>
          <p:spPr bwMode="auto">
            <a:xfrm>
              <a:off x="4622"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3" name="Oval 49"/>
            <p:cNvSpPr>
              <a:spLocks noChangeArrowheads="1"/>
            </p:cNvSpPr>
            <p:nvPr/>
          </p:nvSpPr>
          <p:spPr bwMode="auto">
            <a:xfrm>
              <a:off x="4618"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4" name="Oval 50"/>
            <p:cNvSpPr>
              <a:spLocks noChangeArrowheads="1"/>
            </p:cNvSpPr>
            <p:nvPr/>
          </p:nvSpPr>
          <p:spPr bwMode="auto">
            <a:xfrm>
              <a:off x="4890"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5" name="Oval 51"/>
            <p:cNvSpPr>
              <a:spLocks noChangeArrowheads="1"/>
            </p:cNvSpPr>
            <p:nvPr/>
          </p:nvSpPr>
          <p:spPr bwMode="auto">
            <a:xfrm>
              <a:off x="4890"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6" name="Oval 52"/>
            <p:cNvSpPr>
              <a:spLocks noChangeArrowheads="1"/>
            </p:cNvSpPr>
            <p:nvPr/>
          </p:nvSpPr>
          <p:spPr bwMode="auto">
            <a:xfrm>
              <a:off x="4886"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7" name="Oval 53"/>
            <p:cNvSpPr>
              <a:spLocks noChangeArrowheads="1"/>
            </p:cNvSpPr>
            <p:nvPr/>
          </p:nvSpPr>
          <p:spPr bwMode="auto">
            <a:xfrm>
              <a:off x="5136" y="280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8" name="Oval 54"/>
            <p:cNvSpPr>
              <a:spLocks noChangeArrowheads="1"/>
            </p:cNvSpPr>
            <p:nvPr/>
          </p:nvSpPr>
          <p:spPr bwMode="auto">
            <a:xfrm>
              <a:off x="5136" y="3048"/>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9" name="Oval 55"/>
            <p:cNvSpPr>
              <a:spLocks noChangeArrowheads="1"/>
            </p:cNvSpPr>
            <p:nvPr/>
          </p:nvSpPr>
          <p:spPr bwMode="auto">
            <a:xfrm>
              <a:off x="5132" y="3316"/>
              <a:ext cx="56" cy="5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1" name="Freeform 57"/>
            <p:cNvSpPr>
              <a:spLocks/>
            </p:cNvSpPr>
            <p:nvPr/>
          </p:nvSpPr>
          <p:spPr bwMode="auto">
            <a:xfrm>
              <a:off x="3900" y="2796"/>
              <a:ext cx="972" cy="1269"/>
            </a:xfrm>
            <a:custGeom>
              <a:avLst/>
              <a:gdLst>
                <a:gd name="T0" fmla="*/ 0 w 972"/>
                <a:gd name="T1" fmla="*/ 3 h 1266"/>
                <a:gd name="T2" fmla="*/ 969 w 972"/>
                <a:gd name="T3" fmla="*/ 0 h 1266"/>
                <a:gd name="T4" fmla="*/ 972 w 972"/>
                <a:gd name="T5" fmla="*/ 1296 h 1266"/>
                <a:gd name="T6" fmla="*/ 0 60000 65536"/>
                <a:gd name="T7" fmla="*/ 0 60000 65536"/>
                <a:gd name="T8" fmla="*/ 0 60000 65536"/>
                <a:gd name="T9" fmla="*/ 0 w 972"/>
                <a:gd name="T10" fmla="*/ 0 h 1266"/>
                <a:gd name="T11" fmla="*/ 972 w 972"/>
                <a:gd name="T12" fmla="*/ 1266 h 1266"/>
              </a:gdLst>
              <a:ahLst/>
              <a:cxnLst>
                <a:cxn ang="T6">
                  <a:pos x="T0" y="T1"/>
                </a:cxn>
                <a:cxn ang="T7">
                  <a:pos x="T2" y="T3"/>
                </a:cxn>
                <a:cxn ang="T8">
                  <a:pos x="T4" y="T5"/>
                </a:cxn>
              </a:cxnLst>
              <a:rect l="T9" t="T10" r="T11" b="T12"/>
              <a:pathLst>
                <a:path w="972" h="1266">
                  <a:moveTo>
                    <a:pt x="0" y="3"/>
                  </a:moveTo>
                  <a:lnTo>
                    <a:pt x="969" y="0"/>
                  </a:lnTo>
                  <a:lnTo>
                    <a:pt x="972" y="1266"/>
                  </a:lnTo>
                </a:path>
              </a:pathLst>
            </a:custGeom>
            <a:noFill/>
            <a:ln w="38100" cap="flat" cmpd="sng">
              <a:solidFill>
                <a:srgbClr val="00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Tree>
    <p:extLst>
      <p:ext uri="{BB962C8B-B14F-4D97-AF65-F5344CB8AC3E}">
        <p14:creationId xmlns:p14="http://schemas.microsoft.com/office/powerpoint/2010/main" val="424578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wipe(left)">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Output Port </a:t>
            </a:r>
          </a:p>
        </p:txBody>
      </p:sp>
      <p:sp>
        <p:nvSpPr>
          <p:cNvPr id="6" name="Content Placeholder 5"/>
          <p:cNvSpPr>
            <a:spLocks noGrp="1"/>
          </p:cNvSpPr>
          <p:nvPr>
            <p:ph idx="1"/>
          </p:nvPr>
        </p:nvSpPr>
        <p:spPr/>
        <p:txBody>
          <a:bodyPr/>
          <a:lstStyle/>
          <a:p>
            <a:endParaRPr lang="en-US" dirty="0"/>
          </a:p>
          <a:p>
            <a:endParaRPr lang="en-US" dirty="0"/>
          </a:p>
          <a:p>
            <a:endParaRPr lang="en-US" dirty="0"/>
          </a:p>
          <a:p>
            <a:endParaRPr lang="en-US" dirty="0"/>
          </a:p>
          <a:p>
            <a:endParaRPr lang="en-US" dirty="0"/>
          </a:p>
          <a:p>
            <a:pPr lvl="0" algn="just"/>
            <a:r>
              <a:rPr lang="en-US" dirty="0"/>
              <a:t>I</a:t>
            </a:r>
            <a:r>
              <a:rPr lang="en-IN" dirty="0"/>
              <a:t>t buffers packets received from the switching fabric and transmits these packets on the outgoing link.</a:t>
            </a:r>
          </a:p>
          <a:p>
            <a:pPr lvl="0" algn="just"/>
            <a:r>
              <a:rPr lang="en-IN" dirty="0"/>
              <a:t>Packets can be lost due to congestions lacks of buffers.</a:t>
            </a:r>
            <a:endParaRPr lang="en-GB" dirty="0"/>
          </a:p>
          <a:p>
            <a:pPr lvl="0" algn="just"/>
            <a:r>
              <a:rPr lang="en-IN" dirty="0"/>
              <a:t>When a link is bidirectional, an output port will typically be paired with the input port for that link on the same line card.</a:t>
            </a:r>
            <a:endParaRPr lang="en-GB" dirty="0"/>
          </a:p>
          <a:p>
            <a:endParaRPr lang="en-US" dirty="0"/>
          </a:p>
        </p:txBody>
      </p:sp>
      <p:sp>
        <p:nvSpPr>
          <p:cNvPr id="7" name="Rectangle 5"/>
          <p:cNvSpPr>
            <a:spLocks noChangeArrowheads="1"/>
          </p:cNvSpPr>
          <p:nvPr/>
        </p:nvSpPr>
        <p:spPr bwMode="auto">
          <a:xfrm>
            <a:off x="3799416" y="1257300"/>
            <a:ext cx="6091767" cy="1836738"/>
          </a:xfrm>
          <a:prstGeom prst="rect">
            <a:avLst/>
          </a:prstGeom>
          <a:solidFill>
            <a:schemeClr val="bg1"/>
          </a:solidFill>
          <a:ln w="19050">
            <a:solidFill>
              <a:srgbClr val="5F5F5F"/>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endParaRPr lang="en-US" altLang="en-US" sz="1600">
              <a:solidFill>
                <a:srgbClr val="000000"/>
              </a:solidFill>
              <a:latin typeface="Tahoma" charset="0"/>
            </a:endParaRPr>
          </a:p>
        </p:txBody>
      </p:sp>
      <p:sp>
        <p:nvSpPr>
          <p:cNvPr id="8" name="Rectangle 6"/>
          <p:cNvSpPr>
            <a:spLocks noChangeArrowheads="1"/>
          </p:cNvSpPr>
          <p:nvPr/>
        </p:nvSpPr>
        <p:spPr bwMode="auto">
          <a:xfrm>
            <a:off x="7696201" y="1716089"/>
            <a:ext cx="1890183" cy="828675"/>
          </a:xfrm>
          <a:prstGeom prst="rect">
            <a:avLst/>
          </a:prstGeom>
          <a:solidFill>
            <a:schemeClr val="bg1"/>
          </a:solidFill>
          <a:ln w="28575">
            <a:solidFill>
              <a:srgbClr val="0066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r>
              <a:rPr lang="en-US" altLang="en-US" sz="1600">
                <a:solidFill>
                  <a:srgbClr val="000000"/>
                </a:solidFill>
                <a:latin typeface="Tahoma" charset="0"/>
              </a:rPr>
              <a:t>line</a:t>
            </a:r>
          </a:p>
          <a:p>
            <a:pPr algn="ctr">
              <a:lnSpc>
                <a:spcPct val="100000"/>
              </a:lnSpc>
              <a:spcBef>
                <a:spcPct val="0"/>
              </a:spcBef>
              <a:buClrTx/>
              <a:buSzTx/>
              <a:buFontTx/>
              <a:buNone/>
            </a:pPr>
            <a:r>
              <a:rPr lang="en-US" altLang="en-US" sz="1600">
                <a:solidFill>
                  <a:srgbClr val="000000"/>
                </a:solidFill>
                <a:latin typeface="Tahoma" charset="0"/>
              </a:rPr>
              <a:t>termination</a:t>
            </a:r>
          </a:p>
        </p:txBody>
      </p:sp>
      <p:sp>
        <p:nvSpPr>
          <p:cNvPr id="9" name="Rectangle 7"/>
          <p:cNvSpPr>
            <a:spLocks noChangeArrowheads="1"/>
          </p:cNvSpPr>
          <p:nvPr/>
        </p:nvSpPr>
        <p:spPr bwMode="auto">
          <a:xfrm>
            <a:off x="5949950" y="1443038"/>
            <a:ext cx="1536700" cy="1409700"/>
          </a:xfrm>
          <a:prstGeom prst="rect">
            <a:avLst/>
          </a:prstGeom>
          <a:solidFill>
            <a:schemeClr val="bg1"/>
          </a:solidFill>
          <a:ln w="28575">
            <a:solidFill>
              <a:schemeClr val="accent2"/>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endParaRPr lang="en-US" altLang="en-US" sz="1600">
              <a:solidFill>
                <a:srgbClr val="000000"/>
              </a:solidFill>
              <a:latin typeface="Tahoma" charset="0"/>
            </a:endParaRPr>
          </a:p>
        </p:txBody>
      </p:sp>
      <p:sp>
        <p:nvSpPr>
          <p:cNvPr id="10" name="Line 10"/>
          <p:cNvSpPr>
            <a:spLocks noChangeShapeType="1"/>
          </p:cNvSpPr>
          <p:nvPr/>
        </p:nvSpPr>
        <p:spPr bwMode="auto">
          <a:xfrm>
            <a:off x="5712883" y="2162175"/>
            <a:ext cx="254000" cy="15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 name="Line 11"/>
          <p:cNvSpPr>
            <a:spLocks noChangeShapeType="1"/>
          </p:cNvSpPr>
          <p:nvPr/>
        </p:nvSpPr>
        <p:spPr bwMode="auto">
          <a:xfrm>
            <a:off x="7490883" y="2119314"/>
            <a:ext cx="254000"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 name="Line 12"/>
          <p:cNvSpPr>
            <a:spLocks noChangeShapeType="1"/>
          </p:cNvSpPr>
          <p:nvPr/>
        </p:nvSpPr>
        <p:spPr bwMode="auto">
          <a:xfrm flipV="1">
            <a:off x="9567334" y="2160589"/>
            <a:ext cx="982133" cy="158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 name="Rectangle 13"/>
          <p:cNvSpPr>
            <a:spLocks noChangeArrowheads="1"/>
          </p:cNvSpPr>
          <p:nvPr/>
        </p:nvSpPr>
        <p:spPr bwMode="auto">
          <a:xfrm>
            <a:off x="5994401" y="1752601"/>
            <a:ext cx="1407583"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90000"/>
              </a:lnSpc>
              <a:spcBef>
                <a:spcPct val="0"/>
              </a:spcBef>
              <a:buClrTx/>
              <a:buSzTx/>
              <a:buFontTx/>
              <a:buNone/>
            </a:pPr>
            <a:r>
              <a:rPr lang="en-US" altLang="en-US" sz="1600">
                <a:solidFill>
                  <a:srgbClr val="000000"/>
                </a:solidFill>
                <a:latin typeface="Tahoma" charset="0"/>
              </a:rPr>
              <a:t>link </a:t>
            </a:r>
          </a:p>
          <a:p>
            <a:pPr algn="ctr">
              <a:lnSpc>
                <a:spcPct val="90000"/>
              </a:lnSpc>
              <a:spcBef>
                <a:spcPct val="0"/>
              </a:spcBef>
              <a:buClrTx/>
              <a:buSzTx/>
              <a:buFontTx/>
              <a:buNone/>
            </a:pPr>
            <a:r>
              <a:rPr lang="en-US" altLang="en-US" sz="1600">
                <a:solidFill>
                  <a:srgbClr val="000000"/>
                </a:solidFill>
                <a:latin typeface="Tahoma" charset="0"/>
              </a:rPr>
              <a:t>layer </a:t>
            </a:r>
          </a:p>
          <a:p>
            <a:pPr algn="ctr">
              <a:lnSpc>
                <a:spcPct val="90000"/>
              </a:lnSpc>
              <a:spcBef>
                <a:spcPct val="0"/>
              </a:spcBef>
              <a:buClrTx/>
              <a:buSzTx/>
              <a:buFontTx/>
              <a:buNone/>
            </a:pPr>
            <a:r>
              <a:rPr lang="en-US" altLang="en-US" sz="1600">
                <a:solidFill>
                  <a:srgbClr val="000000"/>
                </a:solidFill>
                <a:latin typeface="Tahoma" charset="0"/>
              </a:rPr>
              <a:t>protocol</a:t>
            </a:r>
          </a:p>
          <a:p>
            <a:pPr algn="ctr">
              <a:lnSpc>
                <a:spcPct val="90000"/>
              </a:lnSpc>
              <a:spcBef>
                <a:spcPct val="0"/>
              </a:spcBef>
              <a:buClrTx/>
              <a:buSzTx/>
              <a:buFontTx/>
              <a:buNone/>
            </a:pPr>
            <a:r>
              <a:rPr lang="en-US" altLang="en-US" sz="1600">
                <a:solidFill>
                  <a:srgbClr val="000000"/>
                </a:solidFill>
                <a:latin typeface="Tahoma" charset="0"/>
              </a:rPr>
              <a:t>(send)</a:t>
            </a:r>
          </a:p>
        </p:txBody>
      </p:sp>
      <p:sp>
        <p:nvSpPr>
          <p:cNvPr id="14" name="Rectangle 16"/>
          <p:cNvSpPr>
            <a:spLocks noChangeArrowheads="1"/>
          </p:cNvSpPr>
          <p:nvPr/>
        </p:nvSpPr>
        <p:spPr bwMode="auto">
          <a:xfrm>
            <a:off x="1720849" y="1546226"/>
            <a:ext cx="1407584" cy="828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90000"/>
              </a:lnSpc>
              <a:spcBef>
                <a:spcPct val="0"/>
              </a:spcBef>
              <a:buClrTx/>
              <a:buSzTx/>
              <a:buFontTx/>
              <a:buNone/>
            </a:pPr>
            <a:r>
              <a:rPr lang="en-US" altLang="en-US" sz="1600">
                <a:solidFill>
                  <a:srgbClr val="000000"/>
                </a:solidFill>
                <a:latin typeface="Tahoma" charset="0"/>
              </a:rPr>
              <a:t>switch</a:t>
            </a:r>
          </a:p>
          <a:p>
            <a:pPr algn="ctr">
              <a:lnSpc>
                <a:spcPct val="90000"/>
              </a:lnSpc>
              <a:spcBef>
                <a:spcPct val="0"/>
              </a:spcBef>
              <a:buClrTx/>
              <a:buSzTx/>
              <a:buFontTx/>
              <a:buNone/>
            </a:pPr>
            <a:r>
              <a:rPr lang="en-US" altLang="en-US" sz="1600">
                <a:solidFill>
                  <a:srgbClr val="000000"/>
                </a:solidFill>
                <a:latin typeface="Tahoma" charset="0"/>
              </a:rPr>
              <a:t>fabric</a:t>
            </a:r>
          </a:p>
        </p:txBody>
      </p:sp>
      <p:grpSp>
        <p:nvGrpSpPr>
          <p:cNvPr id="15" name="Group 28"/>
          <p:cNvGrpSpPr>
            <a:grpSpLocks/>
          </p:cNvGrpSpPr>
          <p:nvPr/>
        </p:nvGrpSpPr>
        <p:grpSpPr bwMode="auto">
          <a:xfrm>
            <a:off x="4002617" y="1393825"/>
            <a:ext cx="1663700" cy="1504950"/>
            <a:chOff x="3180" y="909"/>
            <a:chExt cx="786" cy="948"/>
          </a:xfrm>
        </p:grpSpPr>
        <p:sp>
          <p:nvSpPr>
            <p:cNvPr id="16" name="Rectangle 8"/>
            <p:cNvSpPr>
              <a:spLocks noChangeArrowheads="1"/>
            </p:cNvSpPr>
            <p:nvPr/>
          </p:nvSpPr>
          <p:spPr bwMode="auto">
            <a:xfrm>
              <a:off x="3180" y="909"/>
              <a:ext cx="786" cy="948"/>
            </a:xfrm>
            <a:prstGeom prst="rect">
              <a:avLst/>
            </a:prstGeom>
            <a:solidFill>
              <a:schemeClr val="bg1"/>
            </a:solidFill>
            <a:ln w="28575">
              <a:solidFill>
                <a:srgbClr val="FF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endParaRPr lang="en-US" altLang="en-US" sz="1600">
                <a:solidFill>
                  <a:srgbClr val="000000"/>
                </a:solidFill>
                <a:latin typeface="Tahoma" charset="0"/>
              </a:endParaRPr>
            </a:p>
          </p:txBody>
        </p:sp>
        <p:sp>
          <p:nvSpPr>
            <p:cNvPr id="17" name="Text Box 14"/>
            <p:cNvSpPr txBox="1">
              <a:spLocks noChangeArrowheads="1"/>
            </p:cNvSpPr>
            <p:nvPr/>
          </p:nvSpPr>
          <p:spPr bwMode="auto">
            <a:xfrm>
              <a:off x="3346" y="917"/>
              <a:ext cx="497"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r>
                <a:rPr lang="en-US" altLang="en-US" sz="1600">
                  <a:solidFill>
                    <a:srgbClr val="000000"/>
                  </a:solidFill>
                  <a:latin typeface="Arial" charset="0"/>
                </a:rPr>
                <a:t>datagram</a:t>
              </a:r>
            </a:p>
            <a:p>
              <a:pPr algn="ctr">
                <a:lnSpc>
                  <a:spcPct val="100000"/>
                </a:lnSpc>
                <a:spcBef>
                  <a:spcPct val="0"/>
                </a:spcBef>
                <a:buClrTx/>
                <a:buSzTx/>
                <a:buFontTx/>
                <a:buNone/>
              </a:pPr>
              <a:r>
                <a:rPr lang="en-US" altLang="en-US" sz="1600">
                  <a:solidFill>
                    <a:srgbClr val="000000"/>
                  </a:solidFill>
                  <a:latin typeface="Arial" charset="0"/>
                </a:rPr>
                <a:t>buffer</a:t>
              </a:r>
            </a:p>
            <a:p>
              <a:pPr algn="ctr">
                <a:lnSpc>
                  <a:spcPct val="100000"/>
                </a:lnSpc>
                <a:spcBef>
                  <a:spcPct val="0"/>
                </a:spcBef>
                <a:buClrTx/>
                <a:buSzTx/>
                <a:buFontTx/>
                <a:buNone/>
              </a:pPr>
              <a:endParaRPr lang="en-US" altLang="en-US" sz="1600">
                <a:solidFill>
                  <a:srgbClr val="000000"/>
                </a:solidFill>
                <a:latin typeface="Arial" charset="0"/>
              </a:endParaRPr>
            </a:p>
            <a:p>
              <a:pPr algn="ctr">
                <a:lnSpc>
                  <a:spcPct val="100000"/>
                </a:lnSpc>
                <a:spcBef>
                  <a:spcPct val="0"/>
                </a:spcBef>
                <a:buClrTx/>
                <a:buSzTx/>
                <a:buFontTx/>
                <a:buNone/>
              </a:pPr>
              <a:endParaRPr lang="en-US" altLang="en-US" sz="1600">
                <a:solidFill>
                  <a:srgbClr val="000000"/>
                </a:solidFill>
                <a:latin typeface="Arial" charset="0"/>
              </a:endParaRPr>
            </a:p>
            <a:p>
              <a:pPr algn="ctr">
                <a:lnSpc>
                  <a:spcPct val="100000"/>
                </a:lnSpc>
                <a:spcBef>
                  <a:spcPct val="0"/>
                </a:spcBef>
                <a:buClrTx/>
                <a:buSzTx/>
                <a:buFontTx/>
                <a:buNone/>
              </a:pPr>
              <a:r>
                <a:rPr lang="en-US" altLang="en-US" sz="1600">
                  <a:solidFill>
                    <a:srgbClr val="000000"/>
                  </a:solidFill>
                  <a:latin typeface="Arial" charset="0"/>
                </a:rPr>
                <a:t>queueing</a:t>
              </a:r>
            </a:p>
          </p:txBody>
        </p:sp>
        <p:grpSp>
          <p:nvGrpSpPr>
            <p:cNvPr id="18" name="Group 17"/>
            <p:cNvGrpSpPr>
              <a:grpSpLocks/>
            </p:cNvGrpSpPr>
            <p:nvPr/>
          </p:nvGrpSpPr>
          <p:grpSpPr bwMode="auto">
            <a:xfrm>
              <a:off x="3260" y="1299"/>
              <a:ext cx="626" cy="295"/>
              <a:chOff x="310" y="3526"/>
              <a:chExt cx="1040" cy="457"/>
            </a:xfrm>
          </p:grpSpPr>
          <p:sp>
            <p:nvSpPr>
              <p:cNvPr id="19" name="Rectangle 18"/>
              <p:cNvSpPr>
                <a:spLocks noChangeArrowheads="1"/>
              </p:cNvSpPr>
              <p:nvPr/>
            </p:nvSpPr>
            <p:spPr bwMode="auto">
              <a:xfrm>
                <a:off x="310" y="3526"/>
                <a:ext cx="1040" cy="457"/>
              </a:xfrm>
              <a:prstGeom prst="rect">
                <a:avLst/>
              </a:prstGeom>
              <a:solidFill>
                <a:srgbClr val="FF0000"/>
              </a:solidFill>
              <a:ln w="38100">
                <a:solidFill>
                  <a:schemeClr val="bg1"/>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endParaRPr lang="en-US" altLang="en-US" sz="1600">
                  <a:solidFill>
                    <a:srgbClr val="000000"/>
                  </a:solidFill>
                  <a:latin typeface="Tahoma" charset="0"/>
                </a:endParaRPr>
              </a:p>
            </p:txBody>
          </p:sp>
          <p:sp>
            <p:nvSpPr>
              <p:cNvPr id="20" name="Line 19"/>
              <p:cNvSpPr>
                <a:spLocks noChangeShapeType="1"/>
              </p:cNvSpPr>
              <p:nvPr/>
            </p:nvSpPr>
            <p:spPr bwMode="auto">
              <a:xfrm>
                <a:off x="446"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1" name="Line 20"/>
              <p:cNvSpPr>
                <a:spLocks noChangeShapeType="1"/>
              </p:cNvSpPr>
              <p:nvPr/>
            </p:nvSpPr>
            <p:spPr bwMode="auto">
              <a:xfrm>
                <a:off x="558"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 name="Line 21"/>
              <p:cNvSpPr>
                <a:spLocks noChangeShapeType="1"/>
              </p:cNvSpPr>
              <p:nvPr/>
            </p:nvSpPr>
            <p:spPr bwMode="auto">
              <a:xfrm>
                <a:off x="671"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3" name="Line 22"/>
              <p:cNvSpPr>
                <a:spLocks noChangeShapeType="1"/>
              </p:cNvSpPr>
              <p:nvPr/>
            </p:nvSpPr>
            <p:spPr bwMode="auto">
              <a:xfrm>
                <a:off x="782"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4" name="Line 23"/>
              <p:cNvSpPr>
                <a:spLocks noChangeShapeType="1"/>
              </p:cNvSpPr>
              <p:nvPr/>
            </p:nvSpPr>
            <p:spPr bwMode="auto">
              <a:xfrm>
                <a:off x="895"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5" name="Line 24"/>
              <p:cNvSpPr>
                <a:spLocks noChangeShapeType="1"/>
              </p:cNvSpPr>
              <p:nvPr/>
            </p:nvSpPr>
            <p:spPr bwMode="auto">
              <a:xfrm>
                <a:off x="1006" y="3534"/>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6" name="Line 25"/>
              <p:cNvSpPr>
                <a:spLocks noChangeShapeType="1"/>
              </p:cNvSpPr>
              <p:nvPr/>
            </p:nvSpPr>
            <p:spPr bwMode="auto">
              <a:xfrm>
                <a:off x="1121" y="3535"/>
                <a:ext cx="2" cy="437"/>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7" name="Line 26"/>
              <p:cNvSpPr>
                <a:spLocks noChangeShapeType="1"/>
              </p:cNvSpPr>
              <p:nvPr/>
            </p:nvSpPr>
            <p:spPr bwMode="auto">
              <a:xfrm>
                <a:off x="1229" y="3538"/>
                <a:ext cx="2" cy="435"/>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
        <p:nvSpPr>
          <p:cNvPr id="28" name="Line 27"/>
          <p:cNvSpPr>
            <a:spLocks noChangeShapeType="1"/>
          </p:cNvSpPr>
          <p:nvPr/>
        </p:nvSpPr>
        <p:spPr bwMode="auto">
          <a:xfrm>
            <a:off x="2950633" y="1122363"/>
            <a:ext cx="14816" cy="21955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9" name="Line 9"/>
          <p:cNvSpPr>
            <a:spLocks noChangeShapeType="1"/>
          </p:cNvSpPr>
          <p:nvPr/>
        </p:nvSpPr>
        <p:spPr bwMode="auto">
          <a:xfrm flipV="1">
            <a:off x="2940050" y="2205038"/>
            <a:ext cx="123401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12769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par>
                                <p:cTn id="29" presetID="22" presetClass="entr" presetSubtype="8"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left)">
                                      <p:cBhvr>
                                        <p:cTn id="34" dur="500"/>
                                        <p:tgtEl>
                                          <p:spTgt spid="28"/>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28" grpId="0" animBg="1"/>
      <p:bldP spid="2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Processor</a:t>
            </a:r>
          </a:p>
        </p:txBody>
      </p:sp>
      <p:sp>
        <p:nvSpPr>
          <p:cNvPr id="3" name="Content Placeholder 2"/>
          <p:cNvSpPr>
            <a:spLocks noGrp="1"/>
          </p:cNvSpPr>
          <p:nvPr>
            <p:ph idx="1"/>
          </p:nvPr>
        </p:nvSpPr>
        <p:spPr/>
        <p:txBody>
          <a:bodyPr/>
          <a:lstStyle/>
          <a:p>
            <a:pPr lvl="0" algn="just"/>
            <a:r>
              <a:rPr lang="en-IN" dirty="0"/>
              <a:t>The routing processor executes the routing protocols, maintains routing tables and attached link state information and computes the forwarding table for the router. </a:t>
            </a:r>
            <a:endParaRPr lang="en-GB" dirty="0"/>
          </a:p>
          <a:p>
            <a:pPr lvl="0" algn="just"/>
            <a:r>
              <a:rPr lang="en-IN" dirty="0"/>
              <a:t>It also performs the network management functions.</a:t>
            </a:r>
            <a:endParaRPr lang="en-GB" dirty="0"/>
          </a:p>
          <a:p>
            <a:endParaRPr lang="en-US" dirty="0"/>
          </a:p>
        </p:txBody>
      </p:sp>
    </p:spTree>
    <p:extLst>
      <p:ext uri="{BB962C8B-B14F-4D97-AF65-F5344CB8AC3E}">
        <p14:creationId xmlns:p14="http://schemas.microsoft.com/office/powerpoint/2010/main" val="3587067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Network Layer</a:t>
            </a:r>
          </a:p>
        </p:txBody>
      </p:sp>
      <p:sp>
        <p:nvSpPr>
          <p:cNvPr id="4" name="Content Placeholder 3"/>
          <p:cNvSpPr>
            <a:spLocks noGrp="1"/>
          </p:cNvSpPr>
          <p:nvPr>
            <p:ph idx="1"/>
          </p:nvPr>
        </p:nvSpPr>
        <p:spPr/>
        <p:txBody>
          <a:bodyPr/>
          <a:lstStyle/>
          <a:p>
            <a:endParaRPr lang="en-US"/>
          </a:p>
        </p:txBody>
      </p:sp>
      <p:sp>
        <p:nvSpPr>
          <p:cNvPr id="36" name="Rectangle 2"/>
          <p:cNvSpPr>
            <a:spLocks noChangeArrowheads="1"/>
          </p:cNvSpPr>
          <p:nvPr/>
        </p:nvSpPr>
        <p:spPr bwMode="auto">
          <a:xfrm>
            <a:off x="2273300" y="1487487"/>
            <a:ext cx="8712200" cy="407670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7" name="Rectangle 3"/>
          <p:cNvSpPr>
            <a:spLocks noChangeArrowheads="1"/>
          </p:cNvSpPr>
          <p:nvPr/>
        </p:nvSpPr>
        <p:spPr bwMode="auto">
          <a:xfrm>
            <a:off x="2184400" y="1562100"/>
            <a:ext cx="8712200" cy="4076700"/>
          </a:xfrm>
          <a:prstGeom prst="rect">
            <a:avLst/>
          </a:prstGeom>
          <a:solidFill>
            <a:srgbClr val="FFFFFF"/>
          </a:solidFill>
          <a:ln w="19050">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38" name="Group 6"/>
          <p:cNvGrpSpPr>
            <a:grpSpLocks/>
          </p:cNvGrpSpPr>
          <p:nvPr/>
        </p:nvGrpSpPr>
        <p:grpSpPr bwMode="auto">
          <a:xfrm>
            <a:off x="5029569" y="3186112"/>
            <a:ext cx="1667563" cy="1214438"/>
            <a:chOff x="3996" y="2883"/>
            <a:chExt cx="609" cy="765"/>
          </a:xfrm>
        </p:grpSpPr>
        <p:sp>
          <p:nvSpPr>
            <p:cNvPr id="39" name="Rectangle 7"/>
            <p:cNvSpPr>
              <a:spLocks noChangeArrowheads="1"/>
            </p:cNvSpPr>
            <p:nvPr/>
          </p:nvSpPr>
          <p:spPr bwMode="auto">
            <a:xfrm>
              <a:off x="4023" y="2883"/>
              <a:ext cx="582" cy="738"/>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0" name="Rectangle 8"/>
            <p:cNvSpPr>
              <a:spLocks noChangeArrowheads="1"/>
            </p:cNvSpPr>
            <p:nvPr/>
          </p:nvSpPr>
          <p:spPr bwMode="auto">
            <a:xfrm>
              <a:off x="3996" y="2910"/>
              <a:ext cx="582" cy="738"/>
            </a:xfrm>
            <a:prstGeom prst="rect">
              <a:avLst/>
            </a:prstGeom>
            <a:solidFill>
              <a:srgbClr val="FFFFFF"/>
            </a:solidFill>
            <a:ln w="19050">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1" name="Text Box 9"/>
            <p:cNvSpPr txBox="1">
              <a:spLocks noChangeArrowheads="1"/>
            </p:cNvSpPr>
            <p:nvPr/>
          </p:nvSpPr>
          <p:spPr bwMode="auto">
            <a:xfrm>
              <a:off x="4066" y="3071"/>
              <a:ext cx="461"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forwarding</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table</a:t>
              </a:r>
            </a:p>
          </p:txBody>
        </p:sp>
        <p:sp>
          <p:nvSpPr>
            <p:cNvPr id="42" name="Line 10"/>
            <p:cNvSpPr>
              <a:spLocks noChangeShapeType="1"/>
            </p:cNvSpPr>
            <p:nvPr/>
          </p:nvSpPr>
          <p:spPr bwMode="auto">
            <a:xfrm>
              <a:off x="4065" y="2994"/>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3" name="Line 11"/>
            <p:cNvSpPr>
              <a:spLocks noChangeShapeType="1"/>
            </p:cNvSpPr>
            <p:nvPr/>
          </p:nvSpPr>
          <p:spPr bwMode="auto">
            <a:xfrm>
              <a:off x="4071" y="3048"/>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4" name="Line 12"/>
            <p:cNvSpPr>
              <a:spLocks noChangeShapeType="1"/>
            </p:cNvSpPr>
            <p:nvPr/>
          </p:nvSpPr>
          <p:spPr bwMode="auto">
            <a:xfrm>
              <a:off x="4074" y="3102"/>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5" name="Line 13"/>
            <p:cNvSpPr>
              <a:spLocks noChangeShapeType="1"/>
            </p:cNvSpPr>
            <p:nvPr/>
          </p:nvSpPr>
          <p:spPr bwMode="auto">
            <a:xfrm>
              <a:off x="4065" y="3477"/>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6" name="Line 14"/>
            <p:cNvSpPr>
              <a:spLocks noChangeShapeType="1"/>
            </p:cNvSpPr>
            <p:nvPr/>
          </p:nvSpPr>
          <p:spPr bwMode="auto">
            <a:xfrm>
              <a:off x="4068" y="3528"/>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7" name="Line 15"/>
            <p:cNvSpPr>
              <a:spLocks noChangeShapeType="1"/>
            </p:cNvSpPr>
            <p:nvPr/>
          </p:nvSpPr>
          <p:spPr bwMode="auto">
            <a:xfrm>
              <a:off x="4071" y="3579"/>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48" name="Line 17"/>
          <p:cNvSpPr>
            <a:spLocks noChangeShapeType="1"/>
          </p:cNvSpPr>
          <p:nvPr/>
        </p:nvSpPr>
        <p:spPr bwMode="auto">
          <a:xfrm flipV="1">
            <a:off x="2171701" y="5116513"/>
            <a:ext cx="8674100"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9" name="Line 18"/>
          <p:cNvSpPr>
            <a:spLocks noChangeShapeType="1"/>
          </p:cNvSpPr>
          <p:nvPr/>
        </p:nvSpPr>
        <p:spPr bwMode="auto">
          <a:xfrm flipV="1">
            <a:off x="2209801" y="4592638"/>
            <a:ext cx="8699500"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50" name="Rectangle 20"/>
          <p:cNvSpPr>
            <a:spLocks noChangeArrowheads="1"/>
          </p:cNvSpPr>
          <p:nvPr/>
        </p:nvSpPr>
        <p:spPr bwMode="auto">
          <a:xfrm>
            <a:off x="2552700" y="2373312"/>
            <a:ext cx="2413000" cy="81915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a:solidFill>
                <a:srgbClr val="000000"/>
              </a:solidFill>
              <a:latin typeface="Arial" charset="0"/>
            </a:endParaRPr>
          </a:p>
        </p:txBody>
      </p:sp>
      <p:sp>
        <p:nvSpPr>
          <p:cNvPr id="51" name="Rectangle 21"/>
          <p:cNvSpPr>
            <a:spLocks noChangeArrowheads="1"/>
          </p:cNvSpPr>
          <p:nvPr/>
        </p:nvSpPr>
        <p:spPr bwMode="auto">
          <a:xfrm>
            <a:off x="2463800" y="2439987"/>
            <a:ext cx="2413000" cy="819150"/>
          </a:xfrm>
          <a:prstGeom prst="rect">
            <a:avLst/>
          </a:prstGeom>
          <a:solidFill>
            <a:srgbClr val="FFFFFF"/>
          </a:solidFill>
          <a:ln w="19050">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52" name="Text Box 22"/>
          <p:cNvSpPr txBox="1">
            <a:spLocks noChangeArrowheads="1"/>
          </p:cNvSpPr>
          <p:nvPr/>
        </p:nvSpPr>
        <p:spPr bwMode="auto">
          <a:xfrm>
            <a:off x="2448984" y="2420938"/>
            <a:ext cx="187743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a:ln>
                  <a:noFill/>
                </a:ln>
                <a:solidFill>
                  <a:srgbClr val="CC0000"/>
                </a:solidFill>
                <a:effectLst/>
                <a:uLnTx/>
                <a:uFillTx/>
                <a:latin typeface="Gill Sans MT" charset="0"/>
                <a:ea typeface="ＭＳ Ｐゴシック" charset="-128"/>
              </a:rPr>
              <a:t>routing protocols</a:t>
            </a:r>
          </a:p>
          <a:p>
            <a:pPr marL="0" marR="0" lvl="0" indent="0" defTabSz="914400" eaLnBrk="0" fontAlgn="base" latinLnBrk="0" hangingPunct="0">
              <a:lnSpc>
                <a:spcPct val="100000"/>
              </a:lnSpc>
              <a:spcBef>
                <a:spcPct val="0"/>
              </a:spcBef>
              <a:spcAft>
                <a:spcPct val="0"/>
              </a:spcAft>
              <a:buClrTx/>
              <a:buSzTx/>
              <a:buFontTx/>
              <a:buChar char="•"/>
              <a:tabLst/>
              <a:defRPr/>
            </a:pPr>
            <a:r>
              <a:rPr kumimoji="0" lang="en-US" altLang="en-US" sz="1600" b="0" i="0" u="none" strike="noStrike" kern="0" cap="none" spc="0" normalizeH="0" baseline="0" noProof="0">
                <a:ln>
                  <a:noFill/>
                </a:ln>
                <a:solidFill>
                  <a:srgbClr val="000000"/>
                </a:solidFill>
                <a:effectLst/>
                <a:uLnTx/>
                <a:uFillTx/>
                <a:latin typeface="Arial" charset="0"/>
                <a:ea typeface="ＭＳ Ｐゴシック" charset="-128"/>
              </a:rPr>
              <a:t> path selection</a:t>
            </a:r>
          </a:p>
          <a:p>
            <a:pPr marL="0" marR="0" lvl="0" indent="0" defTabSz="914400" eaLnBrk="0" fontAlgn="base" latinLnBrk="0" hangingPunct="0">
              <a:lnSpc>
                <a:spcPct val="100000"/>
              </a:lnSpc>
              <a:spcBef>
                <a:spcPct val="0"/>
              </a:spcBef>
              <a:spcAft>
                <a:spcPct val="0"/>
              </a:spcAft>
              <a:buClrTx/>
              <a:buSzTx/>
              <a:buFontTx/>
              <a:buChar char="•"/>
              <a:tabLst/>
              <a:defRPr/>
            </a:pPr>
            <a:r>
              <a:rPr kumimoji="0" lang="en-US" altLang="en-US" sz="1600" b="0" i="0" u="none" strike="noStrike" kern="0" cap="none" spc="0" normalizeH="0" baseline="0" noProof="0">
                <a:ln>
                  <a:noFill/>
                </a:ln>
                <a:solidFill>
                  <a:srgbClr val="000000"/>
                </a:solidFill>
                <a:effectLst/>
                <a:uLnTx/>
                <a:uFillTx/>
                <a:latin typeface="Arial" charset="0"/>
                <a:ea typeface="ＭＳ Ｐゴシック" charset="-128"/>
              </a:rPr>
              <a:t> RIP, OSPF, BGP</a:t>
            </a: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53" name="Freeform 23"/>
          <p:cNvSpPr>
            <a:spLocks/>
          </p:cNvSpPr>
          <p:nvPr/>
        </p:nvSpPr>
        <p:spPr bwMode="auto">
          <a:xfrm>
            <a:off x="4191000" y="3363913"/>
            <a:ext cx="838200" cy="390525"/>
          </a:xfrm>
          <a:custGeom>
            <a:avLst/>
            <a:gdLst>
              <a:gd name="T0" fmla="*/ 0 w 396"/>
              <a:gd name="T1" fmla="*/ 0 h 246"/>
              <a:gd name="T2" fmla="*/ 2147483646 w 396"/>
              <a:gd name="T3" fmla="*/ 2147483646 h 246"/>
              <a:gd name="T4" fmla="*/ 2147483646 w 396"/>
              <a:gd name="T5" fmla="*/ 2147483646 h 246"/>
              <a:gd name="T6" fmla="*/ 0 60000 65536"/>
              <a:gd name="T7" fmla="*/ 0 60000 65536"/>
              <a:gd name="T8" fmla="*/ 0 60000 65536"/>
              <a:gd name="T9" fmla="*/ 0 w 396"/>
              <a:gd name="T10" fmla="*/ 0 h 246"/>
              <a:gd name="T11" fmla="*/ 396 w 396"/>
              <a:gd name="T12" fmla="*/ 246 h 246"/>
            </a:gdLst>
            <a:ahLst/>
            <a:cxnLst>
              <a:cxn ang="T6">
                <a:pos x="T0" y="T1"/>
              </a:cxn>
              <a:cxn ang="T7">
                <a:pos x="T2" y="T3"/>
              </a:cxn>
              <a:cxn ang="T8">
                <a:pos x="T4" y="T5"/>
              </a:cxn>
            </a:cxnLst>
            <a:rect l="T9" t="T10" r="T11" b="T12"/>
            <a:pathLst>
              <a:path w="396" h="246">
                <a:moveTo>
                  <a:pt x="0" y="0"/>
                </a:moveTo>
                <a:cubicBezTo>
                  <a:pt x="30" y="16"/>
                  <a:pt x="42" y="126"/>
                  <a:pt x="150" y="186"/>
                </a:cubicBezTo>
                <a:cubicBezTo>
                  <a:pt x="258" y="246"/>
                  <a:pt x="345" y="205"/>
                  <a:pt x="396" y="210"/>
                </a:cubicBezTo>
              </a:path>
            </a:pathLst>
          </a:custGeom>
          <a:noFill/>
          <a:ln w="38100" cap="flat" cmpd="sng">
            <a:solidFill>
              <a:srgbClr val="000099"/>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nvGrpSpPr>
          <p:cNvPr id="54" name="Group 24"/>
          <p:cNvGrpSpPr>
            <a:grpSpLocks/>
          </p:cNvGrpSpPr>
          <p:nvPr/>
        </p:nvGrpSpPr>
        <p:grpSpPr bwMode="auto">
          <a:xfrm>
            <a:off x="6790267" y="2282825"/>
            <a:ext cx="4000500" cy="1181100"/>
            <a:chOff x="102" y="1272"/>
            <a:chExt cx="1890" cy="744"/>
          </a:xfrm>
        </p:grpSpPr>
        <p:sp>
          <p:nvSpPr>
            <p:cNvPr id="55" name="Rectangle 25"/>
            <p:cNvSpPr>
              <a:spLocks noChangeArrowheads="1"/>
            </p:cNvSpPr>
            <p:nvPr/>
          </p:nvSpPr>
          <p:spPr bwMode="auto">
            <a:xfrm>
              <a:off x="144" y="1272"/>
              <a:ext cx="1848" cy="69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56" name="Rectangle 26"/>
            <p:cNvSpPr>
              <a:spLocks noChangeArrowheads="1"/>
            </p:cNvSpPr>
            <p:nvPr/>
          </p:nvSpPr>
          <p:spPr bwMode="auto">
            <a:xfrm>
              <a:off x="102" y="1314"/>
              <a:ext cx="1848" cy="702"/>
            </a:xfrm>
            <a:prstGeom prst="rect">
              <a:avLst/>
            </a:prstGeom>
            <a:solidFill>
              <a:srgbClr val="FFFFFF"/>
            </a:solidFill>
            <a:ln w="19050">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57" name="Text Box 27"/>
            <p:cNvSpPr txBox="1">
              <a:spLocks noChangeArrowheads="1"/>
            </p:cNvSpPr>
            <p:nvPr/>
          </p:nvSpPr>
          <p:spPr bwMode="auto">
            <a:xfrm>
              <a:off x="116" y="1287"/>
              <a:ext cx="1370"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1" u="none" strike="noStrike" kern="0" cap="none" spc="0" normalizeH="0" baseline="0" noProof="0">
                  <a:ln>
                    <a:noFill/>
                  </a:ln>
                  <a:solidFill>
                    <a:srgbClr val="CC0000"/>
                  </a:solidFill>
                  <a:effectLst/>
                  <a:uLnTx/>
                  <a:uFillTx/>
                  <a:latin typeface="Gill Sans MT" charset="0"/>
                  <a:ea typeface="ＭＳ Ｐゴシック" charset="-128"/>
                </a:rPr>
                <a:t>IP protocol</a:t>
              </a:r>
            </a:p>
            <a:p>
              <a:pPr marL="0" marR="0" lvl="0" indent="0" defTabSz="914400" eaLnBrk="0" fontAlgn="base" latinLnBrk="0" hangingPunct="0">
                <a:lnSpc>
                  <a:spcPct val="100000"/>
                </a:lnSpc>
                <a:spcBef>
                  <a:spcPct val="0"/>
                </a:spcBef>
                <a:spcAft>
                  <a:spcPct val="0"/>
                </a:spcAft>
                <a:buClrTx/>
                <a:buSzTx/>
                <a:buFontTx/>
                <a:buChar char="•"/>
                <a:tabLst/>
                <a:defRPr/>
              </a:pPr>
              <a:r>
                <a:rPr kumimoji="0" lang="en-US" altLang="en-US" sz="1600" b="0" i="0" u="none" strike="noStrike" kern="0" cap="none" spc="0" normalizeH="0" baseline="0" noProof="0">
                  <a:ln>
                    <a:noFill/>
                  </a:ln>
                  <a:solidFill>
                    <a:srgbClr val="000000"/>
                  </a:solidFill>
                  <a:effectLst/>
                  <a:uLnTx/>
                  <a:uFillTx/>
                  <a:latin typeface="Arial" charset="0"/>
                  <a:ea typeface="ＭＳ Ｐゴシック" charset="-128"/>
                </a:rPr>
                <a:t> addressing conventions</a:t>
              </a:r>
            </a:p>
            <a:p>
              <a:pPr marL="0" marR="0" lvl="0" indent="0" defTabSz="914400" eaLnBrk="0" fontAlgn="base" latinLnBrk="0" hangingPunct="0">
                <a:lnSpc>
                  <a:spcPct val="100000"/>
                </a:lnSpc>
                <a:spcBef>
                  <a:spcPct val="0"/>
                </a:spcBef>
                <a:spcAft>
                  <a:spcPct val="0"/>
                </a:spcAft>
                <a:buClrTx/>
                <a:buSzTx/>
                <a:buFontTx/>
                <a:buChar char="•"/>
                <a:tabLst/>
                <a:defRPr/>
              </a:pPr>
              <a:r>
                <a:rPr kumimoji="0" lang="en-US" altLang="en-US" sz="1600" b="0" i="0" u="none" strike="noStrike" kern="0" cap="none" spc="0" normalizeH="0" baseline="0" noProof="0">
                  <a:ln>
                    <a:noFill/>
                  </a:ln>
                  <a:solidFill>
                    <a:srgbClr val="000000"/>
                  </a:solidFill>
                  <a:effectLst/>
                  <a:uLnTx/>
                  <a:uFillTx/>
                  <a:latin typeface="Arial" charset="0"/>
                  <a:ea typeface="ＭＳ Ｐゴシック" charset="-128"/>
                </a:rPr>
                <a:t> datagram format</a:t>
              </a:r>
            </a:p>
            <a:p>
              <a:pPr marL="0" marR="0" lvl="0" indent="0" defTabSz="914400" eaLnBrk="0" fontAlgn="base" latinLnBrk="0" hangingPunct="0">
                <a:lnSpc>
                  <a:spcPct val="100000"/>
                </a:lnSpc>
                <a:spcBef>
                  <a:spcPct val="0"/>
                </a:spcBef>
                <a:spcAft>
                  <a:spcPct val="0"/>
                </a:spcAft>
                <a:buClrTx/>
                <a:buSzTx/>
                <a:buFontTx/>
                <a:buChar char="•"/>
                <a:tabLst/>
                <a:defRPr/>
              </a:pPr>
              <a:r>
                <a:rPr kumimoji="0" lang="en-US" altLang="en-US" sz="1600" b="0" i="0" u="none" strike="noStrike" kern="0" cap="none" spc="0" normalizeH="0" baseline="0" noProof="0">
                  <a:ln>
                    <a:noFill/>
                  </a:ln>
                  <a:solidFill>
                    <a:srgbClr val="000000"/>
                  </a:solidFill>
                  <a:effectLst/>
                  <a:uLnTx/>
                  <a:uFillTx/>
                  <a:latin typeface="Arial" charset="0"/>
                  <a:ea typeface="ＭＳ Ｐゴシック" charset="-128"/>
                </a:rPr>
                <a:t> packet handling conventions</a:t>
              </a: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58" name="Rectangle 29"/>
          <p:cNvSpPr>
            <a:spLocks noChangeArrowheads="1"/>
          </p:cNvSpPr>
          <p:nvPr/>
        </p:nvSpPr>
        <p:spPr bwMode="auto">
          <a:xfrm>
            <a:off x="6955367" y="3584575"/>
            <a:ext cx="2578100" cy="847725"/>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a:solidFill>
                <a:srgbClr val="000000"/>
              </a:solidFill>
              <a:latin typeface="Arial" charset="0"/>
            </a:endParaRPr>
          </a:p>
        </p:txBody>
      </p:sp>
      <p:sp>
        <p:nvSpPr>
          <p:cNvPr id="59" name="Rectangle 30"/>
          <p:cNvSpPr>
            <a:spLocks noChangeArrowheads="1"/>
          </p:cNvSpPr>
          <p:nvPr/>
        </p:nvSpPr>
        <p:spPr bwMode="auto">
          <a:xfrm>
            <a:off x="6866467" y="3652838"/>
            <a:ext cx="2578100" cy="847725"/>
          </a:xfrm>
          <a:prstGeom prst="rect">
            <a:avLst/>
          </a:prstGeom>
          <a:solidFill>
            <a:srgbClr val="FFFFFF"/>
          </a:solidFill>
          <a:ln w="19050">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60" name="Text Box 31"/>
          <p:cNvSpPr txBox="1">
            <a:spLocks noChangeArrowheads="1"/>
          </p:cNvSpPr>
          <p:nvPr/>
        </p:nvSpPr>
        <p:spPr bwMode="auto">
          <a:xfrm>
            <a:off x="6883399" y="3617912"/>
            <a:ext cx="273896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0" i="1" u="none" strike="noStrike" kern="0" cap="none" spc="0" normalizeH="0" baseline="0" noProof="0" dirty="0">
                <a:ln>
                  <a:noFill/>
                </a:ln>
                <a:solidFill>
                  <a:srgbClr val="CC0000"/>
                </a:solidFill>
                <a:effectLst/>
                <a:uLnTx/>
                <a:uFillTx/>
                <a:latin typeface="Gill Sans MT" charset="0"/>
                <a:ea typeface="ＭＳ Ｐゴシック" charset="-128"/>
              </a:rPr>
              <a:t>ICMP protocol</a:t>
            </a:r>
          </a:p>
          <a:p>
            <a:pPr marL="0" marR="0" lvl="0" indent="0" defTabSz="914400" eaLnBrk="0" fontAlgn="base" latinLnBrk="0" hangingPunct="0">
              <a:lnSpc>
                <a:spcPct val="100000"/>
              </a:lnSpc>
              <a:spcBef>
                <a:spcPct val="0"/>
              </a:spcBef>
              <a:spcAft>
                <a:spcPct val="0"/>
              </a:spcAft>
              <a:buClrTx/>
              <a:buSzTx/>
              <a:buFontTx/>
              <a:buChar char="•"/>
              <a:tabLst/>
              <a:defRPr/>
            </a:pPr>
            <a:r>
              <a:rPr kumimoji="0" lang="en-US" altLang="en-US" sz="1600" b="0" i="0" u="none" strike="noStrike" kern="0" cap="none" spc="0" normalizeH="0" baseline="0" noProof="0" dirty="0">
                <a:ln>
                  <a:noFill/>
                </a:ln>
                <a:solidFill>
                  <a:srgbClr val="000000"/>
                </a:solidFill>
                <a:effectLst/>
                <a:uLnTx/>
                <a:uFillTx/>
                <a:latin typeface="Arial" charset="0"/>
                <a:ea typeface="ＭＳ Ｐゴシック" charset="-128"/>
              </a:rPr>
              <a:t> error reporting</a:t>
            </a:r>
          </a:p>
          <a:p>
            <a:pPr marL="0" marR="0" lvl="0" indent="0" defTabSz="914400" eaLnBrk="0" fontAlgn="base" latinLnBrk="0" hangingPunct="0">
              <a:lnSpc>
                <a:spcPct val="100000"/>
              </a:lnSpc>
              <a:spcBef>
                <a:spcPct val="0"/>
              </a:spcBef>
              <a:spcAft>
                <a:spcPct val="0"/>
              </a:spcAft>
              <a:buClrTx/>
              <a:buSzTx/>
              <a:buFontTx/>
              <a:buChar char="•"/>
              <a:tabLst/>
              <a:defRPr/>
            </a:pPr>
            <a:r>
              <a:rPr kumimoji="0" lang="en-US" altLang="en-US" sz="1600" b="0" i="0" u="none" strike="noStrike" kern="0" cap="none" spc="0" normalizeH="0" baseline="0" noProof="0" dirty="0">
                <a:ln>
                  <a:noFill/>
                </a:ln>
                <a:solidFill>
                  <a:srgbClr val="000000"/>
                </a:solidFill>
                <a:effectLst/>
                <a:uLnTx/>
                <a:uFillTx/>
                <a:latin typeface="Arial" charset="0"/>
                <a:ea typeface="ＭＳ Ｐゴシック" charset="-128"/>
              </a:rPr>
              <a:t> router </a:t>
            </a:r>
            <a:r>
              <a:rPr kumimoji="0" lang="ja-JP" altLang="en-US" sz="1600" b="0" i="0" u="none" strike="noStrike" kern="0" cap="none" spc="0" normalizeH="0" baseline="0" noProof="0" dirty="0">
                <a:ln>
                  <a:noFill/>
                </a:ln>
                <a:solidFill>
                  <a:srgbClr val="000000"/>
                </a:solidFill>
                <a:effectLst/>
                <a:uLnTx/>
                <a:uFillTx/>
                <a:latin typeface="Arial" charset="0"/>
                <a:ea typeface="ＭＳ Ｐゴシック" charset="-128"/>
              </a:rPr>
              <a:t>“</a:t>
            </a:r>
            <a:r>
              <a:rPr kumimoji="0" lang="en-US" altLang="ja-JP" sz="1600" b="0" i="0" u="none" strike="noStrike" kern="0" cap="none" spc="0" normalizeH="0" baseline="0" noProof="0" dirty="0">
                <a:ln>
                  <a:noFill/>
                </a:ln>
                <a:solidFill>
                  <a:srgbClr val="000000"/>
                </a:solidFill>
                <a:effectLst/>
                <a:uLnTx/>
                <a:uFillTx/>
                <a:latin typeface="Arial" charset="0"/>
                <a:ea typeface="ＭＳ Ｐゴシック" charset="-128"/>
              </a:rPr>
              <a:t>signaling</a:t>
            </a:r>
            <a:r>
              <a:rPr kumimoji="0" lang="ja-JP" altLang="en-US" sz="1600" b="0" i="0" u="none" strike="noStrike" kern="0" cap="none" spc="0" normalizeH="0" baseline="0" noProof="0" dirty="0">
                <a:ln>
                  <a:noFill/>
                </a:ln>
                <a:solidFill>
                  <a:srgbClr val="000000"/>
                </a:solidFill>
                <a:effectLst/>
                <a:uLnTx/>
                <a:uFillTx/>
                <a:latin typeface="Arial" charset="0"/>
                <a:ea typeface="ＭＳ Ｐゴシック" charset="-128"/>
              </a:rPr>
              <a:t>”</a:t>
            </a:r>
            <a:endParaRPr kumimoji="0" lang="en-US" altLang="en-US" sz="1800" b="0" i="0" u="none" strike="noStrike" kern="0" cap="none" spc="0" normalizeH="0" baseline="0" noProof="0" dirty="0">
              <a:ln>
                <a:noFill/>
              </a:ln>
              <a:solidFill>
                <a:srgbClr val="000000"/>
              </a:solidFill>
              <a:effectLst/>
              <a:uLnTx/>
              <a:uFillTx/>
              <a:latin typeface="Arial" charset="0"/>
              <a:ea typeface="ＭＳ Ｐゴシック" charset="-128"/>
            </a:endParaRPr>
          </a:p>
        </p:txBody>
      </p:sp>
      <p:sp>
        <p:nvSpPr>
          <p:cNvPr id="61" name="Line 32"/>
          <p:cNvSpPr>
            <a:spLocks noChangeShapeType="1"/>
          </p:cNvSpPr>
          <p:nvPr/>
        </p:nvSpPr>
        <p:spPr bwMode="auto">
          <a:xfrm flipV="1">
            <a:off x="2209801" y="2173288"/>
            <a:ext cx="8699500" cy="95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62" name="Text Box 33"/>
          <p:cNvSpPr txBox="1">
            <a:spLocks noChangeArrowheads="1"/>
          </p:cNvSpPr>
          <p:nvPr/>
        </p:nvSpPr>
        <p:spPr bwMode="auto">
          <a:xfrm>
            <a:off x="4131733" y="1695450"/>
            <a:ext cx="28309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808080"/>
                </a:solidFill>
                <a:latin typeface="Arial" charset="0"/>
              </a:rPr>
              <a:t>transport layer: TCP, UDP</a:t>
            </a:r>
            <a:endParaRPr lang="en-US" altLang="en-US" sz="1800">
              <a:solidFill>
                <a:srgbClr val="000000"/>
              </a:solidFill>
              <a:latin typeface="Arial" charset="0"/>
            </a:endParaRPr>
          </a:p>
        </p:txBody>
      </p:sp>
      <p:sp>
        <p:nvSpPr>
          <p:cNvPr id="63" name="Text Box 34"/>
          <p:cNvSpPr txBox="1">
            <a:spLocks noChangeArrowheads="1"/>
          </p:cNvSpPr>
          <p:nvPr/>
        </p:nvSpPr>
        <p:spPr bwMode="auto">
          <a:xfrm>
            <a:off x="5617633" y="4667250"/>
            <a:ext cx="10951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808080"/>
                </a:solidFill>
                <a:latin typeface="Arial" charset="0"/>
              </a:rPr>
              <a:t>link layer</a:t>
            </a:r>
            <a:endParaRPr lang="en-US" altLang="en-US" sz="1800">
              <a:solidFill>
                <a:srgbClr val="000000"/>
              </a:solidFill>
              <a:latin typeface="Arial" charset="0"/>
            </a:endParaRPr>
          </a:p>
        </p:txBody>
      </p:sp>
      <p:sp>
        <p:nvSpPr>
          <p:cNvPr id="64" name="Text Box 35"/>
          <p:cNvSpPr txBox="1">
            <a:spLocks noChangeArrowheads="1"/>
          </p:cNvSpPr>
          <p:nvPr/>
        </p:nvSpPr>
        <p:spPr bwMode="auto">
          <a:xfrm>
            <a:off x="5414433" y="5191125"/>
            <a:ext cx="15824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808080"/>
                </a:solidFill>
                <a:latin typeface="Arial" charset="0"/>
              </a:rPr>
              <a:t>physical layer</a:t>
            </a:r>
            <a:endParaRPr lang="en-US" altLang="en-US" sz="1800">
              <a:solidFill>
                <a:srgbClr val="000000"/>
              </a:solidFill>
              <a:latin typeface="Arial" charset="0"/>
            </a:endParaRPr>
          </a:p>
        </p:txBody>
      </p:sp>
      <p:sp>
        <p:nvSpPr>
          <p:cNvPr id="65" name="Text Box 36"/>
          <p:cNvSpPr txBox="1">
            <a:spLocks noChangeArrowheads="1"/>
          </p:cNvSpPr>
          <p:nvPr/>
        </p:nvSpPr>
        <p:spPr bwMode="auto">
          <a:xfrm>
            <a:off x="832015" y="2965451"/>
            <a:ext cx="126348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400">
                <a:solidFill>
                  <a:srgbClr val="CC0000"/>
                </a:solidFill>
                <a:latin typeface="Arial" charset="0"/>
              </a:rPr>
              <a:t>network</a:t>
            </a:r>
          </a:p>
          <a:p>
            <a:pPr algn="r" eaLnBrk="0" fontAlgn="base" hangingPunct="0">
              <a:lnSpc>
                <a:spcPct val="100000"/>
              </a:lnSpc>
              <a:spcBef>
                <a:spcPct val="0"/>
              </a:spcBef>
              <a:spcAft>
                <a:spcPct val="0"/>
              </a:spcAft>
              <a:buClrTx/>
              <a:buSzTx/>
              <a:buFontTx/>
              <a:buNone/>
            </a:pPr>
            <a:r>
              <a:rPr lang="en-US" altLang="en-US" sz="2400">
                <a:solidFill>
                  <a:srgbClr val="CC0000"/>
                </a:solidFill>
                <a:latin typeface="Arial" charset="0"/>
              </a:rPr>
              <a:t>layer</a:t>
            </a:r>
            <a:endParaRPr lang="en-US" altLang="en-US" sz="1800">
              <a:solidFill>
                <a:srgbClr val="CC0000"/>
              </a:solidFill>
              <a:latin typeface="Arial" charset="0"/>
            </a:endParaRPr>
          </a:p>
        </p:txBody>
      </p:sp>
      <p:sp>
        <p:nvSpPr>
          <p:cNvPr id="66" name="Line 37"/>
          <p:cNvSpPr>
            <a:spLocks noChangeShapeType="1"/>
          </p:cNvSpPr>
          <p:nvPr/>
        </p:nvSpPr>
        <p:spPr bwMode="auto">
          <a:xfrm flipV="1">
            <a:off x="1841500" y="2192337"/>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67" name="Line 38"/>
          <p:cNvSpPr>
            <a:spLocks noChangeShapeType="1"/>
          </p:cNvSpPr>
          <p:nvPr/>
        </p:nvSpPr>
        <p:spPr bwMode="auto">
          <a:xfrm>
            <a:off x="1841500" y="3859212"/>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Tree>
    <p:extLst>
      <p:ext uri="{BB962C8B-B14F-4D97-AF65-F5344CB8AC3E}">
        <p14:creationId xmlns:p14="http://schemas.microsoft.com/office/powerpoint/2010/main" val="296926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500"/>
                                        <p:tgtEl>
                                          <p:spTgt spid="3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up)">
                                      <p:cBhvr>
                                        <p:cTn id="10" dur="500"/>
                                        <p:tgtEl>
                                          <p:spTgt spid="37"/>
                                        </p:tgtEl>
                                      </p:cBhvr>
                                    </p:animEffect>
                                  </p:childTnLst>
                                </p:cTn>
                              </p:par>
                              <p:par>
                                <p:cTn id="11" presetID="22" presetClass="entr" presetSubtype="1"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up)">
                                      <p:cBhvr>
                                        <p:cTn id="13" dur="500"/>
                                        <p:tgtEl>
                                          <p:spTgt spid="3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up)">
                                      <p:cBhvr>
                                        <p:cTn id="16" dur="500"/>
                                        <p:tgtEl>
                                          <p:spTgt spid="4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up)">
                                      <p:cBhvr>
                                        <p:cTn id="22" dur="500"/>
                                        <p:tgtEl>
                                          <p:spTgt spid="50"/>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up)">
                                      <p:cBhvr>
                                        <p:cTn id="25" dur="500"/>
                                        <p:tgtEl>
                                          <p:spTgt spid="51"/>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up)">
                                      <p:cBhvr>
                                        <p:cTn id="28" dur="500"/>
                                        <p:tgtEl>
                                          <p:spTgt spid="5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up)">
                                      <p:cBhvr>
                                        <p:cTn id="31" dur="500"/>
                                        <p:tgtEl>
                                          <p:spTgt spid="53"/>
                                        </p:tgtEl>
                                      </p:cBhvr>
                                    </p:animEffect>
                                  </p:childTnLst>
                                </p:cTn>
                              </p:par>
                              <p:par>
                                <p:cTn id="32" presetID="22" presetClass="entr" presetSubtype="1" fill="hold"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wipe(up)">
                                      <p:cBhvr>
                                        <p:cTn id="34" dur="500"/>
                                        <p:tgtEl>
                                          <p:spTgt spid="5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up)">
                                      <p:cBhvr>
                                        <p:cTn id="37" dur="500"/>
                                        <p:tgtEl>
                                          <p:spTgt spid="58"/>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ipe(up)">
                                      <p:cBhvr>
                                        <p:cTn id="40" dur="500"/>
                                        <p:tgtEl>
                                          <p:spTgt spid="59"/>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wipe(up)">
                                      <p:cBhvr>
                                        <p:cTn id="43" dur="500"/>
                                        <p:tgtEl>
                                          <p:spTgt spid="60"/>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wipe(up)">
                                      <p:cBhvr>
                                        <p:cTn id="46" dur="500"/>
                                        <p:tgtEl>
                                          <p:spTgt spid="61"/>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wipe(up)">
                                      <p:cBhvr>
                                        <p:cTn id="49" dur="500"/>
                                        <p:tgtEl>
                                          <p:spTgt spid="62"/>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wipe(up)">
                                      <p:cBhvr>
                                        <p:cTn id="52" dur="500"/>
                                        <p:tgtEl>
                                          <p:spTgt spid="63"/>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wipe(up)">
                                      <p:cBhvr>
                                        <p:cTn id="55" dur="500"/>
                                        <p:tgtEl>
                                          <p:spTgt spid="64"/>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wipe(up)">
                                      <p:cBhvr>
                                        <p:cTn id="58" dur="500"/>
                                        <p:tgtEl>
                                          <p:spTgt spid="65"/>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wipe(up)">
                                      <p:cBhvr>
                                        <p:cTn id="61" dur="500"/>
                                        <p:tgtEl>
                                          <p:spTgt spid="66"/>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67"/>
                                        </p:tgtEl>
                                        <p:attrNameLst>
                                          <p:attrName>style.visibility</p:attrName>
                                        </p:attrNameLst>
                                      </p:cBhvr>
                                      <p:to>
                                        <p:strVal val="visible"/>
                                      </p:to>
                                    </p:set>
                                    <p:animEffect transition="in" filter="wipe(up)">
                                      <p:cBhvr>
                                        <p:cTn id="6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48" grpId="0" animBg="1"/>
      <p:bldP spid="49" grpId="0" animBg="1"/>
      <p:bldP spid="50" grpId="0" animBg="1"/>
      <p:bldP spid="51" grpId="0" animBg="1"/>
      <p:bldP spid="52" grpId="0"/>
      <p:bldP spid="53" grpId="0" animBg="1"/>
      <p:bldP spid="58" grpId="0" animBg="1"/>
      <p:bldP spid="59" grpId="0" animBg="1"/>
      <p:bldP spid="60" grpId="0"/>
      <p:bldP spid="61" grpId="0" animBg="1"/>
      <p:bldP spid="62" grpId="0"/>
      <p:bldP spid="63" grpId="0"/>
      <p:bldP spid="64" grpId="0"/>
      <p:bldP spid="65" grpId="0"/>
      <p:bldP spid="66" grpId="0" animBg="1"/>
      <p:bldP spid="6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IPv4 Datagram format</a:t>
            </a:r>
          </a:p>
        </p:txBody>
      </p:sp>
      <p:sp>
        <p:nvSpPr>
          <p:cNvPr id="4" name="Content Placeholder 3"/>
          <p:cNvSpPr>
            <a:spLocks noGrp="1"/>
          </p:cNvSpPr>
          <p:nvPr>
            <p:ph idx="1"/>
          </p:nvPr>
        </p:nvSpPr>
        <p:spPr/>
        <p:txBody>
          <a:bodyPr/>
          <a:lstStyle/>
          <a:p>
            <a:endParaRPr lang="en-US"/>
          </a:p>
        </p:txBody>
      </p:sp>
      <p:grpSp>
        <p:nvGrpSpPr>
          <p:cNvPr id="64" name="Group 55"/>
          <p:cNvGrpSpPr>
            <a:grpSpLocks/>
          </p:cNvGrpSpPr>
          <p:nvPr/>
        </p:nvGrpSpPr>
        <p:grpSpPr bwMode="auto">
          <a:xfrm>
            <a:off x="4083051" y="963613"/>
            <a:ext cx="5503333" cy="5326062"/>
            <a:chOff x="1929" y="607"/>
            <a:chExt cx="2600" cy="3355"/>
          </a:xfrm>
        </p:grpSpPr>
        <p:sp>
          <p:nvSpPr>
            <p:cNvPr id="65" name="Rectangle 4"/>
            <p:cNvSpPr>
              <a:spLocks noChangeArrowheads="1"/>
            </p:cNvSpPr>
            <p:nvPr/>
          </p:nvSpPr>
          <p:spPr bwMode="auto">
            <a:xfrm>
              <a:off x="2040" y="868"/>
              <a:ext cx="2489" cy="3039"/>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66" name="Rectangle 5"/>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67" name="Text Box 6"/>
            <p:cNvSpPr txBox="1">
              <a:spLocks noChangeArrowheads="1"/>
            </p:cNvSpPr>
            <p:nvPr/>
          </p:nvSpPr>
          <p:spPr bwMode="auto">
            <a:xfrm>
              <a:off x="1993" y="973"/>
              <a:ext cx="2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ver</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68" name="Text Box 7"/>
            <p:cNvSpPr txBox="1">
              <a:spLocks noChangeArrowheads="1"/>
            </p:cNvSpPr>
            <p:nvPr/>
          </p:nvSpPr>
          <p:spPr bwMode="auto">
            <a:xfrm>
              <a:off x="3591" y="1012"/>
              <a:ext cx="38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length</a:t>
              </a:r>
            </a:p>
          </p:txBody>
        </p:sp>
        <p:sp>
          <p:nvSpPr>
            <p:cNvPr id="69" name="Line 8"/>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0" name="Line 9"/>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1" name="Text Box 10"/>
            <p:cNvSpPr txBox="1">
              <a:spLocks noChangeArrowheads="1"/>
            </p:cNvSpPr>
            <p:nvPr/>
          </p:nvSpPr>
          <p:spPr bwMode="auto">
            <a:xfrm>
              <a:off x="2988" y="607"/>
              <a:ext cx="4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32 bits</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2" name="Line 11"/>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3" name="Line 12"/>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4" name="Text Box 13"/>
            <p:cNvSpPr txBox="1">
              <a:spLocks noChangeArrowheads="1"/>
            </p:cNvSpPr>
            <p:nvPr/>
          </p:nvSpPr>
          <p:spPr bwMode="auto">
            <a:xfrm>
              <a:off x="2770" y="2792"/>
              <a:ext cx="1023"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data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(variable length,</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typically a TCP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or UDP segment)</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5" name="Text Box 14"/>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16-bit identifier</a:t>
              </a:r>
              <a:endPar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6" name="Line 15"/>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7" name="Line 16"/>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8" name="Text Box 17"/>
            <p:cNvSpPr txBox="1">
              <a:spLocks noChangeArrowheads="1"/>
            </p:cNvSpPr>
            <p:nvPr/>
          </p:nvSpPr>
          <p:spPr bwMode="auto">
            <a:xfrm>
              <a:off x="3562" y="1549"/>
              <a:ext cx="60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header</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 checksum</a:t>
              </a:r>
            </a:p>
          </p:txBody>
        </p:sp>
        <p:sp>
          <p:nvSpPr>
            <p:cNvPr id="79" name="Text Box 18"/>
            <p:cNvSpPr txBox="1">
              <a:spLocks noChangeArrowheads="1"/>
            </p:cNvSpPr>
            <p:nvPr/>
          </p:nvSpPr>
          <p:spPr bwMode="auto">
            <a:xfrm>
              <a:off x="2075" y="1531"/>
              <a:ext cx="41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time to</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live</a:t>
              </a:r>
            </a:p>
          </p:txBody>
        </p:sp>
        <p:sp>
          <p:nvSpPr>
            <p:cNvPr id="80" name="Text Box 19"/>
            <p:cNvSpPr txBox="1">
              <a:spLocks noChangeArrowheads="1"/>
            </p:cNvSpPr>
            <p:nvPr/>
          </p:nvSpPr>
          <p:spPr bwMode="auto">
            <a:xfrm>
              <a:off x="2572" y="1959"/>
              <a:ext cx="12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32 bit source IP address</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1" name="Text Box 31"/>
            <p:cNvSpPr txBox="1">
              <a:spLocks noChangeArrowheads="1"/>
            </p:cNvSpPr>
            <p:nvPr/>
          </p:nvSpPr>
          <p:spPr bwMode="auto">
            <a:xfrm>
              <a:off x="2280" y="907"/>
              <a:ext cx="36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head.</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len</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2" name="Text Box 32"/>
            <p:cNvSpPr txBox="1">
              <a:spLocks noChangeArrowheads="1"/>
            </p:cNvSpPr>
            <p:nvPr/>
          </p:nvSpPr>
          <p:spPr bwMode="auto">
            <a:xfrm>
              <a:off x="2716" y="901"/>
              <a:ext cx="43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type of</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service</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3" name="Line 33"/>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4" name="Line 34"/>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5" name="Line 37"/>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6" name="Text Box 38"/>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charset="0"/>
                  <a:ea typeface="ＭＳ Ｐゴシック" charset="-128"/>
                </a:rPr>
                <a:t>flags</a:t>
              </a:r>
              <a:endParaRPr kumimoji="0" lang="en-US" altLang="en-US" sz="2000" b="0" i="0" u="none" strike="noStrike" kern="0" cap="none" spc="0" normalizeH="0" baseline="0" noProof="0" dirty="0">
                <a:ln>
                  <a:noFill/>
                </a:ln>
                <a:solidFill>
                  <a:srgbClr val="000000"/>
                </a:solidFill>
                <a:effectLst/>
                <a:uLnTx/>
                <a:uFillTx/>
                <a:latin typeface="Arial" charset="0"/>
                <a:ea typeface="ＭＳ Ｐゴシック" charset="-128"/>
              </a:endParaRPr>
            </a:p>
          </p:txBody>
        </p:sp>
        <p:sp>
          <p:nvSpPr>
            <p:cNvPr id="87" name="Line 39"/>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8" name="Text Box 40"/>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fragment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 offset</a:t>
              </a:r>
              <a:endPar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9" name="Line 43"/>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0" name="Line 44"/>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1" name="Line 45"/>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2" name="Text Box 46"/>
            <p:cNvSpPr txBox="1">
              <a:spLocks noChangeArrowheads="1"/>
            </p:cNvSpPr>
            <p:nvPr/>
          </p:nvSpPr>
          <p:spPr bwMode="auto">
            <a:xfrm>
              <a:off x="2727" y="1525"/>
              <a:ext cx="366"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upper</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 layer</a:t>
              </a:r>
            </a:p>
          </p:txBody>
        </p:sp>
        <p:sp>
          <p:nvSpPr>
            <p:cNvPr id="93" name="Line 47"/>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4" name="Text Box 49"/>
            <p:cNvSpPr txBox="1">
              <a:spLocks noChangeArrowheads="1"/>
            </p:cNvSpPr>
            <p:nvPr/>
          </p:nvSpPr>
          <p:spPr bwMode="auto">
            <a:xfrm>
              <a:off x="2497" y="2235"/>
              <a:ext cx="146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32 bit destination IP address</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5" name="Line 50"/>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6" name="Text Box 51"/>
            <p:cNvSpPr txBox="1">
              <a:spLocks noChangeArrowheads="1"/>
            </p:cNvSpPr>
            <p:nvPr/>
          </p:nvSpPr>
          <p:spPr bwMode="auto">
            <a:xfrm>
              <a:off x="2802" y="2529"/>
              <a:ext cx="80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options (if any)</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97" name="Group 56"/>
          <p:cNvGrpSpPr>
            <a:grpSpLocks/>
          </p:cNvGrpSpPr>
          <p:nvPr/>
        </p:nvGrpSpPr>
        <p:grpSpPr bwMode="auto">
          <a:xfrm>
            <a:off x="1701801" y="858838"/>
            <a:ext cx="2658534" cy="792162"/>
            <a:chOff x="804" y="541"/>
            <a:chExt cx="1256" cy="499"/>
          </a:xfrm>
        </p:grpSpPr>
        <p:sp>
          <p:nvSpPr>
            <p:cNvPr id="98" name="Text Box 20"/>
            <p:cNvSpPr txBox="1">
              <a:spLocks noChangeArrowheads="1"/>
            </p:cNvSpPr>
            <p:nvPr/>
          </p:nvSpPr>
          <p:spPr bwMode="auto">
            <a:xfrm>
              <a:off x="804" y="541"/>
              <a:ext cx="98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IP protocol version</a:t>
              </a:r>
            </a:p>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number</a:t>
              </a:r>
              <a:endParaRPr lang="en-US" altLang="en-US" sz="1000">
                <a:solidFill>
                  <a:srgbClr val="000000"/>
                </a:solidFill>
                <a:latin typeface="Arial" charset="0"/>
              </a:endParaRPr>
            </a:p>
          </p:txBody>
        </p:sp>
        <p:sp>
          <p:nvSpPr>
            <p:cNvPr id="99" name="Line 23"/>
            <p:cNvSpPr>
              <a:spLocks noChangeShapeType="1"/>
            </p:cNvSpPr>
            <p:nvPr/>
          </p:nvSpPr>
          <p:spPr bwMode="auto">
            <a:xfrm>
              <a:off x="1727" y="749"/>
              <a:ext cx="333" cy="29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100" name="Group 57"/>
          <p:cNvGrpSpPr>
            <a:grpSpLocks/>
          </p:cNvGrpSpPr>
          <p:nvPr/>
        </p:nvGrpSpPr>
        <p:grpSpPr bwMode="auto">
          <a:xfrm>
            <a:off x="2190752" y="1406526"/>
            <a:ext cx="2709334" cy="646113"/>
            <a:chOff x="1035" y="886"/>
            <a:chExt cx="1280" cy="407"/>
          </a:xfrm>
        </p:grpSpPr>
        <p:sp>
          <p:nvSpPr>
            <p:cNvPr id="101" name="Text Box 21"/>
            <p:cNvSpPr txBox="1">
              <a:spLocks noChangeArrowheads="1"/>
            </p:cNvSpPr>
            <p:nvPr/>
          </p:nvSpPr>
          <p:spPr bwMode="auto">
            <a:xfrm>
              <a:off x="1035" y="886"/>
              <a:ext cx="75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header length</a:t>
              </a:r>
            </a:p>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 (bytes)</a:t>
              </a:r>
              <a:endParaRPr lang="en-US" altLang="en-US" sz="1000">
                <a:solidFill>
                  <a:srgbClr val="000000"/>
                </a:solidFill>
                <a:latin typeface="Arial" charset="0"/>
              </a:endParaRPr>
            </a:p>
          </p:txBody>
        </p:sp>
        <p:sp>
          <p:nvSpPr>
            <p:cNvPr id="102" name="Line 24"/>
            <p:cNvSpPr>
              <a:spLocks noChangeShapeType="1"/>
            </p:cNvSpPr>
            <p:nvPr/>
          </p:nvSpPr>
          <p:spPr bwMode="auto">
            <a:xfrm>
              <a:off x="1745" y="1100"/>
              <a:ext cx="570" cy="9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103" name="Group 60"/>
          <p:cNvGrpSpPr>
            <a:grpSpLocks/>
          </p:cNvGrpSpPr>
          <p:nvPr/>
        </p:nvGrpSpPr>
        <p:grpSpPr bwMode="auto">
          <a:xfrm>
            <a:off x="1691218" y="2732087"/>
            <a:ext cx="4110568" cy="1597024"/>
            <a:chOff x="799" y="1721"/>
            <a:chExt cx="1942" cy="1006"/>
          </a:xfrm>
        </p:grpSpPr>
        <p:sp>
          <p:nvSpPr>
            <p:cNvPr id="104" name="Text Box 27"/>
            <p:cNvSpPr txBox="1">
              <a:spLocks noChangeArrowheads="1"/>
            </p:cNvSpPr>
            <p:nvPr/>
          </p:nvSpPr>
          <p:spPr bwMode="auto">
            <a:xfrm>
              <a:off x="799" y="2320"/>
              <a:ext cx="106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upper layer protocol</a:t>
              </a:r>
            </a:p>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to deliver payload to</a:t>
              </a:r>
            </a:p>
          </p:txBody>
        </p:sp>
        <p:sp>
          <p:nvSpPr>
            <p:cNvPr id="105" name="Line 28"/>
            <p:cNvSpPr>
              <a:spLocks noChangeShapeType="1"/>
            </p:cNvSpPr>
            <p:nvPr/>
          </p:nvSpPr>
          <p:spPr bwMode="auto">
            <a:xfrm flipV="1">
              <a:off x="1817" y="1721"/>
              <a:ext cx="924" cy="70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106" name="Group 61"/>
          <p:cNvGrpSpPr>
            <a:grpSpLocks/>
          </p:cNvGrpSpPr>
          <p:nvPr/>
        </p:nvGrpSpPr>
        <p:grpSpPr bwMode="auto">
          <a:xfrm>
            <a:off x="9129183" y="1054101"/>
            <a:ext cx="2368549" cy="735013"/>
            <a:chOff x="4313" y="664"/>
            <a:chExt cx="1119" cy="463"/>
          </a:xfrm>
        </p:grpSpPr>
        <p:sp>
          <p:nvSpPr>
            <p:cNvPr id="107" name="Text Box 26"/>
            <p:cNvSpPr txBox="1">
              <a:spLocks noChangeArrowheads="1"/>
            </p:cNvSpPr>
            <p:nvPr/>
          </p:nvSpPr>
          <p:spPr bwMode="auto">
            <a:xfrm>
              <a:off x="4648" y="664"/>
              <a:ext cx="78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total datagram</a:t>
              </a:r>
            </a:p>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length (bytes)</a:t>
              </a:r>
            </a:p>
          </p:txBody>
        </p:sp>
        <p:sp>
          <p:nvSpPr>
            <p:cNvPr id="108" name="Line 30"/>
            <p:cNvSpPr>
              <a:spLocks noChangeShapeType="1"/>
            </p:cNvSpPr>
            <p:nvPr/>
          </p:nvSpPr>
          <p:spPr bwMode="auto">
            <a:xfrm flipH="1">
              <a:off x="4313" y="869"/>
              <a:ext cx="402" cy="258"/>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109" name="Group 58"/>
          <p:cNvGrpSpPr>
            <a:grpSpLocks/>
          </p:cNvGrpSpPr>
          <p:nvPr/>
        </p:nvGrpSpPr>
        <p:grpSpPr bwMode="auto">
          <a:xfrm>
            <a:off x="2165350" y="1760538"/>
            <a:ext cx="3598333" cy="568325"/>
            <a:chOff x="1023" y="1109"/>
            <a:chExt cx="1700" cy="358"/>
          </a:xfrm>
        </p:grpSpPr>
        <p:sp>
          <p:nvSpPr>
            <p:cNvPr id="110" name="Text Box 35"/>
            <p:cNvSpPr txBox="1">
              <a:spLocks noChangeArrowheads="1"/>
            </p:cNvSpPr>
            <p:nvPr/>
          </p:nvSpPr>
          <p:spPr bwMode="auto">
            <a:xfrm>
              <a:off x="1023" y="1234"/>
              <a:ext cx="7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ja-JP" altLang="en-US" sz="1800">
                  <a:solidFill>
                    <a:srgbClr val="000000"/>
                  </a:solidFill>
                  <a:latin typeface="Arial" charset="0"/>
                </a:rPr>
                <a:t>“</a:t>
              </a:r>
              <a:r>
                <a:rPr lang="en-US" altLang="ja-JP" sz="1800">
                  <a:solidFill>
                    <a:srgbClr val="000000"/>
                  </a:solidFill>
                  <a:latin typeface="Arial" charset="0"/>
                </a:rPr>
                <a:t>type</a:t>
              </a:r>
              <a:r>
                <a:rPr lang="ja-JP" altLang="en-US" sz="1800">
                  <a:solidFill>
                    <a:srgbClr val="000000"/>
                  </a:solidFill>
                  <a:latin typeface="Arial" charset="0"/>
                </a:rPr>
                <a:t>”</a:t>
              </a:r>
              <a:r>
                <a:rPr lang="en-US" altLang="ja-JP" sz="1800">
                  <a:solidFill>
                    <a:srgbClr val="000000"/>
                  </a:solidFill>
                  <a:latin typeface="Arial" charset="0"/>
                </a:rPr>
                <a:t> of data </a:t>
              </a:r>
              <a:endParaRPr lang="en-US" altLang="en-US" sz="1000">
                <a:solidFill>
                  <a:srgbClr val="000000"/>
                </a:solidFill>
                <a:latin typeface="Arial" charset="0"/>
              </a:endParaRPr>
            </a:p>
          </p:txBody>
        </p:sp>
        <p:sp>
          <p:nvSpPr>
            <p:cNvPr id="111" name="Line 36"/>
            <p:cNvSpPr>
              <a:spLocks noChangeShapeType="1"/>
            </p:cNvSpPr>
            <p:nvPr/>
          </p:nvSpPr>
          <p:spPr bwMode="auto">
            <a:xfrm flipV="1">
              <a:off x="1757" y="1109"/>
              <a:ext cx="966" cy="261"/>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112" name="Group 62"/>
          <p:cNvGrpSpPr>
            <a:grpSpLocks/>
          </p:cNvGrpSpPr>
          <p:nvPr/>
        </p:nvGrpSpPr>
        <p:grpSpPr bwMode="auto">
          <a:xfrm>
            <a:off x="8951385" y="1787526"/>
            <a:ext cx="2586567" cy="923926"/>
            <a:chOff x="4229" y="1126"/>
            <a:chExt cx="1222" cy="582"/>
          </a:xfrm>
        </p:grpSpPr>
        <p:sp>
          <p:nvSpPr>
            <p:cNvPr id="113" name="Text Box 25"/>
            <p:cNvSpPr txBox="1">
              <a:spLocks noChangeArrowheads="1"/>
            </p:cNvSpPr>
            <p:nvPr/>
          </p:nvSpPr>
          <p:spPr bwMode="auto">
            <a:xfrm>
              <a:off x="4667" y="1126"/>
              <a:ext cx="784"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for</a:t>
              </a:r>
            </a:p>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fragmentation/</a:t>
              </a:r>
            </a:p>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reassembly</a:t>
              </a:r>
            </a:p>
          </p:txBody>
        </p:sp>
        <p:sp>
          <p:nvSpPr>
            <p:cNvPr id="115" name="Line 41"/>
            <p:cNvSpPr>
              <a:spLocks noChangeShapeType="1"/>
            </p:cNvSpPr>
            <p:nvPr/>
          </p:nvSpPr>
          <p:spPr bwMode="auto">
            <a:xfrm flipH="1" flipV="1">
              <a:off x="4229" y="1421"/>
              <a:ext cx="486"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117" name="Group 59"/>
          <p:cNvGrpSpPr>
            <a:grpSpLocks/>
          </p:cNvGrpSpPr>
          <p:nvPr/>
        </p:nvGrpSpPr>
        <p:grpSpPr bwMode="auto">
          <a:xfrm>
            <a:off x="1979085" y="2406651"/>
            <a:ext cx="2578101" cy="1200150"/>
            <a:chOff x="935" y="1516"/>
            <a:chExt cx="1218" cy="756"/>
          </a:xfrm>
        </p:grpSpPr>
        <p:sp>
          <p:nvSpPr>
            <p:cNvPr id="118" name="Text Box 22"/>
            <p:cNvSpPr txBox="1">
              <a:spLocks noChangeArrowheads="1"/>
            </p:cNvSpPr>
            <p:nvPr/>
          </p:nvSpPr>
          <p:spPr bwMode="auto">
            <a:xfrm>
              <a:off x="935" y="1516"/>
              <a:ext cx="911"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max number</a:t>
              </a:r>
            </a:p>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remaining hops</a:t>
              </a:r>
            </a:p>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(decremented at </a:t>
              </a:r>
            </a:p>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each router)</a:t>
              </a:r>
            </a:p>
          </p:txBody>
        </p:sp>
        <p:sp>
          <p:nvSpPr>
            <p:cNvPr id="119" name="Line 48"/>
            <p:cNvSpPr>
              <a:spLocks noChangeShapeType="1"/>
            </p:cNvSpPr>
            <p:nvPr/>
          </p:nvSpPr>
          <p:spPr bwMode="auto">
            <a:xfrm>
              <a:off x="1805" y="1700"/>
              <a:ext cx="348" cy="57"/>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120" name="Group 63"/>
          <p:cNvGrpSpPr>
            <a:grpSpLocks/>
          </p:cNvGrpSpPr>
          <p:nvPr/>
        </p:nvGrpSpPr>
        <p:grpSpPr bwMode="auto">
          <a:xfrm>
            <a:off x="8710083" y="3987801"/>
            <a:ext cx="2777066" cy="1477963"/>
            <a:chOff x="4115" y="2512"/>
            <a:chExt cx="1312" cy="931"/>
          </a:xfrm>
        </p:grpSpPr>
        <p:sp>
          <p:nvSpPr>
            <p:cNvPr id="121" name="Text Box 52"/>
            <p:cNvSpPr txBox="1">
              <a:spLocks noChangeArrowheads="1"/>
            </p:cNvSpPr>
            <p:nvPr/>
          </p:nvSpPr>
          <p:spPr bwMode="auto">
            <a:xfrm>
              <a:off x="4595" y="2512"/>
              <a:ext cx="832"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e.g. timestamp,</a:t>
              </a:r>
            </a:p>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record route</a:t>
              </a:r>
            </a:p>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taken, specify</a:t>
              </a:r>
            </a:p>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list of routers </a:t>
              </a:r>
            </a:p>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to visit.</a:t>
              </a:r>
            </a:p>
          </p:txBody>
        </p:sp>
        <p:sp>
          <p:nvSpPr>
            <p:cNvPr id="122" name="Line 53"/>
            <p:cNvSpPr>
              <a:spLocks noChangeShapeType="1"/>
            </p:cNvSpPr>
            <p:nvPr/>
          </p:nvSpPr>
          <p:spPr bwMode="auto">
            <a:xfrm flipH="1">
              <a:off x="4115" y="2651"/>
              <a:ext cx="516" cy="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123" name="Rectangle 54"/>
          <p:cNvSpPr>
            <a:spLocks noChangeArrowheads="1"/>
          </p:cNvSpPr>
          <p:nvPr/>
        </p:nvSpPr>
        <p:spPr bwMode="auto">
          <a:xfrm>
            <a:off x="325968" y="4595813"/>
            <a:ext cx="3810001" cy="17938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a:lstStyle>
            <a:lvl1pPr marL="342900" indent="-342900">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spcAft>
                <a:spcPct val="0"/>
              </a:spcAft>
              <a:buFont typeface="Wingdings" charset="2"/>
              <a:buNone/>
            </a:pPr>
            <a:r>
              <a:rPr lang="en-US" altLang="en-US" sz="1800" dirty="0">
                <a:solidFill>
                  <a:srgbClr val="000000"/>
                </a:solidFill>
                <a:latin typeface="Arial" charset="0"/>
              </a:rPr>
              <a:t>Total IP Datagram Size </a:t>
            </a:r>
          </a:p>
          <a:p>
            <a:pPr algn="r" eaLnBrk="0" fontAlgn="base" hangingPunct="0">
              <a:spcAft>
                <a:spcPct val="0"/>
              </a:spcAft>
              <a:buFont typeface="Wingdings" charset="2"/>
              <a:buNone/>
            </a:pPr>
            <a:r>
              <a:rPr lang="en-US" altLang="en-US" sz="1800" dirty="0">
                <a:solidFill>
                  <a:srgbClr val="000000"/>
                </a:solidFill>
                <a:latin typeface="Arial" charset="0"/>
              </a:rPr>
              <a:t>??</a:t>
            </a:r>
          </a:p>
          <a:p>
            <a:pPr algn="r" eaLnBrk="0" fontAlgn="base" hangingPunct="0">
              <a:spcAft>
                <a:spcPct val="0"/>
              </a:spcAft>
              <a:buFont typeface="Wingdings" charset="2"/>
              <a:buNone/>
            </a:pPr>
            <a:r>
              <a:rPr lang="en-US" altLang="en-US" sz="1800" dirty="0">
                <a:solidFill>
                  <a:srgbClr val="000000"/>
                </a:solidFill>
                <a:latin typeface="Arial" charset="0"/>
              </a:rPr>
              <a:t>Minimum IP Header Size</a:t>
            </a:r>
          </a:p>
          <a:p>
            <a:pPr algn="r" eaLnBrk="0" fontAlgn="base" hangingPunct="0">
              <a:spcAft>
                <a:spcPct val="0"/>
              </a:spcAft>
              <a:buFont typeface="Wingdings" charset="2"/>
              <a:buNone/>
            </a:pPr>
            <a:r>
              <a:rPr lang="en-US" altLang="en-US" sz="1800" dirty="0">
                <a:solidFill>
                  <a:srgbClr val="000000"/>
                </a:solidFill>
                <a:latin typeface="Arial" charset="0"/>
              </a:rPr>
              <a:t>??</a:t>
            </a:r>
          </a:p>
          <a:p>
            <a:pPr algn="r" eaLnBrk="0" fontAlgn="base" hangingPunct="0">
              <a:spcAft>
                <a:spcPct val="0"/>
              </a:spcAft>
              <a:buFont typeface="Wingdings" charset="2"/>
              <a:buNone/>
            </a:pPr>
            <a:r>
              <a:rPr lang="en-US" altLang="en-US" sz="1800" dirty="0">
                <a:solidFill>
                  <a:srgbClr val="000000"/>
                </a:solidFill>
                <a:latin typeface="Arial" charset="0"/>
              </a:rPr>
              <a:t>Maximum IP Header Size ??</a:t>
            </a:r>
          </a:p>
        </p:txBody>
      </p:sp>
    </p:spTree>
    <p:extLst>
      <p:ext uri="{BB962C8B-B14F-4D97-AF65-F5344CB8AC3E}">
        <p14:creationId xmlns:p14="http://schemas.microsoft.com/office/powerpoint/2010/main" val="343494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97"/>
                                        </p:tgtEl>
                                        <p:attrNameLst>
                                          <p:attrName>style.visibility</p:attrName>
                                        </p:attrNameLst>
                                      </p:cBhvr>
                                      <p:to>
                                        <p:strVal val="visible"/>
                                      </p:to>
                                    </p:set>
                                    <p:animEffect transition="in" filter="dissolve">
                                      <p:cBhvr>
                                        <p:cTn id="11" dur="500"/>
                                        <p:tgtEl>
                                          <p:spTgt spid="9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00"/>
                                        </p:tgtEl>
                                        <p:attrNameLst>
                                          <p:attrName>style.visibility</p:attrName>
                                        </p:attrNameLst>
                                      </p:cBhvr>
                                      <p:to>
                                        <p:strVal val="visible"/>
                                      </p:to>
                                    </p:set>
                                    <p:animEffect transition="in" filter="dissolve">
                                      <p:cBhvr>
                                        <p:cTn id="16" dur="500"/>
                                        <p:tgtEl>
                                          <p:spTgt spid="10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dissolve">
                                      <p:cBhvr>
                                        <p:cTn id="21" dur="500"/>
                                        <p:tgtEl>
                                          <p:spTgt spid="109"/>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17"/>
                                        </p:tgtEl>
                                        <p:attrNameLst>
                                          <p:attrName>style.visibility</p:attrName>
                                        </p:attrNameLst>
                                      </p:cBhvr>
                                      <p:to>
                                        <p:strVal val="visible"/>
                                      </p:to>
                                    </p:set>
                                    <p:animEffect transition="in" filter="dissolve">
                                      <p:cBhvr>
                                        <p:cTn id="26" dur="500"/>
                                        <p:tgtEl>
                                          <p:spTgt spid="1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dissolve">
                                      <p:cBhvr>
                                        <p:cTn id="31" dur="500"/>
                                        <p:tgtEl>
                                          <p:spTgt spid="10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dissolve">
                                      <p:cBhvr>
                                        <p:cTn id="36" dur="500"/>
                                        <p:tgtEl>
                                          <p:spTgt spid="106"/>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12"/>
                                        </p:tgtEl>
                                        <p:attrNameLst>
                                          <p:attrName>style.visibility</p:attrName>
                                        </p:attrNameLst>
                                      </p:cBhvr>
                                      <p:to>
                                        <p:strVal val="visible"/>
                                      </p:to>
                                    </p:set>
                                    <p:animEffect transition="in" filter="dissolve">
                                      <p:cBhvr>
                                        <p:cTn id="41" dur="500"/>
                                        <p:tgtEl>
                                          <p:spTgt spid="11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20"/>
                                        </p:tgtEl>
                                        <p:attrNameLst>
                                          <p:attrName>style.visibility</p:attrName>
                                        </p:attrNameLst>
                                      </p:cBhvr>
                                      <p:to>
                                        <p:strVal val="visible"/>
                                      </p:to>
                                    </p:set>
                                    <p:animEffect transition="in" filter="dissolve">
                                      <p:cBhvr>
                                        <p:cTn id="46" dur="500"/>
                                        <p:tgtEl>
                                          <p:spTgt spid="120"/>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23"/>
                                        </p:tgtEl>
                                        <p:attrNameLst>
                                          <p:attrName>style.visibility</p:attrName>
                                        </p:attrNameLst>
                                      </p:cBhvr>
                                      <p:to>
                                        <p:strVal val="visible"/>
                                      </p:to>
                                    </p:set>
                                    <p:animEffect transition="in" filter="dissolve">
                                      <p:cBhvr>
                                        <p:cTn id="51"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39AB9C-ED81-6C41-B41F-0512A4FAB7D6}"/>
              </a:ext>
            </a:extLst>
          </p:cNvPr>
          <p:cNvSpPr>
            <a:spLocks noGrp="1"/>
          </p:cNvSpPr>
          <p:nvPr>
            <p:ph type="title"/>
          </p:nvPr>
        </p:nvSpPr>
        <p:spPr/>
        <p:txBody>
          <a:bodyPr/>
          <a:lstStyle/>
          <a:p>
            <a:r>
              <a:rPr lang="en-US" dirty="0"/>
              <a:t>IP Address</a:t>
            </a:r>
          </a:p>
        </p:txBody>
      </p:sp>
      <p:sp>
        <p:nvSpPr>
          <p:cNvPr id="3" name="Content Placeholder 2">
            <a:extLst>
              <a:ext uri="{FF2B5EF4-FFF2-40B4-BE49-F238E27FC236}">
                <a16:creationId xmlns:a16="http://schemas.microsoft.com/office/drawing/2014/main" xmlns="" id="{4378807E-CD73-4748-8AE8-0A1FC5E09AC8}"/>
              </a:ext>
            </a:extLst>
          </p:cNvPr>
          <p:cNvSpPr>
            <a:spLocks noGrp="1"/>
          </p:cNvSpPr>
          <p:nvPr>
            <p:ph idx="1"/>
          </p:nvPr>
        </p:nvSpPr>
        <p:spPr/>
        <p:txBody>
          <a:bodyPr/>
          <a:lstStyle/>
          <a:p>
            <a:r>
              <a:rPr lang="en-US" dirty="0"/>
              <a:t>IP addresses are useful in identifying a specific host in a network.</a:t>
            </a:r>
          </a:p>
          <a:p>
            <a:r>
              <a:rPr lang="en-US" dirty="0"/>
              <a:t>IP addresses are 32 bit numbers which are divided into 4 octets. Each octet represents 8 bit binary number.</a:t>
            </a:r>
          </a:p>
          <a:p>
            <a:r>
              <a:rPr lang="en-US" dirty="0"/>
              <a:t>Below is an example of an IP address:</a:t>
            </a:r>
          </a:p>
          <a:p>
            <a:pPr marL="0" indent="0">
              <a:buNone/>
            </a:pPr>
            <a:endParaRPr lang="en-US" dirty="0"/>
          </a:p>
        </p:txBody>
      </p:sp>
      <p:sp>
        <p:nvSpPr>
          <p:cNvPr id="4" name="Rounded Rectangle 3">
            <a:extLst>
              <a:ext uri="{FF2B5EF4-FFF2-40B4-BE49-F238E27FC236}">
                <a16:creationId xmlns:a16="http://schemas.microsoft.com/office/drawing/2014/main" xmlns="" id="{4C0F64E2-A538-C344-946F-669C84F32CD1}"/>
              </a:ext>
            </a:extLst>
          </p:cNvPr>
          <p:cNvSpPr/>
          <p:nvPr/>
        </p:nvSpPr>
        <p:spPr>
          <a:xfrm>
            <a:off x="711200" y="3276600"/>
            <a:ext cx="2438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10101100</a:t>
            </a:r>
          </a:p>
        </p:txBody>
      </p:sp>
      <p:sp>
        <p:nvSpPr>
          <p:cNvPr id="5" name="Rounded Rectangle 4">
            <a:extLst>
              <a:ext uri="{FF2B5EF4-FFF2-40B4-BE49-F238E27FC236}">
                <a16:creationId xmlns:a16="http://schemas.microsoft.com/office/drawing/2014/main" xmlns="" id="{67D75587-7575-4343-B95D-2474419FEDF1}"/>
              </a:ext>
            </a:extLst>
          </p:cNvPr>
          <p:cNvSpPr/>
          <p:nvPr/>
        </p:nvSpPr>
        <p:spPr>
          <a:xfrm>
            <a:off x="3597965" y="3276600"/>
            <a:ext cx="2438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00010000</a:t>
            </a:r>
          </a:p>
        </p:txBody>
      </p:sp>
      <p:sp>
        <p:nvSpPr>
          <p:cNvPr id="6" name="Rounded Rectangle 5">
            <a:extLst>
              <a:ext uri="{FF2B5EF4-FFF2-40B4-BE49-F238E27FC236}">
                <a16:creationId xmlns:a16="http://schemas.microsoft.com/office/drawing/2014/main" xmlns="" id="{B77D0D90-5551-AC40-AE92-73A89B8B9CDD}"/>
              </a:ext>
            </a:extLst>
          </p:cNvPr>
          <p:cNvSpPr/>
          <p:nvPr/>
        </p:nvSpPr>
        <p:spPr>
          <a:xfrm>
            <a:off x="6484731" y="3276600"/>
            <a:ext cx="2438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11111110</a:t>
            </a:r>
          </a:p>
        </p:txBody>
      </p:sp>
      <p:sp>
        <p:nvSpPr>
          <p:cNvPr id="7" name="Rounded Rectangle 6">
            <a:extLst>
              <a:ext uri="{FF2B5EF4-FFF2-40B4-BE49-F238E27FC236}">
                <a16:creationId xmlns:a16="http://schemas.microsoft.com/office/drawing/2014/main" xmlns="" id="{8553625A-6765-824D-87CE-87821D46CCA4}"/>
              </a:ext>
            </a:extLst>
          </p:cNvPr>
          <p:cNvSpPr/>
          <p:nvPr/>
        </p:nvSpPr>
        <p:spPr>
          <a:xfrm>
            <a:off x="9371496" y="3276600"/>
            <a:ext cx="24384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00000001</a:t>
            </a:r>
          </a:p>
        </p:txBody>
      </p:sp>
      <p:sp>
        <p:nvSpPr>
          <p:cNvPr id="8" name="TextBox 7">
            <a:extLst>
              <a:ext uri="{FF2B5EF4-FFF2-40B4-BE49-F238E27FC236}">
                <a16:creationId xmlns:a16="http://schemas.microsoft.com/office/drawing/2014/main" xmlns="" id="{89DB5F5C-0321-5142-9E8B-09BEB02962C4}"/>
              </a:ext>
            </a:extLst>
          </p:cNvPr>
          <p:cNvSpPr txBox="1"/>
          <p:nvPr/>
        </p:nvSpPr>
        <p:spPr>
          <a:xfrm>
            <a:off x="1573251" y="3886200"/>
            <a:ext cx="535724" cy="369332"/>
          </a:xfrm>
          <a:prstGeom prst="rect">
            <a:avLst/>
          </a:prstGeom>
          <a:noFill/>
        </p:spPr>
        <p:txBody>
          <a:bodyPr wrap="none" rtlCol="0">
            <a:spAutoFit/>
          </a:bodyPr>
          <a:lstStyle/>
          <a:p>
            <a:r>
              <a:rPr lang="en-US" b="1" dirty="0"/>
              <a:t>172</a:t>
            </a:r>
          </a:p>
        </p:txBody>
      </p:sp>
      <p:sp>
        <p:nvSpPr>
          <p:cNvPr id="9" name="TextBox 8">
            <a:extLst>
              <a:ext uri="{FF2B5EF4-FFF2-40B4-BE49-F238E27FC236}">
                <a16:creationId xmlns:a16="http://schemas.microsoft.com/office/drawing/2014/main" xmlns="" id="{40C4EA10-33CC-304C-A1AA-223C473DE01E}"/>
              </a:ext>
            </a:extLst>
          </p:cNvPr>
          <p:cNvSpPr txBox="1"/>
          <p:nvPr/>
        </p:nvSpPr>
        <p:spPr>
          <a:xfrm>
            <a:off x="4460016" y="3886200"/>
            <a:ext cx="418704" cy="369332"/>
          </a:xfrm>
          <a:prstGeom prst="rect">
            <a:avLst/>
          </a:prstGeom>
          <a:noFill/>
        </p:spPr>
        <p:txBody>
          <a:bodyPr wrap="none" rtlCol="0">
            <a:spAutoFit/>
          </a:bodyPr>
          <a:lstStyle/>
          <a:p>
            <a:r>
              <a:rPr lang="en-US" b="1" dirty="0"/>
              <a:t>16</a:t>
            </a:r>
          </a:p>
        </p:txBody>
      </p:sp>
      <p:sp>
        <p:nvSpPr>
          <p:cNvPr id="10" name="TextBox 9">
            <a:extLst>
              <a:ext uri="{FF2B5EF4-FFF2-40B4-BE49-F238E27FC236}">
                <a16:creationId xmlns:a16="http://schemas.microsoft.com/office/drawing/2014/main" xmlns="" id="{31D07205-39A7-6D47-BD0D-A7C8CFCFC44D}"/>
              </a:ext>
            </a:extLst>
          </p:cNvPr>
          <p:cNvSpPr txBox="1"/>
          <p:nvPr/>
        </p:nvSpPr>
        <p:spPr>
          <a:xfrm>
            <a:off x="7478084" y="3881158"/>
            <a:ext cx="535724" cy="369332"/>
          </a:xfrm>
          <a:prstGeom prst="rect">
            <a:avLst/>
          </a:prstGeom>
          <a:noFill/>
        </p:spPr>
        <p:txBody>
          <a:bodyPr wrap="none" rtlCol="0">
            <a:spAutoFit/>
          </a:bodyPr>
          <a:lstStyle/>
          <a:p>
            <a:r>
              <a:rPr lang="en-US" b="1" dirty="0"/>
              <a:t>254</a:t>
            </a:r>
          </a:p>
        </p:txBody>
      </p:sp>
      <p:sp>
        <p:nvSpPr>
          <p:cNvPr id="11" name="TextBox 10">
            <a:extLst>
              <a:ext uri="{FF2B5EF4-FFF2-40B4-BE49-F238E27FC236}">
                <a16:creationId xmlns:a16="http://schemas.microsoft.com/office/drawing/2014/main" xmlns="" id="{1B18CCA0-AFE9-2E44-A7BC-0307BE60C7EA}"/>
              </a:ext>
            </a:extLst>
          </p:cNvPr>
          <p:cNvSpPr txBox="1"/>
          <p:nvPr/>
        </p:nvSpPr>
        <p:spPr>
          <a:xfrm>
            <a:off x="10364849" y="3881158"/>
            <a:ext cx="301686" cy="369332"/>
          </a:xfrm>
          <a:prstGeom prst="rect">
            <a:avLst/>
          </a:prstGeom>
          <a:noFill/>
        </p:spPr>
        <p:txBody>
          <a:bodyPr wrap="none" rtlCol="0">
            <a:spAutoFit/>
          </a:bodyPr>
          <a:lstStyle/>
          <a:p>
            <a:r>
              <a:rPr lang="en-US" b="1" dirty="0"/>
              <a:t>1</a:t>
            </a:r>
          </a:p>
        </p:txBody>
      </p:sp>
      <p:sp>
        <p:nvSpPr>
          <p:cNvPr id="12" name="TextBox 11">
            <a:extLst>
              <a:ext uri="{FF2B5EF4-FFF2-40B4-BE49-F238E27FC236}">
                <a16:creationId xmlns:a16="http://schemas.microsoft.com/office/drawing/2014/main" xmlns="" id="{646DFDE9-B758-254B-8BBF-0C61FFDE7C13}"/>
              </a:ext>
            </a:extLst>
          </p:cNvPr>
          <p:cNvSpPr txBox="1"/>
          <p:nvPr/>
        </p:nvSpPr>
        <p:spPr>
          <a:xfrm>
            <a:off x="1016000" y="4724401"/>
            <a:ext cx="10668000" cy="1015663"/>
          </a:xfrm>
          <a:prstGeom prst="rect">
            <a:avLst/>
          </a:prstGeom>
          <a:noFill/>
        </p:spPr>
        <p:txBody>
          <a:bodyPr wrap="square" rtlCol="0">
            <a:spAutoFit/>
          </a:bodyPr>
          <a:lstStyle/>
          <a:p>
            <a:pPr algn="ctr"/>
            <a:r>
              <a:rPr lang="en-US" b="1" dirty="0">
                <a:solidFill>
                  <a:srgbClr val="FF0000"/>
                </a:solidFill>
              </a:rPr>
              <a:t>IP addresses are divided into 2 parts:</a:t>
            </a:r>
          </a:p>
          <a:p>
            <a:pPr algn="ctr"/>
            <a:r>
              <a:rPr lang="en-US" b="1" dirty="0">
                <a:solidFill>
                  <a:srgbClr val="FF0000"/>
                </a:solidFill>
              </a:rPr>
              <a:t>Network ID  &amp; Host ID</a:t>
            </a:r>
          </a:p>
          <a:p>
            <a:pPr algn="ctr"/>
            <a:r>
              <a:rPr lang="en-US" sz="2400" b="1" dirty="0"/>
              <a:t>&lt;NID&gt;  &lt;HID&gt; = IP Address</a:t>
            </a:r>
          </a:p>
        </p:txBody>
      </p:sp>
    </p:spTree>
    <p:extLst>
      <p:ext uri="{BB962C8B-B14F-4D97-AF65-F5344CB8AC3E}">
        <p14:creationId xmlns:p14="http://schemas.microsoft.com/office/powerpoint/2010/main" val="35782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54C291-938D-AD43-B11A-D2103E49D65F}"/>
              </a:ext>
            </a:extLst>
          </p:cNvPr>
          <p:cNvSpPr>
            <a:spLocks noGrp="1"/>
          </p:cNvSpPr>
          <p:nvPr>
            <p:ph type="title"/>
          </p:nvPr>
        </p:nvSpPr>
        <p:spPr/>
        <p:txBody>
          <a:bodyPr>
            <a:noAutofit/>
          </a:bodyPr>
          <a:lstStyle/>
          <a:p>
            <a:r>
              <a:rPr lang="en-US" sz="3200" dirty="0"/>
              <a:t>Classification of IP Addresses (Classful Addressing)</a:t>
            </a:r>
          </a:p>
        </p:txBody>
      </p:sp>
      <p:graphicFrame>
        <p:nvGraphicFramePr>
          <p:cNvPr id="5" name="Content Placeholder 4">
            <a:extLst>
              <a:ext uri="{FF2B5EF4-FFF2-40B4-BE49-F238E27FC236}">
                <a16:creationId xmlns:a16="http://schemas.microsoft.com/office/drawing/2014/main" xmlns="" id="{74F923B9-E0B7-DA41-AD76-4D6EC5E252AE}"/>
              </a:ext>
            </a:extLst>
          </p:cNvPr>
          <p:cNvGraphicFramePr>
            <a:graphicFrameLocks noGrp="1"/>
          </p:cNvGraphicFramePr>
          <p:nvPr>
            <p:ph idx="1"/>
            <p:extLst>
              <p:ext uri="{D42A27DB-BD31-4B8C-83A1-F6EECF244321}">
                <p14:modId xmlns:p14="http://schemas.microsoft.com/office/powerpoint/2010/main" val="864324308"/>
              </p:ext>
            </p:extLst>
          </p:nvPr>
        </p:nvGraphicFramePr>
        <p:xfrm>
          <a:off x="258418" y="1098191"/>
          <a:ext cx="11928476" cy="370840"/>
        </p:xfrm>
        <a:graphic>
          <a:graphicData uri="http://schemas.openxmlformats.org/drawingml/2006/table">
            <a:tbl>
              <a:tblPr firstRow="1" bandRow="1">
                <a:tableStyleId>{5C22544A-7EE6-4342-B048-85BDC9FD1C3A}</a:tableStyleId>
              </a:tblPr>
              <a:tblGrid>
                <a:gridCol w="363041">
                  <a:extLst>
                    <a:ext uri="{9D8B030D-6E8A-4147-A177-3AD203B41FA5}">
                      <a16:colId xmlns:a16="http://schemas.microsoft.com/office/drawing/2014/main" xmlns="" val="3050919398"/>
                    </a:ext>
                  </a:extLst>
                </a:gridCol>
                <a:gridCol w="2619078">
                  <a:extLst>
                    <a:ext uri="{9D8B030D-6E8A-4147-A177-3AD203B41FA5}">
                      <a16:colId xmlns:a16="http://schemas.microsoft.com/office/drawing/2014/main" xmlns="" val="774300268"/>
                    </a:ext>
                  </a:extLst>
                </a:gridCol>
                <a:gridCol w="2982119">
                  <a:extLst>
                    <a:ext uri="{9D8B030D-6E8A-4147-A177-3AD203B41FA5}">
                      <a16:colId xmlns:a16="http://schemas.microsoft.com/office/drawing/2014/main" xmlns="" val="311425641"/>
                    </a:ext>
                  </a:extLst>
                </a:gridCol>
                <a:gridCol w="2982119">
                  <a:extLst>
                    <a:ext uri="{9D8B030D-6E8A-4147-A177-3AD203B41FA5}">
                      <a16:colId xmlns:a16="http://schemas.microsoft.com/office/drawing/2014/main" xmlns="" val="111722080"/>
                    </a:ext>
                  </a:extLst>
                </a:gridCol>
                <a:gridCol w="2982119">
                  <a:extLst>
                    <a:ext uri="{9D8B030D-6E8A-4147-A177-3AD203B41FA5}">
                      <a16:colId xmlns:a16="http://schemas.microsoft.com/office/drawing/2014/main" xmlns="" val="3227812046"/>
                    </a:ext>
                  </a:extLst>
                </a:gridCol>
              </a:tblGrid>
              <a:tr h="370840">
                <a:tc>
                  <a:txBody>
                    <a:bodyPr/>
                    <a:lstStyle/>
                    <a:p>
                      <a:r>
                        <a:rPr lang="en-US" dirty="0"/>
                        <a:t>0</a:t>
                      </a:r>
                    </a:p>
                  </a:txBody>
                  <a:tcPr marL="124471" marR="124471"/>
                </a:tc>
                <a:tc>
                  <a:txBody>
                    <a:bodyPr/>
                    <a:lstStyle/>
                    <a:p>
                      <a:endParaRPr lang="en-US" dirty="0"/>
                    </a:p>
                  </a:txBody>
                  <a:tcPr marL="124471" marR="124471"/>
                </a:tc>
                <a:tc>
                  <a:txBody>
                    <a:bodyPr/>
                    <a:lstStyle/>
                    <a:p>
                      <a:endParaRPr lang="en-US"/>
                    </a:p>
                  </a:txBody>
                  <a:tcPr marL="124471" marR="124471"/>
                </a:tc>
                <a:tc>
                  <a:txBody>
                    <a:bodyPr/>
                    <a:lstStyle/>
                    <a:p>
                      <a:endParaRPr lang="en-US"/>
                    </a:p>
                  </a:txBody>
                  <a:tcPr marL="124471" marR="124471"/>
                </a:tc>
                <a:tc>
                  <a:txBody>
                    <a:bodyPr/>
                    <a:lstStyle/>
                    <a:p>
                      <a:endParaRPr lang="en-US" dirty="0"/>
                    </a:p>
                  </a:txBody>
                  <a:tcPr marL="124471" marR="124471"/>
                </a:tc>
                <a:extLst>
                  <a:ext uri="{0D108BD9-81ED-4DB2-BD59-A6C34878D82A}">
                    <a16:rowId xmlns:a16="http://schemas.microsoft.com/office/drawing/2014/main" xmlns="" val="1826046841"/>
                  </a:ext>
                </a:extLst>
              </a:tr>
            </a:tbl>
          </a:graphicData>
        </a:graphic>
      </p:graphicFrame>
      <p:sp>
        <p:nvSpPr>
          <p:cNvPr id="6" name="TextBox 5">
            <a:extLst>
              <a:ext uri="{FF2B5EF4-FFF2-40B4-BE49-F238E27FC236}">
                <a16:creationId xmlns:a16="http://schemas.microsoft.com/office/drawing/2014/main" xmlns="" id="{DBE65846-F4C0-8D43-852A-A7719F37682B}"/>
              </a:ext>
            </a:extLst>
          </p:cNvPr>
          <p:cNvSpPr txBox="1"/>
          <p:nvPr/>
        </p:nvSpPr>
        <p:spPr>
          <a:xfrm>
            <a:off x="335972" y="771051"/>
            <a:ext cx="946093" cy="369332"/>
          </a:xfrm>
          <a:prstGeom prst="rect">
            <a:avLst/>
          </a:prstGeom>
          <a:noFill/>
        </p:spPr>
        <p:txBody>
          <a:bodyPr wrap="none" rtlCol="0">
            <a:spAutoFit/>
          </a:bodyPr>
          <a:lstStyle/>
          <a:p>
            <a:r>
              <a:rPr lang="en-US" b="1" dirty="0"/>
              <a:t>Class: A</a:t>
            </a:r>
          </a:p>
        </p:txBody>
      </p:sp>
      <p:cxnSp>
        <p:nvCxnSpPr>
          <p:cNvPr id="8" name="Straight Arrow Connector 7">
            <a:extLst>
              <a:ext uri="{FF2B5EF4-FFF2-40B4-BE49-F238E27FC236}">
                <a16:creationId xmlns:a16="http://schemas.microsoft.com/office/drawing/2014/main" xmlns="" id="{126081D9-B612-6E4E-BACD-18B882241A55}"/>
              </a:ext>
            </a:extLst>
          </p:cNvPr>
          <p:cNvCxnSpPr>
            <a:cxnSpLocks/>
          </p:cNvCxnSpPr>
          <p:nvPr/>
        </p:nvCxnSpPr>
        <p:spPr>
          <a:xfrm flipV="1">
            <a:off x="420692" y="1465663"/>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BDA999BA-D4C5-AE4D-9236-6816EC02CF37}"/>
              </a:ext>
            </a:extLst>
          </p:cNvPr>
          <p:cNvSpPr txBox="1"/>
          <p:nvPr/>
        </p:nvSpPr>
        <p:spPr>
          <a:xfrm>
            <a:off x="304455" y="1786393"/>
            <a:ext cx="660400" cy="381000"/>
          </a:xfrm>
          <a:prstGeom prst="rect">
            <a:avLst/>
          </a:prstGeom>
          <a:noFill/>
        </p:spPr>
        <p:txBody>
          <a:bodyPr wrap="square" rtlCol="0">
            <a:spAutoFit/>
          </a:bodyPr>
          <a:lstStyle/>
          <a:p>
            <a:r>
              <a:rPr lang="en-US" dirty="0"/>
              <a:t>Fix</a:t>
            </a:r>
          </a:p>
        </p:txBody>
      </p:sp>
      <p:sp>
        <p:nvSpPr>
          <p:cNvPr id="11" name="TextBox 10">
            <a:extLst>
              <a:ext uri="{FF2B5EF4-FFF2-40B4-BE49-F238E27FC236}">
                <a16:creationId xmlns:a16="http://schemas.microsoft.com/office/drawing/2014/main" xmlns="" id="{10EA55A9-5ED9-3049-AFDF-CEEFEB42E26C}"/>
              </a:ext>
            </a:extLst>
          </p:cNvPr>
          <p:cNvSpPr txBox="1"/>
          <p:nvPr/>
        </p:nvSpPr>
        <p:spPr>
          <a:xfrm>
            <a:off x="1015655" y="1477331"/>
            <a:ext cx="1668952" cy="369332"/>
          </a:xfrm>
          <a:prstGeom prst="rect">
            <a:avLst/>
          </a:prstGeom>
          <a:noFill/>
        </p:spPr>
        <p:txBody>
          <a:bodyPr wrap="square" rtlCol="0">
            <a:spAutoFit/>
          </a:bodyPr>
          <a:lstStyle/>
          <a:p>
            <a:pPr algn="ctr"/>
            <a:r>
              <a:rPr lang="en-US" dirty="0"/>
              <a:t>7 Bit Network ID</a:t>
            </a:r>
          </a:p>
        </p:txBody>
      </p:sp>
      <p:sp>
        <p:nvSpPr>
          <p:cNvPr id="13" name="Left Brace 12">
            <a:extLst>
              <a:ext uri="{FF2B5EF4-FFF2-40B4-BE49-F238E27FC236}">
                <a16:creationId xmlns:a16="http://schemas.microsoft.com/office/drawing/2014/main" xmlns="" id="{273EE7CF-ED9B-5544-96B5-9BAB5B206F53}"/>
              </a:ext>
            </a:extLst>
          </p:cNvPr>
          <p:cNvSpPr/>
          <p:nvPr/>
        </p:nvSpPr>
        <p:spPr>
          <a:xfrm rot="16200000">
            <a:off x="7556149" y="-2557007"/>
            <a:ext cx="381000" cy="8686800"/>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xmlns="" id="{8C2462F2-EDCA-CE4E-86AA-7FD48ABF6BE9}"/>
              </a:ext>
            </a:extLst>
          </p:cNvPr>
          <p:cNvSpPr txBox="1"/>
          <p:nvPr/>
        </p:nvSpPr>
        <p:spPr>
          <a:xfrm>
            <a:off x="7899056" y="1798060"/>
            <a:ext cx="1368025" cy="646331"/>
          </a:xfrm>
          <a:prstGeom prst="rect">
            <a:avLst/>
          </a:prstGeom>
          <a:noFill/>
        </p:spPr>
        <p:txBody>
          <a:bodyPr wrap="square" rtlCol="0">
            <a:spAutoFit/>
          </a:bodyPr>
          <a:lstStyle/>
          <a:p>
            <a:r>
              <a:rPr lang="en-US" dirty="0"/>
              <a:t>24 Bit Host ID</a:t>
            </a:r>
          </a:p>
        </p:txBody>
      </p:sp>
      <p:graphicFrame>
        <p:nvGraphicFramePr>
          <p:cNvPr id="15" name="Content Placeholder 4">
            <a:extLst>
              <a:ext uri="{FF2B5EF4-FFF2-40B4-BE49-F238E27FC236}">
                <a16:creationId xmlns:a16="http://schemas.microsoft.com/office/drawing/2014/main" xmlns="" id="{7B01AF00-5A60-7948-AF13-C33A98E03895}"/>
              </a:ext>
            </a:extLst>
          </p:cNvPr>
          <p:cNvGraphicFramePr>
            <a:graphicFrameLocks/>
          </p:cNvGraphicFramePr>
          <p:nvPr>
            <p:extLst>
              <p:ext uri="{D42A27DB-BD31-4B8C-83A1-F6EECF244321}">
                <p14:modId xmlns:p14="http://schemas.microsoft.com/office/powerpoint/2010/main" val="515413973"/>
              </p:ext>
            </p:extLst>
          </p:nvPr>
        </p:nvGraphicFramePr>
        <p:xfrm>
          <a:off x="304800" y="2529094"/>
          <a:ext cx="11684000" cy="370840"/>
        </p:xfrm>
        <a:graphic>
          <a:graphicData uri="http://schemas.openxmlformats.org/drawingml/2006/table">
            <a:tbl>
              <a:tblPr firstRow="1" bandRow="1">
                <a:tableStyleId>{21E4AEA4-8DFA-4A89-87EB-49C32662AFE0}</a:tableStyleId>
              </a:tblPr>
              <a:tblGrid>
                <a:gridCol w="355600">
                  <a:extLst>
                    <a:ext uri="{9D8B030D-6E8A-4147-A177-3AD203B41FA5}">
                      <a16:colId xmlns:a16="http://schemas.microsoft.com/office/drawing/2014/main" xmlns="" val="3050919398"/>
                    </a:ext>
                  </a:extLst>
                </a:gridCol>
                <a:gridCol w="290163">
                  <a:extLst>
                    <a:ext uri="{9D8B030D-6E8A-4147-A177-3AD203B41FA5}">
                      <a16:colId xmlns:a16="http://schemas.microsoft.com/office/drawing/2014/main" xmlns="" val="774300268"/>
                    </a:ext>
                  </a:extLst>
                </a:gridCol>
                <a:gridCol w="2275237">
                  <a:extLst>
                    <a:ext uri="{9D8B030D-6E8A-4147-A177-3AD203B41FA5}">
                      <a16:colId xmlns:a16="http://schemas.microsoft.com/office/drawing/2014/main" xmlns="" val="4243967714"/>
                    </a:ext>
                  </a:extLst>
                </a:gridCol>
                <a:gridCol w="2921000">
                  <a:extLst>
                    <a:ext uri="{9D8B030D-6E8A-4147-A177-3AD203B41FA5}">
                      <a16:colId xmlns:a16="http://schemas.microsoft.com/office/drawing/2014/main" xmlns="" val="311425641"/>
                    </a:ext>
                  </a:extLst>
                </a:gridCol>
                <a:gridCol w="2921000">
                  <a:extLst>
                    <a:ext uri="{9D8B030D-6E8A-4147-A177-3AD203B41FA5}">
                      <a16:colId xmlns:a16="http://schemas.microsoft.com/office/drawing/2014/main" xmlns="" val="111722080"/>
                    </a:ext>
                  </a:extLst>
                </a:gridCol>
                <a:gridCol w="2921000">
                  <a:extLst>
                    <a:ext uri="{9D8B030D-6E8A-4147-A177-3AD203B41FA5}">
                      <a16:colId xmlns:a16="http://schemas.microsoft.com/office/drawing/2014/main" xmlns="" val="3227812046"/>
                    </a:ext>
                  </a:extLst>
                </a:gridCol>
              </a:tblGrid>
              <a:tr h="370840">
                <a:tc>
                  <a:txBody>
                    <a:bodyPr/>
                    <a:lstStyle/>
                    <a:p>
                      <a:r>
                        <a:rPr lang="en-US" dirty="0"/>
                        <a:t>1</a:t>
                      </a:r>
                    </a:p>
                  </a:txBody>
                  <a:tcPr marL="121920" marR="121920"/>
                </a:tc>
                <a:tc>
                  <a:txBody>
                    <a:bodyPr/>
                    <a:lstStyle/>
                    <a:p>
                      <a:pPr algn="ctr"/>
                      <a:r>
                        <a:rPr lang="en-US" dirty="0"/>
                        <a:t>0</a:t>
                      </a:r>
                    </a:p>
                  </a:txBody>
                  <a:tcPr marL="121920" marR="121920"/>
                </a:tc>
                <a:tc>
                  <a:txBody>
                    <a:bodyPr/>
                    <a:lstStyle/>
                    <a:p>
                      <a:endParaRPr lang="en-US" dirty="0"/>
                    </a:p>
                  </a:txBody>
                  <a:tcPr marL="121920" marR="121920"/>
                </a:tc>
                <a:tc>
                  <a:txBody>
                    <a:bodyPr/>
                    <a:lstStyle/>
                    <a:p>
                      <a:endParaRPr lang="en-US"/>
                    </a:p>
                  </a:txBody>
                  <a:tcPr marL="121920" marR="121920"/>
                </a:tc>
                <a:tc>
                  <a:txBody>
                    <a:bodyPr/>
                    <a:lstStyle/>
                    <a:p>
                      <a:endParaRPr lang="en-US"/>
                    </a:p>
                  </a:txBody>
                  <a:tcPr marL="121920" marR="121920"/>
                </a:tc>
                <a:tc>
                  <a:txBody>
                    <a:bodyPr/>
                    <a:lstStyle/>
                    <a:p>
                      <a:endParaRPr lang="en-US" dirty="0"/>
                    </a:p>
                  </a:txBody>
                  <a:tcPr marL="121920" marR="121920"/>
                </a:tc>
                <a:extLst>
                  <a:ext uri="{0D108BD9-81ED-4DB2-BD59-A6C34878D82A}">
                    <a16:rowId xmlns:a16="http://schemas.microsoft.com/office/drawing/2014/main" xmlns="" val="1826046841"/>
                  </a:ext>
                </a:extLst>
              </a:tr>
            </a:tbl>
          </a:graphicData>
        </a:graphic>
      </p:graphicFrame>
      <p:sp>
        <p:nvSpPr>
          <p:cNvPr id="16" name="TextBox 15">
            <a:extLst>
              <a:ext uri="{FF2B5EF4-FFF2-40B4-BE49-F238E27FC236}">
                <a16:creationId xmlns:a16="http://schemas.microsoft.com/office/drawing/2014/main" xmlns="" id="{0E625D3E-3332-684F-940D-B168063A2DB5}"/>
              </a:ext>
            </a:extLst>
          </p:cNvPr>
          <p:cNvSpPr txBox="1"/>
          <p:nvPr/>
        </p:nvSpPr>
        <p:spPr>
          <a:xfrm>
            <a:off x="309218" y="2224294"/>
            <a:ext cx="938077" cy="369332"/>
          </a:xfrm>
          <a:prstGeom prst="rect">
            <a:avLst/>
          </a:prstGeom>
          <a:noFill/>
        </p:spPr>
        <p:txBody>
          <a:bodyPr wrap="none" rtlCol="0">
            <a:spAutoFit/>
          </a:bodyPr>
          <a:lstStyle/>
          <a:p>
            <a:r>
              <a:rPr lang="en-US" b="1" dirty="0"/>
              <a:t>Class: B</a:t>
            </a:r>
          </a:p>
        </p:txBody>
      </p:sp>
      <p:sp>
        <p:nvSpPr>
          <p:cNvPr id="18" name="TextBox 17">
            <a:extLst>
              <a:ext uri="{FF2B5EF4-FFF2-40B4-BE49-F238E27FC236}">
                <a16:creationId xmlns:a16="http://schemas.microsoft.com/office/drawing/2014/main" xmlns="" id="{2FF3F5A7-F554-964E-95C6-522C96BC378D}"/>
              </a:ext>
            </a:extLst>
          </p:cNvPr>
          <p:cNvSpPr txBox="1"/>
          <p:nvPr/>
        </p:nvSpPr>
        <p:spPr>
          <a:xfrm>
            <a:off x="355600" y="2819400"/>
            <a:ext cx="660400" cy="381000"/>
          </a:xfrm>
          <a:prstGeom prst="rect">
            <a:avLst/>
          </a:prstGeom>
          <a:noFill/>
        </p:spPr>
        <p:txBody>
          <a:bodyPr wrap="square" rtlCol="0">
            <a:spAutoFit/>
          </a:bodyPr>
          <a:lstStyle/>
          <a:p>
            <a:r>
              <a:rPr lang="en-US" dirty="0"/>
              <a:t>Fix</a:t>
            </a:r>
          </a:p>
        </p:txBody>
      </p:sp>
      <p:sp>
        <p:nvSpPr>
          <p:cNvPr id="19" name="TextBox 18">
            <a:extLst>
              <a:ext uri="{FF2B5EF4-FFF2-40B4-BE49-F238E27FC236}">
                <a16:creationId xmlns:a16="http://schemas.microsoft.com/office/drawing/2014/main" xmlns="" id="{E2F38304-4455-F74D-A187-7FC05C22A78F}"/>
              </a:ext>
            </a:extLst>
          </p:cNvPr>
          <p:cNvSpPr txBox="1"/>
          <p:nvPr/>
        </p:nvSpPr>
        <p:spPr>
          <a:xfrm>
            <a:off x="1787659" y="2853043"/>
            <a:ext cx="1668952" cy="646331"/>
          </a:xfrm>
          <a:prstGeom prst="rect">
            <a:avLst/>
          </a:prstGeom>
          <a:noFill/>
        </p:spPr>
        <p:txBody>
          <a:bodyPr wrap="square" rtlCol="0">
            <a:spAutoFit/>
          </a:bodyPr>
          <a:lstStyle/>
          <a:p>
            <a:pPr algn="ctr"/>
            <a:r>
              <a:rPr lang="en-US" dirty="0"/>
              <a:t>14 Bit Network ID</a:t>
            </a:r>
          </a:p>
        </p:txBody>
      </p:sp>
      <p:sp>
        <p:nvSpPr>
          <p:cNvPr id="20" name="Left Brace 19">
            <a:extLst>
              <a:ext uri="{FF2B5EF4-FFF2-40B4-BE49-F238E27FC236}">
                <a16:creationId xmlns:a16="http://schemas.microsoft.com/office/drawing/2014/main" xmlns="" id="{6AB97C34-2712-8D49-921E-619C2B929A3B}"/>
              </a:ext>
            </a:extLst>
          </p:cNvPr>
          <p:cNvSpPr/>
          <p:nvPr/>
        </p:nvSpPr>
        <p:spPr>
          <a:xfrm rot="16200000">
            <a:off x="3361905" y="558938"/>
            <a:ext cx="381000" cy="5159513"/>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xmlns="" id="{3E7E37A6-944F-2E48-966A-714D2CBF8966}"/>
              </a:ext>
            </a:extLst>
          </p:cNvPr>
          <p:cNvSpPr txBox="1"/>
          <p:nvPr/>
        </p:nvSpPr>
        <p:spPr>
          <a:xfrm>
            <a:off x="7894702" y="2815528"/>
            <a:ext cx="1368025" cy="646331"/>
          </a:xfrm>
          <a:prstGeom prst="rect">
            <a:avLst/>
          </a:prstGeom>
          <a:noFill/>
        </p:spPr>
        <p:txBody>
          <a:bodyPr wrap="square" rtlCol="0">
            <a:spAutoFit/>
          </a:bodyPr>
          <a:lstStyle/>
          <a:p>
            <a:r>
              <a:rPr lang="en-US" dirty="0"/>
              <a:t>16 Bit Host ID</a:t>
            </a:r>
          </a:p>
        </p:txBody>
      </p:sp>
      <p:sp>
        <p:nvSpPr>
          <p:cNvPr id="22" name="Left Brace 21">
            <a:extLst>
              <a:ext uri="{FF2B5EF4-FFF2-40B4-BE49-F238E27FC236}">
                <a16:creationId xmlns:a16="http://schemas.microsoft.com/office/drawing/2014/main" xmlns="" id="{69C1793B-BDE4-DD48-9744-6EC9D9A879FC}"/>
              </a:ext>
            </a:extLst>
          </p:cNvPr>
          <p:cNvSpPr/>
          <p:nvPr/>
        </p:nvSpPr>
        <p:spPr>
          <a:xfrm rot="16200000">
            <a:off x="8920781" y="249359"/>
            <a:ext cx="381000" cy="5755037"/>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7" name="Content Placeholder 4">
            <a:extLst>
              <a:ext uri="{FF2B5EF4-FFF2-40B4-BE49-F238E27FC236}">
                <a16:creationId xmlns:a16="http://schemas.microsoft.com/office/drawing/2014/main" xmlns="" id="{22ADE4A0-D34A-E341-9C5E-D671958C11CB}"/>
              </a:ext>
            </a:extLst>
          </p:cNvPr>
          <p:cNvGraphicFramePr>
            <a:graphicFrameLocks/>
          </p:cNvGraphicFramePr>
          <p:nvPr>
            <p:extLst>
              <p:ext uri="{D42A27DB-BD31-4B8C-83A1-F6EECF244321}">
                <p14:modId xmlns:p14="http://schemas.microsoft.com/office/powerpoint/2010/main" val="378829238"/>
              </p:ext>
            </p:extLst>
          </p:nvPr>
        </p:nvGraphicFramePr>
        <p:xfrm>
          <a:off x="340963" y="3708899"/>
          <a:ext cx="11684000" cy="370840"/>
        </p:xfrm>
        <a:graphic>
          <a:graphicData uri="http://schemas.openxmlformats.org/drawingml/2006/table">
            <a:tbl>
              <a:tblPr firstRow="1" bandRow="1">
                <a:tableStyleId>{F5AB1C69-6EDB-4FF4-983F-18BD219EF322}</a:tableStyleId>
              </a:tblPr>
              <a:tblGrid>
                <a:gridCol w="355600">
                  <a:extLst>
                    <a:ext uri="{9D8B030D-6E8A-4147-A177-3AD203B41FA5}">
                      <a16:colId xmlns:a16="http://schemas.microsoft.com/office/drawing/2014/main" xmlns="" val="3050919398"/>
                    </a:ext>
                  </a:extLst>
                </a:gridCol>
                <a:gridCol w="290163">
                  <a:extLst>
                    <a:ext uri="{9D8B030D-6E8A-4147-A177-3AD203B41FA5}">
                      <a16:colId xmlns:a16="http://schemas.microsoft.com/office/drawing/2014/main" xmlns="" val="774300268"/>
                    </a:ext>
                  </a:extLst>
                </a:gridCol>
                <a:gridCol w="319437">
                  <a:extLst>
                    <a:ext uri="{9D8B030D-6E8A-4147-A177-3AD203B41FA5}">
                      <a16:colId xmlns:a16="http://schemas.microsoft.com/office/drawing/2014/main" xmlns="" val="4243967714"/>
                    </a:ext>
                  </a:extLst>
                </a:gridCol>
                <a:gridCol w="1955800">
                  <a:extLst>
                    <a:ext uri="{9D8B030D-6E8A-4147-A177-3AD203B41FA5}">
                      <a16:colId xmlns:a16="http://schemas.microsoft.com/office/drawing/2014/main" xmlns="" val="2894109257"/>
                    </a:ext>
                  </a:extLst>
                </a:gridCol>
                <a:gridCol w="2921000">
                  <a:extLst>
                    <a:ext uri="{9D8B030D-6E8A-4147-A177-3AD203B41FA5}">
                      <a16:colId xmlns:a16="http://schemas.microsoft.com/office/drawing/2014/main" xmlns="" val="311425641"/>
                    </a:ext>
                  </a:extLst>
                </a:gridCol>
                <a:gridCol w="2921000">
                  <a:extLst>
                    <a:ext uri="{9D8B030D-6E8A-4147-A177-3AD203B41FA5}">
                      <a16:colId xmlns:a16="http://schemas.microsoft.com/office/drawing/2014/main" xmlns="" val="111722080"/>
                    </a:ext>
                  </a:extLst>
                </a:gridCol>
                <a:gridCol w="2921000">
                  <a:extLst>
                    <a:ext uri="{9D8B030D-6E8A-4147-A177-3AD203B41FA5}">
                      <a16:colId xmlns:a16="http://schemas.microsoft.com/office/drawing/2014/main" xmlns="" val="3227812046"/>
                    </a:ext>
                  </a:extLst>
                </a:gridCol>
              </a:tblGrid>
              <a:tr h="370840">
                <a:tc>
                  <a:txBody>
                    <a:bodyPr/>
                    <a:lstStyle/>
                    <a:p>
                      <a:r>
                        <a:rPr lang="en-US" dirty="0"/>
                        <a:t>1</a:t>
                      </a:r>
                    </a:p>
                  </a:txBody>
                  <a:tcPr marL="121920" marR="121920"/>
                </a:tc>
                <a:tc>
                  <a:txBody>
                    <a:bodyPr/>
                    <a:lstStyle/>
                    <a:p>
                      <a:pPr algn="ctr"/>
                      <a:r>
                        <a:rPr lang="en-US" dirty="0"/>
                        <a:t>1</a:t>
                      </a:r>
                    </a:p>
                  </a:txBody>
                  <a:tcPr marL="121920" marR="121920"/>
                </a:tc>
                <a:tc>
                  <a:txBody>
                    <a:bodyPr/>
                    <a:lstStyle/>
                    <a:p>
                      <a:pPr algn="ctr"/>
                      <a:r>
                        <a:rPr lang="en-US" dirty="0"/>
                        <a:t>0</a:t>
                      </a:r>
                    </a:p>
                  </a:txBody>
                  <a:tcPr marL="121920" marR="121920"/>
                </a:tc>
                <a:tc>
                  <a:txBody>
                    <a:bodyPr/>
                    <a:lstStyle/>
                    <a:p>
                      <a:endParaRPr lang="en-US" dirty="0"/>
                    </a:p>
                  </a:txBody>
                  <a:tcPr marL="121920" marR="121920"/>
                </a:tc>
                <a:tc>
                  <a:txBody>
                    <a:bodyPr/>
                    <a:lstStyle/>
                    <a:p>
                      <a:endParaRPr lang="en-US"/>
                    </a:p>
                  </a:txBody>
                  <a:tcPr marL="121920" marR="121920"/>
                </a:tc>
                <a:tc>
                  <a:txBody>
                    <a:bodyPr/>
                    <a:lstStyle/>
                    <a:p>
                      <a:endParaRPr lang="en-US"/>
                    </a:p>
                  </a:txBody>
                  <a:tcPr marL="121920" marR="121920"/>
                </a:tc>
                <a:tc>
                  <a:txBody>
                    <a:bodyPr/>
                    <a:lstStyle/>
                    <a:p>
                      <a:endParaRPr lang="en-US" dirty="0"/>
                    </a:p>
                  </a:txBody>
                  <a:tcPr marL="121920" marR="121920"/>
                </a:tc>
                <a:extLst>
                  <a:ext uri="{0D108BD9-81ED-4DB2-BD59-A6C34878D82A}">
                    <a16:rowId xmlns:a16="http://schemas.microsoft.com/office/drawing/2014/main" xmlns="" val="1826046841"/>
                  </a:ext>
                </a:extLst>
              </a:tr>
            </a:tbl>
          </a:graphicData>
        </a:graphic>
      </p:graphicFrame>
      <p:sp>
        <p:nvSpPr>
          <p:cNvPr id="38" name="TextBox 37">
            <a:extLst>
              <a:ext uri="{FF2B5EF4-FFF2-40B4-BE49-F238E27FC236}">
                <a16:creationId xmlns:a16="http://schemas.microsoft.com/office/drawing/2014/main" xmlns="" id="{7897FC7D-7717-094A-9EE3-9D500815B622}"/>
              </a:ext>
            </a:extLst>
          </p:cNvPr>
          <p:cNvSpPr txBox="1"/>
          <p:nvPr/>
        </p:nvSpPr>
        <p:spPr>
          <a:xfrm>
            <a:off x="258418" y="3352800"/>
            <a:ext cx="939681" cy="369332"/>
          </a:xfrm>
          <a:prstGeom prst="rect">
            <a:avLst/>
          </a:prstGeom>
          <a:noFill/>
        </p:spPr>
        <p:txBody>
          <a:bodyPr wrap="none" rtlCol="0">
            <a:spAutoFit/>
          </a:bodyPr>
          <a:lstStyle/>
          <a:p>
            <a:r>
              <a:rPr lang="en-US" b="1" dirty="0"/>
              <a:t>Class: C</a:t>
            </a:r>
          </a:p>
        </p:txBody>
      </p:sp>
      <p:sp>
        <p:nvSpPr>
          <p:cNvPr id="40" name="TextBox 39">
            <a:extLst>
              <a:ext uri="{FF2B5EF4-FFF2-40B4-BE49-F238E27FC236}">
                <a16:creationId xmlns:a16="http://schemas.microsoft.com/office/drawing/2014/main" xmlns="" id="{BBA98910-7BB9-FA42-AFC0-67E7EEB831B9}"/>
              </a:ext>
            </a:extLst>
          </p:cNvPr>
          <p:cNvSpPr txBox="1"/>
          <p:nvPr/>
        </p:nvSpPr>
        <p:spPr>
          <a:xfrm>
            <a:off x="493363" y="4038600"/>
            <a:ext cx="660400" cy="381000"/>
          </a:xfrm>
          <a:prstGeom prst="rect">
            <a:avLst/>
          </a:prstGeom>
          <a:noFill/>
        </p:spPr>
        <p:txBody>
          <a:bodyPr wrap="square" rtlCol="0">
            <a:spAutoFit/>
          </a:bodyPr>
          <a:lstStyle/>
          <a:p>
            <a:r>
              <a:rPr lang="en-US" dirty="0"/>
              <a:t>Fix</a:t>
            </a:r>
          </a:p>
        </p:txBody>
      </p:sp>
      <p:sp>
        <p:nvSpPr>
          <p:cNvPr id="41" name="TextBox 40">
            <a:extLst>
              <a:ext uri="{FF2B5EF4-FFF2-40B4-BE49-F238E27FC236}">
                <a16:creationId xmlns:a16="http://schemas.microsoft.com/office/drawing/2014/main" xmlns="" id="{CB52B52A-CAA4-134E-B89B-68ADF3B92E06}"/>
              </a:ext>
            </a:extLst>
          </p:cNvPr>
          <p:cNvSpPr txBox="1"/>
          <p:nvPr/>
        </p:nvSpPr>
        <p:spPr>
          <a:xfrm>
            <a:off x="3006008" y="4012560"/>
            <a:ext cx="1668952" cy="646331"/>
          </a:xfrm>
          <a:prstGeom prst="rect">
            <a:avLst/>
          </a:prstGeom>
          <a:noFill/>
        </p:spPr>
        <p:txBody>
          <a:bodyPr wrap="square" rtlCol="0">
            <a:spAutoFit/>
          </a:bodyPr>
          <a:lstStyle/>
          <a:p>
            <a:pPr algn="ctr"/>
            <a:r>
              <a:rPr lang="en-US" dirty="0"/>
              <a:t>21 Bit Network ID</a:t>
            </a:r>
          </a:p>
        </p:txBody>
      </p:sp>
      <p:sp>
        <p:nvSpPr>
          <p:cNvPr id="42" name="Left Brace 41">
            <a:extLst>
              <a:ext uri="{FF2B5EF4-FFF2-40B4-BE49-F238E27FC236}">
                <a16:creationId xmlns:a16="http://schemas.microsoft.com/office/drawing/2014/main" xmlns="" id="{D965C56D-A8FE-7C4D-A6E3-D447E8D4F589}"/>
              </a:ext>
            </a:extLst>
          </p:cNvPr>
          <p:cNvSpPr/>
          <p:nvPr/>
        </p:nvSpPr>
        <p:spPr>
          <a:xfrm rot="16200000">
            <a:off x="4976464" y="457701"/>
            <a:ext cx="381000" cy="7721596"/>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xmlns="" id="{301C5CE6-F898-5849-B45F-C091E0B3121D}"/>
              </a:ext>
            </a:extLst>
          </p:cNvPr>
          <p:cNvSpPr txBox="1"/>
          <p:nvPr/>
        </p:nvSpPr>
        <p:spPr>
          <a:xfrm>
            <a:off x="10677910" y="3995334"/>
            <a:ext cx="1368025" cy="369332"/>
          </a:xfrm>
          <a:prstGeom prst="rect">
            <a:avLst/>
          </a:prstGeom>
          <a:noFill/>
        </p:spPr>
        <p:txBody>
          <a:bodyPr wrap="square" rtlCol="0">
            <a:spAutoFit/>
          </a:bodyPr>
          <a:lstStyle/>
          <a:p>
            <a:pPr algn="ctr"/>
            <a:r>
              <a:rPr lang="en-US" dirty="0"/>
              <a:t>8 Bit Host ID</a:t>
            </a:r>
          </a:p>
        </p:txBody>
      </p:sp>
      <p:sp>
        <p:nvSpPr>
          <p:cNvPr id="44" name="Left Brace 43">
            <a:extLst>
              <a:ext uri="{FF2B5EF4-FFF2-40B4-BE49-F238E27FC236}">
                <a16:creationId xmlns:a16="http://schemas.microsoft.com/office/drawing/2014/main" xmlns="" id="{96B40FAF-730E-A148-A338-8B8828EAFEF4}"/>
              </a:ext>
            </a:extLst>
          </p:cNvPr>
          <p:cNvSpPr/>
          <p:nvPr/>
        </p:nvSpPr>
        <p:spPr>
          <a:xfrm rot="16200000">
            <a:off x="10410275" y="2882495"/>
            <a:ext cx="381000" cy="2848375"/>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5" name="Content Placeholder 4">
            <a:extLst>
              <a:ext uri="{FF2B5EF4-FFF2-40B4-BE49-F238E27FC236}">
                <a16:creationId xmlns:a16="http://schemas.microsoft.com/office/drawing/2014/main" xmlns="" id="{880A693B-2253-0846-9AD6-A6AD213CAF7C}"/>
              </a:ext>
            </a:extLst>
          </p:cNvPr>
          <p:cNvGraphicFramePr>
            <a:graphicFrameLocks/>
          </p:cNvGraphicFramePr>
          <p:nvPr>
            <p:extLst>
              <p:ext uri="{D42A27DB-BD31-4B8C-83A1-F6EECF244321}">
                <p14:modId xmlns:p14="http://schemas.microsoft.com/office/powerpoint/2010/main" val="1032159286"/>
              </p:ext>
            </p:extLst>
          </p:nvPr>
        </p:nvGraphicFramePr>
        <p:xfrm>
          <a:off x="340963" y="4774731"/>
          <a:ext cx="11684000" cy="370840"/>
        </p:xfrm>
        <a:graphic>
          <a:graphicData uri="http://schemas.openxmlformats.org/drawingml/2006/table">
            <a:tbl>
              <a:tblPr firstRow="1" bandRow="1">
                <a:tableStyleId>{00A15C55-8517-42AA-B614-E9B94910E393}</a:tableStyleId>
              </a:tblPr>
              <a:tblGrid>
                <a:gridCol w="355600">
                  <a:extLst>
                    <a:ext uri="{9D8B030D-6E8A-4147-A177-3AD203B41FA5}">
                      <a16:colId xmlns:a16="http://schemas.microsoft.com/office/drawing/2014/main" xmlns="" val="3050919398"/>
                    </a:ext>
                  </a:extLst>
                </a:gridCol>
                <a:gridCol w="290163">
                  <a:extLst>
                    <a:ext uri="{9D8B030D-6E8A-4147-A177-3AD203B41FA5}">
                      <a16:colId xmlns:a16="http://schemas.microsoft.com/office/drawing/2014/main" xmlns="" val="774300268"/>
                    </a:ext>
                  </a:extLst>
                </a:gridCol>
                <a:gridCol w="319437">
                  <a:extLst>
                    <a:ext uri="{9D8B030D-6E8A-4147-A177-3AD203B41FA5}">
                      <a16:colId xmlns:a16="http://schemas.microsoft.com/office/drawing/2014/main" xmlns="" val="4243967714"/>
                    </a:ext>
                  </a:extLst>
                </a:gridCol>
                <a:gridCol w="277707">
                  <a:extLst>
                    <a:ext uri="{9D8B030D-6E8A-4147-A177-3AD203B41FA5}">
                      <a16:colId xmlns:a16="http://schemas.microsoft.com/office/drawing/2014/main" xmlns="" val="2894109257"/>
                    </a:ext>
                  </a:extLst>
                </a:gridCol>
                <a:gridCol w="1678093">
                  <a:extLst>
                    <a:ext uri="{9D8B030D-6E8A-4147-A177-3AD203B41FA5}">
                      <a16:colId xmlns:a16="http://schemas.microsoft.com/office/drawing/2014/main" xmlns="" val="3999155438"/>
                    </a:ext>
                  </a:extLst>
                </a:gridCol>
                <a:gridCol w="2921000">
                  <a:extLst>
                    <a:ext uri="{9D8B030D-6E8A-4147-A177-3AD203B41FA5}">
                      <a16:colId xmlns:a16="http://schemas.microsoft.com/office/drawing/2014/main" xmlns="" val="311425641"/>
                    </a:ext>
                  </a:extLst>
                </a:gridCol>
                <a:gridCol w="2921000">
                  <a:extLst>
                    <a:ext uri="{9D8B030D-6E8A-4147-A177-3AD203B41FA5}">
                      <a16:colId xmlns:a16="http://schemas.microsoft.com/office/drawing/2014/main" xmlns="" val="111722080"/>
                    </a:ext>
                  </a:extLst>
                </a:gridCol>
                <a:gridCol w="2921000">
                  <a:extLst>
                    <a:ext uri="{9D8B030D-6E8A-4147-A177-3AD203B41FA5}">
                      <a16:colId xmlns:a16="http://schemas.microsoft.com/office/drawing/2014/main" xmlns="" val="3227812046"/>
                    </a:ext>
                  </a:extLst>
                </a:gridCol>
              </a:tblGrid>
              <a:tr h="370840">
                <a:tc>
                  <a:txBody>
                    <a:bodyPr/>
                    <a:lstStyle/>
                    <a:p>
                      <a:r>
                        <a:rPr lang="en-US" dirty="0"/>
                        <a:t>1</a:t>
                      </a:r>
                    </a:p>
                  </a:txBody>
                  <a:tcPr marL="121920" marR="121920"/>
                </a:tc>
                <a:tc>
                  <a:txBody>
                    <a:bodyPr/>
                    <a:lstStyle/>
                    <a:p>
                      <a:pPr algn="ctr"/>
                      <a:r>
                        <a:rPr lang="en-US" dirty="0"/>
                        <a:t>1</a:t>
                      </a:r>
                    </a:p>
                  </a:txBody>
                  <a:tcPr marL="121920" marR="121920"/>
                </a:tc>
                <a:tc>
                  <a:txBody>
                    <a:bodyPr/>
                    <a:lstStyle/>
                    <a:p>
                      <a:pPr algn="ctr"/>
                      <a:r>
                        <a:rPr lang="en-US" dirty="0"/>
                        <a:t>1</a:t>
                      </a:r>
                    </a:p>
                  </a:txBody>
                  <a:tcPr marL="121920" marR="121920"/>
                </a:tc>
                <a:tc>
                  <a:txBody>
                    <a:bodyPr/>
                    <a:lstStyle/>
                    <a:p>
                      <a:pPr algn="ctr"/>
                      <a:r>
                        <a:rPr lang="en-US" dirty="0"/>
                        <a:t>0</a:t>
                      </a:r>
                    </a:p>
                  </a:txBody>
                  <a:tcPr marL="121920" marR="121920"/>
                </a:tc>
                <a:tc>
                  <a:txBody>
                    <a:bodyPr/>
                    <a:lstStyle/>
                    <a:p>
                      <a:endParaRPr lang="en-US" dirty="0"/>
                    </a:p>
                  </a:txBody>
                  <a:tcPr marL="121920" marR="121920"/>
                </a:tc>
                <a:tc>
                  <a:txBody>
                    <a:bodyPr/>
                    <a:lstStyle/>
                    <a:p>
                      <a:endParaRPr lang="en-US"/>
                    </a:p>
                  </a:txBody>
                  <a:tcPr marL="121920" marR="121920"/>
                </a:tc>
                <a:tc>
                  <a:txBody>
                    <a:bodyPr/>
                    <a:lstStyle/>
                    <a:p>
                      <a:endParaRPr lang="en-US"/>
                    </a:p>
                  </a:txBody>
                  <a:tcPr marL="121920" marR="121920"/>
                </a:tc>
                <a:tc>
                  <a:txBody>
                    <a:bodyPr/>
                    <a:lstStyle/>
                    <a:p>
                      <a:endParaRPr lang="en-US" dirty="0"/>
                    </a:p>
                  </a:txBody>
                  <a:tcPr marL="121920" marR="121920"/>
                </a:tc>
                <a:extLst>
                  <a:ext uri="{0D108BD9-81ED-4DB2-BD59-A6C34878D82A}">
                    <a16:rowId xmlns:a16="http://schemas.microsoft.com/office/drawing/2014/main" xmlns="" val="1826046841"/>
                  </a:ext>
                </a:extLst>
              </a:tr>
            </a:tbl>
          </a:graphicData>
        </a:graphic>
      </p:graphicFrame>
      <p:sp>
        <p:nvSpPr>
          <p:cNvPr id="46" name="TextBox 45">
            <a:extLst>
              <a:ext uri="{FF2B5EF4-FFF2-40B4-BE49-F238E27FC236}">
                <a16:creationId xmlns:a16="http://schemas.microsoft.com/office/drawing/2014/main" xmlns="" id="{BDAF333E-0E2E-1042-A3E0-305C7C2DD334}"/>
              </a:ext>
            </a:extLst>
          </p:cNvPr>
          <p:cNvSpPr txBox="1"/>
          <p:nvPr/>
        </p:nvSpPr>
        <p:spPr>
          <a:xfrm>
            <a:off x="233029" y="4419600"/>
            <a:ext cx="938077" cy="369332"/>
          </a:xfrm>
          <a:prstGeom prst="rect">
            <a:avLst/>
          </a:prstGeom>
          <a:noFill/>
        </p:spPr>
        <p:txBody>
          <a:bodyPr wrap="none" rtlCol="0">
            <a:spAutoFit/>
          </a:bodyPr>
          <a:lstStyle/>
          <a:p>
            <a:r>
              <a:rPr lang="en-US" b="1" dirty="0"/>
              <a:t>Class: D</a:t>
            </a:r>
          </a:p>
        </p:txBody>
      </p:sp>
      <p:sp>
        <p:nvSpPr>
          <p:cNvPr id="47" name="TextBox 46">
            <a:extLst>
              <a:ext uri="{FF2B5EF4-FFF2-40B4-BE49-F238E27FC236}">
                <a16:creationId xmlns:a16="http://schemas.microsoft.com/office/drawing/2014/main" xmlns="" id="{3BD96DAD-A43A-1A42-836A-11CC7DB7630D}"/>
              </a:ext>
            </a:extLst>
          </p:cNvPr>
          <p:cNvSpPr txBox="1"/>
          <p:nvPr/>
        </p:nvSpPr>
        <p:spPr>
          <a:xfrm>
            <a:off x="558800" y="5029200"/>
            <a:ext cx="660400" cy="381000"/>
          </a:xfrm>
          <a:prstGeom prst="rect">
            <a:avLst/>
          </a:prstGeom>
          <a:noFill/>
        </p:spPr>
        <p:txBody>
          <a:bodyPr wrap="square" rtlCol="0">
            <a:spAutoFit/>
          </a:bodyPr>
          <a:lstStyle/>
          <a:p>
            <a:r>
              <a:rPr lang="en-US" dirty="0"/>
              <a:t>Fix</a:t>
            </a:r>
          </a:p>
        </p:txBody>
      </p:sp>
      <p:sp>
        <p:nvSpPr>
          <p:cNvPr id="48" name="TextBox 47">
            <a:extLst>
              <a:ext uri="{FF2B5EF4-FFF2-40B4-BE49-F238E27FC236}">
                <a16:creationId xmlns:a16="http://schemas.microsoft.com/office/drawing/2014/main" xmlns="" id="{B99A9B17-E0C6-164B-B307-28E4F1FC31B6}"/>
              </a:ext>
            </a:extLst>
          </p:cNvPr>
          <p:cNvSpPr txBox="1"/>
          <p:nvPr/>
        </p:nvSpPr>
        <p:spPr>
          <a:xfrm>
            <a:off x="6553200" y="5396465"/>
            <a:ext cx="2897544" cy="369332"/>
          </a:xfrm>
          <a:prstGeom prst="rect">
            <a:avLst/>
          </a:prstGeom>
          <a:noFill/>
        </p:spPr>
        <p:txBody>
          <a:bodyPr wrap="square" rtlCol="0">
            <a:spAutoFit/>
          </a:bodyPr>
          <a:lstStyle/>
          <a:p>
            <a:pPr algn="ctr"/>
            <a:r>
              <a:rPr lang="en-US" dirty="0"/>
              <a:t>Multicast address</a:t>
            </a:r>
          </a:p>
        </p:txBody>
      </p:sp>
      <p:sp>
        <p:nvSpPr>
          <p:cNvPr id="49" name="Left Brace 48">
            <a:extLst>
              <a:ext uri="{FF2B5EF4-FFF2-40B4-BE49-F238E27FC236}">
                <a16:creationId xmlns:a16="http://schemas.microsoft.com/office/drawing/2014/main" xmlns="" id="{54B1A326-4C15-4743-BCE6-EB155CFAB398}"/>
              </a:ext>
            </a:extLst>
          </p:cNvPr>
          <p:cNvSpPr/>
          <p:nvPr/>
        </p:nvSpPr>
        <p:spPr>
          <a:xfrm rot="16200000">
            <a:off x="6575252" y="186689"/>
            <a:ext cx="381000" cy="10395284"/>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2" name="Content Placeholder 4">
            <a:extLst>
              <a:ext uri="{FF2B5EF4-FFF2-40B4-BE49-F238E27FC236}">
                <a16:creationId xmlns:a16="http://schemas.microsoft.com/office/drawing/2014/main" xmlns="" id="{F380A1A4-6BBE-8043-A28A-75EC4B70D779}"/>
              </a:ext>
            </a:extLst>
          </p:cNvPr>
          <p:cNvGraphicFramePr>
            <a:graphicFrameLocks/>
          </p:cNvGraphicFramePr>
          <p:nvPr>
            <p:extLst>
              <p:ext uri="{D42A27DB-BD31-4B8C-83A1-F6EECF244321}">
                <p14:modId xmlns:p14="http://schemas.microsoft.com/office/powerpoint/2010/main" val="4135629544"/>
              </p:ext>
            </p:extLst>
          </p:nvPr>
        </p:nvGraphicFramePr>
        <p:xfrm>
          <a:off x="355600" y="5765797"/>
          <a:ext cx="11684000" cy="370840"/>
        </p:xfrm>
        <a:graphic>
          <a:graphicData uri="http://schemas.openxmlformats.org/drawingml/2006/table">
            <a:tbl>
              <a:tblPr firstRow="1" bandRow="1">
                <a:tableStyleId>{7DF18680-E054-41AD-8BC1-D1AEF772440D}</a:tableStyleId>
              </a:tblPr>
              <a:tblGrid>
                <a:gridCol w="355600">
                  <a:extLst>
                    <a:ext uri="{9D8B030D-6E8A-4147-A177-3AD203B41FA5}">
                      <a16:colId xmlns:a16="http://schemas.microsoft.com/office/drawing/2014/main" xmlns="" val="3050919398"/>
                    </a:ext>
                  </a:extLst>
                </a:gridCol>
                <a:gridCol w="290163">
                  <a:extLst>
                    <a:ext uri="{9D8B030D-6E8A-4147-A177-3AD203B41FA5}">
                      <a16:colId xmlns:a16="http://schemas.microsoft.com/office/drawing/2014/main" xmlns="" val="774300268"/>
                    </a:ext>
                  </a:extLst>
                </a:gridCol>
                <a:gridCol w="319437">
                  <a:extLst>
                    <a:ext uri="{9D8B030D-6E8A-4147-A177-3AD203B41FA5}">
                      <a16:colId xmlns:a16="http://schemas.microsoft.com/office/drawing/2014/main" xmlns="" val="4243967714"/>
                    </a:ext>
                  </a:extLst>
                </a:gridCol>
                <a:gridCol w="277707">
                  <a:extLst>
                    <a:ext uri="{9D8B030D-6E8A-4147-A177-3AD203B41FA5}">
                      <a16:colId xmlns:a16="http://schemas.microsoft.com/office/drawing/2014/main" xmlns="" val="2894109257"/>
                    </a:ext>
                  </a:extLst>
                </a:gridCol>
                <a:gridCol w="1678093">
                  <a:extLst>
                    <a:ext uri="{9D8B030D-6E8A-4147-A177-3AD203B41FA5}">
                      <a16:colId xmlns:a16="http://schemas.microsoft.com/office/drawing/2014/main" xmlns="" val="3999155438"/>
                    </a:ext>
                  </a:extLst>
                </a:gridCol>
                <a:gridCol w="2921000">
                  <a:extLst>
                    <a:ext uri="{9D8B030D-6E8A-4147-A177-3AD203B41FA5}">
                      <a16:colId xmlns:a16="http://schemas.microsoft.com/office/drawing/2014/main" xmlns="" val="311425641"/>
                    </a:ext>
                  </a:extLst>
                </a:gridCol>
                <a:gridCol w="2921000">
                  <a:extLst>
                    <a:ext uri="{9D8B030D-6E8A-4147-A177-3AD203B41FA5}">
                      <a16:colId xmlns:a16="http://schemas.microsoft.com/office/drawing/2014/main" xmlns="" val="111722080"/>
                    </a:ext>
                  </a:extLst>
                </a:gridCol>
                <a:gridCol w="2921000">
                  <a:extLst>
                    <a:ext uri="{9D8B030D-6E8A-4147-A177-3AD203B41FA5}">
                      <a16:colId xmlns:a16="http://schemas.microsoft.com/office/drawing/2014/main" xmlns="" val="3227812046"/>
                    </a:ext>
                  </a:extLst>
                </a:gridCol>
              </a:tblGrid>
              <a:tr h="370840">
                <a:tc>
                  <a:txBody>
                    <a:bodyPr/>
                    <a:lstStyle/>
                    <a:p>
                      <a:r>
                        <a:rPr lang="en-US" dirty="0"/>
                        <a:t>1</a:t>
                      </a:r>
                    </a:p>
                  </a:txBody>
                  <a:tcPr marL="121920" marR="121920"/>
                </a:tc>
                <a:tc>
                  <a:txBody>
                    <a:bodyPr/>
                    <a:lstStyle/>
                    <a:p>
                      <a:pPr algn="ctr"/>
                      <a:r>
                        <a:rPr lang="en-US" dirty="0"/>
                        <a:t>1</a:t>
                      </a:r>
                    </a:p>
                  </a:txBody>
                  <a:tcPr marL="121920" marR="121920"/>
                </a:tc>
                <a:tc>
                  <a:txBody>
                    <a:bodyPr/>
                    <a:lstStyle/>
                    <a:p>
                      <a:pPr algn="ctr"/>
                      <a:r>
                        <a:rPr lang="en-US" dirty="0"/>
                        <a:t>1</a:t>
                      </a:r>
                    </a:p>
                  </a:txBody>
                  <a:tcPr marL="121920" marR="121920"/>
                </a:tc>
                <a:tc>
                  <a:txBody>
                    <a:bodyPr/>
                    <a:lstStyle/>
                    <a:p>
                      <a:pPr algn="ctr"/>
                      <a:r>
                        <a:rPr lang="en-US" dirty="0"/>
                        <a:t>1</a:t>
                      </a:r>
                    </a:p>
                  </a:txBody>
                  <a:tcPr marL="121920" marR="121920"/>
                </a:tc>
                <a:tc>
                  <a:txBody>
                    <a:bodyPr/>
                    <a:lstStyle/>
                    <a:p>
                      <a:endParaRPr lang="en-US" dirty="0"/>
                    </a:p>
                  </a:txBody>
                  <a:tcPr marL="121920" marR="121920"/>
                </a:tc>
                <a:tc>
                  <a:txBody>
                    <a:bodyPr/>
                    <a:lstStyle/>
                    <a:p>
                      <a:endParaRPr lang="en-US"/>
                    </a:p>
                  </a:txBody>
                  <a:tcPr marL="121920" marR="121920"/>
                </a:tc>
                <a:tc>
                  <a:txBody>
                    <a:bodyPr/>
                    <a:lstStyle/>
                    <a:p>
                      <a:endParaRPr lang="en-US"/>
                    </a:p>
                  </a:txBody>
                  <a:tcPr marL="121920" marR="121920"/>
                </a:tc>
                <a:tc>
                  <a:txBody>
                    <a:bodyPr/>
                    <a:lstStyle/>
                    <a:p>
                      <a:endParaRPr lang="en-US" dirty="0"/>
                    </a:p>
                  </a:txBody>
                  <a:tcPr marL="121920" marR="121920"/>
                </a:tc>
                <a:extLst>
                  <a:ext uri="{0D108BD9-81ED-4DB2-BD59-A6C34878D82A}">
                    <a16:rowId xmlns:a16="http://schemas.microsoft.com/office/drawing/2014/main" xmlns="" val="1826046841"/>
                  </a:ext>
                </a:extLst>
              </a:tr>
            </a:tbl>
          </a:graphicData>
        </a:graphic>
      </p:graphicFrame>
      <p:sp>
        <p:nvSpPr>
          <p:cNvPr id="53" name="TextBox 52">
            <a:extLst>
              <a:ext uri="{FF2B5EF4-FFF2-40B4-BE49-F238E27FC236}">
                <a16:creationId xmlns:a16="http://schemas.microsoft.com/office/drawing/2014/main" xmlns="" id="{20F32F40-342E-8D40-904D-67EA15796464}"/>
              </a:ext>
            </a:extLst>
          </p:cNvPr>
          <p:cNvSpPr txBox="1"/>
          <p:nvPr/>
        </p:nvSpPr>
        <p:spPr>
          <a:xfrm>
            <a:off x="360018" y="5396465"/>
            <a:ext cx="922047" cy="369332"/>
          </a:xfrm>
          <a:prstGeom prst="rect">
            <a:avLst/>
          </a:prstGeom>
          <a:noFill/>
        </p:spPr>
        <p:txBody>
          <a:bodyPr wrap="none" rtlCol="0">
            <a:spAutoFit/>
          </a:bodyPr>
          <a:lstStyle/>
          <a:p>
            <a:r>
              <a:rPr lang="en-US" b="1" dirty="0"/>
              <a:t>Class: E</a:t>
            </a:r>
          </a:p>
        </p:txBody>
      </p:sp>
      <p:sp>
        <p:nvSpPr>
          <p:cNvPr id="54" name="TextBox 53">
            <a:extLst>
              <a:ext uri="{FF2B5EF4-FFF2-40B4-BE49-F238E27FC236}">
                <a16:creationId xmlns:a16="http://schemas.microsoft.com/office/drawing/2014/main" xmlns="" id="{1A2A474C-D896-A64C-B644-A6712D34ACDF}"/>
              </a:ext>
            </a:extLst>
          </p:cNvPr>
          <p:cNvSpPr txBox="1"/>
          <p:nvPr/>
        </p:nvSpPr>
        <p:spPr>
          <a:xfrm>
            <a:off x="508000" y="6149116"/>
            <a:ext cx="660400" cy="381000"/>
          </a:xfrm>
          <a:prstGeom prst="rect">
            <a:avLst/>
          </a:prstGeom>
          <a:noFill/>
        </p:spPr>
        <p:txBody>
          <a:bodyPr wrap="square" rtlCol="0">
            <a:spAutoFit/>
          </a:bodyPr>
          <a:lstStyle/>
          <a:p>
            <a:r>
              <a:rPr lang="en-US" dirty="0"/>
              <a:t>Fix</a:t>
            </a:r>
          </a:p>
        </p:txBody>
      </p:sp>
      <p:sp>
        <p:nvSpPr>
          <p:cNvPr id="55" name="TextBox 54">
            <a:extLst>
              <a:ext uri="{FF2B5EF4-FFF2-40B4-BE49-F238E27FC236}">
                <a16:creationId xmlns:a16="http://schemas.microsoft.com/office/drawing/2014/main" xmlns="" id="{C0E144D7-B9F9-7542-9BED-F63F3B95E991}"/>
              </a:ext>
            </a:extLst>
          </p:cNvPr>
          <p:cNvSpPr txBox="1"/>
          <p:nvPr/>
        </p:nvSpPr>
        <p:spPr>
          <a:xfrm>
            <a:off x="6629389" y="6148027"/>
            <a:ext cx="2897544" cy="369332"/>
          </a:xfrm>
          <a:prstGeom prst="rect">
            <a:avLst/>
          </a:prstGeom>
          <a:noFill/>
        </p:spPr>
        <p:txBody>
          <a:bodyPr wrap="square" rtlCol="0">
            <a:spAutoFit/>
          </a:bodyPr>
          <a:lstStyle/>
          <a:p>
            <a:pPr algn="ctr"/>
            <a:r>
              <a:rPr lang="en-US" dirty="0"/>
              <a:t>Reserved address</a:t>
            </a:r>
          </a:p>
        </p:txBody>
      </p:sp>
      <p:sp>
        <p:nvSpPr>
          <p:cNvPr id="56" name="Left Brace 55">
            <a:extLst>
              <a:ext uri="{FF2B5EF4-FFF2-40B4-BE49-F238E27FC236}">
                <a16:creationId xmlns:a16="http://schemas.microsoft.com/office/drawing/2014/main" xmlns="" id="{BA04BDCE-2C01-A749-B0FE-E6674171E7D1}"/>
              </a:ext>
            </a:extLst>
          </p:cNvPr>
          <p:cNvSpPr/>
          <p:nvPr/>
        </p:nvSpPr>
        <p:spPr>
          <a:xfrm rot="16200000">
            <a:off x="6694299" y="1037568"/>
            <a:ext cx="172187" cy="10395284"/>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377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3" grpId="0" animBg="1"/>
      <p:bldP spid="14" grpId="0"/>
      <p:bldP spid="16" grpId="0"/>
      <p:bldP spid="18" grpId="0"/>
      <p:bldP spid="19" grpId="0"/>
      <p:bldP spid="20" grpId="0" animBg="1"/>
      <p:bldP spid="21" grpId="0"/>
      <p:bldP spid="22" grpId="0" animBg="1"/>
      <p:bldP spid="38" grpId="0"/>
      <p:bldP spid="40" grpId="0"/>
      <p:bldP spid="41" grpId="0"/>
      <p:bldP spid="42" grpId="0" animBg="1"/>
      <p:bldP spid="43" grpId="0"/>
      <p:bldP spid="44" grpId="0" animBg="1"/>
      <p:bldP spid="46" grpId="0"/>
      <p:bldP spid="47" grpId="0"/>
      <p:bldP spid="48" grpId="0"/>
      <p:bldP spid="49" grpId="0" animBg="1"/>
      <p:bldP spid="53" grpId="0"/>
      <p:bldP spid="54" grpId="0"/>
      <p:bldP spid="55" grpId="0"/>
      <p:bldP spid="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664C9E-C1D6-0F41-858B-420BE658D3BA}"/>
              </a:ext>
            </a:extLst>
          </p:cNvPr>
          <p:cNvSpPr>
            <a:spLocks noGrp="1"/>
          </p:cNvSpPr>
          <p:nvPr>
            <p:ph type="title"/>
          </p:nvPr>
        </p:nvSpPr>
        <p:spPr/>
        <p:txBody>
          <a:bodyPr/>
          <a:lstStyle/>
          <a:p>
            <a:r>
              <a:rPr lang="en-US" dirty="0"/>
              <a:t>Introduction of Network Layer</a:t>
            </a:r>
          </a:p>
        </p:txBody>
      </p:sp>
      <p:sp>
        <p:nvSpPr>
          <p:cNvPr id="3" name="Text Placeholder 2">
            <a:extLst>
              <a:ext uri="{FF2B5EF4-FFF2-40B4-BE49-F238E27FC236}">
                <a16:creationId xmlns:a16="http://schemas.microsoft.com/office/drawing/2014/main" xmlns="" id="{0BEBD6F5-30AC-D546-8A2D-03868620A45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59927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9B660C-BBF7-404C-8DBA-D9D13EB903AF}"/>
              </a:ext>
            </a:extLst>
          </p:cNvPr>
          <p:cNvSpPr>
            <a:spLocks noGrp="1"/>
          </p:cNvSpPr>
          <p:nvPr>
            <p:ph type="title"/>
          </p:nvPr>
        </p:nvSpPr>
        <p:spPr/>
        <p:txBody>
          <a:bodyPr/>
          <a:lstStyle/>
          <a:p>
            <a:r>
              <a:rPr lang="en-US" dirty="0"/>
              <a:t>Class A: </a:t>
            </a:r>
            <a:r>
              <a:rPr lang="en-US" sz="2400" dirty="0">
                <a:solidFill>
                  <a:srgbClr val="FF0000"/>
                </a:solidFill>
              </a:rPr>
              <a:t>(0.0.0.0 to 127.255.255.255) </a:t>
            </a:r>
          </a:p>
        </p:txBody>
      </p:sp>
      <p:sp>
        <p:nvSpPr>
          <p:cNvPr id="3" name="Content Placeholder 2">
            <a:extLst>
              <a:ext uri="{FF2B5EF4-FFF2-40B4-BE49-F238E27FC236}">
                <a16:creationId xmlns:a16="http://schemas.microsoft.com/office/drawing/2014/main" xmlns="" id="{0DA051EF-8C02-E947-9137-D5FA4ABA8F01}"/>
              </a:ext>
            </a:extLst>
          </p:cNvPr>
          <p:cNvSpPr>
            <a:spLocks noGrp="1"/>
          </p:cNvSpPr>
          <p:nvPr>
            <p:ph idx="1"/>
          </p:nvPr>
        </p:nvSpPr>
        <p:spPr/>
        <p:txBody>
          <a:bodyPr/>
          <a:lstStyle/>
          <a:p>
            <a:endParaRPr lang="en-US" dirty="0"/>
          </a:p>
          <a:p>
            <a:endParaRPr lang="en-US" dirty="0"/>
          </a:p>
          <a:p>
            <a:r>
              <a:rPr lang="en-US" dirty="0"/>
              <a:t>Only 126 addresses are used for network address.</a:t>
            </a:r>
          </a:p>
          <a:p>
            <a:r>
              <a:rPr lang="en-US" dirty="0"/>
              <a:t>All 0’s and 1’s in Network-ID are dedicated for special IP address. So, total number of IP address in class A can be represented:</a:t>
            </a:r>
          </a:p>
        </p:txBody>
      </p:sp>
      <p:graphicFrame>
        <p:nvGraphicFramePr>
          <p:cNvPr id="4" name="Content Placeholder 4">
            <a:extLst>
              <a:ext uri="{FF2B5EF4-FFF2-40B4-BE49-F238E27FC236}">
                <a16:creationId xmlns:a16="http://schemas.microsoft.com/office/drawing/2014/main" xmlns="" id="{B69D2528-7B3A-204F-906A-0F431809B8DE}"/>
              </a:ext>
            </a:extLst>
          </p:cNvPr>
          <p:cNvGraphicFramePr>
            <a:graphicFrameLocks/>
          </p:cNvGraphicFramePr>
          <p:nvPr>
            <p:extLst>
              <p:ext uri="{D42A27DB-BD31-4B8C-83A1-F6EECF244321}">
                <p14:modId xmlns:p14="http://schemas.microsoft.com/office/powerpoint/2010/main" val="558049128"/>
              </p:ext>
            </p:extLst>
          </p:nvPr>
        </p:nvGraphicFramePr>
        <p:xfrm>
          <a:off x="304800" y="1066800"/>
          <a:ext cx="11684000" cy="370840"/>
        </p:xfrm>
        <a:graphic>
          <a:graphicData uri="http://schemas.openxmlformats.org/drawingml/2006/table">
            <a:tbl>
              <a:tblPr firstRow="1" bandRow="1">
                <a:tableStyleId>{5C22544A-7EE6-4342-B048-85BDC9FD1C3A}</a:tableStyleId>
              </a:tblPr>
              <a:tblGrid>
                <a:gridCol w="355600">
                  <a:extLst>
                    <a:ext uri="{9D8B030D-6E8A-4147-A177-3AD203B41FA5}">
                      <a16:colId xmlns:a16="http://schemas.microsoft.com/office/drawing/2014/main" xmlns="" val="3050919398"/>
                    </a:ext>
                  </a:extLst>
                </a:gridCol>
                <a:gridCol w="2565400">
                  <a:extLst>
                    <a:ext uri="{9D8B030D-6E8A-4147-A177-3AD203B41FA5}">
                      <a16:colId xmlns:a16="http://schemas.microsoft.com/office/drawing/2014/main" xmlns="" val="774300268"/>
                    </a:ext>
                  </a:extLst>
                </a:gridCol>
                <a:gridCol w="2921000">
                  <a:extLst>
                    <a:ext uri="{9D8B030D-6E8A-4147-A177-3AD203B41FA5}">
                      <a16:colId xmlns:a16="http://schemas.microsoft.com/office/drawing/2014/main" xmlns="" val="311425641"/>
                    </a:ext>
                  </a:extLst>
                </a:gridCol>
                <a:gridCol w="2921000">
                  <a:extLst>
                    <a:ext uri="{9D8B030D-6E8A-4147-A177-3AD203B41FA5}">
                      <a16:colId xmlns:a16="http://schemas.microsoft.com/office/drawing/2014/main" xmlns="" val="111722080"/>
                    </a:ext>
                  </a:extLst>
                </a:gridCol>
                <a:gridCol w="2921000">
                  <a:extLst>
                    <a:ext uri="{9D8B030D-6E8A-4147-A177-3AD203B41FA5}">
                      <a16:colId xmlns:a16="http://schemas.microsoft.com/office/drawing/2014/main" xmlns="" val="3227812046"/>
                    </a:ext>
                  </a:extLst>
                </a:gridCol>
              </a:tblGrid>
              <a:tr h="370840">
                <a:tc>
                  <a:txBody>
                    <a:bodyPr/>
                    <a:lstStyle/>
                    <a:p>
                      <a:r>
                        <a:rPr lang="en-US" dirty="0"/>
                        <a:t>0</a:t>
                      </a:r>
                    </a:p>
                  </a:txBody>
                  <a:tcPr marL="121920" marR="121920"/>
                </a:tc>
                <a:tc>
                  <a:txBody>
                    <a:bodyPr/>
                    <a:lstStyle/>
                    <a:p>
                      <a:endParaRPr lang="en-US" dirty="0"/>
                    </a:p>
                  </a:txBody>
                  <a:tcPr marL="121920" marR="121920"/>
                </a:tc>
                <a:tc>
                  <a:txBody>
                    <a:bodyPr/>
                    <a:lstStyle/>
                    <a:p>
                      <a:endParaRPr lang="en-US"/>
                    </a:p>
                  </a:txBody>
                  <a:tcPr marL="121920" marR="121920"/>
                </a:tc>
                <a:tc>
                  <a:txBody>
                    <a:bodyPr/>
                    <a:lstStyle/>
                    <a:p>
                      <a:endParaRPr lang="en-US"/>
                    </a:p>
                  </a:txBody>
                  <a:tcPr marL="121920" marR="121920"/>
                </a:tc>
                <a:tc>
                  <a:txBody>
                    <a:bodyPr/>
                    <a:lstStyle/>
                    <a:p>
                      <a:endParaRPr lang="en-US" dirty="0"/>
                    </a:p>
                  </a:txBody>
                  <a:tcPr marL="121920" marR="121920"/>
                </a:tc>
                <a:extLst>
                  <a:ext uri="{0D108BD9-81ED-4DB2-BD59-A6C34878D82A}">
                    <a16:rowId xmlns:a16="http://schemas.microsoft.com/office/drawing/2014/main" xmlns="" val="1826046841"/>
                  </a:ext>
                </a:extLst>
              </a:tr>
            </a:tbl>
          </a:graphicData>
        </a:graphic>
      </p:graphicFrame>
      <p:cxnSp>
        <p:nvCxnSpPr>
          <p:cNvPr id="6" name="Straight Arrow Connector 5">
            <a:extLst>
              <a:ext uri="{FF2B5EF4-FFF2-40B4-BE49-F238E27FC236}">
                <a16:creationId xmlns:a16="http://schemas.microsoft.com/office/drawing/2014/main" xmlns="" id="{19026224-3182-3C47-A92B-98A152B4C104}"/>
              </a:ext>
            </a:extLst>
          </p:cNvPr>
          <p:cNvCxnSpPr>
            <a:cxnSpLocks/>
          </p:cNvCxnSpPr>
          <p:nvPr/>
        </p:nvCxnSpPr>
        <p:spPr>
          <a:xfrm flipV="1">
            <a:off x="457200" y="1437640"/>
            <a:ext cx="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26B8829D-5227-4F49-A82F-F94C21365C89}"/>
              </a:ext>
            </a:extLst>
          </p:cNvPr>
          <p:cNvSpPr txBox="1"/>
          <p:nvPr/>
        </p:nvSpPr>
        <p:spPr>
          <a:xfrm>
            <a:off x="1117600" y="1402346"/>
            <a:ext cx="1668952" cy="369332"/>
          </a:xfrm>
          <a:prstGeom prst="rect">
            <a:avLst/>
          </a:prstGeom>
          <a:noFill/>
        </p:spPr>
        <p:txBody>
          <a:bodyPr wrap="square" rtlCol="0">
            <a:spAutoFit/>
          </a:bodyPr>
          <a:lstStyle/>
          <a:p>
            <a:pPr algn="ctr"/>
            <a:r>
              <a:rPr lang="en-US" dirty="0"/>
              <a:t>7 Bit Network ID</a:t>
            </a:r>
          </a:p>
        </p:txBody>
      </p:sp>
      <p:sp>
        <p:nvSpPr>
          <p:cNvPr id="8" name="Left Brace 7">
            <a:extLst>
              <a:ext uri="{FF2B5EF4-FFF2-40B4-BE49-F238E27FC236}">
                <a16:creationId xmlns:a16="http://schemas.microsoft.com/office/drawing/2014/main" xmlns="" id="{B9CCBA7F-6455-454C-847E-3FD3D6BE67A6}"/>
              </a:ext>
            </a:extLst>
          </p:cNvPr>
          <p:cNvSpPr/>
          <p:nvPr/>
        </p:nvSpPr>
        <p:spPr>
          <a:xfrm rot="16200000">
            <a:off x="7454900" y="-2628899"/>
            <a:ext cx="381000" cy="8686800"/>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xmlns="" id="{BB9BE76D-FCE2-D749-916D-684831C7B007}"/>
              </a:ext>
            </a:extLst>
          </p:cNvPr>
          <p:cNvSpPr txBox="1"/>
          <p:nvPr/>
        </p:nvSpPr>
        <p:spPr>
          <a:xfrm>
            <a:off x="7772401" y="1402345"/>
            <a:ext cx="1368025" cy="646331"/>
          </a:xfrm>
          <a:prstGeom prst="rect">
            <a:avLst/>
          </a:prstGeom>
          <a:noFill/>
        </p:spPr>
        <p:txBody>
          <a:bodyPr wrap="square" rtlCol="0">
            <a:spAutoFit/>
          </a:bodyPr>
          <a:lstStyle/>
          <a:p>
            <a:r>
              <a:rPr lang="en-US" dirty="0"/>
              <a:t>24 Bit Host ID</a:t>
            </a:r>
          </a:p>
        </p:txBody>
      </p:sp>
      <p:graphicFrame>
        <p:nvGraphicFramePr>
          <p:cNvPr id="10" name="Table 9">
            <a:extLst>
              <a:ext uri="{FF2B5EF4-FFF2-40B4-BE49-F238E27FC236}">
                <a16:creationId xmlns:a16="http://schemas.microsoft.com/office/drawing/2014/main" xmlns="" id="{782232CB-0DED-6D41-8EE3-0761A1BF4B69}"/>
              </a:ext>
            </a:extLst>
          </p:cNvPr>
          <p:cNvGraphicFramePr>
            <a:graphicFrameLocks noGrp="1"/>
          </p:cNvGraphicFramePr>
          <p:nvPr>
            <p:extLst>
              <p:ext uri="{D42A27DB-BD31-4B8C-83A1-F6EECF244321}">
                <p14:modId xmlns:p14="http://schemas.microsoft.com/office/powerpoint/2010/main" val="2921185243"/>
              </p:ext>
            </p:extLst>
          </p:nvPr>
        </p:nvGraphicFramePr>
        <p:xfrm>
          <a:off x="2246038" y="3489070"/>
          <a:ext cx="7801524" cy="2835531"/>
        </p:xfrm>
        <a:graphic>
          <a:graphicData uri="http://schemas.openxmlformats.org/drawingml/2006/table">
            <a:tbl>
              <a:tblPr firstRow="1" bandRow="1">
                <a:tableStyleId>{3B4B98B0-60AC-42C2-AFA5-B58CD77FA1E5}</a:tableStyleId>
              </a:tblPr>
              <a:tblGrid>
                <a:gridCol w="2489607">
                  <a:extLst>
                    <a:ext uri="{9D8B030D-6E8A-4147-A177-3AD203B41FA5}">
                      <a16:colId xmlns:a16="http://schemas.microsoft.com/office/drawing/2014/main" xmlns="" val="4185517424"/>
                    </a:ext>
                  </a:extLst>
                </a:gridCol>
                <a:gridCol w="5311917">
                  <a:extLst>
                    <a:ext uri="{9D8B030D-6E8A-4147-A177-3AD203B41FA5}">
                      <a16:colId xmlns:a16="http://schemas.microsoft.com/office/drawing/2014/main" xmlns="" val="881006165"/>
                    </a:ext>
                  </a:extLst>
                </a:gridCol>
              </a:tblGrid>
              <a:tr h="316386">
                <a:tc>
                  <a:txBody>
                    <a:bodyPr/>
                    <a:lstStyle/>
                    <a:p>
                      <a:r>
                        <a:rPr lang="en-US" b="0" dirty="0"/>
                        <a:t>0.0.0.0</a:t>
                      </a:r>
                    </a:p>
                  </a:txBody>
                  <a:tcPr marL="121920" marR="121920"/>
                </a:tc>
                <a:tc>
                  <a:txBody>
                    <a:bodyPr/>
                    <a:lstStyle/>
                    <a:p>
                      <a:r>
                        <a:rPr lang="en-US" b="0" dirty="0">
                          <a:sym typeface="Wingdings" pitchFamily="2" charset="2"/>
                        </a:rPr>
                        <a:t>Special IP Address</a:t>
                      </a:r>
                      <a:endParaRPr lang="en-US" b="0" dirty="0"/>
                    </a:p>
                  </a:txBody>
                  <a:tcPr marL="121920" marR="121920"/>
                </a:tc>
                <a:extLst>
                  <a:ext uri="{0D108BD9-81ED-4DB2-BD59-A6C34878D82A}">
                    <a16:rowId xmlns:a16="http://schemas.microsoft.com/office/drawing/2014/main" xmlns="" val="1742868007"/>
                  </a:ext>
                </a:extLst>
              </a:tr>
              <a:tr h="1740123">
                <a:tc>
                  <a:txBody>
                    <a:bodyPr/>
                    <a:lstStyle/>
                    <a:p>
                      <a:r>
                        <a:rPr lang="en-US" dirty="0"/>
                        <a:t>00000001.0.0.1</a:t>
                      </a:r>
                    </a:p>
                    <a:p>
                      <a:r>
                        <a:rPr lang="en-US" dirty="0"/>
                        <a:t>1.0.0.2</a:t>
                      </a:r>
                    </a:p>
                    <a:p>
                      <a:r>
                        <a:rPr lang="en-US" dirty="0"/>
                        <a:t>1.0.0.3</a:t>
                      </a:r>
                    </a:p>
                    <a:p>
                      <a:r>
                        <a:rPr lang="en-US" dirty="0"/>
                        <a:t>.</a:t>
                      </a:r>
                    </a:p>
                    <a:p>
                      <a:r>
                        <a:rPr lang="en-US" dirty="0"/>
                        <a:t>.</a:t>
                      </a:r>
                    </a:p>
                    <a:p>
                      <a:r>
                        <a:rPr lang="en-US" dirty="0"/>
                        <a:t>.</a:t>
                      </a:r>
                    </a:p>
                    <a:p>
                      <a:r>
                        <a:rPr lang="en-US" dirty="0"/>
                        <a:t>126.255.255.254</a:t>
                      </a:r>
                    </a:p>
                  </a:txBody>
                  <a:tcPr marL="121920" marR="121920">
                    <a:lnB w="12700" cap="flat" cmpd="sng" algn="ctr">
                      <a:solidFill>
                        <a:schemeClr val="tx1"/>
                      </a:solidFill>
                      <a:prstDash val="solid"/>
                      <a:round/>
                      <a:headEnd type="none" w="med" len="med"/>
                      <a:tailEnd type="none" w="med" len="med"/>
                    </a:lnB>
                  </a:tcPr>
                </a:tc>
                <a:tc>
                  <a:txBody>
                    <a:bodyPr/>
                    <a:lstStyle/>
                    <a:p>
                      <a:pPr algn="l"/>
                      <a:r>
                        <a:rPr lang="en-US" dirty="0"/>
                        <a:t>2</a:t>
                      </a:r>
                      <a:r>
                        <a:rPr lang="en-US" baseline="30000" dirty="0"/>
                        <a:t>24 </a:t>
                      </a:r>
                      <a:r>
                        <a:rPr lang="en-US" baseline="0" dirty="0"/>
                        <a:t>– 2 are Host IP</a:t>
                      </a:r>
                      <a:endParaRPr lang="en-US" dirty="0"/>
                    </a:p>
                  </a:txBody>
                  <a:tcPr marL="121920" marR="12192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49569889"/>
                  </a:ext>
                </a:extLst>
              </a:tr>
              <a:tr h="458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127.255.255.255</a:t>
                      </a:r>
                    </a:p>
                  </a:txBody>
                  <a:tcPr marL="121920" marR="121920">
                    <a:lnT w="12700" cap="flat" cmpd="sng" algn="ctr">
                      <a:solidFill>
                        <a:schemeClr val="tx1"/>
                      </a:solidFill>
                      <a:prstDash val="solid"/>
                      <a:round/>
                      <a:headEnd type="none" w="med" len="med"/>
                      <a:tailEnd type="none" w="med" len="med"/>
                    </a:lnT>
                  </a:tcPr>
                </a:tc>
                <a:tc>
                  <a:txBody>
                    <a:bodyPr/>
                    <a:lstStyle/>
                    <a:p>
                      <a:r>
                        <a:rPr lang="en-US" dirty="0">
                          <a:sym typeface="Wingdings" pitchFamily="2" charset="2"/>
                        </a:rPr>
                        <a:t>Special IP Address – Loopback</a:t>
                      </a:r>
                      <a:endParaRPr lang="en-US" dirty="0"/>
                    </a:p>
                  </a:txBody>
                  <a:tcPr marL="121920" marR="12192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4055614329"/>
                  </a:ext>
                </a:extLst>
              </a:tr>
            </a:tbl>
          </a:graphicData>
        </a:graphic>
      </p:graphicFrame>
    </p:spTree>
    <p:extLst>
      <p:ext uri="{BB962C8B-B14F-4D97-AF65-F5344CB8AC3E}">
        <p14:creationId xmlns:p14="http://schemas.microsoft.com/office/powerpoint/2010/main" val="400428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0A6426-37CA-C046-9590-E1B34D97184C}"/>
              </a:ext>
            </a:extLst>
          </p:cNvPr>
          <p:cNvSpPr>
            <a:spLocks noGrp="1"/>
          </p:cNvSpPr>
          <p:nvPr>
            <p:ph type="title"/>
          </p:nvPr>
        </p:nvSpPr>
        <p:spPr/>
        <p:txBody>
          <a:bodyPr/>
          <a:lstStyle/>
          <a:p>
            <a:r>
              <a:rPr lang="en-US" dirty="0"/>
              <a:t>Class B: </a:t>
            </a:r>
            <a:r>
              <a:rPr lang="en-US" sz="2400" dirty="0">
                <a:solidFill>
                  <a:srgbClr val="FF0000"/>
                </a:solidFill>
              </a:rPr>
              <a:t>(128.0.0.0 to 191.255.255.255)</a:t>
            </a:r>
            <a:r>
              <a:rPr lang="en-US" dirty="0"/>
              <a:t> </a:t>
            </a:r>
          </a:p>
        </p:txBody>
      </p:sp>
      <p:sp>
        <p:nvSpPr>
          <p:cNvPr id="3" name="Content Placeholder 2">
            <a:extLst>
              <a:ext uri="{FF2B5EF4-FFF2-40B4-BE49-F238E27FC236}">
                <a16:creationId xmlns:a16="http://schemas.microsoft.com/office/drawing/2014/main" xmlns="" id="{739BF6F2-4364-464F-A09E-84BC75C384E8}"/>
              </a:ext>
            </a:extLst>
          </p:cNvPr>
          <p:cNvSpPr>
            <a:spLocks noGrp="1"/>
          </p:cNvSpPr>
          <p:nvPr>
            <p:ph idx="1"/>
          </p:nvPr>
        </p:nvSpPr>
        <p:spPr/>
        <p:txBody>
          <a:bodyPr/>
          <a:lstStyle/>
          <a:p>
            <a:endParaRPr lang="en-US" dirty="0"/>
          </a:p>
          <a:p>
            <a:endParaRPr lang="en-US" dirty="0"/>
          </a:p>
          <a:p>
            <a:pPr marL="0" indent="0">
              <a:buNone/>
            </a:pPr>
            <a:endParaRPr lang="en-US" dirty="0"/>
          </a:p>
          <a:p>
            <a:r>
              <a:rPr lang="en-US" dirty="0"/>
              <a:t>No special network address here. All are usable.</a:t>
            </a:r>
          </a:p>
        </p:txBody>
      </p:sp>
      <p:graphicFrame>
        <p:nvGraphicFramePr>
          <p:cNvPr id="4" name="Content Placeholder 4">
            <a:extLst>
              <a:ext uri="{FF2B5EF4-FFF2-40B4-BE49-F238E27FC236}">
                <a16:creationId xmlns:a16="http://schemas.microsoft.com/office/drawing/2014/main" xmlns="" id="{3C8765E1-B9AA-3F49-9E3E-B113B13EEE10}"/>
              </a:ext>
            </a:extLst>
          </p:cNvPr>
          <p:cNvGraphicFramePr>
            <a:graphicFrameLocks/>
          </p:cNvGraphicFramePr>
          <p:nvPr>
            <p:extLst>
              <p:ext uri="{D42A27DB-BD31-4B8C-83A1-F6EECF244321}">
                <p14:modId xmlns:p14="http://schemas.microsoft.com/office/powerpoint/2010/main" val="2187574980"/>
              </p:ext>
            </p:extLst>
          </p:nvPr>
        </p:nvGraphicFramePr>
        <p:xfrm>
          <a:off x="271669" y="1010478"/>
          <a:ext cx="11684000" cy="370840"/>
        </p:xfrm>
        <a:graphic>
          <a:graphicData uri="http://schemas.openxmlformats.org/drawingml/2006/table">
            <a:tbl>
              <a:tblPr firstRow="1" bandRow="1">
                <a:tableStyleId>{21E4AEA4-8DFA-4A89-87EB-49C32662AFE0}</a:tableStyleId>
              </a:tblPr>
              <a:tblGrid>
                <a:gridCol w="355600">
                  <a:extLst>
                    <a:ext uri="{9D8B030D-6E8A-4147-A177-3AD203B41FA5}">
                      <a16:colId xmlns:a16="http://schemas.microsoft.com/office/drawing/2014/main" xmlns="" val="3050919398"/>
                    </a:ext>
                  </a:extLst>
                </a:gridCol>
                <a:gridCol w="290163">
                  <a:extLst>
                    <a:ext uri="{9D8B030D-6E8A-4147-A177-3AD203B41FA5}">
                      <a16:colId xmlns:a16="http://schemas.microsoft.com/office/drawing/2014/main" xmlns="" val="774300268"/>
                    </a:ext>
                  </a:extLst>
                </a:gridCol>
                <a:gridCol w="2275237">
                  <a:extLst>
                    <a:ext uri="{9D8B030D-6E8A-4147-A177-3AD203B41FA5}">
                      <a16:colId xmlns:a16="http://schemas.microsoft.com/office/drawing/2014/main" xmlns="" val="4243967714"/>
                    </a:ext>
                  </a:extLst>
                </a:gridCol>
                <a:gridCol w="2921000">
                  <a:extLst>
                    <a:ext uri="{9D8B030D-6E8A-4147-A177-3AD203B41FA5}">
                      <a16:colId xmlns:a16="http://schemas.microsoft.com/office/drawing/2014/main" xmlns="" val="311425641"/>
                    </a:ext>
                  </a:extLst>
                </a:gridCol>
                <a:gridCol w="2921000">
                  <a:extLst>
                    <a:ext uri="{9D8B030D-6E8A-4147-A177-3AD203B41FA5}">
                      <a16:colId xmlns:a16="http://schemas.microsoft.com/office/drawing/2014/main" xmlns="" val="111722080"/>
                    </a:ext>
                  </a:extLst>
                </a:gridCol>
                <a:gridCol w="2921000">
                  <a:extLst>
                    <a:ext uri="{9D8B030D-6E8A-4147-A177-3AD203B41FA5}">
                      <a16:colId xmlns:a16="http://schemas.microsoft.com/office/drawing/2014/main" xmlns="" val="3227812046"/>
                    </a:ext>
                  </a:extLst>
                </a:gridCol>
              </a:tblGrid>
              <a:tr h="370840">
                <a:tc>
                  <a:txBody>
                    <a:bodyPr/>
                    <a:lstStyle/>
                    <a:p>
                      <a:r>
                        <a:rPr lang="en-US" dirty="0"/>
                        <a:t>1</a:t>
                      </a:r>
                    </a:p>
                  </a:txBody>
                  <a:tcPr marL="121920" marR="121920"/>
                </a:tc>
                <a:tc>
                  <a:txBody>
                    <a:bodyPr/>
                    <a:lstStyle/>
                    <a:p>
                      <a:pPr algn="ctr"/>
                      <a:r>
                        <a:rPr lang="en-US" dirty="0"/>
                        <a:t>0</a:t>
                      </a:r>
                    </a:p>
                  </a:txBody>
                  <a:tcPr marL="121920" marR="121920"/>
                </a:tc>
                <a:tc>
                  <a:txBody>
                    <a:bodyPr/>
                    <a:lstStyle/>
                    <a:p>
                      <a:endParaRPr lang="en-US" dirty="0"/>
                    </a:p>
                  </a:txBody>
                  <a:tcPr marL="121920" marR="121920"/>
                </a:tc>
                <a:tc>
                  <a:txBody>
                    <a:bodyPr/>
                    <a:lstStyle/>
                    <a:p>
                      <a:endParaRPr lang="en-US"/>
                    </a:p>
                  </a:txBody>
                  <a:tcPr marL="121920" marR="121920"/>
                </a:tc>
                <a:tc>
                  <a:txBody>
                    <a:bodyPr/>
                    <a:lstStyle/>
                    <a:p>
                      <a:endParaRPr lang="en-US"/>
                    </a:p>
                  </a:txBody>
                  <a:tcPr marL="121920" marR="121920"/>
                </a:tc>
                <a:tc>
                  <a:txBody>
                    <a:bodyPr/>
                    <a:lstStyle/>
                    <a:p>
                      <a:endParaRPr lang="en-US" dirty="0"/>
                    </a:p>
                  </a:txBody>
                  <a:tcPr marL="121920" marR="121920"/>
                </a:tc>
                <a:extLst>
                  <a:ext uri="{0D108BD9-81ED-4DB2-BD59-A6C34878D82A}">
                    <a16:rowId xmlns:a16="http://schemas.microsoft.com/office/drawing/2014/main" xmlns="" val="1826046841"/>
                  </a:ext>
                </a:extLst>
              </a:tr>
            </a:tbl>
          </a:graphicData>
        </a:graphic>
      </p:graphicFrame>
      <p:sp>
        <p:nvSpPr>
          <p:cNvPr id="5" name="TextBox 4">
            <a:extLst>
              <a:ext uri="{FF2B5EF4-FFF2-40B4-BE49-F238E27FC236}">
                <a16:creationId xmlns:a16="http://schemas.microsoft.com/office/drawing/2014/main" xmlns="" id="{D1556689-6F78-9246-A2E0-70F1A18ECC4D}"/>
              </a:ext>
            </a:extLst>
          </p:cNvPr>
          <p:cNvSpPr txBox="1"/>
          <p:nvPr/>
        </p:nvSpPr>
        <p:spPr>
          <a:xfrm>
            <a:off x="322469" y="1300784"/>
            <a:ext cx="660400" cy="381000"/>
          </a:xfrm>
          <a:prstGeom prst="rect">
            <a:avLst/>
          </a:prstGeom>
          <a:noFill/>
        </p:spPr>
        <p:txBody>
          <a:bodyPr wrap="square" rtlCol="0">
            <a:spAutoFit/>
          </a:bodyPr>
          <a:lstStyle/>
          <a:p>
            <a:r>
              <a:rPr lang="en-US" dirty="0"/>
              <a:t>Fix</a:t>
            </a:r>
          </a:p>
        </p:txBody>
      </p:sp>
      <p:sp>
        <p:nvSpPr>
          <p:cNvPr id="6" name="TextBox 5">
            <a:extLst>
              <a:ext uri="{FF2B5EF4-FFF2-40B4-BE49-F238E27FC236}">
                <a16:creationId xmlns:a16="http://schemas.microsoft.com/office/drawing/2014/main" xmlns="" id="{F0917D25-1D2F-E94F-A1B9-D8B1E52549F0}"/>
              </a:ext>
            </a:extLst>
          </p:cNvPr>
          <p:cNvSpPr txBox="1"/>
          <p:nvPr/>
        </p:nvSpPr>
        <p:spPr>
          <a:xfrm>
            <a:off x="1754528" y="1334427"/>
            <a:ext cx="1668952" cy="646331"/>
          </a:xfrm>
          <a:prstGeom prst="rect">
            <a:avLst/>
          </a:prstGeom>
          <a:noFill/>
        </p:spPr>
        <p:txBody>
          <a:bodyPr wrap="square" rtlCol="0">
            <a:spAutoFit/>
          </a:bodyPr>
          <a:lstStyle/>
          <a:p>
            <a:pPr algn="ctr"/>
            <a:r>
              <a:rPr lang="en-US" dirty="0"/>
              <a:t>14 Bit Network ID</a:t>
            </a:r>
          </a:p>
        </p:txBody>
      </p:sp>
      <p:sp>
        <p:nvSpPr>
          <p:cNvPr id="7" name="Left Brace 6">
            <a:extLst>
              <a:ext uri="{FF2B5EF4-FFF2-40B4-BE49-F238E27FC236}">
                <a16:creationId xmlns:a16="http://schemas.microsoft.com/office/drawing/2014/main" xmlns="" id="{A2F1CABB-8BB3-934F-B138-58587EFF4AE2}"/>
              </a:ext>
            </a:extLst>
          </p:cNvPr>
          <p:cNvSpPr/>
          <p:nvPr/>
        </p:nvSpPr>
        <p:spPr>
          <a:xfrm rot="16200000">
            <a:off x="3328775" y="-959679"/>
            <a:ext cx="381000" cy="5159513"/>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xmlns="" id="{4ED9BA14-58B0-0548-AF16-7D2636DC5643}"/>
              </a:ext>
            </a:extLst>
          </p:cNvPr>
          <p:cNvSpPr txBox="1"/>
          <p:nvPr/>
        </p:nvSpPr>
        <p:spPr>
          <a:xfrm>
            <a:off x="7861572" y="1296912"/>
            <a:ext cx="1368025" cy="646331"/>
          </a:xfrm>
          <a:prstGeom prst="rect">
            <a:avLst/>
          </a:prstGeom>
          <a:noFill/>
        </p:spPr>
        <p:txBody>
          <a:bodyPr wrap="square" rtlCol="0">
            <a:spAutoFit/>
          </a:bodyPr>
          <a:lstStyle/>
          <a:p>
            <a:r>
              <a:rPr lang="en-US" dirty="0"/>
              <a:t>16 Bit Host ID</a:t>
            </a:r>
          </a:p>
        </p:txBody>
      </p:sp>
      <p:sp>
        <p:nvSpPr>
          <p:cNvPr id="9" name="Left Brace 8">
            <a:extLst>
              <a:ext uri="{FF2B5EF4-FFF2-40B4-BE49-F238E27FC236}">
                <a16:creationId xmlns:a16="http://schemas.microsoft.com/office/drawing/2014/main" xmlns="" id="{5457BBC4-C852-DE48-BC0B-72099997A7F1}"/>
              </a:ext>
            </a:extLst>
          </p:cNvPr>
          <p:cNvSpPr/>
          <p:nvPr/>
        </p:nvSpPr>
        <p:spPr>
          <a:xfrm rot="16200000">
            <a:off x="8887651" y="-1269258"/>
            <a:ext cx="381000" cy="5755037"/>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xmlns="" id="{2110F7F6-5835-D44C-A5E7-C1B86AAA8E2D}"/>
              </a:ext>
            </a:extLst>
          </p:cNvPr>
          <p:cNvGraphicFramePr>
            <a:graphicFrameLocks noGrp="1"/>
          </p:cNvGraphicFramePr>
          <p:nvPr>
            <p:extLst>
              <p:ext uri="{D42A27DB-BD31-4B8C-83A1-F6EECF244321}">
                <p14:modId xmlns:p14="http://schemas.microsoft.com/office/powerpoint/2010/main" val="499844220"/>
              </p:ext>
            </p:extLst>
          </p:nvPr>
        </p:nvGraphicFramePr>
        <p:xfrm>
          <a:off x="2032001" y="2853133"/>
          <a:ext cx="7801524" cy="2835531"/>
        </p:xfrm>
        <a:graphic>
          <a:graphicData uri="http://schemas.openxmlformats.org/drawingml/2006/table">
            <a:tbl>
              <a:tblPr firstRow="1" bandRow="1">
                <a:tableStyleId>{3B4B98B0-60AC-42C2-AFA5-B58CD77FA1E5}</a:tableStyleId>
              </a:tblPr>
              <a:tblGrid>
                <a:gridCol w="3556000">
                  <a:extLst>
                    <a:ext uri="{9D8B030D-6E8A-4147-A177-3AD203B41FA5}">
                      <a16:colId xmlns:a16="http://schemas.microsoft.com/office/drawing/2014/main" xmlns="" val="4185517424"/>
                    </a:ext>
                  </a:extLst>
                </a:gridCol>
                <a:gridCol w="4245524">
                  <a:extLst>
                    <a:ext uri="{9D8B030D-6E8A-4147-A177-3AD203B41FA5}">
                      <a16:colId xmlns:a16="http://schemas.microsoft.com/office/drawing/2014/main" xmlns="" val="881006165"/>
                    </a:ext>
                  </a:extLst>
                </a:gridCol>
              </a:tblGrid>
              <a:tr h="316386">
                <a:tc>
                  <a:txBody>
                    <a:bodyPr/>
                    <a:lstStyle/>
                    <a:p>
                      <a:r>
                        <a:rPr lang="en-US" b="0" dirty="0"/>
                        <a:t>128.0.0.0</a:t>
                      </a:r>
                    </a:p>
                  </a:txBody>
                  <a:tcPr marL="121920" marR="121920"/>
                </a:tc>
                <a:tc>
                  <a:txBody>
                    <a:bodyPr/>
                    <a:lstStyle/>
                    <a:p>
                      <a:r>
                        <a:rPr lang="en-US" b="0" dirty="0">
                          <a:sym typeface="Wingdings" pitchFamily="2" charset="2"/>
                        </a:rPr>
                        <a:t>Special IP Address</a:t>
                      </a:r>
                      <a:endParaRPr lang="en-US" b="0" dirty="0"/>
                    </a:p>
                  </a:txBody>
                  <a:tcPr marL="121920" marR="121920"/>
                </a:tc>
                <a:extLst>
                  <a:ext uri="{0D108BD9-81ED-4DB2-BD59-A6C34878D82A}">
                    <a16:rowId xmlns:a16="http://schemas.microsoft.com/office/drawing/2014/main" xmlns="" val="1742868007"/>
                  </a:ext>
                </a:extLst>
              </a:tr>
              <a:tr h="1740123">
                <a:tc>
                  <a:txBody>
                    <a:bodyPr/>
                    <a:lstStyle/>
                    <a:p>
                      <a:r>
                        <a:rPr lang="en-US" dirty="0"/>
                        <a:t>10000001.0.0.1</a:t>
                      </a:r>
                    </a:p>
                    <a:p>
                      <a:r>
                        <a:rPr lang="en-US" dirty="0"/>
                        <a:t>130.0.0.2</a:t>
                      </a:r>
                    </a:p>
                    <a:p>
                      <a:r>
                        <a:rPr lang="en-US" dirty="0"/>
                        <a:t>130.0.0.3</a:t>
                      </a:r>
                    </a:p>
                    <a:p>
                      <a:r>
                        <a:rPr lang="en-US" dirty="0"/>
                        <a:t>.</a:t>
                      </a:r>
                    </a:p>
                    <a:p>
                      <a:r>
                        <a:rPr lang="en-US" dirty="0"/>
                        <a:t>.</a:t>
                      </a:r>
                    </a:p>
                    <a:p>
                      <a:r>
                        <a:rPr lang="en-US" dirty="0"/>
                        <a:t>.</a:t>
                      </a:r>
                    </a:p>
                    <a:p>
                      <a:r>
                        <a:rPr lang="en-US" dirty="0"/>
                        <a:t>190.255.255.254</a:t>
                      </a:r>
                    </a:p>
                  </a:txBody>
                  <a:tcPr marL="121920" marR="121920">
                    <a:lnB w="12700" cap="flat" cmpd="sng" algn="ctr">
                      <a:solidFill>
                        <a:schemeClr val="tx1"/>
                      </a:solidFill>
                      <a:prstDash val="solid"/>
                      <a:round/>
                      <a:headEnd type="none" w="med" len="med"/>
                      <a:tailEnd type="none" w="med" len="med"/>
                    </a:lnB>
                  </a:tcPr>
                </a:tc>
                <a:tc>
                  <a:txBody>
                    <a:bodyPr/>
                    <a:lstStyle/>
                    <a:p>
                      <a:pPr algn="l"/>
                      <a:r>
                        <a:rPr lang="en-US" dirty="0"/>
                        <a:t>2</a:t>
                      </a:r>
                      <a:r>
                        <a:rPr lang="en-US" baseline="30000" dirty="0"/>
                        <a:t>16 </a:t>
                      </a:r>
                      <a:r>
                        <a:rPr lang="en-US" baseline="0" dirty="0"/>
                        <a:t>– 2 are Host IP</a:t>
                      </a:r>
                      <a:endParaRPr lang="en-US" dirty="0"/>
                    </a:p>
                  </a:txBody>
                  <a:tcPr marL="121920" marR="12192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49569889"/>
                  </a:ext>
                </a:extLst>
              </a:tr>
              <a:tr h="458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10111111.255.255.255</a:t>
                      </a:r>
                    </a:p>
                  </a:txBody>
                  <a:tcPr marL="121920" marR="121920">
                    <a:lnT w="12700" cap="flat" cmpd="sng" algn="ctr">
                      <a:solidFill>
                        <a:schemeClr val="tx1"/>
                      </a:solidFill>
                      <a:prstDash val="solid"/>
                      <a:round/>
                      <a:headEnd type="none" w="med" len="med"/>
                      <a:tailEnd type="none" w="med" len="med"/>
                    </a:lnT>
                  </a:tcPr>
                </a:tc>
                <a:tc>
                  <a:txBody>
                    <a:bodyPr/>
                    <a:lstStyle/>
                    <a:p>
                      <a:r>
                        <a:rPr lang="en-US" dirty="0">
                          <a:sym typeface="Wingdings" pitchFamily="2" charset="2"/>
                        </a:rPr>
                        <a:t>Special IP Address – Loopback</a:t>
                      </a:r>
                      <a:endParaRPr lang="en-US" dirty="0"/>
                    </a:p>
                  </a:txBody>
                  <a:tcPr marL="121920" marR="12192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4055614329"/>
                  </a:ext>
                </a:extLst>
              </a:tr>
            </a:tbl>
          </a:graphicData>
        </a:graphic>
      </p:graphicFrame>
    </p:spTree>
    <p:extLst>
      <p:ext uri="{BB962C8B-B14F-4D97-AF65-F5344CB8AC3E}">
        <p14:creationId xmlns:p14="http://schemas.microsoft.com/office/powerpoint/2010/main" val="312003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animBg="1"/>
      <p:bldP spid="8" grpId="0"/>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8E60BC-4BC8-2A4A-B223-8B1A73C35191}"/>
              </a:ext>
            </a:extLst>
          </p:cNvPr>
          <p:cNvSpPr>
            <a:spLocks noGrp="1"/>
          </p:cNvSpPr>
          <p:nvPr>
            <p:ph type="title"/>
          </p:nvPr>
        </p:nvSpPr>
        <p:spPr/>
        <p:txBody>
          <a:bodyPr>
            <a:normAutofit/>
          </a:bodyPr>
          <a:lstStyle/>
          <a:p>
            <a:r>
              <a:rPr lang="en-US" dirty="0"/>
              <a:t>Class C: </a:t>
            </a:r>
            <a:r>
              <a:rPr lang="en-US" sz="2400" dirty="0">
                <a:solidFill>
                  <a:srgbClr val="FF0000"/>
                </a:solidFill>
              </a:rPr>
              <a:t>(192.0.0.0 to 223.255.255.255)</a:t>
            </a:r>
            <a:r>
              <a:rPr lang="en-US" dirty="0">
                <a:solidFill>
                  <a:prstClr val="black"/>
                </a:solidFill>
              </a:rPr>
              <a:t> </a:t>
            </a:r>
            <a:endParaRPr lang="en-US" dirty="0"/>
          </a:p>
        </p:txBody>
      </p:sp>
      <p:sp>
        <p:nvSpPr>
          <p:cNvPr id="4" name="Content Placeholder 3"/>
          <p:cNvSpPr>
            <a:spLocks noGrp="1"/>
          </p:cNvSpPr>
          <p:nvPr>
            <p:ph idx="1"/>
          </p:nvPr>
        </p:nvSpPr>
        <p:spPr/>
        <p:txBody>
          <a:bodyPr/>
          <a:lstStyle/>
          <a:p>
            <a:endParaRPr lang="en-US"/>
          </a:p>
        </p:txBody>
      </p:sp>
      <p:graphicFrame>
        <p:nvGraphicFramePr>
          <p:cNvPr id="8" name="Content Placeholder 4">
            <a:extLst>
              <a:ext uri="{FF2B5EF4-FFF2-40B4-BE49-F238E27FC236}">
                <a16:creationId xmlns:a16="http://schemas.microsoft.com/office/drawing/2014/main" xmlns="" id="{651DB66B-28B6-B64F-AB68-0EC669B3CE66}"/>
              </a:ext>
            </a:extLst>
          </p:cNvPr>
          <p:cNvGraphicFramePr>
            <a:graphicFrameLocks/>
          </p:cNvGraphicFramePr>
          <p:nvPr>
            <p:extLst>
              <p:ext uri="{D42A27DB-BD31-4B8C-83A1-F6EECF244321}">
                <p14:modId xmlns:p14="http://schemas.microsoft.com/office/powerpoint/2010/main" val="3279455600"/>
              </p:ext>
            </p:extLst>
          </p:nvPr>
        </p:nvGraphicFramePr>
        <p:xfrm>
          <a:off x="283828" y="1336009"/>
          <a:ext cx="11684000" cy="370840"/>
        </p:xfrm>
        <a:graphic>
          <a:graphicData uri="http://schemas.openxmlformats.org/drawingml/2006/table">
            <a:tbl>
              <a:tblPr firstRow="1" bandRow="1">
                <a:tableStyleId>{F5AB1C69-6EDB-4FF4-983F-18BD219EF322}</a:tableStyleId>
              </a:tblPr>
              <a:tblGrid>
                <a:gridCol w="355600">
                  <a:extLst>
                    <a:ext uri="{9D8B030D-6E8A-4147-A177-3AD203B41FA5}">
                      <a16:colId xmlns:a16="http://schemas.microsoft.com/office/drawing/2014/main" xmlns="" val="3050919398"/>
                    </a:ext>
                  </a:extLst>
                </a:gridCol>
                <a:gridCol w="290163">
                  <a:extLst>
                    <a:ext uri="{9D8B030D-6E8A-4147-A177-3AD203B41FA5}">
                      <a16:colId xmlns:a16="http://schemas.microsoft.com/office/drawing/2014/main" xmlns="" val="774300268"/>
                    </a:ext>
                  </a:extLst>
                </a:gridCol>
                <a:gridCol w="319437">
                  <a:extLst>
                    <a:ext uri="{9D8B030D-6E8A-4147-A177-3AD203B41FA5}">
                      <a16:colId xmlns:a16="http://schemas.microsoft.com/office/drawing/2014/main" xmlns="" val="4243967714"/>
                    </a:ext>
                  </a:extLst>
                </a:gridCol>
                <a:gridCol w="1955800">
                  <a:extLst>
                    <a:ext uri="{9D8B030D-6E8A-4147-A177-3AD203B41FA5}">
                      <a16:colId xmlns:a16="http://schemas.microsoft.com/office/drawing/2014/main" xmlns="" val="2894109257"/>
                    </a:ext>
                  </a:extLst>
                </a:gridCol>
                <a:gridCol w="2921000">
                  <a:extLst>
                    <a:ext uri="{9D8B030D-6E8A-4147-A177-3AD203B41FA5}">
                      <a16:colId xmlns:a16="http://schemas.microsoft.com/office/drawing/2014/main" xmlns="" val="311425641"/>
                    </a:ext>
                  </a:extLst>
                </a:gridCol>
                <a:gridCol w="2921000">
                  <a:extLst>
                    <a:ext uri="{9D8B030D-6E8A-4147-A177-3AD203B41FA5}">
                      <a16:colId xmlns:a16="http://schemas.microsoft.com/office/drawing/2014/main" xmlns="" val="111722080"/>
                    </a:ext>
                  </a:extLst>
                </a:gridCol>
                <a:gridCol w="2921000">
                  <a:extLst>
                    <a:ext uri="{9D8B030D-6E8A-4147-A177-3AD203B41FA5}">
                      <a16:colId xmlns:a16="http://schemas.microsoft.com/office/drawing/2014/main" xmlns="" val="3227812046"/>
                    </a:ext>
                  </a:extLst>
                </a:gridCol>
              </a:tblGrid>
              <a:tr h="370840">
                <a:tc>
                  <a:txBody>
                    <a:bodyPr/>
                    <a:lstStyle/>
                    <a:p>
                      <a:r>
                        <a:rPr lang="en-US" dirty="0"/>
                        <a:t>1</a:t>
                      </a:r>
                    </a:p>
                  </a:txBody>
                  <a:tcPr marL="121920" marR="121920"/>
                </a:tc>
                <a:tc>
                  <a:txBody>
                    <a:bodyPr/>
                    <a:lstStyle/>
                    <a:p>
                      <a:pPr algn="ctr"/>
                      <a:r>
                        <a:rPr lang="en-US" dirty="0"/>
                        <a:t>1</a:t>
                      </a:r>
                    </a:p>
                  </a:txBody>
                  <a:tcPr marL="121920" marR="121920"/>
                </a:tc>
                <a:tc>
                  <a:txBody>
                    <a:bodyPr/>
                    <a:lstStyle/>
                    <a:p>
                      <a:pPr algn="ctr"/>
                      <a:r>
                        <a:rPr lang="en-US" dirty="0"/>
                        <a:t>0</a:t>
                      </a:r>
                    </a:p>
                  </a:txBody>
                  <a:tcPr marL="121920" marR="121920"/>
                </a:tc>
                <a:tc>
                  <a:txBody>
                    <a:bodyPr/>
                    <a:lstStyle/>
                    <a:p>
                      <a:endParaRPr lang="en-US" dirty="0"/>
                    </a:p>
                  </a:txBody>
                  <a:tcPr marL="121920" marR="121920"/>
                </a:tc>
                <a:tc>
                  <a:txBody>
                    <a:bodyPr/>
                    <a:lstStyle/>
                    <a:p>
                      <a:endParaRPr lang="en-US"/>
                    </a:p>
                  </a:txBody>
                  <a:tcPr marL="121920" marR="121920"/>
                </a:tc>
                <a:tc>
                  <a:txBody>
                    <a:bodyPr/>
                    <a:lstStyle/>
                    <a:p>
                      <a:endParaRPr lang="en-US"/>
                    </a:p>
                  </a:txBody>
                  <a:tcPr marL="121920" marR="121920"/>
                </a:tc>
                <a:tc>
                  <a:txBody>
                    <a:bodyPr/>
                    <a:lstStyle/>
                    <a:p>
                      <a:endParaRPr lang="en-US" dirty="0"/>
                    </a:p>
                  </a:txBody>
                  <a:tcPr marL="121920" marR="121920"/>
                </a:tc>
                <a:extLst>
                  <a:ext uri="{0D108BD9-81ED-4DB2-BD59-A6C34878D82A}">
                    <a16:rowId xmlns:a16="http://schemas.microsoft.com/office/drawing/2014/main" xmlns="" val="1826046841"/>
                  </a:ext>
                </a:extLst>
              </a:tr>
            </a:tbl>
          </a:graphicData>
        </a:graphic>
      </p:graphicFrame>
      <p:sp>
        <p:nvSpPr>
          <p:cNvPr id="10" name="TextBox 9">
            <a:extLst>
              <a:ext uri="{FF2B5EF4-FFF2-40B4-BE49-F238E27FC236}">
                <a16:creationId xmlns:a16="http://schemas.microsoft.com/office/drawing/2014/main" xmlns="" id="{4F875686-DD97-614D-988D-692D4CC5578F}"/>
              </a:ext>
            </a:extLst>
          </p:cNvPr>
          <p:cNvSpPr txBox="1"/>
          <p:nvPr/>
        </p:nvSpPr>
        <p:spPr>
          <a:xfrm>
            <a:off x="436228" y="1665710"/>
            <a:ext cx="660400" cy="381000"/>
          </a:xfrm>
          <a:prstGeom prst="rect">
            <a:avLst/>
          </a:prstGeom>
          <a:noFill/>
        </p:spPr>
        <p:txBody>
          <a:bodyPr wrap="square" rtlCol="0">
            <a:spAutoFit/>
          </a:bodyPr>
          <a:lstStyle/>
          <a:p>
            <a:r>
              <a:rPr lang="en-US" dirty="0"/>
              <a:t>Fix</a:t>
            </a:r>
          </a:p>
        </p:txBody>
      </p:sp>
      <p:sp>
        <p:nvSpPr>
          <p:cNvPr id="11" name="TextBox 10">
            <a:extLst>
              <a:ext uri="{FF2B5EF4-FFF2-40B4-BE49-F238E27FC236}">
                <a16:creationId xmlns:a16="http://schemas.microsoft.com/office/drawing/2014/main" xmlns="" id="{E9698639-4295-B24B-B535-F7DB6ADFD9A5}"/>
              </a:ext>
            </a:extLst>
          </p:cNvPr>
          <p:cNvSpPr txBox="1"/>
          <p:nvPr/>
        </p:nvSpPr>
        <p:spPr>
          <a:xfrm>
            <a:off x="2948873" y="1639670"/>
            <a:ext cx="1668952" cy="646331"/>
          </a:xfrm>
          <a:prstGeom prst="rect">
            <a:avLst/>
          </a:prstGeom>
          <a:noFill/>
        </p:spPr>
        <p:txBody>
          <a:bodyPr wrap="square" rtlCol="0">
            <a:spAutoFit/>
          </a:bodyPr>
          <a:lstStyle/>
          <a:p>
            <a:pPr algn="ctr"/>
            <a:r>
              <a:rPr lang="en-US" dirty="0"/>
              <a:t>21 Bit Network ID</a:t>
            </a:r>
          </a:p>
        </p:txBody>
      </p:sp>
      <p:sp>
        <p:nvSpPr>
          <p:cNvPr id="12" name="Left Brace 11">
            <a:extLst>
              <a:ext uri="{FF2B5EF4-FFF2-40B4-BE49-F238E27FC236}">
                <a16:creationId xmlns:a16="http://schemas.microsoft.com/office/drawing/2014/main" xmlns="" id="{CB56A487-0A6F-574B-9D50-993E4DCAEE13}"/>
              </a:ext>
            </a:extLst>
          </p:cNvPr>
          <p:cNvSpPr/>
          <p:nvPr/>
        </p:nvSpPr>
        <p:spPr>
          <a:xfrm rot="16200000">
            <a:off x="4919329" y="-1915189"/>
            <a:ext cx="381000" cy="7721596"/>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xmlns="" id="{2453FF98-D73A-C645-9C03-189ADF4AF1D3}"/>
              </a:ext>
            </a:extLst>
          </p:cNvPr>
          <p:cNvSpPr txBox="1"/>
          <p:nvPr/>
        </p:nvSpPr>
        <p:spPr>
          <a:xfrm>
            <a:off x="10620776" y="1622444"/>
            <a:ext cx="1368025" cy="369332"/>
          </a:xfrm>
          <a:prstGeom prst="rect">
            <a:avLst/>
          </a:prstGeom>
          <a:noFill/>
        </p:spPr>
        <p:txBody>
          <a:bodyPr wrap="square" rtlCol="0">
            <a:spAutoFit/>
          </a:bodyPr>
          <a:lstStyle/>
          <a:p>
            <a:pPr algn="ctr"/>
            <a:r>
              <a:rPr lang="en-US" dirty="0"/>
              <a:t>8 Bit Host ID</a:t>
            </a:r>
          </a:p>
        </p:txBody>
      </p:sp>
      <p:sp>
        <p:nvSpPr>
          <p:cNvPr id="14" name="Left Brace 13">
            <a:extLst>
              <a:ext uri="{FF2B5EF4-FFF2-40B4-BE49-F238E27FC236}">
                <a16:creationId xmlns:a16="http://schemas.microsoft.com/office/drawing/2014/main" xmlns="" id="{D81072A0-EF5F-D048-AA10-3C01FAA9131C}"/>
              </a:ext>
            </a:extLst>
          </p:cNvPr>
          <p:cNvSpPr/>
          <p:nvPr/>
        </p:nvSpPr>
        <p:spPr>
          <a:xfrm rot="16200000">
            <a:off x="10353140" y="509605"/>
            <a:ext cx="381000" cy="2848375"/>
          </a:xfrm>
          <a:prstGeom prst="leftBrace">
            <a:avLst>
              <a:gd name="adj1" fmla="val 74420"/>
              <a:gd name="adj2" fmla="val 492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5" name="Table 14">
            <a:extLst>
              <a:ext uri="{FF2B5EF4-FFF2-40B4-BE49-F238E27FC236}">
                <a16:creationId xmlns:a16="http://schemas.microsoft.com/office/drawing/2014/main" xmlns="" id="{FAC5AE0F-DE25-434F-AE57-453CC251822C}"/>
              </a:ext>
            </a:extLst>
          </p:cNvPr>
          <p:cNvGraphicFramePr>
            <a:graphicFrameLocks noGrp="1"/>
          </p:cNvGraphicFramePr>
          <p:nvPr>
            <p:extLst>
              <p:ext uri="{D42A27DB-BD31-4B8C-83A1-F6EECF244321}">
                <p14:modId xmlns:p14="http://schemas.microsoft.com/office/powerpoint/2010/main" val="1103490965"/>
              </p:ext>
            </p:extLst>
          </p:nvPr>
        </p:nvGraphicFramePr>
        <p:xfrm>
          <a:off x="2260114" y="2639885"/>
          <a:ext cx="7801524" cy="2835531"/>
        </p:xfrm>
        <a:graphic>
          <a:graphicData uri="http://schemas.openxmlformats.org/drawingml/2006/table">
            <a:tbl>
              <a:tblPr firstRow="1" bandRow="1">
                <a:tableStyleId>{3B4B98B0-60AC-42C2-AFA5-B58CD77FA1E5}</a:tableStyleId>
              </a:tblPr>
              <a:tblGrid>
                <a:gridCol w="3556000">
                  <a:extLst>
                    <a:ext uri="{9D8B030D-6E8A-4147-A177-3AD203B41FA5}">
                      <a16:colId xmlns:a16="http://schemas.microsoft.com/office/drawing/2014/main" xmlns="" val="4185517424"/>
                    </a:ext>
                  </a:extLst>
                </a:gridCol>
                <a:gridCol w="4245524">
                  <a:extLst>
                    <a:ext uri="{9D8B030D-6E8A-4147-A177-3AD203B41FA5}">
                      <a16:colId xmlns:a16="http://schemas.microsoft.com/office/drawing/2014/main" xmlns="" val="881006165"/>
                    </a:ext>
                  </a:extLst>
                </a:gridCol>
              </a:tblGrid>
              <a:tr h="316386">
                <a:tc>
                  <a:txBody>
                    <a:bodyPr/>
                    <a:lstStyle/>
                    <a:p>
                      <a:r>
                        <a:rPr lang="en-US" b="0" dirty="0"/>
                        <a:t>192.0.0.0</a:t>
                      </a:r>
                    </a:p>
                  </a:txBody>
                  <a:tcPr marL="121920" marR="121920"/>
                </a:tc>
                <a:tc>
                  <a:txBody>
                    <a:bodyPr/>
                    <a:lstStyle/>
                    <a:p>
                      <a:r>
                        <a:rPr lang="en-US" b="0" dirty="0">
                          <a:sym typeface="Wingdings" pitchFamily="2" charset="2"/>
                        </a:rPr>
                        <a:t>Special IP Address</a:t>
                      </a:r>
                      <a:endParaRPr lang="en-US" b="0" dirty="0"/>
                    </a:p>
                  </a:txBody>
                  <a:tcPr marL="121920" marR="121920"/>
                </a:tc>
                <a:extLst>
                  <a:ext uri="{0D108BD9-81ED-4DB2-BD59-A6C34878D82A}">
                    <a16:rowId xmlns:a16="http://schemas.microsoft.com/office/drawing/2014/main" xmlns="" val="1742868007"/>
                  </a:ext>
                </a:extLst>
              </a:tr>
              <a:tr h="1740123">
                <a:tc>
                  <a:txBody>
                    <a:bodyPr/>
                    <a:lstStyle/>
                    <a:p>
                      <a:r>
                        <a:rPr lang="en-US" dirty="0"/>
                        <a:t>11000001.0.0.1</a:t>
                      </a:r>
                    </a:p>
                    <a:p>
                      <a:r>
                        <a:rPr lang="en-US" dirty="0"/>
                        <a:t>194.0.0.2</a:t>
                      </a:r>
                    </a:p>
                    <a:p>
                      <a:r>
                        <a:rPr lang="en-US" dirty="0"/>
                        <a:t>194.0.0.3</a:t>
                      </a:r>
                    </a:p>
                    <a:p>
                      <a:r>
                        <a:rPr lang="en-US" dirty="0"/>
                        <a:t>.</a:t>
                      </a:r>
                    </a:p>
                    <a:p>
                      <a:r>
                        <a:rPr lang="en-US" dirty="0"/>
                        <a:t>.</a:t>
                      </a:r>
                    </a:p>
                    <a:p>
                      <a:r>
                        <a:rPr lang="en-US" dirty="0"/>
                        <a:t>.</a:t>
                      </a:r>
                    </a:p>
                    <a:p>
                      <a:r>
                        <a:rPr lang="en-US" dirty="0"/>
                        <a:t>222.255.255.254</a:t>
                      </a:r>
                    </a:p>
                  </a:txBody>
                  <a:tcPr marL="121920" marR="121920">
                    <a:lnB w="12700" cap="flat" cmpd="sng" algn="ctr">
                      <a:solidFill>
                        <a:schemeClr val="tx1"/>
                      </a:solidFill>
                      <a:prstDash val="solid"/>
                      <a:round/>
                      <a:headEnd type="none" w="med" len="med"/>
                      <a:tailEnd type="none" w="med" len="med"/>
                    </a:lnB>
                  </a:tcPr>
                </a:tc>
                <a:tc>
                  <a:txBody>
                    <a:bodyPr/>
                    <a:lstStyle/>
                    <a:p>
                      <a:pPr algn="l"/>
                      <a:r>
                        <a:rPr lang="en-US" dirty="0"/>
                        <a:t>2</a:t>
                      </a:r>
                      <a:r>
                        <a:rPr lang="en-US" baseline="30000" dirty="0"/>
                        <a:t>8 </a:t>
                      </a:r>
                      <a:r>
                        <a:rPr lang="en-US" baseline="0" dirty="0"/>
                        <a:t>– 2 are Host IP</a:t>
                      </a:r>
                      <a:endParaRPr lang="en-US" dirty="0"/>
                    </a:p>
                  </a:txBody>
                  <a:tcPr marL="121920" marR="12192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749569889"/>
                  </a:ext>
                </a:extLst>
              </a:tr>
              <a:tr h="458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11011111.255.255.255</a:t>
                      </a:r>
                    </a:p>
                  </a:txBody>
                  <a:tcPr marL="121920" marR="121920">
                    <a:lnT w="12700" cap="flat" cmpd="sng" algn="ctr">
                      <a:solidFill>
                        <a:schemeClr val="tx1"/>
                      </a:solidFill>
                      <a:prstDash val="solid"/>
                      <a:round/>
                      <a:headEnd type="none" w="med" len="med"/>
                      <a:tailEnd type="none" w="med" len="med"/>
                    </a:lnT>
                  </a:tcPr>
                </a:tc>
                <a:tc>
                  <a:txBody>
                    <a:bodyPr/>
                    <a:lstStyle/>
                    <a:p>
                      <a:r>
                        <a:rPr lang="en-US" dirty="0">
                          <a:sym typeface="Wingdings" pitchFamily="2" charset="2"/>
                        </a:rPr>
                        <a:t>Special IP Address – Loopback</a:t>
                      </a:r>
                      <a:endParaRPr lang="en-US" dirty="0"/>
                    </a:p>
                  </a:txBody>
                  <a:tcPr marL="121920" marR="12192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4055614329"/>
                  </a:ext>
                </a:extLst>
              </a:tr>
            </a:tbl>
          </a:graphicData>
        </a:graphic>
      </p:graphicFrame>
    </p:spTree>
    <p:extLst>
      <p:ext uri="{BB962C8B-B14F-4D97-AF65-F5344CB8AC3E}">
        <p14:creationId xmlns:p14="http://schemas.microsoft.com/office/powerpoint/2010/main" val="18551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041A77-C41D-2B45-BDA8-36A2D55E45BB}"/>
              </a:ext>
            </a:extLst>
          </p:cNvPr>
          <p:cNvSpPr>
            <a:spLocks noGrp="1"/>
          </p:cNvSpPr>
          <p:nvPr>
            <p:ph type="title"/>
          </p:nvPr>
        </p:nvSpPr>
        <p:spPr/>
        <p:txBody>
          <a:bodyPr>
            <a:normAutofit/>
          </a:bodyPr>
          <a:lstStyle/>
          <a:p>
            <a:r>
              <a:rPr lang="en-US" dirty="0"/>
              <a:t>Class D: </a:t>
            </a:r>
            <a:r>
              <a:rPr lang="en-US" sz="2400" dirty="0">
                <a:solidFill>
                  <a:srgbClr val="FF0000"/>
                </a:solidFill>
              </a:rPr>
              <a:t>(224.0.0.0 to 239.255.255.255)</a:t>
            </a:r>
            <a:r>
              <a:rPr lang="en-US" dirty="0">
                <a:solidFill>
                  <a:prstClr val="black"/>
                </a:solidFill>
              </a:rPr>
              <a:t> </a:t>
            </a:r>
            <a:endParaRPr lang="en-US" dirty="0"/>
          </a:p>
        </p:txBody>
      </p:sp>
      <p:sp>
        <p:nvSpPr>
          <p:cNvPr id="3" name="Content Placeholder 2">
            <a:extLst>
              <a:ext uri="{FF2B5EF4-FFF2-40B4-BE49-F238E27FC236}">
                <a16:creationId xmlns:a16="http://schemas.microsoft.com/office/drawing/2014/main" xmlns="" id="{715E36F6-4D09-C944-A056-4765D54E38AA}"/>
              </a:ext>
            </a:extLst>
          </p:cNvPr>
          <p:cNvSpPr>
            <a:spLocks noGrp="1"/>
          </p:cNvSpPr>
          <p:nvPr>
            <p:ph idx="1"/>
          </p:nvPr>
        </p:nvSpPr>
        <p:spPr/>
        <p:txBody>
          <a:bodyPr/>
          <a:lstStyle/>
          <a:p>
            <a:pPr algn="just"/>
            <a:r>
              <a:rPr lang="en-IN" dirty="0"/>
              <a:t>Very first four bits of the first octet in Class D IP addresses are set to 1110, giving a range of:</a:t>
            </a:r>
          </a:p>
          <a:p>
            <a:pPr algn="just"/>
            <a:endParaRPr lang="en-IN" dirty="0"/>
          </a:p>
          <a:p>
            <a:pPr algn="just"/>
            <a:endParaRPr lang="en-IN" dirty="0"/>
          </a:p>
          <a:p>
            <a:pPr marL="0" indent="0" algn="just">
              <a:buNone/>
            </a:pPr>
            <a:endParaRPr lang="en-IN" dirty="0"/>
          </a:p>
          <a:p>
            <a:pPr algn="just"/>
            <a:r>
              <a:rPr lang="en-IN" dirty="0"/>
              <a:t>Class D has IP address rage from 224.0.0.0 to 239.255.255.255. </a:t>
            </a:r>
          </a:p>
          <a:p>
            <a:pPr algn="just"/>
            <a:r>
              <a:rPr lang="en-IN" dirty="0"/>
              <a:t>Class D is reserved for Multicasting. </a:t>
            </a:r>
          </a:p>
          <a:p>
            <a:pPr algn="just"/>
            <a:r>
              <a:rPr lang="en-IN" dirty="0"/>
              <a:t>In multicasting data is not destined for a particular host, that is why there is no need to extract host address from the IP address, and Class D does not have any subnet mask.</a:t>
            </a:r>
            <a:endParaRPr lang="en-US" dirty="0"/>
          </a:p>
        </p:txBody>
      </p:sp>
      <p:sp>
        <p:nvSpPr>
          <p:cNvPr id="5" name="TextBox 4">
            <a:extLst>
              <a:ext uri="{FF2B5EF4-FFF2-40B4-BE49-F238E27FC236}">
                <a16:creationId xmlns:a16="http://schemas.microsoft.com/office/drawing/2014/main" xmlns="" id="{5A2BCDCA-BA4D-C946-A8EF-FF3751742EE0}"/>
              </a:ext>
            </a:extLst>
          </p:cNvPr>
          <p:cNvSpPr txBox="1"/>
          <p:nvPr/>
        </p:nvSpPr>
        <p:spPr>
          <a:xfrm>
            <a:off x="4199861" y="1477925"/>
            <a:ext cx="3446777" cy="954107"/>
          </a:xfrm>
          <a:prstGeom prst="rect">
            <a:avLst/>
          </a:prstGeom>
          <a:noFill/>
        </p:spPr>
        <p:txBody>
          <a:bodyPr wrap="none" rtlCol="0">
            <a:spAutoFit/>
          </a:bodyPr>
          <a:lstStyle/>
          <a:p>
            <a:r>
              <a:rPr lang="en-US" sz="2800" b="1" dirty="0">
                <a:solidFill>
                  <a:schemeClr val="accent6"/>
                </a:solidFill>
              </a:rPr>
              <a:t>1110</a:t>
            </a:r>
            <a:r>
              <a:rPr lang="en-US" sz="2800" b="1" dirty="0"/>
              <a:t>0000 – </a:t>
            </a:r>
            <a:r>
              <a:rPr lang="en-US" sz="2800" b="1" dirty="0">
                <a:solidFill>
                  <a:schemeClr val="accent6"/>
                </a:solidFill>
              </a:rPr>
              <a:t>1110</a:t>
            </a:r>
            <a:r>
              <a:rPr lang="en-US" sz="2800" b="1" dirty="0"/>
              <a:t>1111</a:t>
            </a:r>
          </a:p>
          <a:p>
            <a:pPr algn="ctr"/>
            <a:r>
              <a:rPr lang="en-US" sz="2800" b="1" dirty="0"/>
              <a:t>224 - 239</a:t>
            </a:r>
          </a:p>
        </p:txBody>
      </p:sp>
    </p:spTree>
    <p:extLst>
      <p:ext uri="{BB962C8B-B14F-4D97-AF65-F5344CB8AC3E}">
        <p14:creationId xmlns:p14="http://schemas.microsoft.com/office/powerpoint/2010/main" val="416727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31D13B-26A2-A444-9BC4-2E132ED14907}"/>
              </a:ext>
            </a:extLst>
          </p:cNvPr>
          <p:cNvSpPr>
            <a:spLocks noGrp="1"/>
          </p:cNvSpPr>
          <p:nvPr>
            <p:ph type="title"/>
          </p:nvPr>
        </p:nvSpPr>
        <p:spPr/>
        <p:txBody>
          <a:bodyPr>
            <a:normAutofit/>
          </a:bodyPr>
          <a:lstStyle/>
          <a:p>
            <a:r>
              <a:rPr lang="en-US" dirty="0"/>
              <a:t>Class E: </a:t>
            </a:r>
            <a:r>
              <a:rPr lang="en-US" sz="2400" dirty="0">
                <a:solidFill>
                  <a:srgbClr val="FF0000"/>
                </a:solidFill>
              </a:rPr>
              <a:t>(240.0.0.0 to 255.255.255.255)</a:t>
            </a:r>
            <a:r>
              <a:rPr lang="en-US" dirty="0">
                <a:solidFill>
                  <a:prstClr val="black"/>
                </a:solidFill>
              </a:rPr>
              <a:t> </a:t>
            </a:r>
            <a:endParaRPr lang="en-US" dirty="0"/>
          </a:p>
        </p:txBody>
      </p:sp>
      <p:sp>
        <p:nvSpPr>
          <p:cNvPr id="3" name="Content Placeholder 2">
            <a:extLst>
              <a:ext uri="{FF2B5EF4-FFF2-40B4-BE49-F238E27FC236}">
                <a16:creationId xmlns:a16="http://schemas.microsoft.com/office/drawing/2014/main" xmlns="" id="{84DB8375-9B6F-8040-899D-581AE20C78ED}"/>
              </a:ext>
            </a:extLst>
          </p:cNvPr>
          <p:cNvSpPr>
            <a:spLocks noGrp="1"/>
          </p:cNvSpPr>
          <p:nvPr>
            <p:ph idx="1"/>
          </p:nvPr>
        </p:nvSpPr>
        <p:spPr/>
        <p:txBody>
          <a:bodyPr/>
          <a:lstStyle/>
          <a:p>
            <a:pPr algn="just"/>
            <a:r>
              <a:rPr lang="en-IN" dirty="0"/>
              <a:t>This IP Class is reserved for experimental purposes only for R&amp;D or Study. </a:t>
            </a:r>
          </a:p>
          <a:p>
            <a:pPr algn="just"/>
            <a:r>
              <a:rPr lang="en-IN" dirty="0"/>
              <a:t>IP addresses in this class ranges from 240.0.0.0 to 255.255.255.254. </a:t>
            </a:r>
          </a:p>
          <a:p>
            <a:pPr algn="just"/>
            <a:r>
              <a:rPr lang="en-IN" dirty="0"/>
              <a:t>Like Class D, this class too is not equipped with any subnet mask.</a:t>
            </a:r>
            <a:endParaRPr lang="en-US" dirty="0"/>
          </a:p>
        </p:txBody>
      </p:sp>
    </p:spTree>
    <p:extLst>
      <p:ext uri="{BB962C8B-B14F-4D97-AF65-F5344CB8AC3E}">
        <p14:creationId xmlns:p14="http://schemas.microsoft.com/office/powerpoint/2010/main" val="33837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CAC4B-6DA1-FC4F-9299-AE5C4473D3FD}"/>
              </a:ext>
            </a:extLst>
          </p:cNvPr>
          <p:cNvSpPr>
            <a:spLocks noGrp="1"/>
          </p:cNvSpPr>
          <p:nvPr>
            <p:ph type="title"/>
          </p:nvPr>
        </p:nvSpPr>
        <p:spPr/>
        <p:txBody>
          <a:bodyPr>
            <a:normAutofit/>
          </a:bodyPr>
          <a:lstStyle/>
          <a:p>
            <a:r>
              <a:rPr lang="en-IN" dirty="0"/>
              <a:t>IP Addressing Summary</a:t>
            </a:r>
            <a:endParaRPr lang="en-US" dirty="0"/>
          </a:p>
        </p:txBody>
      </p:sp>
      <p:graphicFrame>
        <p:nvGraphicFramePr>
          <p:cNvPr id="4" name="Content Placeholder 3">
            <a:extLst>
              <a:ext uri="{FF2B5EF4-FFF2-40B4-BE49-F238E27FC236}">
                <a16:creationId xmlns:a16="http://schemas.microsoft.com/office/drawing/2014/main" xmlns="" id="{A3E3FAC5-86C8-E54F-A6ED-8D8E7A365C65}"/>
              </a:ext>
            </a:extLst>
          </p:cNvPr>
          <p:cNvGraphicFramePr>
            <a:graphicFrameLocks noGrp="1"/>
          </p:cNvGraphicFramePr>
          <p:nvPr>
            <p:ph idx="1"/>
            <p:extLst>
              <p:ext uri="{D42A27DB-BD31-4B8C-83A1-F6EECF244321}">
                <p14:modId xmlns:p14="http://schemas.microsoft.com/office/powerpoint/2010/main" val="4089588279"/>
              </p:ext>
            </p:extLst>
          </p:nvPr>
        </p:nvGraphicFramePr>
        <p:xfrm>
          <a:off x="131763" y="863600"/>
          <a:ext cx="11928236" cy="4678360"/>
        </p:xfrm>
        <a:graphic>
          <a:graphicData uri="http://schemas.openxmlformats.org/drawingml/2006/table">
            <a:tbl>
              <a:tblPr/>
              <a:tblGrid>
                <a:gridCol w="998708">
                  <a:extLst>
                    <a:ext uri="{9D8B030D-6E8A-4147-A177-3AD203B41FA5}">
                      <a16:colId xmlns:a16="http://schemas.microsoft.com/office/drawing/2014/main" xmlns="" val="3652829514"/>
                    </a:ext>
                  </a:extLst>
                </a:gridCol>
                <a:gridCol w="819452">
                  <a:extLst>
                    <a:ext uri="{9D8B030D-6E8A-4147-A177-3AD203B41FA5}">
                      <a16:colId xmlns:a16="http://schemas.microsoft.com/office/drawing/2014/main" xmlns="" val="164537830"/>
                    </a:ext>
                  </a:extLst>
                </a:gridCol>
                <a:gridCol w="1016250">
                  <a:extLst>
                    <a:ext uri="{9D8B030D-6E8A-4147-A177-3AD203B41FA5}">
                      <a16:colId xmlns:a16="http://schemas.microsoft.com/office/drawing/2014/main" xmlns="" val="3097255259"/>
                    </a:ext>
                  </a:extLst>
                </a:gridCol>
                <a:gridCol w="774286">
                  <a:extLst>
                    <a:ext uri="{9D8B030D-6E8A-4147-A177-3AD203B41FA5}">
                      <a16:colId xmlns:a16="http://schemas.microsoft.com/office/drawing/2014/main" xmlns="" val="1066156225"/>
                    </a:ext>
                  </a:extLst>
                </a:gridCol>
                <a:gridCol w="1126747">
                  <a:extLst>
                    <a:ext uri="{9D8B030D-6E8A-4147-A177-3AD203B41FA5}">
                      <a16:colId xmlns:a16="http://schemas.microsoft.com/office/drawing/2014/main" xmlns="" val="2201196677"/>
                    </a:ext>
                  </a:extLst>
                </a:gridCol>
                <a:gridCol w="1209822">
                  <a:extLst>
                    <a:ext uri="{9D8B030D-6E8A-4147-A177-3AD203B41FA5}">
                      <a16:colId xmlns:a16="http://schemas.microsoft.com/office/drawing/2014/main" xmlns="" val="1628002077"/>
                    </a:ext>
                  </a:extLst>
                </a:gridCol>
                <a:gridCol w="1434042">
                  <a:extLst>
                    <a:ext uri="{9D8B030D-6E8A-4147-A177-3AD203B41FA5}">
                      <a16:colId xmlns:a16="http://schemas.microsoft.com/office/drawing/2014/main" xmlns="" val="2824279876"/>
                    </a:ext>
                  </a:extLst>
                </a:gridCol>
                <a:gridCol w="919464">
                  <a:extLst>
                    <a:ext uri="{9D8B030D-6E8A-4147-A177-3AD203B41FA5}">
                      <a16:colId xmlns:a16="http://schemas.microsoft.com/office/drawing/2014/main" xmlns="" val="1886194189"/>
                    </a:ext>
                  </a:extLst>
                </a:gridCol>
                <a:gridCol w="1500179">
                  <a:extLst>
                    <a:ext uri="{9D8B030D-6E8A-4147-A177-3AD203B41FA5}">
                      <a16:colId xmlns:a16="http://schemas.microsoft.com/office/drawing/2014/main" xmlns="" val="4044523961"/>
                    </a:ext>
                  </a:extLst>
                </a:gridCol>
                <a:gridCol w="1306607">
                  <a:extLst>
                    <a:ext uri="{9D8B030D-6E8A-4147-A177-3AD203B41FA5}">
                      <a16:colId xmlns:a16="http://schemas.microsoft.com/office/drawing/2014/main" xmlns="" val="1378834579"/>
                    </a:ext>
                  </a:extLst>
                </a:gridCol>
                <a:gridCol w="822679">
                  <a:extLst>
                    <a:ext uri="{9D8B030D-6E8A-4147-A177-3AD203B41FA5}">
                      <a16:colId xmlns:a16="http://schemas.microsoft.com/office/drawing/2014/main" xmlns="" val="1974883244"/>
                    </a:ext>
                  </a:extLst>
                </a:gridCol>
              </a:tblGrid>
              <a:tr h="1066800">
                <a:tc>
                  <a:txBody>
                    <a:bodyPr/>
                    <a:lstStyle/>
                    <a:p>
                      <a:pPr algn="l"/>
                      <a:r>
                        <a:rPr lang="en-IN" sz="1100" b="1" dirty="0">
                          <a:effectLst/>
                        </a:rPr>
                        <a:t>Class</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l"/>
                      <a:r>
                        <a:rPr lang="en-IN" sz="1100" b="1">
                          <a:effectLst/>
                        </a:rPr>
                        <a:t>Leading</a:t>
                      </a:r>
                      <a:br>
                        <a:rPr lang="en-IN" sz="1100" b="1">
                          <a:effectLst/>
                        </a:rPr>
                      </a:br>
                      <a:r>
                        <a:rPr lang="en-IN" sz="1100" b="1">
                          <a:effectLst/>
                        </a:rPr>
                        <a:t>bits</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l"/>
                      <a:r>
                        <a:rPr lang="en-IN" sz="1100" b="1" dirty="0">
                          <a:effectLst/>
                        </a:rPr>
                        <a:t>Size of </a:t>
                      </a:r>
                      <a:r>
                        <a:rPr lang="en-IN" sz="1100" b="1" i="1" dirty="0">
                          <a:effectLst/>
                        </a:rPr>
                        <a:t>network</a:t>
                      </a:r>
                      <a:br>
                        <a:rPr lang="en-IN" sz="1100" b="1" i="1" dirty="0">
                          <a:effectLst/>
                        </a:rPr>
                      </a:br>
                      <a:r>
                        <a:rPr lang="en-IN" sz="1100" b="1" i="1" dirty="0">
                          <a:effectLst/>
                        </a:rPr>
                        <a:t>number </a:t>
                      </a:r>
                      <a:r>
                        <a:rPr lang="en-IN" sz="1100" b="1" dirty="0">
                          <a:effectLst/>
                        </a:rPr>
                        <a:t>bit field</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l"/>
                      <a:r>
                        <a:rPr lang="en-IN" sz="1100" b="1" dirty="0">
                          <a:effectLst/>
                        </a:rPr>
                        <a:t>Size of </a:t>
                      </a:r>
                      <a:r>
                        <a:rPr lang="en-IN" sz="1100" b="1" i="1" dirty="0">
                          <a:effectLst/>
                        </a:rPr>
                        <a:t>rest</a:t>
                      </a:r>
                      <a:r>
                        <a:rPr lang="en-IN" sz="1100" b="1" dirty="0">
                          <a:effectLst/>
                        </a:rPr>
                        <a:t/>
                      </a:r>
                      <a:br>
                        <a:rPr lang="en-IN" sz="1100" b="1" dirty="0">
                          <a:effectLst/>
                        </a:rPr>
                      </a:br>
                      <a:r>
                        <a:rPr lang="en-IN" sz="1100" b="1" dirty="0">
                          <a:effectLst/>
                        </a:rPr>
                        <a:t>bit field</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1100" b="1" dirty="0">
                          <a:effectLst/>
                        </a:rPr>
                        <a:t>Number</a:t>
                      </a:r>
                      <a:br>
                        <a:rPr lang="en-IN" sz="1100" b="1" dirty="0">
                          <a:effectLst/>
                        </a:rPr>
                      </a:br>
                      <a:r>
                        <a:rPr lang="en-IN" sz="1100" b="1" dirty="0">
                          <a:effectLst/>
                        </a:rPr>
                        <a:t>of networks</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1100" b="1" dirty="0">
                          <a:effectLst/>
                        </a:rPr>
                        <a:t>Addresses</a:t>
                      </a:r>
                      <a:br>
                        <a:rPr lang="en-IN" sz="1100" b="1" dirty="0">
                          <a:effectLst/>
                        </a:rPr>
                      </a:br>
                      <a:r>
                        <a:rPr lang="en-IN" sz="1100" b="1" dirty="0">
                          <a:effectLst/>
                        </a:rPr>
                        <a:t>per network</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1100" b="1" dirty="0">
                          <a:effectLst/>
                        </a:rPr>
                        <a:t>Total addresses</a:t>
                      </a:r>
                      <a:br>
                        <a:rPr lang="en-IN" sz="1100" b="1" dirty="0">
                          <a:effectLst/>
                        </a:rPr>
                      </a:br>
                      <a:r>
                        <a:rPr lang="en-IN" sz="1100" b="1" dirty="0">
                          <a:effectLst/>
                        </a:rPr>
                        <a:t>in class</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1100" b="1" dirty="0">
                          <a:effectLst/>
                        </a:rPr>
                        <a:t>Start address</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1100" b="1" dirty="0">
                          <a:effectLst/>
                        </a:rPr>
                        <a:t>End address</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1100" b="1" dirty="0">
                          <a:effectLst/>
                        </a:rPr>
                        <a:t>Default </a:t>
                      </a:r>
                      <a:r>
                        <a:rPr lang="en-IN" sz="1100" b="1" u="none" strike="noStrike" dirty="0">
                          <a:solidFill>
                            <a:srgbClr val="0B0080"/>
                          </a:solidFill>
                          <a:effectLst/>
                        </a:rPr>
                        <a:t>subnet mask</a:t>
                      </a:r>
                      <a:r>
                        <a:rPr lang="en-IN" sz="1100" b="1" dirty="0">
                          <a:effectLst/>
                        </a:rPr>
                        <a:t> in </a:t>
                      </a:r>
                      <a:r>
                        <a:rPr lang="en-IN" sz="1100" b="1" u="none" strike="noStrike" dirty="0">
                          <a:solidFill>
                            <a:srgbClr val="0B0080"/>
                          </a:solidFill>
                          <a:effectLst/>
                        </a:rPr>
                        <a:t>dot-decimal notation</a:t>
                      </a:r>
                      <a:endParaRPr lang="en-IN" sz="1100" b="1" dirty="0">
                        <a:effectLst/>
                      </a:endParaRP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IN" sz="1100" b="1" u="none" strike="noStrike" dirty="0">
                          <a:solidFill>
                            <a:srgbClr val="0B0080"/>
                          </a:solidFill>
                          <a:effectLst/>
                        </a:rPr>
                        <a:t>CIDR notation</a:t>
                      </a:r>
                      <a:endParaRPr lang="en-IN" sz="1100" b="1" dirty="0">
                        <a:effectLst/>
                      </a:endParaRP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xmlns="" val="2003145242"/>
                  </a:ext>
                </a:extLst>
              </a:tr>
              <a:tr h="722312">
                <a:tc>
                  <a:txBody>
                    <a:bodyPr/>
                    <a:lstStyle/>
                    <a:p>
                      <a:pPr algn="l"/>
                      <a:r>
                        <a:rPr lang="en-IN" sz="1100" b="1" dirty="0">
                          <a:effectLst/>
                        </a:rPr>
                        <a:t>Class A</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l"/>
                      <a:r>
                        <a:rPr lang="en-IN" sz="1100" b="1" dirty="0">
                          <a:effectLst/>
                        </a:rPr>
                        <a:t>    0</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l"/>
                      <a:r>
                        <a:rPr lang="en-IN" sz="1100" b="1">
                          <a:effectLst/>
                        </a:rPr>
                        <a:t>    8</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l"/>
                      <a:r>
                        <a:rPr lang="en-IN" sz="1100" b="1" dirty="0">
                          <a:effectLst/>
                        </a:rPr>
                        <a:t>    24</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ctr"/>
                      <a:r>
                        <a:rPr lang="en-IN" sz="1100" b="1" dirty="0">
                          <a:effectLst/>
                        </a:rPr>
                        <a:t>    128 (2</a:t>
                      </a:r>
                      <a:r>
                        <a:rPr lang="en-IN" sz="1100" b="1" baseline="30000" dirty="0">
                          <a:effectLst/>
                        </a:rPr>
                        <a:t>7</a:t>
                      </a:r>
                      <a:r>
                        <a:rPr lang="en-IN" sz="1100" b="1" dirty="0">
                          <a:effectLst/>
                        </a:rPr>
                        <a:t>)</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ctr"/>
                      <a:r>
                        <a:rPr lang="en-IN" sz="1100" b="1" dirty="0">
                          <a:effectLst/>
                        </a:rPr>
                        <a:t>    16,777,216 (2</a:t>
                      </a:r>
                      <a:r>
                        <a:rPr lang="en-IN" sz="1100" b="1" baseline="30000" dirty="0">
                          <a:effectLst/>
                        </a:rPr>
                        <a:t>24</a:t>
                      </a:r>
                      <a:r>
                        <a:rPr lang="en-IN" sz="1100" b="1" dirty="0">
                          <a:effectLst/>
                        </a:rPr>
                        <a:t>)</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ctr"/>
                      <a:r>
                        <a:rPr lang="en-IN" sz="1100" b="1" dirty="0">
                          <a:effectLst/>
                        </a:rPr>
                        <a:t>    2,147,483,648 (2</a:t>
                      </a:r>
                      <a:r>
                        <a:rPr lang="en-IN" sz="1100" b="1" baseline="30000" dirty="0">
                          <a:effectLst/>
                        </a:rPr>
                        <a:t>31</a:t>
                      </a:r>
                      <a:r>
                        <a:rPr lang="en-IN" sz="1100" b="1" dirty="0">
                          <a:effectLst/>
                        </a:rPr>
                        <a:t>)</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ctr"/>
                      <a:r>
                        <a:rPr lang="en-IN" sz="1100" b="1" dirty="0">
                          <a:effectLst/>
                        </a:rPr>
                        <a:t>0.0.0.0</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ctr"/>
                      <a:r>
                        <a:rPr lang="en-IN" sz="1100" b="1" dirty="0">
                          <a:effectLst/>
                        </a:rPr>
                        <a:t>127.255.255.255</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ctr"/>
                      <a:r>
                        <a:rPr lang="en-IN" sz="1100" b="1" dirty="0">
                          <a:effectLst/>
                        </a:rPr>
                        <a:t>255.0.0.0</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tc>
                  <a:txBody>
                    <a:bodyPr/>
                    <a:lstStyle/>
                    <a:p>
                      <a:pPr algn="ctr"/>
                      <a:r>
                        <a:rPr lang="en-IN" sz="1100" b="1" dirty="0">
                          <a:effectLst/>
                        </a:rPr>
                        <a:t>/8</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473629917"/>
                  </a:ext>
                </a:extLst>
              </a:tr>
              <a:tr h="722312">
                <a:tc>
                  <a:txBody>
                    <a:bodyPr/>
                    <a:lstStyle/>
                    <a:p>
                      <a:pPr algn="l"/>
                      <a:r>
                        <a:rPr lang="en-IN" sz="1100" b="1" dirty="0">
                          <a:effectLst/>
                        </a:rPr>
                        <a:t>Class B</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l"/>
                      <a:r>
                        <a:rPr lang="en-IN" sz="1100" b="1" dirty="0">
                          <a:effectLst/>
                        </a:rPr>
                        <a:t>    10</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l"/>
                      <a:r>
                        <a:rPr lang="en-IN" sz="1100" b="1" dirty="0">
                          <a:effectLst/>
                        </a:rPr>
                        <a:t>    16</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l"/>
                      <a:r>
                        <a:rPr lang="en-IN" sz="1100" b="1" dirty="0">
                          <a:effectLst/>
                        </a:rPr>
                        <a:t>    16</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ctr"/>
                      <a:r>
                        <a:rPr lang="en-IN" sz="1100" b="1" dirty="0">
                          <a:effectLst/>
                        </a:rPr>
                        <a:t>    16,384 (2</a:t>
                      </a:r>
                      <a:r>
                        <a:rPr lang="en-IN" sz="1100" b="1" baseline="30000" dirty="0">
                          <a:effectLst/>
                        </a:rPr>
                        <a:t>14</a:t>
                      </a:r>
                      <a:r>
                        <a:rPr lang="en-IN" sz="1100" b="1" dirty="0">
                          <a:effectLst/>
                        </a:rPr>
                        <a:t>)</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ctr"/>
                      <a:r>
                        <a:rPr lang="en-IN" sz="1100" b="1" dirty="0">
                          <a:effectLst/>
                        </a:rPr>
                        <a:t>    65,536 (2</a:t>
                      </a:r>
                      <a:r>
                        <a:rPr lang="en-IN" sz="1100" b="1" baseline="30000" dirty="0">
                          <a:effectLst/>
                        </a:rPr>
                        <a:t>16</a:t>
                      </a:r>
                      <a:r>
                        <a:rPr lang="en-IN" sz="1100" b="1" dirty="0">
                          <a:effectLst/>
                        </a:rPr>
                        <a:t>)</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ctr"/>
                      <a:r>
                        <a:rPr lang="en-IN" sz="1100" b="1" dirty="0">
                          <a:effectLst/>
                        </a:rPr>
                        <a:t>    1,073,741,824 (2</a:t>
                      </a:r>
                      <a:r>
                        <a:rPr lang="en-IN" sz="1100" b="1" baseline="30000" dirty="0">
                          <a:effectLst/>
                        </a:rPr>
                        <a:t>30</a:t>
                      </a:r>
                      <a:r>
                        <a:rPr lang="en-IN" sz="1100" b="1" dirty="0">
                          <a:effectLst/>
                        </a:rPr>
                        <a:t>)</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ctr"/>
                      <a:r>
                        <a:rPr lang="en-IN" sz="1100" b="1" dirty="0">
                          <a:effectLst/>
                        </a:rPr>
                        <a:t>128.0.0.0</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ctr"/>
                      <a:r>
                        <a:rPr lang="en-IN" sz="1100" b="1" dirty="0">
                          <a:effectLst/>
                        </a:rPr>
                        <a:t>191.255.255.255</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ctr"/>
                      <a:r>
                        <a:rPr lang="en-IN" sz="1100" b="1" dirty="0">
                          <a:effectLst/>
                        </a:rPr>
                        <a:t>255.255.0.0</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tc>
                  <a:txBody>
                    <a:bodyPr/>
                    <a:lstStyle/>
                    <a:p>
                      <a:pPr algn="ctr"/>
                      <a:r>
                        <a:rPr lang="en-IN" sz="1100" b="1" dirty="0">
                          <a:effectLst/>
                        </a:rPr>
                        <a:t>/16</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xmlns="" val="3550682930"/>
                  </a:ext>
                </a:extLst>
              </a:tr>
              <a:tr h="722312">
                <a:tc>
                  <a:txBody>
                    <a:bodyPr/>
                    <a:lstStyle/>
                    <a:p>
                      <a:pPr algn="l"/>
                      <a:r>
                        <a:rPr lang="en-IN" sz="1100" b="1" dirty="0">
                          <a:effectLst/>
                        </a:rPr>
                        <a:t>Class C</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l"/>
                      <a:r>
                        <a:rPr lang="en-IN" sz="1100" b="1" dirty="0">
                          <a:effectLst/>
                        </a:rPr>
                        <a:t>    110</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l"/>
                      <a:r>
                        <a:rPr lang="en-IN" sz="1100" b="1" dirty="0">
                          <a:effectLst/>
                        </a:rPr>
                        <a:t>    24</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l"/>
                      <a:r>
                        <a:rPr lang="en-IN" sz="1100" b="1" dirty="0">
                          <a:effectLst/>
                        </a:rPr>
                        <a:t>    8</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ctr"/>
                      <a:r>
                        <a:rPr lang="en-IN" sz="1100" b="1" dirty="0">
                          <a:effectLst/>
                        </a:rPr>
                        <a:t>    2,097,152 (2</a:t>
                      </a:r>
                      <a:r>
                        <a:rPr lang="en-IN" sz="1100" b="1" baseline="30000" dirty="0">
                          <a:effectLst/>
                        </a:rPr>
                        <a:t>21</a:t>
                      </a:r>
                      <a:r>
                        <a:rPr lang="en-IN" sz="1100" b="1" dirty="0">
                          <a:effectLst/>
                        </a:rPr>
                        <a:t>)</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ctr"/>
                      <a:r>
                        <a:rPr lang="en-IN" sz="1100" b="1" dirty="0">
                          <a:effectLst/>
                        </a:rPr>
                        <a:t>    256 (2</a:t>
                      </a:r>
                      <a:r>
                        <a:rPr lang="en-IN" sz="1100" b="1" baseline="30000" dirty="0">
                          <a:effectLst/>
                        </a:rPr>
                        <a:t>8</a:t>
                      </a:r>
                      <a:r>
                        <a:rPr lang="en-IN" sz="1100" b="1" dirty="0">
                          <a:effectLst/>
                        </a:rPr>
                        <a:t>)</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ctr"/>
                      <a:r>
                        <a:rPr lang="en-IN" sz="1100" b="1" dirty="0">
                          <a:effectLst/>
                        </a:rPr>
                        <a:t>    536,870,912 (2</a:t>
                      </a:r>
                      <a:r>
                        <a:rPr lang="en-IN" sz="1100" b="1" baseline="30000" dirty="0">
                          <a:effectLst/>
                        </a:rPr>
                        <a:t>29</a:t>
                      </a:r>
                      <a:r>
                        <a:rPr lang="en-IN" sz="1100" b="1" dirty="0">
                          <a:effectLst/>
                        </a:rPr>
                        <a:t>)</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ctr"/>
                      <a:r>
                        <a:rPr lang="en-IN" sz="1100" b="1" dirty="0">
                          <a:effectLst/>
                        </a:rPr>
                        <a:t>192.0.0.0</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ctr"/>
                      <a:r>
                        <a:rPr lang="en-IN" sz="1100" b="1" dirty="0">
                          <a:effectLst/>
                        </a:rPr>
                        <a:t>223.255.255.255</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ctr"/>
                      <a:r>
                        <a:rPr lang="en-IN" sz="1100" b="1" dirty="0">
                          <a:effectLst/>
                        </a:rPr>
                        <a:t>255.255.255.0</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tc>
                  <a:txBody>
                    <a:bodyPr/>
                    <a:lstStyle/>
                    <a:p>
                      <a:pPr algn="ctr"/>
                      <a:r>
                        <a:rPr lang="en-IN" sz="1100" b="1" dirty="0">
                          <a:effectLst/>
                        </a:rPr>
                        <a:t>/24</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xmlns="" val="880448201"/>
                  </a:ext>
                </a:extLst>
              </a:tr>
              <a:tr h="722312">
                <a:tc>
                  <a:txBody>
                    <a:bodyPr/>
                    <a:lstStyle/>
                    <a:p>
                      <a:pPr algn="l"/>
                      <a:r>
                        <a:rPr lang="en-IN" sz="1100" b="1" dirty="0">
                          <a:effectLst/>
                        </a:rPr>
                        <a:t>Class D (</a:t>
                      </a:r>
                      <a:r>
                        <a:rPr lang="en-IN" sz="1100" b="1" u="none" strike="noStrike" dirty="0">
                          <a:solidFill>
                            <a:srgbClr val="0B0080"/>
                          </a:solidFill>
                          <a:effectLst/>
                        </a:rPr>
                        <a:t>multicast</a:t>
                      </a:r>
                      <a:r>
                        <a:rPr lang="en-IN" sz="1100" b="1" dirty="0">
                          <a:effectLst/>
                        </a:rPr>
                        <a:t>)</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l"/>
                      <a:r>
                        <a:rPr lang="en-IN" sz="1100" b="1" dirty="0">
                          <a:effectLst/>
                        </a:rPr>
                        <a:t>    1110</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l"/>
                      <a:r>
                        <a:rPr lang="en-IN" sz="1100" b="1" dirty="0">
                          <a:effectLst/>
                        </a:rPr>
                        <a:t>    not defined</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l"/>
                      <a:r>
                        <a:rPr lang="en-IN" sz="1100" b="1" dirty="0">
                          <a:effectLst/>
                        </a:rPr>
                        <a:t>    not defined</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ctr"/>
                      <a:r>
                        <a:rPr lang="en-IN" sz="1100" b="1" dirty="0">
                          <a:effectLst/>
                        </a:rPr>
                        <a:t>    not defined</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ctr"/>
                      <a:r>
                        <a:rPr lang="en-IN" sz="1100" b="1" dirty="0">
                          <a:effectLst/>
                        </a:rPr>
                        <a:t>    not defined</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ctr"/>
                      <a:r>
                        <a:rPr lang="en-IN" sz="1100" b="1" dirty="0">
                          <a:effectLst/>
                        </a:rPr>
                        <a:t>    268,435,456 (2</a:t>
                      </a:r>
                      <a:r>
                        <a:rPr lang="en-IN" sz="1100" b="1" baseline="30000" dirty="0">
                          <a:effectLst/>
                        </a:rPr>
                        <a:t>28</a:t>
                      </a:r>
                      <a:r>
                        <a:rPr lang="en-IN" sz="1100" b="1" dirty="0">
                          <a:effectLst/>
                        </a:rPr>
                        <a:t>)</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ctr"/>
                      <a:r>
                        <a:rPr lang="en-IN" sz="1100" b="1" dirty="0">
                          <a:effectLst/>
                        </a:rPr>
                        <a:t>224.0.0.0</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ctr"/>
                      <a:r>
                        <a:rPr lang="en-IN" sz="1100" b="1" dirty="0">
                          <a:effectLst/>
                        </a:rPr>
                        <a:t>239.255.255.255</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ctr"/>
                      <a:r>
                        <a:rPr lang="en-IN" sz="1100" b="1" dirty="0">
                          <a:effectLst/>
                        </a:rPr>
                        <a:t>not defined</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tc>
                  <a:txBody>
                    <a:bodyPr/>
                    <a:lstStyle/>
                    <a:p>
                      <a:pPr algn="ctr"/>
                      <a:r>
                        <a:rPr lang="en-IN" sz="1100" b="1" dirty="0">
                          <a:effectLst/>
                        </a:rPr>
                        <a:t>not defined</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3937588591"/>
                  </a:ext>
                </a:extLst>
              </a:tr>
              <a:tr h="722312">
                <a:tc>
                  <a:txBody>
                    <a:bodyPr/>
                    <a:lstStyle/>
                    <a:p>
                      <a:pPr algn="l"/>
                      <a:r>
                        <a:rPr lang="en-IN" sz="1100" b="1" dirty="0">
                          <a:effectLst/>
                        </a:rPr>
                        <a:t>Class E (reserved)</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l"/>
                      <a:r>
                        <a:rPr lang="en-IN" sz="1100" b="1" dirty="0">
                          <a:effectLst/>
                        </a:rPr>
                        <a:t>    1111</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l"/>
                      <a:r>
                        <a:rPr lang="en-IN" sz="1100" b="1" dirty="0">
                          <a:effectLst/>
                        </a:rPr>
                        <a:t>    not defined</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l"/>
                      <a:r>
                        <a:rPr lang="en-IN" sz="1100" b="1" dirty="0">
                          <a:effectLst/>
                        </a:rPr>
                        <a:t>    not defined</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ctr"/>
                      <a:r>
                        <a:rPr lang="en-IN" sz="1100" b="1" dirty="0">
                          <a:effectLst/>
                        </a:rPr>
                        <a:t>    not defined</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ctr"/>
                      <a:r>
                        <a:rPr lang="en-IN" sz="1100" b="1" dirty="0">
                          <a:effectLst/>
                        </a:rPr>
                        <a:t>    not defined</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ctr"/>
                      <a:r>
                        <a:rPr lang="en-IN" sz="1100" b="1" dirty="0">
                          <a:effectLst/>
                        </a:rPr>
                        <a:t>    268,435,456 (2</a:t>
                      </a:r>
                      <a:r>
                        <a:rPr lang="en-IN" sz="1100" b="1" baseline="30000" dirty="0">
                          <a:effectLst/>
                        </a:rPr>
                        <a:t>28</a:t>
                      </a:r>
                      <a:r>
                        <a:rPr lang="en-IN" sz="1100" b="1" dirty="0">
                          <a:effectLst/>
                        </a:rPr>
                        <a:t>)</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ctr"/>
                      <a:r>
                        <a:rPr lang="en-IN" sz="1100" b="1" dirty="0">
                          <a:effectLst/>
                        </a:rPr>
                        <a:t>240.0.0.0</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ctr"/>
                      <a:r>
                        <a:rPr lang="en-IN" sz="1100" b="1" dirty="0">
                          <a:effectLst/>
                        </a:rPr>
                        <a:t>255.255.255.255</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ctr"/>
                      <a:r>
                        <a:rPr lang="en-IN" sz="1100" b="1" dirty="0">
                          <a:effectLst/>
                        </a:rPr>
                        <a:t>not defined</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tc>
                  <a:txBody>
                    <a:bodyPr/>
                    <a:lstStyle/>
                    <a:p>
                      <a:pPr algn="ctr"/>
                      <a:r>
                        <a:rPr lang="en-IN" sz="1100" b="1" dirty="0">
                          <a:effectLst/>
                        </a:rPr>
                        <a:t>not defined</a:t>
                      </a:r>
                    </a:p>
                  </a:txBody>
                  <a:tcPr marL="74689" marR="74689" marT="27781" marB="27781"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3389151872"/>
                  </a:ext>
                </a:extLst>
              </a:tr>
            </a:tbl>
          </a:graphicData>
        </a:graphic>
      </p:graphicFrame>
    </p:spTree>
    <p:extLst>
      <p:ext uri="{BB962C8B-B14F-4D97-AF65-F5344CB8AC3E}">
        <p14:creationId xmlns:p14="http://schemas.microsoft.com/office/powerpoint/2010/main" val="1404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Addressing - Example</a:t>
            </a:r>
          </a:p>
        </p:txBody>
      </p:sp>
      <p:sp>
        <p:nvSpPr>
          <p:cNvPr id="4" name="Content Placeholder 3"/>
          <p:cNvSpPr>
            <a:spLocks noGrp="1"/>
          </p:cNvSpPr>
          <p:nvPr>
            <p:ph idx="1"/>
          </p:nvPr>
        </p:nvSpPr>
        <p:spPr>
          <a:xfrm>
            <a:off x="131180" y="863444"/>
            <a:ext cx="5636741" cy="5590565"/>
          </a:xfrm>
        </p:spPr>
        <p:txBody>
          <a:bodyPr>
            <a:normAutofit/>
          </a:bodyPr>
          <a:lstStyle/>
          <a:p>
            <a:pPr lvl="0" algn="just"/>
            <a:r>
              <a:rPr lang="en-IN" b="1" dirty="0"/>
              <a:t>IP address: </a:t>
            </a:r>
            <a:r>
              <a:rPr lang="en-IN" dirty="0"/>
              <a:t>It is 32-bit identifier for host, router interface</a:t>
            </a:r>
            <a:r>
              <a:rPr lang="en-IN" b="1" dirty="0"/>
              <a:t> </a:t>
            </a:r>
            <a:endParaRPr lang="en-GB" dirty="0"/>
          </a:p>
          <a:p>
            <a:pPr lvl="0" algn="just"/>
            <a:r>
              <a:rPr lang="en-IN" b="1" dirty="0"/>
              <a:t>Interface: </a:t>
            </a:r>
            <a:r>
              <a:rPr lang="en-IN" dirty="0"/>
              <a:t>It is a connection between host/router and physical link.</a:t>
            </a:r>
            <a:endParaRPr lang="en-GB" dirty="0"/>
          </a:p>
          <a:p>
            <a:pPr lvl="1" algn="just"/>
            <a:r>
              <a:rPr lang="en-IN" dirty="0"/>
              <a:t>A router’s typically have multiple interfaces</a:t>
            </a:r>
            <a:endParaRPr lang="en-GB" dirty="0"/>
          </a:p>
          <a:p>
            <a:pPr lvl="1" algn="just"/>
            <a:r>
              <a:rPr lang="en-IN" dirty="0"/>
              <a:t>A host typically has one or two interfaces</a:t>
            </a:r>
            <a:endParaRPr lang="en-GB" dirty="0"/>
          </a:p>
          <a:p>
            <a:pPr lvl="0" algn="just"/>
            <a:r>
              <a:rPr lang="en-IN" dirty="0"/>
              <a:t>IP addresses associated with each interface.</a:t>
            </a:r>
            <a:endParaRPr lang="en-GB" dirty="0"/>
          </a:p>
          <a:p>
            <a:endParaRPr lang="en-US" dirty="0"/>
          </a:p>
        </p:txBody>
      </p:sp>
      <p:sp>
        <p:nvSpPr>
          <p:cNvPr id="138" name="Freeform 140"/>
          <p:cNvSpPr>
            <a:spLocks/>
          </p:cNvSpPr>
          <p:nvPr/>
        </p:nvSpPr>
        <p:spPr bwMode="auto">
          <a:xfrm rot="16200000">
            <a:off x="8769614" y="2930791"/>
            <a:ext cx="846137" cy="2125133"/>
          </a:xfrm>
          <a:custGeom>
            <a:avLst/>
            <a:gdLst>
              <a:gd name="T0" fmla="*/ 2147483646 w 10315"/>
              <a:gd name="T1" fmla="*/ 2147483646 h 10000"/>
              <a:gd name="T2" fmla="*/ 2147483646 w 10315"/>
              <a:gd name="T3" fmla="*/ 2147483646 h 10000"/>
              <a:gd name="T4" fmla="*/ 2147483646 w 10315"/>
              <a:gd name="T5" fmla="*/ 2147483646 h 10000"/>
              <a:gd name="T6" fmla="*/ 2147483646 w 10315"/>
              <a:gd name="T7" fmla="*/ 2147483646 h 10000"/>
              <a:gd name="T8" fmla="*/ 2147483646 w 10315"/>
              <a:gd name="T9" fmla="*/ 2147483646 h 10000"/>
              <a:gd name="T10" fmla="*/ 2147483646 w 10315"/>
              <a:gd name="T11" fmla="*/ 2147483646 h 10000"/>
              <a:gd name="T12" fmla="*/ 2147483646 w 10315"/>
              <a:gd name="T13" fmla="*/ 2147483646 h 10000"/>
              <a:gd name="T14" fmla="*/ 2147483646 w 10315"/>
              <a:gd name="T15" fmla="*/ 2147483646 h 10000"/>
              <a:gd name="T16" fmla="*/ 2147483646 w 10315"/>
              <a:gd name="T17" fmla="*/ 2147483646 h 10000"/>
              <a:gd name="T18" fmla="*/ 2147483646 w 10315"/>
              <a:gd name="T19" fmla="*/ 2147483646 h 10000"/>
              <a:gd name="T20" fmla="*/ 2147483646 w 10315"/>
              <a:gd name="T21" fmla="*/ 2147483646 h 10000"/>
              <a:gd name="T22" fmla="*/ 2147483646 w 10315"/>
              <a:gd name="T23" fmla="*/ 2147483646 h 10000"/>
              <a:gd name="T24" fmla="*/ 2147483646 w 10315"/>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39" name="Freeform 140"/>
          <p:cNvSpPr>
            <a:spLocks/>
          </p:cNvSpPr>
          <p:nvPr/>
        </p:nvSpPr>
        <p:spPr bwMode="auto">
          <a:xfrm rot="10800000">
            <a:off x="9958916" y="1870075"/>
            <a:ext cx="1128184" cy="1593850"/>
          </a:xfrm>
          <a:custGeom>
            <a:avLst/>
            <a:gdLst>
              <a:gd name="T0" fmla="*/ 2147483646 w 10315"/>
              <a:gd name="T1" fmla="*/ 2147483646 h 10000"/>
              <a:gd name="T2" fmla="*/ 2147483646 w 10315"/>
              <a:gd name="T3" fmla="*/ 2147483646 h 10000"/>
              <a:gd name="T4" fmla="*/ 2147483646 w 10315"/>
              <a:gd name="T5" fmla="*/ 2147483646 h 10000"/>
              <a:gd name="T6" fmla="*/ 2147483646 w 10315"/>
              <a:gd name="T7" fmla="*/ 2147483646 h 10000"/>
              <a:gd name="T8" fmla="*/ 2147483646 w 10315"/>
              <a:gd name="T9" fmla="*/ 2147483646 h 10000"/>
              <a:gd name="T10" fmla="*/ 2147483646 w 10315"/>
              <a:gd name="T11" fmla="*/ 2147483646 h 10000"/>
              <a:gd name="T12" fmla="*/ 2147483646 w 10315"/>
              <a:gd name="T13" fmla="*/ 2147483646 h 10000"/>
              <a:gd name="T14" fmla="*/ 2147483646 w 10315"/>
              <a:gd name="T15" fmla="*/ 2147483646 h 10000"/>
              <a:gd name="T16" fmla="*/ 2147483646 w 10315"/>
              <a:gd name="T17" fmla="*/ 2147483646 h 10000"/>
              <a:gd name="T18" fmla="*/ 2147483646 w 10315"/>
              <a:gd name="T19" fmla="*/ 2147483646 h 10000"/>
              <a:gd name="T20" fmla="*/ 2147483646 w 10315"/>
              <a:gd name="T21" fmla="*/ 2147483646 h 10000"/>
              <a:gd name="T22" fmla="*/ 2147483646 w 10315"/>
              <a:gd name="T23" fmla="*/ 2147483646 h 10000"/>
              <a:gd name="T24" fmla="*/ 2147483646 w 10315"/>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40" name="Freeform 140"/>
          <p:cNvSpPr>
            <a:spLocks/>
          </p:cNvSpPr>
          <p:nvPr/>
        </p:nvSpPr>
        <p:spPr bwMode="auto">
          <a:xfrm>
            <a:off x="7245350" y="1452564"/>
            <a:ext cx="1384300" cy="1927225"/>
          </a:xfrm>
          <a:custGeom>
            <a:avLst/>
            <a:gdLst>
              <a:gd name="T0" fmla="*/ 2147483646 w 1223"/>
              <a:gd name="T1" fmla="*/ 2147483646 h 1291"/>
              <a:gd name="T2" fmla="*/ 2147483646 w 1223"/>
              <a:gd name="T3" fmla="*/ 2147483646 h 1291"/>
              <a:gd name="T4" fmla="*/ 2147483646 w 1223"/>
              <a:gd name="T5" fmla="*/ 2147483646 h 1291"/>
              <a:gd name="T6" fmla="*/ 2147483646 w 1223"/>
              <a:gd name="T7" fmla="*/ 2147483646 h 1291"/>
              <a:gd name="T8" fmla="*/ 2147483646 w 1223"/>
              <a:gd name="T9" fmla="*/ 2147483646 h 1291"/>
              <a:gd name="T10" fmla="*/ 2147483646 w 1223"/>
              <a:gd name="T11" fmla="*/ 2147483646 h 1291"/>
              <a:gd name="T12" fmla="*/ 2147483646 w 1223"/>
              <a:gd name="T13" fmla="*/ 2147483646 h 1291"/>
              <a:gd name="T14" fmla="*/ 2147483646 w 1223"/>
              <a:gd name="T15" fmla="*/ 2147483646 h 1291"/>
              <a:gd name="T16" fmla="*/ 2147483646 w 1223"/>
              <a:gd name="T17" fmla="*/ 2147483646 h 1291"/>
              <a:gd name="T18" fmla="*/ 2147483646 w 1223"/>
              <a:gd name="T19" fmla="*/ 2147483646 h 1291"/>
              <a:gd name="T20" fmla="*/ 2147483646 w 1223"/>
              <a:gd name="T21" fmla="*/ 2147483646 h 1291"/>
              <a:gd name="T22" fmla="*/ 2147483646 w 1223"/>
              <a:gd name="T23" fmla="*/ 2147483646 h 1291"/>
              <a:gd name="T24" fmla="*/ 2147483646 w 1223"/>
              <a:gd name="T25" fmla="*/ 2147483646 h 1291"/>
              <a:gd name="T26" fmla="*/ 2147483646 w 1223"/>
              <a:gd name="T27" fmla="*/ 214748364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41" name="Text Box 26"/>
          <p:cNvSpPr txBox="1">
            <a:spLocks noChangeArrowheads="1"/>
          </p:cNvSpPr>
          <p:nvPr/>
        </p:nvSpPr>
        <p:spPr bwMode="auto">
          <a:xfrm>
            <a:off x="6421967" y="1282701"/>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223.1.1.1</a:t>
            </a:r>
            <a:endParaRPr lang="en-US" altLang="en-US" sz="1200">
              <a:solidFill>
                <a:srgbClr val="000000"/>
              </a:solidFill>
              <a:latin typeface="Comic Sans MS" charset="0"/>
            </a:endParaRPr>
          </a:p>
        </p:txBody>
      </p:sp>
      <p:sp>
        <p:nvSpPr>
          <p:cNvPr id="144" name="Text Box 29"/>
          <p:cNvSpPr txBox="1">
            <a:spLocks noChangeArrowheads="1"/>
          </p:cNvSpPr>
          <p:nvPr/>
        </p:nvSpPr>
        <p:spPr bwMode="auto">
          <a:xfrm>
            <a:off x="5767921" y="1936752"/>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223.1.1.2</a:t>
            </a:r>
            <a:endParaRPr kumimoji="0" lang="en-US" altLang="en-US" sz="1200" b="0" i="0" u="none" strike="noStrike" kern="0" cap="none" spc="0" normalizeH="0" baseline="0" noProof="0">
              <a:ln>
                <a:noFill/>
              </a:ln>
              <a:solidFill>
                <a:srgbClr val="000000"/>
              </a:solidFill>
              <a:effectLst/>
              <a:uLnTx/>
              <a:uFillTx/>
              <a:latin typeface="Comic Sans MS" charset="0"/>
              <a:ea typeface="ＭＳ Ｐゴシック" charset="-128"/>
            </a:endParaRPr>
          </a:p>
        </p:txBody>
      </p:sp>
      <p:sp>
        <p:nvSpPr>
          <p:cNvPr id="145" name="Text Box 30"/>
          <p:cNvSpPr txBox="1">
            <a:spLocks noChangeArrowheads="1"/>
          </p:cNvSpPr>
          <p:nvPr/>
        </p:nvSpPr>
        <p:spPr bwMode="auto">
          <a:xfrm>
            <a:off x="6561667" y="3238501"/>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223.1.1.3</a:t>
            </a:r>
            <a:endParaRPr lang="en-US" altLang="en-US" sz="1200">
              <a:solidFill>
                <a:srgbClr val="000000"/>
              </a:solidFill>
              <a:latin typeface="Comic Sans MS" charset="0"/>
            </a:endParaRPr>
          </a:p>
        </p:txBody>
      </p:sp>
      <p:sp>
        <p:nvSpPr>
          <p:cNvPr id="146" name="Text Box 31"/>
          <p:cNvSpPr txBox="1">
            <a:spLocks noChangeArrowheads="1"/>
          </p:cNvSpPr>
          <p:nvPr/>
        </p:nvSpPr>
        <p:spPr bwMode="auto">
          <a:xfrm>
            <a:off x="8028516" y="2368551"/>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223.1.1.4</a:t>
            </a:r>
            <a:endParaRPr lang="en-US" altLang="en-US" sz="1200">
              <a:solidFill>
                <a:srgbClr val="000000"/>
              </a:solidFill>
              <a:latin typeface="Comic Sans MS" charset="0"/>
            </a:endParaRPr>
          </a:p>
        </p:txBody>
      </p:sp>
      <p:sp>
        <p:nvSpPr>
          <p:cNvPr id="147" name="Line 32"/>
          <p:cNvSpPr>
            <a:spLocks noChangeShapeType="1"/>
          </p:cNvSpPr>
          <p:nvPr/>
        </p:nvSpPr>
        <p:spPr bwMode="auto">
          <a:xfrm>
            <a:off x="9497483" y="2668588"/>
            <a:ext cx="774700"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8" name="Text Box 33"/>
          <p:cNvSpPr txBox="1">
            <a:spLocks noChangeArrowheads="1"/>
          </p:cNvSpPr>
          <p:nvPr/>
        </p:nvSpPr>
        <p:spPr bwMode="auto">
          <a:xfrm>
            <a:off x="9330267" y="2378076"/>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223.1.2.9</a:t>
            </a:r>
            <a:endParaRPr lang="en-US" altLang="en-US" sz="1200">
              <a:solidFill>
                <a:srgbClr val="000000"/>
              </a:solidFill>
              <a:latin typeface="Comic Sans MS" charset="0"/>
            </a:endParaRPr>
          </a:p>
        </p:txBody>
      </p:sp>
      <p:sp>
        <p:nvSpPr>
          <p:cNvPr id="149" name="Line 36"/>
          <p:cNvSpPr>
            <a:spLocks noChangeShapeType="1"/>
          </p:cNvSpPr>
          <p:nvPr/>
        </p:nvSpPr>
        <p:spPr bwMode="auto">
          <a:xfrm>
            <a:off x="10862733" y="1978025"/>
            <a:ext cx="313267"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0" name="Line 38"/>
          <p:cNvSpPr>
            <a:spLocks noChangeShapeType="1"/>
          </p:cNvSpPr>
          <p:nvPr/>
        </p:nvSpPr>
        <p:spPr bwMode="auto">
          <a:xfrm>
            <a:off x="10862733" y="3249613"/>
            <a:ext cx="313267"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1" name="Text Box 41"/>
          <p:cNvSpPr txBox="1">
            <a:spLocks noChangeArrowheads="1"/>
          </p:cNvSpPr>
          <p:nvPr/>
        </p:nvSpPr>
        <p:spPr bwMode="auto">
          <a:xfrm>
            <a:off x="10301816" y="3349626"/>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223.1.2.2</a:t>
            </a:r>
            <a:endParaRPr lang="en-US" altLang="en-US" sz="1200">
              <a:solidFill>
                <a:srgbClr val="000000"/>
              </a:solidFill>
              <a:latin typeface="Comic Sans MS" charset="0"/>
            </a:endParaRPr>
          </a:p>
        </p:txBody>
      </p:sp>
      <p:sp>
        <p:nvSpPr>
          <p:cNvPr id="152" name="Text Box 44"/>
          <p:cNvSpPr txBox="1">
            <a:spLocks noChangeArrowheads="1"/>
          </p:cNvSpPr>
          <p:nvPr/>
        </p:nvSpPr>
        <p:spPr bwMode="auto">
          <a:xfrm>
            <a:off x="10024534" y="1743076"/>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223.1.2.1</a:t>
            </a:r>
            <a:endParaRPr lang="en-US" altLang="en-US" sz="1200">
              <a:solidFill>
                <a:srgbClr val="000000"/>
              </a:solidFill>
              <a:latin typeface="Comic Sans MS" charset="0"/>
            </a:endParaRPr>
          </a:p>
        </p:txBody>
      </p:sp>
      <p:sp>
        <p:nvSpPr>
          <p:cNvPr id="153" name="Line 45"/>
          <p:cNvSpPr>
            <a:spLocks noChangeShapeType="1"/>
          </p:cNvSpPr>
          <p:nvPr/>
        </p:nvSpPr>
        <p:spPr bwMode="auto">
          <a:xfrm>
            <a:off x="9179983" y="3006725"/>
            <a:ext cx="0" cy="7572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4" name="Line 47"/>
          <p:cNvSpPr>
            <a:spLocks noChangeShapeType="1"/>
          </p:cNvSpPr>
          <p:nvPr/>
        </p:nvSpPr>
        <p:spPr bwMode="auto">
          <a:xfrm flipH="1" flipV="1">
            <a:off x="8362950" y="4279900"/>
            <a:ext cx="4233" cy="2413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5" name="Line 48"/>
          <p:cNvSpPr>
            <a:spLocks noChangeShapeType="1"/>
          </p:cNvSpPr>
          <p:nvPr/>
        </p:nvSpPr>
        <p:spPr bwMode="auto">
          <a:xfrm flipH="1" flipV="1">
            <a:off x="9931401" y="4284663"/>
            <a:ext cx="4233" cy="2413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6" name="Text Box 53"/>
          <p:cNvSpPr txBox="1">
            <a:spLocks noChangeArrowheads="1"/>
          </p:cNvSpPr>
          <p:nvPr/>
        </p:nvSpPr>
        <p:spPr bwMode="auto">
          <a:xfrm>
            <a:off x="9973734" y="4344989"/>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223.1.3.2</a:t>
            </a:r>
            <a:endParaRPr lang="en-US" altLang="en-US" sz="1200">
              <a:solidFill>
                <a:srgbClr val="000000"/>
              </a:solidFill>
              <a:latin typeface="Comic Sans MS" charset="0"/>
            </a:endParaRPr>
          </a:p>
        </p:txBody>
      </p:sp>
      <p:sp>
        <p:nvSpPr>
          <p:cNvPr id="157" name="Text Box 56"/>
          <p:cNvSpPr txBox="1">
            <a:spLocks noChangeArrowheads="1"/>
          </p:cNvSpPr>
          <p:nvPr/>
        </p:nvSpPr>
        <p:spPr bwMode="auto">
          <a:xfrm>
            <a:off x="8316383" y="4349751"/>
            <a:ext cx="8242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223.1.3.1</a:t>
            </a:r>
            <a:endParaRPr lang="en-US" altLang="en-US" sz="1200">
              <a:solidFill>
                <a:srgbClr val="000000"/>
              </a:solidFill>
              <a:latin typeface="Comic Sans MS" charset="0"/>
            </a:endParaRPr>
          </a:p>
        </p:txBody>
      </p:sp>
      <p:grpSp>
        <p:nvGrpSpPr>
          <p:cNvPr id="158" name="Group 57"/>
          <p:cNvGrpSpPr>
            <a:grpSpLocks/>
          </p:cNvGrpSpPr>
          <p:nvPr/>
        </p:nvGrpSpPr>
        <p:grpSpPr bwMode="auto">
          <a:xfrm>
            <a:off x="8509001" y="3101976"/>
            <a:ext cx="1246716" cy="276225"/>
            <a:chOff x="4532" y="1229"/>
            <a:chExt cx="589" cy="174"/>
          </a:xfrm>
        </p:grpSpPr>
        <p:sp>
          <p:nvSpPr>
            <p:cNvPr id="159" name="Rectangle 58"/>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0" name="Text Box 59"/>
            <p:cNvSpPr txBox="1">
              <a:spLocks noChangeArrowheads="1"/>
            </p:cNvSpPr>
            <p:nvPr/>
          </p:nvSpPr>
          <p:spPr bwMode="auto">
            <a:xfrm>
              <a:off x="4532" y="1229"/>
              <a:ext cx="43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223.1.3.27</a:t>
              </a:r>
              <a:endParaRPr kumimoji="0" lang="en-US" altLang="en-US" sz="1200" b="0" i="0" u="none" strike="noStrike" kern="0" cap="none" spc="0" normalizeH="0" baseline="0" noProof="0">
                <a:ln>
                  <a:noFill/>
                </a:ln>
                <a:solidFill>
                  <a:srgbClr val="000000"/>
                </a:solidFill>
                <a:effectLst/>
                <a:uLnTx/>
                <a:uFillTx/>
                <a:latin typeface="Comic Sans MS" charset="0"/>
                <a:ea typeface="ＭＳ Ｐゴシック" charset="-128"/>
              </a:endParaRPr>
            </a:p>
          </p:txBody>
        </p:sp>
      </p:grpSp>
      <p:sp>
        <p:nvSpPr>
          <p:cNvPr id="161" name="Text Box 60"/>
          <p:cNvSpPr txBox="1">
            <a:spLocks noChangeArrowheads="1"/>
          </p:cNvSpPr>
          <p:nvPr/>
        </p:nvSpPr>
        <p:spPr bwMode="auto">
          <a:xfrm>
            <a:off x="5992031" y="5523044"/>
            <a:ext cx="60539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dirty="0">
                <a:solidFill>
                  <a:srgbClr val="000000"/>
                </a:solidFill>
                <a:latin typeface="Arial" charset="0"/>
              </a:rPr>
              <a:t>223.1.1.1 =  11011111        00000001        00000001     00000001</a:t>
            </a:r>
            <a:endParaRPr lang="en-US" altLang="en-US" sz="1800" dirty="0">
              <a:solidFill>
                <a:srgbClr val="000000"/>
              </a:solidFill>
              <a:latin typeface="Comic Sans MS" charset="0"/>
            </a:endParaRPr>
          </a:p>
        </p:txBody>
      </p:sp>
      <p:sp>
        <p:nvSpPr>
          <p:cNvPr id="162" name="Freeform 61"/>
          <p:cNvSpPr>
            <a:spLocks/>
          </p:cNvSpPr>
          <p:nvPr/>
        </p:nvSpPr>
        <p:spPr bwMode="auto">
          <a:xfrm>
            <a:off x="7056967" y="5910263"/>
            <a:ext cx="1189567" cy="92075"/>
          </a:xfrm>
          <a:custGeom>
            <a:avLst/>
            <a:gdLst>
              <a:gd name="T0" fmla="*/ 0 w 562"/>
              <a:gd name="T1" fmla="*/ 0 h 58"/>
              <a:gd name="T2" fmla="*/ 0 w 562"/>
              <a:gd name="T3" fmla="*/ 2147483646 h 58"/>
              <a:gd name="T4" fmla="*/ 2147483646 w 562"/>
              <a:gd name="T5" fmla="*/ 2147483646 h 58"/>
              <a:gd name="T6" fmla="*/ 2147483646 w 562"/>
              <a:gd name="T7" fmla="*/ 2147483646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3" name="Freeform 62"/>
          <p:cNvSpPr>
            <a:spLocks/>
          </p:cNvSpPr>
          <p:nvPr/>
        </p:nvSpPr>
        <p:spPr bwMode="auto">
          <a:xfrm>
            <a:off x="8339667" y="5929313"/>
            <a:ext cx="1189567" cy="79375"/>
          </a:xfrm>
          <a:custGeom>
            <a:avLst/>
            <a:gdLst>
              <a:gd name="T0" fmla="*/ 0 w 562"/>
              <a:gd name="T1" fmla="*/ 0 h 50"/>
              <a:gd name="T2" fmla="*/ 0 w 562"/>
              <a:gd name="T3" fmla="*/ 2147483646 h 50"/>
              <a:gd name="T4" fmla="*/ 2147483646 w 562"/>
              <a:gd name="T5" fmla="*/ 2147483646 h 50"/>
              <a:gd name="T6" fmla="*/ 2147483646 w 562"/>
              <a:gd name="T7" fmla="*/ 2147483646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4" name="Freeform 63"/>
          <p:cNvSpPr>
            <a:spLocks/>
          </p:cNvSpPr>
          <p:nvPr/>
        </p:nvSpPr>
        <p:spPr bwMode="auto">
          <a:xfrm>
            <a:off x="9626600" y="5932488"/>
            <a:ext cx="1159933" cy="79375"/>
          </a:xfrm>
          <a:custGeom>
            <a:avLst/>
            <a:gdLst>
              <a:gd name="T0" fmla="*/ 0 w 562"/>
              <a:gd name="T1" fmla="*/ 0 h 50"/>
              <a:gd name="T2" fmla="*/ 0 w 562"/>
              <a:gd name="T3" fmla="*/ 2147483646 h 50"/>
              <a:gd name="T4" fmla="*/ 2147483646 w 562"/>
              <a:gd name="T5" fmla="*/ 2147483646 h 50"/>
              <a:gd name="T6" fmla="*/ 2147483646 w 562"/>
              <a:gd name="T7" fmla="*/ 2147483646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5" name="Freeform 64"/>
          <p:cNvSpPr>
            <a:spLocks/>
          </p:cNvSpPr>
          <p:nvPr/>
        </p:nvSpPr>
        <p:spPr bwMode="auto">
          <a:xfrm>
            <a:off x="10913534" y="5935663"/>
            <a:ext cx="1159933" cy="79375"/>
          </a:xfrm>
          <a:custGeom>
            <a:avLst/>
            <a:gdLst>
              <a:gd name="T0" fmla="*/ 0 w 562"/>
              <a:gd name="T1" fmla="*/ 0 h 50"/>
              <a:gd name="T2" fmla="*/ 0 w 562"/>
              <a:gd name="T3" fmla="*/ 2147483646 h 50"/>
              <a:gd name="T4" fmla="*/ 2147483646 w 562"/>
              <a:gd name="T5" fmla="*/ 2147483646 h 50"/>
              <a:gd name="T6" fmla="*/ 2147483646 w 562"/>
              <a:gd name="T7" fmla="*/ 2147483646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6" name="Text Box 65"/>
          <p:cNvSpPr txBox="1">
            <a:spLocks noChangeArrowheads="1"/>
          </p:cNvSpPr>
          <p:nvPr/>
        </p:nvSpPr>
        <p:spPr bwMode="auto">
          <a:xfrm>
            <a:off x="7321551" y="6130925"/>
            <a:ext cx="5261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223</a:t>
            </a:r>
            <a:endParaRPr lang="en-US" altLang="en-US" sz="1800">
              <a:solidFill>
                <a:srgbClr val="000000"/>
              </a:solidFill>
              <a:latin typeface="Comic Sans MS" charset="0"/>
            </a:endParaRPr>
          </a:p>
        </p:txBody>
      </p:sp>
      <p:sp>
        <p:nvSpPr>
          <p:cNvPr id="167" name="Text Box 66"/>
          <p:cNvSpPr txBox="1">
            <a:spLocks noChangeArrowheads="1"/>
          </p:cNvSpPr>
          <p:nvPr/>
        </p:nvSpPr>
        <p:spPr bwMode="auto">
          <a:xfrm>
            <a:off x="8712201" y="614045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1</a:t>
            </a:r>
            <a:endParaRPr lang="en-US" altLang="en-US" sz="1800">
              <a:solidFill>
                <a:srgbClr val="000000"/>
              </a:solidFill>
              <a:latin typeface="Comic Sans MS" charset="0"/>
            </a:endParaRPr>
          </a:p>
        </p:txBody>
      </p:sp>
      <p:sp>
        <p:nvSpPr>
          <p:cNvPr id="168" name="Text Box 67"/>
          <p:cNvSpPr txBox="1">
            <a:spLocks noChangeArrowheads="1"/>
          </p:cNvSpPr>
          <p:nvPr/>
        </p:nvSpPr>
        <p:spPr bwMode="auto">
          <a:xfrm>
            <a:off x="11322051" y="614045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1</a:t>
            </a:r>
            <a:endParaRPr lang="en-US" altLang="en-US" sz="1800">
              <a:solidFill>
                <a:srgbClr val="000000"/>
              </a:solidFill>
              <a:latin typeface="Comic Sans MS" charset="0"/>
            </a:endParaRPr>
          </a:p>
        </p:txBody>
      </p:sp>
      <p:sp>
        <p:nvSpPr>
          <p:cNvPr id="169" name="Text Box 68"/>
          <p:cNvSpPr txBox="1">
            <a:spLocks noChangeArrowheads="1"/>
          </p:cNvSpPr>
          <p:nvPr/>
        </p:nvSpPr>
        <p:spPr bwMode="auto">
          <a:xfrm>
            <a:off x="9963151" y="614045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1</a:t>
            </a:r>
            <a:endParaRPr lang="en-US" altLang="en-US" sz="1800">
              <a:solidFill>
                <a:srgbClr val="000000"/>
              </a:solidFill>
              <a:latin typeface="Comic Sans MS" charset="0"/>
            </a:endParaRPr>
          </a:p>
        </p:txBody>
      </p:sp>
      <p:grpSp>
        <p:nvGrpSpPr>
          <p:cNvPr id="170" name="Group 73"/>
          <p:cNvGrpSpPr>
            <a:grpSpLocks/>
          </p:cNvGrpSpPr>
          <p:nvPr/>
        </p:nvGrpSpPr>
        <p:grpSpPr bwMode="auto">
          <a:xfrm>
            <a:off x="6189134" y="1528763"/>
            <a:ext cx="855133" cy="558800"/>
            <a:chOff x="-44" y="1473"/>
            <a:chExt cx="981" cy="1105"/>
          </a:xfrm>
        </p:grpSpPr>
        <p:pic>
          <p:nvPicPr>
            <p:cNvPr id="171" name="Picture 7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 name="Freeform 7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73" name="Group 80"/>
          <p:cNvGrpSpPr>
            <a:grpSpLocks/>
          </p:cNvGrpSpPr>
          <p:nvPr/>
        </p:nvGrpSpPr>
        <p:grpSpPr bwMode="auto">
          <a:xfrm>
            <a:off x="6182783" y="2127250"/>
            <a:ext cx="855133" cy="558800"/>
            <a:chOff x="-44" y="1473"/>
            <a:chExt cx="981" cy="1105"/>
          </a:xfrm>
        </p:grpSpPr>
        <p:pic>
          <p:nvPicPr>
            <p:cNvPr id="174" name="Picture 8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 name="Freeform 8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76" name="Group 83"/>
          <p:cNvGrpSpPr>
            <a:grpSpLocks/>
          </p:cNvGrpSpPr>
          <p:nvPr/>
        </p:nvGrpSpPr>
        <p:grpSpPr bwMode="auto">
          <a:xfrm>
            <a:off x="6220883" y="2736850"/>
            <a:ext cx="855133" cy="558800"/>
            <a:chOff x="-44" y="1473"/>
            <a:chExt cx="981" cy="1105"/>
          </a:xfrm>
        </p:grpSpPr>
        <p:pic>
          <p:nvPicPr>
            <p:cNvPr id="177" name="Picture 8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 name="Freeform 8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79" name="Group 87"/>
          <p:cNvGrpSpPr>
            <a:grpSpLocks/>
          </p:cNvGrpSpPr>
          <p:nvPr/>
        </p:nvGrpSpPr>
        <p:grpSpPr bwMode="auto">
          <a:xfrm flipH="1">
            <a:off x="11099800" y="1685925"/>
            <a:ext cx="855133" cy="558800"/>
            <a:chOff x="-44" y="1473"/>
            <a:chExt cx="981" cy="1105"/>
          </a:xfrm>
        </p:grpSpPr>
        <p:pic>
          <p:nvPicPr>
            <p:cNvPr id="180" name="Picture 8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 name="Freeform 8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82" name="Group 90"/>
          <p:cNvGrpSpPr>
            <a:grpSpLocks/>
          </p:cNvGrpSpPr>
          <p:nvPr/>
        </p:nvGrpSpPr>
        <p:grpSpPr bwMode="auto">
          <a:xfrm flipH="1">
            <a:off x="11118850" y="2965450"/>
            <a:ext cx="855133" cy="558800"/>
            <a:chOff x="-44" y="1473"/>
            <a:chExt cx="981" cy="1105"/>
          </a:xfrm>
        </p:grpSpPr>
        <p:pic>
          <p:nvPicPr>
            <p:cNvPr id="183" name="Picture 9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 name="Freeform 9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85" name="Group 93"/>
          <p:cNvGrpSpPr>
            <a:grpSpLocks/>
          </p:cNvGrpSpPr>
          <p:nvPr/>
        </p:nvGrpSpPr>
        <p:grpSpPr bwMode="auto">
          <a:xfrm flipH="1">
            <a:off x="9654116" y="4489450"/>
            <a:ext cx="855133" cy="558800"/>
            <a:chOff x="-44" y="1473"/>
            <a:chExt cx="981" cy="1105"/>
          </a:xfrm>
        </p:grpSpPr>
        <p:pic>
          <p:nvPicPr>
            <p:cNvPr id="186" name="Picture 9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 name="Freeform 9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88" name="Group 96"/>
          <p:cNvGrpSpPr>
            <a:grpSpLocks/>
          </p:cNvGrpSpPr>
          <p:nvPr/>
        </p:nvGrpSpPr>
        <p:grpSpPr bwMode="auto">
          <a:xfrm flipH="1">
            <a:off x="8102600" y="4530725"/>
            <a:ext cx="855133" cy="558800"/>
            <a:chOff x="-44" y="1473"/>
            <a:chExt cx="981" cy="1105"/>
          </a:xfrm>
        </p:grpSpPr>
        <p:pic>
          <p:nvPicPr>
            <p:cNvPr id="189" name="Picture 9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 name="Freeform 98"/>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91" name="Group 99"/>
          <p:cNvGrpSpPr>
            <a:grpSpLocks/>
          </p:cNvGrpSpPr>
          <p:nvPr/>
        </p:nvGrpSpPr>
        <p:grpSpPr bwMode="auto">
          <a:xfrm>
            <a:off x="8674100" y="2624138"/>
            <a:ext cx="931333" cy="355600"/>
            <a:chOff x="4396" y="1245"/>
            <a:chExt cx="672" cy="248"/>
          </a:xfrm>
        </p:grpSpPr>
        <p:sp>
          <p:nvSpPr>
            <p:cNvPr id="192"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200">
                <a:solidFill>
                  <a:srgbClr val="000000"/>
                </a:solidFill>
                <a:latin typeface="Times New Roman" charset="0"/>
              </a:endParaRPr>
            </a:p>
          </p:txBody>
        </p:sp>
        <p:sp>
          <p:nvSpPr>
            <p:cNvPr id="193"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200">
                <a:solidFill>
                  <a:srgbClr val="000000"/>
                </a:solidFill>
                <a:latin typeface="Times New Roman" charset="0"/>
              </a:endParaRPr>
            </a:p>
          </p:txBody>
        </p:sp>
        <p:sp>
          <p:nvSpPr>
            <p:cNvPr id="194"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200">
                <a:solidFill>
                  <a:srgbClr val="000000"/>
                </a:solidFill>
                <a:latin typeface="Times New Roman" charset="0"/>
              </a:endParaRPr>
            </a:p>
          </p:txBody>
        </p:sp>
        <p:grpSp>
          <p:nvGrpSpPr>
            <p:cNvPr id="195" name="Group 103"/>
            <p:cNvGrpSpPr>
              <a:grpSpLocks/>
            </p:cNvGrpSpPr>
            <p:nvPr/>
          </p:nvGrpSpPr>
          <p:grpSpPr bwMode="auto">
            <a:xfrm>
              <a:off x="4530" y="1287"/>
              <a:ext cx="377" cy="75"/>
              <a:chOff x="2468" y="1332"/>
              <a:chExt cx="310" cy="60"/>
            </a:xfrm>
          </p:grpSpPr>
          <p:sp>
            <p:nvSpPr>
              <p:cNvPr id="198" name="Freeform 10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99" name="Freeform 10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196" name="Line 106"/>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97" name="Line 107"/>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200" name="Line 5"/>
          <p:cNvSpPr>
            <a:spLocks noChangeShapeType="1"/>
          </p:cNvSpPr>
          <p:nvPr/>
        </p:nvSpPr>
        <p:spPr bwMode="auto">
          <a:xfrm>
            <a:off x="6997701" y="1816100"/>
            <a:ext cx="520700"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1" name="Line 7"/>
          <p:cNvSpPr>
            <a:spLocks noChangeShapeType="1"/>
          </p:cNvSpPr>
          <p:nvPr/>
        </p:nvSpPr>
        <p:spPr bwMode="auto">
          <a:xfrm flipV="1">
            <a:off x="7044267" y="2555876"/>
            <a:ext cx="370416"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2" name="Line 8"/>
          <p:cNvSpPr>
            <a:spLocks noChangeShapeType="1"/>
          </p:cNvSpPr>
          <p:nvPr/>
        </p:nvSpPr>
        <p:spPr bwMode="auto">
          <a:xfrm>
            <a:off x="7059084" y="3087688"/>
            <a:ext cx="563033"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3" name="Line 11"/>
          <p:cNvSpPr>
            <a:spLocks noChangeShapeType="1"/>
          </p:cNvSpPr>
          <p:nvPr/>
        </p:nvSpPr>
        <p:spPr bwMode="auto">
          <a:xfrm>
            <a:off x="8064501" y="2663825"/>
            <a:ext cx="7493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192073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9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0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0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P spid="140" grpId="0" animBg="1"/>
      <p:bldP spid="141" grpId="0"/>
      <p:bldP spid="144" grpId="0"/>
      <p:bldP spid="145" grpId="0"/>
      <p:bldP spid="146" grpId="0"/>
      <p:bldP spid="147" grpId="0" animBg="1"/>
      <p:bldP spid="148" grpId="0"/>
      <p:bldP spid="149" grpId="0" animBg="1"/>
      <p:bldP spid="150" grpId="0" animBg="1"/>
      <p:bldP spid="151" grpId="0"/>
      <p:bldP spid="152" grpId="0"/>
      <p:bldP spid="153" grpId="0" animBg="1"/>
      <p:bldP spid="154" grpId="0" animBg="1"/>
      <p:bldP spid="155" grpId="0" animBg="1"/>
      <p:bldP spid="156" grpId="0"/>
      <p:bldP spid="157" grpId="0"/>
      <p:bldP spid="161" grpId="0"/>
      <p:bldP spid="162" grpId="0" animBg="1"/>
      <p:bldP spid="163" grpId="0" animBg="1"/>
      <p:bldP spid="164" grpId="0" animBg="1"/>
      <p:bldP spid="165" grpId="0" animBg="1"/>
      <p:bldP spid="166" grpId="0"/>
      <p:bldP spid="167" grpId="0"/>
      <p:bldP spid="168" grpId="0"/>
      <p:bldP spid="169" grpId="0"/>
      <p:bldP spid="200" grpId="0" animBg="1"/>
      <p:bldP spid="201" grpId="0" animBg="1"/>
      <p:bldP spid="202" grpId="0" animBg="1"/>
      <p:bldP spid="20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Subnet</a:t>
            </a:r>
          </a:p>
        </p:txBody>
      </p:sp>
      <p:sp>
        <p:nvSpPr>
          <p:cNvPr id="3" name="Content Placeholder 2"/>
          <p:cNvSpPr>
            <a:spLocks noGrp="1"/>
          </p:cNvSpPr>
          <p:nvPr>
            <p:ph idx="1"/>
          </p:nvPr>
        </p:nvSpPr>
        <p:spPr>
          <a:xfrm>
            <a:off x="131180" y="863444"/>
            <a:ext cx="6123569" cy="5590565"/>
          </a:xfrm>
        </p:spPr>
        <p:txBody>
          <a:bodyPr>
            <a:normAutofit/>
          </a:bodyPr>
          <a:lstStyle/>
          <a:p>
            <a:pPr lvl="0" algn="just">
              <a:spcAft>
                <a:spcPts val="1200"/>
              </a:spcAft>
            </a:pPr>
            <a:r>
              <a:rPr lang="en-IN" sz="2000" b="1" dirty="0">
                <a:solidFill>
                  <a:schemeClr val="accent6"/>
                </a:solidFill>
              </a:rPr>
              <a:t>Subnet</a:t>
            </a:r>
            <a:r>
              <a:rPr lang="en-IN" sz="2000" dirty="0"/>
              <a:t>: high order bits defines subnet</a:t>
            </a:r>
            <a:endParaRPr lang="en-GB" sz="2000" dirty="0"/>
          </a:p>
          <a:p>
            <a:pPr lvl="0" algn="just">
              <a:spcAft>
                <a:spcPts val="1200"/>
              </a:spcAft>
            </a:pPr>
            <a:r>
              <a:rPr lang="en-IN" sz="2000" b="1" dirty="0">
                <a:solidFill>
                  <a:schemeClr val="accent6"/>
                </a:solidFill>
              </a:rPr>
              <a:t>Host</a:t>
            </a:r>
            <a:r>
              <a:rPr lang="en-IN" sz="2000" b="1" dirty="0"/>
              <a:t>:</a:t>
            </a:r>
            <a:r>
              <a:rPr lang="en-IN" sz="2000" dirty="0"/>
              <a:t> low order bits defines host</a:t>
            </a:r>
            <a:endParaRPr lang="en-US" sz="2000" b="1" dirty="0"/>
          </a:p>
          <a:p>
            <a:pPr lvl="0" algn="just">
              <a:spcAft>
                <a:spcPts val="1200"/>
              </a:spcAft>
            </a:pPr>
            <a:r>
              <a:rPr lang="en-US" sz="2000" dirty="0"/>
              <a:t>To determine the subnets, detach each interface from its host or router. </a:t>
            </a:r>
          </a:p>
          <a:p>
            <a:pPr lvl="0" algn="just">
              <a:spcAft>
                <a:spcPts val="1200"/>
              </a:spcAft>
            </a:pPr>
            <a:r>
              <a:rPr lang="en-US" sz="2000" dirty="0"/>
              <a:t>Creating islands of isolated networks, with interfaces terminating the end points of the isolated networks. </a:t>
            </a:r>
          </a:p>
          <a:p>
            <a:pPr lvl="0" algn="just">
              <a:spcAft>
                <a:spcPts val="1200"/>
              </a:spcAft>
            </a:pPr>
            <a:r>
              <a:rPr lang="en-US" sz="2000" dirty="0"/>
              <a:t>Each of these isolated networks is called a </a:t>
            </a:r>
            <a:r>
              <a:rPr lang="en-US" sz="2000" b="1" dirty="0">
                <a:solidFill>
                  <a:schemeClr val="accent6"/>
                </a:solidFill>
              </a:rPr>
              <a:t>subnet</a:t>
            </a:r>
            <a:r>
              <a:rPr lang="en-US" sz="2000" dirty="0"/>
              <a:t>.</a:t>
            </a:r>
            <a:endParaRPr lang="en-GB" sz="2000" dirty="0"/>
          </a:p>
          <a:p>
            <a:endParaRPr lang="en-US" dirty="0"/>
          </a:p>
        </p:txBody>
      </p:sp>
      <p:sp>
        <p:nvSpPr>
          <p:cNvPr id="67" name="Text Box 56"/>
          <p:cNvSpPr txBox="1">
            <a:spLocks noChangeArrowheads="1"/>
          </p:cNvSpPr>
          <p:nvPr/>
        </p:nvSpPr>
        <p:spPr bwMode="auto">
          <a:xfrm>
            <a:off x="6170547" y="5183373"/>
            <a:ext cx="4129657" cy="400110"/>
          </a:xfrm>
          <a:prstGeom prst="rect">
            <a:avLst/>
          </a:prstGeom>
          <a:noFill/>
          <a:ln w="12700">
            <a:solidFill>
              <a:schemeClr val="accent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2000" b="1" dirty="0">
                <a:solidFill>
                  <a:schemeClr val="accent6"/>
                </a:solidFill>
                <a:latin typeface="Arial" charset="0"/>
              </a:rPr>
              <a:t>Network consisting of 3 subnets</a:t>
            </a:r>
          </a:p>
        </p:txBody>
      </p:sp>
      <p:grpSp>
        <p:nvGrpSpPr>
          <p:cNvPr id="129" name="Group 190"/>
          <p:cNvGrpSpPr>
            <a:grpSpLocks/>
          </p:cNvGrpSpPr>
          <p:nvPr/>
        </p:nvGrpSpPr>
        <p:grpSpPr bwMode="auto">
          <a:xfrm>
            <a:off x="6254749" y="909638"/>
            <a:ext cx="5937251" cy="4445000"/>
            <a:chOff x="2752" y="572"/>
            <a:chExt cx="2805" cy="2800"/>
          </a:xfrm>
        </p:grpSpPr>
        <p:sp>
          <p:nvSpPr>
            <p:cNvPr id="130" name="Text Box 191"/>
            <p:cNvSpPr txBox="1">
              <a:spLocks noChangeArrowheads="1"/>
            </p:cNvSpPr>
            <p:nvPr/>
          </p:nvSpPr>
          <p:spPr bwMode="auto">
            <a:xfrm>
              <a:off x="2825" y="572"/>
              <a:ext cx="7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2000" i="1" dirty="0">
                  <a:solidFill>
                    <a:srgbClr val="CC0000"/>
                  </a:solidFill>
                  <a:latin typeface="Arial" charset="0"/>
                </a:rPr>
                <a:t>223.1.1.0/24</a:t>
              </a:r>
            </a:p>
          </p:txBody>
        </p:sp>
        <p:sp>
          <p:nvSpPr>
            <p:cNvPr id="131" name="Text Box 192"/>
            <p:cNvSpPr txBox="1">
              <a:spLocks noChangeArrowheads="1"/>
            </p:cNvSpPr>
            <p:nvPr/>
          </p:nvSpPr>
          <p:spPr bwMode="auto">
            <a:xfrm>
              <a:off x="4419" y="725"/>
              <a:ext cx="7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2000" i="1" dirty="0">
                  <a:solidFill>
                    <a:srgbClr val="CC0000"/>
                  </a:solidFill>
                  <a:latin typeface="Arial" charset="0"/>
                </a:rPr>
                <a:t>223.1.2.0/24</a:t>
              </a:r>
            </a:p>
          </p:txBody>
        </p:sp>
        <p:sp>
          <p:nvSpPr>
            <p:cNvPr id="132" name="Text Box 193"/>
            <p:cNvSpPr txBox="1">
              <a:spLocks noChangeArrowheads="1"/>
            </p:cNvSpPr>
            <p:nvPr/>
          </p:nvSpPr>
          <p:spPr bwMode="auto">
            <a:xfrm>
              <a:off x="4721" y="3120"/>
              <a:ext cx="7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2000" i="1" dirty="0">
                  <a:solidFill>
                    <a:srgbClr val="CC0000"/>
                  </a:solidFill>
                  <a:latin typeface="Arial" charset="0"/>
                </a:rPr>
                <a:t>223.1.3.0/24</a:t>
              </a:r>
            </a:p>
          </p:txBody>
        </p:sp>
        <p:sp>
          <p:nvSpPr>
            <p:cNvPr id="133" name="Rectangle 194"/>
            <p:cNvSpPr>
              <a:spLocks noChangeArrowheads="1"/>
            </p:cNvSpPr>
            <p:nvPr/>
          </p:nvSpPr>
          <p:spPr bwMode="auto">
            <a:xfrm>
              <a:off x="3128" y="2113"/>
              <a:ext cx="534"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34" name="Freeform 195"/>
            <p:cNvSpPr>
              <a:spLocks/>
            </p:cNvSpPr>
            <p:nvPr/>
          </p:nvSpPr>
          <p:spPr bwMode="auto">
            <a:xfrm>
              <a:off x="2758" y="815"/>
              <a:ext cx="1223" cy="1291"/>
            </a:xfrm>
            <a:custGeom>
              <a:avLst/>
              <a:gdLst>
                <a:gd name="T0" fmla="*/ 1201 w 1223"/>
                <a:gd name="T1" fmla="*/ 756 h 1291"/>
                <a:gd name="T2" fmla="*/ 702 w 1223"/>
                <a:gd name="T3" fmla="*/ 670 h 1291"/>
                <a:gd name="T4" fmla="*/ 608 w 1223"/>
                <a:gd name="T5" fmla="*/ 103 h 1291"/>
                <a:gd name="T6" fmla="*/ 335 w 1223"/>
                <a:gd name="T7" fmla="*/ 52 h 1291"/>
                <a:gd name="T8" fmla="*/ 65 w 1223"/>
                <a:gd name="T9" fmla="*/ 82 h 1291"/>
                <a:gd name="T10" fmla="*/ 41 w 1223"/>
                <a:gd name="T11" fmla="*/ 544 h 1291"/>
                <a:gd name="T12" fmla="*/ 38 w 1223"/>
                <a:gd name="T13" fmla="*/ 751 h 1291"/>
                <a:gd name="T14" fmla="*/ 23 w 1223"/>
                <a:gd name="T15" fmla="*/ 940 h 1291"/>
                <a:gd name="T16" fmla="*/ 17 w 1223"/>
                <a:gd name="T17" fmla="*/ 1114 h 1291"/>
                <a:gd name="T18" fmla="*/ 128 w 1223"/>
                <a:gd name="T19" fmla="*/ 1219 h 1291"/>
                <a:gd name="T20" fmla="*/ 602 w 1223"/>
                <a:gd name="T21" fmla="*/ 1243 h 1291"/>
                <a:gd name="T22" fmla="*/ 686 w 1223"/>
                <a:gd name="T23" fmla="*/ 930 h 1291"/>
                <a:gd name="T24" fmla="*/ 1177 w 1223"/>
                <a:gd name="T25" fmla="*/ 916 h 1291"/>
                <a:gd name="T26" fmla="*/ 1201 w 1223"/>
                <a:gd name="T27" fmla="*/ 75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5" name="Freeform 196"/>
            <p:cNvSpPr>
              <a:spLocks/>
            </p:cNvSpPr>
            <p:nvPr/>
          </p:nvSpPr>
          <p:spPr bwMode="auto">
            <a:xfrm>
              <a:off x="4350" y="1010"/>
              <a:ext cx="1201" cy="1234"/>
            </a:xfrm>
            <a:custGeom>
              <a:avLst/>
              <a:gdLst>
                <a:gd name="T0" fmla="*/ 25 w 1201"/>
                <a:gd name="T1" fmla="*/ 709 h 1234"/>
                <a:gd name="T2" fmla="*/ 526 w 1201"/>
                <a:gd name="T3" fmla="*/ 780 h 1234"/>
                <a:gd name="T4" fmla="*/ 613 w 1201"/>
                <a:gd name="T5" fmla="*/ 1134 h 1234"/>
                <a:gd name="T6" fmla="*/ 946 w 1201"/>
                <a:gd name="T7" fmla="*/ 1230 h 1234"/>
                <a:gd name="T8" fmla="*/ 1171 w 1201"/>
                <a:gd name="T9" fmla="*/ 1107 h 1234"/>
                <a:gd name="T10" fmla="*/ 1126 w 1201"/>
                <a:gd name="T11" fmla="*/ 894 h 1234"/>
                <a:gd name="T12" fmla="*/ 1114 w 1201"/>
                <a:gd name="T13" fmla="*/ 693 h 1234"/>
                <a:gd name="T14" fmla="*/ 1099 w 1201"/>
                <a:gd name="T15" fmla="*/ 423 h 1234"/>
                <a:gd name="T16" fmla="*/ 1141 w 1201"/>
                <a:gd name="T17" fmla="*/ 216 h 1234"/>
                <a:gd name="T18" fmla="*/ 1102 w 1201"/>
                <a:gd name="T19" fmla="*/ 33 h 1234"/>
                <a:gd name="T20" fmla="*/ 646 w 1201"/>
                <a:gd name="T21" fmla="*/ 81 h 1234"/>
                <a:gd name="T22" fmla="*/ 535 w 1201"/>
                <a:gd name="T23" fmla="*/ 519 h 1234"/>
                <a:gd name="T24" fmla="*/ 44 w 1201"/>
                <a:gd name="T25" fmla="*/ 548 h 1234"/>
                <a:gd name="T26" fmla="*/ 25 w 1201"/>
                <a:gd name="T27" fmla="*/ 709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6" name="Freeform 197"/>
            <p:cNvSpPr>
              <a:spLocks/>
            </p:cNvSpPr>
            <p:nvPr/>
          </p:nvSpPr>
          <p:spPr bwMode="auto">
            <a:xfrm>
              <a:off x="3514" y="1913"/>
              <a:ext cx="1286" cy="1247"/>
            </a:xfrm>
            <a:custGeom>
              <a:avLst/>
              <a:gdLst>
                <a:gd name="T0" fmla="*/ 587 w 1286"/>
                <a:gd name="T1" fmla="*/ 30 h 1247"/>
                <a:gd name="T2" fmla="*/ 509 w 1286"/>
                <a:gd name="T3" fmla="*/ 618 h 1247"/>
                <a:gd name="T4" fmla="*/ 77 w 1286"/>
                <a:gd name="T5" fmla="*/ 909 h 1247"/>
                <a:gd name="T6" fmla="*/ 47 w 1286"/>
                <a:gd name="T7" fmla="*/ 1095 h 1247"/>
                <a:gd name="T8" fmla="*/ 140 w 1286"/>
                <a:gd name="T9" fmla="*/ 1224 h 1247"/>
                <a:gd name="T10" fmla="*/ 461 w 1286"/>
                <a:gd name="T11" fmla="*/ 1209 h 1247"/>
                <a:gd name="T12" fmla="*/ 692 w 1286"/>
                <a:gd name="T13" fmla="*/ 1209 h 1247"/>
                <a:gd name="T14" fmla="*/ 1190 w 1286"/>
                <a:gd name="T15" fmla="*/ 1227 h 1247"/>
                <a:gd name="T16" fmla="*/ 1271 w 1286"/>
                <a:gd name="T17" fmla="*/ 1089 h 1247"/>
                <a:gd name="T18" fmla="*/ 1139 w 1286"/>
                <a:gd name="T19" fmla="*/ 741 h 1247"/>
                <a:gd name="T20" fmla="*/ 800 w 1286"/>
                <a:gd name="T21" fmla="*/ 627 h 1247"/>
                <a:gd name="T22" fmla="*/ 749 w 1286"/>
                <a:gd name="T23" fmla="*/ 42 h 1247"/>
                <a:gd name="T24" fmla="*/ 587 w 1286"/>
                <a:gd name="T25" fmla="*/ 30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7" name="Line 198"/>
            <p:cNvSpPr>
              <a:spLocks noChangeShapeType="1"/>
            </p:cNvSpPr>
            <p:nvPr/>
          </p:nvSpPr>
          <p:spPr bwMode="auto">
            <a:xfrm>
              <a:off x="3160" y="1144"/>
              <a:ext cx="17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8" name="Line 200"/>
            <p:cNvSpPr>
              <a:spLocks noChangeShapeType="1"/>
            </p:cNvSpPr>
            <p:nvPr/>
          </p:nvSpPr>
          <p:spPr bwMode="auto">
            <a:xfrm flipV="1">
              <a:off x="3160" y="1550"/>
              <a:ext cx="175"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 name="Line 201"/>
            <p:cNvSpPr>
              <a:spLocks noChangeShapeType="1"/>
            </p:cNvSpPr>
            <p:nvPr/>
          </p:nvSpPr>
          <p:spPr bwMode="auto">
            <a:xfrm>
              <a:off x="3166" y="1945"/>
              <a:ext cx="172"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0" name="Text Box 203"/>
            <p:cNvSpPr txBox="1">
              <a:spLocks noChangeArrowheads="1"/>
            </p:cNvSpPr>
            <p:nvPr/>
          </p:nvSpPr>
          <p:spPr bwMode="auto">
            <a:xfrm>
              <a:off x="3134" y="939"/>
              <a:ext cx="4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223.1.1.1</a:t>
              </a:r>
              <a:endParaRPr lang="en-US" altLang="en-US" sz="1800">
                <a:latin typeface="Comic Sans MS" charset="0"/>
              </a:endParaRPr>
            </a:p>
          </p:txBody>
        </p:sp>
        <p:sp>
          <p:nvSpPr>
            <p:cNvPr id="141" name="Text Box 204"/>
            <p:cNvSpPr txBox="1">
              <a:spLocks noChangeArrowheads="1"/>
            </p:cNvSpPr>
            <p:nvPr/>
          </p:nvSpPr>
          <p:spPr bwMode="auto">
            <a:xfrm>
              <a:off x="3062" y="1963"/>
              <a:ext cx="4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223.1.1.3</a:t>
              </a:r>
              <a:endParaRPr lang="en-US" altLang="en-US" sz="1800">
                <a:latin typeface="Comic Sans MS" charset="0"/>
              </a:endParaRPr>
            </a:p>
          </p:txBody>
        </p:sp>
        <p:sp>
          <p:nvSpPr>
            <p:cNvPr id="142" name="Text Box 205"/>
            <p:cNvSpPr txBox="1">
              <a:spLocks noChangeArrowheads="1"/>
            </p:cNvSpPr>
            <p:nvPr/>
          </p:nvSpPr>
          <p:spPr bwMode="auto">
            <a:xfrm>
              <a:off x="3532" y="1484"/>
              <a:ext cx="4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223.1.1.4</a:t>
              </a:r>
              <a:endParaRPr lang="en-US" altLang="en-US" sz="1800">
                <a:latin typeface="Comic Sans MS" charset="0"/>
              </a:endParaRPr>
            </a:p>
          </p:txBody>
        </p:sp>
        <p:sp>
          <p:nvSpPr>
            <p:cNvPr id="143" name="Text Box 207"/>
            <p:cNvSpPr txBox="1">
              <a:spLocks noChangeArrowheads="1"/>
            </p:cNvSpPr>
            <p:nvPr/>
          </p:nvSpPr>
          <p:spPr bwMode="auto">
            <a:xfrm>
              <a:off x="4238" y="1485"/>
              <a:ext cx="4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223.1.2.9</a:t>
              </a:r>
              <a:endParaRPr lang="en-US" altLang="en-US" sz="1800">
                <a:latin typeface="Comic Sans MS" charset="0"/>
              </a:endParaRPr>
            </a:p>
          </p:txBody>
        </p:sp>
        <p:sp>
          <p:nvSpPr>
            <p:cNvPr id="144" name="Line 209"/>
            <p:cNvSpPr>
              <a:spLocks noChangeShapeType="1"/>
            </p:cNvSpPr>
            <p:nvPr/>
          </p:nvSpPr>
          <p:spPr bwMode="auto">
            <a:xfrm>
              <a:off x="4963" y="1246"/>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5" name="Line 210"/>
            <p:cNvSpPr>
              <a:spLocks noChangeShapeType="1"/>
            </p:cNvSpPr>
            <p:nvPr/>
          </p:nvSpPr>
          <p:spPr bwMode="auto">
            <a:xfrm>
              <a:off x="4963" y="2047"/>
              <a:ext cx="148"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6" name="Line 213"/>
            <p:cNvSpPr>
              <a:spLocks noChangeShapeType="1"/>
            </p:cNvSpPr>
            <p:nvPr/>
          </p:nvSpPr>
          <p:spPr bwMode="auto">
            <a:xfrm flipH="1" flipV="1">
              <a:off x="3782" y="2696"/>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7" name="Line 214"/>
            <p:cNvSpPr>
              <a:spLocks noChangeShapeType="1"/>
            </p:cNvSpPr>
            <p:nvPr/>
          </p:nvSpPr>
          <p:spPr bwMode="auto">
            <a:xfrm flipH="1" flipV="1">
              <a:off x="4523" y="2699"/>
              <a:ext cx="2" cy="1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8" name="Text Box 215"/>
            <p:cNvSpPr txBox="1">
              <a:spLocks noChangeArrowheads="1"/>
            </p:cNvSpPr>
            <p:nvPr/>
          </p:nvSpPr>
          <p:spPr bwMode="auto">
            <a:xfrm>
              <a:off x="4505" y="2622"/>
              <a:ext cx="4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223.1.3.2</a:t>
              </a:r>
              <a:endParaRPr lang="en-US" altLang="en-US" sz="1800">
                <a:latin typeface="Comic Sans MS" charset="0"/>
              </a:endParaRPr>
            </a:p>
          </p:txBody>
        </p:sp>
        <p:sp>
          <p:nvSpPr>
            <p:cNvPr id="149" name="Text Box 216"/>
            <p:cNvSpPr txBox="1">
              <a:spLocks noChangeArrowheads="1"/>
            </p:cNvSpPr>
            <p:nvPr/>
          </p:nvSpPr>
          <p:spPr bwMode="auto">
            <a:xfrm>
              <a:off x="3138" y="2682"/>
              <a:ext cx="4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223.1.3.1</a:t>
              </a:r>
              <a:endParaRPr lang="en-US" altLang="en-US" sz="1800">
                <a:latin typeface="Comic Sans MS" charset="0"/>
              </a:endParaRPr>
            </a:p>
          </p:txBody>
        </p:sp>
        <p:grpSp>
          <p:nvGrpSpPr>
            <p:cNvPr id="150" name="Group 217"/>
            <p:cNvGrpSpPr>
              <a:grpSpLocks/>
            </p:cNvGrpSpPr>
            <p:nvPr/>
          </p:nvGrpSpPr>
          <p:grpSpPr bwMode="auto">
            <a:xfrm>
              <a:off x="2755" y="956"/>
              <a:ext cx="404" cy="352"/>
              <a:chOff x="-44" y="1473"/>
              <a:chExt cx="981" cy="1105"/>
            </a:xfrm>
          </p:grpSpPr>
          <p:pic>
            <p:nvPicPr>
              <p:cNvPr id="189" name="Picture 218"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 name="Freeform 219"/>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51" name="Group 220"/>
            <p:cNvGrpSpPr>
              <a:grpSpLocks/>
            </p:cNvGrpSpPr>
            <p:nvPr/>
          </p:nvGrpSpPr>
          <p:grpSpPr bwMode="auto">
            <a:xfrm>
              <a:off x="2752" y="1340"/>
              <a:ext cx="404" cy="352"/>
              <a:chOff x="-44" y="1473"/>
              <a:chExt cx="981" cy="1105"/>
            </a:xfrm>
          </p:grpSpPr>
          <p:pic>
            <p:nvPicPr>
              <p:cNvPr id="187" name="Picture 221"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222"/>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52" name="Group 223"/>
            <p:cNvGrpSpPr>
              <a:grpSpLocks/>
            </p:cNvGrpSpPr>
            <p:nvPr/>
          </p:nvGrpSpPr>
          <p:grpSpPr bwMode="auto">
            <a:xfrm>
              <a:off x="2770" y="1724"/>
              <a:ext cx="404" cy="352"/>
              <a:chOff x="-44" y="1473"/>
              <a:chExt cx="981" cy="1105"/>
            </a:xfrm>
          </p:grpSpPr>
          <p:pic>
            <p:nvPicPr>
              <p:cNvPr id="185" name="Picture 224"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6" name="Freeform 225"/>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53" name="Group 226"/>
            <p:cNvGrpSpPr>
              <a:grpSpLocks/>
            </p:cNvGrpSpPr>
            <p:nvPr/>
          </p:nvGrpSpPr>
          <p:grpSpPr bwMode="auto">
            <a:xfrm flipH="1">
              <a:off x="5106" y="1062"/>
              <a:ext cx="404" cy="352"/>
              <a:chOff x="-44" y="1473"/>
              <a:chExt cx="981" cy="1105"/>
            </a:xfrm>
          </p:grpSpPr>
          <p:pic>
            <p:nvPicPr>
              <p:cNvPr id="183" name="Picture 227"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 name="Freeform 228"/>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54" name="Group 229"/>
            <p:cNvGrpSpPr>
              <a:grpSpLocks/>
            </p:cNvGrpSpPr>
            <p:nvPr/>
          </p:nvGrpSpPr>
          <p:grpSpPr bwMode="auto">
            <a:xfrm flipH="1">
              <a:off x="5153" y="1868"/>
              <a:ext cx="404" cy="352"/>
              <a:chOff x="-44" y="1473"/>
              <a:chExt cx="981" cy="1105"/>
            </a:xfrm>
          </p:grpSpPr>
          <p:pic>
            <p:nvPicPr>
              <p:cNvPr id="181" name="Picture 23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 name="Freeform 23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55" name="Group 232"/>
            <p:cNvGrpSpPr>
              <a:grpSpLocks/>
            </p:cNvGrpSpPr>
            <p:nvPr/>
          </p:nvGrpSpPr>
          <p:grpSpPr bwMode="auto">
            <a:xfrm flipH="1">
              <a:off x="4392" y="2828"/>
              <a:ext cx="404" cy="352"/>
              <a:chOff x="-44" y="1473"/>
              <a:chExt cx="981" cy="1105"/>
            </a:xfrm>
          </p:grpSpPr>
          <p:pic>
            <p:nvPicPr>
              <p:cNvPr id="179" name="Picture 233"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0" name="Freeform 234"/>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56" name="Group 235"/>
            <p:cNvGrpSpPr>
              <a:grpSpLocks/>
            </p:cNvGrpSpPr>
            <p:nvPr/>
          </p:nvGrpSpPr>
          <p:grpSpPr bwMode="auto">
            <a:xfrm flipH="1">
              <a:off x="3659" y="2854"/>
              <a:ext cx="404" cy="352"/>
              <a:chOff x="-44" y="1473"/>
              <a:chExt cx="981" cy="1105"/>
            </a:xfrm>
          </p:grpSpPr>
          <p:pic>
            <p:nvPicPr>
              <p:cNvPr id="177" name="Picture 236"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 name="Freeform 237"/>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57" name="Group 238"/>
            <p:cNvGrpSpPr>
              <a:grpSpLocks/>
            </p:cNvGrpSpPr>
            <p:nvPr/>
          </p:nvGrpSpPr>
          <p:grpSpPr bwMode="auto">
            <a:xfrm>
              <a:off x="3929" y="1653"/>
              <a:ext cx="440" cy="224"/>
              <a:chOff x="4396" y="1245"/>
              <a:chExt cx="672" cy="248"/>
            </a:xfrm>
          </p:grpSpPr>
          <p:sp>
            <p:nvSpPr>
              <p:cNvPr id="16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2400">
                  <a:latin typeface="Times New Roman" charset="0"/>
                </a:endParaRPr>
              </a:p>
            </p:txBody>
          </p:sp>
          <p:sp>
            <p:nvSpPr>
              <p:cNvPr id="17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endParaRPr lang="en-US" altLang="en-US" sz="2400">
                  <a:latin typeface="Times New Roman" charset="0"/>
                </a:endParaRPr>
              </a:p>
            </p:txBody>
          </p:sp>
          <p:sp>
            <p:nvSpPr>
              <p:cNvPr id="17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2400">
                  <a:latin typeface="Times New Roman" charset="0"/>
                </a:endParaRPr>
              </a:p>
            </p:txBody>
          </p:sp>
          <p:grpSp>
            <p:nvGrpSpPr>
              <p:cNvPr id="172" name="Group 242"/>
              <p:cNvGrpSpPr>
                <a:grpSpLocks/>
              </p:cNvGrpSpPr>
              <p:nvPr/>
            </p:nvGrpSpPr>
            <p:grpSpPr bwMode="auto">
              <a:xfrm>
                <a:off x="4530" y="1287"/>
                <a:ext cx="377" cy="75"/>
                <a:chOff x="2468" y="1332"/>
                <a:chExt cx="310" cy="60"/>
              </a:xfrm>
            </p:grpSpPr>
            <p:sp>
              <p:nvSpPr>
                <p:cNvPr id="175" name="Freeform 24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6" name="Freeform 24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73" name="Line 245"/>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 name="Line 246"/>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8" name="Group 247"/>
            <p:cNvGrpSpPr>
              <a:grpSpLocks/>
            </p:cNvGrpSpPr>
            <p:nvPr/>
          </p:nvGrpSpPr>
          <p:grpSpPr bwMode="auto">
            <a:xfrm>
              <a:off x="4315" y="2223"/>
              <a:ext cx="500" cy="361"/>
              <a:chOff x="4758" y="3508"/>
              <a:chExt cx="500" cy="361"/>
            </a:xfrm>
          </p:grpSpPr>
          <p:sp>
            <p:nvSpPr>
              <p:cNvPr id="167" name="Text Box 248"/>
              <p:cNvSpPr txBox="1">
                <a:spLocks noChangeArrowheads="1"/>
              </p:cNvSpPr>
              <p:nvPr/>
            </p:nvSpPr>
            <p:spPr bwMode="auto">
              <a:xfrm>
                <a:off x="4844" y="3508"/>
                <a:ext cx="4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800" dirty="0">
                    <a:solidFill>
                      <a:schemeClr val="accent6"/>
                    </a:solidFill>
                    <a:latin typeface="Arial" charset="0"/>
                  </a:rPr>
                  <a:t>subnet</a:t>
                </a:r>
              </a:p>
            </p:txBody>
          </p:sp>
          <p:sp>
            <p:nvSpPr>
              <p:cNvPr id="168" name="Line 249"/>
              <p:cNvSpPr>
                <a:spLocks noChangeShapeType="1"/>
              </p:cNvSpPr>
              <p:nvPr/>
            </p:nvSpPr>
            <p:spPr bwMode="auto">
              <a:xfrm flipH="1">
                <a:off x="4758" y="3677"/>
                <a:ext cx="108" cy="19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159" name="Rectangle 250"/>
            <p:cNvSpPr>
              <a:spLocks noChangeArrowheads="1"/>
            </p:cNvSpPr>
            <p:nvPr/>
          </p:nvSpPr>
          <p:spPr bwMode="auto">
            <a:xfrm>
              <a:off x="3232" y="1363"/>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60" name="Text Box 251"/>
            <p:cNvSpPr txBox="1">
              <a:spLocks noChangeArrowheads="1"/>
            </p:cNvSpPr>
            <p:nvPr/>
          </p:nvSpPr>
          <p:spPr bwMode="auto">
            <a:xfrm>
              <a:off x="3134" y="1344"/>
              <a:ext cx="4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223.1.1.2</a:t>
              </a:r>
              <a:endParaRPr lang="en-US" altLang="en-US" sz="1800">
                <a:latin typeface="Comic Sans MS" charset="0"/>
              </a:endParaRPr>
            </a:p>
          </p:txBody>
        </p:sp>
        <p:sp>
          <p:nvSpPr>
            <p:cNvPr id="161" name="Rectangle 252"/>
            <p:cNvSpPr>
              <a:spLocks noChangeArrowheads="1"/>
            </p:cNvSpPr>
            <p:nvPr/>
          </p:nvSpPr>
          <p:spPr bwMode="auto">
            <a:xfrm>
              <a:off x="4936" y="1354"/>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62" name="Rectangle 253"/>
            <p:cNvSpPr>
              <a:spLocks noChangeArrowheads="1"/>
            </p:cNvSpPr>
            <p:nvPr/>
          </p:nvSpPr>
          <p:spPr bwMode="auto">
            <a:xfrm>
              <a:off x="4934" y="1858"/>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63" name="Rectangle 254"/>
            <p:cNvSpPr>
              <a:spLocks noChangeArrowheads="1"/>
            </p:cNvSpPr>
            <p:nvPr/>
          </p:nvSpPr>
          <p:spPr bwMode="auto">
            <a:xfrm>
              <a:off x="4082" y="1975"/>
              <a:ext cx="182" cy="14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1800">
                <a:latin typeface="Arial" charset="0"/>
              </a:endParaRPr>
            </a:p>
          </p:txBody>
        </p:sp>
        <p:sp>
          <p:nvSpPr>
            <p:cNvPr id="164" name="Text Box 255"/>
            <p:cNvSpPr txBox="1">
              <a:spLocks noChangeArrowheads="1"/>
            </p:cNvSpPr>
            <p:nvPr/>
          </p:nvSpPr>
          <p:spPr bwMode="auto">
            <a:xfrm>
              <a:off x="3782" y="1951"/>
              <a:ext cx="5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223.1.3.27</a:t>
              </a:r>
              <a:endParaRPr lang="en-US" altLang="en-US" sz="1800">
                <a:latin typeface="Comic Sans MS" charset="0"/>
              </a:endParaRPr>
            </a:p>
          </p:txBody>
        </p:sp>
        <p:sp>
          <p:nvSpPr>
            <p:cNvPr id="165" name="Text Box 256"/>
            <p:cNvSpPr txBox="1">
              <a:spLocks noChangeArrowheads="1"/>
            </p:cNvSpPr>
            <p:nvPr/>
          </p:nvSpPr>
          <p:spPr bwMode="auto">
            <a:xfrm>
              <a:off x="4529" y="1819"/>
              <a:ext cx="4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223.1.2.2</a:t>
              </a:r>
              <a:endParaRPr lang="en-US" altLang="en-US" sz="1800">
                <a:latin typeface="Comic Sans MS" charset="0"/>
              </a:endParaRPr>
            </a:p>
          </p:txBody>
        </p:sp>
        <p:sp>
          <p:nvSpPr>
            <p:cNvPr id="166" name="Text Box 257"/>
            <p:cNvSpPr txBox="1">
              <a:spLocks noChangeArrowheads="1"/>
            </p:cNvSpPr>
            <p:nvPr/>
          </p:nvSpPr>
          <p:spPr bwMode="auto">
            <a:xfrm>
              <a:off x="4779" y="1341"/>
              <a:ext cx="4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223.1.2.1</a:t>
              </a:r>
              <a:endParaRPr lang="en-US" altLang="en-US" sz="1800">
                <a:latin typeface="Comic Sans MS" charset="0"/>
              </a:endParaRPr>
            </a:p>
          </p:txBody>
        </p:sp>
      </p:grpSp>
      <p:sp>
        <p:nvSpPr>
          <p:cNvPr id="191" name="Line 147"/>
          <p:cNvSpPr>
            <a:spLocks noChangeShapeType="1"/>
          </p:cNvSpPr>
          <p:nvPr/>
        </p:nvSpPr>
        <p:spPr bwMode="auto">
          <a:xfrm>
            <a:off x="7789334" y="2663826"/>
            <a:ext cx="1096433" cy="31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2" name="Line 151"/>
          <p:cNvSpPr>
            <a:spLocks noChangeShapeType="1"/>
          </p:cNvSpPr>
          <p:nvPr/>
        </p:nvSpPr>
        <p:spPr bwMode="auto">
          <a:xfrm>
            <a:off x="9569450" y="2670176"/>
            <a:ext cx="853017"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3" name="Line 156"/>
          <p:cNvSpPr>
            <a:spLocks noChangeShapeType="1"/>
          </p:cNvSpPr>
          <p:nvPr/>
        </p:nvSpPr>
        <p:spPr bwMode="auto">
          <a:xfrm>
            <a:off x="9251950" y="3008313"/>
            <a:ext cx="4233" cy="644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62933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191" grpId="0" animBg="1"/>
      <p:bldP spid="192" grpId="0" animBg="1"/>
      <p:bldP spid="19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addresses in IPv4 Network</a:t>
            </a:r>
          </a:p>
        </p:txBody>
      </p:sp>
      <p:sp>
        <p:nvSpPr>
          <p:cNvPr id="3" name="Content Placeholder 2"/>
          <p:cNvSpPr>
            <a:spLocks noGrp="1"/>
          </p:cNvSpPr>
          <p:nvPr>
            <p:ph idx="1"/>
          </p:nvPr>
        </p:nvSpPr>
        <p:spPr/>
        <p:txBody>
          <a:bodyPr/>
          <a:lstStyle/>
          <a:p>
            <a:pPr algn="just">
              <a:spcAft>
                <a:spcPts val="1200"/>
              </a:spcAft>
            </a:pPr>
            <a:r>
              <a:rPr lang="en-US" b="1" dirty="0">
                <a:solidFill>
                  <a:schemeClr val="accent6"/>
                </a:solidFill>
              </a:rPr>
              <a:t>Network address</a:t>
            </a:r>
            <a:r>
              <a:rPr lang="en-US" dirty="0">
                <a:solidFill>
                  <a:schemeClr val="accent6"/>
                </a:solidFill>
              </a:rPr>
              <a:t> </a:t>
            </a:r>
            <a:r>
              <a:rPr lang="en-US" dirty="0"/>
              <a:t>- The address by which we refer to the network.</a:t>
            </a:r>
          </a:p>
          <a:p>
            <a:pPr lvl="1" algn="just">
              <a:spcAft>
                <a:spcPts val="1200"/>
              </a:spcAft>
            </a:pPr>
            <a:r>
              <a:rPr lang="en-US" dirty="0"/>
              <a:t>E.g.: 10.0.0.0</a:t>
            </a:r>
          </a:p>
          <a:p>
            <a:pPr algn="just">
              <a:spcAft>
                <a:spcPts val="1200"/>
              </a:spcAft>
            </a:pPr>
            <a:r>
              <a:rPr lang="en-US" b="1" dirty="0">
                <a:solidFill>
                  <a:schemeClr val="accent6"/>
                </a:solidFill>
              </a:rPr>
              <a:t>Broadcast address</a:t>
            </a:r>
            <a:r>
              <a:rPr lang="en-US" dirty="0">
                <a:solidFill>
                  <a:schemeClr val="accent6"/>
                </a:solidFill>
              </a:rPr>
              <a:t> </a:t>
            </a:r>
            <a:r>
              <a:rPr lang="en-US" dirty="0"/>
              <a:t>- A special address used to send data to all hosts in the network.</a:t>
            </a:r>
          </a:p>
          <a:p>
            <a:pPr lvl="1" algn="just">
              <a:spcAft>
                <a:spcPts val="1200"/>
              </a:spcAft>
            </a:pPr>
            <a:r>
              <a:rPr lang="en-US" dirty="0"/>
              <a:t>The broadcast address uses the highest address in the network range.</a:t>
            </a:r>
          </a:p>
          <a:p>
            <a:pPr lvl="1" algn="just">
              <a:spcAft>
                <a:spcPts val="1200"/>
              </a:spcAft>
            </a:pPr>
            <a:r>
              <a:rPr lang="en-US" dirty="0"/>
              <a:t>E.g.: 10.0.0.255</a:t>
            </a:r>
          </a:p>
          <a:p>
            <a:pPr algn="just">
              <a:spcAft>
                <a:spcPts val="1200"/>
              </a:spcAft>
            </a:pPr>
            <a:r>
              <a:rPr lang="en-US" b="1" dirty="0">
                <a:solidFill>
                  <a:schemeClr val="accent6"/>
                </a:solidFill>
              </a:rPr>
              <a:t>Host addresses</a:t>
            </a:r>
            <a:r>
              <a:rPr lang="en-US" dirty="0">
                <a:solidFill>
                  <a:schemeClr val="accent6"/>
                </a:solidFill>
              </a:rPr>
              <a:t> </a:t>
            </a:r>
            <a:r>
              <a:rPr lang="en-US" dirty="0"/>
              <a:t>- The addresses assigned to the end devices in the network.</a:t>
            </a:r>
          </a:p>
          <a:p>
            <a:pPr lvl="1" algn="just">
              <a:spcAft>
                <a:spcPts val="1200"/>
              </a:spcAft>
            </a:pPr>
            <a:r>
              <a:rPr lang="en-US" dirty="0"/>
              <a:t>E.g.: 10.0.0.1</a:t>
            </a:r>
          </a:p>
          <a:p>
            <a:endParaRPr lang="en-US" dirty="0"/>
          </a:p>
        </p:txBody>
      </p:sp>
    </p:spTree>
    <p:extLst>
      <p:ext uri="{BB962C8B-B14F-4D97-AF65-F5344CB8AC3E}">
        <p14:creationId xmlns:p14="http://schemas.microsoft.com/office/powerpoint/2010/main" val="382996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addresses </a:t>
            </a:r>
            <a:r>
              <a:rPr lang="mr-IN" dirty="0"/>
              <a:t>–</a:t>
            </a:r>
            <a:r>
              <a:rPr lang="en-US" dirty="0"/>
              <a:t> </a:t>
            </a:r>
            <a:r>
              <a:rPr lang="en-US" dirty="0" err="1"/>
              <a:t>Cont</a:t>
            </a:r>
            <a:r>
              <a:rPr lang="mr-IN" dirty="0"/>
              <a:t>…</a:t>
            </a:r>
            <a:endParaRPr lang="en-US" dirty="0"/>
          </a:p>
        </p:txBody>
      </p:sp>
      <p:sp>
        <p:nvSpPr>
          <p:cNvPr id="6" name="Content Placeholder 5"/>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48267" y="1143000"/>
            <a:ext cx="10295467" cy="5245100"/>
          </a:xfrm>
          <a:prstGeom prst="rect">
            <a:avLst/>
          </a:prstGeom>
        </p:spPr>
      </p:pic>
      <p:sp>
        <p:nvSpPr>
          <p:cNvPr id="5" name="Rectangle 4"/>
          <p:cNvSpPr/>
          <p:nvPr/>
        </p:nvSpPr>
        <p:spPr>
          <a:xfrm>
            <a:off x="1625600" y="4343400"/>
            <a:ext cx="2743200" cy="3810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5231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Network Layer</a:t>
            </a:r>
            <a:endParaRPr lang="en-US" dirty="0"/>
          </a:p>
        </p:txBody>
      </p:sp>
      <p:sp>
        <p:nvSpPr>
          <p:cNvPr id="5" name="Content Placeholder 4"/>
          <p:cNvSpPr>
            <a:spLocks noGrp="1"/>
          </p:cNvSpPr>
          <p:nvPr>
            <p:ph idx="1"/>
          </p:nvPr>
        </p:nvSpPr>
        <p:spPr>
          <a:xfrm>
            <a:off x="131180" y="863444"/>
            <a:ext cx="6333103" cy="5590565"/>
          </a:xfrm>
        </p:spPr>
        <p:txBody>
          <a:bodyPr/>
          <a:lstStyle/>
          <a:p>
            <a:r>
              <a:rPr lang="en-US" altLang="en-US" dirty="0"/>
              <a:t>To deliver segment from sending to receiving host/ router.</a:t>
            </a:r>
          </a:p>
          <a:p>
            <a:r>
              <a:rPr lang="en-US" altLang="en-US" dirty="0"/>
              <a:t>On sending side, it encapsulates segments into datagrams.</a:t>
            </a:r>
          </a:p>
          <a:p>
            <a:r>
              <a:rPr lang="en-US" altLang="en-US" dirty="0"/>
              <a:t>On receiving side, it delivers segments to transport layer.</a:t>
            </a:r>
          </a:p>
          <a:p>
            <a:r>
              <a:rPr lang="en-US" altLang="en-US" dirty="0"/>
              <a:t>Network layer protocols in every host and router.</a:t>
            </a:r>
          </a:p>
          <a:p>
            <a:r>
              <a:rPr lang="en-US" altLang="en-US" dirty="0"/>
              <a:t>Router examines header fields in all IP datagrams passing through it.</a:t>
            </a:r>
          </a:p>
          <a:p>
            <a:endParaRPr lang="en-US" dirty="0"/>
          </a:p>
        </p:txBody>
      </p:sp>
      <p:sp>
        <p:nvSpPr>
          <p:cNvPr id="1242" name="Freeform 1285"/>
          <p:cNvSpPr>
            <a:spLocks/>
          </p:cNvSpPr>
          <p:nvPr/>
        </p:nvSpPr>
        <p:spPr bwMode="auto">
          <a:xfrm>
            <a:off x="8866699" y="3686996"/>
            <a:ext cx="1752600" cy="674687"/>
          </a:xfrm>
          <a:custGeom>
            <a:avLst/>
            <a:gdLst>
              <a:gd name="T0" fmla="*/ 2147483647 w 828"/>
              <a:gd name="T1" fmla="*/ 2147483647 h 425"/>
              <a:gd name="T2" fmla="*/ 2147483647 w 828"/>
              <a:gd name="T3" fmla="*/ 2147483647 h 425"/>
              <a:gd name="T4" fmla="*/ 2147483647 w 828"/>
              <a:gd name="T5" fmla="*/ 2147483647 h 425"/>
              <a:gd name="T6" fmla="*/ 2147483647 w 828"/>
              <a:gd name="T7" fmla="*/ 2147483647 h 425"/>
              <a:gd name="T8" fmla="*/ 2147483647 w 828"/>
              <a:gd name="T9" fmla="*/ 2147483647 h 425"/>
              <a:gd name="T10" fmla="*/ 2147483647 w 828"/>
              <a:gd name="T11" fmla="*/ 2147483647 h 425"/>
              <a:gd name="T12" fmla="*/ 2147483647 w 828"/>
              <a:gd name="T13" fmla="*/ 2147483647 h 425"/>
              <a:gd name="T14" fmla="*/ 2147483647 w 828"/>
              <a:gd name="T15" fmla="*/ 2147483647 h 425"/>
              <a:gd name="T16" fmla="*/ 2147483647 w 828"/>
              <a:gd name="T17" fmla="*/ 2147483647 h 425"/>
              <a:gd name="T18" fmla="*/ 2147483647 w 828"/>
              <a:gd name="T19" fmla="*/ 2147483647 h 425"/>
              <a:gd name="T20" fmla="*/ 2147483647 w 828"/>
              <a:gd name="T21" fmla="*/ 2147483647 h 425"/>
              <a:gd name="T22" fmla="*/ 2147483647 w 828"/>
              <a:gd name="T23" fmla="*/ 2147483647 h 4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8"/>
              <a:gd name="T37" fmla="*/ 0 h 425"/>
              <a:gd name="T38" fmla="*/ 828 w 828"/>
              <a:gd name="T39" fmla="*/ 425 h 4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8" h="425">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243" name="Freeform 1286"/>
          <p:cNvSpPr>
            <a:spLocks/>
          </p:cNvSpPr>
          <p:nvPr/>
        </p:nvSpPr>
        <p:spPr bwMode="auto">
          <a:xfrm>
            <a:off x="8892100" y="2161407"/>
            <a:ext cx="2307167" cy="1125538"/>
          </a:xfrm>
          <a:custGeom>
            <a:avLst/>
            <a:gdLst>
              <a:gd name="T0" fmla="*/ 2147483647 w 765"/>
              <a:gd name="T1" fmla="*/ 2147483647 h 459"/>
              <a:gd name="T2" fmla="*/ 2147483647 w 765"/>
              <a:gd name="T3" fmla="*/ 2147483647 h 459"/>
              <a:gd name="T4" fmla="*/ 2147483647 w 765"/>
              <a:gd name="T5" fmla="*/ 2147483647 h 459"/>
              <a:gd name="T6" fmla="*/ 2147483647 w 765"/>
              <a:gd name="T7" fmla="*/ 2147483647 h 459"/>
              <a:gd name="T8" fmla="*/ 2147483647 w 765"/>
              <a:gd name="T9" fmla="*/ 2147483647 h 459"/>
              <a:gd name="T10" fmla="*/ 2147483647 w 765"/>
              <a:gd name="T11" fmla="*/ 2147483647 h 459"/>
              <a:gd name="T12" fmla="*/ 2147483647 w 765"/>
              <a:gd name="T13" fmla="*/ 2147483647 h 459"/>
              <a:gd name="T14" fmla="*/ 2147483647 w 765"/>
              <a:gd name="T15" fmla="*/ 2147483647 h 459"/>
              <a:gd name="T16" fmla="*/ 2147483647 w 765"/>
              <a:gd name="T17" fmla="*/ 2147483647 h 459"/>
              <a:gd name="T18" fmla="*/ 2147483647 w 765"/>
              <a:gd name="T19" fmla="*/ 2147483647 h 459"/>
              <a:gd name="T20" fmla="*/ 2147483647 w 765"/>
              <a:gd name="T21" fmla="*/ 2147483647 h 459"/>
              <a:gd name="T22" fmla="*/ 2147483647 w 765"/>
              <a:gd name="T23" fmla="*/ 2147483647 h 45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5"/>
              <a:gd name="T37" fmla="*/ 0 h 459"/>
              <a:gd name="T38" fmla="*/ 765 w 765"/>
              <a:gd name="T39" fmla="*/ 459 h 45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5" h="459">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44" name="Freeform 1287"/>
          <p:cNvSpPr>
            <a:spLocks/>
          </p:cNvSpPr>
          <p:nvPr/>
        </p:nvSpPr>
        <p:spPr bwMode="auto">
          <a:xfrm>
            <a:off x="6464283" y="1869308"/>
            <a:ext cx="2315633" cy="1071563"/>
          </a:xfrm>
          <a:custGeom>
            <a:avLst/>
            <a:gdLst>
              <a:gd name="T0" fmla="*/ 2147483647 w 1036"/>
              <a:gd name="T1" fmla="*/ 2147483647 h 675"/>
              <a:gd name="T2" fmla="*/ 2147483647 w 1036"/>
              <a:gd name="T3" fmla="*/ 2147483647 h 675"/>
              <a:gd name="T4" fmla="*/ 2147483647 w 1036"/>
              <a:gd name="T5" fmla="*/ 2147483647 h 675"/>
              <a:gd name="T6" fmla="*/ 2147483647 w 1036"/>
              <a:gd name="T7" fmla="*/ 2147483647 h 675"/>
              <a:gd name="T8" fmla="*/ 2147483647 w 1036"/>
              <a:gd name="T9" fmla="*/ 2147483647 h 675"/>
              <a:gd name="T10" fmla="*/ 2147483647 w 1036"/>
              <a:gd name="T11" fmla="*/ 2147483647 h 675"/>
              <a:gd name="T12" fmla="*/ 2147483647 w 1036"/>
              <a:gd name="T13" fmla="*/ 2147483647 h 675"/>
              <a:gd name="T14" fmla="*/ 2147483647 w 1036"/>
              <a:gd name="T15" fmla="*/ 2147483647 h 675"/>
              <a:gd name="T16" fmla="*/ 2147483647 w 1036"/>
              <a:gd name="T17" fmla="*/ 2147483647 h 675"/>
              <a:gd name="T18" fmla="*/ 2147483647 w 1036"/>
              <a:gd name="T19" fmla="*/ 2147483647 h 675"/>
              <a:gd name="T20" fmla="*/ 2147483647 w 1036"/>
              <a:gd name="T21" fmla="*/ 2147483647 h 675"/>
              <a:gd name="T22" fmla="*/ 2147483647 w 1036"/>
              <a:gd name="T23" fmla="*/ 2147483647 h 675"/>
              <a:gd name="T24" fmla="*/ 2147483647 w 1036"/>
              <a:gd name="T25" fmla="*/ 2147483647 h 675"/>
              <a:gd name="T26" fmla="*/ 2147483647 w 1036"/>
              <a:gd name="T27" fmla="*/ 2147483647 h 675"/>
              <a:gd name="T28" fmla="*/ 2147483647 w 1036"/>
              <a:gd name="T29" fmla="*/ 2147483647 h 675"/>
              <a:gd name="T30" fmla="*/ 2147483647 w 1036"/>
              <a:gd name="T31" fmla="*/ 2147483647 h 675"/>
              <a:gd name="T32" fmla="*/ 2147483647 w 1036"/>
              <a:gd name="T33" fmla="*/ 2147483647 h 675"/>
              <a:gd name="T34" fmla="*/ 2147483647 w 1036"/>
              <a:gd name="T35" fmla="*/ 2147483647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nvGrpSpPr>
          <p:cNvPr id="1245" name="Group 1288"/>
          <p:cNvGrpSpPr>
            <a:grpSpLocks/>
          </p:cNvGrpSpPr>
          <p:nvPr/>
        </p:nvGrpSpPr>
        <p:grpSpPr bwMode="auto">
          <a:xfrm>
            <a:off x="6565883" y="3134545"/>
            <a:ext cx="1945217" cy="933450"/>
            <a:chOff x="2889" y="1631"/>
            <a:chExt cx="980" cy="743"/>
          </a:xfrm>
        </p:grpSpPr>
        <p:sp>
          <p:nvSpPr>
            <p:cNvPr id="1246" name="Rectangle 1289"/>
            <p:cNvSpPr>
              <a:spLocks noChangeArrowheads="1"/>
            </p:cNvSpPr>
            <p:nvPr/>
          </p:nvSpPr>
          <p:spPr bwMode="auto">
            <a:xfrm>
              <a:off x="3046" y="1841"/>
              <a:ext cx="663" cy="533"/>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47" name="AutoShape 1290"/>
            <p:cNvSpPr>
              <a:spLocks noChangeArrowheads="1"/>
            </p:cNvSpPr>
            <p:nvPr/>
          </p:nvSpPr>
          <p:spPr bwMode="auto">
            <a:xfrm>
              <a:off x="2889" y="1631"/>
              <a:ext cx="980" cy="253"/>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CCFF"/>
                </a:solidFill>
                <a:effectLst/>
                <a:uLnTx/>
                <a:uFillTx/>
                <a:latin typeface="Arial" charset="0"/>
                <a:ea typeface="ＭＳ Ｐゴシック" charset="-128"/>
              </a:endParaRPr>
            </a:p>
          </p:txBody>
        </p:sp>
      </p:grpSp>
      <p:sp>
        <p:nvSpPr>
          <p:cNvPr id="1248" name="Line 1291"/>
          <p:cNvSpPr>
            <a:spLocks noChangeShapeType="1"/>
          </p:cNvSpPr>
          <p:nvPr/>
        </p:nvSpPr>
        <p:spPr bwMode="auto">
          <a:xfrm>
            <a:off x="9389516" y="3972745"/>
            <a:ext cx="218017" cy="1206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49" name="Line 1292"/>
          <p:cNvSpPr>
            <a:spLocks noChangeShapeType="1"/>
          </p:cNvSpPr>
          <p:nvPr/>
        </p:nvSpPr>
        <p:spPr bwMode="auto">
          <a:xfrm>
            <a:off x="9518633" y="3893370"/>
            <a:ext cx="37253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50" name="Line 1293"/>
          <p:cNvSpPr>
            <a:spLocks noChangeShapeType="1"/>
          </p:cNvSpPr>
          <p:nvPr/>
        </p:nvSpPr>
        <p:spPr bwMode="auto">
          <a:xfrm flipV="1">
            <a:off x="9834016" y="3979096"/>
            <a:ext cx="179917" cy="104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51" name="Line 1294"/>
          <p:cNvSpPr>
            <a:spLocks noChangeShapeType="1"/>
          </p:cNvSpPr>
          <p:nvPr/>
        </p:nvSpPr>
        <p:spPr bwMode="auto">
          <a:xfrm>
            <a:off x="8098349" y="3899720"/>
            <a:ext cx="90593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52" name="Line 1295"/>
          <p:cNvSpPr>
            <a:spLocks noChangeShapeType="1"/>
          </p:cNvSpPr>
          <p:nvPr/>
        </p:nvSpPr>
        <p:spPr bwMode="auto">
          <a:xfrm>
            <a:off x="8492049" y="2747196"/>
            <a:ext cx="679451"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53" name="Line 1296"/>
          <p:cNvSpPr>
            <a:spLocks noChangeShapeType="1"/>
          </p:cNvSpPr>
          <p:nvPr/>
        </p:nvSpPr>
        <p:spPr bwMode="auto">
          <a:xfrm>
            <a:off x="7914199" y="2563045"/>
            <a:ext cx="203200" cy="95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54" name="Freeform 1297"/>
          <p:cNvSpPr>
            <a:spLocks/>
          </p:cNvSpPr>
          <p:nvPr/>
        </p:nvSpPr>
        <p:spPr bwMode="auto">
          <a:xfrm>
            <a:off x="6857982" y="4537896"/>
            <a:ext cx="4106333" cy="1665287"/>
          </a:xfrm>
          <a:custGeom>
            <a:avLst/>
            <a:gdLst>
              <a:gd name="T0" fmla="*/ 2147483647 w 1940"/>
              <a:gd name="T1" fmla="*/ 2147483647 h 1049"/>
              <a:gd name="T2" fmla="*/ 2147483647 w 1940"/>
              <a:gd name="T3" fmla="*/ 2147483647 h 1049"/>
              <a:gd name="T4" fmla="*/ 2147483647 w 1940"/>
              <a:gd name="T5" fmla="*/ 2147483647 h 1049"/>
              <a:gd name="T6" fmla="*/ 2147483647 w 1940"/>
              <a:gd name="T7" fmla="*/ 2147483647 h 1049"/>
              <a:gd name="T8" fmla="*/ 2147483647 w 1940"/>
              <a:gd name="T9" fmla="*/ 2147483647 h 1049"/>
              <a:gd name="T10" fmla="*/ 2147483647 w 1940"/>
              <a:gd name="T11" fmla="*/ 2147483647 h 1049"/>
              <a:gd name="T12" fmla="*/ 2147483647 w 1940"/>
              <a:gd name="T13" fmla="*/ 2147483647 h 1049"/>
              <a:gd name="T14" fmla="*/ 2147483647 w 1940"/>
              <a:gd name="T15" fmla="*/ 2147483647 h 1049"/>
              <a:gd name="T16" fmla="*/ 2147483647 w 1940"/>
              <a:gd name="T17" fmla="*/ 2147483647 h 1049"/>
              <a:gd name="T18" fmla="*/ 2147483647 w 1940"/>
              <a:gd name="T19" fmla="*/ 2147483647 h 1049"/>
              <a:gd name="T20" fmla="*/ 2147483647 w 1940"/>
              <a:gd name="T21" fmla="*/ 2147483647 h 1049"/>
              <a:gd name="T22" fmla="*/ 2147483647 w 1940"/>
              <a:gd name="T23" fmla="*/ 2147483647 h 1049"/>
              <a:gd name="T24" fmla="*/ 2147483647 w 1940"/>
              <a:gd name="T25" fmla="*/ 2147483647 h 1049"/>
              <a:gd name="T26" fmla="*/ 2147483647 w 1940"/>
              <a:gd name="T27" fmla="*/ 2147483647 h 1049"/>
              <a:gd name="T28" fmla="*/ 2147483647 w 1940"/>
              <a:gd name="T29" fmla="*/ 2147483647 h 1049"/>
              <a:gd name="T30" fmla="*/ 2147483647 w 1940"/>
              <a:gd name="T31" fmla="*/ 2147483647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255" name="Line 1298"/>
          <p:cNvSpPr>
            <a:spLocks noChangeShapeType="1"/>
          </p:cNvSpPr>
          <p:nvPr/>
        </p:nvSpPr>
        <p:spPr bwMode="auto">
          <a:xfrm rot="16200000" flipV="1">
            <a:off x="10003084" y="5409168"/>
            <a:ext cx="474662" cy="846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56" name="Line 1299"/>
          <p:cNvSpPr>
            <a:spLocks noChangeShapeType="1"/>
          </p:cNvSpPr>
          <p:nvPr/>
        </p:nvSpPr>
        <p:spPr bwMode="auto">
          <a:xfrm rot="5400000" flipV="1">
            <a:off x="10183796" y="5585645"/>
            <a:ext cx="3175" cy="114300"/>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57" name="Line 1300"/>
          <p:cNvSpPr>
            <a:spLocks noChangeShapeType="1"/>
          </p:cNvSpPr>
          <p:nvPr/>
        </p:nvSpPr>
        <p:spPr bwMode="auto">
          <a:xfrm rot="16200000" flipH="1">
            <a:off x="10359478" y="5185595"/>
            <a:ext cx="193675" cy="1016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58" name="Line 1301"/>
          <p:cNvSpPr>
            <a:spLocks noChangeShapeType="1"/>
          </p:cNvSpPr>
          <p:nvPr/>
        </p:nvSpPr>
        <p:spPr bwMode="auto">
          <a:xfrm>
            <a:off x="9338716" y="4856982"/>
            <a:ext cx="520700" cy="184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59" name="Line 1302"/>
          <p:cNvSpPr>
            <a:spLocks noChangeShapeType="1"/>
          </p:cNvSpPr>
          <p:nvPr/>
        </p:nvSpPr>
        <p:spPr bwMode="auto">
          <a:xfrm flipV="1">
            <a:off x="8511099" y="4844282"/>
            <a:ext cx="429683" cy="1984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60" name="Line 1303"/>
          <p:cNvSpPr>
            <a:spLocks noChangeShapeType="1"/>
          </p:cNvSpPr>
          <p:nvPr/>
        </p:nvSpPr>
        <p:spPr bwMode="auto">
          <a:xfrm flipV="1">
            <a:off x="8568249" y="5136382"/>
            <a:ext cx="1295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61" name="Line 1305"/>
          <p:cNvSpPr>
            <a:spLocks noChangeShapeType="1"/>
          </p:cNvSpPr>
          <p:nvPr/>
        </p:nvSpPr>
        <p:spPr bwMode="auto">
          <a:xfrm>
            <a:off x="7662316" y="4933182"/>
            <a:ext cx="311151" cy="952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62" name="Line 1306"/>
          <p:cNvSpPr>
            <a:spLocks noChangeShapeType="1"/>
          </p:cNvSpPr>
          <p:nvPr/>
        </p:nvSpPr>
        <p:spPr bwMode="auto">
          <a:xfrm flipV="1">
            <a:off x="7317300" y="5169720"/>
            <a:ext cx="537633" cy="1000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63" name="Line 1309"/>
          <p:cNvSpPr>
            <a:spLocks noChangeShapeType="1"/>
          </p:cNvSpPr>
          <p:nvPr/>
        </p:nvSpPr>
        <p:spPr bwMode="auto">
          <a:xfrm flipH="1">
            <a:off x="7884566" y="5225282"/>
            <a:ext cx="237067" cy="203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64" name="Line 1310"/>
          <p:cNvSpPr>
            <a:spLocks noChangeShapeType="1"/>
          </p:cNvSpPr>
          <p:nvPr/>
        </p:nvSpPr>
        <p:spPr bwMode="auto">
          <a:xfrm flipH="1" flipV="1">
            <a:off x="8409500" y="5209408"/>
            <a:ext cx="2116" cy="2206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65" name="Line 1311"/>
          <p:cNvSpPr>
            <a:spLocks noChangeShapeType="1"/>
          </p:cNvSpPr>
          <p:nvPr/>
        </p:nvSpPr>
        <p:spPr bwMode="auto">
          <a:xfrm>
            <a:off x="8519567" y="5212583"/>
            <a:ext cx="670983" cy="269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66" name="Line 1313"/>
          <p:cNvSpPr>
            <a:spLocks noChangeShapeType="1"/>
          </p:cNvSpPr>
          <p:nvPr/>
        </p:nvSpPr>
        <p:spPr bwMode="auto">
          <a:xfrm>
            <a:off x="7903615" y="3682233"/>
            <a:ext cx="0" cy="131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67" name="Line 1314"/>
          <p:cNvSpPr>
            <a:spLocks noChangeShapeType="1"/>
          </p:cNvSpPr>
          <p:nvPr/>
        </p:nvSpPr>
        <p:spPr bwMode="auto">
          <a:xfrm flipV="1">
            <a:off x="9630816" y="2651945"/>
            <a:ext cx="165100" cy="87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68" name="Line 1315"/>
          <p:cNvSpPr>
            <a:spLocks noChangeShapeType="1"/>
          </p:cNvSpPr>
          <p:nvPr/>
        </p:nvSpPr>
        <p:spPr bwMode="auto">
          <a:xfrm>
            <a:off x="9402215" y="2824982"/>
            <a:ext cx="0" cy="825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69" name="Line 1316"/>
          <p:cNvSpPr>
            <a:spLocks noChangeShapeType="1"/>
          </p:cNvSpPr>
          <p:nvPr/>
        </p:nvSpPr>
        <p:spPr bwMode="auto">
          <a:xfrm flipV="1">
            <a:off x="9630816" y="2721796"/>
            <a:ext cx="351367" cy="2889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70" name="Line 1317"/>
          <p:cNvSpPr>
            <a:spLocks noChangeShapeType="1"/>
          </p:cNvSpPr>
          <p:nvPr/>
        </p:nvSpPr>
        <p:spPr bwMode="auto">
          <a:xfrm>
            <a:off x="10117649" y="2720207"/>
            <a:ext cx="0" cy="196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71" name="Line 1318"/>
          <p:cNvSpPr>
            <a:spLocks noChangeShapeType="1"/>
          </p:cNvSpPr>
          <p:nvPr/>
        </p:nvSpPr>
        <p:spPr bwMode="auto">
          <a:xfrm>
            <a:off x="9656216" y="3026595"/>
            <a:ext cx="2518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72" name="Line 1319"/>
          <p:cNvSpPr>
            <a:spLocks noChangeShapeType="1"/>
          </p:cNvSpPr>
          <p:nvPr/>
        </p:nvSpPr>
        <p:spPr bwMode="auto">
          <a:xfrm flipV="1">
            <a:off x="7382916" y="3893371"/>
            <a:ext cx="224367"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73" name="Line 1320"/>
          <p:cNvSpPr>
            <a:spLocks noChangeShapeType="1"/>
          </p:cNvSpPr>
          <p:nvPr/>
        </p:nvSpPr>
        <p:spPr bwMode="auto">
          <a:xfrm>
            <a:off x="10394933" y="3017070"/>
            <a:ext cx="2370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74" name="Line 1321"/>
          <p:cNvSpPr>
            <a:spLocks noChangeShapeType="1"/>
          </p:cNvSpPr>
          <p:nvPr/>
        </p:nvSpPr>
        <p:spPr bwMode="auto">
          <a:xfrm flipH="1">
            <a:off x="9256167" y="3093270"/>
            <a:ext cx="131233" cy="7048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75" name="Line 1322"/>
          <p:cNvSpPr>
            <a:spLocks noChangeShapeType="1"/>
          </p:cNvSpPr>
          <p:nvPr/>
        </p:nvSpPr>
        <p:spPr bwMode="auto">
          <a:xfrm flipH="1">
            <a:off x="10045683" y="3093271"/>
            <a:ext cx="148167" cy="7270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76" name="Line 1323"/>
          <p:cNvSpPr>
            <a:spLocks noChangeShapeType="1"/>
          </p:cNvSpPr>
          <p:nvPr/>
        </p:nvSpPr>
        <p:spPr bwMode="auto">
          <a:xfrm flipV="1">
            <a:off x="9224416" y="4234683"/>
            <a:ext cx="302684" cy="4365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277" name="Group 1324"/>
          <p:cNvGrpSpPr>
            <a:grpSpLocks/>
          </p:cNvGrpSpPr>
          <p:nvPr/>
        </p:nvGrpSpPr>
        <p:grpSpPr bwMode="auto">
          <a:xfrm flipH="1">
            <a:off x="7228400" y="4693470"/>
            <a:ext cx="552449" cy="373062"/>
            <a:chOff x="2839" y="3501"/>
            <a:chExt cx="755" cy="803"/>
          </a:xfrm>
        </p:grpSpPr>
        <p:pic>
          <p:nvPicPr>
            <p:cNvPr id="1278" name="Picture 1325" descr="desktop_computer_stylized_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9" name="Freeform 1326"/>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280" name="Group 1327"/>
          <p:cNvGrpSpPr>
            <a:grpSpLocks/>
          </p:cNvGrpSpPr>
          <p:nvPr/>
        </p:nvGrpSpPr>
        <p:grpSpPr bwMode="auto">
          <a:xfrm flipH="1">
            <a:off x="6805066" y="5114157"/>
            <a:ext cx="643467" cy="406400"/>
            <a:chOff x="2839" y="3501"/>
            <a:chExt cx="755" cy="803"/>
          </a:xfrm>
        </p:grpSpPr>
        <p:pic>
          <p:nvPicPr>
            <p:cNvPr id="1281" name="Picture 1328" descr="desktop_computer_stylized_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2" name="Freeform 1329"/>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283" name="Group 1330"/>
          <p:cNvGrpSpPr>
            <a:grpSpLocks/>
          </p:cNvGrpSpPr>
          <p:nvPr/>
        </p:nvGrpSpPr>
        <p:grpSpPr bwMode="auto">
          <a:xfrm flipH="1">
            <a:off x="7442182" y="5415782"/>
            <a:ext cx="569384" cy="349250"/>
            <a:chOff x="2839" y="3501"/>
            <a:chExt cx="755" cy="803"/>
          </a:xfrm>
        </p:grpSpPr>
        <p:pic>
          <p:nvPicPr>
            <p:cNvPr id="1284" name="Picture 1331" descr="desktop_computer_stylized_med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5" name="Freeform 1332"/>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286" name="Group 1333"/>
          <p:cNvGrpSpPr>
            <a:grpSpLocks/>
          </p:cNvGrpSpPr>
          <p:nvPr/>
        </p:nvGrpSpPr>
        <p:grpSpPr bwMode="auto">
          <a:xfrm>
            <a:off x="8261333" y="5398321"/>
            <a:ext cx="569383" cy="350837"/>
            <a:chOff x="2839" y="3501"/>
            <a:chExt cx="755" cy="803"/>
          </a:xfrm>
        </p:grpSpPr>
        <p:pic>
          <p:nvPicPr>
            <p:cNvPr id="1287" name="Picture 1334"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8" name="Freeform 1335"/>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pic>
        <p:nvPicPr>
          <p:cNvPr id="1289" name="Picture 1336" descr="car_icon_smal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84050" y="1880421"/>
            <a:ext cx="1132417"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90" name="Group 1337"/>
          <p:cNvGrpSpPr>
            <a:grpSpLocks/>
          </p:cNvGrpSpPr>
          <p:nvPr/>
        </p:nvGrpSpPr>
        <p:grpSpPr bwMode="auto">
          <a:xfrm>
            <a:off x="7012500" y="1705795"/>
            <a:ext cx="554567" cy="385762"/>
            <a:chOff x="2751" y="1851"/>
            <a:chExt cx="462" cy="478"/>
          </a:xfrm>
        </p:grpSpPr>
        <p:pic>
          <p:nvPicPr>
            <p:cNvPr id="1291" name="Picture 1338" descr="iphone_stylized_smal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2" name="Picture 1339"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93" name="Group 1340"/>
          <p:cNvGrpSpPr>
            <a:grpSpLocks/>
          </p:cNvGrpSpPr>
          <p:nvPr/>
        </p:nvGrpSpPr>
        <p:grpSpPr bwMode="auto">
          <a:xfrm>
            <a:off x="9781100" y="2555108"/>
            <a:ext cx="520700" cy="169863"/>
            <a:chOff x="4650" y="1129"/>
            <a:chExt cx="246" cy="95"/>
          </a:xfrm>
        </p:grpSpPr>
        <p:sp>
          <p:nvSpPr>
            <p:cNvPr id="1294"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295"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296"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297" name="Group 1344"/>
            <p:cNvGrpSpPr>
              <a:grpSpLocks/>
            </p:cNvGrpSpPr>
            <p:nvPr/>
          </p:nvGrpSpPr>
          <p:grpSpPr bwMode="auto">
            <a:xfrm>
              <a:off x="4699" y="1145"/>
              <a:ext cx="138" cy="29"/>
              <a:chOff x="2468" y="1332"/>
              <a:chExt cx="310" cy="60"/>
            </a:xfrm>
          </p:grpSpPr>
          <p:sp>
            <p:nvSpPr>
              <p:cNvPr id="1300" name="Freeform 13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01" name="Freeform 13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298" name="Line 1347"/>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99" name="Line 1348"/>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302" name="Group 1349"/>
          <p:cNvGrpSpPr>
            <a:grpSpLocks/>
          </p:cNvGrpSpPr>
          <p:nvPr/>
        </p:nvGrpSpPr>
        <p:grpSpPr bwMode="auto">
          <a:xfrm>
            <a:off x="9878467" y="2917058"/>
            <a:ext cx="520700" cy="176213"/>
            <a:chOff x="4650" y="1129"/>
            <a:chExt cx="246" cy="95"/>
          </a:xfrm>
        </p:grpSpPr>
        <p:sp>
          <p:nvSpPr>
            <p:cNvPr id="1303"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04"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05"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06" name="Group 1353"/>
            <p:cNvGrpSpPr>
              <a:grpSpLocks/>
            </p:cNvGrpSpPr>
            <p:nvPr/>
          </p:nvGrpSpPr>
          <p:grpSpPr bwMode="auto">
            <a:xfrm>
              <a:off x="4699" y="1145"/>
              <a:ext cx="138" cy="29"/>
              <a:chOff x="2468" y="1332"/>
              <a:chExt cx="310" cy="60"/>
            </a:xfrm>
          </p:grpSpPr>
          <p:sp>
            <p:nvSpPr>
              <p:cNvPr id="1309" name="Freeform 1354"/>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10" name="Freeform 1355"/>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307" name="Line 1356"/>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08" name="Line 1357"/>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311" name="Group 1358"/>
          <p:cNvGrpSpPr>
            <a:grpSpLocks/>
          </p:cNvGrpSpPr>
          <p:nvPr/>
        </p:nvGrpSpPr>
        <p:grpSpPr bwMode="auto">
          <a:xfrm>
            <a:off x="9133400" y="2653533"/>
            <a:ext cx="520700" cy="169863"/>
            <a:chOff x="4650" y="1129"/>
            <a:chExt cx="246" cy="95"/>
          </a:xfrm>
        </p:grpSpPr>
        <p:sp>
          <p:nvSpPr>
            <p:cNvPr id="1312"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13"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14"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15" name="Group 1362"/>
            <p:cNvGrpSpPr>
              <a:grpSpLocks/>
            </p:cNvGrpSpPr>
            <p:nvPr/>
          </p:nvGrpSpPr>
          <p:grpSpPr bwMode="auto">
            <a:xfrm>
              <a:off x="4699" y="1145"/>
              <a:ext cx="138" cy="29"/>
              <a:chOff x="2468" y="1332"/>
              <a:chExt cx="310" cy="60"/>
            </a:xfrm>
          </p:grpSpPr>
          <p:sp>
            <p:nvSpPr>
              <p:cNvPr id="1318" name="Freeform 136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19" name="Freeform 136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316" name="Line 1365"/>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17" name="Line 1366"/>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320" name="Group 1367"/>
          <p:cNvGrpSpPr>
            <a:grpSpLocks/>
          </p:cNvGrpSpPr>
          <p:nvPr/>
        </p:nvGrpSpPr>
        <p:grpSpPr bwMode="auto">
          <a:xfrm>
            <a:off x="9148216" y="2917058"/>
            <a:ext cx="520700" cy="169863"/>
            <a:chOff x="4650" y="1129"/>
            <a:chExt cx="246" cy="95"/>
          </a:xfrm>
        </p:grpSpPr>
        <p:sp>
          <p:nvSpPr>
            <p:cNvPr id="1321"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22"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23"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24" name="Group 1371"/>
            <p:cNvGrpSpPr>
              <a:grpSpLocks/>
            </p:cNvGrpSpPr>
            <p:nvPr/>
          </p:nvGrpSpPr>
          <p:grpSpPr bwMode="auto">
            <a:xfrm>
              <a:off x="4699" y="1145"/>
              <a:ext cx="138" cy="29"/>
              <a:chOff x="2468" y="1332"/>
              <a:chExt cx="310" cy="60"/>
            </a:xfrm>
          </p:grpSpPr>
          <p:sp>
            <p:nvSpPr>
              <p:cNvPr id="1327" name="Freeform 137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28" name="Freeform 137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325" name="Line 1374"/>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26" name="Line 1375"/>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329" name="Line 1376"/>
          <p:cNvSpPr>
            <a:spLocks noChangeShapeType="1"/>
          </p:cNvSpPr>
          <p:nvPr/>
        </p:nvSpPr>
        <p:spPr bwMode="auto">
          <a:xfrm>
            <a:off x="10655282" y="3015482"/>
            <a:ext cx="237067" cy="0"/>
          </a:xfrm>
          <a:prstGeom prst="line">
            <a:avLst/>
          </a:prstGeom>
          <a:noFill/>
          <a:ln w="9525">
            <a:solidFill>
              <a:srgbClr val="80808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330" name="Group 1377"/>
          <p:cNvGrpSpPr>
            <a:grpSpLocks/>
          </p:cNvGrpSpPr>
          <p:nvPr/>
        </p:nvGrpSpPr>
        <p:grpSpPr bwMode="auto">
          <a:xfrm>
            <a:off x="9395867" y="4071170"/>
            <a:ext cx="647700" cy="203200"/>
            <a:chOff x="4650" y="1129"/>
            <a:chExt cx="246" cy="95"/>
          </a:xfrm>
        </p:grpSpPr>
        <p:sp>
          <p:nvSpPr>
            <p:cNvPr id="1331"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32"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33"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34" name="Group 1381"/>
            <p:cNvGrpSpPr>
              <a:grpSpLocks/>
            </p:cNvGrpSpPr>
            <p:nvPr/>
          </p:nvGrpSpPr>
          <p:grpSpPr bwMode="auto">
            <a:xfrm>
              <a:off x="4699" y="1145"/>
              <a:ext cx="138" cy="29"/>
              <a:chOff x="2468" y="1332"/>
              <a:chExt cx="310" cy="60"/>
            </a:xfrm>
          </p:grpSpPr>
          <p:sp>
            <p:nvSpPr>
              <p:cNvPr id="1337" name="Freeform 1382"/>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38" name="Freeform 1383"/>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335" name="Line 1384"/>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36" name="Line 1385"/>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339" name="Group 1386"/>
          <p:cNvGrpSpPr>
            <a:grpSpLocks/>
          </p:cNvGrpSpPr>
          <p:nvPr/>
        </p:nvGrpSpPr>
        <p:grpSpPr bwMode="auto">
          <a:xfrm>
            <a:off x="8970416" y="3790182"/>
            <a:ext cx="647700" cy="203200"/>
            <a:chOff x="4650" y="1129"/>
            <a:chExt cx="246" cy="95"/>
          </a:xfrm>
        </p:grpSpPr>
        <p:sp>
          <p:nvSpPr>
            <p:cNvPr id="1340"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41"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42"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43" name="Group 1390"/>
            <p:cNvGrpSpPr>
              <a:grpSpLocks/>
            </p:cNvGrpSpPr>
            <p:nvPr/>
          </p:nvGrpSpPr>
          <p:grpSpPr bwMode="auto">
            <a:xfrm>
              <a:off x="4699" y="1145"/>
              <a:ext cx="138" cy="29"/>
              <a:chOff x="2468" y="1332"/>
              <a:chExt cx="310" cy="60"/>
            </a:xfrm>
          </p:grpSpPr>
          <p:sp>
            <p:nvSpPr>
              <p:cNvPr id="1346" name="Freeform 1391"/>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47" name="Freeform 1392"/>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344" name="Line 1393"/>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45" name="Line 1394"/>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348" name="Group 1395"/>
          <p:cNvGrpSpPr>
            <a:grpSpLocks/>
          </p:cNvGrpSpPr>
          <p:nvPr/>
        </p:nvGrpSpPr>
        <p:grpSpPr bwMode="auto">
          <a:xfrm>
            <a:off x="9853067" y="3802882"/>
            <a:ext cx="647700" cy="203200"/>
            <a:chOff x="4650" y="1129"/>
            <a:chExt cx="246" cy="95"/>
          </a:xfrm>
        </p:grpSpPr>
        <p:sp>
          <p:nvSpPr>
            <p:cNvPr id="1349"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50"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51"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52" name="Group 1399"/>
            <p:cNvGrpSpPr>
              <a:grpSpLocks/>
            </p:cNvGrpSpPr>
            <p:nvPr/>
          </p:nvGrpSpPr>
          <p:grpSpPr bwMode="auto">
            <a:xfrm>
              <a:off x="4699" y="1145"/>
              <a:ext cx="138" cy="29"/>
              <a:chOff x="2468" y="1332"/>
              <a:chExt cx="310" cy="60"/>
            </a:xfrm>
          </p:grpSpPr>
          <p:sp>
            <p:nvSpPr>
              <p:cNvPr id="1355" name="Freeform 1400"/>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56" name="Freeform 1401"/>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353" name="Line 1402"/>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54" name="Line 1403"/>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357" name="Group 1404"/>
          <p:cNvGrpSpPr>
            <a:grpSpLocks/>
          </p:cNvGrpSpPr>
          <p:nvPr/>
        </p:nvGrpSpPr>
        <p:grpSpPr bwMode="auto">
          <a:xfrm>
            <a:off x="8811667" y="4664896"/>
            <a:ext cx="825500" cy="242887"/>
            <a:chOff x="4650" y="1129"/>
            <a:chExt cx="246" cy="95"/>
          </a:xfrm>
        </p:grpSpPr>
        <p:sp>
          <p:nvSpPr>
            <p:cNvPr id="1358"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59"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60"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61" name="Group 1408"/>
            <p:cNvGrpSpPr>
              <a:grpSpLocks/>
            </p:cNvGrpSpPr>
            <p:nvPr/>
          </p:nvGrpSpPr>
          <p:grpSpPr bwMode="auto">
            <a:xfrm>
              <a:off x="4699" y="1145"/>
              <a:ext cx="138" cy="29"/>
              <a:chOff x="2468" y="1332"/>
              <a:chExt cx="310" cy="60"/>
            </a:xfrm>
          </p:grpSpPr>
          <p:sp>
            <p:nvSpPr>
              <p:cNvPr id="1364" name="Freeform 1409"/>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65" name="Freeform 1410"/>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362" name="Line 1411"/>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63" name="Line 1412"/>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366" name="Group 1413"/>
          <p:cNvGrpSpPr>
            <a:grpSpLocks/>
          </p:cNvGrpSpPr>
          <p:nvPr/>
        </p:nvGrpSpPr>
        <p:grpSpPr bwMode="auto">
          <a:xfrm>
            <a:off x="9656216" y="4963346"/>
            <a:ext cx="825500" cy="242887"/>
            <a:chOff x="4650" y="1129"/>
            <a:chExt cx="246" cy="95"/>
          </a:xfrm>
        </p:grpSpPr>
        <p:sp>
          <p:nvSpPr>
            <p:cNvPr id="1367"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68"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69"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70" name="Group 1417"/>
            <p:cNvGrpSpPr>
              <a:grpSpLocks/>
            </p:cNvGrpSpPr>
            <p:nvPr/>
          </p:nvGrpSpPr>
          <p:grpSpPr bwMode="auto">
            <a:xfrm>
              <a:off x="4699" y="1145"/>
              <a:ext cx="138" cy="29"/>
              <a:chOff x="2468" y="1332"/>
              <a:chExt cx="310" cy="60"/>
            </a:xfrm>
          </p:grpSpPr>
          <p:sp>
            <p:nvSpPr>
              <p:cNvPr id="1373" name="Freeform 141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74" name="Freeform 141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371" name="Line 1420"/>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72" name="Line 1421"/>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375" name="Group 1422"/>
          <p:cNvGrpSpPr>
            <a:grpSpLocks/>
          </p:cNvGrpSpPr>
          <p:nvPr/>
        </p:nvGrpSpPr>
        <p:grpSpPr bwMode="auto">
          <a:xfrm>
            <a:off x="7857049" y="5007796"/>
            <a:ext cx="825500" cy="242887"/>
            <a:chOff x="4650" y="1129"/>
            <a:chExt cx="246" cy="95"/>
          </a:xfrm>
        </p:grpSpPr>
        <p:sp>
          <p:nvSpPr>
            <p:cNvPr id="1376"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77"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78"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79" name="Group 1426"/>
            <p:cNvGrpSpPr>
              <a:grpSpLocks/>
            </p:cNvGrpSpPr>
            <p:nvPr/>
          </p:nvGrpSpPr>
          <p:grpSpPr bwMode="auto">
            <a:xfrm>
              <a:off x="4699" y="1145"/>
              <a:ext cx="138" cy="29"/>
              <a:chOff x="2468" y="1332"/>
              <a:chExt cx="310" cy="60"/>
            </a:xfrm>
          </p:grpSpPr>
          <p:sp>
            <p:nvSpPr>
              <p:cNvPr id="1382" name="Freeform 1427"/>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83" name="Freeform 1428"/>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380" name="Line 1429"/>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81" name="Line 1430"/>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384" name="Group 1431"/>
          <p:cNvGrpSpPr>
            <a:grpSpLocks/>
          </p:cNvGrpSpPr>
          <p:nvPr/>
        </p:nvGrpSpPr>
        <p:grpSpPr bwMode="auto">
          <a:xfrm>
            <a:off x="7598816" y="3799708"/>
            <a:ext cx="520700" cy="169863"/>
            <a:chOff x="4650" y="1129"/>
            <a:chExt cx="246" cy="95"/>
          </a:xfrm>
        </p:grpSpPr>
        <p:sp>
          <p:nvSpPr>
            <p:cNvPr id="1385"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86"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87"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88" name="Group 1435"/>
            <p:cNvGrpSpPr>
              <a:grpSpLocks/>
            </p:cNvGrpSpPr>
            <p:nvPr/>
          </p:nvGrpSpPr>
          <p:grpSpPr bwMode="auto">
            <a:xfrm>
              <a:off x="4699" y="1145"/>
              <a:ext cx="138" cy="29"/>
              <a:chOff x="2468" y="1332"/>
              <a:chExt cx="310" cy="60"/>
            </a:xfrm>
          </p:grpSpPr>
          <p:sp>
            <p:nvSpPr>
              <p:cNvPr id="1391" name="Freeform 143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92" name="Freeform 143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389" name="Line 1438"/>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90" name="Line 1439"/>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393" name="Group 1440"/>
          <p:cNvGrpSpPr>
            <a:grpSpLocks/>
          </p:cNvGrpSpPr>
          <p:nvPr/>
        </p:nvGrpSpPr>
        <p:grpSpPr bwMode="auto">
          <a:xfrm>
            <a:off x="7998867" y="2647183"/>
            <a:ext cx="520700" cy="169863"/>
            <a:chOff x="4650" y="1129"/>
            <a:chExt cx="246" cy="95"/>
          </a:xfrm>
        </p:grpSpPr>
        <p:sp>
          <p:nvSpPr>
            <p:cNvPr id="1394" name="Oval 407"/>
            <p:cNvSpPr>
              <a:spLocks noChangeArrowheads="1"/>
            </p:cNvSpPr>
            <p:nvPr/>
          </p:nvSpPr>
          <p:spPr bwMode="auto">
            <a:xfrm>
              <a:off x="4651" y="1171"/>
              <a:ext cx="244" cy="53"/>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95" name="Rectangle 410"/>
            <p:cNvSpPr>
              <a:spLocks noChangeArrowheads="1"/>
            </p:cNvSpPr>
            <p:nvPr/>
          </p:nvSpPr>
          <p:spPr bwMode="auto">
            <a:xfrm>
              <a:off x="4651" y="1165"/>
              <a:ext cx="245" cy="33"/>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1396" name="Oval 411"/>
            <p:cNvSpPr>
              <a:spLocks noChangeArrowheads="1"/>
            </p:cNvSpPr>
            <p:nvPr/>
          </p:nvSpPr>
          <p:spPr bwMode="auto">
            <a:xfrm>
              <a:off x="4650" y="1129"/>
              <a:ext cx="244" cy="62"/>
            </a:xfrm>
            <a:prstGeom prst="ellipse">
              <a:avLst/>
            </a:prstGeom>
            <a:gradFill rotWithShape="1">
              <a:gsLst>
                <a:gs pos="0">
                  <a:srgbClr val="CCCCFF"/>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grpSp>
          <p:nvGrpSpPr>
            <p:cNvPr id="1397" name="Group 1444"/>
            <p:cNvGrpSpPr>
              <a:grpSpLocks/>
            </p:cNvGrpSpPr>
            <p:nvPr/>
          </p:nvGrpSpPr>
          <p:grpSpPr bwMode="auto">
            <a:xfrm>
              <a:off x="4699" y="1145"/>
              <a:ext cx="138" cy="29"/>
              <a:chOff x="2468" y="1332"/>
              <a:chExt cx="310" cy="60"/>
            </a:xfrm>
          </p:grpSpPr>
          <p:sp>
            <p:nvSpPr>
              <p:cNvPr id="1400" name="Freeform 144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01" name="Freeform 144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27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398" name="Line 1447"/>
            <p:cNvSpPr>
              <a:spLocks noChangeShapeType="1"/>
            </p:cNvSpPr>
            <p:nvPr/>
          </p:nvSpPr>
          <p:spPr bwMode="auto">
            <a:xfrm>
              <a:off x="4651" y="1158"/>
              <a:ext cx="0" cy="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99" name="Line 1448"/>
            <p:cNvSpPr>
              <a:spLocks noChangeShapeType="1"/>
            </p:cNvSpPr>
            <p:nvPr/>
          </p:nvSpPr>
          <p:spPr bwMode="auto">
            <a:xfrm>
              <a:off x="4894" y="1160"/>
              <a:ext cx="0" cy="4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402" name="Group 1449"/>
          <p:cNvGrpSpPr>
            <a:grpSpLocks/>
          </p:cNvGrpSpPr>
          <p:nvPr/>
        </p:nvGrpSpPr>
        <p:grpSpPr bwMode="auto">
          <a:xfrm>
            <a:off x="7010383" y="3660008"/>
            <a:ext cx="675217" cy="352425"/>
            <a:chOff x="2967" y="478"/>
            <a:chExt cx="788" cy="625"/>
          </a:xfrm>
        </p:grpSpPr>
        <p:pic>
          <p:nvPicPr>
            <p:cNvPr id="1403" name="Picture 1450" descr="access_point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4" name="Picture 1451" descr="antenna_radiation_stylized"/>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05" name="Group 1452"/>
          <p:cNvGrpSpPr>
            <a:grpSpLocks/>
          </p:cNvGrpSpPr>
          <p:nvPr/>
        </p:nvGrpSpPr>
        <p:grpSpPr bwMode="auto">
          <a:xfrm>
            <a:off x="9038150" y="5163371"/>
            <a:ext cx="751417" cy="420687"/>
            <a:chOff x="2967" y="478"/>
            <a:chExt cx="788" cy="625"/>
          </a:xfrm>
        </p:grpSpPr>
        <p:pic>
          <p:nvPicPr>
            <p:cNvPr id="1406" name="Picture 1453" descr="access_point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7" name="Picture 1454"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08" name="Group 1455"/>
          <p:cNvGrpSpPr>
            <a:grpSpLocks/>
          </p:cNvGrpSpPr>
          <p:nvPr/>
        </p:nvGrpSpPr>
        <p:grpSpPr bwMode="auto">
          <a:xfrm>
            <a:off x="7609399" y="2004246"/>
            <a:ext cx="609600" cy="631825"/>
            <a:chOff x="742" y="2409"/>
            <a:chExt cx="576" cy="881"/>
          </a:xfrm>
        </p:grpSpPr>
        <p:grpSp>
          <p:nvGrpSpPr>
            <p:cNvPr id="1409" name="Group 1456"/>
            <p:cNvGrpSpPr>
              <a:grpSpLocks/>
            </p:cNvGrpSpPr>
            <p:nvPr/>
          </p:nvGrpSpPr>
          <p:grpSpPr bwMode="auto">
            <a:xfrm>
              <a:off x="832" y="2643"/>
              <a:ext cx="376" cy="647"/>
              <a:chOff x="3130" y="3288"/>
              <a:chExt cx="410" cy="742"/>
            </a:xfrm>
          </p:grpSpPr>
          <p:sp>
            <p:nvSpPr>
              <p:cNvPr id="1412" name="Line 270"/>
              <p:cNvSpPr>
                <a:spLocks noChangeShapeType="1"/>
              </p:cNvSpPr>
              <p:nvPr/>
            </p:nvSpPr>
            <p:spPr bwMode="auto">
              <a:xfrm flipH="1">
                <a:off x="3130" y="3288"/>
                <a:ext cx="205" cy="6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13" name="Line 271"/>
              <p:cNvSpPr>
                <a:spLocks noChangeShapeType="1"/>
              </p:cNvSpPr>
              <p:nvPr/>
            </p:nvSpPr>
            <p:spPr bwMode="auto">
              <a:xfrm>
                <a:off x="3335" y="3288"/>
                <a:ext cx="205" cy="6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14" name="Line 272"/>
              <p:cNvSpPr>
                <a:spLocks noChangeShapeType="1"/>
              </p:cNvSpPr>
              <p:nvPr/>
            </p:nvSpPr>
            <p:spPr bwMode="auto">
              <a:xfrm>
                <a:off x="3130" y="3957"/>
                <a:ext cx="205"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15" name="Line 273"/>
              <p:cNvSpPr>
                <a:spLocks noChangeShapeType="1"/>
              </p:cNvSpPr>
              <p:nvPr/>
            </p:nvSpPr>
            <p:spPr bwMode="auto">
              <a:xfrm flipH="1">
                <a:off x="3335" y="3957"/>
                <a:ext cx="205" cy="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16" name="Line 274"/>
              <p:cNvSpPr>
                <a:spLocks noChangeShapeType="1"/>
              </p:cNvSpPr>
              <p:nvPr/>
            </p:nvSpPr>
            <p:spPr bwMode="auto">
              <a:xfrm>
                <a:off x="3335" y="3303"/>
                <a:ext cx="0" cy="7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17" name="Line 275"/>
              <p:cNvSpPr>
                <a:spLocks noChangeShapeType="1"/>
              </p:cNvSpPr>
              <p:nvPr/>
            </p:nvSpPr>
            <p:spPr bwMode="auto">
              <a:xfrm flipV="1">
                <a:off x="3130" y="3888"/>
                <a:ext cx="205" cy="7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18" name="Line 276"/>
              <p:cNvSpPr>
                <a:spLocks noChangeShapeType="1"/>
              </p:cNvSpPr>
              <p:nvPr/>
            </p:nvSpPr>
            <p:spPr bwMode="auto">
              <a:xfrm flipH="1" flipV="1">
                <a:off x="3335" y="3888"/>
                <a:ext cx="205" cy="6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19" name="Line 277"/>
              <p:cNvSpPr>
                <a:spLocks noChangeShapeType="1"/>
              </p:cNvSpPr>
              <p:nvPr/>
            </p:nvSpPr>
            <p:spPr bwMode="auto">
              <a:xfrm>
                <a:off x="3217" y="3668"/>
                <a:ext cx="118" cy="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20" name="Line 278"/>
              <p:cNvSpPr>
                <a:spLocks noChangeShapeType="1"/>
              </p:cNvSpPr>
              <p:nvPr/>
            </p:nvSpPr>
            <p:spPr bwMode="auto">
              <a:xfrm flipV="1">
                <a:off x="3335" y="3668"/>
                <a:ext cx="124" cy="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21" name="Line 279"/>
              <p:cNvSpPr>
                <a:spLocks noChangeShapeType="1"/>
              </p:cNvSpPr>
              <p:nvPr/>
            </p:nvSpPr>
            <p:spPr bwMode="auto">
              <a:xfrm>
                <a:off x="3178" y="3766"/>
                <a:ext cx="152" cy="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22" name="Line 280"/>
              <p:cNvSpPr>
                <a:spLocks noChangeShapeType="1"/>
              </p:cNvSpPr>
              <p:nvPr/>
            </p:nvSpPr>
            <p:spPr bwMode="auto">
              <a:xfrm flipV="1">
                <a:off x="3335" y="3781"/>
                <a:ext cx="153" cy="6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23" name="Line 281"/>
              <p:cNvSpPr>
                <a:spLocks noChangeShapeType="1"/>
              </p:cNvSpPr>
              <p:nvPr/>
            </p:nvSpPr>
            <p:spPr bwMode="auto">
              <a:xfrm flipV="1">
                <a:off x="3335" y="3567"/>
                <a:ext cx="78" cy="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24" name="Line 282"/>
              <p:cNvSpPr>
                <a:spLocks noChangeShapeType="1"/>
              </p:cNvSpPr>
              <p:nvPr/>
            </p:nvSpPr>
            <p:spPr bwMode="auto">
              <a:xfrm flipV="1">
                <a:off x="3335" y="3428"/>
                <a:ext cx="49" cy="2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25" name="Line 283"/>
              <p:cNvSpPr>
                <a:spLocks noChangeShapeType="1"/>
              </p:cNvSpPr>
              <p:nvPr/>
            </p:nvSpPr>
            <p:spPr bwMode="auto">
              <a:xfrm>
                <a:off x="3247" y="3558"/>
                <a:ext cx="95"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26" name="Line 284"/>
              <p:cNvSpPr>
                <a:spLocks noChangeShapeType="1"/>
              </p:cNvSpPr>
              <p:nvPr/>
            </p:nvSpPr>
            <p:spPr bwMode="auto">
              <a:xfrm>
                <a:off x="3289" y="3422"/>
                <a:ext cx="55" cy="3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pic>
          <p:nvPicPr>
            <p:cNvPr id="1410" name="Picture 1472" descr="cell_tower_radiation copy"/>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2" y="2409"/>
              <a:ext cx="57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1" name="Oval 1473"/>
            <p:cNvSpPr>
              <a:spLocks noChangeArrowheads="1"/>
            </p:cNvSpPr>
            <p:nvPr/>
          </p:nvSpPr>
          <p:spPr bwMode="auto">
            <a:xfrm>
              <a:off x="986" y="2597"/>
              <a:ext cx="66" cy="69"/>
            </a:xfrm>
            <a:prstGeom prst="ellipse">
              <a:avLst/>
            </a:prstGeom>
            <a:solidFill>
              <a:srgbClr val="000000"/>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427" name="Group 1474"/>
          <p:cNvGrpSpPr>
            <a:grpSpLocks/>
          </p:cNvGrpSpPr>
          <p:nvPr/>
        </p:nvGrpSpPr>
        <p:grpSpPr bwMode="auto">
          <a:xfrm>
            <a:off x="10515583" y="5161783"/>
            <a:ext cx="302684" cy="481013"/>
            <a:chOff x="4140" y="429"/>
            <a:chExt cx="1425" cy="2396"/>
          </a:xfrm>
        </p:grpSpPr>
        <p:sp>
          <p:nvSpPr>
            <p:cNvPr id="1428" name="Freeform 1475"/>
            <p:cNvSpPr>
              <a:spLocks/>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29" name="Rectangle 1476"/>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30" name="Freeform 1477"/>
            <p:cNvSpPr>
              <a:spLocks/>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31" name="Freeform 1478"/>
            <p:cNvSpPr>
              <a:spLocks/>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32" name="Rectangle 1479"/>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433" name="Group 1480"/>
            <p:cNvGrpSpPr>
              <a:grpSpLocks/>
            </p:cNvGrpSpPr>
            <p:nvPr/>
          </p:nvGrpSpPr>
          <p:grpSpPr bwMode="auto">
            <a:xfrm>
              <a:off x="4749" y="668"/>
              <a:ext cx="581" cy="145"/>
              <a:chOff x="614" y="2568"/>
              <a:chExt cx="725" cy="139"/>
            </a:xfrm>
          </p:grpSpPr>
          <p:sp>
            <p:nvSpPr>
              <p:cNvPr id="1458" name="AutoShape 1481"/>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59" name="AutoShape 1482"/>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434" name="Rectangle 1483"/>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435" name="Group 1484"/>
            <p:cNvGrpSpPr>
              <a:grpSpLocks/>
            </p:cNvGrpSpPr>
            <p:nvPr/>
          </p:nvGrpSpPr>
          <p:grpSpPr bwMode="auto">
            <a:xfrm>
              <a:off x="4747" y="994"/>
              <a:ext cx="581" cy="134"/>
              <a:chOff x="614" y="2568"/>
              <a:chExt cx="725" cy="139"/>
            </a:xfrm>
          </p:grpSpPr>
          <p:sp>
            <p:nvSpPr>
              <p:cNvPr id="1456" name="AutoShape 1485"/>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57" name="AutoShape 1486"/>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436" name="Rectangle 1487"/>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37" name="Rectangle 1488"/>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438" name="Group 1489"/>
            <p:cNvGrpSpPr>
              <a:grpSpLocks/>
            </p:cNvGrpSpPr>
            <p:nvPr/>
          </p:nvGrpSpPr>
          <p:grpSpPr bwMode="auto">
            <a:xfrm>
              <a:off x="4735" y="1627"/>
              <a:ext cx="582" cy="151"/>
              <a:chOff x="614" y="2568"/>
              <a:chExt cx="725" cy="139"/>
            </a:xfrm>
          </p:grpSpPr>
          <p:sp>
            <p:nvSpPr>
              <p:cNvPr id="1454" name="AutoShape 1490"/>
              <p:cNvSpPr>
                <a:spLocks noChangeArrowheads="1"/>
              </p:cNvSpPr>
              <p:nvPr/>
            </p:nvSpPr>
            <p:spPr bwMode="auto">
              <a:xfrm>
                <a:off x="618" y="2579"/>
                <a:ext cx="720" cy="13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55" name="AutoShape 1491"/>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439" name="Freeform 1492"/>
            <p:cNvSpPr>
              <a:spLocks/>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440" name="Group 1493"/>
            <p:cNvGrpSpPr>
              <a:grpSpLocks/>
            </p:cNvGrpSpPr>
            <p:nvPr/>
          </p:nvGrpSpPr>
          <p:grpSpPr bwMode="auto">
            <a:xfrm>
              <a:off x="4739" y="1327"/>
              <a:ext cx="582" cy="139"/>
              <a:chOff x="614" y="2568"/>
              <a:chExt cx="725" cy="139"/>
            </a:xfrm>
          </p:grpSpPr>
          <p:sp>
            <p:nvSpPr>
              <p:cNvPr id="1452" name="AutoShape 1494"/>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53" name="AutoShape 1495"/>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441" name="Rectangle 1496"/>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42" name="Freeform 1497"/>
            <p:cNvSpPr>
              <a:spLocks/>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43" name="Freeform 1498"/>
            <p:cNvSpPr>
              <a:spLocks/>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44" name="Oval 1499"/>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45" name="Freeform 1500"/>
            <p:cNvSpPr>
              <a:spLocks/>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46" name="AutoShape 1501"/>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47" name="AutoShape 1502"/>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48" name="Oval 1503"/>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49" name="Oval 1504"/>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charset="0"/>
                <a:ea typeface="ＭＳ Ｐゴシック" charset="-128"/>
              </a:endParaRPr>
            </a:p>
          </p:txBody>
        </p:sp>
        <p:sp>
          <p:nvSpPr>
            <p:cNvPr id="1450" name="Oval 1505"/>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51" name="Rectangle 1506"/>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460" name="Group 1507"/>
          <p:cNvGrpSpPr>
            <a:grpSpLocks/>
          </p:cNvGrpSpPr>
          <p:nvPr/>
        </p:nvGrpSpPr>
        <p:grpSpPr bwMode="auto">
          <a:xfrm>
            <a:off x="10094366" y="5463408"/>
            <a:ext cx="302683" cy="481013"/>
            <a:chOff x="4140" y="429"/>
            <a:chExt cx="1425" cy="2396"/>
          </a:xfrm>
        </p:grpSpPr>
        <p:sp>
          <p:nvSpPr>
            <p:cNvPr id="1461" name="Freeform 1508"/>
            <p:cNvSpPr>
              <a:spLocks/>
            </p:cNvSpPr>
            <p:nvPr/>
          </p:nvSpPr>
          <p:spPr bwMode="auto">
            <a:xfrm>
              <a:off x="5268" y="433"/>
              <a:ext cx="283" cy="2286"/>
            </a:xfrm>
            <a:custGeom>
              <a:avLst/>
              <a:gdLst>
                <a:gd name="T0" fmla="*/ 9 w 354"/>
                <a:gd name="T1" fmla="*/ 0 h 2742"/>
                <a:gd name="T2" fmla="*/ 47 w 354"/>
                <a:gd name="T3" fmla="*/ 66 h 2742"/>
                <a:gd name="T4" fmla="*/ 46 w 354"/>
                <a:gd name="T5" fmla="*/ 510 h 2742"/>
                <a:gd name="T6" fmla="*/ 0 w 354"/>
                <a:gd name="T7" fmla="*/ 534 h 2742"/>
                <a:gd name="T8" fmla="*/ 9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62" name="Rectangle 1509"/>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63" name="Freeform 1510"/>
            <p:cNvSpPr>
              <a:spLocks/>
            </p:cNvSpPr>
            <p:nvPr/>
          </p:nvSpPr>
          <p:spPr bwMode="auto">
            <a:xfrm>
              <a:off x="5321" y="570"/>
              <a:ext cx="169" cy="2115"/>
            </a:xfrm>
            <a:custGeom>
              <a:avLst/>
              <a:gdLst>
                <a:gd name="T0" fmla="*/ 2 w 211"/>
                <a:gd name="T1" fmla="*/ 0 h 2537"/>
                <a:gd name="T2" fmla="*/ 29 w 211"/>
                <a:gd name="T3" fmla="*/ 43 h 2537"/>
                <a:gd name="T4" fmla="*/ 2 w 211"/>
                <a:gd name="T5" fmla="*/ 48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64" name="Freeform 1511"/>
            <p:cNvSpPr>
              <a:spLocks/>
            </p:cNvSpPr>
            <p:nvPr/>
          </p:nvSpPr>
          <p:spPr bwMode="auto">
            <a:xfrm>
              <a:off x="5284" y="1640"/>
              <a:ext cx="263" cy="189"/>
            </a:xfrm>
            <a:custGeom>
              <a:avLst/>
              <a:gdLst>
                <a:gd name="T0" fmla="*/ 2 w 328"/>
                <a:gd name="T1" fmla="*/ 0 h 226"/>
                <a:gd name="T2" fmla="*/ 45 w 328"/>
                <a:gd name="T3" fmla="*/ 25 h 226"/>
                <a:gd name="T4" fmla="*/ 45 w 328"/>
                <a:gd name="T5" fmla="*/ 45 h 226"/>
                <a:gd name="T6" fmla="*/ 0 w 328"/>
                <a:gd name="T7" fmla="*/ 1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65" name="Rectangle 1512"/>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466" name="Group 1513"/>
            <p:cNvGrpSpPr>
              <a:grpSpLocks/>
            </p:cNvGrpSpPr>
            <p:nvPr/>
          </p:nvGrpSpPr>
          <p:grpSpPr bwMode="auto">
            <a:xfrm>
              <a:off x="4749" y="668"/>
              <a:ext cx="581" cy="145"/>
              <a:chOff x="614" y="2568"/>
              <a:chExt cx="725" cy="139"/>
            </a:xfrm>
          </p:grpSpPr>
          <p:sp>
            <p:nvSpPr>
              <p:cNvPr id="1491" name="AutoShape 1514"/>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92" name="AutoShape 1515"/>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467" name="Rectangle 1516"/>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468" name="Group 1517"/>
            <p:cNvGrpSpPr>
              <a:grpSpLocks/>
            </p:cNvGrpSpPr>
            <p:nvPr/>
          </p:nvGrpSpPr>
          <p:grpSpPr bwMode="auto">
            <a:xfrm>
              <a:off x="4747" y="994"/>
              <a:ext cx="581" cy="134"/>
              <a:chOff x="614" y="2568"/>
              <a:chExt cx="725" cy="139"/>
            </a:xfrm>
          </p:grpSpPr>
          <p:sp>
            <p:nvSpPr>
              <p:cNvPr id="1489" name="AutoShape 1518"/>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90" name="AutoShape 1519"/>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469" name="Rectangle 1520"/>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70" name="Rectangle 1521"/>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471" name="Group 1522"/>
            <p:cNvGrpSpPr>
              <a:grpSpLocks/>
            </p:cNvGrpSpPr>
            <p:nvPr/>
          </p:nvGrpSpPr>
          <p:grpSpPr bwMode="auto">
            <a:xfrm>
              <a:off x="4735" y="1627"/>
              <a:ext cx="582" cy="151"/>
              <a:chOff x="614" y="2568"/>
              <a:chExt cx="725" cy="139"/>
            </a:xfrm>
          </p:grpSpPr>
          <p:sp>
            <p:nvSpPr>
              <p:cNvPr id="1487" name="AutoShape 1523"/>
              <p:cNvSpPr>
                <a:spLocks noChangeArrowheads="1"/>
              </p:cNvSpPr>
              <p:nvPr/>
            </p:nvSpPr>
            <p:spPr bwMode="auto">
              <a:xfrm>
                <a:off x="618" y="2579"/>
                <a:ext cx="720" cy="131"/>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88" name="AutoShape 1524"/>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472" name="Freeform 1525"/>
            <p:cNvSpPr>
              <a:spLocks/>
            </p:cNvSpPr>
            <p:nvPr/>
          </p:nvSpPr>
          <p:spPr bwMode="auto">
            <a:xfrm>
              <a:off x="5288" y="1354"/>
              <a:ext cx="263" cy="188"/>
            </a:xfrm>
            <a:custGeom>
              <a:avLst/>
              <a:gdLst>
                <a:gd name="T0" fmla="*/ 2 w 328"/>
                <a:gd name="T1" fmla="*/ 0 h 226"/>
                <a:gd name="T2" fmla="*/ 45 w 328"/>
                <a:gd name="T3" fmla="*/ 24 h 226"/>
                <a:gd name="T4" fmla="*/ 45 w 328"/>
                <a:gd name="T5" fmla="*/ 43 h 226"/>
                <a:gd name="T6" fmla="*/ 0 w 328"/>
                <a:gd name="T7" fmla="*/ 1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473" name="Group 1526"/>
            <p:cNvGrpSpPr>
              <a:grpSpLocks/>
            </p:cNvGrpSpPr>
            <p:nvPr/>
          </p:nvGrpSpPr>
          <p:grpSpPr bwMode="auto">
            <a:xfrm>
              <a:off x="4739" y="1327"/>
              <a:ext cx="582" cy="139"/>
              <a:chOff x="614" y="2568"/>
              <a:chExt cx="725" cy="139"/>
            </a:xfrm>
          </p:grpSpPr>
          <p:sp>
            <p:nvSpPr>
              <p:cNvPr id="1485" name="AutoShape 1527"/>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86" name="AutoShape 1528"/>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474" name="Rectangle 1529"/>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75" name="Freeform 1530"/>
            <p:cNvSpPr>
              <a:spLocks/>
            </p:cNvSpPr>
            <p:nvPr/>
          </p:nvSpPr>
          <p:spPr bwMode="auto">
            <a:xfrm>
              <a:off x="5312" y="1007"/>
              <a:ext cx="237" cy="213"/>
            </a:xfrm>
            <a:custGeom>
              <a:avLst/>
              <a:gdLst>
                <a:gd name="T0" fmla="*/ 2 w 296"/>
                <a:gd name="T1" fmla="*/ 0 h 256"/>
                <a:gd name="T2" fmla="*/ 40 w 296"/>
                <a:gd name="T3" fmla="*/ 27 h 256"/>
                <a:gd name="T4" fmla="*/ 40 w 296"/>
                <a:gd name="T5" fmla="*/ 49 h 256"/>
                <a:gd name="T6" fmla="*/ 0 w 296"/>
                <a:gd name="T7" fmla="*/ 1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76" name="Freeform 1531"/>
            <p:cNvSpPr>
              <a:spLocks/>
            </p:cNvSpPr>
            <p:nvPr/>
          </p:nvSpPr>
          <p:spPr bwMode="auto">
            <a:xfrm>
              <a:off x="5315" y="680"/>
              <a:ext cx="244" cy="240"/>
            </a:xfrm>
            <a:custGeom>
              <a:avLst/>
              <a:gdLst>
                <a:gd name="T0" fmla="*/ 0 w 304"/>
                <a:gd name="T1" fmla="*/ 0 h 288"/>
                <a:gd name="T2" fmla="*/ 42 w 304"/>
                <a:gd name="T3" fmla="*/ 32 h 288"/>
                <a:gd name="T4" fmla="*/ 39 w 304"/>
                <a:gd name="T5" fmla="*/ 57 h 288"/>
                <a:gd name="T6" fmla="*/ 2 w 304"/>
                <a:gd name="T7" fmla="*/ 2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77" name="Oval 1532"/>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78" name="Freeform 1533"/>
            <p:cNvSpPr>
              <a:spLocks/>
            </p:cNvSpPr>
            <p:nvPr/>
          </p:nvSpPr>
          <p:spPr bwMode="auto">
            <a:xfrm>
              <a:off x="5302" y="2614"/>
              <a:ext cx="245" cy="200"/>
            </a:xfrm>
            <a:custGeom>
              <a:avLst/>
              <a:gdLst>
                <a:gd name="T0" fmla="*/ 0 w 306"/>
                <a:gd name="T1" fmla="*/ 21 h 240"/>
                <a:gd name="T2" fmla="*/ 2 w 306"/>
                <a:gd name="T3" fmla="*/ 48 h 240"/>
                <a:gd name="T4" fmla="*/ 42 w 306"/>
                <a:gd name="T5" fmla="*/ 22 h 240"/>
                <a:gd name="T6" fmla="*/ 40 w 306"/>
                <a:gd name="T7" fmla="*/ 0 h 240"/>
                <a:gd name="T8" fmla="*/ 0 w 306"/>
                <a:gd name="T9" fmla="*/ 2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79" name="AutoShape 1534"/>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80" name="AutoShape 1535"/>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81" name="Oval 1536"/>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82" name="Oval 1537"/>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FF0000"/>
                </a:solidFill>
                <a:effectLst/>
                <a:uLnTx/>
                <a:uFillTx/>
                <a:latin typeface="Arial" charset="0"/>
                <a:ea typeface="ＭＳ Ｐゴシック" charset="-128"/>
              </a:endParaRPr>
            </a:p>
          </p:txBody>
        </p:sp>
        <p:sp>
          <p:nvSpPr>
            <p:cNvPr id="1483" name="Oval 1538"/>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84" name="Rectangle 1539"/>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493" name="Group 1540"/>
          <p:cNvGrpSpPr>
            <a:grpSpLocks/>
          </p:cNvGrpSpPr>
          <p:nvPr/>
        </p:nvGrpSpPr>
        <p:grpSpPr bwMode="auto">
          <a:xfrm>
            <a:off x="6597633" y="2202682"/>
            <a:ext cx="713316" cy="407988"/>
            <a:chOff x="877" y="1008"/>
            <a:chExt cx="2747" cy="2591"/>
          </a:xfrm>
        </p:grpSpPr>
        <p:pic>
          <p:nvPicPr>
            <p:cNvPr id="1494" name="Picture 1541" descr="antenna_styliz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 name="Picture 1542" descr="laptop_keyboar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6" name="Freeform 1543"/>
            <p:cNvSpPr>
              <a:spLocks/>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pic>
          <p:nvPicPr>
            <p:cNvPr id="1497" name="Picture 1544" descr="screen"/>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8" name="Freeform 1545"/>
            <p:cNvSpPr>
              <a:spLocks/>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99" name="Freeform 1546"/>
            <p:cNvSpPr>
              <a:spLocks/>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00" name="Freeform 1547"/>
            <p:cNvSpPr>
              <a:spLocks/>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01" name="Freeform 1548"/>
            <p:cNvSpPr>
              <a:spLocks/>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02" name="Freeform 1549"/>
            <p:cNvSpPr>
              <a:spLocks/>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03" name="Freeform 1550"/>
            <p:cNvSpPr>
              <a:spLocks/>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504" name="Group 1551"/>
            <p:cNvGrpSpPr>
              <a:grpSpLocks/>
            </p:cNvGrpSpPr>
            <p:nvPr/>
          </p:nvGrpSpPr>
          <p:grpSpPr bwMode="auto">
            <a:xfrm>
              <a:off x="1709" y="3008"/>
              <a:ext cx="507" cy="234"/>
              <a:chOff x="1740" y="2642"/>
              <a:chExt cx="752" cy="327"/>
            </a:xfrm>
          </p:grpSpPr>
          <p:sp>
            <p:nvSpPr>
              <p:cNvPr id="1511" name="Freeform 1552"/>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12" name="Freeform 1553"/>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13" name="Freeform 1554"/>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14" name="Freeform 1555"/>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15" name="Freeform 1556"/>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16" name="Freeform 1557"/>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505" name="Freeform 1558"/>
            <p:cNvSpPr>
              <a:spLocks/>
            </p:cNvSpPr>
            <p:nvPr/>
          </p:nvSpPr>
          <p:spPr bwMode="auto">
            <a:xfrm>
              <a:off x="2577" y="3043"/>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06" name="Freeform 1559"/>
            <p:cNvSpPr>
              <a:spLocks/>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07" name="Freeform 1560"/>
            <p:cNvSpPr>
              <a:spLocks/>
            </p:cNvSpPr>
            <p:nvPr/>
          </p:nvSpPr>
          <p:spPr bwMode="auto">
            <a:xfrm>
              <a:off x="1011"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08" name="Freeform 1561"/>
            <p:cNvSpPr>
              <a:spLocks/>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09" name="Freeform 1562"/>
            <p:cNvSpPr>
              <a:spLocks/>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10" name="Freeform 1563"/>
            <p:cNvSpPr>
              <a:spLocks/>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517" name="Group 1564"/>
          <p:cNvGrpSpPr>
            <a:grpSpLocks/>
          </p:cNvGrpSpPr>
          <p:nvPr/>
        </p:nvGrpSpPr>
        <p:grpSpPr bwMode="auto">
          <a:xfrm>
            <a:off x="8691016" y="5645971"/>
            <a:ext cx="632884" cy="407987"/>
            <a:chOff x="877" y="1008"/>
            <a:chExt cx="2747" cy="2591"/>
          </a:xfrm>
        </p:grpSpPr>
        <p:pic>
          <p:nvPicPr>
            <p:cNvPr id="1518" name="Picture 156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9" name="Picture 1566"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0" name="Freeform 1567"/>
            <p:cNvSpPr>
              <a:spLocks/>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pic>
          <p:nvPicPr>
            <p:cNvPr id="1521" name="Picture 1568"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2" name="Freeform 1569"/>
            <p:cNvSpPr>
              <a:spLocks/>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23" name="Freeform 1570"/>
            <p:cNvSpPr>
              <a:spLocks/>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24" name="Freeform 1571"/>
            <p:cNvSpPr>
              <a:spLocks/>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25" name="Freeform 1572"/>
            <p:cNvSpPr>
              <a:spLocks/>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26" name="Freeform 1573"/>
            <p:cNvSpPr>
              <a:spLocks/>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27" name="Freeform 1574"/>
            <p:cNvSpPr>
              <a:spLocks/>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528" name="Group 1575"/>
            <p:cNvGrpSpPr>
              <a:grpSpLocks/>
            </p:cNvGrpSpPr>
            <p:nvPr/>
          </p:nvGrpSpPr>
          <p:grpSpPr bwMode="auto">
            <a:xfrm>
              <a:off x="1709" y="3008"/>
              <a:ext cx="507" cy="234"/>
              <a:chOff x="1740" y="2642"/>
              <a:chExt cx="752" cy="327"/>
            </a:xfrm>
          </p:grpSpPr>
          <p:sp>
            <p:nvSpPr>
              <p:cNvPr id="1535" name="Freeform 1576"/>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36" name="Freeform 1577"/>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37" name="Freeform 1578"/>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38" name="Freeform 1579"/>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39" name="Freeform 1580"/>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40" name="Freeform 1581"/>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529" name="Freeform 1582"/>
            <p:cNvSpPr>
              <a:spLocks/>
            </p:cNvSpPr>
            <p:nvPr/>
          </p:nvSpPr>
          <p:spPr bwMode="auto">
            <a:xfrm>
              <a:off x="2577" y="3043"/>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30" name="Freeform 1583"/>
            <p:cNvSpPr>
              <a:spLocks/>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31" name="Freeform 1584"/>
            <p:cNvSpPr>
              <a:spLocks/>
            </p:cNvSpPr>
            <p:nvPr/>
          </p:nvSpPr>
          <p:spPr bwMode="auto">
            <a:xfrm>
              <a:off x="1011"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32" name="Freeform 1585"/>
            <p:cNvSpPr>
              <a:spLocks/>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33" name="Freeform 1586"/>
            <p:cNvSpPr>
              <a:spLocks/>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34" name="Freeform 1587"/>
            <p:cNvSpPr>
              <a:spLocks/>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541" name="Group 1588"/>
          <p:cNvGrpSpPr>
            <a:grpSpLocks/>
          </p:cNvGrpSpPr>
          <p:nvPr/>
        </p:nvGrpSpPr>
        <p:grpSpPr bwMode="auto">
          <a:xfrm>
            <a:off x="6942649" y="3201221"/>
            <a:ext cx="592667" cy="407987"/>
            <a:chOff x="877" y="1008"/>
            <a:chExt cx="2747" cy="2591"/>
          </a:xfrm>
        </p:grpSpPr>
        <p:pic>
          <p:nvPicPr>
            <p:cNvPr id="1542" name="Picture 1589" descr="antenna_stylize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3" name="Picture 1590" descr="laptop_keyboard"/>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4" name="Freeform 1591"/>
            <p:cNvSpPr>
              <a:spLocks/>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pic>
          <p:nvPicPr>
            <p:cNvPr id="1545" name="Picture 1592" descr="screen"/>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 name="Freeform 1593"/>
            <p:cNvSpPr>
              <a:spLocks/>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47" name="Freeform 1594"/>
            <p:cNvSpPr>
              <a:spLocks/>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48" name="Freeform 1595"/>
            <p:cNvSpPr>
              <a:spLocks/>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49" name="Freeform 1596"/>
            <p:cNvSpPr>
              <a:spLocks/>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50" name="Freeform 1597"/>
            <p:cNvSpPr>
              <a:spLocks/>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51" name="Freeform 1598"/>
            <p:cNvSpPr>
              <a:spLocks/>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552" name="Group 1599"/>
            <p:cNvGrpSpPr>
              <a:grpSpLocks/>
            </p:cNvGrpSpPr>
            <p:nvPr/>
          </p:nvGrpSpPr>
          <p:grpSpPr bwMode="auto">
            <a:xfrm>
              <a:off x="1709" y="3008"/>
              <a:ext cx="507" cy="234"/>
              <a:chOff x="1740" y="2642"/>
              <a:chExt cx="752" cy="327"/>
            </a:xfrm>
          </p:grpSpPr>
          <p:sp>
            <p:nvSpPr>
              <p:cNvPr id="1559" name="Freeform 1600"/>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60" name="Freeform 1601"/>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61" name="Freeform 1602"/>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62" name="Freeform 1603"/>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63" name="Freeform 1604"/>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64" name="Freeform 1605"/>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553" name="Freeform 1606"/>
            <p:cNvSpPr>
              <a:spLocks/>
            </p:cNvSpPr>
            <p:nvPr/>
          </p:nvSpPr>
          <p:spPr bwMode="auto">
            <a:xfrm>
              <a:off x="2577" y="3043"/>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54" name="Freeform 1607"/>
            <p:cNvSpPr>
              <a:spLocks/>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55" name="Freeform 1608"/>
            <p:cNvSpPr>
              <a:spLocks/>
            </p:cNvSpPr>
            <p:nvPr/>
          </p:nvSpPr>
          <p:spPr bwMode="auto">
            <a:xfrm>
              <a:off x="1011"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56" name="Freeform 1609"/>
            <p:cNvSpPr>
              <a:spLocks/>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57" name="Freeform 1610"/>
            <p:cNvSpPr>
              <a:spLocks/>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58" name="Freeform 1611"/>
            <p:cNvSpPr>
              <a:spLocks/>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565" name="Group 1612"/>
          <p:cNvGrpSpPr>
            <a:grpSpLocks/>
          </p:cNvGrpSpPr>
          <p:nvPr/>
        </p:nvGrpSpPr>
        <p:grpSpPr bwMode="auto">
          <a:xfrm flipH="1">
            <a:off x="7448534" y="3382195"/>
            <a:ext cx="552449" cy="373062"/>
            <a:chOff x="2839" y="3501"/>
            <a:chExt cx="755" cy="803"/>
          </a:xfrm>
        </p:grpSpPr>
        <p:pic>
          <p:nvPicPr>
            <p:cNvPr id="1566" name="Picture 1613" descr="desktop_computer_stylized_medi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7" name="Freeform 1614"/>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568" name="Group 1615"/>
          <p:cNvGrpSpPr>
            <a:grpSpLocks/>
          </p:cNvGrpSpPr>
          <p:nvPr/>
        </p:nvGrpSpPr>
        <p:grpSpPr bwMode="auto">
          <a:xfrm>
            <a:off x="9270983" y="5582471"/>
            <a:ext cx="632884" cy="407987"/>
            <a:chOff x="877" y="1008"/>
            <a:chExt cx="2747" cy="2591"/>
          </a:xfrm>
        </p:grpSpPr>
        <p:pic>
          <p:nvPicPr>
            <p:cNvPr id="1569" name="Picture 1616"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0" name="Picture 1617" descr="laptop_keyboar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1" name="Freeform 1618"/>
            <p:cNvSpPr>
              <a:spLocks/>
            </p:cNvSpPr>
            <p:nvPr/>
          </p:nvSpPr>
          <p:spPr bwMode="auto">
            <a:xfrm>
              <a:off x="1753" y="1603"/>
              <a:ext cx="1807" cy="1322"/>
            </a:xfrm>
            <a:custGeom>
              <a:avLst/>
              <a:gdLst>
                <a:gd name="T0" fmla="*/ 6 w 2982"/>
                <a:gd name="T1" fmla="*/ 0 h 2442"/>
                <a:gd name="T2" fmla="*/ 0 w 2982"/>
                <a:gd name="T3" fmla="*/ 7 h 2442"/>
                <a:gd name="T4" fmla="*/ 27 w 2982"/>
                <a:gd name="T5" fmla="*/ 10 h 2442"/>
                <a:gd name="T6" fmla="*/ 33 w 2982"/>
                <a:gd name="T7" fmla="*/ 1 h 2442"/>
                <a:gd name="T8" fmla="*/ 6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pic>
          <p:nvPicPr>
            <p:cNvPr id="1572" name="Picture 1619" descr="scree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3" name="Freeform 1620"/>
            <p:cNvSpPr>
              <a:spLocks/>
            </p:cNvSpPr>
            <p:nvPr/>
          </p:nvSpPr>
          <p:spPr bwMode="auto">
            <a:xfrm>
              <a:off x="2082" y="1564"/>
              <a:ext cx="1531" cy="246"/>
            </a:xfrm>
            <a:custGeom>
              <a:avLst/>
              <a:gdLst>
                <a:gd name="T0" fmla="*/ 1 w 2528"/>
                <a:gd name="T1" fmla="*/ 0 h 455"/>
                <a:gd name="T2" fmla="*/ 28 w 2528"/>
                <a:gd name="T3" fmla="*/ 2 h 455"/>
                <a:gd name="T4" fmla="*/ 27 w 2528"/>
                <a:gd name="T5" fmla="*/ 2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74" name="Freeform 1621"/>
            <p:cNvSpPr>
              <a:spLocks/>
            </p:cNvSpPr>
            <p:nvPr/>
          </p:nvSpPr>
          <p:spPr bwMode="auto">
            <a:xfrm>
              <a:off x="1737" y="1562"/>
              <a:ext cx="425" cy="1024"/>
            </a:xfrm>
            <a:custGeom>
              <a:avLst/>
              <a:gdLst>
                <a:gd name="T0" fmla="*/ 6 w 702"/>
                <a:gd name="T1" fmla="*/ 0 h 1893"/>
                <a:gd name="T2" fmla="*/ 0 w 702"/>
                <a:gd name="T3" fmla="*/ 8 h 1893"/>
                <a:gd name="T4" fmla="*/ 1 w 702"/>
                <a:gd name="T5" fmla="*/ 8 h 1893"/>
                <a:gd name="T6" fmla="*/ 8 w 702"/>
                <a:gd name="T7" fmla="*/ 1 h 1893"/>
                <a:gd name="T8" fmla="*/ 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75" name="Freeform 1622"/>
            <p:cNvSpPr>
              <a:spLocks/>
            </p:cNvSpPr>
            <p:nvPr/>
          </p:nvSpPr>
          <p:spPr bwMode="auto">
            <a:xfrm>
              <a:off x="3144" y="1745"/>
              <a:ext cx="458" cy="1182"/>
            </a:xfrm>
            <a:custGeom>
              <a:avLst/>
              <a:gdLst>
                <a:gd name="T0" fmla="*/ 8 w 756"/>
                <a:gd name="T1" fmla="*/ 0 h 2184"/>
                <a:gd name="T2" fmla="*/ 1 w 756"/>
                <a:gd name="T3" fmla="*/ 9 h 2184"/>
                <a:gd name="T4" fmla="*/ 0 w 756"/>
                <a:gd name="T5" fmla="*/ 9 h 2184"/>
                <a:gd name="T6" fmla="*/ 7 w 756"/>
                <a:gd name="T7" fmla="*/ 1 h 2184"/>
                <a:gd name="T8" fmla="*/ 8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76" name="Freeform 1623"/>
            <p:cNvSpPr>
              <a:spLocks/>
            </p:cNvSpPr>
            <p:nvPr/>
          </p:nvSpPr>
          <p:spPr bwMode="auto">
            <a:xfrm>
              <a:off x="1732" y="2534"/>
              <a:ext cx="1680" cy="399"/>
            </a:xfrm>
            <a:custGeom>
              <a:avLst/>
              <a:gdLst>
                <a:gd name="T0" fmla="*/ 1 w 2773"/>
                <a:gd name="T1" fmla="*/ 0 h 738"/>
                <a:gd name="T2" fmla="*/ 0 w 2773"/>
                <a:gd name="T3" fmla="*/ 1 h 738"/>
                <a:gd name="T4" fmla="*/ 27 w 2773"/>
                <a:gd name="T5" fmla="*/ 3 h 738"/>
                <a:gd name="T6" fmla="*/ 26 w 2773"/>
                <a:gd name="T7" fmla="*/ 2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77" name="Freeform 1624"/>
            <p:cNvSpPr>
              <a:spLocks/>
            </p:cNvSpPr>
            <p:nvPr/>
          </p:nvSpPr>
          <p:spPr bwMode="auto">
            <a:xfrm>
              <a:off x="3195" y="1755"/>
              <a:ext cx="429" cy="1187"/>
            </a:xfrm>
            <a:custGeom>
              <a:avLst/>
              <a:gdLst>
                <a:gd name="T0" fmla="*/ 18 w 637"/>
                <a:gd name="T1" fmla="*/ 0 h 1659"/>
                <a:gd name="T2" fmla="*/ 18 w 637"/>
                <a:gd name="T3" fmla="*/ 0 h 1659"/>
                <a:gd name="T4" fmla="*/ 2 w 637"/>
                <a:gd name="T5" fmla="*/ 82 h 1659"/>
                <a:gd name="T6" fmla="*/ 0 w 637"/>
                <a:gd name="T7" fmla="*/ 80 h 1659"/>
                <a:gd name="T8" fmla="*/ 18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78" name="Freeform 1625"/>
            <p:cNvSpPr>
              <a:spLocks/>
            </p:cNvSpPr>
            <p:nvPr/>
          </p:nvSpPr>
          <p:spPr bwMode="auto">
            <a:xfrm>
              <a:off x="1734" y="2587"/>
              <a:ext cx="1494" cy="394"/>
            </a:xfrm>
            <a:custGeom>
              <a:avLst/>
              <a:gdLst>
                <a:gd name="T0" fmla="*/ 0 w 2216"/>
                <a:gd name="T1" fmla="*/ 0 h 550"/>
                <a:gd name="T2" fmla="*/ 1 w 2216"/>
                <a:gd name="T3" fmla="*/ 3 h 550"/>
                <a:gd name="T4" fmla="*/ 62 w 2216"/>
                <a:gd name="T5" fmla="*/ 28 h 550"/>
                <a:gd name="T6" fmla="*/ 63 w 2216"/>
                <a:gd name="T7" fmla="*/ 2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579" name="Group 1626"/>
            <p:cNvGrpSpPr>
              <a:grpSpLocks/>
            </p:cNvGrpSpPr>
            <p:nvPr/>
          </p:nvGrpSpPr>
          <p:grpSpPr bwMode="auto">
            <a:xfrm>
              <a:off x="1709" y="3008"/>
              <a:ext cx="507" cy="234"/>
              <a:chOff x="1740" y="2642"/>
              <a:chExt cx="752" cy="327"/>
            </a:xfrm>
          </p:grpSpPr>
          <p:sp>
            <p:nvSpPr>
              <p:cNvPr id="1586" name="Freeform 162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87" name="Freeform 162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88" name="Freeform 162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89" name="Freeform 163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90" name="Freeform 163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91" name="Freeform 163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580" name="Freeform 1633"/>
            <p:cNvSpPr>
              <a:spLocks/>
            </p:cNvSpPr>
            <p:nvPr/>
          </p:nvSpPr>
          <p:spPr bwMode="auto">
            <a:xfrm>
              <a:off x="2577" y="3043"/>
              <a:ext cx="614" cy="514"/>
            </a:xfrm>
            <a:custGeom>
              <a:avLst/>
              <a:gdLst>
                <a:gd name="T0" fmla="*/ 1 w 990"/>
                <a:gd name="T1" fmla="*/ 15 h 792"/>
                <a:gd name="T2" fmla="*/ 14 w 990"/>
                <a:gd name="T3" fmla="*/ 0 h 792"/>
                <a:gd name="T4" fmla="*/ 14 w 990"/>
                <a:gd name="T5" fmla="*/ 1 h 792"/>
                <a:gd name="T6" fmla="*/ 0 w 990"/>
                <a:gd name="T7" fmla="*/ 16 h 792"/>
                <a:gd name="T8" fmla="*/ 1 w 990"/>
                <a:gd name="T9" fmla="*/ 15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81" name="Freeform 1634"/>
            <p:cNvSpPr>
              <a:spLocks/>
            </p:cNvSpPr>
            <p:nvPr/>
          </p:nvSpPr>
          <p:spPr bwMode="auto">
            <a:xfrm>
              <a:off x="1010" y="3084"/>
              <a:ext cx="1571" cy="469"/>
            </a:xfrm>
            <a:custGeom>
              <a:avLst/>
              <a:gdLst>
                <a:gd name="T0" fmla="*/ 1 w 2532"/>
                <a:gd name="T1" fmla="*/ 0 h 723"/>
                <a:gd name="T2" fmla="*/ 1 w 2532"/>
                <a:gd name="T3" fmla="*/ 0 h 723"/>
                <a:gd name="T4" fmla="*/ 35 w 2532"/>
                <a:gd name="T5" fmla="*/ 14 h 723"/>
                <a:gd name="T6" fmla="*/ 35 w 2532"/>
                <a:gd name="T7" fmla="*/ 15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82" name="Freeform 1635"/>
            <p:cNvSpPr>
              <a:spLocks/>
            </p:cNvSpPr>
            <p:nvPr/>
          </p:nvSpPr>
          <p:spPr bwMode="auto">
            <a:xfrm>
              <a:off x="1011" y="2998"/>
              <a:ext cx="17" cy="95"/>
            </a:xfrm>
            <a:custGeom>
              <a:avLst/>
              <a:gdLst>
                <a:gd name="T0" fmla="*/ 1 w 26"/>
                <a:gd name="T1" fmla="*/ 1 h 147"/>
                <a:gd name="T2" fmla="*/ 1 w 26"/>
                <a:gd name="T3" fmla="*/ 3 h 147"/>
                <a:gd name="T4" fmla="*/ 0 w 26"/>
                <a:gd name="T5" fmla="*/ 3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83" name="Freeform 1636"/>
            <p:cNvSpPr>
              <a:spLocks/>
            </p:cNvSpPr>
            <p:nvPr/>
          </p:nvSpPr>
          <p:spPr bwMode="auto">
            <a:xfrm>
              <a:off x="1012" y="2611"/>
              <a:ext cx="730" cy="393"/>
            </a:xfrm>
            <a:custGeom>
              <a:avLst/>
              <a:gdLst>
                <a:gd name="T0" fmla="*/ 16 w 1176"/>
                <a:gd name="T1" fmla="*/ 0 h 606"/>
                <a:gd name="T2" fmla="*/ 0 w 1176"/>
                <a:gd name="T3" fmla="*/ 12 h 606"/>
                <a:gd name="T4" fmla="*/ 1 w 1176"/>
                <a:gd name="T5" fmla="*/ 12 h 606"/>
                <a:gd name="T6" fmla="*/ 16 w 1176"/>
                <a:gd name="T7" fmla="*/ 1 h 606"/>
                <a:gd name="T8" fmla="*/ 16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84" name="Freeform 1637"/>
            <p:cNvSpPr>
              <a:spLocks/>
            </p:cNvSpPr>
            <p:nvPr/>
          </p:nvSpPr>
          <p:spPr bwMode="auto">
            <a:xfrm>
              <a:off x="1061" y="3018"/>
              <a:ext cx="1490" cy="451"/>
            </a:xfrm>
            <a:custGeom>
              <a:avLst/>
              <a:gdLst>
                <a:gd name="T0" fmla="*/ 1 w 2532"/>
                <a:gd name="T1" fmla="*/ 0 h 723"/>
                <a:gd name="T2" fmla="*/ 1 w 2532"/>
                <a:gd name="T3" fmla="*/ 0 h 723"/>
                <a:gd name="T4" fmla="*/ 21 w 2532"/>
                <a:gd name="T5" fmla="*/ 10 h 723"/>
                <a:gd name="T6" fmla="*/ 21 w 2532"/>
                <a:gd name="T7" fmla="*/ 10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85" name="Freeform 1638"/>
            <p:cNvSpPr>
              <a:spLocks/>
            </p:cNvSpPr>
            <p:nvPr/>
          </p:nvSpPr>
          <p:spPr bwMode="auto">
            <a:xfrm flipV="1">
              <a:off x="2549" y="2986"/>
              <a:ext cx="608" cy="467"/>
            </a:xfrm>
            <a:custGeom>
              <a:avLst/>
              <a:gdLst>
                <a:gd name="T0" fmla="*/ 0 w 2532"/>
                <a:gd name="T1" fmla="*/ 0 h 723"/>
                <a:gd name="T2" fmla="*/ 0 w 2532"/>
                <a:gd name="T3" fmla="*/ 0 h 723"/>
                <a:gd name="T4" fmla="*/ 0 w 2532"/>
                <a:gd name="T5" fmla="*/ 14 h 723"/>
                <a:gd name="T6" fmla="*/ 0 w 2532"/>
                <a:gd name="T7" fmla="*/ 14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592" name="Group 1046"/>
          <p:cNvGrpSpPr>
            <a:grpSpLocks/>
          </p:cNvGrpSpPr>
          <p:nvPr/>
        </p:nvGrpSpPr>
        <p:grpSpPr bwMode="auto">
          <a:xfrm>
            <a:off x="7069649" y="1312095"/>
            <a:ext cx="1397000" cy="996950"/>
            <a:chOff x="3402" y="719"/>
            <a:chExt cx="660" cy="628"/>
          </a:xfrm>
        </p:grpSpPr>
        <p:sp>
          <p:nvSpPr>
            <p:cNvPr id="1593" name="Freeform 1030"/>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rgbClr val="FFFFFF"/>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594" name="Group 310"/>
            <p:cNvGrpSpPr>
              <a:grpSpLocks/>
            </p:cNvGrpSpPr>
            <p:nvPr/>
          </p:nvGrpSpPr>
          <p:grpSpPr bwMode="auto">
            <a:xfrm>
              <a:off x="3549" y="719"/>
              <a:ext cx="513" cy="547"/>
              <a:chOff x="2956" y="969"/>
              <a:chExt cx="513" cy="547"/>
            </a:xfrm>
          </p:grpSpPr>
          <p:sp>
            <p:nvSpPr>
              <p:cNvPr id="1595" name="Rectangle 311"/>
              <p:cNvSpPr>
                <a:spLocks noChangeArrowheads="1"/>
              </p:cNvSpPr>
              <p:nvPr/>
            </p:nvSpPr>
            <p:spPr bwMode="auto">
              <a:xfrm>
                <a:off x="3018" y="969"/>
                <a:ext cx="426" cy="489"/>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96" name="Rectangle 312"/>
              <p:cNvSpPr>
                <a:spLocks noChangeArrowheads="1"/>
              </p:cNvSpPr>
              <p:nvPr/>
            </p:nvSpPr>
            <p:spPr bwMode="auto">
              <a:xfrm>
                <a:off x="2997" y="984"/>
                <a:ext cx="435" cy="504"/>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97" name="Rectangle 313"/>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98" name="Text Box 314"/>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application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transport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FFFFFF"/>
                    </a:solidFill>
                    <a:effectLst/>
                    <a:uLnTx/>
                    <a:uFillTx/>
                    <a:latin typeface="Arial" charset="0"/>
                    <a:ea typeface="ＭＳ Ｐゴシック" charset="-128"/>
                  </a:rPr>
                  <a:t>network</a:t>
                </a:r>
                <a:endPar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99" name="Line 315"/>
              <p:cNvSpPr>
                <a:spLocks noChangeShapeType="1"/>
              </p:cNvSpPr>
              <p:nvPr/>
            </p:nvSpPr>
            <p:spPr bwMode="auto">
              <a:xfrm>
                <a:off x="2997" y="1194"/>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00" name="Line 316"/>
              <p:cNvSpPr>
                <a:spLocks noChangeShapeType="1"/>
              </p:cNvSpPr>
              <p:nvPr/>
            </p:nvSpPr>
            <p:spPr bwMode="auto">
              <a:xfrm>
                <a:off x="3003" y="1290"/>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01" name="Line 317"/>
              <p:cNvSpPr>
                <a:spLocks noChangeShapeType="1"/>
              </p:cNvSpPr>
              <p:nvPr/>
            </p:nvSpPr>
            <p:spPr bwMode="auto">
              <a:xfrm>
                <a:off x="3003" y="1374"/>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02" name="Line 318"/>
              <p:cNvSpPr>
                <a:spLocks noChangeShapeType="1"/>
              </p:cNvSpPr>
              <p:nvPr/>
            </p:nvSpPr>
            <p:spPr bwMode="auto">
              <a:xfrm>
                <a:off x="3003" y="1092"/>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grpSp>
        <p:nvGrpSpPr>
          <p:cNvPr id="1603" name="Group 1047"/>
          <p:cNvGrpSpPr>
            <a:grpSpLocks/>
          </p:cNvGrpSpPr>
          <p:nvPr/>
        </p:nvGrpSpPr>
        <p:grpSpPr bwMode="auto">
          <a:xfrm>
            <a:off x="10663749" y="4318820"/>
            <a:ext cx="1397000" cy="996950"/>
            <a:chOff x="3402" y="719"/>
            <a:chExt cx="660" cy="628"/>
          </a:xfrm>
        </p:grpSpPr>
        <p:sp>
          <p:nvSpPr>
            <p:cNvPr id="1604" name="Freeform 1048"/>
            <p:cNvSpPr>
              <a:spLocks/>
            </p:cNvSpPr>
            <p:nvPr/>
          </p:nvSpPr>
          <p:spPr bwMode="auto">
            <a:xfrm>
              <a:off x="3402" y="753"/>
              <a:ext cx="192" cy="594"/>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rgbClr val="FFFFFF"/>
                </a:gs>
                <a:gs pos="100000">
                  <a:srgbClr val="CC0000"/>
                </a:gs>
              </a:gsLst>
              <a:lin ang="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605" name="Group 1049"/>
            <p:cNvGrpSpPr>
              <a:grpSpLocks/>
            </p:cNvGrpSpPr>
            <p:nvPr/>
          </p:nvGrpSpPr>
          <p:grpSpPr bwMode="auto">
            <a:xfrm>
              <a:off x="3549" y="719"/>
              <a:ext cx="513" cy="547"/>
              <a:chOff x="2956" y="969"/>
              <a:chExt cx="513" cy="547"/>
            </a:xfrm>
          </p:grpSpPr>
          <p:sp>
            <p:nvSpPr>
              <p:cNvPr id="1606" name="Rectangle 1050"/>
              <p:cNvSpPr>
                <a:spLocks noChangeArrowheads="1"/>
              </p:cNvSpPr>
              <p:nvPr/>
            </p:nvSpPr>
            <p:spPr bwMode="auto">
              <a:xfrm>
                <a:off x="3018" y="969"/>
                <a:ext cx="426" cy="489"/>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07" name="Rectangle 1051"/>
              <p:cNvSpPr>
                <a:spLocks noChangeArrowheads="1"/>
              </p:cNvSpPr>
              <p:nvPr/>
            </p:nvSpPr>
            <p:spPr bwMode="auto">
              <a:xfrm>
                <a:off x="2997" y="984"/>
                <a:ext cx="435" cy="504"/>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08" name="Rectangle 1052"/>
              <p:cNvSpPr>
                <a:spLocks noChangeArrowheads="1"/>
              </p:cNvSpPr>
              <p:nvPr/>
            </p:nvSpPr>
            <p:spPr bwMode="auto">
              <a:xfrm>
                <a:off x="3000" y="1185"/>
                <a:ext cx="432" cy="10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09" name="Text Box 1053"/>
              <p:cNvSpPr txBox="1">
                <a:spLocks noChangeArrowheads="1"/>
              </p:cNvSpPr>
              <p:nvPr/>
            </p:nvSpPr>
            <p:spPr bwMode="auto">
              <a:xfrm>
                <a:off x="2956" y="97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application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transport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FFFFFF"/>
                    </a:solidFill>
                    <a:effectLst/>
                    <a:uLnTx/>
                    <a:uFillTx/>
                    <a:latin typeface="Arial" charset="0"/>
                    <a:ea typeface="ＭＳ Ｐゴシック" charset="-128"/>
                  </a:rPr>
                  <a:t>network</a:t>
                </a:r>
                <a:endPar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10" name="Line 1054"/>
              <p:cNvSpPr>
                <a:spLocks noChangeShapeType="1"/>
              </p:cNvSpPr>
              <p:nvPr/>
            </p:nvSpPr>
            <p:spPr bwMode="auto">
              <a:xfrm>
                <a:off x="2997" y="1194"/>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11" name="Line 1055"/>
              <p:cNvSpPr>
                <a:spLocks noChangeShapeType="1"/>
              </p:cNvSpPr>
              <p:nvPr/>
            </p:nvSpPr>
            <p:spPr bwMode="auto">
              <a:xfrm>
                <a:off x="3003" y="1290"/>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12" name="Line 1056"/>
              <p:cNvSpPr>
                <a:spLocks noChangeShapeType="1"/>
              </p:cNvSpPr>
              <p:nvPr/>
            </p:nvSpPr>
            <p:spPr bwMode="auto">
              <a:xfrm>
                <a:off x="3003" y="1374"/>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13" name="Line 1057"/>
              <p:cNvSpPr>
                <a:spLocks noChangeShapeType="1"/>
              </p:cNvSpPr>
              <p:nvPr/>
            </p:nvSpPr>
            <p:spPr bwMode="auto">
              <a:xfrm>
                <a:off x="3003" y="1092"/>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grpSp>
        <p:nvGrpSpPr>
          <p:cNvPr id="1614" name="Group 1278"/>
          <p:cNvGrpSpPr>
            <a:grpSpLocks/>
          </p:cNvGrpSpPr>
          <p:nvPr/>
        </p:nvGrpSpPr>
        <p:grpSpPr bwMode="auto">
          <a:xfrm>
            <a:off x="7672900" y="1934395"/>
            <a:ext cx="3395133" cy="3429000"/>
            <a:chOff x="3674" y="1148"/>
            <a:chExt cx="1604" cy="2160"/>
          </a:xfrm>
        </p:grpSpPr>
        <p:grpSp>
          <p:nvGrpSpPr>
            <p:cNvPr id="1615" name="Group 433"/>
            <p:cNvGrpSpPr>
              <a:grpSpLocks/>
            </p:cNvGrpSpPr>
            <p:nvPr/>
          </p:nvGrpSpPr>
          <p:grpSpPr bwMode="auto">
            <a:xfrm>
              <a:off x="3701" y="1305"/>
              <a:ext cx="513" cy="442"/>
              <a:chOff x="3937" y="633"/>
              <a:chExt cx="513" cy="442"/>
            </a:xfrm>
          </p:grpSpPr>
          <p:sp>
            <p:nvSpPr>
              <p:cNvPr id="1836" name="Line 434"/>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37" name="Line 435"/>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38" name="Oval 436"/>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39" name="Line 437"/>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40" name="Line 438"/>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41" name="Rectangle 439"/>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42" name="Oval 440"/>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843" name="Group 441"/>
              <p:cNvGrpSpPr>
                <a:grpSpLocks/>
              </p:cNvGrpSpPr>
              <p:nvPr/>
            </p:nvGrpSpPr>
            <p:grpSpPr bwMode="auto">
              <a:xfrm>
                <a:off x="4120" y="809"/>
                <a:ext cx="156" cy="55"/>
                <a:chOff x="2848" y="848"/>
                <a:chExt cx="140" cy="98"/>
              </a:xfrm>
            </p:grpSpPr>
            <p:sp>
              <p:nvSpPr>
                <p:cNvPr id="1854" name="Line 442"/>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55" name="Line 443"/>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56" name="Line 444"/>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844" name="Group 445"/>
              <p:cNvGrpSpPr>
                <a:grpSpLocks/>
              </p:cNvGrpSpPr>
              <p:nvPr/>
            </p:nvGrpSpPr>
            <p:grpSpPr bwMode="auto">
              <a:xfrm flipV="1">
                <a:off x="4120" y="808"/>
                <a:ext cx="156" cy="56"/>
                <a:chOff x="2848" y="848"/>
                <a:chExt cx="140" cy="98"/>
              </a:xfrm>
            </p:grpSpPr>
            <p:sp>
              <p:nvSpPr>
                <p:cNvPr id="1851" name="Line 446"/>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52" name="Line 447"/>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53" name="Line 448"/>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845" name="Rectangle 449"/>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46" name="Rectangle 450"/>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47" name="Line 451"/>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48" name="Line 452"/>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49" name="Rectangle 453"/>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CC0000"/>
                  </a:solidFill>
                  <a:effectLst/>
                  <a:uLnTx/>
                  <a:uFillTx/>
                  <a:latin typeface="Comic Sans MS" charset="0"/>
                  <a:ea typeface="ＭＳ Ｐゴシック" charset="-128"/>
                </a:endParaRPr>
              </a:p>
            </p:txBody>
          </p:sp>
          <p:sp>
            <p:nvSpPr>
              <p:cNvPr id="1850" name="Text Box 454"/>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616" name="Group 1058"/>
            <p:cNvGrpSpPr>
              <a:grpSpLocks/>
            </p:cNvGrpSpPr>
            <p:nvPr/>
          </p:nvGrpSpPr>
          <p:grpSpPr bwMode="auto">
            <a:xfrm>
              <a:off x="4207" y="1532"/>
              <a:ext cx="513" cy="442"/>
              <a:chOff x="3937" y="633"/>
              <a:chExt cx="513" cy="442"/>
            </a:xfrm>
          </p:grpSpPr>
          <p:sp>
            <p:nvSpPr>
              <p:cNvPr id="1815" name="Line 1059"/>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16" name="Line 1060"/>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17" name="Oval 1061"/>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18" name="Line 1062"/>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19" name="Line 1063"/>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20" name="Rectangle 1064"/>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21" name="Oval 1065"/>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822" name="Group 1066"/>
              <p:cNvGrpSpPr>
                <a:grpSpLocks/>
              </p:cNvGrpSpPr>
              <p:nvPr/>
            </p:nvGrpSpPr>
            <p:grpSpPr bwMode="auto">
              <a:xfrm>
                <a:off x="4120" y="809"/>
                <a:ext cx="156" cy="55"/>
                <a:chOff x="2848" y="848"/>
                <a:chExt cx="140" cy="98"/>
              </a:xfrm>
            </p:grpSpPr>
            <p:sp>
              <p:nvSpPr>
                <p:cNvPr id="1833" name="Line 1067"/>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34" name="Line 1068"/>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35" name="Line 1069"/>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823" name="Group 1070"/>
              <p:cNvGrpSpPr>
                <a:grpSpLocks/>
              </p:cNvGrpSpPr>
              <p:nvPr/>
            </p:nvGrpSpPr>
            <p:grpSpPr bwMode="auto">
              <a:xfrm flipV="1">
                <a:off x="4120" y="808"/>
                <a:ext cx="156" cy="56"/>
                <a:chOff x="2848" y="848"/>
                <a:chExt cx="140" cy="98"/>
              </a:xfrm>
            </p:grpSpPr>
            <p:sp>
              <p:nvSpPr>
                <p:cNvPr id="1830" name="Line 1071"/>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31" name="Line 1072"/>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32" name="Line 1073"/>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824" name="Rectangle 1074"/>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25" name="Rectangle 1075"/>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26" name="Line 1076"/>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27" name="Line 1077"/>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28" name="Rectangle 1078"/>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29" name="Text Box 1079"/>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617" name="Group 1080"/>
            <p:cNvGrpSpPr>
              <a:grpSpLocks/>
            </p:cNvGrpSpPr>
            <p:nvPr/>
          </p:nvGrpSpPr>
          <p:grpSpPr bwMode="auto">
            <a:xfrm>
              <a:off x="4661" y="1148"/>
              <a:ext cx="513" cy="442"/>
              <a:chOff x="3937" y="633"/>
              <a:chExt cx="513" cy="442"/>
            </a:xfrm>
          </p:grpSpPr>
          <p:sp>
            <p:nvSpPr>
              <p:cNvPr id="1794" name="Line 1081"/>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95" name="Line 1082"/>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96" name="Oval 1083"/>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97" name="Line 1084"/>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98" name="Line 1085"/>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99" name="Rectangle 1086"/>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00" name="Oval 1087"/>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801" name="Group 1088"/>
              <p:cNvGrpSpPr>
                <a:grpSpLocks/>
              </p:cNvGrpSpPr>
              <p:nvPr/>
            </p:nvGrpSpPr>
            <p:grpSpPr bwMode="auto">
              <a:xfrm>
                <a:off x="4120" y="809"/>
                <a:ext cx="156" cy="55"/>
                <a:chOff x="2848" y="848"/>
                <a:chExt cx="140" cy="98"/>
              </a:xfrm>
            </p:grpSpPr>
            <p:sp>
              <p:nvSpPr>
                <p:cNvPr id="1812" name="Line 1089"/>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13" name="Line 1090"/>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14" name="Line 1091"/>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802" name="Group 1092"/>
              <p:cNvGrpSpPr>
                <a:grpSpLocks/>
              </p:cNvGrpSpPr>
              <p:nvPr/>
            </p:nvGrpSpPr>
            <p:grpSpPr bwMode="auto">
              <a:xfrm flipV="1">
                <a:off x="4120" y="808"/>
                <a:ext cx="156" cy="56"/>
                <a:chOff x="2848" y="848"/>
                <a:chExt cx="140" cy="98"/>
              </a:xfrm>
            </p:grpSpPr>
            <p:sp>
              <p:nvSpPr>
                <p:cNvPr id="1809" name="Line 1093"/>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10" name="Line 1094"/>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11" name="Line 1095"/>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803" name="Rectangle 1096"/>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04" name="Rectangle 1097"/>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05" name="Line 1098"/>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06" name="Line 1099"/>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07" name="Rectangle 1100"/>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08" name="Text Box 1101"/>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618" name="Group 1102"/>
            <p:cNvGrpSpPr>
              <a:grpSpLocks/>
            </p:cNvGrpSpPr>
            <p:nvPr/>
          </p:nvGrpSpPr>
          <p:grpSpPr bwMode="auto">
            <a:xfrm>
              <a:off x="4702" y="1523"/>
              <a:ext cx="513" cy="442"/>
              <a:chOff x="3937" y="633"/>
              <a:chExt cx="513" cy="442"/>
            </a:xfrm>
          </p:grpSpPr>
          <p:sp>
            <p:nvSpPr>
              <p:cNvPr id="1773" name="Line 1103"/>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74" name="Line 1104"/>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75" name="Oval 1105"/>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76" name="Line 1106"/>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77" name="Line 1107"/>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78" name="Rectangle 1108"/>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79" name="Oval 1109"/>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780" name="Group 1110"/>
              <p:cNvGrpSpPr>
                <a:grpSpLocks/>
              </p:cNvGrpSpPr>
              <p:nvPr/>
            </p:nvGrpSpPr>
            <p:grpSpPr bwMode="auto">
              <a:xfrm>
                <a:off x="4120" y="809"/>
                <a:ext cx="156" cy="55"/>
                <a:chOff x="2848" y="848"/>
                <a:chExt cx="140" cy="98"/>
              </a:xfrm>
            </p:grpSpPr>
            <p:sp>
              <p:nvSpPr>
                <p:cNvPr id="1791" name="Line 1111"/>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92" name="Line 1112"/>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93" name="Line 1113"/>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781" name="Group 1114"/>
              <p:cNvGrpSpPr>
                <a:grpSpLocks/>
              </p:cNvGrpSpPr>
              <p:nvPr/>
            </p:nvGrpSpPr>
            <p:grpSpPr bwMode="auto">
              <a:xfrm flipV="1">
                <a:off x="4120" y="808"/>
                <a:ext cx="156" cy="56"/>
                <a:chOff x="2848" y="848"/>
                <a:chExt cx="140" cy="98"/>
              </a:xfrm>
            </p:grpSpPr>
            <p:sp>
              <p:nvSpPr>
                <p:cNvPr id="1788" name="Line 111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89" name="Line 111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90" name="Line 111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782" name="Rectangle 1118"/>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83" name="Rectangle 1119"/>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84" name="Line 1120"/>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85" name="Line 1121"/>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86" name="Rectangle 1122"/>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87" name="Text Box 1123"/>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619" name="Group 1124"/>
            <p:cNvGrpSpPr>
              <a:grpSpLocks/>
            </p:cNvGrpSpPr>
            <p:nvPr/>
          </p:nvGrpSpPr>
          <p:grpSpPr bwMode="auto">
            <a:xfrm>
              <a:off x="4197" y="1157"/>
              <a:ext cx="513" cy="442"/>
              <a:chOff x="3937" y="633"/>
              <a:chExt cx="513" cy="442"/>
            </a:xfrm>
          </p:grpSpPr>
          <p:sp>
            <p:nvSpPr>
              <p:cNvPr id="1752" name="Line 1125"/>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53" name="Line 1126"/>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54" name="Oval 1127"/>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55" name="Line 1128"/>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56" name="Line 1129"/>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57" name="Rectangle 1130"/>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58" name="Oval 1131"/>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759" name="Group 1132"/>
              <p:cNvGrpSpPr>
                <a:grpSpLocks/>
              </p:cNvGrpSpPr>
              <p:nvPr/>
            </p:nvGrpSpPr>
            <p:grpSpPr bwMode="auto">
              <a:xfrm>
                <a:off x="4120" y="809"/>
                <a:ext cx="156" cy="55"/>
                <a:chOff x="2848" y="848"/>
                <a:chExt cx="140" cy="98"/>
              </a:xfrm>
            </p:grpSpPr>
            <p:sp>
              <p:nvSpPr>
                <p:cNvPr id="1770" name="Line 1133"/>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71" name="Line 1134"/>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72" name="Line 1135"/>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760" name="Group 1136"/>
              <p:cNvGrpSpPr>
                <a:grpSpLocks/>
              </p:cNvGrpSpPr>
              <p:nvPr/>
            </p:nvGrpSpPr>
            <p:grpSpPr bwMode="auto">
              <a:xfrm flipV="1">
                <a:off x="4120" y="808"/>
                <a:ext cx="156" cy="56"/>
                <a:chOff x="2848" y="848"/>
                <a:chExt cx="140" cy="98"/>
              </a:xfrm>
            </p:grpSpPr>
            <p:sp>
              <p:nvSpPr>
                <p:cNvPr id="1767" name="Line 1137"/>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68" name="Line 1138"/>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69" name="Line 1139"/>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761" name="Rectangle 1140"/>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62" name="Rectangle 1141"/>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63" name="Line 1142"/>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64" name="Line 1143"/>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65" name="Rectangle 1144"/>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66" name="Text Box 1145"/>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620" name="Group 1146"/>
            <p:cNvGrpSpPr>
              <a:grpSpLocks/>
            </p:cNvGrpSpPr>
            <p:nvPr/>
          </p:nvGrpSpPr>
          <p:grpSpPr bwMode="auto">
            <a:xfrm>
              <a:off x="4389" y="2239"/>
              <a:ext cx="513" cy="442"/>
              <a:chOff x="3937" y="633"/>
              <a:chExt cx="513" cy="442"/>
            </a:xfrm>
          </p:grpSpPr>
          <p:sp>
            <p:nvSpPr>
              <p:cNvPr id="1731" name="Line 1147"/>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32" name="Line 1148"/>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33" name="Oval 1149"/>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34" name="Line 1150"/>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35" name="Line 1151"/>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36" name="Rectangle 1152"/>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37" name="Oval 1153"/>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738" name="Group 1154"/>
              <p:cNvGrpSpPr>
                <a:grpSpLocks/>
              </p:cNvGrpSpPr>
              <p:nvPr/>
            </p:nvGrpSpPr>
            <p:grpSpPr bwMode="auto">
              <a:xfrm>
                <a:off x="4120" y="809"/>
                <a:ext cx="156" cy="55"/>
                <a:chOff x="2848" y="848"/>
                <a:chExt cx="140" cy="98"/>
              </a:xfrm>
            </p:grpSpPr>
            <p:sp>
              <p:nvSpPr>
                <p:cNvPr id="1749" name="Line 115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50" name="Line 115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51" name="Line 115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739" name="Group 1158"/>
              <p:cNvGrpSpPr>
                <a:grpSpLocks/>
              </p:cNvGrpSpPr>
              <p:nvPr/>
            </p:nvGrpSpPr>
            <p:grpSpPr bwMode="auto">
              <a:xfrm flipV="1">
                <a:off x="4120" y="808"/>
                <a:ext cx="156" cy="56"/>
                <a:chOff x="2848" y="848"/>
                <a:chExt cx="140" cy="98"/>
              </a:xfrm>
            </p:grpSpPr>
            <p:sp>
              <p:nvSpPr>
                <p:cNvPr id="1746" name="Line 1159"/>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47" name="Line 1160"/>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48" name="Line 1161"/>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740" name="Rectangle 1162"/>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41" name="Rectangle 1163"/>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42" name="Line 1164"/>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43" name="Line 1165"/>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44" name="Rectangle 1166"/>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45" name="Text Box 1167"/>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621" name="Group 1168"/>
            <p:cNvGrpSpPr>
              <a:grpSpLocks/>
            </p:cNvGrpSpPr>
            <p:nvPr/>
          </p:nvGrpSpPr>
          <p:grpSpPr bwMode="auto">
            <a:xfrm>
              <a:off x="4765" y="1995"/>
              <a:ext cx="513" cy="442"/>
              <a:chOff x="3937" y="633"/>
              <a:chExt cx="513" cy="442"/>
            </a:xfrm>
          </p:grpSpPr>
          <p:sp>
            <p:nvSpPr>
              <p:cNvPr id="1710" name="Line 1169"/>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11" name="Line 1170"/>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12" name="Oval 1171"/>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13" name="Line 1172"/>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14" name="Line 1173"/>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15" name="Rectangle 1174"/>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16" name="Oval 1175"/>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717" name="Group 1176"/>
              <p:cNvGrpSpPr>
                <a:grpSpLocks/>
              </p:cNvGrpSpPr>
              <p:nvPr/>
            </p:nvGrpSpPr>
            <p:grpSpPr bwMode="auto">
              <a:xfrm>
                <a:off x="4120" y="809"/>
                <a:ext cx="156" cy="55"/>
                <a:chOff x="2848" y="848"/>
                <a:chExt cx="140" cy="98"/>
              </a:xfrm>
            </p:grpSpPr>
            <p:sp>
              <p:nvSpPr>
                <p:cNvPr id="1728" name="Line 1177"/>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29" name="Line 1178"/>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30" name="Line 1179"/>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718" name="Group 1180"/>
              <p:cNvGrpSpPr>
                <a:grpSpLocks/>
              </p:cNvGrpSpPr>
              <p:nvPr/>
            </p:nvGrpSpPr>
            <p:grpSpPr bwMode="auto">
              <a:xfrm flipV="1">
                <a:off x="4120" y="808"/>
                <a:ext cx="156" cy="56"/>
                <a:chOff x="2848" y="848"/>
                <a:chExt cx="140" cy="98"/>
              </a:xfrm>
            </p:grpSpPr>
            <p:sp>
              <p:nvSpPr>
                <p:cNvPr id="1725" name="Line 1181"/>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26" name="Line 1182"/>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27" name="Line 1183"/>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719" name="Rectangle 1184"/>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20" name="Rectangle 1185"/>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21" name="Line 1186"/>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22" name="Line 1187"/>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23" name="Rectangle 1188"/>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24" name="Text Box 1189"/>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622" name="Group 1190"/>
            <p:cNvGrpSpPr>
              <a:grpSpLocks/>
            </p:cNvGrpSpPr>
            <p:nvPr/>
          </p:nvGrpSpPr>
          <p:grpSpPr bwMode="auto">
            <a:xfrm>
              <a:off x="4128" y="2003"/>
              <a:ext cx="513" cy="442"/>
              <a:chOff x="3937" y="633"/>
              <a:chExt cx="513" cy="442"/>
            </a:xfrm>
          </p:grpSpPr>
          <p:sp>
            <p:nvSpPr>
              <p:cNvPr id="1689" name="Line 1191"/>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90" name="Line 1192"/>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91" name="Oval 1193"/>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92" name="Line 1194"/>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93" name="Line 1195"/>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94" name="Rectangle 1196"/>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95" name="Oval 1197"/>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696" name="Group 1198"/>
              <p:cNvGrpSpPr>
                <a:grpSpLocks/>
              </p:cNvGrpSpPr>
              <p:nvPr/>
            </p:nvGrpSpPr>
            <p:grpSpPr bwMode="auto">
              <a:xfrm>
                <a:off x="4120" y="809"/>
                <a:ext cx="156" cy="55"/>
                <a:chOff x="2848" y="848"/>
                <a:chExt cx="140" cy="98"/>
              </a:xfrm>
            </p:grpSpPr>
            <p:sp>
              <p:nvSpPr>
                <p:cNvPr id="1707" name="Line 1199"/>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08" name="Line 1200"/>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09" name="Line 1201"/>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697" name="Group 1202"/>
              <p:cNvGrpSpPr>
                <a:grpSpLocks/>
              </p:cNvGrpSpPr>
              <p:nvPr/>
            </p:nvGrpSpPr>
            <p:grpSpPr bwMode="auto">
              <a:xfrm flipV="1">
                <a:off x="4120" y="808"/>
                <a:ext cx="156" cy="56"/>
                <a:chOff x="2848" y="848"/>
                <a:chExt cx="140" cy="98"/>
              </a:xfrm>
            </p:grpSpPr>
            <p:sp>
              <p:nvSpPr>
                <p:cNvPr id="1704" name="Line 1203"/>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05" name="Line 1204"/>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06" name="Line 1205"/>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698" name="Rectangle 1206"/>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99" name="Rectangle 1207"/>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00" name="Line 1208"/>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01" name="Line 1209"/>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02" name="Rectangle 1210"/>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03" name="Text Box 1211"/>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623" name="Group 1212"/>
            <p:cNvGrpSpPr>
              <a:grpSpLocks/>
            </p:cNvGrpSpPr>
            <p:nvPr/>
          </p:nvGrpSpPr>
          <p:grpSpPr bwMode="auto">
            <a:xfrm>
              <a:off x="4608" y="2771"/>
              <a:ext cx="513" cy="442"/>
              <a:chOff x="3937" y="633"/>
              <a:chExt cx="513" cy="442"/>
            </a:xfrm>
          </p:grpSpPr>
          <p:sp>
            <p:nvSpPr>
              <p:cNvPr id="1668" name="Line 1213"/>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69" name="Line 1214"/>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70" name="Oval 1215"/>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71" name="Line 1216"/>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72" name="Line 1217"/>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73" name="Rectangle 1218"/>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74" name="Oval 1219"/>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675" name="Group 1220"/>
              <p:cNvGrpSpPr>
                <a:grpSpLocks/>
              </p:cNvGrpSpPr>
              <p:nvPr/>
            </p:nvGrpSpPr>
            <p:grpSpPr bwMode="auto">
              <a:xfrm>
                <a:off x="4120" y="809"/>
                <a:ext cx="156" cy="55"/>
                <a:chOff x="2848" y="848"/>
                <a:chExt cx="140" cy="98"/>
              </a:xfrm>
            </p:grpSpPr>
            <p:sp>
              <p:nvSpPr>
                <p:cNvPr id="1686" name="Line 1221"/>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87" name="Line 1222"/>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88" name="Line 1223"/>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676" name="Group 1224"/>
              <p:cNvGrpSpPr>
                <a:grpSpLocks/>
              </p:cNvGrpSpPr>
              <p:nvPr/>
            </p:nvGrpSpPr>
            <p:grpSpPr bwMode="auto">
              <a:xfrm flipV="1">
                <a:off x="4120" y="808"/>
                <a:ext cx="156" cy="56"/>
                <a:chOff x="2848" y="848"/>
                <a:chExt cx="140" cy="98"/>
              </a:xfrm>
            </p:grpSpPr>
            <p:sp>
              <p:nvSpPr>
                <p:cNvPr id="1683" name="Line 122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84" name="Line 122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85" name="Line 122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677" name="Rectangle 1228"/>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78" name="Rectangle 1229"/>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79" name="Line 1230"/>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80" name="Line 1231"/>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81" name="Rectangle 1232"/>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82" name="Text Box 1233"/>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624" name="Group 1234"/>
            <p:cNvGrpSpPr>
              <a:grpSpLocks/>
            </p:cNvGrpSpPr>
            <p:nvPr/>
          </p:nvGrpSpPr>
          <p:grpSpPr bwMode="auto">
            <a:xfrm>
              <a:off x="4119" y="2640"/>
              <a:ext cx="513" cy="442"/>
              <a:chOff x="3937" y="633"/>
              <a:chExt cx="513" cy="442"/>
            </a:xfrm>
          </p:grpSpPr>
          <p:sp>
            <p:nvSpPr>
              <p:cNvPr id="1647" name="Line 1235"/>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48" name="Line 1236"/>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49" name="Oval 1237"/>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50" name="Line 1238"/>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51" name="Line 1239"/>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52" name="Rectangle 1240"/>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53" name="Oval 1241"/>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654" name="Group 1242"/>
              <p:cNvGrpSpPr>
                <a:grpSpLocks/>
              </p:cNvGrpSpPr>
              <p:nvPr/>
            </p:nvGrpSpPr>
            <p:grpSpPr bwMode="auto">
              <a:xfrm>
                <a:off x="4120" y="809"/>
                <a:ext cx="156" cy="55"/>
                <a:chOff x="2848" y="848"/>
                <a:chExt cx="140" cy="98"/>
              </a:xfrm>
            </p:grpSpPr>
            <p:sp>
              <p:nvSpPr>
                <p:cNvPr id="1665" name="Line 1243"/>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66" name="Line 1244"/>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67" name="Line 1245"/>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655" name="Group 1246"/>
              <p:cNvGrpSpPr>
                <a:grpSpLocks/>
              </p:cNvGrpSpPr>
              <p:nvPr/>
            </p:nvGrpSpPr>
            <p:grpSpPr bwMode="auto">
              <a:xfrm flipV="1">
                <a:off x="4120" y="808"/>
                <a:ext cx="156" cy="56"/>
                <a:chOff x="2848" y="848"/>
                <a:chExt cx="140" cy="98"/>
              </a:xfrm>
            </p:grpSpPr>
            <p:sp>
              <p:nvSpPr>
                <p:cNvPr id="1662" name="Line 1247"/>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63" name="Line 1248"/>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64" name="Line 1249"/>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656" name="Rectangle 1250"/>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57" name="Rectangle 1251"/>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58" name="Line 1252"/>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59" name="Line 1253"/>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60" name="Rectangle 1254"/>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61" name="Text Box 1255"/>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625" name="Group 1256"/>
            <p:cNvGrpSpPr>
              <a:grpSpLocks/>
            </p:cNvGrpSpPr>
            <p:nvPr/>
          </p:nvGrpSpPr>
          <p:grpSpPr bwMode="auto">
            <a:xfrm>
              <a:off x="3674" y="2866"/>
              <a:ext cx="513" cy="442"/>
              <a:chOff x="3937" y="633"/>
              <a:chExt cx="513" cy="442"/>
            </a:xfrm>
          </p:grpSpPr>
          <p:sp>
            <p:nvSpPr>
              <p:cNvPr id="1626" name="Line 1257"/>
              <p:cNvSpPr>
                <a:spLocks noChangeShapeType="1"/>
              </p:cNvSpPr>
              <p:nvPr/>
            </p:nvSpPr>
            <p:spPr bwMode="auto">
              <a:xfrm>
                <a:off x="4061" y="1035"/>
                <a:ext cx="312"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27" name="Line 1258"/>
              <p:cNvSpPr>
                <a:spLocks noChangeShapeType="1"/>
              </p:cNvSpPr>
              <p:nvPr/>
            </p:nvSpPr>
            <p:spPr bwMode="auto">
              <a:xfrm flipV="1">
                <a:off x="4212" y="929"/>
                <a:ext cx="1" cy="1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28" name="Oval 1259"/>
              <p:cNvSpPr>
                <a:spLocks noChangeArrowheads="1"/>
              </p:cNvSpPr>
              <p:nvPr/>
            </p:nvSpPr>
            <p:spPr bwMode="auto">
              <a:xfrm>
                <a:off x="4048" y="854"/>
                <a:ext cx="313" cy="81"/>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29" name="Line 1260"/>
              <p:cNvSpPr>
                <a:spLocks noChangeShapeType="1"/>
              </p:cNvSpPr>
              <p:nvPr/>
            </p:nvSpPr>
            <p:spPr bwMode="auto">
              <a:xfrm>
                <a:off x="4048"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30" name="Line 1261"/>
              <p:cNvSpPr>
                <a:spLocks noChangeShapeType="1"/>
              </p:cNvSpPr>
              <p:nvPr/>
            </p:nvSpPr>
            <p:spPr bwMode="auto">
              <a:xfrm>
                <a:off x="4361" y="84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31" name="Rectangle 1262"/>
              <p:cNvSpPr>
                <a:spLocks noChangeArrowheads="1"/>
              </p:cNvSpPr>
              <p:nvPr/>
            </p:nvSpPr>
            <p:spPr bwMode="auto">
              <a:xfrm>
                <a:off x="4048" y="84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32" name="Oval 1263"/>
              <p:cNvSpPr>
                <a:spLocks noChangeArrowheads="1"/>
              </p:cNvSpPr>
              <p:nvPr/>
            </p:nvSpPr>
            <p:spPr bwMode="auto">
              <a:xfrm>
                <a:off x="4045" y="788"/>
                <a:ext cx="313" cy="95"/>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633" name="Group 1264"/>
              <p:cNvGrpSpPr>
                <a:grpSpLocks/>
              </p:cNvGrpSpPr>
              <p:nvPr/>
            </p:nvGrpSpPr>
            <p:grpSpPr bwMode="auto">
              <a:xfrm>
                <a:off x="4120" y="809"/>
                <a:ext cx="156" cy="55"/>
                <a:chOff x="2848" y="848"/>
                <a:chExt cx="140" cy="98"/>
              </a:xfrm>
            </p:grpSpPr>
            <p:sp>
              <p:nvSpPr>
                <p:cNvPr id="1644" name="Line 1265"/>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45" name="Line 1266"/>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46" name="Line 1267"/>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634" name="Group 1268"/>
              <p:cNvGrpSpPr>
                <a:grpSpLocks/>
              </p:cNvGrpSpPr>
              <p:nvPr/>
            </p:nvGrpSpPr>
            <p:grpSpPr bwMode="auto">
              <a:xfrm flipV="1">
                <a:off x="4120" y="808"/>
                <a:ext cx="156" cy="56"/>
                <a:chOff x="2848" y="848"/>
                <a:chExt cx="140" cy="98"/>
              </a:xfrm>
            </p:grpSpPr>
            <p:sp>
              <p:nvSpPr>
                <p:cNvPr id="1641" name="Line 1269"/>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42" name="Line 1270"/>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43" name="Line 1271"/>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635" name="Rectangle 1272"/>
              <p:cNvSpPr>
                <a:spLocks noChangeArrowheads="1"/>
              </p:cNvSpPr>
              <p:nvPr/>
            </p:nvSpPr>
            <p:spPr bwMode="auto">
              <a:xfrm>
                <a:off x="3996" y="732"/>
                <a:ext cx="426" cy="306"/>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36" name="Rectangle 1273"/>
              <p:cNvSpPr>
                <a:spLocks noChangeArrowheads="1"/>
              </p:cNvSpPr>
              <p:nvPr/>
            </p:nvSpPr>
            <p:spPr bwMode="auto">
              <a:xfrm>
                <a:off x="3969" y="753"/>
                <a:ext cx="435" cy="312"/>
              </a:xfrm>
              <a:prstGeom prst="rect">
                <a:avLst/>
              </a:prstGeom>
              <a:solidFill>
                <a:srgbClr val="FFFFFF"/>
              </a:solidFill>
              <a:ln w="1270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37" name="Line 1274"/>
              <p:cNvSpPr>
                <a:spLocks noChangeShapeType="1"/>
              </p:cNvSpPr>
              <p:nvPr/>
            </p:nvSpPr>
            <p:spPr bwMode="auto">
              <a:xfrm>
                <a:off x="3966" y="945"/>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38" name="Line 1275"/>
              <p:cNvSpPr>
                <a:spLocks noChangeShapeType="1"/>
              </p:cNvSpPr>
              <p:nvPr/>
            </p:nvSpPr>
            <p:spPr bwMode="auto">
              <a:xfrm>
                <a:off x="3972" y="849"/>
                <a:ext cx="435" cy="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39" name="Rectangle 1276"/>
              <p:cNvSpPr>
                <a:spLocks noChangeArrowheads="1"/>
              </p:cNvSpPr>
              <p:nvPr/>
            </p:nvSpPr>
            <p:spPr bwMode="auto">
              <a:xfrm>
                <a:off x="3966" y="756"/>
                <a:ext cx="435" cy="93"/>
              </a:xfrm>
              <a:prstGeom prst="rect">
                <a:avLst/>
              </a:prstGeom>
              <a:solidFill>
                <a:srgbClr val="CC0000"/>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40" name="Text Box 1277"/>
              <p:cNvSpPr txBox="1">
                <a:spLocks noChangeArrowheads="1"/>
              </p:cNvSpPr>
              <p:nvPr/>
            </p:nvSpPr>
            <p:spPr bwMode="auto">
              <a:xfrm>
                <a:off x="3937" y="633"/>
                <a:ext cx="51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FFFFFF"/>
                    </a:solidFill>
                    <a:effectLst/>
                    <a:uLnTx/>
                    <a:uFillTx/>
                    <a:latin typeface="Arial" charset="0"/>
                    <a:ea typeface="ＭＳ Ｐゴシック" charset="-128"/>
                  </a:rPr>
                  <a:t>network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data link</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000" b="0" i="0" u="none" strike="noStrike" kern="0" cap="none" spc="0" normalizeH="0" baseline="0" noProof="0">
                    <a:ln>
                      <a:noFill/>
                    </a:ln>
                    <a:solidFill>
                      <a:srgbClr val="000000"/>
                    </a:solidFill>
                    <a:effectLst/>
                    <a:uLnTx/>
                    <a:uFillTx/>
                    <a:latin typeface="Arial" charset="0"/>
                    <a:ea typeface="ＭＳ Ｐゴシック" charset="-128"/>
                  </a:rPr>
                  <a:t>physical</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sp>
        <p:nvSpPr>
          <p:cNvPr id="1857" name="Rectangle 1280"/>
          <p:cNvSpPr>
            <a:spLocks noChangeArrowheads="1"/>
          </p:cNvSpPr>
          <p:nvPr/>
        </p:nvSpPr>
        <p:spPr bwMode="auto">
          <a:xfrm>
            <a:off x="7497215" y="1029520"/>
            <a:ext cx="518584" cy="13811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58" name="Rectangle 1281"/>
          <p:cNvSpPr>
            <a:spLocks noChangeArrowheads="1"/>
          </p:cNvSpPr>
          <p:nvPr/>
        </p:nvSpPr>
        <p:spPr bwMode="auto">
          <a:xfrm>
            <a:off x="7404082" y="1680395"/>
            <a:ext cx="795867" cy="13811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59" name="Rectangle 1282"/>
          <p:cNvSpPr>
            <a:spLocks noChangeArrowheads="1"/>
          </p:cNvSpPr>
          <p:nvPr/>
        </p:nvSpPr>
        <p:spPr bwMode="auto">
          <a:xfrm>
            <a:off x="11171749" y="4658545"/>
            <a:ext cx="518584" cy="13811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144341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92"/>
                                        </p:tgtEl>
                                        <p:attrNameLst>
                                          <p:attrName>style.visibility</p:attrName>
                                        </p:attrNameLst>
                                      </p:cBhvr>
                                      <p:to>
                                        <p:strVal val="visible"/>
                                      </p:to>
                                    </p:set>
                                    <p:animEffect transition="in" filter="wipe(left)">
                                      <p:cBhvr>
                                        <p:cTn id="27" dur="500"/>
                                        <p:tgtEl>
                                          <p:spTgt spid="1592"/>
                                        </p:tgtEl>
                                      </p:cBhvr>
                                    </p:animEffect>
                                  </p:childTnLst>
                                </p:cTn>
                              </p:par>
                              <p:par>
                                <p:cTn id="28" presetID="22" presetClass="entr" presetSubtype="8" fill="hold" nodeType="withEffect">
                                  <p:stCondLst>
                                    <p:cond delay="0"/>
                                  </p:stCondLst>
                                  <p:childTnLst>
                                    <p:set>
                                      <p:cBhvr>
                                        <p:cTn id="29" dur="1" fill="hold">
                                          <p:stCondLst>
                                            <p:cond delay="0"/>
                                          </p:stCondLst>
                                        </p:cTn>
                                        <p:tgtEl>
                                          <p:spTgt spid="1603"/>
                                        </p:tgtEl>
                                        <p:attrNameLst>
                                          <p:attrName>style.visibility</p:attrName>
                                        </p:attrNameLst>
                                      </p:cBhvr>
                                      <p:to>
                                        <p:strVal val="visible"/>
                                      </p:to>
                                    </p:set>
                                    <p:animEffect transition="in" filter="wipe(left)">
                                      <p:cBhvr>
                                        <p:cTn id="30" dur="500"/>
                                        <p:tgtEl>
                                          <p:spTgt spid="160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614"/>
                                        </p:tgtEl>
                                        <p:attrNameLst>
                                          <p:attrName>style.visibility</p:attrName>
                                        </p:attrNameLst>
                                      </p:cBhvr>
                                      <p:to>
                                        <p:strVal val="visible"/>
                                      </p:to>
                                    </p:set>
                                    <p:animEffect transition="in" filter="dissolve">
                                      <p:cBhvr>
                                        <p:cTn id="35" dur="1000"/>
                                        <p:tgtEl>
                                          <p:spTgt spid="161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57"/>
                                        </p:tgtEl>
                                        <p:attrNameLst>
                                          <p:attrName>style.visibility</p:attrName>
                                        </p:attrNameLst>
                                      </p:cBhvr>
                                      <p:to>
                                        <p:strVal val="visible"/>
                                      </p:to>
                                    </p:set>
                                  </p:childTnLst>
                                </p:cTn>
                              </p:par>
                            </p:childTnLst>
                          </p:cTn>
                        </p:par>
                        <p:par>
                          <p:cTn id="40" fill="hold">
                            <p:stCondLst>
                              <p:cond delay="0"/>
                            </p:stCondLst>
                            <p:childTnLst>
                              <p:par>
                                <p:cTn id="41" presetID="42" presetClass="path" presetSubtype="0" accel="50000" decel="50000" fill="hold" grpId="1" nodeType="afterEffect">
                                  <p:stCondLst>
                                    <p:cond delay="0"/>
                                  </p:stCondLst>
                                  <p:childTnLst>
                                    <p:animMotion origin="layout" path="M 0.00244 0.01227 L 0.00382 0.0949 " pathEditMode="relative" rAng="0" ptsTypes="AA">
                                      <p:cBhvr>
                                        <p:cTn id="42" dur="2000" fill="hold"/>
                                        <p:tgtEl>
                                          <p:spTgt spid="1857"/>
                                        </p:tgtEl>
                                        <p:attrNameLst>
                                          <p:attrName>ppt_x</p:attrName>
                                          <p:attrName>ppt_y</p:attrName>
                                        </p:attrNameLst>
                                      </p:cBhvr>
                                      <p:rCtr x="69" y="4120"/>
                                    </p:animMotion>
                                  </p:childTnLst>
                                </p:cTn>
                              </p:par>
                            </p:childTnLst>
                          </p:cTn>
                        </p:par>
                        <p:par>
                          <p:cTn id="43" fill="hold">
                            <p:stCondLst>
                              <p:cond delay="2000"/>
                            </p:stCondLst>
                            <p:childTnLst>
                              <p:par>
                                <p:cTn id="44" presetID="1" presetClass="exit" presetSubtype="0" fill="hold" grpId="2" nodeType="afterEffect">
                                  <p:stCondLst>
                                    <p:cond delay="0"/>
                                  </p:stCondLst>
                                  <p:childTnLst>
                                    <p:set>
                                      <p:cBhvr>
                                        <p:cTn id="45" dur="1" fill="hold">
                                          <p:stCondLst>
                                            <p:cond delay="0"/>
                                          </p:stCondLst>
                                        </p:cTn>
                                        <p:tgtEl>
                                          <p:spTgt spid="1857"/>
                                        </p:tgtEl>
                                        <p:attrNameLst>
                                          <p:attrName>style.visibility</p:attrName>
                                        </p:attrNameLst>
                                      </p:cBhvr>
                                      <p:to>
                                        <p:strVal val="hidden"/>
                                      </p:to>
                                    </p:set>
                                  </p:childTnLst>
                                </p:cTn>
                              </p:par>
                            </p:childTnLst>
                          </p:cTn>
                        </p:par>
                        <p:par>
                          <p:cTn id="46" fill="hold">
                            <p:stCondLst>
                              <p:cond delay="2000"/>
                            </p:stCondLst>
                            <p:childTnLst>
                              <p:par>
                                <p:cTn id="47" presetID="1" presetClass="entr" presetSubtype="0" fill="hold" grpId="0" nodeType="afterEffect">
                                  <p:stCondLst>
                                    <p:cond delay="0"/>
                                  </p:stCondLst>
                                  <p:childTnLst>
                                    <p:set>
                                      <p:cBhvr>
                                        <p:cTn id="48" dur="1" fill="hold">
                                          <p:stCondLst>
                                            <p:cond delay="0"/>
                                          </p:stCondLst>
                                        </p:cTn>
                                        <p:tgtEl>
                                          <p:spTgt spid="1858"/>
                                        </p:tgtEl>
                                        <p:attrNameLst>
                                          <p:attrName>style.visibility</p:attrName>
                                        </p:attrNameLst>
                                      </p:cBhvr>
                                      <p:to>
                                        <p:strVal val="visible"/>
                                      </p:to>
                                    </p:set>
                                  </p:childTnLst>
                                </p:cTn>
                              </p:par>
                            </p:childTnLst>
                          </p:cTn>
                        </p:par>
                        <p:par>
                          <p:cTn id="49" fill="hold">
                            <p:stCondLst>
                              <p:cond delay="2000"/>
                            </p:stCondLst>
                            <p:childTnLst>
                              <p:par>
                                <p:cTn id="50" presetID="0" presetClass="path" presetSubtype="0" accel="50000" decel="50000" fill="hold" grpId="1" nodeType="afterEffect">
                                  <p:stCondLst>
                                    <p:cond delay="0"/>
                                  </p:stCondLst>
                                  <p:childTnLst>
                                    <p:animMotion origin="layout" path="M 2.5E-6 -1.48148E-6 L 2.5E-6 0.07269 L 0.02726 0.18982 L 0.02726 0.1132 L 0.07118 0.11112 L 0.07257 0.18982 L 0.11667 0.14144 L 0.11667 0.07871 L 0.16059 0.07686 L 0.10903 0.23426 L 0.11511 0.15949 L 0.1559 0.15949 L 0.15747 0.23635 L 0.1059 0.34537 L 0.10295 0.27061 L 0.14236 0.26875 L 0.14688 0.39584 L 0.1559 0.3213 L 0.19236 0.31922 L 0.19688 0.39792 L 0.1059 0.49908 L 0.1059 0.41621 L 0.14236 0.41621 L 0.14236 0.49699 L 0.18785 0.53542 L 0.18785 0.44653 L 0.2257 0.44653 L 0.22865 0.52732 L 0.31198 0.50301 L 0.31198 0.43843 " pathEditMode="relative" ptsTypes="AAAAAAAAAAAAAAAAAAAAAAAAAAAAAA">
                                      <p:cBhvr>
                                        <p:cTn id="51" dur="5000" fill="hold"/>
                                        <p:tgtEl>
                                          <p:spTgt spid="1858"/>
                                        </p:tgtEl>
                                        <p:attrNameLst>
                                          <p:attrName>ppt_x</p:attrName>
                                          <p:attrName>ppt_y</p:attrName>
                                        </p:attrNameLst>
                                      </p:cBhvr>
                                    </p:animMotion>
                                  </p:childTnLst>
                                </p:cTn>
                              </p:par>
                            </p:childTnLst>
                          </p:cTn>
                        </p:par>
                        <p:par>
                          <p:cTn id="52" fill="hold">
                            <p:stCondLst>
                              <p:cond delay="7000"/>
                            </p:stCondLst>
                            <p:childTnLst>
                              <p:par>
                                <p:cTn id="53" presetID="1" presetClass="exit" presetSubtype="0" fill="hold" grpId="2" nodeType="afterEffect">
                                  <p:stCondLst>
                                    <p:cond delay="0"/>
                                  </p:stCondLst>
                                  <p:childTnLst>
                                    <p:set>
                                      <p:cBhvr>
                                        <p:cTn id="54" dur="1" fill="hold">
                                          <p:stCondLst>
                                            <p:cond delay="0"/>
                                          </p:stCondLst>
                                        </p:cTn>
                                        <p:tgtEl>
                                          <p:spTgt spid="1858"/>
                                        </p:tgtEl>
                                        <p:attrNameLst>
                                          <p:attrName>style.visibility</p:attrName>
                                        </p:attrNameLst>
                                      </p:cBhvr>
                                      <p:to>
                                        <p:strVal val="hidden"/>
                                      </p:to>
                                    </p:set>
                                  </p:childTnLst>
                                </p:cTn>
                              </p:par>
                            </p:childTnLst>
                          </p:cTn>
                        </p:par>
                        <p:par>
                          <p:cTn id="55" fill="hold">
                            <p:stCondLst>
                              <p:cond delay="7000"/>
                            </p:stCondLst>
                            <p:childTnLst>
                              <p:par>
                                <p:cTn id="56" presetID="1" presetClass="entr" presetSubtype="0" fill="hold" grpId="0" nodeType="afterEffect">
                                  <p:stCondLst>
                                    <p:cond delay="0"/>
                                  </p:stCondLst>
                                  <p:childTnLst>
                                    <p:set>
                                      <p:cBhvr>
                                        <p:cTn id="57" dur="1" fill="hold">
                                          <p:stCondLst>
                                            <p:cond delay="0"/>
                                          </p:stCondLst>
                                        </p:cTn>
                                        <p:tgtEl>
                                          <p:spTgt spid="1859"/>
                                        </p:tgtEl>
                                        <p:attrNameLst>
                                          <p:attrName>style.visibility</p:attrName>
                                        </p:attrNameLst>
                                      </p:cBhvr>
                                      <p:to>
                                        <p:strVal val="visible"/>
                                      </p:to>
                                    </p:set>
                                  </p:childTnLst>
                                </p:cTn>
                              </p:par>
                            </p:childTnLst>
                          </p:cTn>
                        </p:par>
                        <p:par>
                          <p:cTn id="58" fill="hold">
                            <p:stCondLst>
                              <p:cond delay="7000"/>
                            </p:stCondLst>
                            <p:childTnLst>
                              <p:par>
                                <p:cTn id="59" presetID="1" presetClass="entr" presetSubtype="0" fill="hold" grpId="1" nodeType="afterEffect">
                                  <p:stCondLst>
                                    <p:cond delay="0"/>
                                  </p:stCondLst>
                                  <p:childTnLst>
                                    <p:set>
                                      <p:cBhvr>
                                        <p:cTn id="60" dur="1" fill="hold">
                                          <p:stCondLst>
                                            <p:cond delay="0"/>
                                          </p:stCondLst>
                                        </p:cTn>
                                        <p:tgtEl>
                                          <p:spTgt spid="1859"/>
                                        </p:tgtEl>
                                        <p:attrNameLst>
                                          <p:attrName>style.visibility</p:attrName>
                                        </p:attrNameLst>
                                      </p:cBhvr>
                                      <p:to>
                                        <p:strVal val="visible"/>
                                      </p:to>
                                    </p:set>
                                  </p:childTnLst>
                                </p:cTn>
                              </p:par>
                            </p:childTnLst>
                          </p:cTn>
                        </p:par>
                        <p:par>
                          <p:cTn id="61" fill="hold">
                            <p:stCondLst>
                              <p:cond delay="7000"/>
                            </p:stCondLst>
                            <p:childTnLst>
                              <p:par>
                                <p:cTn id="62" presetID="42" presetClass="path" presetSubtype="0" accel="50000" decel="50000" fill="hold" grpId="2" nodeType="afterEffect">
                                  <p:stCondLst>
                                    <p:cond delay="0"/>
                                  </p:stCondLst>
                                  <p:childTnLst>
                                    <p:animMotion origin="layout" path="M -3.05556E-6 0 L -0.00156 -0.07106 " pathEditMode="relative" rAng="0" ptsTypes="AA">
                                      <p:cBhvr>
                                        <p:cTn id="63" dur="2000" fill="hold"/>
                                        <p:tgtEl>
                                          <p:spTgt spid="1859"/>
                                        </p:tgtEl>
                                        <p:attrNameLst>
                                          <p:attrName>ppt_x</p:attrName>
                                          <p:attrName>ppt_y</p:attrName>
                                        </p:attrNameLst>
                                      </p:cBhvr>
                                      <p:rCtr x="-87" y="-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7" grpId="0" animBg="1"/>
      <p:bldP spid="1857" grpId="1" animBg="1"/>
      <p:bldP spid="1857" grpId="2" animBg="1"/>
      <p:bldP spid="1858" grpId="0" animBg="1"/>
      <p:bldP spid="1858" grpId="1" animBg="1"/>
      <p:bldP spid="1858" grpId="2" animBg="1"/>
      <p:bldP spid="1859" grpId="0" animBg="1"/>
      <p:bldP spid="1859" grpId="1" animBg="1"/>
      <p:bldP spid="1859" grpId="2"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Classless Inter-Domain Routing(CIDR)</a:t>
            </a:r>
          </a:p>
        </p:txBody>
      </p:sp>
      <p:sp>
        <p:nvSpPr>
          <p:cNvPr id="3" name="Content Placeholder 2"/>
          <p:cNvSpPr>
            <a:spLocks noGrp="1"/>
          </p:cNvSpPr>
          <p:nvPr>
            <p:ph idx="1"/>
          </p:nvPr>
        </p:nvSpPr>
        <p:spPr/>
        <p:txBody>
          <a:bodyPr>
            <a:normAutofit/>
          </a:bodyPr>
          <a:lstStyle/>
          <a:p>
            <a:pPr algn="just"/>
            <a:r>
              <a:rPr lang="en-US" dirty="0"/>
              <a:t>CIDR is a slash notation of subnet mask. CIDR tells us number of on bits in a network address.</a:t>
            </a:r>
            <a:endParaRPr lang="en-IN" dirty="0"/>
          </a:p>
          <a:p>
            <a:pPr lvl="0" algn="just"/>
            <a:endParaRPr lang="en-IN" dirty="0"/>
          </a:p>
          <a:p>
            <a:pPr lvl="0" algn="just"/>
            <a:endParaRPr lang="en-IN" dirty="0"/>
          </a:p>
          <a:p>
            <a:pPr marL="0" lvl="0" indent="0" algn="just">
              <a:buNone/>
            </a:pPr>
            <a:endParaRPr lang="en-IN" dirty="0"/>
          </a:p>
          <a:p>
            <a:pPr algn="just"/>
            <a:endParaRPr lang="en-IN" dirty="0"/>
          </a:p>
          <a:p>
            <a:pPr algn="just"/>
            <a:r>
              <a:rPr lang="en-IN" dirty="0"/>
              <a:t>A single IP address can be used to designate many unique IP addresses with CIDR. </a:t>
            </a:r>
            <a:endParaRPr lang="en-GB" dirty="0"/>
          </a:p>
          <a:p>
            <a:pPr lvl="0" algn="just"/>
            <a:r>
              <a:rPr lang="en-IN" dirty="0"/>
              <a:t>A CIDR IP address looks like a normal IP address except that it ends with a slash followed by a number, called the </a:t>
            </a:r>
            <a:r>
              <a:rPr lang="en-IN" dirty="0">
                <a:solidFill>
                  <a:schemeClr val="accent6"/>
                </a:solidFill>
              </a:rPr>
              <a:t>IP network prefix</a:t>
            </a:r>
            <a:r>
              <a:rPr lang="en-IN" dirty="0"/>
              <a:t>. </a:t>
            </a:r>
          </a:p>
          <a:p>
            <a:pPr lvl="0" algn="just"/>
            <a:r>
              <a:rPr lang="en-IN" dirty="0"/>
              <a:t>CIDR addresses reduce the size of routing tables and make more IP addresses available within organizations.</a:t>
            </a:r>
            <a:endParaRPr lang="en-GB" dirty="0"/>
          </a:p>
          <a:p>
            <a:endParaRPr lang="en-US" dirty="0"/>
          </a:p>
        </p:txBody>
      </p:sp>
      <p:sp>
        <p:nvSpPr>
          <p:cNvPr id="12" name="Text Box 5"/>
          <p:cNvSpPr txBox="1">
            <a:spLocks noChangeArrowheads="1"/>
          </p:cNvSpPr>
          <p:nvPr/>
        </p:nvSpPr>
        <p:spPr bwMode="auto">
          <a:xfrm>
            <a:off x="1930401" y="2462213"/>
            <a:ext cx="61146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2400" dirty="0">
                <a:solidFill>
                  <a:schemeClr val="accent6"/>
                </a:solidFill>
                <a:latin typeface="Arial" charset="0"/>
              </a:rPr>
              <a:t>11001000  00010111  0001000</a:t>
            </a:r>
            <a:r>
              <a:rPr lang="en-US" altLang="en-US" sz="2400" dirty="0">
                <a:solidFill>
                  <a:srgbClr val="000000"/>
                </a:solidFill>
                <a:latin typeface="Arial" charset="0"/>
              </a:rPr>
              <a:t>0  00000000</a:t>
            </a:r>
            <a:endParaRPr lang="en-US" altLang="en-US" sz="2400" dirty="0">
              <a:solidFill>
                <a:srgbClr val="000000"/>
              </a:solidFill>
              <a:latin typeface="Times New Roman" charset="0"/>
            </a:endParaRPr>
          </a:p>
        </p:txBody>
      </p:sp>
      <p:sp>
        <p:nvSpPr>
          <p:cNvPr id="13" name="Text Box 6"/>
          <p:cNvSpPr txBox="1">
            <a:spLocks noChangeArrowheads="1"/>
          </p:cNvSpPr>
          <p:nvPr/>
        </p:nvSpPr>
        <p:spPr bwMode="auto">
          <a:xfrm>
            <a:off x="4287936" y="1917700"/>
            <a:ext cx="8771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800">
                <a:solidFill>
                  <a:srgbClr val="000099"/>
                </a:solidFill>
                <a:latin typeface="Arial" charset="0"/>
              </a:rPr>
              <a:t>subnet</a:t>
            </a:r>
          </a:p>
          <a:p>
            <a:pPr algn="ctr" eaLnBrk="0" fontAlgn="base" hangingPunct="0">
              <a:lnSpc>
                <a:spcPct val="100000"/>
              </a:lnSpc>
              <a:spcBef>
                <a:spcPct val="0"/>
              </a:spcBef>
              <a:spcAft>
                <a:spcPct val="0"/>
              </a:spcAft>
              <a:buClrTx/>
              <a:buSzTx/>
              <a:buFontTx/>
              <a:buNone/>
            </a:pPr>
            <a:r>
              <a:rPr lang="en-US" altLang="en-US" sz="1800">
                <a:solidFill>
                  <a:srgbClr val="000099"/>
                </a:solidFill>
                <a:latin typeface="Arial" charset="0"/>
              </a:rPr>
              <a:t>part</a:t>
            </a:r>
          </a:p>
        </p:txBody>
      </p:sp>
      <p:sp>
        <p:nvSpPr>
          <p:cNvPr id="14" name="Text Box 7"/>
          <p:cNvSpPr txBox="1">
            <a:spLocks noChangeArrowheads="1"/>
          </p:cNvSpPr>
          <p:nvPr/>
        </p:nvSpPr>
        <p:spPr bwMode="auto">
          <a:xfrm>
            <a:off x="7597775" y="1594534"/>
            <a:ext cx="62068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800" dirty="0">
                <a:solidFill>
                  <a:srgbClr val="000000"/>
                </a:solidFill>
                <a:latin typeface="Arial" charset="0"/>
              </a:rPr>
              <a:t>host</a:t>
            </a:r>
          </a:p>
          <a:p>
            <a:pPr algn="ctr" eaLnBrk="0" fontAlgn="base" hangingPunct="0">
              <a:lnSpc>
                <a:spcPct val="100000"/>
              </a:lnSpc>
              <a:spcBef>
                <a:spcPct val="0"/>
              </a:spcBef>
              <a:spcAft>
                <a:spcPct val="0"/>
              </a:spcAft>
              <a:buClrTx/>
              <a:buSzTx/>
              <a:buFontTx/>
              <a:buNone/>
            </a:pPr>
            <a:r>
              <a:rPr lang="en-US" altLang="en-US" sz="1800" dirty="0">
                <a:solidFill>
                  <a:srgbClr val="000000"/>
                </a:solidFill>
                <a:latin typeface="Arial" charset="0"/>
              </a:rPr>
              <a:t>part</a:t>
            </a:r>
          </a:p>
        </p:txBody>
      </p:sp>
      <p:sp>
        <p:nvSpPr>
          <p:cNvPr id="15" name="Line 8"/>
          <p:cNvSpPr>
            <a:spLocks noChangeShapeType="1"/>
          </p:cNvSpPr>
          <p:nvPr/>
        </p:nvSpPr>
        <p:spPr bwMode="auto">
          <a:xfrm>
            <a:off x="5188708" y="2216149"/>
            <a:ext cx="1201206" cy="24715"/>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7" name="Text Box 12"/>
          <p:cNvSpPr txBox="1">
            <a:spLocks noChangeArrowheads="1"/>
          </p:cNvSpPr>
          <p:nvPr/>
        </p:nvSpPr>
        <p:spPr bwMode="auto">
          <a:xfrm>
            <a:off x="4389684" y="2812788"/>
            <a:ext cx="22397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2400" dirty="0">
                <a:solidFill>
                  <a:srgbClr val="000000"/>
                </a:solidFill>
                <a:latin typeface="Arial" charset="0"/>
              </a:rPr>
              <a:t>200.23.16.0/23</a:t>
            </a:r>
            <a:endParaRPr lang="en-US" altLang="en-US" sz="1800" dirty="0">
              <a:solidFill>
                <a:srgbClr val="000000"/>
              </a:solidFill>
              <a:latin typeface="Arial" charset="0"/>
            </a:endParaRPr>
          </a:p>
        </p:txBody>
      </p:sp>
      <p:sp>
        <p:nvSpPr>
          <p:cNvPr id="18" name="Line 14"/>
          <p:cNvSpPr>
            <a:spLocks noChangeShapeType="1"/>
          </p:cNvSpPr>
          <p:nvPr/>
        </p:nvSpPr>
        <p:spPr bwMode="auto">
          <a:xfrm flipH="1">
            <a:off x="2023534" y="2217738"/>
            <a:ext cx="1917700"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9" name="Line 15"/>
          <p:cNvSpPr>
            <a:spLocks noChangeShapeType="1"/>
          </p:cNvSpPr>
          <p:nvPr/>
        </p:nvSpPr>
        <p:spPr bwMode="auto">
          <a:xfrm flipH="1" flipV="1">
            <a:off x="6629400" y="2228849"/>
            <a:ext cx="1415624" cy="12015"/>
          </a:xfrm>
          <a:prstGeom prst="line">
            <a:avLst/>
          </a:prstGeom>
          <a:noFill/>
          <a:ln w="19050">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125385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animBg="1"/>
      <p:bldP spid="17" grpId="0"/>
      <p:bldP spid="18" grpId="0" animBg="1"/>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Subnetting</a:t>
            </a:r>
            <a:endParaRPr lang="en-US" dirty="0"/>
          </a:p>
        </p:txBody>
      </p:sp>
      <p:sp>
        <p:nvSpPr>
          <p:cNvPr id="3" name="Content Placeholder 2"/>
          <p:cNvSpPr>
            <a:spLocks noGrp="1"/>
          </p:cNvSpPr>
          <p:nvPr>
            <p:ph idx="1"/>
          </p:nvPr>
        </p:nvSpPr>
        <p:spPr/>
        <p:txBody>
          <a:bodyPr/>
          <a:lstStyle/>
          <a:p>
            <a:pPr algn="just"/>
            <a:r>
              <a:rPr lang="en-US" dirty="0" err="1"/>
              <a:t>Subnetting</a:t>
            </a:r>
            <a:r>
              <a:rPr lang="en-US" dirty="0"/>
              <a:t> take places when we extend the default subnet mask.</a:t>
            </a:r>
          </a:p>
          <a:p>
            <a:pPr algn="just"/>
            <a:r>
              <a:rPr lang="en-US" dirty="0"/>
              <a:t>We cannot perform </a:t>
            </a:r>
            <a:r>
              <a:rPr lang="en-US" dirty="0" err="1"/>
              <a:t>subnetting</a:t>
            </a:r>
            <a:r>
              <a:rPr lang="en-US" dirty="0"/>
              <a:t> with default subnet mask and every classes have default subnet mask.</a:t>
            </a:r>
          </a:p>
          <a:p>
            <a:pPr algn="just"/>
            <a:r>
              <a:rPr lang="en-US" dirty="0"/>
              <a:t>Now find the host bits borrowed to create subnets and convert them in decimal.</a:t>
            </a:r>
          </a:p>
          <a:p>
            <a:pPr algn="just"/>
            <a:r>
              <a:rPr lang="en-US" dirty="0"/>
              <a:t>For example find the subnet mask of address 188.25.45.48/20 ?</a:t>
            </a:r>
          </a:p>
          <a:p>
            <a:pPr marL="914400" lvl="1" indent="-457200" algn="just">
              <a:buFont typeface="+mj-lt"/>
              <a:buAutoNum type="arabicPeriod"/>
            </a:pPr>
            <a:r>
              <a:rPr lang="en-US" dirty="0"/>
              <a:t>Class B, Default Subnet mask: 255.255.0.0</a:t>
            </a:r>
          </a:p>
          <a:p>
            <a:pPr marL="914400" lvl="1" indent="-457200" algn="just">
              <a:buFont typeface="+mj-lt"/>
              <a:buAutoNum type="arabicPeriod"/>
            </a:pPr>
            <a:r>
              <a:rPr lang="en-US" dirty="0"/>
              <a:t>Borrowed 4 bit from host part so mask is now:</a:t>
            </a:r>
          </a:p>
          <a:p>
            <a:pPr marL="457200" lvl="1" indent="0" algn="just">
              <a:buNone/>
            </a:pPr>
            <a:r>
              <a:rPr lang="en-US" dirty="0"/>
              <a:t>	</a:t>
            </a:r>
            <a:r>
              <a:rPr lang="en-US" dirty="0">
                <a:solidFill>
                  <a:schemeClr val="accent6"/>
                </a:solidFill>
              </a:rPr>
              <a:t>11111111 11111111 </a:t>
            </a:r>
            <a:r>
              <a:rPr lang="en-US" dirty="0">
                <a:solidFill>
                  <a:srgbClr val="0070C0"/>
                </a:solidFill>
              </a:rPr>
              <a:t>1111</a:t>
            </a:r>
            <a:r>
              <a:rPr lang="en-US" dirty="0"/>
              <a:t>0000 00000000</a:t>
            </a:r>
          </a:p>
          <a:p>
            <a:pPr marL="914400" lvl="2" indent="0" algn="just">
              <a:buNone/>
            </a:pPr>
            <a:r>
              <a:rPr lang="en-US" dirty="0"/>
              <a:t>     255                255              240                 0</a:t>
            </a:r>
          </a:p>
        </p:txBody>
      </p:sp>
    </p:spTree>
    <p:extLst>
      <p:ext uri="{BB962C8B-B14F-4D97-AF65-F5344CB8AC3E}">
        <p14:creationId xmlns:p14="http://schemas.microsoft.com/office/powerpoint/2010/main" val="5983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How many subnets from given subnet mask?</a:t>
            </a:r>
          </a:p>
        </p:txBody>
      </p:sp>
      <p:sp>
        <p:nvSpPr>
          <p:cNvPr id="3" name="Content Placeholder 2"/>
          <p:cNvSpPr>
            <a:spLocks noGrp="1"/>
          </p:cNvSpPr>
          <p:nvPr>
            <p:ph idx="1"/>
          </p:nvPr>
        </p:nvSpPr>
        <p:spPr/>
        <p:txBody>
          <a:bodyPr/>
          <a:lstStyle/>
          <a:p>
            <a:pPr algn="just"/>
            <a:r>
              <a:rPr lang="en-US" dirty="0"/>
              <a:t>To calculate the number of subnets provided by given subnet mask we use </a:t>
            </a:r>
            <a:r>
              <a:rPr lang="en-US" dirty="0">
                <a:solidFill>
                  <a:schemeClr val="accent6"/>
                </a:solidFill>
              </a:rPr>
              <a:t>2</a:t>
            </a:r>
            <a:r>
              <a:rPr lang="en-US" baseline="30000" dirty="0">
                <a:solidFill>
                  <a:schemeClr val="accent6"/>
                </a:solidFill>
              </a:rPr>
              <a:t>N</a:t>
            </a:r>
            <a:r>
              <a:rPr lang="en-US" dirty="0">
                <a:solidFill>
                  <a:schemeClr val="accent6"/>
                </a:solidFill>
              </a:rPr>
              <a:t> , where N = number of bits borrowed from host bits to create subnets.</a:t>
            </a:r>
            <a:endParaRPr lang="en-US" dirty="0">
              <a:solidFill>
                <a:srgbClr val="FF0000"/>
              </a:solidFill>
            </a:endParaRPr>
          </a:p>
          <a:p>
            <a:pPr algn="just"/>
            <a:r>
              <a:rPr lang="en-US" dirty="0"/>
              <a:t>For example, 192.168.1.0/27, N is 3. </a:t>
            </a:r>
          </a:p>
          <a:p>
            <a:pPr algn="just"/>
            <a:r>
              <a:rPr lang="en-US" dirty="0"/>
              <a:t>By looking at address we can determined that this address is belong to class C and default subnet mask 255.255.255.0 [/24 in CIDR]. </a:t>
            </a:r>
          </a:p>
          <a:p>
            <a:pPr algn="just"/>
            <a:r>
              <a:rPr lang="en-US" dirty="0"/>
              <a:t>In given address we borrowed 27 - 24 = 3 host bits to create subnets. </a:t>
            </a:r>
          </a:p>
          <a:p>
            <a:pPr algn="just"/>
            <a:r>
              <a:rPr lang="en-US" dirty="0"/>
              <a:t>Now 2</a:t>
            </a:r>
            <a:r>
              <a:rPr lang="en-US" baseline="30000" dirty="0"/>
              <a:t>3</a:t>
            </a:r>
            <a:r>
              <a:rPr lang="en-US" dirty="0"/>
              <a:t> = 8, so our answer is 8.</a:t>
            </a:r>
          </a:p>
          <a:p>
            <a:endParaRPr lang="en-US" dirty="0"/>
          </a:p>
        </p:txBody>
      </p:sp>
    </p:spTree>
    <p:extLst>
      <p:ext uri="{BB962C8B-B14F-4D97-AF65-F5344CB8AC3E}">
        <p14:creationId xmlns:p14="http://schemas.microsoft.com/office/powerpoint/2010/main" val="335606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valid subnets?</a:t>
            </a:r>
          </a:p>
        </p:txBody>
      </p:sp>
      <p:sp>
        <p:nvSpPr>
          <p:cNvPr id="3" name="Content Placeholder 2"/>
          <p:cNvSpPr>
            <a:spLocks noGrp="1"/>
          </p:cNvSpPr>
          <p:nvPr>
            <p:ph idx="1"/>
          </p:nvPr>
        </p:nvSpPr>
        <p:spPr/>
        <p:txBody>
          <a:bodyPr/>
          <a:lstStyle/>
          <a:p>
            <a:pPr algn="just"/>
            <a:r>
              <a:rPr lang="en-US" dirty="0"/>
              <a:t>Calculating valid subnet is two steps process. </a:t>
            </a:r>
          </a:p>
          <a:p>
            <a:pPr algn="just"/>
            <a:r>
              <a:rPr lang="en-US" dirty="0"/>
              <a:t>First calculate </a:t>
            </a:r>
            <a:r>
              <a:rPr lang="en-US" dirty="0">
                <a:solidFill>
                  <a:schemeClr val="accent6"/>
                </a:solidFill>
              </a:rPr>
              <a:t>total subnet </a:t>
            </a:r>
            <a:r>
              <a:rPr lang="en-US" dirty="0"/>
              <a:t>by using formula </a:t>
            </a:r>
            <a:r>
              <a:rPr lang="en-US" dirty="0">
                <a:solidFill>
                  <a:schemeClr val="accent6"/>
                </a:solidFill>
              </a:rPr>
              <a:t>2</a:t>
            </a:r>
            <a:r>
              <a:rPr lang="en-US" baseline="30000" dirty="0">
                <a:solidFill>
                  <a:schemeClr val="accent6"/>
                </a:solidFill>
              </a:rPr>
              <a:t>N</a:t>
            </a:r>
            <a:r>
              <a:rPr lang="en-US" dirty="0"/>
              <a:t>. </a:t>
            </a:r>
          </a:p>
          <a:p>
            <a:pPr algn="just"/>
            <a:r>
              <a:rPr lang="en-US" dirty="0"/>
              <a:t>In second step find the </a:t>
            </a:r>
            <a:r>
              <a:rPr lang="en-US" dirty="0">
                <a:solidFill>
                  <a:schemeClr val="accent6"/>
                </a:solidFill>
              </a:rPr>
              <a:t>block size </a:t>
            </a:r>
            <a:r>
              <a:rPr lang="en-US" dirty="0"/>
              <a:t>and count from zero in block until subnet mask value. </a:t>
            </a:r>
          </a:p>
          <a:p>
            <a:pPr algn="just"/>
            <a:r>
              <a:rPr lang="en-US" dirty="0"/>
              <a:t>For example calculate the valid subnets for 192.168.1.0/26</a:t>
            </a:r>
          </a:p>
          <a:p>
            <a:pPr marL="914400" lvl="1" indent="-457200" algn="just">
              <a:buFont typeface="+mj-lt"/>
              <a:buAutoNum type="arabicPeriod"/>
            </a:pPr>
            <a:r>
              <a:rPr lang="en-US" dirty="0"/>
              <a:t>Borrowed host bits are 2 [26-24]</a:t>
            </a:r>
          </a:p>
          <a:p>
            <a:pPr marL="914400" lvl="1" indent="-457200" algn="just">
              <a:buFont typeface="+mj-lt"/>
              <a:buAutoNum type="arabicPeriod"/>
            </a:pPr>
            <a:r>
              <a:rPr lang="en-US" dirty="0"/>
              <a:t>Total subnets are 2</a:t>
            </a:r>
            <a:r>
              <a:rPr lang="en-US" baseline="30000" dirty="0"/>
              <a:t>2</a:t>
            </a:r>
            <a:r>
              <a:rPr lang="en-US" dirty="0"/>
              <a:t> = 4</a:t>
            </a:r>
          </a:p>
          <a:p>
            <a:pPr marL="914400" lvl="1" indent="-457200" algn="just">
              <a:buFont typeface="+mj-lt"/>
              <a:buAutoNum type="arabicPeriod"/>
            </a:pPr>
            <a:r>
              <a:rPr lang="en-US" dirty="0"/>
              <a:t>Subnet mask would be 255.255.255.192</a:t>
            </a:r>
          </a:p>
          <a:p>
            <a:pPr marL="914400" lvl="1" indent="-457200" algn="just">
              <a:buFont typeface="+mj-lt"/>
              <a:buAutoNum type="arabicPeriod"/>
            </a:pPr>
            <a:r>
              <a:rPr lang="en-US" dirty="0"/>
              <a:t>Block size would be 256-192 = 64</a:t>
            </a:r>
          </a:p>
          <a:p>
            <a:pPr marL="914400" lvl="1" indent="-457200" algn="just">
              <a:buFont typeface="+mj-lt"/>
              <a:buAutoNum type="arabicPeriod"/>
            </a:pPr>
            <a:r>
              <a:rPr lang="en-US" dirty="0"/>
              <a:t>Start counting from zero at blocks of 64, so our valid subnets would be 0,64,128,192</a:t>
            </a:r>
          </a:p>
        </p:txBody>
      </p:sp>
    </p:spTree>
    <p:extLst>
      <p:ext uri="{BB962C8B-B14F-4D97-AF65-F5344CB8AC3E}">
        <p14:creationId xmlns:p14="http://schemas.microsoft.com/office/powerpoint/2010/main" val="163139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the total hosts?</a:t>
            </a:r>
          </a:p>
        </p:txBody>
      </p:sp>
      <p:sp>
        <p:nvSpPr>
          <p:cNvPr id="3" name="Content Placeholder 2"/>
          <p:cNvSpPr>
            <a:spLocks noGrp="1"/>
          </p:cNvSpPr>
          <p:nvPr>
            <p:ph idx="1"/>
          </p:nvPr>
        </p:nvSpPr>
        <p:spPr/>
        <p:txBody>
          <a:bodyPr/>
          <a:lstStyle/>
          <a:p>
            <a:r>
              <a:rPr lang="en-US" dirty="0"/>
              <a:t>Total hosts are the hosts available per subnet</a:t>
            </a:r>
          </a:p>
          <a:p>
            <a:r>
              <a:rPr lang="en-US" dirty="0"/>
              <a:t>To calculate total hosts use formula </a:t>
            </a:r>
            <a:r>
              <a:rPr lang="en-US" dirty="0">
                <a:solidFill>
                  <a:schemeClr val="accent6"/>
                </a:solidFill>
              </a:rPr>
              <a:t>2</a:t>
            </a:r>
            <a:r>
              <a:rPr lang="en-US" baseline="30000" dirty="0">
                <a:solidFill>
                  <a:schemeClr val="accent6"/>
                </a:solidFill>
              </a:rPr>
              <a:t>H</a:t>
            </a:r>
            <a:r>
              <a:rPr lang="en-US" dirty="0">
                <a:solidFill>
                  <a:schemeClr val="accent6"/>
                </a:solidFill>
              </a:rPr>
              <a:t> = Total hosts</a:t>
            </a:r>
          </a:p>
          <a:p>
            <a:r>
              <a:rPr lang="en-US" dirty="0"/>
              <a:t>H is the number of host bits </a:t>
            </a:r>
          </a:p>
          <a:p>
            <a:r>
              <a:rPr lang="en-US" dirty="0"/>
              <a:t>For example in address 192.168.1.0/26 </a:t>
            </a:r>
          </a:p>
          <a:p>
            <a:r>
              <a:rPr lang="en-US" dirty="0"/>
              <a:t>We have 32 - 26 </a:t>
            </a:r>
          </a:p>
          <a:p>
            <a:pPr marL="914400" lvl="1" indent="-457200">
              <a:buFont typeface="+mj-lt"/>
              <a:buAutoNum type="arabicPeriod"/>
            </a:pPr>
            <a:r>
              <a:rPr lang="en-US" dirty="0"/>
              <a:t>[Total bits in IP address - Bits consumed by network address] = 6</a:t>
            </a:r>
          </a:p>
          <a:p>
            <a:pPr marL="914400" lvl="1" indent="-457200">
              <a:buFont typeface="+mj-lt"/>
              <a:buAutoNum type="arabicPeriod"/>
            </a:pPr>
            <a:r>
              <a:rPr lang="en-US" dirty="0"/>
              <a:t>Total hosts per subnet would be 2</a:t>
            </a:r>
            <a:r>
              <a:rPr lang="en-US" baseline="30000" dirty="0"/>
              <a:t>6</a:t>
            </a:r>
            <a:r>
              <a:rPr lang="en-US" dirty="0"/>
              <a:t> = 64</a:t>
            </a:r>
          </a:p>
          <a:p>
            <a:endParaRPr lang="en-US" dirty="0"/>
          </a:p>
        </p:txBody>
      </p:sp>
    </p:spTree>
    <p:extLst>
      <p:ext uri="{BB962C8B-B14F-4D97-AF65-F5344CB8AC3E}">
        <p14:creationId xmlns:p14="http://schemas.microsoft.com/office/powerpoint/2010/main" val="307527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Prefixes</a:t>
            </a:r>
          </a:p>
        </p:txBody>
      </p:sp>
      <p:sp>
        <p:nvSpPr>
          <p:cNvPr id="3" name="Content Placeholder 2"/>
          <p:cNvSpPr>
            <a:spLocks noGrp="1"/>
          </p:cNvSpPr>
          <p:nvPr>
            <p:ph idx="1"/>
          </p:nvPr>
        </p:nvSpPr>
        <p:spPr/>
        <p:txBody>
          <a:bodyPr/>
          <a:lstStyle/>
          <a:p>
            <a:pPr algn="just"/>
            <a:r>
              <a:rPr lang="en-US" dirty="0"/>
              <a:t>For Class C, Default subnet mask of class C is 255.255.255.0 </a:t>
            </a:r>
          </a:p>
          <a:p>
            <a:pPr algn="just"/>
            <a:r>
              <a:rPr lang="en-US" dirty="0"/>
              <a:t>CIDR notation of class C is /24, which means 24 bits from IP address are already consumed by network portion. </a:t>
            </a:r>
          </a:p>
          <a:p>
            <a:pPr algn="just"/>
            <a:r>
              <a:rPr lang="en-US" dirty="0"/>
              <a:t>We have 8 host bits remain.</a:t>
            </a:r>
          </a:p>
          <a:p>
            <a:pPr algn="just"/>
            <a:r>
              <a:rPr lang="en-US" dirty="0" err="1"/>
              <a:t>Subnetting</a:t>
            </a:r>
            <a:r>
              <a:rPr lang="en-US" dirty="0"/>
              <a:t> moves from left to right. So Class C subnet masks can only be the following:</a:t>
            </a:r>
          </a:p>
          <a:p>
            <a:pPr marL="0" indent="0" algn="just">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49292092"/>
              </p:ext>
            </p:extLst>
          </p:nvPr>
        </p:nvGraphicFramePr>
        <p:xfrm>
          <a:off x="2032000" y="3166966"/>
          <a:ext cx="8127999" cy="2595880"/>
        </p:xfrm>
        <a:graphic>
          <a:graphicData uri="http://schemas.openxmlformats.org/drawingml/2006/table">
            <a:tbl>
              <a:tblPr firstRow="1" bandRow="1">
                <a:tableStyleId>{93296810-A885-4BE3-A3E7-6D5BEEA58F35}</a:tableStyleId>
              </a:tblPr>
              <a:tblGrid>
                <a:gridCol w="2709333">
                  <a:extLst>
                    <a:ext uri="{9D8B030D-6E8A-4147-A177-3AD203B41FA5}">
                      <a16:colId xmlns:a16="http://schemas.microsoft.com/office/drawing/2014/main" xmlns="" val="20000"/>
                    </a:ext>
                  </a:extLst>
                </a:gridCol>
                <a:gridCol w="2709333">
                  <a:extLst>
                    <a:ext uri="{9D8B030D-6E8A-4147-A177-3AD203B41FA5}">
                      <a16:colId xmlns:a16="http://schemas.microsoft.com/office/drawing/2014/main" xmlns="" val="20001"/>
                    </a:ext>
                  </a:extLst>
                </a:gridCol>
                <a:gridCol w="2709333">
                  <a:extLst>
                    <a:ext uri="{9D8B030D-6E8A-4147-A177-3AD203B41FA5}">
                      <a16:colId xmlns:a16="http://schemas.microsoft.com/office/drawing/2014/main" xmlns="" val="20002"/>
                    </a:ext>
                  </a:extLst>
                </a:gridCol>
              </a:tblGrid>
              <a:tr h="370840">
                <a:tc>
                  <a:txBody>
                    <a:bodyPr/>
                    <a:lstStyle/>
                    <a:p>
                      <a:pPr algn="ctr"/>
                      <a:r>
                        <a:rPr lang="en-US" dirty="0"/>
                        <a:t>CIDR</a:t>
                      </a:r>
                    </a:p>
                  </a:txBody>
                  <a:tcPr marL="121920" marR="121920"/>
                </a:tc>
                <a:tc>
                  <a:txBody>
                    <a:bodyPr/>
                    <a:lstStyle/>
                    <a:p>
                      <a:pPr algn="ctr"/>
                      <a:r>
                        <a:rPr lang="en-US" dirty="0"/>
                        <a:t>Decimal</a:t>
                      </a:r>
                    </a:p>
                  </a:txBody>
                  <a:tcPr marL="121920" marR="121920"/>
                </a:tc>
                <a:tc>
                  <a:txBody>
                    <a:bodyPr/>
                    <a:lstStyle/>
                    <a:p>
                      <a:pPr algn="ctr"/>
                      <a:r>
                        <a:rPr lang="en-US" dirty="0"/>
                        <a:t>Binary</a:t>
                      </a:r>
                    </a:p>
                  </a:txBody>
                  <a:tcPr marL="121920" marR="121920"/>
                </a:tc>
                <a:extLst>
                  <a:ext uri="{0D108BD9-81ED-4DB2-BD59-A6C34878D82A}">
                    <a16:rowId xmlns:a16="http://schemas.microsoft.com/office/drawing/2014/main" xmlns="" val="10000"/>
                  </a:ext>
                </a:extLst>
              </a:tr>
              <a:tr h="370840">
                <a:tc>
                  <a:txBody>
                    <a:bodyPr/>
                    <a:lstStyle/>
                    <a:p>
                      <a:pPr algn="ctr"/>
                      <a:r>
                        <a:rPr lang="en-US" dirty="0"/>
                        <a:t>/25</a:t>
                      </a:r>
                    </a:p>
                  </a:txBody>
                  <a:tcPr marL="121920" marR="121920"/>
                </a:tc>
                <a:tc>
                  <a:txBody>
                    <a:bodyPr/>
                    <a:lstStyle/>
                    <a:p>
                      <a:pPr algn="ctr"/>
                      <a:r>
                        <a:rPr lang="en-US" dirty="0"/>
                        <a:t>128</a:t>
                      </a:r>
                    </a:p>
                  </a:txBody>
                  <a:tcPr marL="121920" marR="121920"/>
                </a:tc>
                <a:tc>
                  <a:txBody>
                    <a:bodyPr/>
                    <a:lstStyle/>
                    <a:p>
                      <a:pPr algn="ctr"/>
                      <a:r>
                        <a:rPr lang="en-US" dirty="0"/>
                        <a:t>10000000</a:t>
                      </a:r>
                    </a:p>
                  </a:txBody>
                  <a:tcPr marL="121920" marR="121920"/>
                </a:tc>
                <a:extLst>
                  <a:ext uri="{0D108BD9-81ED-4DB2-BD59-A6C34878D82A}">
                    <a16:rowId xmlns:a16="http://schemas.microsoft.com/office/drawing/2014/main" xmlns="" val="10001"/>
                  </a:ext>
                </a:extLst>
              </a:tr>
              <a:tr h="370840">
                <a:tc>
                  <a:txBody>
                    <a:bodyPr/>
                    <a:lstStyle/>
                    <a:p>
                      <a:pPr algn="ctr"/>
                      <a:r>
                        <a:rPr lang="en-US" dirty="0"/>
                        <a:t>/26</a:t>
                      </a:r>
                    </a:p>
                  </a:txBody>
                  <a:tcPr marL="121920" marR="121920"/>
                </a:tc>
                <a:tc>
                  <a:txBody>
                    <a:bodyPr/>
                    <a:lstStyle/>
                    <a:p>
                      <a:pPr algn="ctr"/>
                      <a:r>
                        <a:rPr lang="en-US" dirty="0"/>
                        <a:t>192</a:t>
                      </a:r>
                    </a:p>
                  </a:txBody>
                  <a:tcPr marL="121920" marR="121920"/>
                </a:tc>
                <a:tc>
                  <a:txBody>
                    <a:bodyPr/>
                    <a:lstStyle/>
                    <a:p>
                      <a:pPr algn="ctr"/>
                      <a:r>
                        <a:rPr lang="en-US" dirty="0"/>
                        <a:t>11000000</a:t>
                      </a:r>
                    </a:p>
                  </a:txBody>
                  <a:tcPr marL="121920" marR="121920"/>
                </a:tc>
                <a:extLst>
                  <a:ext uri="{0D108BD9-81ED-4DB2-BD59-A6C34878D82A}">
                    <a16:rowId xmlns:a16="http://schemas.microsoft.com/office/drawing/2014/main" xmlns="" val="10002"/>
                  </a:ext>
                </a:extLst>
              </a:tr>
              <a:tr h="370840">
                <a:tc>
                  <a:txBody>
                    <a:bodyPr/>
                    <a:lstStyle/>
                    <a:p>
                      <a:pPr algn="ctr"/>
                      <a:r>
                        <a:rPr lang="en-US" dirty="0"/>
                        <a:t>/27</a:t>
                      </a:r>
                    </a:p>
                  </a:txBody>
                  <a:tcPr marL="121920" marR="121920"/>
                </a:tc>
                <a:tc>
                  <a:txBody>
                    <a:bodyPr/>
                    <a:lstStyle/>
                    <a:p>
                      <a:pPr algn="ctr"/>
                      <a:r>
                        <a:rPr lang="en-US" dirty="0"/>
                        <a:t>224</a:t>
                      </a:r>
                    </a:p>
                  </a:txBody>
                  <a:tcPr marL="121920" marR="121920"/>
                </a:tc>
                <a:tc>
                  <a:txBody>
                    <a:bodyPr/>
                    <a:lstStyle/>
                    <a:p>
                      <a:pPr algn="ctr"/>
                      <a:r>
                        <a:rPr lang="en-US" dirty="0"/>
                        <a:t>11100000</a:t>
                      </a:r>
                    </a:p>
                  </a:txBody>
                  <a:tcPr marL="121920" marR="121920"/>
                </a:tc>
                <a:extLst>
                  <a:ext uri="{0D108BD9-81ED-4DB2-BD59-A6C34878D82A}">
                    <a16:rowId xmlns:a16="http://schemas.microsoft.com/office/drawing/2014/main" xmlns="" val="10003"/>
                  </a:ext>
                </a:extLst>
              </a:tr>
              <a:tr h="370840">
                <a:tc>
                  <a:txBody>
                    <a:bodyPr/>
                    <a:lstStyle/>
                    <a:p>
                      <a:pPr algn="ctr"/>
                      <a:r>
                        <a:rPr lang="en-US" dirty="0"/>
                        <a:t>/28</a:t>
                      </a:r>
                    </a:p>
                  </a:txBody>
                  <a:tcPr marL="121920" marR="121920"/>
                </a:tc>
                <a:tc>
                  <a:txBody>
                    <a:bodyPr/>
                    <a:lstStyle/>
                    <a:p>
                      <a:pPr algn="ctr"/>
                      <a:r>
                        <a:rPr lang="en-US" dirty="0"/>
                        <a:t>240</a:t>
                      </a:r>
                    </a:p>
                  </a:txBody>
                  <a:tcPr marL="121920" marR="121920"/>
                </a:tc>
                <a:tc>
                  <a:txBody>
                    <a:bodyPr/>
                    <a:lstStyle/>
                    <a:p>
                      <a:pPr algn="ctr"/>
                      <a:r>
                        <a:rPr lang="en-US" dirty="0"/>
                        <a:t>11110000</a:t>
                      </a:r>
                    </a:p>
                  </a:txBody>
                  <a:tcPr marL="121920" marR="121920"/>
                </a:tc>
                <a:extLst>
                  <a:ext uri="{0D108BD9-81ED-4DB2-BD59-A6C34878D82A}">
                    <a16:rowId xmlns:a16="http://schemas.microsoft.com/office/drawing/2014/main" xmlns="" val="10004"/>
                  </a:ext>
                </a:extLst>
              </a:tr>
              <a:tr h="370840">
                <a:tc>
                  <a:txBody>
                    <a:bodyPr/>
                    <a:lstStyle/>
                    <a:p>
                      <a:pPr algn="ctr"/>
                      <a:r>
                        <a:rPr lang="en-US" dirty="0"/>
                        <a:t>/29</a:t>
                      </a:r>
                    </a:p>
                  </a:txBody>
                  <a:tcPr marL="121920" marR="121920"/>
                </a:tc>
                <a:tc>
                  <a:txBody>
                    <a:bodyPr/>
                    <a:lstStyle/>
                    <a:p>
                      <a:pPr algn="ctr"/>
                      <a:r>
                        <a:rPr lang="en-US" dirty="0"/>
                        <a:t>248</a:t>
                      </a:r>
                    </a:p>
                  </a:txBody>
                  <a:tcPr marL="121920" marR="121920"/>
                </a:tc>
                <a:tc>
                  <a:txBody>
                    <a:bodyPr/>
                    <a:lstStyle/>
                    <a:p>
                      <a:pPr algn="ctr"/>
                      <a:r>
                        <a:rPr lang="en-US" dirty="0"/>
                        <a:t>11111000</a:t>
                      </a:r>
                    </a:p>
                  </a:txBody>
                  <a:tcPr marL="121920" marR="121920"/>
                </a:tc>
                <a:extLst>
                  <a:ext uri="{0D108BD9-81ED-4DB2-BD59-A6C34878D82A}">
                    <a16:rowId xmlns:a16="http://schemas.microsoft.com/office/drawing/2014/main" xmlns="" val="10005"/>
                  </a:ext>
                </a:extLst>
              </a:tr>
              <a:tr h="370840">
                <a:tc>
                  <a:txBody>
                    <a:bodyPr/>
                    <a:lstStyle/>
                    <a:p>
                      <a:pPr algn="ctr"/>
                      <a:r>
                        <a:rPr lang="en-US" dirty="0"/>
                        <a:t>/30</a:t>
                      </a:r>
                    </a:p>
                  </a:txBody>
                  <a:tcPr marL="121920" marR="121920"/>
                </a:tc>
                <a:tc>
                  <a:txBody>
                    <a:bodyPr/>
                    <a:lstStyle/>
                    <a:p>
                      <a:pPr algn="ctr"/>
                      <a:r>
                        <a:rPr lang="en-US" dirty="0"/>
                        <a:t>252</a:t>
                      </a:r>
                    </a:p>
                  </a:txBody>
                  <a:tcPr marL="121920" marR="121920"/>
                </a:tc>
                <a:tc>
                  <a:txBody>
                    <a:bodyPr/>
                    <a:lstStyle/>
                    <a:p>
                      <a:pPr algn="ctr"/>
                      <a:r>
                        <a:rPr lang="en-US" dirty="0"/>
                        <a:t>11111100</a:t>
                      </a:r>
                    </a:p>
                  </a:txBody>
                  <a:tcPr marL="121920" marR="12192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81477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Network Prefixes- Example</a:t>
            </a:r>
            <a:endParaRPr lang="en-US" dirty="0"/>
          </a:p>
        </p:txBody>
      </p:sp>
      <p:sp>
        <p:nvSpPr>
          <p:cNvPr id="3" name="Content Placeholder 2"/>
          <p:cNvSpPr>
            <a:spLocks noGrp="1"/>
          </p:cNvSpPr>
          <p:nvPr>
            <p:ph idx="1"/>
          </p:nvPr>
        </p:nvSpPr>
        <p:spPr/>
        <p:txBody>
          <a:bodyPr>
            <a:normAutofit/>
          </a:bodyPr>
          <a:lstStyle/>
          <a:p>
            <a:r>
              <a:rPr lang="en-US" b="1"/>
              <a:t>/25</a:t>
            </a:r>
          </a:p>
          <a:p>
            <a:pPr lvl="1"/>
            <a:r>
              <a:rPr lang="en-US"/>
              <a:t>CIDR /25 has subnet mask 255.255.255.128 and 128 is 10000000 in binary.</a:t>
            </a:r>
          </a:p>
          <a:p>
            <a:pPr lvl="1"/>
            <a:r>
              <a:rPr lang="en-US"/>
              <a:t>We used one host bit in network address.</a:t>
            </a:r>
          </a:p>
          <a:p>
            <a:r>
              <a:rPr lang="en-US"/>
              <a:t>N = 1 [Number of host bit]</a:t>
            </a:r>
          </a:p>
          <a:p>
            <a:r>
              <a:rPr lang="en-US"/>
              <a:t>H = 7 [Remaining host bits]</a:t>
            </a:r>
          </a:p>
          <a:p>
            <a:r>
              <a:rPr lang="de-DE"/>
              <a:t>Total subnets ( 2</a:t>
            </a:r>
            <a:r>
              <a:rPr lang="de-DE" baseline="30000"/>
              <a:t>N</a:t>
            </a:r>
            <a:r>
              <a:rPr lang="de-DE"/>
              <a:t> ) : 2</a:t>
            </a:r>
            <a:r>
              <a:rPr lang="de-DE" baseline="30000"/>
              <a:t>1</a:t>
            </a:r>
            <a:r>
              <a:rPr lang="de-DE"/>
              <a:t> = 2</a:t>
            </a:r>
          </a:p>
          <a:p>
            <a:r>
              <a:rPr lang="en-US"/>
              <a:t>Block size (256 - subnet mask) :- 256 - 128 = 128</a:t>
            </a:r>
          </a:p>
          <a:p>
            <a:r>
              <a:rPr lang="en-US"/>
              <a:t>Valid subnets ( Count blocks from 0) :- 0, 128</a:t>
            </a:r>
          </a:p>
          <a:p>
            <a:r>
              <a:rPr lang="en-US"/>
              <a:t>Total hosts (2</a:t>
            </a:r>
            <a:r>
              <a:rPr lang="en-US" baseline="30000"/>
              <a:t>H</a:t>
            </a:r>
            <a:r>
              <a:rPr lang="en-US"/>
              <a:t>) :- 2</a:t>
            </a:r>
            <a:r>
              <a:rPr lang="en-US" baseline="30000"/>
              <a:t>7</a:t>
            </a:r>
            <a:r>
              <a:rPr lang="en-US"/>
              <a:t> = 128</a:t>
            </a:r>
          </a:p>
          <a:p>
            <a:r>
              <a:rPr lang="en-US"/>
              <a:t>Valid hosts per subnet ( Total host - 2 ) :- 128 - 2 = 126</a:t>
            </a:r>
            <a:endParaRPr lang="en-US" dirty="0"/>
          </a:p>
        </p:txBody>
      </p:sp>
      <p:pic>
        <p:nvPicPr>
          <p:cNvPr id="4" name="Picture 3"/>
          <p:cNvPicPr>
            <a:picLocks noChangeAspect="1"/>
          </p:cNvPicPr>
          <p:nvPr/>
        </p:nvPicPr>
        <p:blipFill>
          <a:blip r:embed="rId2"/>
          <a:stretch>
            <a:fillRect/>
          </a:stretch>
        </p:blipFill>
        <p:spPr>
          <a:xfrm>
            <a:off x="7010400" y="2209801"/>
            <a:ext cx="4927600" cy="1563565"/>
          </a:xfrm>
          <a:prstGeom prst="rect">
            <a:avLst/>
          </a:prstGeom>
          <a:ln>
            <a:solidFill>
              <a:schemeClr val="accent1"/>
            </a:solidFill>
          </a:ln>
        </p:spPr>
      </p:pic>
    </p:spTree>
    <p:extLst>
      <p:ext uri="{BB962C8B-B14F-4D97-AF65-F5344CB8AC3E}">
        <p14:creationId xmlns:p14="http://schemas.microsoft.com/office/powerpoint/2010/main" val="343473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Dynamic Host Configuration Protocol - DHCP</a:t>
            </a:r>
          </a:p>
        </p:txBody>
      </p:sp>
      <p:sp>
        <p:nvSpPr>
          <p:cNvPr id="3" name="Content Placeholder 2"/>
          <p:cNvSpPr>
            <a:spLocks noGrp="1"/>
          </p:cNvSpPr>
          <p:nvPr>
            <p:ph idx="1"/>
          </p:nvPr>
        </p:nvSpPr>
        <p:spPr/>
        <p:txBody>
          <a:bodyPr/>
          <a:lstStyle/>
          <a:p>
            <a:pPr lvl="0" algn="just"/>
            <a:r>
              <a:rPr lang="en-IN" dirty="0"/>
              <a:t>Dynamic Host Configuration Protocol is a protocol for assigning dynamic IP addresses to devices on a network. </a:t>
            </a:r>
            <a:endParaRPr lang="en-GB" dirty="0"/>
          </a:p>
          <a:p>
            <a:endParaRPr lang="en-US" dirty="0"/>
          </a:p>
        </p:txBody>
      </p:sp>
      <p:sp>
        <p:nvSpPr>
          <p:cNvPr id="250" name="Rectangle 3"/>
          <p:cNvSpPr>
            <a:spLocks noChangeArrowheads="1"/>
          </p:cNvSpPr>
          <p:nvPr/>
        </p:nvSpPr>
        <p:spPr bwMode="auto">
          <a:xfrm>
            <a:off x="3210984" y="6037264"/>
            <a:ext cx="6637867" cy="3190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51" name="Text Box 97"/>
          <p:cNvSpPr txBox="1">
            <a:spLocks noChangeArrowheads="1"/>
          </p:cNvSpPr>
          <p:nvPr/>
        </p:nvSpPr>
        <p:spPr bwMode="auto">
          <a:xfrm>
            <a:off x="1375833" y="2051050"/>
            <a:ext cx="13260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b="1" i="1">
                <a:solidFill>
                  <a:srgbClr val="000000"/>
                </a:solidFill>
                <a:latin typeface="Arial" charset="0"/>
              </a:rPr>
              <a:t>223.1.1.0/24</a:t>
            </a:r>
          </a:p>
        </p:txBody>
      </p:sp>
      <p:sp>
        <p:nvSpPr>
          <p:cNvPr id="252" name="Text Box 98"/>
          <p:cNvSpPr txBox="1">
            <a:spLocks noChangeArrowheads="1"/>
          </p:cNvSpPr>
          <p:nvPr/>
        </p:nvSpPr>
        <p:spPr bwMode="auto">
          <a:xfrm>
            <a:off x="6013451" y="4546600"/>
            <a:ext cx="13260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b="1" i="1">
                <a:solidFill>
                  <a:srgbClr val="000000"/>
                </a:solidFill>
                <a:latin typeface="Arial" charset="0"/>
              </a:rPr>
              <a:t>223.1.2.0/24</a:t>
            </a:r>
          </a:p>
        </p:txBody>
      </p:sp>
      <p:sp>
        <p:nvSpPr>
          <p:cNvPr id="253" name="Text Box 99"/>
          <p:cNvSpPr txBox="1">
            <a:spLocks noChangeArrowheads="1"/>
          </p:cNvSpPr>
          <p:nvPr/>
        </p:nvSpPr>
        <p:spPr bwMode="auto">
          <a:xfrm>
            <a:off x="3750733" y="6140450"/>
            <a:ext cx="13260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b="1" i="1">
                <a:solidFill>
                  <a:srgbClr val="000000"/>
                </a:solidFill>
                <a:latin typeface="Arial" charset="0"/>
              </a:rPr>
              <a:t>223.1.3.0/24</a:t>
            </a:r>
          </a:p>
        </p:txBody>
      </p:sp>
      <p:sp>
        <p:nvSpPr>
          <p:cNvPr id="254" name="Rectangle 100"/>
          <p:cNvSpPr>
            <a:spLocks noChangeArrowheads="1"/>
          </p:cNvSpPr>
          <p:nvPr/>
        </p:nvSpPr>
        <p:spPr bwMode="auto">
          <a:xfrm>
            <a:off x="2434167" y="4381501"/>
            <a:ext cx="1130300" cy="180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55" name="Freeform 101"/>
          <p:cNvSpPr>
            <a:spLocks/>
          </p:cNvSpPr>
          <p:nvPr/>
        </p:nvSpPr>
        <p:spPr bwMode="auto">
          <a:xfrm>
            <a:off x="1651001" y="2320925"/>
            <a:ext cx="2588684" cy="2049462"/>
          </a:xfrm>
          <a:custGeom>
            <a:avLst/>
            <a:gdLst>
              <a:gd name="T0" fmla="*/ 2147483646 w 1223"/>
              <a:gd name="T1" fmla="*/ 2147483646 h 1291"/>
              <a:gd name="T2" fmla="*/ 2147483646 w 1223"/>
              <a:gd name="T3" fmla="*/ 2147483646 h 1291"/>
              <a:gd name="T4" fmla="*/ 2147483646 w 1223"/>
              <a:gd name="T5" fmla="*/ 2147483646 h 1291"/>
              <a:gd name="T6" fmla="*/ 2147483646 w 1223"/>
              <a:gd name="T7" fmla="*/ 2147483646 h 1291"/>
              <a:gd name="T8" fmla="*/ 2147483646 w 1223"/>
              <a:gd name="T9" fmla="*/ 2147483646 h 1291"/>
              <a:gd name="T10" fmla="*/ 2147483646 w 1223"/>
              <a:gd name="T11" fmla="*/ 2147483646 h 1291"/>
              <a:gd name="T12" fmla="*/ 2147483646 w 1223"/>
              <a:gd name="T13" fmla="*/ 2147483646 h 1291"/>
              <a:gd name="T14" fmla="*/ 2147483646 w 1223"/>
              <a:gd name="T15" fmla="*/ 2147483646 h 1291"/>
              <a:gd name="T16" fmla="*/ 2147483646 w 1223"/>
              <a:gd name="T17" fmla="*/ 2147483646 h 1291"/>
              <a:gd name="T18" fmla="*/ 2147483646 w 1223"/>
              <a:gd name="T19" fmla="*/ 2147483646 h 1291"/>
              <a:gd name="T20" fmla="*/ 2147483646 w 1223"/>
              <a:gd name="T21" fmla="*/ 2147483646 h 1291"/>
              <a:gd name="T22" fmla="*/ 2147483646 w 1223"/>
              <a:gd name="T23" fmla="*/ 2147483646 h 1291"/>
              <a:gd name="T24" fmla="*/ 2147483646 w 1223"/>
              <a:gd name="T25" fmla="*/ 2147483646 h 1291"/>
              <a:gd name="T26" fmla="*/ 2147483646 w 1223"/>
              <a:gd name="T27" fmla="*/ 2147483646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56" name="Freeform 102"/>
          <p:cNvSpPr>
            <a:spLocks/>
          </p:cNvSpPr>
          <p:nvPr/>
        </p:nvSpPr>
        <p:spPr bwMode="auto">
          <a:xfrm>
            <a:off x="5020734" y="2630488"/>
            <a:ext cx="2542117" cy="1958975"/>
          </a:xfrm>
          <a:custGeom>
            <a:avLst/>
            <a:gdLst>
              <a:gd name="T0" fmla="*/ 2147483646 w 1201"/>
              <a:gd name="T1" fmla="*/ 2147483646 h 1234"/>
              <a:gd name="T2" fmla="*/ 2147483646 w 1201"/>
              <a:gd name="T3" fmla="*/ 2147483646 h 1234"/>
              <a:gd name="T4" fmla="*/ 2147483646 w 1201"/>
              <a:gd name="T5" fmla="*/ 2147483646 h 1234"/>
              <a:gd name="T6" fmla="*/ 2147483646 w 1201"/>
              <a:gd name="T7" fmla="*/ 2147483646 h 1234"/>
              <a:gd name="T8" fmla="*/ 2147483646 w 1201"/>
              <a:gd name="T9" fmla="*/ 2147483646 h 1234"/>
              <a:gd name="T10" fmla="*/ 2147483646 w 1201"/>
              <a:gd name="T11" fmla="*/ 2147483646 h 1234"/>
              <a:gd name="T12" fmla="*/ 2147483646 w 1201"/>
              <a:gd name="T13" fmla="*/ 2147483646 h 1234"/>
              <a:gd name="T14" fmla="*/ 2147483646 w 1201"/>
              <a:gd name="T15" fmla="*/ 2147483646 h 1234"/>
              <a:gd name="T16" fmla="*/ 2147483646 w 1201"/>
              <a:gd name="T17" fmla="*/ 2147483646 h 1234"/>
              <a:gd name="T18" fmla="*/ 2147483646 w 1201"/>
              <a:gd name="T19" fmla="*/ 2147483646 h 1234"/>
              <a:gd name="T20" fmla="*/ 2147483646 w 1201"/>
              <a:gd name="T21" fmla="*/ 2147483646 h 1234"/>
              <a:gd name="T22" fmla="*/ 2147483646 w 1201"/>
              <a:gd name="T23" fmla="*/ 2147483646 h 1234"/>
              <a:gd name="T24" fmla="*/ 2147483646 w 1201"/>
              <a:gd name="T25" fmla="*/ 2147483646 h 1234"/>
              <a:gd name="T26" fmla="*/ 2147483646 w 1201"/>
              <a:gd name="T27" fmla="*/ 2147483646 h 123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01"/>
              <a:gd name="T43" fmla="*/ 0 h 1234"/>
              <a:gd name="T44" fmla="*/ 1201 w 1201"/>
              <a:gd name="T45" fmla="*/ 1234 h 123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01" h="1234">
                <a:moveTo>
                  <a:pt x="25" y="709"/>
                </a:moveTo>
                <a:cubicBezTo>
                  <a:pt x="49" y="824"/>
                  <a:pt x="428" y="709"/>
                  <a:pt x="526" y="780"/>
                </a:cubicBezTo>
                <a:cubicBezTo>
                  <a:pt x="624" y="851"/>
                  <a:pt x="543" y="1059"/>
                  <a:pt x="613" y="1134"/>
                </a:cubicBezTo>
                <a:cubicBezTo>
                  <a:pt x="683" y="1209"/>
                  <a:pt x="853" y="1234"/>
                  <a:pt x="946" y="1230"/>
                </a:cubicBezTo>
                <a:cubicBezTo>
                  <a:pt x="1039" y="1226"/>
                  <a:pt x="1141" y="1163"/>
                  <a:pt x="1171" y="1107"/>
                </a:cubicBezTo>
                <a:cubicBezTo>
                  <a:pt x="1201" y="1051"/>
                  <a:pt x="1135" y="963"/>
                  <a:pt x="1126" y="894"/>
                </a:cubicBezTo>
                <a:cubicBezTo>
                  <a:pt x="1117" y="825"/>
                  <a:pt x="1119" y="772"/>
                  <a:pt x="1114" y="693"/>
                </a:cubicBezTo>
                <a:cubicBezTo>
                  <a:pt x="1109" y="614"/>
                  <a:pt x="1095" y="502"/>
                  <a:pt x="1099" y="423"/>
                </a:cubicBezTo>
                <a:cubicBezTo>
                  <a:pt x="1103" y="344"/>
                  <a:pt x="1141" y="281"/>
                  <a:pt x="1141" y="216"/>
                </a:cubicBezTo>
                <a:cubicBezTo>
                  <a:pt x="1141" y="151"/>
                  <a:pt x="1185" y="56"/>
                  <a:pt x="1102" y="33"/>
                </a:cubicBezTo>
                <a:cubicBezTo>
                  <a:pt x="1019" y="10"/>
                  <a:pt x="740" y="0"/>
                  <a:pt x="646" y="81"/>
                </a:cubicBezTo>
                <a:cubicBezTo>
                  <a:pt x="552" y="162"/>
                  <a:pt x="635" y="441"/>
                  <a:pt x="535" y="519"/>
                </a:cubicBezTo>
                <a:cubicBezTo>
                  <a:pt x="435" y="597"/>
                  <a:pt x="129" y="516"/>
                  <a:pt x="44" y="548"/>
                </a:cubicBezTo>
                <a:cubicBezTo>
                  <a:pt x="15" y="601"/>
                  <a:pt x="0" y="594"/>
                  <a:pt x="25" y="70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57" name="Freeform 103"/>
          <p:cNvSpPr>
            <a:spLocks/>
          </p:cNvSpPr>
          <p:nvPr/>
        </p:nvSpPr>
        <p:spPr bwMode="auto">
          <a:xfrm>
            <a:off x="3251201" y="4064000"/>
            <a:ext cx="2722033" cy="1979612"/>
          </a:xfrm>
          <a:custGeom>
            <a:avLst/>
            <a:gdLst>
              <a:gd name="T0" fmla="*/ 2147483646 w 1286"/>
              <a:gd name="T1" fmla="*/ 2147483646 h 1247"/>
              <a:gd name="T2" fmla="*/ 2147483646 w 1286"/>
              <a:gd name="T3" fmla="*/ 2147483646 h 1247"/>
              <a:gd name="T4" fmla="*/ 2147483646 w 1286"/>
              <a:gd name="T5" fmla="*/ 2147483646 h 1247"/>
              <a:gd name="T6" fmla="*/ 2147483646 w 1286"/>
              <a:gd name="T7" fmla="*/ 2147483646 h 1247"/>
              <a:gd name="T8" fmla="*/ 2147483646 w 1286"/>
              <a:gd name="T9" fmla="*/ 2147483646 h 1247"/>
              <a:gd name="T10" fmla="*/ 2147483646 w 1286"/>
              <a:gd name="T11" fmla="*/ 2147483646 h 1247"/>
              <a:gd name="T12" fmla="*/ 2147483646 w 1286"/>
              <a:gd name="T13" fmla="*/ 2147483646 h 1247"/>
              <a:gd name="T14" fmla="*/ 2147483646 w 1286"/>
              <a:gd name="T15" fmla="*/ 2147483646 h 1247"/>
              <a:gd name="T16" fmla="*/ 2147483646 w 1286"/>
              <a:gd name="T17" fmla="*/ 2147483646 h 1247"/>
              <a:gd name="T18" fmla="*/ 2147483646 w 1286"/>
              <a:gd name="T19" fmla="*/ 2147483646 h 1247"/>
              <a:gd name="T20" fmla="*/ 2147483646 w 1286"/>
              <a:gd name="T21" fmla="*/ 2147483646 h 1247"/>
              <a:gd name="T22" fmla="*/ 2147483646 w 1286"/>
              <a:gd name="T23" fmla="*/ 2147483646 h 1247"/>
              <a:gd name="T24" fmla="*/ 2147483646 w 1286"/>
              <a:gd name="T25" fmla="*/ 2147483646 h 12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86"/>
              <a:gd name="T40" fmla="*/ 0 h 1247"/>
              <a:gd name="T41" fmla="*/ 1286 w 1286"/>
              <a:gd name="T42" fmla="*/ 1247 h 12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86" h="1247">
                <a:moveTo>
                  <a:pt x="587" y="30"/>
                </a:moveTo>
                <a:cubicBezTo>
                  <a:pt x="473" y="60"/>
                  <a:pt x="601" y="475"/>
                  <a:pt x="509" y="618"/>
                </a:cubicBezTo>
                <a:cubicBezTo>
                  <a:pt x="424" y="765"/>
                  <a:pt x="154" y="830"/>
                  <a:pt x="77" y="909"/>
                </a:cubicBezTo>
                <a:cubicBezTo>
                  <a:pt x="0" y="988"/>
                  <a:pt x="37" y="1043"/>
                  <a:pt x="47" y="1095"/>
                </a:cubicBezTo>
                <a:cubicBezTo>
                  <a:pt x="57" y="1147"/>
                  <a:pt x="71" y="1205"/>
                  <a:pt x="140" y="1224"/>
                </a:cubicBezTo>
                <a:cubicBezTo>
                  <a:pt x="209" y="1243"/>
                  <a:pt x="369" y="1212"/>
                  <a:pt x="461" y="1209"/>
                </a:cubicBezTo>
                <a:cubicBezTo>
                  <a:pt x="553" y="1206"/>
                  <a:pt x="571" y="1206"/>
                  <a:pt x="692" y="1209"/>
                </a:cubicBezTo>
                <a:cubicBezTo>
                  <a:pt x="813" y="1212"/>
                  <a:pt x="1094" y="1247"/>
                  <a:pt x="1190" y="1227"/>
                </a:cubicBezTo>
                <a:cubicBezTo>
                  <a:pt x="1286" y="1207"/>
                  <a:pt x="1279" y="1170"/>
                  <a:pt x="1271" y="1089"/>
                </a:cubicBezTo>
                <a:cubicBezTo>
                  <a:pt x="1263" y="1008"/>
                  <a:pt x="1217" y="818"/>
                  <a:pt x="1139" y="741"/>
                </a:cubicBezTo>
                <a:cubicBezTo>
                  <a:pt x="1061" y="664"/>
                  <a:pt x="865" y="743"/>
                  <a:pt x="800" y="627"/>
                </a:cubicBezTo>
                <a:cubicBezTo>
                  <a:pt x="735" y="511"/>
                  <a:pt x="785" y="142"/>
                  <a:pt x="749" y="42"/>
                </a:cubicBezTo>
                <a:cubicBezTo>
                  <a:pt x="695" y="15"/>
                  <a:pt x="701" y="0"/>
                  <a:pt x="587" y="30"/>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58" name="Line 104"/>
          <p:cNvSpPr>
            <a:spLocks noChangeShapeType="1"/>
          </p:cNvSpPr>
          <p:nvPr/>
        </p:nvSpPr>
        <p:spPr bwMode="auto">
          <a:xfrm>
            <a:off x="2383368" y="2843212"/>
            <a:ext cx="370417"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59" name="Line 106"/>
          <p:cNvSpPr>
            <a:spLocks noChangeShapeType="1"/>
          </p:cNvSpPr>
          <p:nvPr/>
        </p:nvSpPr>
        <p:spPr bwMode="auto">
          <a:xfrm flipV="1">
            <a:off x="2448984" y="3563938"/>
            <a:ext cx="370416" cy="31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60" name="Line 107"/>
          <p:cNvSpPr>
            <a:spLocks noChangeShapeType="1"/>
          </p:cNvSpPr>
          <p:nvPr/>
        </p:nvSpPr>
        <p:spPr bwMode="auto">
          <a:xfrm>
            <a:off x="2396067" y="4114801"/>
            <a:ext cx="364067"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61" name="Line 108"/>
          <p:cNvSpPr>
            <a:spLocks noChangeShapeType="1"/>
          </p:cNvSpPr>
          <p:nvPr/>
        </p:nvSpPr>
        <p:spPr bwMode="auto">
          <a:xfrm flipV="1">
            <a:off x="3520018" y="3692526"/>
            <a:ext cx="7493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62" name="Text Box 109"/>
          <p:cNvSpPr txBox="1">
            <a:spLocks noChangeArrowheads="1"/>
          </p:cNvSpPr>
          <p:nvPr/>
        </p:nvSpPr>
        <p:spPr bwMode="auto">
          <a:xfrm>
            <a:off x="2446867" y="2517776"/>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a:solidFill>
                  <a:srgbClr val="000000"/>
                </a:solidFill>
                <a:latin typeface="Arial" charset="0"/>
              </a:rPr>
              <a:t>223.1.1.1</a:t>
            </a:r>
            <a:endParaRPr lang="en-US" altLang="en-US" sz="1400">
              <a:solidFill>
                <a:srgbClr val="000000"/>
              </a:solidFill>
              <a:latin typeface="Comic Sans MS" charset="0"/>
            </a:endParaRPr>
          </a:p>
        </p:txBody>
      </p:sp>
      <p:sp>
        <p:nvSpPr>
          <p:cNvPr id="263" name="Text Box 111"/>
          <p:cNvSpPr txBox="1">
            <a:spLocks noChangeArrowheads="1"/>
          </p:cNvSpPr>
          <p:nvPr/>
        </p:nvSpPr>
        <p:spPr bwMode="auto">
          <a:xfrm>
            <a:off x="2294467" y="4143376"/>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a:solidFill>
                  <a:srgbClr val="000000"/>
                </a:solidFill>
                <a:latin typeface="Arial" charset="0"/>
              </a:rPr>
              <a:t>223.1.1.3</a:t>
            </a:r>
            <a:endParaRPr lang="en-US" altLang="en-US" sz="1400">
              <a:solidFill>
                <a:srgbClr val="000000"/>
              </a:solidFill>
              <a:latin typeface="Comic Sans MS" charset="0"/>
            </a:endParaRPr>
          </a:p>
        </p:txBody>
      </p:sp>
      <p:sp>
        <p:nvSpPr>
          <p:cNvPr id="264" name="Text Box 112"/>
          <p:cNvSpPr txBox="1">
            <a:spLocks noChangeArrowheads="1"/>
          </p:cNvSpPr>
          <p:nvPr/>
        </p:nvSpPr>
        <p:spPr bwMode="auto">
          <a:xfrm>
            <a:off x="3289300" y="3382963"/>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a:solidFill>
                  <a:srgbClr val="000000"/>
                </a:solidFill>
                <a:latin typeface="Arial" charset="0"/>
              </a:rPr>
              <a:t>223.1.1.4</a:t>
            </a:r>
            <a:endParaRPr lang="en-US" altLang="en-US" sz="1400">
              <a:solidFill>
                <a:srgbClr val="000000"/>
              </a:solidFill>
              <a:latin typeface="Comic Sans MS" charset="0"/>
            </a:endParaRPr>
          </a:p>
        </p:txBody>
      </p:sp>
      <p:sp>
        <p:nvSpPr>
          <p:cNvPr id="265" name="Line 113"/>
          <p:cNvSpPr>
            <a:spLocks noChangeShapeType="1"/>
          </p:cNvSpPr>
          <p:nvPr/>
        </p:nvSpPr>
        <p:spPr bwMode="auto">
          <a:xfrm flipV="1">
            <a:off x="4953000" y="3694112"/>
            <a:ext cx="711200" cy="158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66" name="Text Box 114"/>
          <p:cNvSpPr txBox="1">
            <a:spLocks noChangeArrowheads="1"/>
          </p:cNvSpPr>
          <p:nvPr/>
        </p:nvSpPr>
        <p:spPr bwMode="auto">
          <a:xfrm>
            <a:off x="4783667" y="3384551"/>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a:solidFill>
                  <a:srgbClr val="000000"/>
                </a:solidFill>
                <a:latin typeface="Arial" charset="0"/>
              </a:rPr>
              <a:t>223.1.2.9</a:t>
            </a:r>
            <a:endParaRPr lang="en-US" altLang="en-US" sz="1400">
              <a:solidFill>
                <a:srgbClr val="000000"/>
              </a:solidFill>
              <a:latin typeface="Comic Sans MS" charset="0"/>
            </a:endParaRPr>
          </a:p>
        </p:txBody>
      </p:sp>
      <p:sp>
        <p:nvSpPr>
          <p:cNvPr id="267" name="Line 116"/>
          <p:cNvSpPr>
            <a:spLocks noChangeShapeType="1"/>
          </p:cNvSpPr>
          <p:nvPr/>
        </p:nvSpPr>
        <p:spPr bwMode="auto">
          <a:xfrm>
            <a:off x="6542617" y="3005137"/>
            <a:ext cx="313267"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68" name="Line 117"/>
          <p:cNvSpPr>
            <a:spLocks noChangeShapeType="1"/>
          </p:cNvSpPr>
          <p:nvPr/>
        </p:nvSpPr>
        <p:spPr bwMode="auto">
          <a:xfrm>
            <a:off x="6614584" y="4281487"/>
            <a:ext cx="313267"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69" name="Line 120"/>
          <p:cNvSpPr>
            <a:spLocks noChangeShapeType="1"/>
          </p:cNvSpPr>
          <p:nvPr/>
        </p:nvSpPr>
        <p:spPr bwMode="auto">
          <a:xfrm flipH="1">
            <a:off x="4631268" y="4033838"/>
            <a:ext cx="4233" cy="708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70" name="Line 122"/>
          <p:cNvSpPr>
            <a:spLocks noChangeShapeType="1"/>
          </p:cNvSpPr>
          <p:nvPr/>
        </p:nvSpPr>
        <p:spPr bwMode="auto">
          <a:xfrm flipH="1" flipV="1">
            <a:off x="3865034" y="5378450"/>
            <a:ext cx="4233" cy="2413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71" name="Line 123"/>
          <p:cNvSpPr>
            <a:spLocks noChangeShapeType="1"/>
          </p:cNvSpPr>
          <p:nvPr/>
        </p:nvSpPr>
        <p:spPr bwMode="auto">
          <a:xfrm flipH="1" flipV="1">
            <a:off x="5386918" y="5311775"/>
            <a:ext cx="4233" cy="2413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72" name="Text Box 124"/>
          <p:cNvSpPr txBox="1">
            <a:spLocks noChangeArrowheads="1"/>
          </p:cNvSpPr>
          <p:nvPr/>
        </p:nvSpPr>
        <p:spPr bwMode="auto">
          <a:xfrm>
            <a:off x="5348817" y="5189538"/>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a:solidFill>
                  <a:srgbClr val="000000"/>
                </a:solidFill>
                <a:latin typeface="Arial" charset="0"/>
              </a:rPr>
              <a:t>223.1.3.2</a:t>
            </a:r>
            <a:endParaRPr lang="en-US" altLang="en-US" sz="1400">
              <a:solidFill>
                <a:srgbClr val="000000"/>
              </a:solidFill>
              <a:latin typeface="Comic Sans MS" charset="0"/>
            </a:endParaRPr>
          </a:p>
        </p:txBody>
      </p:sp>
      <p:sp>
        <p:nvSpPr>
          <p:cNvPr id="273" name="Text Box 127"/>
          <p:cNvSpPr txBox="1">
            <a:spLocks noChangeArrowheads="1"/>
          </p:cNvSpPr>
          <p:nvPr/>
        </p:nvSpPr>
        <p:spPr bwMode="auto">
          <a:xfrm>
            <a:off x="2484967" y="5200651"/>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a:solidFill>
                  <a:srgbClr val="000000"/>
                </a:solidFill>
                <a:latin typeface="Arial" charset="0"/>
              </a:rPr>
              <a:t>223.1.3.1</a:t>
            </a:r>
            <a:endParaRPr lang="en-US" altLang="en-US" sz="1400">
              <a:solidFill>
                <a:srgbClr val="000000"/>
              </a:solidFill>
              <a:latin typeface="Comic Sans MS" charset="0"/>
            </a:endParaRPr>
          </a:p>
        </p:txBody>
      </p:sp>
      <p:grpSp>
        <p:nvGrpSpPr>
          <p:cNvPr id="274" name="Group 129"/>
          <p:cNvGrpSpPr>
            <a:grpSpLocks/>
          </p:cNvGrpSpPr>
          <p:nvPr/>
        </p:nvGrpSpPr>
        <p:grpSpPr bwMode="auto">
          <a:xfrm>
            <a:off x="1644651" y="2544762"/>
            <a:ext cx="855133" cy="558800"/>
            <a:chOff x="-44" y="1473"/>
            <a:chExt cx="981" cy="1105"/>
          </a:xfrm>
        </p:grpSpPr>
        <p:pic>
          <p:nvPicPr>
            <p:cNvPr id="275" name="Picture 13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 name="Freeform 131"/>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77" name="Group 132"/>
          <p:cNvGrpSpPr>
            <a:grpSpLocks/>
          </p:cNvGrpSpPr>
          <p:nvPr/>
        </p:nvGrpSpPr>
        <p:grpSpPr bwMode="auto">
          <a:xfrm>
            <a:off x="1638300" y="3154362"/>
            <a:ext cx="855133" cy="558800"/>
            <a:chOff x="-44" y="1473"/>
            <a:chExt cx="981" cy="1105"/>
          </a:xfrm>
        </p:grpSpPr>
        <p:pic>
          <p:nvPicPr>
            <p:cNvPr id="278" name="Picture 13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9" name="Freeform 134"/>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80" name="Group 135"/>
          <p:cNvGrpSpPr>
            <a:grpSpLocks/>
          </p:cNvGrpSpPr>
          <p:nvPr/>
        </p:nvGrpSpPr>
        <p:grpSpPr bwMode="auto">
          <a:xfrm>
            <a:off x="1676400" y="3763962"/>
            <a:ext cx="855133" cy="558800"/>
            <a:chOff x="-44" y="1473"/>
            <a:chExt cx="981" cy="1105"/>
          </a:xfrm>
        </p:grpSpPr>
        <p:pic>
          <p:nvPicPr>
            <p:cNvPr id="281" name="Picture 136"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2" name="Freeform 137"/>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83" name="Group 138"/>
          <p:cNvGrpSpPr>
            <a:grpSpLocks/>
          </p:cNvGrpSpPr>
          <p:nvPr/>
        </p:nvGrpSpPr>
        <p:grpSpPr bwMode="auto">
          <a:xfrm flipH="1">
            <a:off x="6620934" y="2713037"/>
            <a:ext cx="855133" cy="558800"/>
            <a:chOff x="-44" y="1473"/>
            <a:chExt cx="981" cy="1105"/>
          </a:xfrm>
        </p:grpSpPr>
        <p:pic>
          <p:nvPicPr>
            <p:cNvPr id="284" name="Picture 139"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5" name="Freeform 140"/>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86" name="Group 141"/>
          <p:cNvGrpSpPr>
            <a:grpSpLocks/>
          </p:cNvGrpSpPr>
          <p:nvPr/>
        </p:nvGrpSpPr>
        <p:grpSpPr bwMode="auto">
          <a:xfrm flipH="1">
            <a:off x="6720418" y="3992562"/>
            <a:ext cx="855133" cy="558800"/>
            <a:chOff x="-44" y="1473"/>
            <a:chExt cx="981" cy="1105"/>
          </a:xfrm>
        </p:grpSpPr>
        <p:pic>
          <p:nvPicPr>
            <p:cNvPr id="287" name="Picture 142"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8" name="Freeform 143"/>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89" name="Group 144"/>
          <p:cNvGrpSpPr>
            <a:grpSpLocks/>
          </p:cNvGrpSpPr>
          <p:nvPr/>
        </p:nvGrpSpPr>
        <p:grpSpPr bwMode="auto">
          <a:xfrm flipH="1">
            <a:off x="5109634" y="5516562"/>
            <a:ext cx="855133" cy="558800"/>
            <a:chOff x="-44" y="1473"/>
            <a:chExt cx="981" cy="1105"/>
          </a:xfrm>
        </p:grpSpPr>
        <p:pic>
          <p:nvPicPr>
            <p:cNvPr id="290" name="Picture 1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46"/>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92" name="Group 147"/>
          <p:cNvGrpSpPr>
            <a:grpSpLocks/>
          </p:cNvGrpSpPr>
          <p:nvPr/>
        </p:nvGrpSpPr>
        <p:grpSpPr bwMode="auto">
          <a:xfrm flipH="1">
            <a:off x="3558118" y="5557837"/>
            <a:ext cx="855133" cy="558800"/>
            <a:chOff x="-44" y="1473"/>
            <a:chExt cx="981" cy="1105"/>
          </a:xfrm>
        </p:grpSpPr>
        <p:pic>
          <p:nvPicPr>
            <p:cNvPr id="293" name="Picture 14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4" name="Freeform 149"/>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95" name="Group 150"/>
          <p:cNvGrpSpPr>
            <a:grpSpLocks/>
          </p:cNvGrpSpPr>
          <p:nvPr/>
        </p:nvGrpSpPr>
        <p:grpSpPr bwMode="auto">
          <a:xfrm>
            <a:off x="4129618" y="3651250"/>
            <a:ext cx="931333" cy="355600"/>
            <a:chOff x="4396" y="1245"/>
            <a:chExt cx="672" cy="248"/>
          </a:xfrm>
        </p:grpSpPr>
        <p:sp>
          <p:nvSpPr>
            <p:cNvPr id="296"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400">
                <a:solidFill>
                  <a:srgbClr val="000000"/>
                </a:solidFill>
                <a:latin typeface="Times New Roman" charset="0"/>
              </a:endParaRPr>
            </a:p>
          </p:txBody>
        </p:sp>
        <p:sp>
          <p:nvSpPr>
            <p:cNvPr id="297"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400">
                <a:solidFill>
                  <a:srgbClr val="000000"/>
                </a:solidFill>
                <a:latin typeface="Times New Roman" charset="0"/>
              </a:endParaRPr>
            </a:p>
          </p:txBody>
        </p:sp>
        <p:sp>
          <p:nvSpPr>
            <p:cNvPr id="298"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400">
                <a:solidFill>
                  <a:srgbClr val="000000"/>
                </a:solidFill>
                <a:latin typeface="Times New Roman" charset="0"/>
              </a:endParaRPr>
            </a:p>
          </p:txBody>
        </p:sp>
        <p:grpSp>
          <p:nvGrpSpPr>
            <p:cNvPr id="299" name="Group 154"/>
            <p:cNvGrpSpPr>
              <a:grpSpLocks/>
            </p:cNvGrpSpPr>
            <p:nvPr/>
          </p:nvGrpSpPr>
          <p:grpSpPr bwMode="auto">
            <a:xfrm>
              <a:off x="4530" y="1287"/>
              <a:ext cx="377" cy="75"/>
              <a:chOff x="2468" y="1332"/>
              <a:chExt cx="310" cy="60"/>
            </a:xfrm>
          </p:grpSpPr>
          <p:sp>
            <p:nvSpPr>
              <p:cNvPr id="302" name="Freeform 155"/>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303" name="Freeform 156"/>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300" name="Line 157"/>
            <p:cNvSpPr>
              <a:spLocks noChangeShapeType="1"/>
            </p:cNvSpPr>
            <p:nvPr/>
          </p:nvSpPr>
          <p:spPr bwMode="auto">
            <a:xfrm>
              <a:off x="4399"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301" name="Line 158"/>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304" name="Rectangle 162"/>
          <p:cNvSpPr>
            <a:spLocks noChangeArrowheads="1"/>
          </p:cNvSpPr>
          <p:nvPr/>
        </p:nvSpPr>
        <p:spPr bwMode="auto">
          <a:xfrm>
            <a:off x="2601385" y="3267075"/>
            <a:ext cx="385233"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400">
              <a:solidFill>
                <a:srgbClr val="000000"/>
              </a:solidFill>
              <a:latin typeface="Arial" charset="0"/>
            </a:endParaRPr>
          </a:p>
        </p:txBody>
      </p:sp>
      <p:sp>
        <p:nvSpPr>
          <p:cNvPr id="305" name="Text Box 110"/>
          <p:cNvSpPr txBox="1">
            <a:spLocks noChangeArrowheads="1"/>
          </p:cNvSpPr>
          <p:nvPr/>
        </p:nvSpPr>
        <p:spPr bwMode="auto">
          <a:xfrm>
            <a:off x="2381251" y="3173413"/>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a:solidFill>
                  <a:srgbClr val="000000"/>
                </a:solidFill>
                <a:latin typeface="Arial" charset="0"/>
              </a:rPr>
              <a:t>223.1.1.2</a:t>
            </a:r>
            <a:endParaRPr lang="en-US" altLang="en-US" sz="1400">
              <a:solidFill>
                <a:srgbClr val="000000"/>
              </a:solidFill>
              <a:latin typeface="Comic Sans MS" charset="0"/>
            </a:endParaRPr>
          </a:p>
        </p:txBody>
      </p:sp>
      <p:sp>
        <p:nvSpPr>
          <p:cNvPr id="306" name="Rectangle 165"/>
          <p:cNvSpPr>
            <a:spLocks noChangeArrowheads="1"/>
          </p:cNvSpPr>
          <p:nvPr/>
        </p:nvSpPr>
        <p:spPr bwMode="auto">
          <a:xfrm>
            <a:off x="6256867" y="3976688"/>
            <a:ext cx="385233" cy="233363"/>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400">
              <a:solidFill>
                <a:srgbClr val="000000"/>
              </a:solidFill>
              <a:latin typeface="Arial" charset="0"/>
            </a:endParaRPr>
          </a:p>
        </p:txBody>
      </p:sp>
      <p:sp>
        <p:nvSpPr>
          <p:cNvPr id="307" name="Rectangle 166"/>
          <p:cNvSpPr>
            <a:spLocks noChangeArrowheads="1"/>
          </p:cNvSpPr>
          <p:nvPr/>
        </p:nvSpPr>
        <p:spPr bwMode="auto">
          <a:xfrm>
            <a:off x="4453468" y="4162425"/>
            <a:ext cx="385233" cy="233362"/>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400">
              <a:solidFill>
                <a:srgbClr val="000000"/>
              </a:solidFill>
              <a:latin typeface="Arial" charset="0"/>
            </a:endParaRPr>
          </a:p>
        </p:txBody>
      </p:sp>
      <p:sp>
        <p:nvSpPr>
          <p:cNvPr id="308" name="Text Box 128"/>
          <p:cNvSpPr txBox="1">
            <a:spLocks noChangeArrowheads="1"/>
          </p:cNvSpPr>
          <p:nvPr/>
        </p:nvSpPr>
        <p:spPr bwMode="auto">
          <a:xfrm>
            <a:off x="3951818" y="4124326"/>
            <a:ext cx="10294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a:solidFill>
                  <a:srgbClr val="000000"/>
                </a:solidFill>
                <a:latin typeface="Arial" charset="0"/>
              </a:rPr>
              <a:t>223.1.3.27</a:t>
            </a:r>
            <a:endParaRPr lang="en-US" altLang="en-US" sz="1400">
              <a:solidFill>
                <a:srgbClr val="000000"/>
              </a:solidFill>
              <a:latin typeface="Comic Sans MS" charset="0"/>
            </a:endParaRPr>
          </a:p>
        </p:txBody>
      </p:sp>
      <p:sp>
        <p:nvSpPr>
          <p:cNvPr id="309" name="Text Box 118"/>
          <p:cNvSpPr txBox="1">
            <a:spLocks noChangeArrowheads="1"/>
          </p:cNvSpPr>
          <p:nvPr/>
        </p:nvSpPr>
        <p:spPr bwMode="auto">
          <a:xfrm>
            <a:off x="5416551" y="3990976"/>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a:solidFill>
                  <a:srgbClr val="000000"/>
                </a:solidFill>
                <a:latin typeface="Arial" charset="0"/>
              </a:rPr>
              <a:t>223.1.2.2</a:t>
            </a:r>
            <a:endParaRPr lang="en-US" altLang="en-US" sz="1400">
              <a:solidFill>
                <a:srgbClr val="000000"/>
              </a:solidFill>
              <a:latin typeface="Comic Sans MS" charset="0"/>
            </a:endParaRPr>
          </a:p>
        </p:txBody>
      </p:sp>
      <p:sp>
        <p:nvSpPr>
          <p:cNvPr id="310" name="Text Box 119"/>
          <p:cNvSpPr txBox="1">
            <a:spLocks noChangeArrowheads="1"/>
          </p:cNvSpPr>
          <p:nvPr/>
        </p:nvSpPr>
        <p:spPr bwMode="auto">
          <a:xfrm>
            <a:off x="6523567" y="2474913"/>
            <a:ext cx="9300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a:solidFill>
                  <a:srgbClr val="000000"/>
                </a:solidFill>
                <a:latin typeface="Arial" charset="0"/>
              </a:rPr>
              <a:t>223.1.2.1</a:t>
            </a:r>
            <a:endParaRPr lang="en-US" altLang="en-US" sz="1400">
              <a:solidFill>
                <a:srgbClr val="000000"/>
              </a:solidFill>
              <a:latin typeface="Comic Sans MS" charset="0"/>
            </a:endParaRPr>
          </a:p>
        </p:txBody>
      </p:sp>
      <p:sp>
        <p:nvSpPr>
          <p:cNvPr id="311" name="Text Box 168"/>
          <p:cNvSpPr txBox="1">
            <a:spLocks noChangeArrowheads="1"/>
          </p:cNvSpPr>
          <p:nvPr/>
        </p:nvSpPr>
        <p:spPr bwMode="auto">
          <a:xfrm>
            <a:off x="4836584" y="1908175"/>
            <a:ext cx="91403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spcBef>
                <a:spcPct val="0"/>
              </a:spcBef>
              <a:spcAft>
                <a:spcPct val="0"/>
              </a:spcAft>
              <a:buClrTx/>
              <a:buSzTx/>
              <a:buFontTx/>
              <a:buNone/>
            </a:pPr>
            <a:r>
              <a:rPr lang="en-US" altLang="en-US" sz="2000" i="1">
                <a:solidFill>
                  <a:srgbClr val="CC0000"/>
                </a:solidFill>
                <a:latin typeface="Arial" charset="0"/>
              </a:rPr>
              <a:t>DHCP</a:t>
            </a:r>
          </a:p>
          <a:p>
            <a:pPr eaLnBrk="0" fontAlgn="base" hangingPunct="0">
              <a:spcBef>
                <a:spcPct val="0"/>
              </a:spcBef>
              <a:spcAft>
                <a:spcPct val="0"/>
              </a:spcAft>
              <a:buClrTx/>
              <a:buSzTx/>
              <a:buFontTx/>
              <a:buNone/>
            </a:pPr>
            <a:r>
              <a:rPr lang="en-US" altLang="en-US" sz="2000" i="1">
                <a:solidFill>
                  <a:srgbClr val="CC0000"/>
                </a:solidFill>
                <a:latin typeface="Arial" charset="0"/>
              </a:rPr>
              <a:t>server</a:t>
            </a:r>
          </a:p>
        </p:txBody>
      </p:sp>
      <p:sp>
        <p:nvSpPr>
          <p:cNvPr id="312" name="Text Box 170"/>
          <p:cNvSpPr txBox="1">
            <a:spLocks noChangeArrowheads="1"/>
          </p:cNvSpPr>
          <p:nvPr/>
        </p:nvSpPr>
        <p:spPr bwMode="auto">
          <a:xfrm>
            <a:off x="9233376" y="3183989"/>
            <a:ext cx="1837362"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spcBef>
                <a:spcPct val="0"/>
              </a:spcBef>
              <a:spcAft>
                <a:spcPct val="0"/>
              </a:spcAft>
              <a:buClrTx/>
              <a:buSzTx/>
              <a:buFontTx/>
              <a:buNone/>
            </a:pPr>
            <a:r>
              <a:rPr lang="en-US" altLang="en-US" sz="2000" i="1" dirty="0">
                <a:solidFill>
                  <a:srgbClr val="000000"/>
                </a:solidFill>
                <a:latin typeface="Arial" charset="0"/>
              </a:rPr>
              <a:t>arriving </a:t>
            </a:r>
            <a:r>
              <a:rPr lang="en-US" altLang="en-US" sz="2000" i="1" dirty="0">
                <a:solidFill>
                  <a:srgbClr val="CC0000"/>
                </a:solidFill>
                <a:latin typeface="Arial" charset="0"/>
              </a:rPr>
              <a:t>DHCP</a:t>
            </a:r>
          </a:p>
          <a:p>
            <a:pPr eaLnBrk="0" fontAlgn="base" hangingPunct="0">
              <a:spcBef>
                <a:spcPct val="0"/>
              </a:spcBef>
              <a:spcAft>
                <a:spcPct val="0"/>
              </a:spcAft>
              <a:buClrTx/>
              <a:buSzTx/>
              <a:buFontTx/>
              <a:buNone/>
            </a:pPr>
            <a:r>
              <a:rPr lang="en-US" altLang="en-US" sz="2000" i="1" dirty="0">
                <a:solidFill>
                  <a:srgbClr val="CC0000"/>
                </a:solidFill>
                <a:latin typeface="Arial" charset="0"/>
              </a:rPr>
              <a:t>client</a:t>
            </a:r>
            <a:r>
              <a:rPr lang="en-US" altLang="en-US" sz="2000" i="1" dirty="0">
                <a:solidFill>
                  <a:srgbClr val="000000"/>
                </a:solidFill>
                <a:latin typeface="Arial" charset="0"/>
              </a:rPr>
              <a:t> needs </a:t>
            </a:r>
          </a:p>
          <a:p>
            <a:pPr eaLnBrk="0" fontAlgn="base" hangingPunct="0">
              <a:spcBef>
                <a:spcPct val="0"/>
              </a:spcBef>
              <a:spcAft>
                <a:spcPct val="0"/>
              </a:spcAft>
              <a:buClrTx/>
              <a:buSzTx/>
              <a:buFontTx/>
              <a:buNone/>
            </a:pPr>
            <a:r>
              <a:rPr lang="en-US" altLang="en-US" sz="2000" i="1" dirty="0">
                <a:solidFill>
                  <a:srgbClr val="000000"/>
                </a:solidFill>
                <a:latin typeface="Arial" charset="0"/>
              </a:rPr>
              <a:t>address in this</a:t>
            </a:r>
          </a:p>
          <a:p>
            <a:pPr eaLnBrk="0" fontAlgn="base" hangingPunct="0">
              <a:spcBef>
                <a:spcPct val="0"/>
              </a:spcBef>
              <a:spcAft>
                <a:spcPct val="0"/>
              </a:spcAft>
              <a:buClrTx/>
              <a:buSzTx/>
              <a:buFontTx/>
              <a:buNone/>
            </a:pPr>
            <a:r>
              <a:rPr lang="en-US" altLang="en-US" sz="2000" i="1" dirty="0">
                <a:solidFill>
                  <a:srgbClr val="000000"/>
                </a:solidFill>
                <a:latin typeface="Arial" charset="0"/>
              </a:rPr>
              <a:t>network</a:t>
            </a:r>
          </a:p>
        </p:txBody>
      </p:sp>
      <p:grpSp>
        <p:nvGrpSpPr>
          <p:cNvPr id="313" name="Group 195"/>
          <p:cNvGrpSpPr>
            <a:grpSpLocks/>
          </p:cNvGrpSpPr>
          <p:nvPr/>
        </p:nvGrpSpPr>
        <p:grpSpPr bwMode="auto">
          <a:xfrm>
            <a:off x="5380567" y="2543176"/>
            <a:ext cx="535517" cy="681037"/>
            <a:chOff x="4140" y="429"/>
            <a:chExt cx="1425" cy="2396"/>
          </a:xfrm>
        </p:grpSpPr>
        <p:sp>
          <p:nvSpPr>
            <p:cNvPr id="314" name="Freeform 196"/>
            <p:cNvSpPr>
              <a:spLocks/>
            </p:cNvSpPr>
            <p:nvPr/>
          </p:nvSpPr>
          <p:spPr bwMode="auto">
            <a:xfrm>
              <a:off x="5268" y="433"/>
              <a:ext cx="283" cy="2286"/>
            </a:xfrm>
            <a:custGeom>
              <a:avLst/>
              <a:gdLst>
                <a:gd name="T0" fmla="*/ 6 w 354"/>
                <a:gd name="T1" fmla="*/ 0 h 2742"/>
                <a:gd name="T2" fmla="*/ 30 w 354"/>
                <a:gd name="T3" fmla="*/ 46 h 2742"/>
                <a:gd name="T4" fmla="*/ 30 w 354"/>
                <a:gd name="T5" fmla="*/ 354 h 2742"/>
                <a:gd name="T6" fmla="*/ 0 w 354"/>
                <a:gd name="T7" fmla="*/ 371 h 2742"/>
                <a:gd name="T8" fmla="*/ 6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5" name="Rectangle 197"/>
            <p:cNvSpPr>
              <a:spLocks noChangeArrowheads="1"/>
            </p:cNvSpPr>
            <p:nvPr/>
          </p:nvSpPr>
          <p:spPr bwMode="auto">
            <a:xfrm>
              <a:off x="4208" y="429"/>
              <a:ext cx="1048"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6" name="Freeform 198"/>
            <p:cNvSpPr>
              <a:spLocks/>
            </p:cNvSpPr>
            <p:nvPr/>
          </p:nvSpPr>
          <p:spPr bwMode="auto">
            <a:xfrm>
              <a:off x="5321" y="570"/>
              <a:ext cx="169" cy="2115"/>
            </a:xfrm>
            <a:custGeom>
              <a:avLst/>
              <a:gdLst>
                <a:gd name="T0" fmla="*/ 2 w 211"/>
                <a:gd name="T1" fmla="*/ 0 h 2537"/>
                <a:gd name="T2" fmla="*/ 18 w 211"/>
                <a:gd name="T3" fmla="*/ 30 h 2537"/>
                <a:gd name="T4" fmla="*/ 2 w 211"/>
                <a:gd name="T5" fmla="*/ 338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7" name="Freeform 199"/>
            <p:cNvSpPr>
              <a:spLocks/>
            </p:cNvSpPr>
            <p:nvPr/>
          </p:nvSpPr>
          <p:spPr bwMode="auto">
            <a:xfrm>
              <a:off x="5284" y="1640"/>
              <a:ext cx="263" cy="189"/>
            </a:xfrm>
            <a:custGeom>
              <a:avLst/>
              <a:gdLst>
                <a:gd name="T0" fmla="*/ 2 w 328"/>
                <a:gd name="T1" fmla="*/ 0 h 226"/>
                <a:gd name="T2" fmla="*/ 29 w 328"/>
                <a:gd name="T3" fmla="*/ 18 h 226"/>
                <a:gd name="T4" fmla="*/ 29 w 328"/>
                <a:gd name="T5" fmla="*/ 32 h 226"/>
                <a:gd name="T6" fmla="*/ 0 w 328"/>
                <a:gd name="T7" fmla="*/ 13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8" name="Rectangle 200"/>
            <p:cNvSpPr>
              <a:spLocks noChangeArrowheads="1"/>
            </p:cNvSpPr>
            <p:nvPr/>
          </p:nvSpPr>
          <p:spPr bwMode="auto">
            <a:xfrm>
              <a:off x="4213" y="691"/>
              <a:ext cx="597" cy="50"/>
            </a:xfrm>
            <a:prstGeom prst="rect">
              <a:avLst/>
            </a:prstGeom>
            <a:solidFill>
              <a:srgbClr val="000000"/>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319" name="Group 201"/>
            <p:cNvGrpSpPr>
              <a:grpSpLocks/>
            </p:cNvGrpSpPr>
            <p:nvPr/>
          </p:nvGrpSpPr>
          <p:grpSpPr bwMode="auto">
            <a:xfrm>
              <a:off x="4749" y="668"/>
              <a:ext cx="581" cy="145"/>
              <a:chOff x="614" y="2568"/>
              <a:chExt cx="725" cy="139"/>
            </a:xfrm>
          </p:grpSpPr>
          <p:sp>
            <p:nvSpPr>
              <p:cNvPr id="344" name="AutoShape 202"/>
              <p:cNvSpPr>
                <a:spLocks noChangeArrowheads="1"/>
              </p:cNvSpPr>
              <p:nvPr/>
            </p:nvSpPr>
            <p:spPr bwMode="auto">
              <a:xfrm>
                <a:off x="613" y="2569"/>
                <a:ext cx="724"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45" name="AutoShape 203"/>
              <p:cNvSpPr>
                <a:spLocks noChangeArrowheads="1"/>
              </p:cNvSpPr>
              <p:nvPr/>
            </p:nvSpPr>
            <p:spPr bwMode="auto">
              <a:xfrm>
                <a:off x="627" y="2585"/>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320" name="Rectangle 204"/>
            <p:cNvSpPr>
              <a:spLocks noChangeArrowheads="1"/>
            </p:cNvSpPr>
            <p:nvPr/>
          </p:nvSpPr>
          <p:spPr bwMode="auto">
            <a:xfrm>
              <a:off x="4224" y="1021"/>
              <a:ext cx="597" cy="45"/>
            </a:xfrm>
            <a:prstGeom prst="rect">
              <a:avLst/>
            </a:prstGeom>
            <a:solidFill>
              <a:srgbClr val="000000"/>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321" name="Group 205"/>
            <p:cNvGrpSpPr>
              <a:grpSpLocks/>
            </p:cNvGrpSpPr>
            <p:nvPr/>
          </p:nvGrpSpPr>
          <p:grpSpPr bwMode="auto">
            <a:xfrm>
              <a:off x="4747" y="994"/>
              <a:ext cx="581" cy="134"/>
              <a:chOff x="614" y="2568"/>
              <a:chExt cx="725" cy="139"/>
            </a:xfrm>
          </p:grpSpPr>
          <p:sp>
            <p:nvSpPr>
              <p:cNvPr id="342" name="AutoShape 206"/>
              <p:cNvSpPr>
                <a:spLocks noChangeArrowheads="1"/>
              </p:cNvSpPr>
              <p:nvPr/>
            </p:nvSpPr>
            <p:spPr bwMode="auto">
              <a:xfrm>
                <a:off x="616" y="2567"/>
                <a:ext cx="724"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43" name="AutoShape 207"/>
              <p:cNvSpPr>
                <a:spLocks noChangeArrowheads="1"/>
              </p:cNvSpPr>
              <p:nvPr/>
            </p:nvSpPr>
            <p:spPr bwMode="auto">
              <a:xfrm>
                <a:off x="630" y="2584"/>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322" name="Rectangle 208"/>
            <p:cNvSpPr>
              <a:spLocks noChangeArrowheads="1"/>
            </p:cNvSpPr>
            <p:nvPr/>
          </p:nvSpPr>
          <p:spPr bwMode="auto">
            <a:xfrm>
              <a:off x="4219" y="1356"/>
              <a:ext cx="591" cy="50"/>
            </a:xfrm>
            <a:prstGeom prst="rect">
              <a:avLst/>
            </a:prstGeom>
            <a:solidFill>
              <a:srgbClr val="000000"/>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23" name="Rectangle 209"/>
            <p:cNvSpPr>
              <a:spLocks noChangeArrowheads="1"/>
            </p:cNvSpPr>
            <p:nvPr/>
          </p:nvSpPr>
          <p:spPr bwMode="auto">
            <a:xfrm>
              <a:off x="4230" y="1658"/>
              <a:ext cx="591" cy="45"/>
            </a:xfrm>
            <a:prstGeom prst="rect">
              <a:avLst/>
            </a:prstGeom>
            <a:solidFill>
              <a:srgbClr val="000000"/>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324" name="Group 210"/>
            <p:cNvGrpSpPr>
              <a:grpSpLocks/>
            </p:cNvGrpSpPr>
            <p:nvPr/>
          </p:nvGrpSpPr>
          <p:grpSpPr bwMode="auto">
            <a:xfrm>
              <a:off x="4735" y="1627"/>
              <a:ext cx="582" cy="151"/>
              <a:chOff x="614" y="2568"/>
              <a:chExt cx="725" cy="139"/>
            </a:xfrm>
          </p:grpSpPr>
          <p:sp>
            <p:nvSpPr>
              <p:cNvPr id="340" name="AutoShape 211"/>
              <p:cNvSpPr>
                <a:spLocks noChangeArrowheads="1"/>
              </p:cNvSpPr>
              <p:nvPr/>
            </p:nvSpPr>
            <p:spPr bwMode="auto">
              <a:xfrm>
                <a:off x="617" y="2576"/>
                <a:ext cx="723"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41" name="AutoShape 212"/>
              <p:cNvSpPr>
                <a:spLocks noChangeArrowheads="1"/>
              </p:cNvSpPr>
              <p:nvPr/>
            </p:nvSpPr>
            <p:spPr bwMode="auto">
              <a:xfrm>
                <a:off x="631" y="2586"/>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325" name="Freeform 213"/>
            <p:cNvSpPr>
              <a:spLocks/>
            </p:cNvSpPr>
            <p:nvPr/>
          </p:nvSpPr>
          <p:spPr bwMode="auto">
            <a:xfrm>
              <a:off x="5288" y="1354"/>
              <a:ext cx="263" cy="188"/>
            </a:xfrm>
            <a:custGeom>
              <a:avLst/>
              <a:gdLst>
                <a:gd name="T0" fmla="*/ 2 w 328"/>
                <a:gd name="T1" fmla="*/ 0 h 226"/>
                <a:gd name="T2" fmla="*/ 29 w 328"/>
                <a:gd name="T3" fmla="*/ 17 h 226"/>
                <a:gd name="T4" fmla="*/ 29 w 328"/>
                <a:gd name="T5" fmla="*/ 30 h 226"/>
                <a:gd name="T6" fmla="*/ 0 w 328"/>
                <a:gd name="T7" fmla="*/ 12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326" name="Group 214"/>
            <p:cNvGrpSpPr>
              <a:grpSpLocks/>
            </p:cNvGrpSpPr>
            <p:nvPr/>
          </p:nvGrpSpPr>
          <p:grpSpPr bwMode="auto">
            <a:xfrm>
              <a:off x="4739" y="1327"/>
              <a:ext cx="582" cy="139"/>
              <a:chOff x="614" y="2568"/>
              <a:chExt cx="725" cy="139"/>
            </a:xfrm>
          </p:grpSpPr>
          <p:sp>
            <p:nvSpPr>
              <p:cNvPr id="338" name="AutoShape 215"/>
              <p:cNvSpPr>
                <a:spLocks noChangeArrowheads="1"/>
              </p:cNvSpPr>
              <p:nvPr/>
            </p:nvSpPr>
            <p:spPr bwMode="auto">
              <a:xfrm>
                <a:off x="612" y="2569"/>
                <a:ext cx="73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39" name="AutoShape 216"/>
              <p:cNvSpPr>
                <a:spLocks noChangeArrowheads="1"/>
              </p:cNvSpPr>
              <p:nvPr/>
            </p:nvSpPr>
            <p:spPr bwMode="auto">
              <a:xfrm>
                <a:off x="626" y="2586"/>
                <a:ext cx="695"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327" name="Rectangle 217"/>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28" name="Freeform 218"/>
            <p:cNvSpPr>
              <a:spLocks/>
            </p:cNvSpPr>
            <p:nvPr/>
          </p:nvSpPr>
          <p:spPr bwMode="auto">
            <a:xfrm>
              <a:off x="5312" y="1007"/>
              <a:ext cx="237" cy="213"/>
            </a:xfrm>
            <a:custGeom>
              <a:avLst/>
              <a:gdLst>
                <a:gd name="T0" fmla="*/ 2 w 296"/>
                <a:gd name="T1" fmla="*/ 0 h 256"/>
                <a:gd name="T2" fmla="*/ 26 w 296"/>
                <a:gd name="T3" fmla="*/ 18 h 256"/>
                <a:gd name="T4" fmla="*/ 26 w 296"/>
                <a:gd name="T5" fmla="*/ 34 h 256"/>
                <a:gd name="T6" fmla="*/ 0 w 296"/>
                <a:gd name="T7" fmla="*/ 12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29" name="Freeform 219"/>
            <p:cNvSpPr>
              <a:spLocks/>
            </p:cNvSpPr>
            <p:nvPr/>
          </p:nvSpPr>
          <p:spPr bwMode="auto">
            <a:xfrm>
              <a:off x="5315" y="680"/>
              <a:ext cx="244" cy="240"/>
            </a:xfrm>
            <a:custGeom>
              <a:avLst/>
              <a:gdLst>
                <a:gd name="T0" fmla="*/ 0 w 304"/>
                <a:gd name="T1" fmla="*/ 0 h 288"/>
                <a:gd name="T2" fmla="*/ 27 w 304"/>
                <a:gd name="T3" fmla="*/ 23 h 288"/>
                <a:gd name="T4" fmla="*/ 25 w 304"/>
                <a:gd name="T5" fmla="*/ 40 h 288"/>
                <a:gd name="T6" fmla="*/ 2 w 304"/>
                <a:gd name="T7" fmla="*/ 17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30" name="Oval 220"/>
            <p:cNvSpPr>
              <a:spLocks noChangeArrowheads="1"/>
            </p:cNvSpPr>
            <p:nvPr/>
          </p:nvSpPr>
          <p:spPr bwMode="auto">
            <a:xfrm>
              <a:off x="5514" y="2613"/>
              <a:ext cx="51"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31" name="Freeform 221"/>
            <p:cNvSpPr>
              <a:spLocks/>
            </p:cNvSpPr>
            <p:nvPr/>
          </p:nvSpPr>
          <p:spPr bwMode="auto">
            <a:xfrm>
              <a:off x="5302" y="2614"/>
              <a:ext cx="245" cy="200"/>
            </a:xfrm>
            <a:custGeom>
              <a:avLst/>
              <a:gdLst>
                <a:gd name="T0" fmla="*/ 0 w 306"/>
                <a:gd name="T1" fmla="*/ 15 h 240"/>
                <a:gd name="T2" fmla="*/ 2 w 306"/>
                <a:gd name="T3" fmla="*/ 33 h 240"/>
                <a:gd name="T4" fmla="*/ 27 w 306"/>
                <a:gd name="T5" fmla="*/ 15 h 240"/>
                <a:gd name="T6" fmla="*/ 26 w 306"/>
                <a:gd name="T7" fmla="*/ 0 h 240"/>
                <a:gd name="T8" fmla="*/ 0 w 306"/>
                <a:gd name="T9" fmla="*/ 15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32" name="AutoShape 222"/>
            <p:cNvSpPr>
              <a:spLocks noChangeArrowheads="1"/>
            </p:cNvSpPr>
            <p:nvPr/>
          </p:nvSpPr>
          <p:spPr bwMode="auto">
            <a:xfrm>
              <a:off x="4140" y="2680"/>
              <a:ext cx="1200" cy="145"/>
            </a:xfrm>
            <a:prstGeom prst="roundRect">
              <a:avLst>
                <a:gd name="adj" fmla="val 50000"/>
              </a:avLst>
            </a:prstGeom>
            <a:solidFill>
              <a:srgbClr val="DDDDDD"/>
            </a:solidFill>
            <a:ln w="9525">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33" name="AutoShape 223"/>
            <p:cNvSpPr>
              <a:spLocks noChangeArrowheads="1"/>
            </p:cNvSpPr>
            <p:nvPr/>
          </p:nvSpPr>
          <p:spPr bwMode="auto">
            <a:xfrm>
              <a:off x="4208" y="2713"/>
              <a:ext cx="1070"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34" name="Oval 224"/>
            <p:cNvSpPr>
              <a:spLocks noChangeArrowheads="1"/>
            </p:cNvSpPr>
            <p:nvPr/>
          </p:nvSpPr>
          <p:spPr bwMode="auto">
            <a:xfrm>
              <a:off x="4309"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35" name="Oval 225"/>
            <p:cNvSpPr>
              <a:spLocks noChangeArrowheads="1"/>
            </p:cNvSpPr>
            <p:nvPr/>
          </p:nvSpPr>
          <p:spPr bwMode="auto">
            <a:xfrm>
              <a:off x="4484" y="2384"/>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FF0000"/>
                </a:solidFill>
                <a:effectLst/>
                <a:uLnTx/>
                <a:uFillTx/>
                <a:latin typeface="Arial" charset="0"/>
                <a:ea typeface="ＭＳ Ｐゴシック" charset="-128"/>
              </a:endParaRPr>
            </a:p>
          </p:txBody>
        </p:sp>
        <p:sp>
          <p:nvSpPr>
            <p:cNvPr id="336" name="Oval 226"/>
            <p:cNvSpPr>
              <a:spLocks noChangeArrowheads="1"/>
            </p:cNvSpPr>
            <p:nvPr/>
          </p:nvSpPr>
          <p:spPr bwMode="auto">
            <a:xfrm>
              <a:off x="4664" y="2384"/>
              <a:ext cx="158" cy="14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37" name="Rectangle 227"/>
            <p:cNvSpPr>
              <a:spLocks noChangeArrowheads="1"/>
            </p:cNvSpPr>
            <p:nvPr/>
          </p:nvSpPr>
          <p:spPr bwMode="auto">
            <a:xfrm>
              <a:off x="5064" y="1836"/>
              <a:ext cx="84" cy="760"/>
            </a:xfrm>
            <a:prstGeom prst="rect">
              <a:avLst/>
            </a:prstGeom>
            <a:solidFill>
              <a:srgbClr val="292929"/>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346" name="Group 231"/>
          <p:cNvGrpSpPr>
            <a:grpSpLocks/>
          </p:cNvGrpSpPr>
          <p:nvPr/>
        </p:nvGrpSpPr>
        <p:grpSpPr bwMode="auto">
          <a:xfrm>
            <a:off x="7531101" y="3289301"/>
            <a:ext cx="1468967" cy="549275"/>
            <a:chOff x="3428" y="1798"/>
            <a:chExt cx="694" cy="346"/>
          </a:xfrm>
        </p:grpSpPr>
        <p:grpSp>
          <p:nvGrpSpPr>
            <p:cNvPr id="347" name="Group 229"/>
            <p:cNvGrpSpPr>
              <a:grpSpLocks/>
            </p:cNvGrpSpPr>
            <p:nvPr/>
          </p:nvGrpSpPr>
          <p:grpSpPr bwMode="auto">
            <a:xfrm>
              <a:off x="3628" y="1798"/>
              <a:ext cx="494" cy="346"/>
              <a:chOff x="4420" y="878"/>
              <a:chExt cx="614" cy="458"/>
            </a:xfrm>
          </p:grpSpPr>
          <p:pic>
            <p:nvPicPr>
              <p:cNvPr id="349" name="Picture 173" descr="laptop_keyboa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 name="Freeform 174"/>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pic>
            <p:nvPicPr>
              <p:cNvPr id="351" name="Picture 175" descr="sc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2" name="Freeform 176"/>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53" name="Freeform 177"/>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54" name="Freeform 178"/>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55" name="Freeform 179"/>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56" name="Freeform 180"/>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57" name="Freeform 181"/>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358" name="Group 182"/>
              <p:cNvGrpSpPr>
                <a:grpSpLocks/>
              </p:cNvGrpSpPr>
              <p:nvPr/>
            </p:nvGrpSpPr>
            <p:grpSpPr bwMode="auto">
              <a:xfrm>
                <a:off x="4584" y="1203"/>
                <a:ext cx="119" cy="53"/>
                <a:chOff x="1740" y="2642"/>
                <a:chExt cx="752" cy="327"/>
              </a:xfrm>
            </p:grpSpPr>
            <p:sp>
              <p:nvSpPr>
                <p:cNvPr id="365" name="Freeform 183"/>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66" name="Freeform 184"/>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67" name="Freeform 185"/>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68" name="Freeform 186"/>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69" name="Freeform 187"/>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70" name="Freeform 188"/>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359" name="Freeform 189"/>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60" name="Freeform 190"/>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61" name="Freeform 191"/>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62" name="Freeform 192"/>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63" name="Freeform 193"/>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64" name="Freeform 194"/>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348" name="Line 230"/>
            <p:cNvSpPr>
              <a:spLocks noChangeShapeType="1"/>
            </p:cNvSpPr>
            <p:nvPr/>
          </p:nvSpPr>
          <p:spPr bwMode="auto">
            <a:xfrm flipH="1">
              <a:off x="3428" y="2002"/>
              <a:ext cx="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371" name="AutoShape 232"/>
          <p:cNvSpPr>
            <a:spLocks noChangeArrowheads="1"/>
          </p:cNvSpPr>
          <p:nvPr/>
        </p:nvSpPr>
        <p:spPr bwMode="auto">
          <a:xfrm>
            <a:off x="7888818" y="3846512"/>
            <a:ext cx="1301749" cy="374650"/>
          </a:xfrm>
          <a:prstGeom prst="leftArrow">
            <a:avLst>
              <a:gd name="adj1" fmla="val 50000"/>
              <a:gd name="adj2" fmla="val 65148"/>
            </a:avLst>
          </a:prstGeom>
          <a:gradFill rotWithShape="1">
            <a:gsLst>
              <a:gs pos="0">
                <a:srgbClr val="CC0000"/>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72" name="Line 233"/>
          <p:cNvSpPr>
            <a:spLocks noChangeShapeType="1"/>
          </p:cNvSpPr>
          <p:nvPr/>
        </p:nvSpPr>
        <p:spPr bwMode="auto">
          <a:xfrm flipH="1">
            <a:off x="5907618" y="3101975"/>
            <a:ext cx="419100" cy="47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218992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8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9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0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0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1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1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7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1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4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p:bldP spid="252" grpId="0"/>
      <p:bldP spid="253" grpId="0"/>
      <p:bldP spid="254" grpId="0" animBg="1"/>
      <p:bldP spid="255" grpId="0" animBg="1"/>
      <p:bldP spid="256" grpId="0" animBg="1"/>
      <p:bldP spid="257" grpId="0" animBg="1"/>
      <p:bldP spid="258" grpId="0" animBg="1"/>
      <p:bldP spid="259" grpId="0" animBg="1"/>
      <p:bldP spid="260" grpId="0" animBg="1"/>
      <p:bldP spid="261" grpId="0" animBg="1"/>
      <p:bldP spid="262" grpId="0"/>
      <p:bldP spid="263" grpId="0"/>
      <p:bldP spid="264" grpId="0"/>
      <p:bldP spid="265" grpId="0" animBg="1"/>
      <p:bldP spid="266" grpId="0"/>
      <p:bldP spid="267" grpId="0" animBg="1"/>
      <p:bldP spid="268" grpId="0" animBg="1"/>
      <p:bldP spid="269" grpId="0" animBg="1"/>
      <p:bldP spid="270" grpId="0" animBg="1"/>
      <p:bldP spid="271" grpId="0" animBg="1"/>
      <p:bldP spid="272" grpId="0"/>
      <p:bldP spid="273" grpId="0"/>
      <p:bldP spid="304" grpId="0" animBg="1"/>
      <p:bldP spid="305" grpId="0"/>
      <p:bldP spid="306" grpId="0" animBg="1"/>
      <p:bldP spid="307" grpId="0" animBg="1"/>
      <p:bldP spid="308" grpId="0"/>
      <p:bldP spid="309" grpId="0"/>
      <p:bldP spid="310" grpId="0"/>
      <p:bldP spid="311" grpId="0"/>
      <p:bldP spid="312" grpId="0"/>
      <p:bldP spid="371" grpId="0" animBg="1"/>
      <p:bldP spid="37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a:t>
            </a:r>
            <a:r>
              <a:rPr lang="mr-IN" dirty="0"/>
              <a:t>–</a:t>
            </a:r>
            <a:r>
              <a:rPr lang="en-US" dirty="0"/>
              <a:t> </a:t>
            </a:r>
            <a:r>
              <a:rPr lang="en-US" dirty="0" err="1"/>
              <a:t>Cont</a:t>
            </a:r>
            <a:r>
              <a:rPr lang="mr-IN" dirty="0"/>
              <a:t>…</a:t>
            </a:r>
            <a:endParaRPr lang="en-US" dirty="0"/>
          </a:p>
        </p:txBody>
      </p:sp>
      <p:sp>
        <p:nvSpPr>
          <p:cNvPr id="3" name="Content Placeholder 2"/>
          <p:cNvSpPr>
            <a:spLocks noGrp="1"/>
          </p:cNvSpPr>
          <p:nvPr>
            <p:ph idx="1"/>
          </p:nvPr>
        </p:nvSpPr>
        <p:spPr/>
        <p:txBody>
          <a:bodyPr/>
          <a:lstStyle/>
          <a:p>
            <a:pPr lvl="0"/>
            <a:r>
              <a:rPr lang="en-IN" dirty="0"/>
              <a:t>With dynamic addressing, a device can have a different IP address every time it connects to the network. </a:t>
            </a:r>
            <a:endParaRPr lang="en-GB" dirty="0"/>
          </a:p>
          <a:p>
            <a:pPr lvl="0"/>
            <a:r>
              <a:rPr lang="en-IN" dirty="0"/>
              <a:t>In some systems, the device's IP address can even change while it is still connected. </a:t>
            </a:r>
          </a:p>
          <a:p>
            <a:pPr lvl="0"/>
            <a:r>
              <a:rPr lang="en-IN" dirty="0"/>
              <a:t>It allows reuse of addresses (only hold address while connected “on”). </a:t>
            </a:r>
          </a:p>
          <a:p>
            <a:pPr lvl="0"/>
            <a:r>
              <a:rPr lang="en-IN" dirty="0"/>
              <a:t>It also support mobile users who want to join network.</a:t>
            </a:r>
            <a:endParaRPr lang="en-GB" dirty="0"/>
          </a:p>
          <a:p>
            <a:endParaRPr lang="en-US" dirty="0"/>
          </a:p>
        </p:txBody>
      </p:sp>
    </p:spTree>
    <p:extLst>
      <p:ext uri="{BB962C8B-B14F-4D97-AF65-F5344CB8AC3E}">
        <p14:creationId xmlns:p14="http://schemas.microsoft.com/office/powerpoint/2010/main" val="249606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DHCP Client Server Interaction</a:t>
            </a:r>
          </a:p>
        </p:txBody>
      </p:sp>
      <p:sp>
        <p:nvSpPr>
          <p:cNvPr id="4" name="Content Placeholder 3">
            <a:extLst>
              <a:ext uri="{FF2B5EF4-FFF2-40B4-BE49-F238E27FC236}">
                <a16:creationId xmlns:a16="http://schemas.microsoft.com/office/drawing/2014/main" xmlns="" id="{F7E7E980-75B7-3348-B8FC-B73615DADE58}"/>
              </a:ext>
            </a:extLst>
          </p:cNvPr>
          <p:cNvSpPr>
            <a:spLocks noGrp="1"/>
          </p:cNvSpPr>
          <p:nvPr>
            <p:ph idx="1"/>
          </p:nvPr>
        </p:nvSpPr>
        <p:spPr/>
        <p:txBody>
          <a:bodyPr/>
          <a:lstStyle/>
          <a:p>
            <a:endParaRPr lang="en-US"/>
          </a:p>
        </p:txBody>
      </p:sp>
      <p:sp>
        <p:nvSpPr>
          <p:cNvPr id="182" name="Text Box 7"/>
          <p:cNvSpPr txBox="1">
            <a:spLocks noChangeArrowheads="1"/>
          </p:cNvSpPr>
          <p:nvPr/>
        </p:nvSpPr>
        <p:spPr bwMode="auto">
          <a:xfrm>
            <a:off x="1556079" y="1154112"/>
            <a:ext cx="23594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600">
                <a:solidFill>
                  <a:srgbClr val="CC0000"/>
                </a:solidFill>
                <a:latin typeface="Arial" charset="0"/>
              </a:rPr>
              <a:t>DHCP server: 223.1.2.5</a:t>
            </a:r>
          </a:p>
        </p:txBody>
      </p:sp>
      <p:sp>
        <p:nvSpPr>
          <p:cNvPr id="183" name="Text Box 8"/>
          <p:cNvSpPr txBox="1">
            <a:spLocks noChangeArrowheads="1"/>
          </p:cNvSpPr>
          <p:nvPr/>
        </p:nvSpPr>
        <p:spPr bwMode="auto">
          <a:xfrm>
            <a:off x="8187730" y="1195387"/>
            <a:ext cx="856324"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spcBef>
                <a:spcPct val="0"/>
              </a:spcBef>
              <a:spcAft>
                <a:spcPct val="0"/>
              </a:spcAft>
              <a:buClrTx/>
              <a:buSzTx/>
              <a:buFontTx/>
              <a:buNone/>
            </a:pPr>
            <a:r>
              <a:rPr lang="en-US" altLang="en-US" sz="1600">
                <a:solidFill>
                  <a:srgbClr val="CC0000"/>
                </a:solidFill>
                <a:latin typeface="Arial" charset="0"/>
              </a:rPr>
              <a:t>arriving</a:t>
            </a:r>
          </a:p>
          <a:p>
            <a:pPr algn="ctr" eaLnBrk="0" fontAlgn="base" hangingPunct="0">
              <a:spcBef>
                <a:spcPct val="0"/>
              </a:spcBef>
              <a:spcAft>
                <a:spcPct val="0"/>
              </a:spcAft>
              <a:buClrTx/>
              <a:buSzTx/>
              <a:buFontTx/>
              <a:buNone/>
            </a:pPr>
            <a:r>
              <a:rPr lang="en-US" altLang="en-US" sz="1600">
                <a:solidFill>
                  <a:srgbClr val="CC0000"/>
                </a:solidFill>
                <a:latin typeface="Arial" charset="0"/>
              </a:rPr>
              <a:t> client</a:t>
            </a:r>
          </a:p>
        </p:txBody>
      </p:sp>
      <p:sp>
        <p:nvSpPr>
          <p:cNvPr id="184" name="Line 10"/>
          <p:cNvSpPr>
            <a:spLocks noChangeShapeType="1"/>
          </p:cNvSpPr>
          <p:nvPr/>
        </p:nvSpPr>
        <p:spPr bwMode="auto">
          <a:xfrm flipH="1">
            <a:off x="2421468" y="2047875"/>
            <a:ext cx="14817" cy="4027487"/>
          </a:xfrm>
          <a:prstGeom prst="line">
            <a:avLst/>
          </a:prstGeom>
          <a:noFill/>
          <a:ln w="9525">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5" name="Line 11"/>
          <p:cNvSpPr>
            <a:spLocks noChangeShapeType="1"/>
          </p:cNvSpPr>
          <p:nvPr/>
        </p:nvSpPr>
        <p:spPr bwMode="auto">
          <a:xfrm flipH="1">
            <a:off x="8456084" y="2124075"/>
            <a:ext cx="14816" cy="4140200"/>
          </a:xfrm>
          <a:prstGeom prst="line">
            <a:avLst/>
          </a:prstGeom>
          <a:noFill/>
          <a:ln w="9525">
            <a:solidFill>
              <a:srgbClr val="80808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86" name="Group 185"/>
          <p:cNvGrpSpPr>
            <a:grpSpLocks/>
          </p:cNvGrpSpPr>
          <p:nvPr/>
        </p:nvGrpSpPr>
        <p:grpSpPr bwMode="auto">
          <a:xfrm>
            <a:off x="2480733" y="1227138"/>
            <a:ext cx="5861051" cy="1401763"/>
            <a:chOff x="1860550" y="1343025"/>
            <a:chExt cx="4395788" cy="1401763"/>
          </a:xfrm>
        </p:grpSpPr>
        <p:sp>
          <p:nvSpPr>
            <p:cNvPr id="187" name="Line 9"/>
            <p:cNvSpPr>
              <a:spLocks noChangeShapeType="1"/>
            </p:cNvSpPr>
            <p:nvPr/>
          </p:nvSpPr>
          <p:spPr bwMode="auto">
            <a:xfrm flipH="1">
              <a:off x="1860550" y="2208213"/>
              <a:ext cx="4395788"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nvGrpSpPr>
            <p:cNvPr id="188" name="Group 23"/>
            <p:cNvGrpSpPr>
              <a:grpSpLocks/>
            </p:cNvGrpSpPr>
            <p:nvPr/>
          </p:nvGrpSpPr>
          <p:grpSpPr bwMode="auto">
            <a:xfrm>
              <a:off x="3389313" y="1343025"/>
              <a:ext cx="2673350" cy="1116013"/>
              <a:chOff x="11865" y="3885"/>
              <a:chExt cx="3720" cy="1260"/>
            </a:xfrm>
          </p:grpSpPr>
          <p:sp>
            <p:nvSpPr>
              <p:cNvPr id="189" name="Text Box 24"/>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200" b="1">
                    <a:solidFill>
                      <a:srgbClr val="000000"/>
                    </a:solidFill>
                    <a:latin typeface="Arial" charset="0"/>
                  </a:rPr>
                  <a:t>DHCP discover</a:t>
                </a:r>
                <a:endParaRPr lang="en-US" altLang="en-US" sz="1200" b="1">
                  <a:solidFill>
                    <a:srgbClr val="000000"/>
                  </a:solidFill>
                  <a:latin typeface="Comic Sans MS" charset="0"/>
                </a:endParaRPr>
              </a:p>
            </p:txBody>
          </p:sp>
          <p:sp>
            <p:nvSpPr>
              <p:cNvPr id="190" name="Text Box 25"/>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headEnd/>
                <a:tailEnd/>
              </a:ln>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src : 0.0.0.0, 68     </a:t>
                </a:r>
              </a:p>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dest.: 255.255.255.255,67</a:t>
                </a:r>
              </a:p>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yiaddr:    0.0.0.0</a:t>
                </a:r>
              </a:p>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transaction ID: 654</a:t>
                </a:r>
                <a:endParaRPr lang="en-US" altLang="en-US" sz="1600">
                  <a:solidFill>
                    <a:srgbClr val="000000"/>
                  </a:solidFill>
                  <a:latin typeface="Comic Sans MS" charset="0"/>
                </a:endParaRPr>
              </a:p>
            </p:txBody>
          </p:sp>
        </p:grpSp>
      </p:grpSp>
      <p:sp>
        <p:nvSpPr>
          <p:cNvPr id="191" name="Line 26"/>
          <p:cNvSpPr>
            <a:spLocks noChangeShapeType="1"/>
          </p:cNvSpPr>
          <p:nvPr/>
        </p:nvSpPr>
        <p:spPr bwMode="auto">
          <a:xfrm>
            <a:off x="2537885" y="3078163"/>
            <a:ext cx="5861049" cy="53816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nvGrpSpPr>
          <p:cNvPr id="192" name="Group 191"/>
          <p:cNvGrpSpPr>
            <a:grpSpLocks/>
          </p:cNvGrpSpPr>
          <p:nvPr/>
        </p:nvGrpSpPr>
        <p:grpSpPr bwMode="auto">
          <a:xfrm>
            <a:off x="4749800" y="2463800"/>
            <a:ext cx="3361267" cy="1217612"/>
            <a:chOff x="3562350" y="2579688"/>
            <a:chExt cx="2520950" cy="1217612"/>
          </a:xfrm>
        </p:grpSpPr>
        <p:sp>
          <p:nvSpPr>
            <p:cNvPr id="193" name="Text Box 27"/>
            <p:cNvSpPr txBox="1">
              <a:spLocks noChangeArrowheads="1"/>
            </p:cNvSpPr>
            <p:nvPr/>
          </p:nvSpPr>
          <p:spPr bwMode="auto">
            <a:xfrm>
              <a:off x="3562350" y="2579688"/>
              <a:ext cx="1379538"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200" b="1">
                  <a:solidFill>
                    <a:srgbClr val="000000"/>
                  </a:solidFill>
                  <a:latin typeface="Arial" charset="0"/>
                </a:rPr>
                <a:t>DHCP offer</a:t>
              </a:r>
              <a:endParaRPr lang="en-US" altLang="en-US" sz="1600">
                <a:solidFill>
                  <a:srgbClr val="000000"/>
                </a:solidFill>
                <a:latin typeface="Comic Sans MS" charset="0"/>
              </a:endParaRPr>
            </a:p>
          </p:txBody>
        </p:sp>
        <p:sp>
          <p:nvSpPr>
            <p:cNvPr id="194" name="Text Box 28"/>
            <p:cNvSpPr txBox="1">
              <a:spLocks noChangeArrowheads="1"/>
            </p:cNvSpPr>
            <p:nvPr/>
          </p:nvSpPr>
          <p:spPr bwMode="auto">
            <a:xfrm>
              <a:off x="3659188" y="2832100"/>
              <a:ext cx="2424112" cy="965200"/>
            </a:xfrm>
            <a:prstGeom prst="rect">
              <a:avLst/>
            </a:prstGeom>
            <a:solidFill>
              <a:srgbClr val="FFFFFF"/>
            </a:solidFill>
            <a:ln w="9525">
              <a:solidFill>
                <a:srgbClr val="000000"/>
              </a:solidFill>
              <a:miter lim="800000"/>
              <a:headEnd/>
              <a:tailEnd/>
            </a:ln>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src: 223.1.2.5, 67      </a:t>
              </a:r>
            </a:p>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dest:  255.255.255.255, 68</a:t>
              </a:r>
            </a:p>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yiaddrr: 223.1.2.4</a:t>
              </a:r>
            </a:p>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transaction ID: 654</a:t>
              </a:r>
            </a:p>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lifetime: 3600 secs</a:t>
              </a:r>
              <a:endParaRPr lang="en-US" altLang="en-US" sz="800">
                <a:solidFill>
                  <a:srgbClr val="000000"/>
                </a:solidFill>
                <a:latin typeface="Comic Sans MS" charset="0"/>
              </a:endParaRPr>
            </a:p>
          </p:txBody>
        </p:sp>
      </p:grpSp>
      <p:sp>
        <p:nvSpPr>
          <p:cNvPr id="195" name="Line 29"/>
          <p:cNvSpPr>
            <a:spLocks noChangeShapeType="1"/>
          </p:cNvSpPr>
          <p:nvPr/>
        </p:nvSpPr>
        <p:spPr bwMode="auto">
          <a:xfrm flipH="1">
            <a:off x="2393952" y="4306888"/>
            <a:ext cx="5861049" cy="53657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nvGrpSpPr>
          <p:cNvPr id="196" name="Group 195"/>
          <p:cNvGrpSpPr>
            <a:grpSpLocks/>
          </p:cNvGrpSpPr>
          <p:nvPr/>
        </p:nvGrpSpPr>
        <p:grpSpPr bwMode="auto">
          <a:xfrm>
            <a:off x="2622551" y="3649663"/>
            <a:ext cx="3850216" cy="1260475"/>
            <a:chOff x="1966913" y="3765550"/>
            <a:chExt cx="2887662" cy="1260475"/>
          </a:xfrm>
        </p:grpSpPr>
        <p:sp>
          <p:nvSpPr>
            <p:cNvPr id="197" name="Text Box 30"/>
            <p:cNvSpPr txBox="1">
              <a:spLocks noChangeArrowheads="1"/>
            </p:cNvSpPr>
            <p:nvPr/>
          </p:nvSpPr>
          <p:spPr bwMode="auto">
            <a:xfrm>
              <a:off x="1966913" y="376555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200" b="1">
                  <a:solidFill>
                    <a:srgbClr val="000000"/>
                  </a:solidFill>
                  <a:latin typeface="Arial" charset="0"/>
                </a:rPr>
                <a:t>DHCP request</a:t>
              </a:r>
              <a:endParaRPr lang="en-US" altLang="en-US" sz="1600">
                <a:solidFill>
                  <a:srgbClr val="000000"/>
                </a:solidFill>
                <a:latin typeface="Comic Sans MS" charset="0"/>
              </a:endParaRPr>
            </a:p>
          </p:txBody>
        </p:sp>
        <p:sp>
          <p:nvSpPr>
            <p:cNvPr id="198" name="Text Box 31"/>
            <p:cNvSpPr txBox="1">
              <a:spLocks noChangeArrowheads="1"/>
            </p:cNvSpPr>
            <p:nvPr/>
          </p:nvSpPr>
          <p:spPr bwMode="auto">
            <a:xfrm>
              <a:off x="2097088" y="4027488"/>
              <a:ext cx="2757487" cy="998537"/>
            </a:xfrm>
            <a:prstGeom prst="rect">
              <a:avLst/>
            </a:prstGeom>
            <a:solidFill>
              <a:srgbClr val="FFFFFF"/>
            </a:solidFill>
            <a:ln w="9525">
              <a:solidFill>
                <a:srgbClr val="000000"/>
              </a:solidFill>
              <a:miter lim="800000"/>
              <a:headEnd/>
              <a:tailEnd/>
            </a:ln>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src:  0.0.0.0, 68     </a:t>
              </a:r>
            </a:p>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dest::  255.255.255.255, 67</a:t>
              </a:r>
            </a:p>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yiaddrr: 223.1.2.4</a:t>
              </a:r>
            </a:p>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transaction ID: 655</a:t>
              </a:r>
            </a:p>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lifetime: 3600 secs</a:t>
              </a:r>
              <a:endParaRPr lang="en-US" altLang="en-US" sz="1600">
                <a:solidFill>
                  <a:srgbClr val="000000"/>
                </a:solidFill>
                <a:latin typeface="Comic Sans MS" charset="0"/>
              </a:endParaRPr>
            </a:p>
          </p:txBody>
        </p:sp>
      </p:grpSp>
      <p:sp>
        <p:nvSpPr>
          <p:cNvPr id="199" name="Line 32"/>
          <p:cNvSpPr>
            <a:spLocks noChangeShapeType="1"/>
          </p:cNvSpPr>
          <p:nvPr/>
        </p:nvSpPr>
        <p:spPr bwMode="auto">
          <a:xfrm>
            <a:off x="2508252" y="5337175"/>
            <a:ext cx="5861049" cy="538162"/>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nvGrpSpPr>
          <p:cNvPr id="200" name="Group 199"/>
          <p:cNvGrpSpPr>
            <a:grpSpLocks/>
          </p:cNvGrpSpPr>
          <p:nvPr/>
        </p:nvGrpSpPr>
        <p:grpSpPr bwMode="auto">
          <a:xfrm>
            <a:off x="4692652" y="5053012"/>
            <a:ext cx="3346449" cy="1271588"/>
            <a:chOff x="3519488" y="5168900"/>
            <a:chExt cx="2509837" cy="1271588"/>
          </a:xfrm>
        </p:grpSpPr>
        <p:sp>
          <p:nvSpPr>
            <p:cNvPr id="201" name="Text Box 33"/>
            <p:cNvSpPr txBox="1">
              <a:spLocks noChangeArrowheads="1"/>
            </p:cNvSpPr>
            <p:nvPr/>
          </p:nvSpPr>
          <p:spPr bwMode="auto">
            <a:xfrm>
              <a:off x="3519488" y="5168900"/>
              <a:ext cx="1379537"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200" b="1">
                  <a:solidFill>
                    <a:srgbClr val="000000"/>
                  </a:solidFill>
                  <a:latin typeface="Arial" charset="0"/>
                </a:rPr>
                <a:t>DHCP ACK</a:t>
              </a:r>
              <a:endParaRPr lang="en-US" altLang="en-US" sz="1600">
                <a:solidFill>
                  <a:srgbClr val="000000"/>
                </a:solidFill>
                <a:latin typeface="Comic Sans MS" charset="0"/>
              </a:endParaRPr>
            </a:p>
          </p:txBody>
        </p:sp>
        <p:sp>
          <p:nvSpPr>
            <p:cNvPr id="202" name="Text Box 34"/>
            <p:cNvSpPr txBox="1">
              <a:spLocks noChangeArrowheads="1"/>
            </p:cNvSpPr>
            <p:nvPr/>
          </p:nvSpPr>
          <p:spPr bwMode="auto">
            <a:xfrm>
              <a:off x="3616325" y="5421313"/>
              <a:ext cx="2413000" cy="1019175"/>
            </a:xfrm>
            <a:prstGeom prst="rect">
              <a:avLst/>
            </a:prstGeom>
            <a:solidFill>
              <a:srgbClr val="FFFFFF"/>
            </a:solidFill>
            <a:ln w="9525">
              <a:solidFill>
                <a:srgbClr val="000000"/>
              </a:solidFill>
              <a:miter lim="800000"/>
              <a:headEnd/>
              <a:tailEnd/>
            </a:ln>
          </p:spPr>
          <p:txBody>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src: 223.1.2.5, 67      </a:t>
              </a:r>
            </a:p>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dest:  255.255.255.255, 68</a:t>
              </a:r>
            </a:p>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yiaddrr: 223.1.2.4</a:t>
              </a:r>
            </a:p>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transaction ID: 655</a:t>
              </a:r>
            </a:p>
            <a:p>
              <a:pPr algn="ctr" eaLnBrk="0" fontAlgn="base" hangingPunct="0">
                <a:lnSpc>
                  <a:spcPct val="100000"/>
                </a:lnSpc>
                <a:spcBef>
                  <a:spcPct val="0"/>
                </a:spcBef>
                <a:spcAft>
                  <a:spcPct val="0"/>
                </a:spcAft>
                <a:buClrTx/>
                <a:buSzTx/>
                <a:buFontTx/>
                <a:buNone/>
              </a:pPr>
              <a:r>
                <a:rPr lang="en-US" altLang="en-US" sz="1200">
                  <a:solidFill>
                    <a:srgbClr val="000000"/>
                  </a:solidFill>
                  <a:latin typeface="Arial" charset="0"/>
                </a:rPr>
                <a:t>lifetime: 3600 secs</a:t>
              </a:r>
              <a:endParaRPr lang="en-US" altLang="en-US" sz="1000">
                <a:solidFill>
                  <a:srgbClr val="000000"/>
                </a:solidFill>
                <a:latin typeface="Comic Sans MS" charset="0"/>
              </a:endParaRPr>
            </a:p>
          </p:txBody>
        </p:sp>
      </p:grpSp>
      <p:grpSp>
        <p:nvGrpSpPr>
          <p:cNvPr id="203" name="Group 36"/>
          <p:cNvGrpSpPr>
            <a:grpSpLocks/>
          </p:cNvGrpSpPr>
          <p:nvPr/>
        </p:nvGrpSpPr>
        <p:grpSpPr bwMode="auto">
          <a:xfrm>
            <a:off x="8392585" y="1665288"/>
            <a:ext cx="1045633" cy="549275"/>
            <a:chOff x="4420" y="878"/>
            <a:chExt cx="614" cy="458"/>
          </a:xfrm>
        </p:grpSpPr>
        <p:pic>
          <p:nvPicPr>
            <p:cNvPr id="204" name="Picture 37" descr="laptop_keyboa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 name="Freeform 38"/>
            <p:cNvSpPr>
              <a:spLocks/>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rgbClr val="000000"/>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pic>
          <p:nvPicPr>
            <p:cNvPr id="206" name="Picture 39" descr="sc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Freeform 40"/>
            <p:cNvSpPr>
              <a:spLocks/>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8" name="Freeform 41"/>
            <p:cNvSpPr>
              <a:spLocks/>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9" name="Freeform 42"/>
            <p:cNvSpPr>
              <a:spLocks/>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0" name="Freeform 43"/>
            <p:cNvSpPr>
              <a:spLocks/>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1" name="Freeform 44"/>
            <p:cNvSpPr>
              <a:spLocks/>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2" name="Freeform 45"/>
            <p:cNvSpPr>
              <a:spLocks/>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213" name="Group 46"/>
            <p:cNvGrpSpPr>
              <a:grpSpLocks/>
            </p:cNvGrpSpPr>
            <p:nvPr/>
          </p:nvGrpSpPr>
          <p:grpSpPr bwMode="auto">
            <a:xfrm>
              <a:off x="4584" y="1203"/>
              <a:ext cx="119" cy="53"/>
              <a:chOff x="1740" y="2642"/>
              <a:chExt cx="752" cy="327"/>
            </a:xfrm>
          </p:grpSpPr>
          <p:sp>
            <p:nvSpPr>
              <p:cNvPr id="220" name="Freeform 47"/>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1" name="Freeform 48"/>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2" name="Freeform 49"/>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3" name="Freeform 50"/>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4" name="Freeform 51"/>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rgbClr val="00C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5" name="Freeform 52"/>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214" name="Freeform 53"/>
            <p:cNvSpPr>
              <a:spLocks/>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5" name="Freeform 54"/>
            <p:cNvSpPr>
              <a:spLocks/>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6" name="Freeform 55"/>
            <p:cNvSpPr>
              <a:spLocks/>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7" name="Freeform 56"/>
            <p:cNvSpPr>
              <a:spLocks/>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8" name="Freeform 57"/>
            <p:cNvSpPr>
              <a:spLocks/>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9" name="Freeform 58"/>
            <p:cNvSpPr>
              <a:spLocks/>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26" name="Group 60"/>
          <p:cNvGrpSpPr>
            <a:grpSpLocks/>
          </p:cNvGrpSpPr>
          <p:nvPr/>
        </p:nvGrpSpPr>
        <p:grpSpPr bwMode="auto">
          <a:xfrm>
            <a:off x="2290234" y="1474788"/>
            <a:ext cx="446617" cy="536575"/>
            <a:chOff x="4140" y="429"/>
            <a:chExt cx="1425" cy="2396"/>
          </a:xfrm>
        </p:grpSpPr>
        <p:sp>
          <p:nvSpPr>
            <p:cNvPr id="227" name="Freeform 61"/>
            <p:cNvSpPr>
              <a:spLocks/>
            </p:cNvSpPr>
            <p:nvPr/>
          </p:nvSpPr>
          <p:spPr bwMode="auto">
            <a:xfrm>
              <a:off x="5268" y="433"/>
              <a:ext cx="283" cy="2286"/>
            </a:xfrm>
            <a:custGeom>
              <a:avLst/>
              <a:gdLst>
                <a:gd name="T0" fmla="*/ 5 w 354"/>
                <a:gd name="T1" fmla="*/ 0 h 2742"/>
                <a:gd name="T2" fmla="*/ 24 w 354"/>
                <a:gd name="T3" fmla="*/ 38 h 2742"/>
                <a:gd name="T4" fmla="*/ 24 w 354"/>
                <a:gd name="T5" fmla="*/ 295 h 2742"/>
                <a:gd name="T6" fmla="*/ 0 w 354"/>
                <a:gd name="T7" fmla="*/ 309 h 2742"/>
                <a:gd name="T8" fmla="*/ 5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8" name="Rectangle 62"/>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sp>
          <p:nvSpPr>
            <p:cNvPr id="229" name="Freeform 63"/>
            <p:cNvSpPr>
              <a:spLocks/>
            </p:cNvSpPr>
            <p:nvPr/>
          </p:nvSpPr>
          <p:spPr bwMode="auto">
            <a:xfrm>
              <a:off x="5321" y="570"/>
              <a:ext cx="169" cy="2115"/>
            </a:xfrm>
            <a:custGeom>
              <a:avLst/>
              <a:gdLst>
                <a:gd name="T0" fmla="*/ 2 w 211"/>
                <a:gd name="T1" fmla="*/ 0 h 2537"/>
                <a:gd name="T2" fmla="*/ 14 w 211"/>
                <a:gd name="T3" fmla="*/ 25 h 2537"/>
                <a:gd name="T4" fmla="*/ 2 w 211"/>
                <a:gd name="T5" fmla="*/ 282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0" name="Freeform 64"/>
            <p:cNvSpPr>
              <a:spLocks/>
            </p:cNvSpPr>
            <p:nvPr/>
          </p:nvSpPr>
          <p:spPr bwMode="auto">
            <a:xfrm>
              <a:off x="5284" y="1640"/>
              <a:ext cx="263" cy="189"/>
            </a:xfrm>
            <a:custGeom>
              <a:avLst/>
              <a:gdLst>
                <a:gd name="T0" fmla="*/ 2 w 328"/>
                <a:gd name="T1" fmla="*/ 0 h 226"/>
                <a:gd name="T2" fmla="*/ 23 w 328"/>
                <a:gd name="T3" fmla="*/ 15 h 226"/>
                <a:gd name="T4" fmla="*/ 23 w 328"/>
                <a:gd name="T5" fmla="*/ 27 h 226"/>
                <a:gd name="T6" fmla="*/ 0 w 328"/>
                <a:gd name="T7" fmla="*/ 11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1" name="Rectangle 65"/>
            <p:cNvSpPr>
              <a:spLocks noChangeArrowheads="1"/>
            </p:cNvSpPr>
            <p:nvPr/>
          </p:nvSpPr>
          <p:spPr bwMode="auto">
            <a:xfrm>
              <a:off x="4214" y="691"/>
              <a:ext cx="594" cy="50"/>
            </a:xfrm>
            <a:prstGeom prst="rect">
              <a:avLst/>
            </a:prstGeom>
            <a:solidFill>
              <a:srgbClr val="000000"/>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grpSp>
          <p:nvGrpSpPr>
            <p:cNvPr id="232" name="Group 66"/>
            <p:cNvGrpSpPr>
              <a:grpSpLocks/>
            </p:cNvGrpSpPr>
            <p:nvPr/>
          </p:nvGrpSpPr>
          <p:grpSpPr bwMode="auto">
            <a:xfrm>
              <a:off x="4749" y="668"/>
              <a:ext cx="581" cy="145"/>
              <a:chOff x="614" y="2568"/>
              <a:chExt cx="725" cy="139"/>
            </a:xfrm>
          </p:grpSpPr>
          <p:sp>
            <p:nvSpPr>
              <p:cNvPr id="257" name="AutoShape 67"/>
              <p:cNvSpPr>
                <a:spLocks noChangeArrowheads="1"/>
              </p:cNvSpPr>
              <p:nvPr/>
            </p:nvSpPr>
            <p:spPr bwMode="auto">
              <a:xfrm>
                <a:off x="613" y="2570"/>
                <a:ext cx="725" cy="136"/>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sp>
            <p:nvSpPr>
              <p:cNvPr id="258" name="AutoShape 68"/>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grpSp>
        <p:sp>
          <p:nvSpPr>
            <p:cNvPr id="233" name="Rectangle 69"/>
            <p:cNvSpPr>
              <a:spLocks noChangeArrowheads="1"/>
            </p:cNvSpPr>
            <p:nvPr/>
          </p:nvSpPr>
          <p:spPr bwMode="auto">
            <a:xfrm>
              <a:off x="4221" y="1017"/>
              <a:ext cx="601" cy="50"/>
            </a:xfrm>
            <a:prstGeom prst="rect">
              <a:avLst/>
            </a:prstGeom>
            <a:solidFill>
              <a:srgbClr val="000000"/>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grpSp>
          <p:nvGrpSpPr>
            <p:cNvPr id="234" name="Group 70"/>
            <p:cNvGrpSpPr>
              <a:grpSpLocks/>
            </p:cNvGrpSpPr>
            <p:nvPr/>
          </p:nvGrpSpPr>
          <p:grpSpPr bwMode="auto">
            <a:xfrm>
              <a:off x="4747" y="994"/>
              <a:ext cx="581" cy="134"/>
              <a:chOff x="614" y="2568"/>
              <a:chExt cx="725" cy="139"/>
            </a:xfrm>
          </p:grpSpPr>
          <p:sp>
            <p:nvSpPr>
              <p:cNvPr id="255" name="AutoShape 71"/>
              <p:cNvSpPr>
                <a:spLocks noChangeArrowheads="1"/>
              </p:cNvSpPr>
              <p:nvPr/>
            </p:nvSpPr>
            <p:spPr bwMode="auto">
              <a:xfrm>
                <a:off x="615" y="2570"/>
                <a:ext cx="725"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sp>
            <p:nvSpPr>
              <p:cNvPr id="256" name="AutoShape 72"/>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grpSp>
        <p:sp>
          <p:nvSpPr>
            <p:cNvPr id="235" name="Rectangle 73"/>
            <p:cNvSpPr>
              <a:spLocks noChangeArrowheads="1"/>
            </p:cNvSpPr>
            <p:nvPr/>
          </p:nvSpPr>
          <p:spPr bwMode="auto">
            <a:xfrm>
              <a:off x="4214" y="1358"/>
              <a:ext cx="601" cy="50"/>
            </a:xfrm>
            <a:prstGeom prst="rect">
              <a:avLst/>
            </a:prstGeom>
            <a:solidFill>
              <a:srgbClr val="000000"/>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sp>
          <p:nvSpPr>
            <p:cNvPr id="236" name="Rectangle 74"/>
            <p:cNvSpPr>
              <a:spLocks noChangeArrowheads="1"/>
            </p:cNvSpPr>
            <p:nvPr/>
          </p:nvSpPr>
          <p:spPr bwMode="auto">
            <a:xfrm>
              <a:off x="4228" y="1655"/>
              <a:ext cx="594" cy="50"/>
            </a:xfrm>
            <a:prstGeom prst="rect">
              <a:avLst/>
            </a:prstGeom>
            <a:solidFill>
              <a:srgbClr val="000000"/>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grpSp>
          <p:nvGrpSpPr>
            <p:cNvPr id="237" name="Group 75"/>
            <p:cNvGrpSpPr>
              <a:grpSpLocks/>
            </p:cNvGrpSpPr>
            <p:nvPr/>
          </p:nvGrpSpPr>
          <p:grpSpPr bwMode="auto">
            <a:xfrm>
              <a:off x="4735" y="1627"/>
              <a:ext cx="582" cy="151"/>
              <a:chOff x="614" y="2568"/>
              <a:chExt cx="725" cy="139"/>
            </a:xfrm>
          </p:grpSpPr>
          <p:sp>
            <p:nvSpPr>
              <p:cNvPr id="253" name="AutoShape 76"/>
              <p:cNvSpPr>
                <a:spLocks noChangeArrowheads="1"/>
              </p:cNvSpPr>
              <p:nvPr/>
            </p:nvSpPr>
            <p:spPr bwMode="auto">
              <a:xfrm>
                <a:off x="613" y="2568"/>
                <a:ext cx="724"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sp>
            <p:nvSpPr>
              <p:cNvPr id="254" name="AutoShape 77"/>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grpSp>
        <p:sp>
          <p:nvSpPr>
            <p:cNvPr id="238" name="Freeform 78"/>
            <p:cNvSpPr>
              <a:spLocks/>
            </p:cNvSpPr>
            <p:nvPr/>
          </p:nvSpPr>
          <p:spPr bwMode="auto">
            <a:xfrm>
              <a:off x="5288" y="1354"/>
              <a:ext cx="263" cy="188"/>
            </a:xfrm>
            <a:custGeom>
              <a:avLst/>
              <a:gdLst>
                <a:gd name="T0" fmla="*/ 2 w 328"/>
                <a:gd name="T1" fmla="*/ 0 h 226"/>
                <a:gd name="T2" fmla="*/ 23 w 328"/>
                <a:gd name="T3" fmla="*/ 14 h 226"/>
                <a:gd name="T4" fmla="*/ 23 w 328"/>
                <a:gd name="T5" fmla="*/ 25 h 226"/>
                <a:gd name="T6" fmla="*/ 0 w 328"/>
                <a:gd name="T7" fmla="*/ 10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239" name="Group 79"/>
            <p:cNvGrpSpPr>
              <a:grpSpLocks/>
            </p:cNvGrpSpPr>
            <p:nvPr/>
          </p:nvGrpSpPr>
          <p:grpSpPr bwMode="auto">
            <a:xfrm>
              <a:off x="4739" y="1327"/>
              <a:ext cx="582" cy="139"/>
              <a:chOff x="614" y="2568"/>
              <a:chExt cx="725" cy="139"/>
            </a:xfrm>
          </p:grpSpPr>
          <p:sp>
            <p:nvSpPr>
              <p:cNvPr id="251" name="AutoShape 80"/>
              <p:cNvSpPr>
                <a:spLocks noChangeArrowheads="1"/>
              </p:cNvSpPr>
              <p:nvPr/>
            </p:nvSpPr>
            <p:spPr bwMode="auto">
              <a:xfrm>
                <a:off x="617" y="2570"/>
                <a:ext cx="724" cy="135"/>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sp>
            <p:nvSpPr>
              <p:cNvPr id="252" name="AutoShape 81"/>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grpSp>
        <p:sp>
          <p:nvSpPr>
            <p:cNvPr id="240" name="Rectangle 82"/>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sp>
          <p:nvSpPr>
            <p:cNvPr id="241" name="Freeform 83"/>
            <p:cNvSpPr>
              <a:spLocks/>
            </p:cNvSpPr>
            <p:nvPr/>
          </p:nvSpPr>
          <p:spPr bwMode="auto">
            <a:xfrm>
              <a:off x="5312" y="1007"/>
              <a:ext cx="237" cy="213"/>
            </a:xfrm>
            <a:custGeom>
              <a:avLst/>
              <a:gdLst>
                <a:gd name="T0" fmla="*/ 2 w 296"/>
                <a:gd name="T1" fmla="*/ 0 h 256"/>
                <a:gd name="T2" fmla="*/ 21 w 296"/>
                <a:gd name="T3" fmla="*/ 15 h 256"/>
                <a:gd name="T4" fmla="*/ 21 w 296"/>
                <a:gd name="T5" fmla="*/ 28 h 256"/>
                <a:gd name="T6" fmla="*/ 0 w 296"/>
                <a:gd name="T7" fmla="*/ 10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2" name="Freeform 84"/>
            <p:cNvSpPr>
              <a:spLocks/>
            </p:cNvSpPr>
            <p:nvPr/>
          </p:nvSpPr>
          <p:spPr bwMode="auto">
            <a:xfrm>
              <a:off x="5315" y="680"/>
              <a:ext cx="244" cy="240"/>
            </a:xfrm>
            <a:custGeom>
              <a:avLst/>
              <a:gdLst>
                <a:gd name="T0" fmla="*/ 0 w 304"/>
                <a:gd name="T1" fmla="*/ 0 h 288"/>
                <a:gd name="T2" fmla="*/ 22 w 304"/>
                <a:gd name="T3" fmla="*/ 19 h 288"/>
                <a:gd name="T4" fmla="*/ 20 w 304"/>
                <a:gd name="T5" fmla="*/ 33 h 288"/>
                <a:gd name="T6" fmla="*/ 2 w 304"/>
                <a:gd name="T7" fmla="*/ 14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3" name="Oval 85"/>
            <p:cNvSpPr>
              <a:spLocks noChangeArrowheads="1"/>
            </p:cNvSpPr>
            <p:nvPr/>
          </p:nvSpPr>
          <p:spPr bwMode="auto">
            <a:xfrm>
              <a:off x="5518" y="2612"/>
              <a:ext cx="47" cy="9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sp>
          <p:nvSpPr>
            <p:cNvPr id="244" name="Freeform 86"/>
            <p:cNvSpPr>
              <a:spLocks/>
            </p:cNvSpPr>
            <p:nvPr/>
          </p:nvSpPr>
          <p:spPr bwMode="auto">
            <a:xfrm>
              <a:off x="5302" y="2614"/>
              <a:ext cx="245" cy="200"/>
            </a:xfrm>
            <a:custGeom>
              <a:avLst/>
              <a:gdLst>
                <a:gd name="T0" fmla="*/ 0 w 306"/>
                <a:gd name="T1" fmla="*/ 13 h 240"/>
                <a:gd name="T2" fmla="*/ 2 w 306"/>
                <a:gd name="T3" fmla="*/ 28 h 240"/>
                <a:gd name="T4" fmla="*/ 22 w 306"/>
                <a:gd name="T5" fmla="*/ 13 h 240"/>
                <a:gd name="T6" fmla="*/ 21 w 306"/>
                <a:gd name="T7" fmla="*/ 0 h 240"/>
                <a:gd name="T8" fmla="*/ 0 w 306"/>
                <a:gd name="T9" fmla="*/ 13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5" name="AutoShape 87"/>
            <p:cNvSpPr>
              <a:spLocks noChangeArrowheads="1"/>
            </p:cNvSpPr>
            <p:nvPr/>
          </p:nvSpPr>
          <p:spPr bwMode="auto">
            <a:xfrm>
              <a:off x="4140" y="2676"/>
              <a:ext cx="1202" cy="149"/>
            </a:xfrm>
            <a:prstGeom prst="roundRect">
              <a:avLst>
                <a:gd name="adj" fmla="val 50000"/>
              </a:avLst>
            </a:prstGeom>
            <a:solidFill>
              <a:srgbClr val="DDDDDD"/>
            </a:solidFill>
            <a:ln w="9525">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sp>
          <p:nvSpPr>
            <p:cNvPr id="246" name="AutoShape 88"/>
            <p:cNvSpPr>
              <a:spLocks noChangeArrowheads="1"/>
            </p:cNvSpPr>
            <p:nvPr/>
          </p:nvSpPr>
          <p:spPr bwMode="auto">
            <a:xfrm>
              <a:off x="4208" y="2712"/>
              <a:ext cx="1067" cy="78"/>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sp>
          <p:nvSpPr>
            <p:cNvPr id="247" name="Oval 89"/>
            <p:cNvSpPr>
              <a:spLocks noChangeArrowheads="1"/>
            </p:cNvSpPr>
            <p:nvPr/>
          </p:nvSpPr>
          <p:spPr bwMode="auto">
            <a:xfrm>
              <a:off x="4309" y="2385"/>
              <a:ext cx="155"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sp>
          <p:nvSpPr>
            <p:cNvPr id="248" name="Oval 90"/>
            <p:cNvSpPr>
              <a:spLocks noChangeArrowheads="1"/>
            </p:cNvSpPr>
            <p:nvPr/>
          </p:nvSpPr>
          <p:spPr bwMode="auto">
            <a:xfrm>
              <a:off x="4484" y="2385"/>
              <a:ext cx="162"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FF0000"/>
                </a:solidFill>
                <a:effectLst/>
                <a:uLnTx/>
                <a:uFillTx/>
                <a:latin typeface="Tahoma" charset="0"/>
                <a:ea typeface="ＭＳ Ｐゴシック" charset="-128"/>
              </a:endParaRPr>
            </a:p>
          </p:txBody>
        </p:sp>
        <p:sp>
          <p:nvSpPr>
            <p:cNvPr id="249" name="Oval 91"/>
            <p:cNvSpPr>
              <a:spLocks noChangeArrowheads="1"/>
            </p:cNvSpPr>
            <p:nvPr/>
          </p:nvSpPr>
          <p:spPr bwMode="auto">
            <a:xfrm>
              <a:off x="4660" y="2378"/>
              <a:ext cx="162"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sp>
          <p:nvSpPr>
            <p:cNvPr id="250" name="Rectangle 92"/>
            <p:cNvSpPr>
              <a:spLocks noChangeArrowheads="1"/>
            </p:cNvSpPr>
            <p:nvPr/>
          </p:nvSpPr>
          <p:spPr bwMode="auto">
            <a:xfrm>
              <a:off x="5065" y="1833"/>
              <a:ext cx="81" cy="766"/>
            </a:xfrm>
            <a:prstGeom prst="rect">
              <a:avLst/>
            </a:prstGeom>
            <a:solidFill>
              <a:srgbClr val="292929"/>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charset="0"/>
                <a:ea typeface="ＭＳ Ｐゴシック" charset="-128"/>
              </a:endParaRPr>
            </a:p>
          </p:txBody>
        </p:sp>
      </p:grpSp>
      <p:grpSp>
        <p:nvGrpSpPr>
          <p:cNvPr id="259" name="Group 258"/>
          <p:cNvGrpSpPr>
            <a:grpSpLocks/>
          </p:cNvGrpSpPr>
          <p:nvPr/>
        </p:nvGrpSpPr>
        <p:grpSpPr bwMode="auto">
          <a:xfrm>
            <a:off x="4673600" y="1547813"/>
            <a:ext cx="3386667" cy="733425"/>
            <a:chOff x="7333085" y="2736938"/>
            <a:chExt cx="2539755" cy="733428"/>
          </a:xfrm>
        </p:grpSpPr>
        <p:sp>
          <p:nvSpPr>
            <p:cNvPr id="260" name="Rectangle 2"/>
            <p:cNvSpPr>
              <a:spLocks noChangeArrowheads="1"/>
            </p:cNvSpPr>
            <p:nvPr/>
          </p:nvSpPr>
          <p:spPr bwMode="auto">
            <a:xfrm>
              <a:off x="7333085" y="2736938"/>
              <a:ext cx="2521866" cy="733428"/>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600">
                <a:solidFill>
                  <a:srgbClr val="000000"/>
                </a:solidFill>
                <a:latin typeface="Tahoma" charset="0"/>
              </a:endParaRPr>
            </a:p>
          </p:txBody>
        </p:sp>
        <p:sp>
          <p:nvSpPr>
            <p:cNvPr id="261" name="TextBox 1"/>
            <p:cNvSpPr txBox="1">
              <a:spLocks noChangeArrowheads="1"/>
            </p:cNvSpPr>
            <p:nvPr/>
          </p:nvSpPr>
          <p:spPr bwMode="auto">
            <a:xfrm>
              <a:off x="7344917" y="2797391"/>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600">
                  <a:solidFill>
                    <a:srgbClr val="FF0000"/>
                  </a:solidFill>
                  <a:latin typeface="Tahoma" charset="0"/>
                </a:rPr>
                <a:t>Broadcast: is there a DHCP server out there?</a:t>
              </a:r>
            </a:p>
          </p:txBody>
        </p:sp>
      </p:grpSp>
      <p:grpSp>
        <p:nvGrpSpPr>
          <p:cNvPr id="262" name="Group 261"/>
          <p:cNvGrpSpPr>
            <a:grpSpLocks/>
          </p:cNvGrpSpPr>
          <p:nvPr/>
        </p:nvGrpSpPr>
        <p:grpSpPr bwMode="auto">
          <a:xfrm>
            <a:off x="4893733" y="2755901"/>
            <a:ext cx="3371851" cy="884237"/>
            <a:chOff x="9144000" y="3229217"/>
            <a:chExt cx="2527923" cy="885135"/>
          </a:xfrm>
        </p:grpSpPr>
        <p:sp>
          <p:nvSpPr>
            <p:cNvPr id="263" name="Rectangle 87"/>
            <p:cNvSpPr>
              <a:spLocks noChangeArrowheads="1"/>
            </p:cNvSpPr>
            <p:nvPr/>
          </p:nvSpPr>
          <p:spPr bwMode="auto">
            <a:xfrm>
              <a:off x="9144000" y="32292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600">
                <a:solidFill>
                  <a:srgbClr val="000000"/>
                </a:solidFill>
                <a:latin typeface="Tahoma" charset="0"/>
              </a:endParaRPr>
            </a:p>
          </p:txBody>
        </p:sp>
        <p:sp>
          <p:nvSpPr>
            <p:cNvPr id="264" name="TextBox 88"/>
            <p:cNvSpPr txBox="1">
              <a:spLocks noChangeArrowheads="1"/>
            </p:cNvSpPr>
            <p:nvPr/>
          </p:nvSpPr>
          <p:spPr bwMode="auto">
            <a:xfrm>
              <a:off x="9144000" y="3271783"/>
              <a:ext cx="2527923" cy="585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600">
                  <a:solidFill>
                    <a:srgbClr val="FF0000"/>
                  </a:solidFill>
                  <a:latin typeface="Tahoma" charset="0"/>
                </a:rPr>
                <a:t>Broadcast: I’m a DHCP server! Here’s an IP address you can use </a:t>
              </a:r>
            </a:p>
          </p:txBody>
        </p:sp>
      </p:grpSp>
      <p:grpSp>
        <p:nvGrpSpPr>
          <p:cNvPr id="265" name="Group 264"/>
          <p:cNvGrpSpPr>
            <a:grpSpLocks/>
          </p:cNvGrpSpPr>
          <p:nvPr/>
        </p:nvGrpSpPr>
        <p:grpSpPr bwMode="auto">
          <a:xfrm>
            <a:off x="3048000" y="3981451"/>
            <a:ext cx="3369733" cy="884237"/>
            <a:chOff x="8956574" y="4615923"/>
            <a:chExt cx="2527923" cy="885135"/>
          </a:xfrm>
        </p:grpSpPr>
        <p:sp>
          <p:nvSpPr>
            <p:cNvPr id="266" name="Rectangle 89"/>
            <p:cNvSpPr>
              <a:spLocks noChangeArrowheads="1"/>
            </p:cNvSpPr>
            <p:nvPr/>
          </p:nvSpPr>
          <p:spPr bwMode="auto">
            <a:xfrm>
              <a:off x="8956574" y="4615923"/>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600">
                <a:solidFill>
                  <a:srgbClr val="000000"/>
                </a:solidFill>
                <a:latin typeface="Tahoma" charset="0"/>
              </a:endParaRPr>
            </a:p>
          </p:txBody>
        </p:sp>
        <p:sp>
          <p:nvSpPr>
            <p:cNvPr id="267" name="TextBox 90"/>
            <p:cNvSpPr txBox="1">
              <a:spLocks noChangeArrowheads="1"/>
            </p:cNvSpPr>
            <p:nvPr/>
          </p:nvSpPr>
          <p:spPr bwMode="auto">
            <a:xfrm>
              <a:off x="8956574" y="4765817"/>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600">
                  <a:solidFill>
                    <a:srgbClr val="FF0000"/>
                  </a:solidFill>
                  <a:latin typeface="Tahoma" charset="0"/>
                </a:rPr>
                <a:t>Broadcast: OK.  I’ll take that IP address!</a:t>
              </a:r>
            </a:p>
          </p:txBody>
        </p:sp>
      </p:grpSp>
      <p:grpSp>
        <p:nvGrpSpPr>
          <p:cNvPr id="268" name="Group 267"/>
          <p:cNvGrpSpPr>
            <a:grpSpLocks/>
          </p:cNvGrpSpPr>
          <p:nvPr/>
        </p:nvGrpSpPr>
        <p:grpSpPr bwMode="auto">
          <a:xfrm>
            <a:off x="4870452" y="5349876"/>
            <a:ext cx="3371849" cy="885825"/>
            <a:chOff x="9144000" y="5555417"/>
            <a:chExt cx="2527923" cy="885135"/>
          </a:xfrm>
        </p:grpSpPr>
        <p:sp>
          <p:nvSpPr>
            <p:cNvPr id="269" name="Rectangle 91"/>
            <p:cNvSpPr>
              <a:spLocks noChangeArrowheads="1"/>
            </p:cNvSpPr>
            <p:nvPr/>
          </p:nvSpPr>
          <p:spPr bwMode="auto">
            <a:xfrm>
              <a:off x="9144000" y="5555417"/>
              <a:ext cx="2351575" cy="885135"/>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600">
                <a:solidFill>
                  <a:srgbClr val="000000"/>
                </a:solidFill>
                <a:latin typeface="Tahoma" charset="0"/>
              </a:endParaRPr>
            </a:p>
          </p:txBody>
        </p:sp>
        <p:sp>
          <p:nvSpPr>
            <p:cNvPr id="270" name="TextBox 92"/>
            <p:cNvSpPr txBox="1">
              <a:spLocks noChangeArrowheads="1"/>
            </p:cNvSpPr>
            <p:nvPr/>
          </p:nvSpPr>
          <p:spPr bwMode="auto">
            <a:xfrm>
              <a:off x="9144000" y="5705311"/>
              <a:ext cx="2527923"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32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800">
                  <a:solidFill>
                    <a:schemeClr val="tx1"/>
                  </a:solidFill>
                  <a:latin typeface="Gill Sans MT" charset="0"/>
                  <a:ea typeface="ＭＳ Ｐゴシック" charset="-128"/>
                </a:defRPr>
              </a:lvl2pPr>
              <a:lvl3pPr marL="1143000" indent="-228600">
                <a:spcBef>
                  <a:spcPct val="20000"/>
                </a:spcBef>
                <a:buChar char="•"/>
                <a:defRPr sz="2400">
                  <a:solidFill>
                    <a:schemeClr val="tx1"/>
                  </a:solidFill>
                  <a:latin typeface="Gill Sans MT"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600">
                  <a:solidFill>
                    <a:srgbClr val="FF0000"/>
                  </a:solidFill>
                  <a:latin typeface="Tahoma" charset="0"/>
                </a:rPr>
                <a:t>Broadcast: OK.  You’ve got that IP address!</a:t>
              </a:r>
            </a:p>
          </p:txBody>
        </p:sp>
      </p:grpSp>
    </p:spTree>
    <p:extLst>
      <p:ext uri="{BB962C8B-B14F-4D97-AF65-F5344CB8AC3E}">
        <p14:creationId xmlns:p14="http://schemas.microsoft.com/office/powerpoint/2010/main" val="412665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wipe(right)">
                                      <p:cBhvr>
                                        <p:cTn id="7" dur="500"/>
                                        <p:tgtEl>
                                          <p:spTgt spid="186"/>
                                        </p:tgtEl>
                                      </p:cBhvr>
                                    </p:animEffect>
                                  </p:childTnLst>
                                </p:cTn>
                              </p:par>
                              <p:par>
                                <p:cTn id="8" presetID="9" presetClass="entr" presetSubtype="0" fill="hold" nodeType="withEffect">
                                  <p:stCondLst>
                                    <p:cond delay="0"/>
                                  </p:stCondLst>
                                  <p:childTnLst>
                                    <p:set>
                                      <p:cBhvr>
                                        <p:cTn id="9" dur="1" fill="hold">
                                          <p:stCondLst>
                                            <p:cond delay="0"/>
                                          </p:stCondLst>
                                        </p:cTn>
                                        <p:tgtEl>
                                          <p:spTgt spid="259"/>
                                        </p:tgtEl>
                                        <p:attrNameLst>
                                          <p:attrName>style.visibility</p:attrName>
                                        </p:attrNameLst>
                                      </p:cBhvr>
                                      <p:to>
                                        <p:strVal val="visible"/>
                                      </p:to>
                                    </p:set>
                                    <p:animEffect transition="in" filter="dissolve">
                                      <p:cBhvr>
                                        <p:cTn id="10" dur="500"/>
                                        <p:tgtEl>
                                          <p:spTgt spid="25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259"/>
                                        </p:tgtEl>
                                      </p:cBhvr>
                                    </p:animEffect>
                                    <p:set>
                                      <p:cBhvr>
                                        <p:cTn id="15" dur="1" fill="hold">
                                          <p:stCondLst>
                                            <p:cond delay="499"/>
                                          </p:stCondLst>
                                        </p:cTn>
                                        <p:tgtEl>
                                          <p:spTgt spid="25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2"/>
                                        </p:tgtEl>
                                        <p:attrNameLst>
                                          <p:attrName>style.visibility</p:attrName>
                                        </p:attrNameLst>
                                      </p:cBhvr>
                                      <p:to>
                                        <p:strVal val="visible"/>
                                      </p:to>
                                    </p:set>
                                    <p:animEffect transition="in" filter="wipe(left)">
                                      <p:cBhvr>
                                        <p:cTn id="20" dur="500"/>
                                        <p:tgtEl>
                                          <p:spTgt spid="192"/>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1"/>
                                        </p:tgtEl>
                                        <p:attrNameLst>
                                          <p:attrName>style.visibility</p:attrName>
                                        </p:attrNameLst>
                                      </p:cBhvr>
                                      <p:to>
                                        <p:strVal val="visible"/>
                                      </p:to>
                                    </p:set>
                                    <p:animEffect transition="in" filter="wipe(left)">
                                      <p:cBhvr>
                                        <p:cTn id="23" dur="500"/>
                                        <p:tgtEl>
                                          <p:spTgt spid="191"/>
                                        </p:tgtEl>
                                      </p:cBhvr>
                                    </p:animEffect>
                                  </p:childTnLst>
                                </p:cTn>
                              </p:par>
                              <p:par>
                                <p:cTn id="24" presetID="9" presetClass="entr" presetSubtype="0" fill="hold" nodeType="withEffect">
                                  <p:stCondLst>
                                    <p:cond delay="0"/>
                                  </p:stCondLst>
                                  <p:childTnLst>
                                    <p:set>
                                      <p:cBhvr>
                                        <p:cTn id="25" dur="1" fill="hold">
                                          <p:stCondLst>
                                            <p:cond delay="0"/>
                                          </p:stCondLst>
                                        </p:cTn>
                                        <p:tgtEl>
                                          <p:spTgt spid="262"/>
                                        </p:tgtEl>
                                        <p:attrNameLst>
                                          <p:attrName>style.visibility</p:attrName>
                                        </p:attrNameLst>
                                      </p:cBhvr>
                                      <p:to>
                                        <p:strVal val="visible"/>
                                      </p:to>
                                    </p:set>
                                    <p:animEffect transition="in" filter="dissolve">
                                      <p:cBhvr>
                                        <p:cTn id="26" dur="500"/>
                                        <p:tgtEl>
                                          <p:spTgt spid="26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nodeType="clickEffect">
                                  <p:stCondLst>
                                    <p:cond delay="0"/>
                                  </p:stCondLst>
                                  <p:childTnLst>
                                    <p:animEffect transition="out" filter="dissolve">
                                      <p:cBhvr>
                                        <p:cTn id="30" dur="500"/>
                                        <p:tgtEl>
                                          <p:spTgt spid="262"/>
                                        </p:tgtEl>
                                      </p:cBhvr>
                                    </p:animEffect>
                                    <p:set>
                                      <p:cBhvr>
                                        <p:cTn id="31" dur="1" fill="hold">
                                          <p:stCondLst>
                                            <p:cond delay="499"/>
                                          </p:stCondLst>
                                        </p:cTn>
                                        <p:tgtEl>
                                          <p:spTgt spid="26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96"/>
                                        </p:tgtEl>
                                        <p:attrNameLst>
                                          <p:attrName>style.visibility</p:attrName>
                                        </p:attrNameLst>
                                      </p:cBhvr>
                                      <p:to>
                                        <p:strVal val="visible"/>
                                      </p:to>
                                    </p:set>
                                    <p:animEffect transition="in" filter="wipe(right)">
                                      <p:cBhvr>
                                        <p:cTn id="36" dur="500"/>
                                        <p:tgtEl>
                                          <p:spTgt spid="196"/>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195"/>
                                        </p:tgtEl>
                                        <p:attrNameLst>
                                          <p:attrName>style.visibility</p:attrName>
                                        </p:attrNameLst>
                                      </p:cBhvr>
                                      <p:to>
                                        <p:strVal val="visible"/>
                                      </p:to>
                                    </p:set>
                                    <p:animEffect transition="in" filter="wipe(right)">
                                      <p:cBhvr>
                                        <p:cTn id="39" dur="500"/>
                                        <p:tgtEl>
                                          <p:spTgt spid="195"/>
                                        </p:tgtEl>
                                      </p:cBhvr>
                                    </p:animEffect>
                                  </p:childTnLst>
                                </p:cTn>
                              </p:par>
                              <p:par>
                                <p:cTn id="40" presetID="9" presetClass="entr" presetSubtype="0" fill="hold" nodeType="withEffect">
                                  <p:stCondLst>
                                    <p:cond delay="0"/>
                                  </p:stCondLst>
                                  <p:childTnLst>
                                    <p:set>
                                      <p:cBhvr>
                                        <p:cTn id="41" dur="1" fill="hold">
                                          <p:stCondLst>
                                            <p:cond delay="0"/>
                                          </p:stCondLst>
                                        </p:cTn>
                                        <p:tgtEl>
                                          <p:spTgt spid="265"/>
                                        </p:tgtEl>
                                        <p:attrNameLst>
                                          <p:attrName>style.visibility</p:attrName>
                                        </p:attrNameLst>
                                      </p:cBhvr>
                                      <p:to>
                                        <p:strVal val="visible"/>
                                      </p:to>
                                    </p:set>
                                    <p:animEffect transition="in" filter="dissolve">
                                      <p:cBhvr>
                                        <p:cTn id="42" dur="500"/>
                                        <p:tgtEl>
                                          <p:spTgt spid="26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nodeType="clickEffect">
                                  <p:stCondLst>
                                    <p:cond delay="0"/>
                                  </p:stCondLst>
                                  <p:childTnLst>
                                    <p:animEffect transition="out" filter="dissolve">
                                      <p:cBhvr>
                                        <p:cTn id="46" dur="500"/>
                                        <p:tgtEl>
                                          <p:spTgt spid="265"/>
                                        </p:tgtEl>
                                      </p:cBhvr>
                                    </p:animEffect>
                                    <p:set>
                                      <p:cBhvr>
                                        <p:cTn id="47" dur="1" fill="hold">
                                          <p:stCondLst>
                                            <p:cond delay="499"/>
                                          </p:stCondLst>
                                        </p:cTn>
                                        <p:tgtEl>
                                          <p:spTgt spid="26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00"/>
                                        </p:tgtEl>
                                        <p:attrNameLst>
                                          <p:attrName>style.visibility</p:attrName>
                                        </p:attrNameLst>
                                      </p:cBhvr>
                                      <p:to>
                                        <p:strVal val="visible"/>
                                      </p:to>
                                    </p:set>
                                    <p:animEffect transition="in" filter="wipe(left)">
                                      <p:cBhvr>
                                        <p:cTn id="52" dur="500"/>
                                        <p:tgtEl>
                                          <p:spTgt spid="200"/>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99"/>
                                        </p:tgtEl>
                                        <p:attrNameLst>
                                          <p:attrName>style.visibility</p:attrName>
                                        </p:attrNameLst>
                                      </p:cBhvr>
                                      <p:to>
                                        <p:strVal val="visible"/>
                                      </p:to>
                                    </p:set>
                                    <p:animEffect transition="in" filter="wipe(left)">
                                      <p:cBhvr>
                                        <p:cTn id="55" dur="500"/>
                                        <p:tgtEl>
                                          <p:spTgt spid="199"/>
                                        </p:tgtEl>
                                      </p:cBhvr>
                                    </p:animEffect>
                                  </p:childTnLst>
                                </p:cTn>
                              </p:par>
                              <p:par>
                                <p:cTn id="56" presetID="9" presetClass="entr" presetSubtype="0" fill="hold" nodeType="withEffect">
                                  <p:stCondLst>
                                    <p:cond delay="0"/>
                                  </p:stCondLst>
                                  <p:childTnLst>
                                    <p:set>
                                      <p:cBhvr>
                                        <p:cTn id="57" dur="1" fill="hold">
                                          <p:stCondLst>
                                            <p:cond delay="0"/>
                                          </p:stCondLst>
                                        </p:cTn>
                                        <p:tgtEl>
                                          <p:spTgt spid="268"/>
                                        </p:tgtEl>
                                        <p:attrNameLst>
                                          <p:attrName>style.visibility</p:attrName>
                                        </p:attrNameLst>
                                      </p:cBhvr>
                                      <p:to>
                                        <p:strVal val="visible"/>
                                      </p:to>
                                    </p:set>
                                    <p:animEffect transition="in" filter="dissolve">
                                      <p:cBhvr>
                                        <p:cTn id="58" dur="500"/>
                                        <p:tgtEl>
                                          <p:spTgt spid="268"/>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xit" presetSubtype="0" fill="hold" nodeType="clickEffect">
                                  <p:stCondLst>
                                    <p:cond delay="0"/>
                                  </p:stCondLst>
                                  <p:childTnLst>
                                    <p:animEffect transition="out" filter="dissolve">
                                      <p:cBhvr>
                                        <p:cTn id="62" dur="500"/>
                                        <p:tgtEl>
                                          <p:spTgt spid="268"/>
                                        </p:tgtEl>
                                      </p:cBhvr>
                                    </p:animEffect>
                                    <p:set>
                                      <p:cBhvr>
                                        <p:cTn id="63" dur="1" fill="hold">
                                          <p:stCondLst>
                                            <p:cond delay="499"/>
                                          </p:stCondLst>
                                        </p:cTn>
                                        <p:tgtEl>
                                          <p:spTgt spid="2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nimBg="1"/>
      <p:bldP spid="195" grpId="0" animBg="1"/>
      <p:bldP spid="19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Function of Network Layer</a:t>
            </a:r>
          </a:p>
        </p:txBody>
      </p:sp>
      <p:sp>
        <p:nvSpPr>
          <p:cNvPr id="6" name="Content Placeholder 5"/>
          <p:cNvSpPr>
            <a:spLocks noGrp="1"/>
          </p:cNvSpPr>
          <p:nvPr>
            <p:ph idx="1"/>
          </p:nvPr>
        </p:nvSpPr>
        <p:spPr/>
        <p:txBody>
          <a:bodyPr/>
          <a:lstStyle/>
          <a:p>
            <a:pPr algn="just"/>
            <a:r>
              <a:rPr lang="en-US" dirty="0"/>
              <a:t>Role of the network layer is simple - to move packets from a sending host to a receiving host. </a:t>
            </a:r>
          </a:p>
          <a:p>
            <a:pPr algn="just"/>
            <a:r>
              <a:rPr lang="en-US" dirty="0"/>
              <a:t>Two important network layer functions can be identified:</a:t>
            </a:r>
          </a:p>
          <a:p>
            <a:pPr marL="457200" indent="-457200">
              <a:buFont typeface="+mj-lt"/>
              <a:buAutoNum type="arabicPeriod"/>
            </a:pPr>
            <a:r>
              <a:rPr lang="en-US" b="1" dirty="0"/>
              <a:t>Forwarding</a:t>
            </a:r>
          </a:p>
          <a:p>
            <a:pPr lvl="1" algn="just"/>
            <a:r>
              <a:rPr lang="en-US" dirty="0"/>
              <a:t>When a packet arrives at a router’s input link, the router must move the packet to the appropriate output link. </a:t>
            </a:r>
          </a:p>
          <a:p>
            <a:pPr marL="457200" indent="-457200">
              <a:buFont typeface="+mj-lt"/>
              <a:buAutoNum type="arabicPeriod"/>
            </a:pPr>
            <a:r>
              <a:rPr lang="en-US" b="1" dirty="0"/>
              <a:t>Routing</a:t>
            </a:r>
          </a:p>
          <a:p>
            <a:pPr lvl="1" algn="just"/>
            <a:r>
              <a:rPr lang="en-US" dirty="0"/>
              <a:t>It</a:t>
            </a:r>
            <a:r>
              <a:rPr lang="mr-IN" dirty="0"/>
              <a:t>’</a:t>
            </a:r>
            <a:r>
              <a:rPr lang="en-US" dirty="0"/>
              <a:t>s a process of selecting best paths in a network.</a:t>
            </a:r>
          </a:p>
          <a:p>
            <a:pPr lvl="1" algn="just"/>
            <a:r>
              <a:rPr lang="en-US" dirty="0"/>
              <a:t>The network layer must determine the route or path taken by packets as they flow from a sender to a receiver. </a:t>
            </a:r>
          </a:p>
          <a:p>
            <a:pPr lvl="1" algn="just"/>
            <a:r>
              <a:rPr lang="en-US" dirty="0"/>
              <a:t>The algorithms that calculate these paths are referred to as routing algorithms.</a:t>
            </a:r>
          </a:p>
        </p:txBody>
      </p:sp>
    </p:spTree>
    <p:extLst>
      <p:ext uri="{BB962C8B-B14F-4D97-AF65-F5344CB8AC3E}">
        <p14:creationId xmlns:p14="http://schemas.microsoft.com/office/powerpoint/2010/main" val="211284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Address Translation</a:t>
            </a:r>
          </a:p>
        </p:txBody>
      </p:sp>
      <p:sp>
        <p:nvSpPr>
          <p:cNvPr id="3" name="Content Placeholder 2"/>
          <p:cNvSpPr>
            <a:spLocks noGrp="1"/>
          </p:cNvSpPr>
          <p:nvPr>
            <p:ph idx="1"/>
          </p:nvPr>
        </p:nvSpPr>
        <p:spPr/>
        <p:txBody>
          <a:bodyPr/>
          <a:lstStyle/>
          <a:p>
            <a:pPr algn="just"/>
            <a:r>
              <a:rPr lang="en-US" dirty="0"/>
              <a:t>NAT is a method that is used to translate Private IP addresses to Public IP addresses.</a:t>
            </a:r>
          </a:p>
        </p:txBody>
      </p:sp>
      <p:sp>
        <p:nvSpPr>
          <p:cNvPr id="92" name="Freeform 80"/>
          <p:cNvSpPr>
            <a:spLocks/>
          </p:cNvSpPr>
          <p:nvPr/>
        </p:nvSpPr>
        <p:spPr bwMode="auto">
          <a:xfrm>
            <a:off x="5537201" y="2030413"/>
            <a:ext cx="4984751" cy="2697162"/>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3" name="Freeform 4"/>
          <p:cNvSpPr>
            <a:spLocks/>
          </p:cNvSpPr>
          <p:nvPr/>
        </p:nvSpPr>
        <p:spPr bwMode="auto">
          <a:xfrm>
            <a:off x="0" y="2738439"/>
            <a:ext cx="5132917" cy="1425575"/>
          </a:xfrm>
          <a:custGeom>
            <a:avLst/>
            <a:gdLst>
              <a:gd name="T0" fmla="*/ 2147483646 w 2425"/>
              <a:gd name="T1" fmla="*/ 2147483646 h 898"/>
              <a:gd name="T2" fmla="*/ 2147483646 w 2425"/>
              <a:gd name="T3" fmla="*/ 2147483646 h 898"/>
              <a:gd name="T4" fmla="*/ 2147483646 w 2425"/>
              <a:gd name="T5" fmla="*/ 2147483646 h 898"/>
              <a:gd name="T6" fmla="*/ 2147483646 w 2425"/>
              <a:gd name="T7" fmla="*/ 2147483646 h 898"/>
              <a:gd name="T8" fmla="*/ 2147483646 w 2425"/>
              <a:gd name="T9" fmla="*/ 2147483646 h 898"/>
              <a:gd name="T10" fmla="*/ 2147483646 w 2425"/>
              <a:gd name="T11" fmla="*/ 2147483646 h 898"/>
              <a:gd name="T12" fmla="*/ 2147483646 w 2425"/>
              <a:gd name="T13" fmla="*/ 2147483646 h 898"/>
              <a:gd name="T14" fmla="*/ 2147483646 w 2425"/>
              <a:gd name="T15" fmla="*/ 2147483646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4" name="Line 8"/>
          <p:cNvSpPr>
            <a:spLocks noChangeShapeType="1"/>
          </p:cNvSpPr>
          <p:nvPr/>
        </p:nvSpPr>
        <p:spPr bwMode="auto">
          <a:xfrm flipV="1">
            <a:off x="5689600" y="3341688"/>
            <a:ext cx="1619251" cy="1111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5" name="Line 9"/>
          <p:cNvSpPr>
            <a:spLocks noChangeShapeType="1"/>
          </p:cNvSpPr>
          <p:nvPr/>
        </p:nvSpPr>
        <p:spPr bwMode="auto">
          <a:xfrm flipH="1">
            <a:off x="9347200" y="3392488"/>
            <a:ext cx="40005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6" name="Line 10"/>
          <p:cNvSpPr>
            <a:spLocks noChangeShapeType="1"/>
          </p:cNvSpPr>
          <p:nvPr/>
        </p:nvSpPr>
        <p:spPr bwMode="auto">
          <a:xfrm>
            <a:off x="9476317" y="2605088"/>
            <a:ext cx="177800"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7" name="Line 11"/>
          <p:cNvSpPr>
            <a:spLocks noChangeShapeType="1"/>
          </p:cNvSpPr>
          <p:nvPr/>
        </p:nvSpPr>
        <p:spPr bwMode="auto">
          <a:xfrm flipV="1">
            <a:off x="9484784" y="4110038"/>
            <a:ext cx="228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8" name="Text Box 12"/>
          <p:cNvSpPr txBox="1">
            <a:spLocks noChangeArrowheads="1"/>
          </p:cNvSpPr>
          <p:nvPr/>
        </p:nvSpPr>
        <p:spPr bwMode="auto">
          <a:xfrm>
            <a:off x="10310284" y="2335213"/>
            <a:ext cx="9268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10.0.0.1</a:t>
            </a:r>
          </a:p>
        </p:txBody>
      </p:sp>
      <p:sp>
        <p:nvSpPr>
          <p:cNvPr id="99" name="Text Box 13"/>
          <p:cNvSpPr txBox="1">
            <a:spLocks noChangeArrowheads="1"/>
          </p:cNvSpPr>
          <p:nvPr/>
        </p:nvSpPr>
        <p:spPr bwMode="auto">
          <a:xfrm>
            <a:off x="10479618" y="3103563"/>
            <a:ext cx="9268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10.0.0.2</a:t>
            </a:r>
          </a:p>
        </p:txBody>
      </p:sp>
      <p:sp>
        <p:nvSpPr>
          <p:cNvPr id="100" name="Text Box 14"/>
          <p:cNvSpPr txBox="1">
            <a:spLocks noChangeArrowheads="1"/>
          </p:cNvSpPr>
          <p:nvPr/>
        </p:nvSpPr>
        <p:spPr bwMode="auto">
          <a:xfrm>
            <a:off x="10414001" y="3910013"/>
            <a:ext cx="9268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10.0.0.3</a:t>
            </a:r>
          </a:p>
        </p:txBody>
      </p:sp>
      <p:sp>
        <p:nvSpPr>
          <p:cNvPr id="101" name="Text Box 15"/>
          <p:cNvSpPr txBox="1">
            <a:spLocks noChangeArrowheads="1"/>
          </p:cNvSpPr>
          <p:nvPr/>
        </p:nvSpPr>
        <p:spPr bwMode="auto">
          <a:xfrm>
            <a:off x="5623984" y="2825750"/>
            <a:ext cx="9268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10.0.0.4</a:t>
            </a:r>
          </a:p>
        </p:txBody>
      </p:sp>
      <p:sp>
        <p:nvSpPr>
          <p:cNvPr id="102" name="Line 16"/>
          <p:cNvSpPr>
            <a:spLocks noChangeShapeType="1"/>
          </p:cNvSpPr>
          <p:nvPr/>
        </p:nvSpPr>
        <p:spPr bwMode="auto">
          <a:xfrm flipH="1">
            <a:off x="5789085" y="3103564"/>
            <a:ext cx="114300" cy="1285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3" name="Text Box 17"/>
          <p:cNvSpPr txBox="1">
            <a:spLocks noChangeArrowheads="1"/>
          </p:cNvSpPr>
          <p:nvPr/>
        </p:nvSpPr>
        <p:spPr bwMode="auto">
          <a:xfrm>
            <a:off x="3098800" y="3482975"/>
            <a:ext cx="12682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600">
                <a:latin typeface="Arial" charset="0"/>
              </a:rPr>
              <a:t>138.76.29.7</a:t>
            </a:r>
          </a:p>
        </p:txBody>
      </p:sp>
      <p:sp>
        <p:nvSpPr>
          <p:cNvPr id="104" name="Line 18"/>
          <p:cNvSpPr>
            <a:spLocks noChangeShapeType="1"/>
          </p:cNvSpPr>
          <p:nvPr/>
        </p:nvSpPr>
        <p:spPr bwMode="auto">
          <a:xfrm flipH="1">
            <a:off x="4669367" y="3430589"/>
            <a:ext cx="114300" cy="128587"/>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105" name="Line 79"/>
          <p:cNvSpPr>
            <a:spLocks noChangeShapeType="1"/>
          </p:cNvSpPr>
          <p:nvPr/>
        </p:nvSpPr>
        <p:spPr bwMode="auto">
          <a:xfrm>
            <a:off x="941918" y="3381375"/>
            <a:ext cx="4034367" cy="63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6" name="Text Box 81"/>
          <p:cNvSpPr txBox="1">
            <a:spLocks noChangeArrowheads="1"/>
          </p:cNvSpPr>
          <p:nvPr/>
        </p:nvSpPr>
        <p:spPr bwMode="auto">
          <a:xfrm>
            <a:off x="6658069" y="1833564"/>
            <a:ext cx="230063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r>
              <a:rPr lang="en-US" altLang="en-US" sz="1800">
                <a:latin typeface="Arial" charset="0"/>
              </a:rPr>
              <a:t>local network</a:t>
            </a:r>
          </a:p>
          <a:p>
            <a:pPr algn="ctr">
              <a:lnSpc>
                <a:spcPct val="100000"/>
              </a:lnSpc>
              <a:spcBef>
                <a:spcPct val="0"/>
              </a:spcBef>
              <a:buClrTx/>
              <a:buSzTx/>
              <a:buFontTx/>
              <a:buNone/>
            </a:pPr>
            <a:r>
              <a:rPr lang="en-US" altLang="en-US" sz="1800">
                <a:latin typeface="Arial" charset="0"/>
              </a:rPr>
              <a:t>(e.g., home network)</a:t>
            </a:r>
          </a:p>
          <a:p>
            <a:pPr algn="ctr">
              <a:lnSpc>
                <a:spcPct val="100000"/>
              </a:lnSpc>
              <a:spcBef>
                <a:spcPct val="0"/>
              </a:spcBef>
              <a:buClrTx/>
              <a:buSzTx/>
              <a:buFontTx/>
              <a:buNone/>
            </a:pPr>
            <a:r>
              <a:rPr lang="en-US" altLang="en-US" sz="1800">
                <a:latin typeface="Arial" charset="0"/>
              </a:rPr>
              <a:t>10.0.0/24</a:t>
            </a:r>
          </a:p>
        </p:txBody>
      </p:sp>
      <p:sp>
        <p:nvSpPr>
          <p:cNvPr id="107" name="Line 82"/>
          <p:cNvSpPr>
            <a:spLocks noChangeShapeType="1"/>
          </p:cNvSpPr>
          <p:nvPr/>
        </p:nvSpPr>
        <p:spPr bwMode="auto">
          <a:xfrm>
            <a:off x="9313333" y="2058988"/>
            <a:ext cx="184785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8" name="Line 83"/>
          <p:cNvSpPr>
            <a:spLocks noChangeShapeType="1"/>
          </p:cNvSpPr>
          <p:nvPr/>
        </p:nvSpPr>
        <p:spPr bwMode="auto">
          <a:xfrm>
            <a:off x="5378451" y="1919289"/>
            <a:ext cx="0" cy="1081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09" name="Line 84"/>
          <p:cNvSpPr>
            <a:spLocks noChangeShapeType="1"/>
          </p:cNvSpPr>
          <p:nvPr/>
        </p:nvSpPr>
        <p:spPr bwMode="auto">
          <a:xfrm flipH="1" flipV="1">
            <a:off x="5564718" y="2046288"/>
            <a:ext cx="11980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0" name="Line 86"/>
          <p:cNvSpPr>
            <a:spLocks noChangeShapeType="1"/>
          </p:cNvSpPr>
          <p:nvPr/>
        </p:nvSpPr>
        <p:spPr bwMode="auto">
          <a:xfrm>
            <a:off x="3437467" y="2058988"/>
            <a:ext cx="184785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1" name="Line 87"/>
          <p:cNvSpPr>
            <a:spLocks noChangeShapeType="1"/>
          </p:cNvSpPr>
          <p:nvPr/>
        </p:nvSpPr>
        <p:spPr bwMode="auto">
          <a:xfrm flipH="1" flipV="1">
            <a:off x="1022352" y="2046288"/>
            <a:ext cx="11980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 name="Text Box 88"/>
          <p:cNvSpPr txBox="1">
            <a:spLocks noChangeArrowheads="1"/>
          </p:cNvSpPr>
          <p:nvPr/>
        </p:nvSpPr>
        <p:spPr bwMode="auto">
          <a:xfrm>
            <a:off x="2361335" y="1820863"/>
            <a:ext cx="9669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r>
              <a:rPr lang="en-US" altLang="en-US" sz="1800" dirty="0">
                <a:latin typeface="Arial" charset="0"/>
              </a:rPr>
              <a:t>rest of</a:t>
            </a:r>
          </a:p>
          <a:p>
            <a:pPr algn="ctr">
              <a:lnSpc>
                <a:spcPct val="100000"/>
              </a:lnSpc>
              <a:spcBef>
                <a:spcPct val="0"/>
              </a:spcBef>
              <a:buClrTx/>
              <a:buSzTx/>
              <a:buFontTx/>
              <a:buNone/>
            </a:pPr>
            <a:r>
              <a:rPr lang="en-US" altLang="en-US" sz="1800" dirty="0">
                <a:latin typeface="Arial" charset="0"/>
              </a:rPr>
              <a:t>Internet</a:t>
            </a:r>
          </a:p>
        </p:txBody>
      </p:sp>
      <p:sp>
        <p:nvSpPr>
          <p:cNvPr id="113" name="Text Box 90"/>
          <p:cNvSpPr txBox="1">
            <a:spLocks noChangeArrowheads="1"/>
          </p:cNvSpPr>
          <p:nvPr/>
        </p:nvSpPr>
        <p:spPr bwMode="auto">
          <a:xfrm>
            <a:off x="6881630" y="4910139"/>
            <a:ext cx="3775393" cy="1348061"/>
          </a:xfrm>
          <a:prstGeom prst="rect">
            <a:avLst/>
          </a:prstGeom>
          <a:ln>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just">
              <a:spcBef>
                <a:spcPct val="0"/>
              </a:spcBef>
              <a:buClrTx/>
              <a:buSzTx/>
              <a:buFontTx/>
              <a:buNone/>
            </a:pPr>
            <a:r>
              <a:rPr lang="en-US" altLang="en-US" sz="2400" dirty="0">
                <a:latin typeface="+mn-lt"/>
              </a:rPr>
              <a:t>datagrams with source or </a:t>
            </a:r>
          </a:p>
          <a:p>
            <a:pPr algn="just">
              <a:spcBef>
                <a:spcPct val="0"/>
              </a:spcBef>
              <a:buClrTx/>
              <a:buSzTx/>
              <a:buFontTx/>
              <a:buNone/>
            </a:pPr>
            <a:r>
              <a:rPr lang="en-US" altLang="en-US" sz="2400" dirty="0">
                <a:latin typeface="+mn-lt"/>
              </a:rPr>
              <a:t>destination in this network</a:t>
            </a:r>
          </a:p>
          <a:p>
            <a:pPr algn="just">
              <a:spcBef>
                <a:spcPct val="0"/>
              </a:spcBef>
              <a:buClrTx/>
              <a:buSzTx/>
              <a:buFontTx/>
              <a:buNone/>
            </a:pPr>
            <a:r>
              <a:rPr lang="en-US" altLang="en-US" sz="2400" dirty="0">
                <a:latin typeface="+mn-lt"/>
              </a:rPr>
              <a:t>have 10.0.0/24 address for </a:t>
            </a:r>
          </a:p>
          <a:p>
            <a:pPr algn="just">
              <a:spcBef>
                <a:spcPct val="0"/>
              </a:spcBef>
              <a:buClrTx/>
              <a:buSzTx/>
              <a:buFontTx/>
              <a:buNone/>
            </a:pPr>
            <a:r>
              <a:rPr lang="en-US" altLang="en-US" sz="2400" dirty="0">
                <a:latin typeface="+mn-lt"/>
              </a:rPr>
              <a:t>source, destination (as usual)</a:t>
            </a:r>
          </a:p>
        </p:txBody>
      </p:sp>
      <p:sp>
        <p:nvSpPr>
          <p:cNvPr id="114" name="Text Box 92"/>
          <p:cNvSpPr txBox="1">
            <a:spLocks noChangeArrowheads="1"/>
          </p:cNvSpPr>
          <p:nvPr/>
        </p:nvSpPr>
        <p:spPr bwMode="auto">
          <a:xfrm>
            <a:off x="359833" y="4724401"/>
            <a:ext cx="4912784" cy="1348061"/>
          </a:xfrm>
          <a:prstGeom prst="rect">
            <a:avLst/>
          </a:prstGeom>
          <a:ln>
            <a:solidFill>
              <a:schemeClr val="accent3">
                <a:lumMod val="20000"/>
                <a:lumOff val="80000"/>
              </a:schemeClr>
            </a:solidFill>
            <a:headEnd/>
            <a:tailEnd/>
          </a:ln>
        </p:spPr>
        <p:style>
          <a:lnRef idx="1">
            <a:schemeClr val="accent3"/>
          </a:lnRef>
          <a:fillRef idx="2">
            <a:schemeClr val="accent3"/>
          </a:fillRef>
          <a:effectRef idx="1">
            <a:schemeClr val="accent3"/>
          </a:effectRef>
          <a:fontRef idx="minor">
            <a:schemeClr val="dk1"/>
          </a:fontRef>
        </p:style>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a:spcBef>
                <a:spcPct val="0"/>
              </a:spcBef>
              <a:buClrTx/>
              <a:buSzTx/>
              <a:buFontTx/>
              <a:buNone/>
            </a:pPr>
            <a:r>
              <a:rPr lang="en-US" altLang="en-US" sz="2400" i="1" dirty="0">
                <a:solidFill>
                  <a:srgbClr val="CC0000"/>
                </a:solidFill>
                <a:latin typeface="+mn-lt"/>
              </a:rPr>
              <a:t>all</a:t>
            </a:r>
            <a:r>
              <a:rPr lang="en-US" altLang="en-US" sz="2400" dirty="0">
                <a:solidFill>
                  <a:srgbClr val="CC0000"/>
                </a:solidFill>
                <a:latin typeface="+mn-lt"/>
              </a:rPr>
              <a:t> </a:t>
            </a:r>
            <a:r>
              <a:rPr lang="en-US" altLang="en-US" sz="2400" dirty="0">
                <a:latin typeface="+mn-lt"/>
              </a:rPr>
              <a:t>datagrams </a:t>
            </a:r>
            <a:r>
              <a:rPr lang="en-US" altLang="en-US" sz="2400" i="1" dirty="0">
                <a:solidFill>
                  <a:srgbClr val="CC0000"/>
                </a:solidFill>
                <a:latin typeface="+mn-lt"/>
              </a:rPr>
              <a:t>leaving</a:t>
            </a:r>
            <a:r>
              <a:rPr lang="en-US" altLang="en-US" sz="2400" dirty="0">
                <a:latin typeface="+mn-lt"/>
              </a:rPr>
              <a:t> local</a:t>
            </a:r>
          </a:p>
          <a:p>
            <a:pPr algn="r">
              <a:spcBef>
                <a:spcPct val="0"/>
              </a:spcBef>
              <a:buClrTx/>
              <a:buSzTx/>
              <a:buFontTx/>
              <a:buNone/>
            </a:pPr>
            <a:r>
              <a:rPr lang="en-US" altLang="en-US" sz="2400" dirty="0">
                <a:latin typeface="+mn-lt"/>
              </a:rPr>
              <a:t>network have </a:t>
            </a:r>
            <a:r>
              <a:rPr lang="en-US" altLang="en-US" sz="2400" i="1" dirty="0">
                <a:solidFill>
                  <a:srgbClr val="CC0000"/>
                </a:solidFill>
                <a:latin typeface="+mn-lt"/>
              </a:rPr>
              <a:t>same</a:t>
            </a:r>
            <a:r>
              <a:rPr lang="en-US" altLang="en-US" sz="2400" dirty="0">
                <a:latin typeface="+mn-lt"/>
              </a:rPr>
              <a:t> single source NAT IP address: 138.76.29.7,different source port numbers</a:t>
            </a:r>
          </a:p>
        </p:txBody>
      </p:sp>
      <p:sp>
        <p:nvSpPr>
          <p:cNvPr id="116" name="Line 96"/>
          <p:cNvSpPr>
            <a:spLocks noChangeShapeType="1"/>
          </p:cNvSpPr>
          <p:nvPr/>
        </p:nvSpPr>
        <p:spPr bwMode="auto">
          <a:xfrm flipV="1">
            <a:off x="6424085" y="3503613"/>
            <a:ext cx="891116"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7" name="Line 97"/>
          <p:cNvSpPr>
            <a:spLocks noChangeShapeType="1"/>
          </p:cNvSpPr>
          <p:nvPr/>
        </p:nvSpPr>
        <p:spPr bwMode="auto">
          <a:xfrm flipV="1">
            <a:off x="3688887" y="3467100"/>
            <a:ext cx="811147" cy="12573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118" name="Group 98"/>
          <p:cNvGrpSpPr>
            <a:grpSpLocks/>
          </p:cNvGrpSpPr>
          <p:nvPr/>
        </p:nvGrpSpPr>
        <p:grpSpPr bwMode="auto">
          <a:xfrm>
            <a:off x="4845051" y="3217863"/>
            <a:ext cx="1200149" cy="347662"/>
            <a:chOff x="4396" y="1245"/>
            <a:chExt cx="672" cy="248"/>
          </a:xfrm>
        </p:grpSpPr>
        <p:sp>
          <p:nvSpPr>
            <p:cNvPr id="11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2400">
                <a:latin typeface="Times New Roman" charset="0"/>
              </a:endParaRPr>
            </a:p>
          </p:txBody>
        </p:sp>
        <p:sp>
          <p:nvSpPr>
            <p:cNvPr id="12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endParaRPr lang="en-US" altLang="en-US" sz="2400">
                <a:latin typeface="Times New Roman" charset="0"/>
              </a:endParaRPr>
            </a:p>
          </p:txBody>
        </p:sp>
        <p:sp>
          <p:nvSpPr>
            <p:cNvPr id="12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endParaRPr lang="en-US" altLang="en-US" sz="2400">
                <a:latin typeface="Times New Roman" charset="0"/>
              </a:endParaRPr>
            </a:p>
          </p:txBody>
        </p:sp>
        <p:grpSp>
          <p:nvGrpSpPr>
            <p:cNvPr id="122" name="Group 102"/>
            <p:cNvGrpSpPr>
              <a:grpSpLocks/>
            </p:cNvGrpSpPr>
            <p:nvPr/>
          </p:nvGrpSpPr>
          <p:grpSpPr bwMode="auto">
            <a:xfrm>
              <a:off x="4530" y="1287"/>
              <a:ext cx="377" cy="75"/>
              <a:chOff x="2468" y="1332"/>
              <a:chExt cx="310" cy="60"/>
            </a:xfrm>
          </p:grpSpPr>
          <p:sp>
            <p:nvSpPr>
              <p:cNvPr id="125" name="Freeform 103"/>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6" name="Freeform 104"/>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23" name="Line 105"/>
            <p:cNvSpPr>
              <a:spLocks noChangeShapeType="1"/>
            </p:cNvSpPr>
            <p:nvPr/>
          </p:nvSpPr>
          <p:spPr bwMode="auto">
            <a:xfrm>
              <a:off x="4400" y="1321"/>
              <a:ext cx="0" cy="10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 name="Line 106"/>
            <p:cNvSpPr>
              <a:spLocks noChangeShapeType="1"/>
            </p:cNvSpPr>
            <p:nvPr/>
          </p:nvSpPr>
          <p:spPr bwMode="auto">
            <a:xfrm>
              <a:off x="5063" y="1327"/>
              <a:ext cx="0" cy="1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7" name="Group 107"/>
          <p:cNvGrpSpPr>
            <a:grpSpLocks/>
          </p:cNvGrpSpPr>
          <p:nvPr/>
        </p:nvGrpSpPr>
        <p:grpSpPr bwMode="auto">
          <a:xfrm flipH="1">
            <a:off x="9609667" y="2398713"/>
            <a:ext cx="855133" cy="558800"/>
            <a:chOff x="-44" y="1473"/>
            <a:chExt cx="981" cy="1105"/>
          </a:xfrm>
        </p:grpSpPr>
        <p:pic>
          <p:nvPicPr>
            <p:cNvPr id="128" name="Picture 108"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9"/>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30" name="Group 110"/>
          <p:cNvGrpSpPr>
            <a:grpSpLocks/>
          </p:cNvGrpSpPr>
          <p:nvPr/>
        </p:nvGrpSpPr>
        <p:grpSpPr bwMode="auto">
          <a:xfrm flipH="1">
            <a:off x="9662584" y="3074988"/>
            <a:ext cx="855133" cy="558800"/>
            <a:chOff x="-44" y="1473"/>
            <a:chExt cx="981" cy="1105"/>
          </a:xfrm>
        </p:grpSpPr>
        <p:pic>
          <p:nvPicPr>
            <p:cNvPr id="131" name="Picture 111"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 name="Freeform 112"/>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133" name="Group 113"/>
          <p:cNvGrpSpPr>
            <a:grpSpLocks/>
          </p:cNvGrpSpPr>
          <p:nvPr/>
        </p:nvGrpSpPr>
        <p:grpSpPr bwMode="auto">
          <a:xfrm flipH="1">
            <a:off x="9673167" y="3829050"/>
            <a:ext cx="855133" cy="558800"/>
            <a:chOff x="-44" y="1473"/>
            <a:chExt cx="981" cy="1105"/>
          </a:xfrm>
        </p:grpSpPr>
        <p:pic>
          <p:nvPicPr>
            <p:cNvPr id="134" name="Picture 114"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 name="Freeform 115"/>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spTree>
    <p:extLst>
      <p:ext uri="{BB962C8B-B14F-4D97-AF65-F5344CB8AC3E}">
        <p14:creationId xmlns:p14="http://schemas.microsoft.com/office/powerpoint/2010/main" val="402878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P spid="94" grpId="0" animBg="1"/>
      <p:bldP spid="95" grpId="0" animBg="1"/>
      <p:bldP spid="96" grpId="0" animBg="1"/>
      <p:bldP spid="97" grpId="0" animBg="1"/>
      <p:bldP spid="98" grpId="0"/>
      <p:bldP spid="99" grpId="0"/>
      <p:bldP spid="100" grpId="0"/>
      <p:bldP spid="101" grpId="0"/>
      <p:bldP spid="102" grpId="0" animBg="1"/>
      <p:bldP spid="103" grpId="0"/>
      <p:bldP spid="104" grpId="0" animBg="1"/>
      <p:bldP spid="105" grpId="0" animBg="1"/>
      <p:bldP spid="106" grpId="0"/>
      <p:bldP spid="107" grpId="0" animBg="1"/>
      <p:bldP spid="108" grpId="0" animBg="1"/>
      <p:bldP spid="109" grpId="0" animBg="1"/>
      <p:bldP spid="110" grpId="0" animBg="1"/>
      <p:bldP spid="111" grpId="0" animBg="1"/>
      <p:bldP spid="112" grpId="0"/>
      <p:bldP spid="113" grpId="0" animBg="1"/>
      <p:bldP spid="114" grpId="0" animBg="1"/>
      <p:bldP spid="116" grpId="0" animBg="1"/>
      <p:bldP spid="11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t>
            </a:r>
            <a:r>
              <a:rPr lang="mr-IN" dirty="0"/>
              <a:t>–</a:t>
            </a:r>
            <a:r>
              <a:rPr lang="en-US" dirty="0"/>
              <a:t> </a:t>
            </a:r>
            <a:r>
              <a:rPr lang="en-US" dirty="0" err="1"/>
              <a:t>Cont</a:t>
            </a:r>
            <a:r>
              <a:rPr lang="mr-IN" dirty="0"/>
              <a:t>…</a:t>
            </a:r>
            <a:endParaRPr lang="en-US" dirty="0"/>
          </a:p>
        </p:txBody>
      </p:sp>
      <p:sp>
        <p:nvSpPr>
          <p:cNvPr id="3" name="Content Placeholder 2"/>
          <p:cNvSpPr>
            <a:spLocks noGrp="1"/>
          </p:cNvSpPr>
          <p:nvPr>
            <p:ph idx="1"/>
          </p:nvPr>
        </p:nvSpPr>
        <p:spPr/>
        <p:txBody>
          <a:bodyPr/>
          <a:lstStyle/>
          <a:p>
            <a:pPr algn="just"/>
            <a:r>
              <a:rPr lang="en-US" dirty="0"/>
              <a:t>Local network uses just one IP address as far as outside world is concerned.</a:t>
            </a:r>
          </a:p>
          <a:p>
            <a:pPr lvl="0" algn="just"/>
            <a:r>
              <a:rPr lang="en-IN" dirty="0"/>
              <a:t>This means that only a single, unique IP address is required to represent an entire group of computers.</a:t>
            </a:r>
            <a:endParaRPr lang="en-GB" dirty="0"/>
          </a:p>
          <a:p>
            <a:pPr algn="just"/>
            <a:r>
              <a:rPr lang="en-GB" dirty="0"/>
              <a:t>The technique was originally used for ease of rerouting traffic in IP networks without readdressing every host.</a:t>
            </a:r>
          </a:p>
          <a:p>
            <a:pPr algn="just"/>
            <a:r>
              <a:rPr lang="en-US" dirty="0"/>
              <a:t>The concept of NAT as developed to solve two problems:</a:t>
            </a:r>
          </a:p>
          <a:p>
            <a:pPr lvl="1" algn="just"/>
            <a:r>
              <a:rPr lang="en-US" dirty="0"/>
              <a:t>Solve shortage of IPv4 IP addresses</a:t>
            </a:r>
          </a:p>
          <a:p>
            <a:pPr lvl="1" algn="just"/>
            <a:r>
              <a:rPr lang="en-US" dirty="0"/>
              <a:t>To Hide the Network Address</a:t>
            </a:r>
          </a:p>
          <a:p>
            <a:pPr algn="just"/>
            <a:endParaRPr lang="en-US" dirty="0"/>
          </a:p>
        </p:txBody>
      </p:sp>
    </p:spTree>
    <p:extLst>
      <p:ext uri="{BB962C8B-B14F-4D97-AF65-F5344CB8AC3E}">
        <p14:creationId xmlns:p14="http://schemas.microsoft.com/office/powerpoint/2010/main" val="368586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NAT Terminology</a:t>
            </a:r>
          </a:p>
        </p:txBody>
      </p:sp>
      <p:sp>
        <p:nvSpPr>
          <p:cNvPr id="3" name="Content Placeholder 2"/>
          <p:cNvSpPr>
            <a:spLocks noGrp="1"/>
          </p:cNvSpPr>
          <p:nvPr>
            <p:ph idx="1"/>
          </p:nvPr>
        </p:nvSpPr>
        <p:spPr/>
        <p:txBody>
          <a:bodyPr>
            <a:normAutofit/>
          </a:bodyPr>
          <a:lstStyle/>
          <a:p>
            <a:pPr algn="just"/>
            <a:r>
              <a:rPr lang="en-US" b="1" dirty="0">
                <a:solidFill>
                  <a:schemeClr val="accent6"/>
                </a:solidFill>
              </a:rPr>
              <a:t>Inside Local Address</a:t>
            </a:r>
            <a:r>
              <a:rPr lang="en-US" b="1" dirty="0"/>
              <a:t>: </a:t>
            </a:r>
            <a:r>
              <a:rPr lang="en-US" dirty="0"/>
              <a:t>The name of the inside source address before translation. This would be a Private IP.</a:t>
            </a:r>
          </a:p>
          <a:p>
            <a:pPr algn="just"/>
            <a:r>
              <a:rPr lang="en-US" b="1" dirty="0">
                <a:solidFill>
                  <a:schemeClr val="accent6"/>
                </a:solidFill>
              </a:rPr>
              <a:t>Inside Global Address</a:t>
            </a:r>
            <a:r>
              <a:rPr lang="en-US" b="1" dirty="0"/>
              <a:t>:</a:t>
            </a:r>
            <a:r>
              <a:rPr lang="en-US" dirty="0"/>
              <a:t> The name of the inside host after translation. This would be the Public IP.</a:t>
            </a:r>
          </a:p>
          <a:p>
            <a:pPr algn="just"/>
            <a:r>
              <a:rPr lang="en-US" b="1" dirty="0">
                <a:solidFill>
                  <a:schemeClr val="accent6"/>
                </a:solidFill>
              </a:rPr>
              <a:t>Outside Local Address</a:t>
            </a:r>
            <a:r>
              <a:rPr lang="en-US" b="1" dirty="0"/>
              <a:t>: </a:t>
            </a:r>
            <a:r>
              <a:rPr lang="en-US" dirty="0"/>
              <a:t>The name of the destination host before translation.</a:t>
            </a:r>
          </a:p>
          <a:p>
            <a:pPr algn="just"/>
            <a:r>
              <a:rPr lang="en-US" b="1" dirty="0">
                <a:solidFill>
                  <a:schemeClr val="accent6"/>
                </a:solidFill>
              </a:rPr>
              <a:t>Outside Global Address</a:t>
            </a:r>
            <a:r>
              <a:rPr lang="en-US" b="1" dirty="0"/>
              <a:t>:</a:t>
            </a:r>
            <a:r>
              <a:rPr lang="en-US" dirty="0"/>
              <a:t> The name of the destination host after translation.</a:t>
            </a:r>
          </a:p>
          <a:p>
            <a:pPr algn="just"/>
            <a:r>
              <a:rPr lang="en-US" b="1" dirty="0">
                <a:solidFill>
                  <a:schemeClr val="accent6"/>
                </a:solidFill>
              </a:rPr>
              <a:t>Where</a:t>
            </a:r>
            <a:r>
              <a:rPr lang="en-US" dirty="0"/>
              <a:t>:</a:t>
            </a:r>
          </a:p>
          <a:p>
            <a:pPr lvl="1" algn="just"/>
            <a:r>
              <a:rPr lang="en-US" dirty="0"/>
              <a:t>Global Addresses → Public</a:t>
            </a:r>
          </a:p>
          <a:p>
            <a:pPr lvl="1" algn="just"/>
            <a:r>
              <a:rPr lang="en-US" dirty="0"/>
              <a:t>Local Addresses → Private</a:t>
            </a:r>
          </a:p>
          <a:p>
            <a:pPr lvl="1" algn="just"/>
            <a:r>
              <a:rPr lang="en-US" dirty="0"/>
              <a:t>Inside Hosts → Within Local Network</a:t>
            </a:r>
          </a:p>
          <a:p>
            <a:pPr lvl="1" algn="just"/>
            <a:r>
              <a:rPr lang="en-US" dirty="0"/>
              <a:t>Outside Hosts → Outside Local Network</a:t>
            </a:r>
          </a:p>
          <a:p>
            <a:endParaRPr lang="en-US" dirty="0"/>
          </a:p>
        </p:txBody>
      </p:sp>
    </p:spTree>
    <p:extLst>
      <p:ext uri="{BB962C8B-B14F-4D97-AF65-F5344CB8AC3E}">
        <p14:creationId xmlns:p14="http://schemas.microsoft.com/office/powerpoint/2010/main" val="134892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t>
            </a:r>
            <a:r>
              <a:rPr lang="mr-IN" dirty="0"/>
              <a:t>–</a:t>
            </a:r>
            <a:r>
              <a:rPr lang="en-US" dirty="0"/>
              <a:t> </a:t>
            </a:r>
            <a:r>
              <a:rPr lang="en-US" dirty="0" err="1"/>
              <a:t>Cont</a:t>
            </a:r>
            <a:r>
              <a:rPr lang="mr-IN" dirty="0"/>
              <a:t>…</a:t>
            </a:r>
            <a:endParaRPr lang="en-US" dirty="0"/>
          </a:p>
        </p:txBody>
      </p:sp>
      <p:sp>
        <p:nvSpPr>
          <p:cNvPr id="4" name="Content Placeholder 3">
            <a:extLst>
              <a:ext uri="{FF2B5EF4-FFF2-40B4-BE49-F238E27FC236}">
                <a16:creationId xmlns:a16="http://schemas.microsoft.com/office/drawing/2014/main" xmlns="" id="{ED4CAE2B-3927-E64C-B0DF-793CC22E1F84}"/>
              </a:ext>
            </a:extLst>
          </p:cNvPr>
          <p:cNvSpPr>
            <a:spLocks noGrp="1"/>
          </p:cNvSpPr>
          <p:nvPr>
            <p:ph idx="1"/>
          </p:nvPr>
        </p:nvSpPr>
        <p:spPr/>
        <p:txBody>
          <a:bodyPr/>
          <a:lstStyle/>
          <a:p>
            <a:endParaRPr lang="en-US"/>
          </a:p>
        </p:txBody>
      </p:sp>
      <p:sp>
        <p:nvSpPr>
          <p:cNvPr id="226" name="Freeform 139"/>
          <p:cNvSpPr>
            <a:spLocks/>
          </p:cNvSpPr>
          <p:nvPr/>
        </p:nvSpPr>
        <p:spPr bwMode="auto">
          <a:xfrm>
            <a:off x="239184" y="3651251"/>
            <a:ext cx="5452533" cy="1355725"/>
          </a:xfrm>
          <a:custGeom>
            <a:avLst/>
            <a:gdLst>
              <a:gd name="T0" fmla="*/ 2147483646 w 2269"/>
              <a:gd name="T1" fmla="*/ 2147483646 h 854"/>
              <a:gd name="T2" fmla="*/ 2147483646 w 2269"/>
              <a:gd name="T3" fmla="*/ 2147483646 h 854"/>
              <a:gd name="T4" fmla="*/ 2147483646 w 2269"/>
              <a:gd name="T5" fmla="*/ 2147483646 h 854"/>
              <a:gd name="T6" fmla="*/ 2147483646 w 2269"/>
              <a:gd name="T7" fmla="*/ 2147483646 h 854"/>
              <a:gd name="T8" fmla="*/ 2147483646 w 2269"/>
              <a:gd name="T9" fmla="*/ 2147483646 h 854"/>
              <a:gd name="T10" fmla="*/ 2147483646 w 2269"/>
              <a:gd name="T11" fmla="*/ 2147483646 h 854"/>
              <a:gd name="T12" fmla="*/ 2147483646 w 2269"/>
              <a:gd name="T13" fmla="*/ 2147483646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27" name="Freeform 29"/>
          <p:cNvSpPr>
            <a:spLocks/>
          </p:cNvSpPr>
          <p:nvPr/>
        </p:nvSpPr>
        <p:spPr bwMode="auto">
          <a:xfrm>
            <a:off x="5958418" y="2922588"/>
            <a:ext cx="4984749" cy="2697162"/>
          </a:xfrm>
          <a:custGeom>
            <a:avLst/>
            <a:gdLst>
              <a:gd name="T0" fmla="*/ 2147483646 w 2355"/>
              <a:gd name="T1" fmla="*/ 2147483646 h 1699"/>
              <a:gd name="T2" fmla="*/ 2147483646 w 2355"/>
              <a:gd name="T3" fmla="*/ 2147483646 h 1699"/>
              <a:gd name="T4" fmla="*/ 2147483646 w 2355"/>
              <a:gd name="T5" fmla="*/ 2147483646 h 1699"/>
              <a:gd name="T6" fmla="*/ 2147483646 w 2355"/>
              <a:gd name="T7" fmla="*/ 2147483646 h 1699"/>
              <a:gd name="T8" fmla="*/ 2147483646 w 2355"/>
              <a:gd name="T9" fmla="*/ 2147483646 h 1699"/>
              <a:gd name="T10" fmla="*/ 2147483646 w 2355"/>
              <a:gd name="T11" fmla="*/ 2147483646 h 1699"/>
              <a:gd name="T12" fmla="*/ 2147483646 w 2355"/>
              <a:gd name="T13" fmla="*/ 2147483646 h 1699"/>
              <a:gd name="T14" fmla="*/ 2147483646 w 2355"/>
              <a:gd name="T15" fmla="*/ 2147483646 h 1699"/>
              <a:gd name="T16" fmla="*/ 2147483646 w 2355"/>
              <a:gd name="T17" fmla="*/ 2147483646 h 1699"/>
              <a:gd name="T18" fmla="*/ 2147483646 w 2355"/>
              <a:gd name="T19" fmla="*/ 2147483646 h 1699"/>
              <a:gd name="T20" fmla="*/ 2147483646 w 2355"/>
              <a:gd name="T21" fmla="*/ 2147483646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28" name="Line 32"/>
          <p:cNvSpPr>
            <a:spLocks noChangeShapeType="1"/>
          </p:cNvSpPr>
          <p:nvPr/>
        </p:nvSpPr>
        <p:spPr bwMode="auto">
          <a:xfrm>
            <a:off x="6110818" y="4244975"/>
            <a:ext cx="80644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9" name="Line 34"/>
          <p:cNvSpPr>
            <a:spLocks noChangeShapeType="1"/>
          </p:cNvSpPr>
          <p:nvPr/>
        </p:nvSpPr>
        <p:spPr bwMode="auto">
          <a:xfrm>
            <a:off x="9897533" y="3497263"/>
            <a:ext cx="177800"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0" name="Line 35"/>
          <p:cNvSpPr>
            <a:spLocks noChangeShapeType="1"/>
          </p:cNvSpPr>
          <p:nvPr/>
        </p:nvSpPr>
        <p:spPr bwMode="auto">
          <a:xfrm flipV="1">
            <a:off x="9906000" y="5002213"/>
            <a:ext cx="2286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1" name="Text Box 36"/>
          <p:cNvSpPr txBox="1">
            <a:spLocks noChangeArrowheads="1"/>
          </p:cNvSpPr>
          <p:nvPr/>
        </p:nvSpPr>
        <p:spPr bwMode="auto">
          <a:xfrm>
            <a:off x="10731501" y="3227388"/>
            <a:ext cx="9268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10.0.0.1</a:t>
            </a:r>
          </a:p>
        </p:txBody>
      </p:sp>
      <p:sp>
        <p:nvSpPr>
          <p:cNvPr id="232" name="Text Box 37"/>
          <p:cNvSpPr txBox="1">
            <a:spLocks noChangeArrowheads="1"/>
          </p:cNvSpPr>
          <p:nvPr/>
        </p:nvSpPr>
        <p:spPr bwMode="auto">
          <a:xfrm>
            <a:off x="10900834" y="3995738"/>
            <a:ext cx="9268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10.0.0.2</a:t>
            </a:r>
          </a:p>
        </p:txBody>
      </p:sp>
      <p:sp>
        <p:nvSpPr>
          <p:cNvPr id="233" name="Text Box 38"/>
          <p:cNvSpPr txBox="1">
            <a:spLocks noChangeArrowheads="1"/>
          </p:cNvSpPr>
          <p:nvPr/>
        </p:nvSpPr>
        <p:spPr bwMode="auto">
          <a:xfrm>
            <a:off x="10850034" y="4891088"/>
            <a:ext cx="9268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10.0.0.3</a:t>
            </a:r>
          </a:p>
        </p:txBody>
      </p:sp>
      <p:grpSp>
        <p:nvGrpSpPr>
          <p:cNvPr id="234" name="Group 88"/>
          <p:cNvGrpSpPr>
            <a:grpSpLocks/>
          </p:cNvGrpSpPr>
          <p:nvPr/>
        </p:nvGrpSpPr>
        <p:grpSpPr bwMode="auto">
          <a:xfrm>
            <a:off x="7507818" y="2855913"/>
            <a:ext cx="2495549" cy="1033462"/>
            <a:chOff x="3550" y="2055"/>
            <a:chExt cx="1179" cy="651"/>
          </a:xfrm>
        </p:grpSpPr>
        <p:grpSp>
          <p:nvGrpSpPr>
            <p:cNvPr id="235" name="Group 50"/>
            <p:cNvGrpSpPr>
              <a:grpSpLocks/>
            </p:cNvGrpSpPr>
            <p:nvPr/>
          </p:nvGrpSpPr>
          <p:grpSpPr bwMode="auto">
            <a:xfrm>
              <a:off x="3550" y="2055"/>
              <a:ext cx="1179" cy="357"/>
              <a:chOff x="4381" y="786"/>
              <a:chExt cx="1108" cy="357"/>
            </a:xfrm>
          </p:grpSpPr>
          <p:sp>
            <p:nvSpPr>
              <p:cNvPr id="240" name="Rectangle 40"/>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1" name="Text Box 39"/>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S: 10.0.0.1, 3345</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D: 128.119.40.186, 80</a:t>
                </a:r>
              </a:p>
            </p:txBody>
          </p:sp>
          <p:grpSp>
            <p:nvGrpSpPr>
              <p:cNvPr id="242" name="Group 44"/>
              <p:cNvGrpSpPr>
                <a:grpSpLocks/>
              </p:cNvGrpSpPr>
              <p:nvPr/>
            </p:nvGrpSpPr>
            <p:grpSpPr bwMode="auto">
              <a:xfrm>
                <a:off x="5394" y="786"/>
                <a:ext cx="48" cy="99"/>
                <a:chOff x="5508" y="1599"/>
                <a:chExt cx="48" cy="99"/>
              </a:xfrm>
            </p:grpSpPr>
            <p:sp>
              <p:nvSpPr>
                <p:cNvPr id="247" name="Freeform 43"/>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8" name="Line 41"/>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9" name="Line 42"/>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43" name="Group 45"/>
              <p:cNvGrpSpPr>
                <a:grpSpLocks/>
              </p:cNvGrpSpPr>
              <p:nvPr/>
            </p:nvGrpSpPr>
            <p:grpSpPr bwMode="auto">
              <a:xfrm>
                <a:off x="5382" y="1044"/>
                <a:ext cx="48" cy="99"/>
                <a:chOff x="5508" y="1599"/>
                <a:chExt cx="48" cy="99"/>
              </a:xfrm>
            </p:grpSpPr>
            <p:sp>
              <p:nvSpPr>
                <p:cNvPr id="244" name="Freeform 4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5" name="Line 47"/>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6" name="Line 48"/>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sp>
          <p:nvSpPr>
            <p:cNvPr id="236" name="Freeform 51"/>
            <p:cNvSpPr>
              <a:spLocks/>
            </p:cNvSpPr>
            <p:nvPr/>
          </p:nvSpPr>
          <p:spPr bwMode="auto">
            <a:xfrm>
              <a:off x="3573" y="2364"/>
              <a:ext cx="564" cy="342"/>
            </a:xfrm>
            <a:custGeom>
              <a:avLst/>
              <a:gdLst>
                <a:gd name="T0" fmla="*/ 0 w 417"/>
                <a:gd name="T1" fmla="*/ 4556 h 264"/>
                <a:gd name="T2" fmla="*/ 11560 w 417"/>
                <a:gd name="T3" fmla="*/ 4556 h 264"/>
                <a:gd name="T4" fmla="*/ 11560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237" name="Group 87"/>
            <p:cNvGrpSpPr>
              <a:grpSpLocks/>
            </p:cNvGrpSpPr>
            <p:nvPr/>
          </p:nvGrpSpPr>
          <p:grpSpPr bwMode="auto">
            <a:xfrm>
              <a:off x="4032" y="2416"/>
              <a:ext cx="218" cy="233"/>
              <a:chOff x="5140" y="400"/>
              <a:chExt cx="218" cy="233"/>
            </a:xfrm>
          </p:grpSpPr>
          <p:sp>
            <p:nvSpPr>
              <p:cNvPr id="238" name="Oval 86"/>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9" name="Text Box 52"/>
              <p:cNvSpPr txBox="1">
                <a:spLocks noChangeArrowheads="1"/>
              </p:cNvSpPr>
              <p:nvPr/>
            </p:nvSpPr>
            <p:spPr bwMode="auto">
              <a:xfrm>
                <a:off x="5154" y="400"/>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CC0000"/>
                    </a:solidFill>
                    <a:effectLst/>
                    <a:uLnTx/>
                    <a:uFillTx/>
                    <a:latin typeface="Arial" charset="0"/>
                    <a:ea typeface="ＭＳ Ｐゴシック" charset="-128"/>
                  </a:rPr>
                  <a:t>1</a:t>
                </a:r>
              </a:p>
            </p:txBody>
          </p:sp>
        </p:grpSp>
      </p:grpSp>
      <p:sp>
        <p:nvSpPr>
          <p:cNvPr id="250" name="Text Box 54"/>
          <p:cNvSpPr txBox="1">
            <a:spLocks noChangeArrowheads="1"/>
          </p:cNvSpPr>
          <p:nvPr/>
        </p:nvSpPr>
        <p:spPr bwMode="auto">
          <a:xfrm>
            <a:off x="6045201" y="3817938"/>
            <a:ext cx="9268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10.0.0.4</a:t>
            </a:r>
          </a:p>
        </p:txBody>
      </p:sp>
      <p:sp>
        <p:nvSpPr>
          <p:cNvPr id="251" name="Line 55"/>
          <p:cNvSpPr>
            <a:spLocks noChangeShapeType="1"/>
          </p:cNvSpPr>
          <p:nvPr/>
        </p:nvSpPr>
        <p:spPr bwMode="auto">
          <a:xfrm flipH="1">
            <a:off x="6210301" y="4073525"/>
            <a:ext cx="114300" cy="128588"/>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52" name="Text Box 56"/>
          <p:cNvSpPr txBox="1">
            <a:spLocks noChangeArrowheads="1"/>
          </p:cNvSpPr>
          <p:nvPr/>
        </p:nvSpPr>
        <p:spPr bwMode="auto">
          <a:xfrm>
            <a:off x="3594100" y="4375150"/>
            <a:ext cx="126829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138.76.29.7</a:t>
            </a:r>
          </a:p>
        </p:txBody>
      </p:sp>
      <p:sp>
        <p:nvSpPr>
          <p:cNvPr id="253" name="Line 57"/>
          <p:cNvSpPr>
            <a:spLocks noChangeShapeType="1"/>
          </p:cNvSpPr>
          <p:nvPr/>
        </p:nvSpPr>
        <p:spPr bwMode="auto">
          <a:xfrm flipH="1">
            <a:off x="5223934" y="4311650"/>
            <a:ext cx="114300" cy="128588"/>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254" name="Group 59"/>
          <p:cNvGrpSpPr>
            <a:grpSpLocks/>
          </p:cNvGrpSpPr>
          <p:nvPr/>
        </p:nvGrpSpPr>
        <p:grpSpPr bwMode="auto">
          <a:xfrm>
            <a:off x="8625417" y="1570038"/>
            <a:ext cx="2533649" cy="1389062"/>
            <a:chOff x="3944" y="989"/>
            <a:chExt cx="1197" cy="875"/>
          </a:xfrm>
        </p:grpSpPr>
        <p:sp>
          <p:nvSpPr>
            <p:cNvPr id="255" name="Text Box 53"/>
            <p:cNvSpPr txBox="1">
              <a:spLocks noChangeArrowheads="1"/>
            </p:cNvSpPr>
            <p:nvPr/>
          </p:nvSpPr>
          <p:spPr bwMode="auto">
            <a:xfrm>
              <a:off x="4121" y="989"/>
              <a:ext cx="1020"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spcBef>
                  <a:spcPct val="0"/>
                </a:spcBef>
                <a:spcAft>
                  <a:spcPct val="0"/>
                </a:spcAft>
                <a:buClrTx/>
                <a:buSzTx/>
                <a:buFontTx/>
                <a:buNone/>
              </a:pPr>
              <a:r>
                <a:rPr lang="en-US" altLang="en-US" sz="1800" b="1" i="1">
                  <a:solidFill>
                    <a:srgbClr val="CC0000"/>
                  </a:solidFill>
                  <a:latin typeface="Arial" charset="0"/>
                </a:rPr>
                <a:t>1:</a:t>
              </a:r>
              <a:r>
                <a:rPr lang="en-US" altLang="en-US" sz="1800">
                  <a:solidFill>
                    <a:srgbClr val="FF0000"/>
                  </a:solidFill>
                  <a:latin typeface="Arial" charset="0"/>
                </a:rPr>
                <a:t> </a:t>
              </a:r>
              <a:r>
                <a:rPr lang="en-US" altLang="en-US" sz="1800">
                  <a:solidFill>
                    <a:srgbClr val="000099"/>
                  </a:solidFill>
                  <a:latin typeface="Arial" charset="0"/>
                </a:rPr>
                <a:t>host 10.0.0.1 </a:t>
              </a:r>
            </a:p>
            <a:p>
              <a:pPr eaLnBrk="0" fontAlgn="base" hangingPunct="0">
                <a:spcBef>
                  <a:spcPct val="0"/>
                </a:spcBef>
                <a:spcAft>
                  <a:spcPct val="0"/>
                </a:spcAft>
                <a:buClrTx/>
                <a:buSzTx/>
                <a:buFontTx/>
                <a:buNone/>
              </a:pPr>
              <a:r>
                <a:rPr lang="en-US" altLang="en-US" sz="1800">
                  <a:solidFill>
                    <a:srgbClr val="000099"/>
                  </a:solidFill>
                  <a:latin typeface="Arial" charset="0"/>
                </a:rPr>
                <a:t>sends datagram to </a:t>
              </a:r>
            </a:p>
            <a:p>
              <a:pPr eaLnBrk="0" fontAlgn="base" hangingPunct="0">
                <a:spcBef>
                  <a:spcPct val="0"/>
                </a:spcBef>
                <a:spcAft>
                  <a:spcPct val="0"/>
                </a:spcAft>
                <a:buClrTx/>
                <a:buSzTx/>
                <a:buFontTx/>
                <a:buNone/>
              </a:pPr>
              <a:r>
                <a:rPr lang="en-US" altLang="en-US" sz="1800">
                  <a:solidFill>
                    <a:srgbClr val="000099"/>
                  </a:solidFill>
                  <a:latin typeface="Arial" charset="0"/>
                </a:rPr>
                <a:t>128.119.40.186, 80</a:t>
              </a:r>
            </a:p>
          </p:txBody>
        </p:sp>
        <p:sp>
          <p:nvSpPr>
            <p:cNvPr id="256" name="Line 58"/>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257" name="Freeform 67"/>
          <p:cNvSpPr>
            <a:spLocks/>
          </p:cNvSpPr>
          <p:nvPr/>
        </p:nvSpPr>
        <p:spPr bwMode="auto">
          <a:xfrm>
            <a:off x="3126318" y="2627314"/>
            <a:ext cx="5149849" cy="1531937"/>
          </a:xfrm>
          <a:custGeom>
            <a:avLst/>
            <a:gdLst>
              <a:gd name="T0" fmla="*/ 0 w 2433"/>
              <a:gd name="T1" fmla="*/ 2147483646 h 965"/>
              <a:gd name="T2" fmla="*/ 2147483646 w 2433"/>
              <a:gd name="T3" fmla="*/ 2147483646 h 965"/>
              <a:gd name="T4" fmla="*/ 2147483646 w 2433"/>
              <a:gd name="T5" fmla="*/ 2147483646 h 965"/>
              <a:gd name="T6" fmla="*/ 2147483646 w 2433"/>
              <a:gd name="T7" fmla="*/ 2147483646 h 965"/>
              <a:gd name="T8" fmla="*/ 2147483646 w 2433"/>
              <a:gd name="T9" fmla="*/ 2147483646 h 965"/>
              <a:gd name="T10" fmla="*/ 2147483646 w 2433"/>
              <a:gd name="T11" fmla="*/ 2147483646 h 965"/>
              <a:gd name="T12" fmla="*/ 0 w 2433"/>
              <a:gd name="T13" fmla="*/ 2147483646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rgbClr val="CCCCFF"/>
              </a:gs>
              <a:gs pos="100000">
                <a:srgbClr val="FFFFFF"/>
              </a:gs>
            </a:gsLst>
            <a:lin ang="5400000" scaled="1"/>
          </a:gradFill>
          <a:ln w="3175" cap="flat" cmpd="sng">
            <a:solidFill>
              <a:srgbClr val="CCCCFF"/>
            </a:solidFill>
            <a:prstDash val="solid"/>
            <a:round/>
            <a:headEnd/>
            <a:tailEnd/>
          </a:ln>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58" name="Rectangle 62"/>
          <p:cNvSpPr>
            <a:spLocks noChangeArrowheads="1"/>
          </p:cNvSpPr>
          <p:nvPr/>
        </p:nvSpPr>
        <p:spPr bwMode="auto">
          <a:xfrm>
            <a:off x="3126318" y="1374775"/>
            <a:ext cx="5046133" cy="1354138"/>
          </a:xfrm>
          <a:prstGeom prst="rect">
            <a:avLst/>
          </a:prstGeom>
          <a:solidFill>
            <a:srgbClr val="FFFFFF"/>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59" name="Text Box 60"/>
          <p:cNvSpPr txBox="1">
            <a:spLocks noChangeArrowheads="1"/>
          </p:cNvSpPr>
          <p:nvPr/>
        </p:nvSpPr>
        <p:spPr bwMode="auto">
          <a:xfrm>
            <a:off x="3781111" y="1419225"/>
            <a:ext cx="37026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NAT translation table</a:t>
            </a:r>
          </a:p>
          <a:p>
            <a:pPr algn="ct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WAN side addr        LAN side addr</a:t>
            </a:r>
          </a:p>
        </p:txBody>
      </p:sp>
      <p:sp>
        <p:nvSpPr>
          <p:cNvPr id="260" name="Line 63"/>
          <p:cNvSpPr>
            <a:spLocks noChangeShapeType="1"/>
          </p:cNvSpPr>
          <p:nvPr/>
        </p:nvSpPr>
        <p:spPr bwMode="auto">
          <a:xfrm flipV="1">
            <a:off x="3126317" y="1747838"/>
            <a:ext cx="505460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61" name="Line 64"/>
          <p:cNvSpPr>
            <a:spLocks noChangeShapeType="1"/>
          </p:cNvSpPr>
          <p:nvPr/>
        </p:nvSpPr>
        <p:spPr bwMode="auto">
          <a:xfrm flipV="1">
            <a:off x="3145367" y="2025651"/>
            <a:ext cx="4999567"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62" name="Line 65"/>
          <p:cNvSpPr>
            <a:spLocks noChangeShapeType="1"/>
          </p:cNvSpPr>
          <p:nvPr/>
        </p:nvSpPr>
        <p:spPr bwMode="auto">
          <a:xfrm>
            <a:off x="5958418" y="1770064"/>
            <a:ext cx="4233"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63" name="Text Box 61"/>
          <p:cNvSpPr txBox="1">
            <a:spLocks noChangeArrowheads="1"/>
          </p:cNvSpPr>
          <p:nvPr/>
        </p:nvSpPr>
        <p:spPr bwMode="auto">
          <a:xfrm>
            <a:off x="3802090" y="2044700"/>
            <a:ext cx="373692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r>
              <a:rPr lang="en-US" altLang="en-US" sz="1800">
                <a:solidFill>
                  <a:srgbClr val="CC0000"/>
                </a:solidFill>
                <a:latin typeface="Arial" charset="0"/>
              </a:rPr>
              <a:t>138.76.29.7, 5001   10.0.0.1, 3345</a:t>
            </a:r>
          </a:p>
          <a:p>
            <a:pPr algn="ct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                                         ……</a:t>
            </a:r>
          </a:p>
        </p:txBody>
      </p:sp>
      <p:grpSp>
        <p:nvGrpSpPr>
          <p:cNvPr id="264" name="Group 135"/>
          <p:cNvGrpSpPr>
            <a:grpSpLocks/>
          </p:cNvGrpSpPr>
          <p:nvPr/>
        </p:nvGrpSpPr>
        <p:grpSpPr bwMode="auto">
          <a:xfrm>
            <a:off x="6354234" y="3435350"/>
            <a:ext cx="3712633" cy="1638300"/>
            <a:chOff x="3002" y="2417"/>
            <a:chExt cx="1754" cy="1032"/>
          </a:xfrm>
        </p:grpSpPr>
        <p:sp>
          <p:nvSpPr>
            <p:cNvPr id="265" name="Rectangle 91"/>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66" name="Text Box 92"/>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S: 128.119.40.186, 80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D: 10.0.0.1, 3345</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267" name="Group 93"/>
            <p:cNvGrpSpPr>
              <a:grpSpLocks/>
            </p:cNvGrpSpPr>
            <p:nvPr/>
          </p:nvGrpSpPr>
          <p:grpSpPr bwMode="auto">
            <a:xfrm>
              <a:off x="3054" y="3007"/>
              <a:ext cx="51" cy="99"/>
              <a:chOff x="5508" y="1599"/>
              <a:chExt cx="48" cy="99"/>
            </a:xfrm>
          </p:grpSpPr>
          <p:sp>
            <p:nvSpPr>
              <p:cNvPr id="276" name="Freeform 94"/>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77" name="Line 95"/>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78" name="Line 96"/>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68" name="Group 97"/>
            <p:cNvGrpSpPr>
              <a:grpSpLocks/>
            </p:cNvGrpSpPr>
            <p:nvPr/>
          </p:nvGrpSpPr>
          <p:grpSpPr bwMode="auto">
            <a:xfrm>
              <a:off x="3059" y="3248"/>
              <a:ext cx="51" cy="99"/>
              <a:chOff x="5508" y="1599"/>
              <a:chExt cx="48" cy="99"/>
            </a:xfrm>
          </p:grpSpPr>
          <p:sp>
            <p:nvSpPr>
              <p:cNvPr id="273" name="Freeform 9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74" name="Line 99"/>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75" name="Line 100"/>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269" name="Freeform 101"/>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270" name="Group 102"/>
            <p:cNvGrpSpPr>
              <a:grpSpLocks/>
            </p:cNvGrpSpPr>
            <p:nvPr/>
          </p:nvGrpSpPr>
          <p:grpSpPr bwMode="auto">
            <a:xfrm>
              <a:off x="4240" y="3061"/>
              <a:ext cx="218" cy="233"/>
              <a:chOff x="5140" y="400"/>
              <a:chExt cx="218" cy="233"/>
            </a:xfrm>
          </p:grpSpPr>
          <p:sp>
            <p:nvSpPr>
              <p:cNvPr id="271" name="Oval 103"/>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72" name="Text Box 104"/>
              <p:cNvSpPr txBox="1">
                <a:spLocks noChangeArrowheads="1"/>
              </p:cNvSpPr>
              <p:nvPr/>
            </p:nvSpPr>
            <p:spPr bwMode="auto">
              <a:xfrm>
                <a:off x="5154" y="400"/>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CC0000"/>
                    </a:solidFill>
                    <a:effectLst/>
                    <a:uLnTx/>
                    <a:uFillTx/>
                    <a:latin typeface="Arial" charset="0"/>
                    <a:ea typeface="ＭＳ Ｐゴシック" charset="-128"/>
                  </a:rPr>
                  <a:t>4</a:t>
                </a:r>
              </a:p>
            </p:txBody>
          </p:sp>
        </p:grpSp>
      </p:grpSp>
      <p:grpSp>
        <p:nvGrpSpPr>
          <p:cNvPr id="279" name="Group 108"/>
          <p:cNvGrpSpPr>
            <a:grpSpLocks/>
          </p:cNvGrpSpPr>
          <p:nvPr/>
        </p:nvGrpSpPr>
        <p:grpSpPr bwMode="auto">
          <a:xfrm>
            <a:off x="2042585" y="3652838"/>
            <a:ext cx="3329516" cy="566737"/>
            <a:chOff x="1026" y="3559"/>
            <a:chExt cx="1573" cy="357"/>
          </a:xfrm>
        </p:grpSpPr>
        <p:grpSp>
          <p:nvGrpSpPr>
            <p:cNvPr id="280" name="Group 68"/>
            <p:cNvGrpSpPr>
              <a:grpSpLocks/>
            </p:cNvGrpSpPr>
            <p:nvPr/>
          </p:nvGrpSpPr>
          <p:grpSpPr bwMode="auto">
            <a:xfrm>
              <a:off x="1412" y="3559"/>
              <a:ext cx="1187" cy="357"/>
              <a:chOff x="4381" y="786"/>
              <a:chExt cx="1108" cy="357"/>
            </a:xfrm>
          </p:grpSpPr>
          <p:sp>
            <p:nvSpPr>
              <p:cNvPr id="285" name="Rectangle 69"/>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86" name="Text Box 70"/>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S: 138.76.29.7, 5001</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D: 128.119.40.186, 80</a:t>
                </a:r>
              </a:p>
            </p:txBody>
          </p:sp>
          <p:grpSp>
            <p:nvGrpSpPr>
              <p:cNvPr id="287" name="Group 71"/>
              <p:cNvGrpSpPr>
                <a:grpSpLocks/>
              </p:cNvGrpSpPr>
              <p:nvPr/>
            </p:nvGrpSpPr>
            <p:grpSpPr bwMode="auto">
              <a:xfrm>
                <a:off x="5394" y="786"/>
                <a:ext cx="48" cy="99"/>
                <a:chOff x="5508" y="1599"/>
                <a:chExt cx="48" cy="99"/>
              </a:xfrm>
            </p:grpSpPr>
            <p:sp>
              <p:nvSpPr>
                <p:cNvPr id="292" name="Freeform 7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93" name="Line 73"/>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94" name="Line 74"/>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88" name="Group 75"/>
              <p:cNvGrpSpPr>
                <a:grpSpLocks/>
              </p:cNvGrpSpPr>
              <p:nvPr/>
            </p:nvGrpSpPr>
            <p:grpSpPr bwMode="auto">
              <a:xfrm>
                <a:off x="5382" y="1044"/>
                <a:ext cx="48" cy="99"/>
                <a:chOff x="5508" y="1599"/>
                <a:chExt cx="48" cy="99"/>
              </a:xfrm>
            </p:grpSpPr>
            <p:sp>
              <p:nvSpPr>
                <p:cNvPr id="289" name="Freeform 76"/>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90" name="Line 77"/>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91" name="Line 78"/>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sp>
          <p:nvSpPr>
            <p:cNvPr id="281" name="Line 79"/>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282" name="Group 105"/>
            <p:cNvGrpSpPr>
              <a:grpSpLocks/>
            </p:cNvGrpSpPr>
            <p:nvPr/>
          </p:nvGrpSpPr>
          <p:grpSpPr bwMode="auto">
            <a:xfrm>
              <a:off x="1143" y="3613"/>
              <a:ext cx="218" cy="233"/>
              <a:chOff x="5140" y="400"/>
              <a:chExt cx="218" cy="233"/>
            </a:xfrm>
          </p:grpSpPr>
          <p:sp>
            <p:nvSpPr>
              <p:cNvPr id="283" name="Oval 106"/>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84" name="Text Box 107"/>
              <p:cNvSpPr txBox="1">
                <a:spLocks noChangeArrowheads="1"/>
              </p:cNvSpPr>
              <p:nvPr/>
            </p:nvSpPr>
            <p:spPr bwMode="auto">
              <a:xfrm>
                <a:off x="5154" y="400"/>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CC0000"/>
                    </a:solidFill>
                    <a:effectLst/>
                    <a:uLnTx/>
                    <a:uFillTx/>
                    <a:latin typeface="Arial" charset="0"/>
                    <a:ea typeface="ＭＳ Ｐゴシック" charset="-128"/>
                  </a:rPr>
                  <a:t>2</a:t>
                </a:r>
              </a:p>
            </p:txBody>
          </p:sp>
        </p:grpSp>
      </p:grpSp>
      <p:grpSp>
        <p:nvGrpSpPr>
          <p:cNvPr id="295" name="Group 112"/>
          <p:cNvGrpSpPr>
            <a:grpSpLocks/>
          </p:cNvGrpSpPr>
          <p:nvPr/>
        </p:nvGrpSpPr>
        <p:grpSpPr bwMode="auto">
          <a:xfrm>
            <a:off x="1" y="1671639"/>
            <a:ext cx="6872817" cy="2052637"/>
            <a:chOff x="0" y="1306"/>
            <a:chExt cx="3247" cy="1293"/>
          </a:xfrm>
        </p:grpSpPr>
        <p:sp>
          <p:nvSpPr>
            <p:cNvPr id="296" name="Text Box 82"/>
            <p:cNvSpPr txBox="1">
              <a:spLocks noChangeArrowheads="1"/>
            </p:cNvSpPr>
            <p:nvPr/>
          </p:nvSpPr>
          <p:spPr bwMode="auto">
            <a:xfrm>
              <a:off x="0" y="1306"/>
              <a:ext cx="996" cy="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spcBef>
                  <a:spcPct val="0"/>
                </a:spcBef>
                <a:spcAft>
                  <a:spcPct val="0"/>
                </a:spcAft>
                <a:buClrTx/>
                <a:buSzTx/>
                <a:buFontTx/>
                <a:buNone/>
              </a:pPr>
              <a:r>
                <a:rPr lang="en-US" altLang="en-US" sz="1800" b="1" i="1">
                  <a:solidFill>
                    <a:srgbClr val="CC0000"/>
                  </a:solidFill>
                  <a:latin typeface="Arial" charset="0"/>
                </a:rPr>
                <a:t>2:</a:t>
              </a:r>
              <a:r>
                <a:rPr lang="en-US" altLang="en-US" sz="1800">
                  <a:solidFill>
                    <a:srgbClr val="FF0000"/>
                  </a:solidFill>
                  <a:latin typeface="Arial" charset="0"/>
                </a:rPr>
                <a:t> </a:t>
              </a:r>
              <a:r>
                <a:rPr lang="en-US" altLang="en-US" sz="1800">
                  <a:solidFill>
                    <a:srgbClr val="000099"/>
                  </a:solidFill>
                  <a:latin typeface="Arial" charset="0"/>
                </a:rPr>
                <a:t>NAT router</a:t>
              </a:r>
            </a:p>
            <a:p>
              <a:pPr eaLnBrk="0" fontAlgn="base" hangingPunct="0">
                <a:spcBef>
                  <a:spcPct val="0"/>
                </a:spcBef>
                <a:spcAft>
                  <a:spcPct val="0"/>
                </a:spcAft>
                <a:buClrTx/>
                <a:buSzTx/>
                <a:buFontTx/>
                <a:buNone/>
              </a:pPr>
              <a:r>
                <a:rPr lang="en-US" altLang="en-US" sz="1800">
                  <a:solidFill>
                    <a:srgbClr val="000099"/>
                  </a:solidFill>
                  <a:latin typeface="Arial" charset="0"/>
                </a:rPr>
                <a:t>changes datagram</a:t>
              </a:r>
            </a:p>
            <a:p>
              <a:pPr eaLnBrk="0" fontAlgn="base" hangingPunct="0">
                <a:spcBef>
                  <a:spcPct val="0"/>
                </a:spcBef>
                <a:spcAft>
                  <a:spcPct val="0"/>
                </a:spcAft>
                <a:buClrTx/>
                <a:buSzTx/>
                <a:buFontTx/>
                <a:buNone/>
              </a:pPr>
              <a:r>
                <a:rPr lang="en-US" altLang="en-US" sz="1800">
                  <a:solidFill>
                    <a:srgbClr val="000099"/>
                  </a:solidFill>
                  <a:latin typeface="Arial" charset="0"/>
                </a:rPr>
                <a:t>source addr from</a:t>
              </a:r>
            </a:p>
            <a:p>
              <a:pPr eaLnBrk="0" fontAlgn="base" hangingPunct="0">
                <a:spcBef>
                  <a:spcPct val="0"/>
                </a:spcBef>
                <a:spcAft>
                  <a:spcPct val="0"/>
                </a:spcAft>
                <a:buClrTx/>
                <a:buSzTx/>
                <a:buFontTx/>
                <a:buNone/>
              </a:pPr>
              <a:r>
                <a:rPr lang="en-US" altLang="en-US" sz="1800">
                  <a:solidFill>
                    <a:srgbClr val="000099"/>
                  </a:solidFill>
                  <a:latin typeface="Arial" charset="0"/>
                </a:rPr>
                <a:t>10.0.0.1, 3345 to</a:t>
              </a:r>
            </a:p>
            <a:p>
              <a:pPr eaLnBrk="0" fontAlgn="base" hangingPunct="0">
                <a:spcBef>
                  <a:spcPct val="0"/>
                </a:spcBef>
                <a:spcAft>
                  <a:spcPct val="0"/>
                </a:spcAft>
                <a:buClrTx/>
                <a:buSzTx/>
                <a:buFontTx/>
                <a:buNone/>
              </a:pPr>
              <a:r>
                <a:rPr lang="en-US" altLang="en-US" sz="1800">
                  <a:solidFill>
                    <a:srgbClr val="000099"/>
                  </a:solidFill>
                  <a:latin typeface="Arial" charset="0"/>
                </a:rPr>
                <a:t>138.76.29.7, 5001,</a:t>
              </a:r>
            </a:p>
            <a:p>
              <a:pPr eaLnBrk="0" fontAlgn="base" hangingPunct="0">
                <a:spcBef>
                  <a:spcPct val="0"/>
                </a:spcBef>
                <a:spcAft>
                  <a:spcPct val="0"/>
                </a:spcAft>
                <a:buClrTx/>
                <a:buSzTx/>
                <a:buFontTx/>
                <a:buNone/>
              </a:pPr>
              <a:r>
                <a:rPr lang="en-US" altLang="en-US" sz="1800">
                  <a:solidFill>
                    <a:srgbClr val="000099"/>
                  </a:solidFill>
                  <a:latin typeface="Arial" charset="0"/>
                </a:rPr>
                <a:t>updates table</a:t>
              </a:r>
            </a:p>
          </p:txBody>
        </p:sp>
        <p:sp>
          <p:nvSpPr>
            <p:cNvPr id="297" name="Line 83"/>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98" name="Line 110"/>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99" name="Line 111"/>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300" name="Group 129"/>
          <p:cNvGrpSpPr>
            <a:grpSpLocks/>
          </p:cNvGrpSpPr>
          <p:nvPr/>
        </p:nvGrpSpPr>
        <p:grpSpPr bwMode="auto">
          <a:xfrm>
            <a:off x="1813985" y="4681538"/>
            <a:ext cx="3295649" cy="703262"/>
            <a:chOff x="1163" y="3752"/>
            <a:chExt cx="1557" cy="443"/>
          </a:xfrm>
        </p:grpSpPr>
        <p:sp>
          <p:nvSpPr>
            <p:cNvPr id="301" name="Rectangle 115"/>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02" name="Text Box 116"/>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S: 128.119.40.186, 80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D: 138.76.29.7, 5001</a:t>
              </a:r>
            </a:p>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303" name="Group 117"/>
            <p:cNvGrpSpPr>
              <a:grpSpLocks/>
            </p:cNvGrpSpPr>
            <p:nvPr/>
          </p:nvGrpSpPr>
          <p:grpSpPr bwMode="auto">
            <a:xfrm>
              <a:off x="1214" y="3752"/>
              <a:ext cx="52" cy="99"/>
              <a:chOff x="5508" y="1599"/>
              <a:chExt cx="48" cy="99"/>
            </a:xfrm>
          </p:grpSpPr>
          <p:sp>
            <p:nvSpPr>
              <p:cNvPr id="312" name="Freeform 118"/>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3" name="Line 119"/>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4" name="Line 120"/>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304" name="Group 121"/>
            <p:cNvGrpSpPr>
              <a:grpSpLocks/>
            </p:cNvGrpSpPr>
            <p:nvPr/>
          </p:nvGrpSpPr>
          <p:grpSpPr bwMode="auto">
            <a:xfrm>
              <a:off x="1193" y="3984"/>
              <a:ext cx="52" cy="99"/>
              <a:chOff x="5508" y="1599"/>
              <a:chExt cx="48" cy="99"/>
            </a:xfrm>
          </p:grpSpPr>
          <p:sp>
            <p:nvSpPr>
              <p:cNvPr id="309" name="Freeform 122"/>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0" name="Line 123"/>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1" name="Line 124"/>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305" name="Line 125"/>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306" name="Group 126"/>
            <p:cNvGrpSpPr>
              <a:grpSpLocks/>
            </p:cNvGrpSpPr>
            <p:nvPr/>
          </p:nvGrpSpPr>
          <p:grpSpPr bwMode="auto">
            <a:xfrm>
              <a:off x="2409" y="3815"/>
              <a:ext cx="218" cy="233"/>
              <a:chOff x="5140" y="400"/>
              <a:chExt cx="218" cy="233"/>
            </a:xfrm>
          </p:grpSpPr>
          <p:sp>
            <p:nvSpPr>
              <p:cNvPr id="307" name="Oval 127"/>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08" name="Text Box 128"/>
              <p:cNvSpPr txBox="1">
                <a:spLocks noChangeArrowheads="1"/>
              </p:cNvSpPr>
              <p:nvPr/>
            </p:nvSpPr>
            <p:spPr bwMode="auto">
              <a:xfrm>
                <a:off x="5154" y="400"/>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CC0000"/>
                    </a:solidFill>
                    <a:effectLst/>
                    <a:uLnTx/>
                    <a:uFillTx/>
                    <a:latin typeface="Arial" charset="0"/>
                    <a:ea typeface="ＭＳ Ｐゴシック" charset="-128"/>
                  </a:rPr>
                  <a:t>3</a:t>
                </a:r>
              </a:p>
            </p:txBody>
          </p:sp>
        </p:grpSp>
      </p:grpSp>
      <p:sp>
        <p:nvSpPr>
          <p:cNvPr id="315" name="Text Box 131"/>
          <p:cNvSpPr txBox="1">
            <a:spLocks noChangeArrowheads="1"/>
          </p:cNvSpPr>
          <p:nvPr/>
        </p:nvSpPr>
        <p:spPr bwMode="auto">
          <a:xfrm>
            <a:off x="1756834" y="5170488"/>
            <a:ext cx="2108269" cy="79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spcBef>
                <a:spcPct val="0"/>
              </a:spcBef>
              <a:spcAft>
                <a:spcPct val="0"/>
              </a:spcAft>
              <a:buClrTx/>
              <a:buSzTx/>
              <a:buFontTx/>
              <a:buNone/>
            </a:pPr>
            <a:r>
              <a:rPr lang="en-US" altLang="en-US" sz="1800" b="1" i="1">
                <a:solidFill>
                  <a:srgbClr val="CC0000"/>
                </a:solidFill>
                <a:latin typeface="Arial" charset="0"/>
              </a:rPr>
              <a:t>3:</a:t>
            </a:r>
            <a:r>
              <a:rPr lang="en-US" altLang="en-US" sz="1800">
                <a:solidFill>
                  <a:srgbClr val="FF0000"/>
                </a:solidFill>
                <a:latin typeface="Arial" charset="0"/>
              </a:rPr>
              <a:t> </a:t>
            </a:r>
            <a:r>
              <a:rPr lang="en-US" altLang="en-US" sz="1800">
                <a:solidFill>
                  <a:srgbClr val="000099"/>
                </a:solidFill>
                <a:latin typeface="Arial" charset="0"/>
              </a:rPr>
              <a:t>reply arrives</a:t>
            </a:r>
          </a:p>
          <a:p>
            <a:pPr eaLnBrk="0" fontAlgn="base" hangingPunct="0">
              <a:spcBef>
                <a:spcPct val="0"/>
              </a:spcBef>
              <a:spcAft>
                <a:spcPct val="0"/>
              </a:spcAft>
              <a:buClrTx/>
              <a:buSzTx/>
              <a:buFontTx/>
              <a:buNone/>
            </a:pPr>
            <a:r>
              <a:rPr lang="en-US" altLang="en-US" sz="1800">
                <a:solidFill>
                  <a:srgbClr val="000099"/>
                </a:solidFill>
                <a:latin typeface="Arial" charset="0"/>
              </a:rPr>
              <a:t> dest. address:</a:t>
            </a:r>
          </a:p>
          <a:p>
            <a:pPr eaLnBrk="0" fontAlgn="base" hangingPunct="0">
              <a:spcBef>
                <a:spcPct val="0"/>
              </a:spcBef>
              <a:spcAft>
                <a:spcPct val="0"/>
              </a:spcAft>
              <a:buClrTx/>
              <a:buSzTx/>
              <a:buFontTx/>
              <a:buNone/>
            </a:pPr>
            <a:r>
              <a:rPr lang="en-US" altLang="en-US" sz="1800">
                <a:solidFill>
                  <a:srgbClr val="000099"/>
                </a:solidFill>
                <a:latin typeface="Arial" charset="0"/>
              </a:rPr>
              <a:t> 138.76.29.7, 5001</a:t>
            </a:r>
          </a:p>
        </p:txBody>
      </p:sp>
      <p:sp>
        <p:nvSpPr>
          <p:cNvPr id="316" name="Text Box 136"/>
          <p:cNvSpPr txBox="1">
            <a:spLocks noChangeArrowheads="1"/>
          </p:cNvSpPr>
          <p:nvPr/>
        </p:nvSpPr>
        <p:spPr bwMode="auto">
          <a:xfrm>
            <a:off x="6322484" y="5005388"/>
            <a:ext cx="3903633"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spcBef>
                <a:spcPct val="0"/>
              </a:spcBef>
              <a:spcAft>
                <a:spcPct val="0"/>
              </a:spcAft>
              <a:buClrTx/>
              <a:buSzTx/>
              <a:buFontTx/>
              <a:buNone/>
            </a:pPr>
            <a:r>
              <a:rPr lang="en-US" altLang="en-US" sz="1800" b="1" i="1">
                <a:solidFill>
                  <a:srgbClr val="CC0000"/>
                </a:solidFill>
                <a:latin typeface="Arial" charset="0"/>
              </a:rPr>
              <a:t>4:</a:t>
            </a:r>
            <a:r>
              <a:rPr lang="en-US" altLang="en-US" sz="1800">
                <a:solidFill>
                  <a:srgbClr val="FF0000"/>
                </a:solidFill>
                <a:latin typeface="Arial" charset="0"/>
              </a:rPr>
              <a:t> </a:t>
            </a:r>
            <a:r>
              <a:rPr lang="en-US" altLang="en-US" sz="1800">
                <a:solidFill>
                  <a:srgbClr val="000099"/>
                </a:solidFill>
                <a:latin typeface="Arial" charset="0"/>
              </a:rPr>
              <a:t>NAT router</a:t>
            </a:r>
          </a:p>
          <a:p>
            <a:pPr eaLnBrk="0" fontAlgn="base" hangingPunct="0">
              <a:spcBef>
                <a:spcPct val="0"/>
              </a:spcBef>
              <a:spcAft>
                <a:spcPct val="0"/>
              </a:spcAft>
              <a:buClrTx/>
              <a:buSzTx/>
              <a:buFontTx/>
              <a:buNone/>
            </a:pPr>
            <a:r>
              <a:rPr lang="en-US" altLang="en-US" sz="1800">
                <a:solidFill>
                  <a:srgbClr val="000099"/>
                </a:solidFill>
                <a:latin typeface="Arial" charset="0"/>
              </a:rPr>
              <a:t>changes datagram</a:t>
            </a:r>
          </a:p>
          <a:p>
            <a:pPr eaLnBrk="0" fontAlgn="base" hangingPunct="0">
              <a:spcBef>
                <a:spcPct val="0"/>
              </a:spcBef>
              <a:spcAft>
                <a:spcPct val="0"/>
              </a:spcAft>
              <a:buClrTx/>
              <a:buSzTx/>
              <a:buFontTx/>
              <a:buNone/>
            </a:pPr>
            <a:r>
              <a:rPr lang="en-US" altLang="en-US" sz="1800">
                <a:solidFill>
                  <a:srgbClr val="000099"/>
                </a:solidFill>
                <a:latin typeface="Arial" charset="0"/>
              </a:rPr>
              <a:t>dest addr from</a:t>
            </a:r>
          </a:p>
          <a:p>
            <a:pPr eaLnBrk="0" fontAlgn="base" hangingPunct="0">
              <a:spcBef>
                <a:spcPct val="0"/>
              </a:spcBef>
              <a:spcAft>
                <a:spcPct val="0"/>
              </a:spcAft>
              <a:buClrTx/>
              <a:buSzTx/>
              <a:buFontTx/>
              <a:buNone/>
            </a:pPr>
            <a:r>
              <a:rPr lang="en-US" altLang="en-US" sz="1800">
                <a:solidFill>
                  <a:srgbClr val="000099"/>
                </a:solidFill>
                <a:latin typeface="Arial" charset="0"/>
              </a:rPr>
              <a:t>138.76.29.7, 5001 to 10.0.0.1, 3345 </a:t>
            </a:r>
          </a:p>
          <a:p>
            <a:pPr eaLnBrk="0" fontAlgn="base" hangingPunct="0">
              <a:lnSpc>
                <a:spcPct val="100000"/>
              </a:lnSpc>
              <a:spcBef>
                <a:spcPct val="0"/>
              </a:spcBef>
              <a:spcAft>
                <a:spcPct val="0"/>
              </a:spcAft>
              <a:buClrTx/>
              <a:buSzTx/>
              <a:buFontTx/>
              <a:buNone/>
            </a:pPr>
            <a:endParaRPr lang="en-US" altLang="en-US" sz="1800">
              <a:solidFill>
                <a:srgbClr val="000099"/>
              </a:solidFill>
              <a:latin typeface="Arial" charset="0"/>
            </a:endParaRPr>
          </a:p>
        </p:txBody>
      </p:sp>
      <p:sp>
        <p:nvSpPr>
          <p:cNvPr id="317" name="Line 138"/>
          <p:cNvSpPr>
            <a:spLocks noChangeShapeType="1"/>
          </p:cNvSpPr>
          <p:nvPr/>
        </p:nvSpPr>
        <p:spPr bwMode="auto">
          <a:xfrm>
            <a:off x="1363134" y="4273550"/>
            <a:ext cx="4034367" cy="63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318" name="Group 143"/>
          <p:cNvGrpSpPr>
            <a:grpSpLocks/>
          </p:cNvGrpSpPr>
          <p:nvPr/>
        </p:nvGrpSpPr>
        <p:grpSpPr bwMode="auto">
          <a:xfrm>
            <a:off x="5380567" y="4095750"/>
            <a:ext cx="783167" cy="323850"/>
            <a:chOff x="4396" y="1245"/>
            <a:chExt cx="672" cy="248"/>
          </a:xfrm>
        </p:grpSpPr>
        <p:sp>
          <p:nvSpPr>
            <p:cNvPr id="31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2400">
                <a:solidFill>
                  <a:srgbClr val="000000"/>
                </a:solidFill>
                <a:latin typeface="Times New Roman" charset="0"/>
              </a:endParaRPr>
            </a:p>
          </p:txBody>
        </p:sp>
        <p:sp>
          <p:nvSpPr>
            <p:cNvPr id="32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2400">
                <a:solidFill>
                  <a:srgbClr val="000000"/>
                </a:solidFill>
                <a:latin typeface="Times New Roman" charset="0"/>
              </a:endParaRPr>
            </a:p>
          </p:txBody>
        </p:sp>
        <p:sp>
          <p:nvSpPr>
            <p:cNvPr id="32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2400">
                <a:solidFill>
                  <a:srgbClr val="000000"/>
                </a:solidFill>
                <a:latin typeface="Times New Roman" charset="0"/>
              </a:endParaRPr>
            </a:p>
          </p:txBody>
        </p:sp>
        <p:grpSp>
          <p:nvGrpSpPr>
            <p:cNvPr id="322" name="Group 147"/>
            <p:cNvGrpSpPr>
              <a:grpSpLocks/>
            </p:cNvGrpSpPr>
            <p:nvPr/>
          </p:nvGrpSpPr>
          <p:grpSpPr bwMode="auto">
            <a:xfrm>
              <a:off x="4530" y="1287"/>
              <a:ext cx="377" cy="75"/>
              <a:chOff x="2468" y="1332"/>
              <a:chExt cx="310" cy="60"/>
            </a:xfrm>
          </p:grpSpPr>
          <p:sp>
            <p:nvSpPr>
              <p:cNvPr id="325" name="Freeform 148"/>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326" name="Freeform 149"/>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sp>
          <p:nvSpPr>
            <p:cNvPr id="323" name="Line 150"/>
            <p:cNvSpPr>
              <a:spLocks noChangeShapeType="1"/>
            </p:cNvSpPr>
            <p:nvPr/>
          </p:nvSpPr>
          <p:spPr bwMode="auto">
            <a:xfrm>
              <a:off x="4400" y="1322"/>
              <a:ext cx="0" cy="10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324" name="Line 151"/>
            <p:cNvSpPr>
              <a:spLocks noChangeShapeType="1"/>
            </p:cNvSpPr>
            <p:nvPr/>
          </p:nvSpPr>
          <p:spPr bwMode="auto">
            <a:xfrm>
              <a:off x="5063" y="1326"/>
              <a:ext cx="0" cy="10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grpSp>
        <p:nvGrpSpPr>
          <p:cNvPr id="327" name="Group 156"/>
          <p:cNvGrpSpPr>
            <a:grpSpLocks/>
          </p:cNvGrpSpPr>
          <p:nvPr/>
        </p:nvGrpSpPr>
        <p:grpSpPr bwMode="auto">
          <a:xfrm flipH="1">
            <a:off x="10039351" y="3311525"/>
            <a:ext cx="855133" cy="558800"/>
            <a:chOff x="-44" y="1473"/>
            <a:chExt cx="981" cy="1105"/>
          </a:xfrm>
        </p:grpSpPr>
        <p:pic>
          <p:nvPicPr>
            <p:cNvPr id="328" name="Picture 157"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9" name="Freeform 158"/>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330" name="Group 159"/>
          <p:cNvGrpSpPr>
            <a:grpSpLocks/>
          </p:cNvGrpSpPr>
          <p:nvPr/>
        </p:nvGrpSpPr>
        <p:grpSpPr bwMode="auto">
          <a:xfrm flipH="1">
            <a:off x="10054167" y="4054475"/>
            <a:ext cx="855133" cy="558800"/>
            <a:chOff x="-44" y="1473"/>
            <a:chExt cx="981" cy="1105"/>
          </a:xfrm>
        </p:grpSpPr>
        <p:pic>
          <p:nvPicPr>
            <p:cNvPr id="331" name="Picture 16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2" name="Freeform 161"/>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333" name="Group 162"/>
          <p:cNvGrpSpPr>
            <a:grpSpLocks/>
          </p:cNvGrpSpPr>
          <p:nvPr/>
        </p:nvGrpSpPr>
        <p:grpSpPr bwMode="auto">
          <a:xfrm flipH="1">
            <a:off x="10064751" y="4808538"/>
            <a:ext cx="855133" cy="558800"/>
            <a:chOff x="-44" y="1473"/>
            <a:chExt cx="981" cy="1105"/>
          </a:xfrm>
        </p:grpSpPr>
        <p:pic>
          <p:nvPicPr>
            <p:cNvPr id="334" name="Picture 163"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5" name="Freeform 164"/>
            <p:cNvSpPr>
              <a:spLocks/>
            </p:cNvSpPr>
            <p:nvPr/>
          </p:nvSpPr>
          <p:spPr bwMode="auto">
            <a:xfrm flipH="1">
              <a:off x="374" y="1579"/>
              <a:ext cx="477" cy="506"/>
            </a:xfrm>
            <a:custGeom>
              <a:avLst/>
              <a:gdLst>
                <a:gd name="T0" fmla="*/ 0 w 356"/>
                <a:gd name="T1" fmla="*/ 0 h 368"/>
                <a:gd name="T2" fmla="*/ 7497 w 356"/>
                <a:gd name="T3" fmla="*/ 469 h 368"/>
                <a:gd name="T4" fmla="*/ 8894 w 356"/>
                <a:gd name="T5" fmla="*/ 9780 h 368"/>
                <a:gd name="T6" fmla="*/ 1960 w 356"/>
                <a:gd name="T7" fmla="*/ 1223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336" name="Line 32"/>
          <p:cNvSpPr>
            <a:spLocks noChangeShapeType="1"/>
          </p:cNvSpPr>
          <p:nvPr/>
        </p:nvSpPr>
        <p:spPr bwMode="auto">
          <a:xfrm>
            <a:off x="9848851" y="4238625"/>
            <a:ext cx="2921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Tree>
    <p:extLst>
      <p:ext uri="{BB962C8B-B14F-4D97-AF65-F5344CB8AC3E}">
        <p14:creationId xmlns:p14="http://schemas.microsoft.com/office/powerpoint/2010/main" val="114415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wipe(right)">
                                      <p:cBhvr>
                                        <p:cTn id="7" dur="1000"/>
                                        <p:tgtEl>
                                          <p:spTgt spid="234"/>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254"/>
                                        </p:tgtEl>
                                        <p:attrNameLst>
                                          <p:attrName>style.visibility</p:attrName>
                                        </p:attrNameLst>
                                      </p:cBhvr>
                                      <p:to>
                                        <p:strVal val="visible"/>
                                      </p:to>
                                    </p:set>
                                  </p:childTnLst>
                                  <p:subTnLst>
                                    <p:set>
                                      <p:cBhvr override="childStyle">
                                        <p:cTn dur="1" fill="hold" display="0" masterRel="nextClick" afterEffect="1"/>
                                        <p:tgtEl>
                                          <p:spTgt spid="25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79"/>
                                        </p:tgtEl>
                                        <p:attrNameLst>
                                          <p:attrName>style.visibility</p:attrName>
                                        </p:attrNameLst>
                                      </p:cBhvr>
                                      <p:to>
                                        <p:strVal val="visible"/>
                                      </p:to>
                                    </p:set>
                                    <p:animEffect transition="in" filter="wipe(right)">
                                      <p:cBhvr>
                                        <p:cTn id="15" dur="1000"/>
                                        <p:tgtEl>
                                          <p:spTgt spid="279"/>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263"/>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295"/>
                                        </p:tgtEl>
                                        <p:attrNameLst>
                                          <p:attrName>style.visibility</p:attrName>
                                        </p:attrNameLst>
                                      </p:cBhvr>
                                      <p:to>
                                        <p:strVal val="visible"/>
                                      </p:to>
                                    </p:set>
                                  </p:childTnLst>
                                  <p:subTnLst>
                                    <p:set>
                                      <p:cBhvr override="childStyle">
                                        <p:cTn dur="1" fill="hold" display="0" masterRel="nextClick" afterEffect="1"/>
                                        <p:tgtEl>
                                          <p:spTgt spid="295"/>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00"/>
                                        </p:tgtEl>
                                        <p:attrNameLst>
                                          <p:attrName>style.visibility</p:attrName>
                                        </p:attrNameLst>
                                      </p:cBhvr>
                                      <p:to>
                                        <p:strVal val="visible"/>
                                      </p:to>
                                    </p:set>
                                    <p:animEffect transition="in" filter="wipe(left)">
                                      <p:cBhvr>
                                        <p:cTn id="26" dur="1000"/>
                                        <p:tgtEl>
                                          <p:spTgt spid="300"/>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315"/>
                                        </p:tgtEl>
                                        <p:attrNameLst>
                                          <p:attrName>style.visibility</p:attrName>
                                        </p:attrNameLst>
                                      </p:cBhvr>
                                      <p:to>
                                        <p:strVal val="visible"/>
                                      </p:to>
                                    </p:set>
                                  </p:childTnLst>
                                  <p:subTnLst>
                                    <p:set>
                                      <p:cBhvr override="childStyle">
                                        <p:cTn dur="1" fill="hold" display="0" masterRel="nextClick" afterEffect="1"/>
                                        <p:tgtEl>
                                          <p:spTgt spid="315"/>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64"/>
                                        </p:tgtEl>
                                        <p:attrNameLst>
                                          <p:attrName>style.visibility</p:attrName>
                                        </p:attrNameLst>
                                      </p:cBhvr>
                                      <p:to>
                                        <p:strVal val="visible"/>
                                      </p:to>
                                    </p:set>
                                    <p:animEffect transition="in" filter="wipe(left)">
                                      <p:cBhvr>
                                        <p:cTn id="34" dur="1000"/>
                                        <p:tgtEl>
                                          <p:spTgt spid="264"/>
                                        </p:tgtEl>
                                      </p:cBhvr>
                                    </p:animEffect>
                                  </p:childTnLst>
                                </p:cTn>
                              </p:par>
                            </p:childTnLst>
                          </p:cTn>
                        </p:par>
                        <p:par>
                          <p:cTn id="35" fill="hold">
                            <p:stCondLst>
                              <p:cond delay="1000"/>
                            </p:stCondLst>
                            <p:childTnLst>
                              <p:par>
                                <p:cTn id="36" presetID="1" presetClass="entr" presetSubtype="0" fill="hold" grpId="0" nodeType="afterEffect">
                                  <p:stCondLst>
                                    <p:cond delay="0"/>
                                  </p:stCondLst>
                                  <p:childTnLst>
                                    <p:set>
                                      <p:cBhvr>
                                        <p:cTn id="37"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p:bldP spid="315" grpId="0"/>
      <p:bldP spid="3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Internet Control Message Protocol - ICMP</a:t>
            </a:r>
          </a:p>
        </p:txBody>
      </p:sp>
      <p:sp>
        <p:nvSpPr>
          <p:cNvPr id="3" name="Content Placeholder 2"/>
          <p:cNvSpPr>
            <a:spLocks noGrp="1"/>
          </p:cNvSpPr>
          <p:nvPr>
            <p:ph idx="1"/>
          </p:nvPr>
        </p:nvSpPr>
        <p:spPr/>
        <p:txBody>
          <a:bodyPr/>
          <a:lstStyle/>
          <a:p>
            <a:pPr lvl="0" algn="just"/>
            <a:r>
              <a:rPr lang="en-IN" dirty="0"/>
              <a:t>When something unexpected occurs, the event is reported by the ICMP, which is also used to test the Internet. </a:t>
            </a:r>
            <a:endParaRPr lang="en-GB" dirty="0"/>
          </a:p>
          <a:p>
            <a:pPr lvl="0" algn="just"/>
            <a:r>
              <a:rPr lang="en-IN" dirty="0"/>
              <a:t>About a dozen types of ICMP messages are defined. The most important are listed below. Each ICMP message type is encapsulated in an IP packet.</a:t>
            </a:r>
            <a:endParaRPr lang="en-GB"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77353884"/>
              </p:ext>
            </p:extLst>
          </p:nvPr>
        </p:nvGraphicFramePr>
        <p:xfrm>
          <a:off x="1584244" y="2686778"/>
          <a:ext cx="9023511" cy="3203660"/>
        </p:xfrm>
        <a:graphic>
          <a:graphicData uri="http://schemas.openxmlformats.org/drawingml/2006/table">
            <a:tbl>
              <a:tblPr firstRow="1" firstCol="1" bandRow="1">
                <a:tableStyleId>{10A1B5D5-9B99-4C35-A422-299274C87663}</a:tableStyleId>
              </a:tblPr>
              <a:tblGrid>
                <a:gridCol w="3394156">
                  <a:extLst>
                    <a:ext uri="{9D8B030D-6E8A-4147-A177-3AD203B41FA5}">
                      <a16:colId xmlns:a16="http://schemas.microsoft.com/office/drawing/2014/main" xmlns="" val="20000"/>
                    </a:ext>
                  </a:extLst>
                </a:gridCol>
                <a:gridCol w="5629355">
                  <a:extLst>
                    <a:ext uri="{9D8B030D-6E8A-4147-A177-3AD203B41FA5}">
                      <a16:colId xmlns:a16="http://schemas.microsoft.com/office/drawing/2014/main" xmlns="" val="20001"/>
                    </a:ext>
                  </a:extLst>
                </a:gridCol>
              </a:tblGrid>
              <a:tr h="320366">
                <a:tc>
                  <a:txBody>
                    <a:bodyPr/>
                    <a:lstStyle/>
                    <a:p>
                      <a:pPr>
                        <a:lnSpc>
                          <a:spcPct val="115000"/>
                        </a:lnSpc>
                        <a:spcAft>
                          <a:spcPts val="0"/>
                        </a:spcAft>
                      </a:pPr>
                      <a:r>
                        <a:rPr lang="en-US" sz="1600" b="1" dirty="0">
                          <a:solidFill>
                            <a:srgbClr val="FFFFFF"/>
                          </a:solidFill>
                          <a:effectLst/>
                        </a:rPr>
                        <a:t>Message Type</a:t>
                      </a:r>
                      <a:endParaRPr lang="en-GB" sz="1600" dirty="0">
                        <a:effectLst/>
                        <a:latin typeface="Calibri" charset="0"/>
                        <a:ea typeface="Times New Roman" charset="0"/>
                        <a:cs typeface="Shruti" charset="0"/>
                      </a:endParaRPr>
                    </a:p>
                  </a:txBody>
                  <a:tcPr marT="0" marB="0" anchor="ctr"/>
                </a:tc>
                <a:tc>
                  <a:txBody>
                    <a:bodyPr/>
                    <a:lstStyle/>
                    <a:p>
                      <a:pPr>
                        <a:lnSpc>
                          <a:spcPct val="115000"/>
                        </a:lnSpc>
                        <a:spcAft>
                          <a:spcPts val="0"/>
                        </a:spcAft>
                      </a:pPr>
                      <a:r>
                        <a:rPr lang="en-US" sz="1600" b="1">
                          <a:solidFill>
                            <a:srgbClr val="FFFFFF"/>
                          </a:solidFill>
                          <a:effectLst/>
                        </a:rPr>
                        <a:t>Description</a:t>
                      </a:r>
                      <a:endParaRPr lang="en-GB" sz="1600">
                        <a:effectLst/>
                        <a:latin typeface="Calibri" charset="0"/>
                        <a:ea typeface="Times New Roman" charset="0"/>
                        <a:cs typeface="Shruti" charset="0"/>
                      </a:endParaRPr>
                    </a:p>
                  </a:txBody>
                  <a:tcPr marT="0" marB="0" anchor="ctr"/>
                </a:tc>
                <a:extLst>
                  <a:ext uri="{0D108BD9-81ED-4DB2-BD59-A6C34878D82A}">
                    <a16:rowId xmlns:a16="http://schemas.microsoft.com/office/drawing/2014/main" xmlns="" val="10000"/>
                  </a:ext>
                </a:extLst>
              </a:tr>
              <a:tr h="320366">
                <a:tc>
                  <a:txBody>
                    <a:bodyPr/>
                    <a:lstStyle/>
                    <a:p>
                      <a:pPr>
                        <a:lnSpc>
                          <a:spcPct val="115000"/>
                        </a:lnSpc>
                        <a:spcAft>
                          <a:spcPts val="0"/>
                        </a:spcAft>
                      </a:pPr>
                      <a:r>
                        <a:rPr lang="en-US" sz="1600" b="1" dirty="0">
                          <a:effectLst/>
                        </a:rPr>
                        <a:t>Destination unreachable</a:t>
                      </a:r>
                      <a:endParaRPr lang="en-GB" sz="1600" dirty="0">
                        <a:effectLst/>
                        <a:latin typeface="Calibri" charset="0"/>
                        <a:ea typeface="Times New Roman" charset="0"/>
                        <a:cs typeface="Shruti" charset="0"/>
                      </a:endParaRPr>
                    </a:p>
                  </a:txBody>
                  <a:tcPr marT="0" marB="0" anchor="ctr"/>
                </a:tc>
                <a:tc>
                  <a:txBody>
                    <a:bodyPr/>
                    <a:lstStyle/>
                    <a:p>
                      <a:pPr>
                        <a:lnSpc>
                          <a:spcPct val="115000"/>
                        </a:lnSpc>
                        <a:spcAft>
                          <a:spcPts val="0"/>
                        </a:spcAft>
                      </a:pPr>
                      <a:r>
                        <a:rPr lang="en-US" sz="1600">
                          <a:effectLst/>
                        </a:rPr>
                        <a:t>Packet could not be delivered</a:t>
                      </a:r>
                      <a:endParaRPr lang="en-GB" sz="1600">
                        <a:effectLst/>
                        <a:latin typeface="Calibri" charset="0"/>
                        <a:ea typeface="Times New Roman" charset="0"/>
                        <a:cs typeface="Shruti" charset="0"/>
                      </a:endParaRPr>
                    </a:p>
                  </a:txBody>
                  <a:tcPr marT="0" marB="0" anchor="ctr"/>
                </a:tc>
                <a:extLst>
                  <a:ext uri="{0D108BD9-81ED-4DB2-BD59-A6C34878D82A}">
                    <a16:rowId xmlns:a16="http://schemas.microsoft.com/office/drawing/2014/main" xmlns="" val="10001"/>
                  </a:ext>
                </a:extLst>
              </a:tr>
              <a:tr h="320366">
                <a:tc>
                  <a:txBody>
                    <a:bodyPr/>
                    <a:lstStyle/>
                    <a:p>
                      <a:pPr>
                        <a:lnSpc>
                          <a:spcPct val="115000"/>
                        </a:lnSpc>
                        <a:spcAft>
                          <a:spcPts val="0"/>
                        </a:spcAft>
                      </a:pPr>
                      <a:r>
                        <a:rPr lang="en-US" sz="1600" b="1" dirty="0">
                          <a:effectLst/>
                        </a:rPr>
                        <a:t>Time exceeded</a:t>
                      </a:r>
                      <a:endParaRPr lang="en-GB" sz="1600" dirty="0">
                        <a:effectLst/>
                        <a:latin typeface="Calibri" charset="0"/>
                        <a:ea typeface="Times New Roman" charset="0"/>
                        <a:cs typeface="Shruti" charset="0"/>
                      </a:endParaRPr>
                    </a:p>
                  </a:txBody>
                  <a:tcPr marT="0" marB="0" anchor="ctr"/>
                </a:tc>
                <a:tc>
                  <a:txBody>
                    <a:bodyPr/>
                    <a:lstStyle/>
                    <a:p>
                      <a:pPr>
                        <a:lnSpc>
                          <a:spcPct val="115000"/>
                        </a:lnSpc>
                        <a:spcAft>
                          <a:spcPts val="0"/>
                        </a:spcAft>
                      </a:pPr>
                      <a:r>
                        <a:rPr lang="en-US" sz="1600">
                          <a:effectLst/>
                        </a:rPr>
                        <a:t>Time to live field hit 0</a:t>
                      </a:r>
                      <a:endParaRPr lang="en-GB" sz="1600">
                        <a:effectLst/>
                        <a:latin typeface="Calibri" charset="0"/>
                        <a:ea typeface="Times New Roman" charset="0"/>
                        <a:cs typeface="Shruti" charset="0"/>
                      </a:endParaRPr>
                    </a:p>
                  </a:txBody>
                  <a:tcPr marT="0" marB="0" anchor="ctr"/>
                </a:tc>
                <a:extLst>
                  <a:ext uri="{0D108BD9-81ED-4DB2-BD59-A6C34878D82A}">
                    <a16:rowId xmlns:a16="http://schemas.microsoft.com/office/drawing/2014/main" xmlns="" val="10002"/>
                  </a:ext>
                </a:extLst>
              </a:tr>
              <a:tr h="320366">
                <a:tc>
                  <a:txBody>
                    <a:bodyPr/>
                    <a:lstStyle/>
                    <a:p>
                      <a:pPr>
                        <a:lnSpc>
                          <a:spcPct val="115000"/>
                        </a:lnSpc>
                        <a:spcAft>
                          <a:spcPts val="0"/>
                        </a:spcAft>
                      </a:pPr>
                      <a:r>
                        <a:rPr lang="en-US" sz="1600" b="1" dirty="0">
                          <a:effectLst/>
                        </a:rPr>
                        <a:t>Parameter problem</a:t>
                      </a:r>
                      <a:endParaRPr lang="en-GB" sz="1600" dirty="0">
                        <a:effectLst/>
                        <a:latin typeface="Calibri" charset="0"/>
                        <a:ea typeface="Times New Roman" charset="0"/>
                        <a:cs typeface="Shruti" charset="0"/>
                      </a:endParaRPr>
                    </a:p>
                  </a:txBody>
                  <a:tcPr marT="0" marB="0" anchor="ctr"/>
                </a:tc>
                <a:tc>
                  <a:txBody>
                    <a:bodyPr/>
                    <a:lstStyle/>
                    <a:p>
                      <a:pPr>
                        <a:lnSpc>
                          <a:spcPct val="115000"/>
                        </a:lnSpc>
                        <a:spcAft>
                          <a:spcPts val="0"/>
                        </a:spcAft>
                      </a:pPr>
                      <a:r>
                        <a:rPr lang="en-US" sz="1600">
                          <a:effectLst/>
                        </a:rPr>
                        <a:t>Invalid header field</a:t>
                      </a:r>
                      <a:endParaRPr lang="en-GB" sz="1600">
                        <a:effectLst/>
                        <a:latin typeface="Calibri" charset="0"/>
                        <a:ea typeface="Times New Roman" charset="0"/>
                        <a:cs typeface="Shruti" charset="0"/>
                      </a:endParaRPr>
                    </a:p>
                  </a:txBody>
                  <a:tcPr marT="0" marB="0" anchor="ctr"/>
                </a:tc>
                <a:extLst>
                  <a:ext uri="{0D108BD9-81ED-4DB2-BD59-A6C34878D82A}">
                    <a16:rowId xmlns:a16="http://schemas.microsoft.com/office/drawing/2014/main" xmlns="" val="10003"/>
                  </a:ext>
                </a:extLst>
              </a:tr>
              <a:tr h="320366">
                <a:tc>
                  <a:txBody>
                    <a:bodyPr/>
                    <a:lstStyle/>
                    <a:p>
                      <a:pPr>
                        <a:lnSpc>
                          <a:spcPct val="115000"/>
                        </a:lnSpc>
                        <a:spcAft>
                          <a:spcPts val="0"/>
                        </a:spcAft>
                      </a:pPr>
                      <a:r>
                        <a:rPr lang="en-US" sz="1600" b="1" dirty="0">
                          <a:effectLst/>
                        </a:rPr>
                        <a:t>Source quench</a:t>
                      </a:r>
                      <a:endParaRPr lang="en-GB" sz="1600" dirty="0">
                        <a:effectLst/>
                        <a:latin typeface="Calibri" charset="0"/>
                        <a:ea typeface="Times New Roman" charset="0"/>
                        <a:cs typeface="Shruti" charset="0"/>
                      </a:endParaRPr>
                    </a:p>
                  </a:txBody>
                  <a:tcPr marT="0" marB="0" anchor="ctr"/>
                </a:tc>
                <a:tc>
                  <a:txBody>
                    <a:bodyPr/>
                    <a:lstStyle/>
                    <a:p>
                      <a:pPr>
                        <a:lnSpc>
                          <a:spcPct val="115000"/>
                        </a:lnSpc>
                        <a:spcAft>
                          <a:spcPts val="0"/>
                        </a:spcAft>
                      </a:pPr>
                      <a:r>
                        <a:rPr lang="en-US" sz="1600" dirty="0">
                          <a:effectLst/>
                        </a:rPr>
                        <a:t>Choke packet</a:t>
                      </a:r>
                      <a:endParaRPr lang="en-GB" sz="1600" dirty="0">
                        <a:effectLst/>
                        <a:latin typeface="Calibri" charset="0"/>
                        <a:ea typeface="Times New Roman" charset="0"/>
                        <a:cs typeface="Shruti" charset="0"/>
                      </a:endParaRPr>
                    </a:p>
                  </a:txBody>
                  <a:tcPr marT="0" marB="0" anchor="ctr"/>
                </a:tc>
                <a:extLst>
                  <a:ext uri="{0D108BD9-81ED-4DB2-BD59-A6C34878D82A}">
                    <a16:rowId xmlns:a16="http://schemas.microsoft.com/office/drawing/2014/main" xmlns="" val="10004"/>
                  </a:ext>
                </a:extLst>
              </a:tr>
              <a:tr h="320366">
                <a:tc>
                  <a:txBody>
                    <a:bodyPr/>
                    <a:lstStyle/>
                    <a:p>
                      <a:pPr>
                        <a:lnSpc>
                          <a:spcPct val="115000"/>
                        </a:lnSpc>
                        <a:spcAft>
                          <a:spcPts val="0"/>
                        </a:spcAft>
                      </a:pPr>
                      <a:r>
                        <a:rPr lang="en-US" sz="1600" b="1" dirty="0">
                          <a:effectLst/>
                        </a:rPr>
                        <a:t>Redirect</a:t>
                      </a:r>
                      <a:endParaRPr lang="en-GB" sz="1600" dirty="0">
                        <a:effectLst/>
                        <a:latin typeface="Calibri" charset="0"/>
                        <a:ea typeface="Times New Roman" charset="0"/>
                        <a:cs typeface="Shruti" charset="0"/>
                      </a:endParaRPr>
                    </a:p>
                  </a:txBody>
                  <a:tcPr marT="0" marB="0" anchor="ctr"/>
                </a:tc>
                <a:tc>
                  <a:txBody>
                    <a:bodyPr/>
                    <a:lstStyle/>
                    <a:p>
                      <a:pPr>
                        <a:lnSpc>
                          <a:spcPct val="115000"/>
                        </a:lnSpc>
                        <a:spcAft>
                          <a:spcPts val="0"/>
                        </a:spcAft>
                      </a:pPr>
                      <a:r>
                        <a:rPr lang="en-US" sz="1600" dirty="0">
                          <a:effectLst/>
                        </a:rPr>
                        <a:t>Teach a router about geography</a:t>
                      </a:r>
                      <a:endParaRPr lang="en-GB" sz="1600" dirty="0">
                        <a:effectLst/>
                        <a:latin typeface="Calibri" charset="0"/>
                        <a:ea typeface="Times New Roman" charset="0"/>
                        <a:cs typeface="Shruti" charset="0"/>
                      </a:endParaRPr>
                    </a:p>
                  </a:txBody>
                  <a:tcPr marT="0" marB="0" anchor="ctr"/>
                </a:tc>
                <a:extLst>
                  <a:ext uri="{0D108BD9-81ED-4DB2-BD59-A6C34878D82A}">
                    <a16:rowId xmlns:a16="http://schemas.microsoft.com/office/drawing/2014/main" xmlns="" val="10005"/>
                  </a:ext>
                </a:extLst>
              </a:tr>
              <a:tr h="320366">
                <a:tc>
                  <a:txBody>
                    <a:bodyPr/>
                    <a:lstStyle/>
                    <a:p>
                      <a:pPr>
                        <a:lnSpc>
                          <a:spcPct val="115000"/>
                        </a:lnSpc>
                        <a:spcAft>
                          <a:spcPts val="0"/>
                        </a:spcAft>
                      </a:pPr>
                      <a:r>
                        <a:rPr lang="en-US" sz="1600" b="1" dirty="0">
                          <a:effectLst/>
                        </a:rPr>
                        <a:t>Echo</a:t>
                      </a:r>
                      <a:endParaRPr lang="en-GB" sz="1600" dirty="0">
                        <a:effectLst/>
                        <a:latin typeface="Calibri" charset="0"/>
                        <a:ea typeface="Times New Roman" charset="0"/>
                        <a:cs typeface="Shruti" charset="0"/>
                      </a:endParaRPr>
                    </a:p>
                  </a:txBody>
                  <a:tcPr marT="0" marB="0" anchor="ctr"/>
                </a:tc>
                <a:tc>
                  <a:txBody>
                    <a:bodyPr/>
                    <a:lstStyle/>
                    <a:p>
                      <a:pPr>
                        <a:lnSpc>
                          <a:spcPct val="115000"/>
                        </a:lnSpc>
                        <a:spcAft>
                          <a:spcPts val="0"/>
                        </a:spcAft>
                      </a:pPr>
                      <a:r>
                        <a:rPr lang="en-US" sz="1600" dirty="0">
                          <a:effectLst/>
                        </a:rPr>
                        <a:t>Ask a machine if it is alive</a:t>
                      </a:r>
                      <a:endParaRPr lang="en-GB" sz="1600" dirty="0">
                        <a:effectLst/>
                        <a:latin typeface="Calibri" charset="0"/>
                        <a:ea typeface="Times New Roman" charset="0"/>
                        <a:cs typeface="Shruti" charset="0"/>
                      </a:endParaRPr>
                    </a:p>
                  </a:txBody>
                  <a:tcPr marT="0" marB="0" anchor="ctr"/>
                </a:tc>
                <a:extLst>
                  <a:ext uri="{0D108BD9-81ED-4DB2-BD59-A6C34878D82A}">
                    <a16:rowId xmlns:a16="http://schemas.microsoft.com/office/drawing/2014/main" xmlns="" val="10006"/>
                  </a:ext>
                </a:extLst>
              </a:tr>
              <a:tr h="320366">
                <a:tc>
                  <a:txBody>
                    <a:bodyPr/>
                    <a:lstStyle/>
                    <a:p>
                      <a:pPr>
                        <a:lnSpc>
                          <a:spcPct val="115000"/>
                        </a:lnSpc>
                        <a:spcAft>
                          <a:spcPts val="0"/>
                        </a:spcAft>
                      </a:pPr>
                      <a:r>
                        <a:rPr lang="en-US" sz="1600" b="1">
                          <a:effectLst/>
                        </a:rPr>
                        <a:t>Echo reply</a:t>
                      </a:r>
                      <a:endParaRPr lang="en-GB" sz="1600">
                        <a:effectLst/>
                        <a:latin typeface="Calibri" charset="0"/>
                        <a:ea typeface="Times New Roman" charset="0"/>
                        <a:cs typeface="Shruti" charset="0"/>
                      </a:endParaRPr>
                    </a:p>
                  </a:txBody>
                  <a:tcPr marT="0" marB="0" anchor="ctr"/>
                </a:tc>
                <a:tc>
                  <a:txBody>
                    <a:bodyPr/>
                    <a:lstStyle/>
                    <a:p>
                      <a:pPr>
                        <a:lnSpc>
                          <a:spcPct val="115000"/>
                        </a:lnSpc>
                        <a:spcAft>
                          <a:spcPts val="0"/>
                        </a:spcAft>
                      </a:pPr>
                      <a:r>
                        <a:rPr lang="en-US" sz="1600" dirty="0">
                          <a:effectLst/>
                        </a:rPr>
                        <a:t>Yes, I am alive</a:t>
                      </a:r>
                      <a:endParaRPr lang="en-GB" sz="1600" dirty="0">
                        <a:effectLst/>
                        <a:latin typeface="Calibri" charset="0"/>
                        <a:ea typeface="Times New Roman" charset="0"/>
                        <a:cs typeface="Shruti" charset="0"/>
                      </a:endParaRPr>
                    </a:p>
                  </a:txBody>
                  <a:tcPr marT="0" marB="0" anchor="ctr"/>
                </a:tc>
                <a:extLst>
                  <a:ext uri="{0D108BD9-81ED-4DB2-BD59-A6C34878D82A}">
                    <a16:rowId xmlns:a16="http://schemas.microsoft.com/office/drawing/2014/main" xmlns="" val="10007"/>
                  </a:ext>
                </a:extLst>
              </a:tr>
              <a:tr h="320366">
                <a:tc>
                  <a:txBody>
                    <a:bodyPr/>
                    <a:lstStyle/>
                    <a:p>
                      <a:pPr>
                        <a:lnSpc>
                          <a:spcPct val="115000"/>
                        </a:lnSpc>
                        <a:spcAft>
                          <a:spcPts val="0"/>
                        </a:spcAft>
                      </a:pPr>
                      <a:r>
                        <a:rPr lang="en-US" sz="1600" b="1">
                          <a:effectLst/>
                        </a:rPr>
                        <a:t>Timestamp request</a:t>
                      </a:r>
                      <a:endParaRPr lang="en-GB" sz="1600">
                        <a:effectLst/>
                        <a:latin typeface="Calibri" charset="0"/>
                        <a:ea typeface="Times New Roman" charset="0"/>
                        <a:cs typeface="Shruti" charset="0"/>
                      </a:endParaRPr>
                    </a:p>
                  </a:txBody>
                  <a:tcPr marT="0" marB="0" anchor="ctr"/>
                </a:tc>
                <a:tc>
                  <a:txBody>
                    <a:bodyPr/>
                    <a:lstStyle/>
                    <a:p>
                      <a:pPr>
                        <a:lnSpc>
                          <a:spcPct val="115000"/>
                        </a:lnSpc>
                        <a:spcAft>
                          <a:spcPts val="0"/>
                        </a:spcAft>
                      </a:pPr>
                      <a:r>
                        <a:rPr lang="en-US" sz="1600" dirty="0">
                          <a:effectLst/>
                        </a:rPr>
                        <a:t>Same as Echo request, but with timestamp</a:t>
                      </a:r>
                      <a:endParaRPr lang="en-GB" sz="1600" dirty="0">
                        <a:effectLst/>
                        <a:latin typeface="Calibri" charset="0"/>
                        <a:ea typeface="Times New Roman" charset="0"/>
                        <a:cs typeface="Shruti" charset="0"/>
                      </a:endParaRPr>
                    </a:p>
                  </a:txBody>
                  <a:tcPr marT="0" marB="0" anchor="ctr"/>
                </a:tc>
                <a:extLst>
                  <a:ext uri="{0D108BD9-81ED-4DB2-BD59-A6C34878D82A}">
                    <a16:rowId xmlns:a16="http://schemas.microsoft.com/office/drawing/2014/main" xmlns="" val="10008"/>
                  </a:ext>
                </a:extLst>
              </a:tr>
              <a:tr h="320366">
                <a:tc>
                  <a:txBody>
                    <a:bodyPr/>
                    <a:lstStyle/>
                    <a:p>
                      <a:pPr>
                        <a:lnSpc>
                          <a:spcPct val="115000"/>
                        </a:lnSpc>
                        <a:spcAft>
                          <a:spcPts val="0"/>
                        </a:spcAft>
                      </a:pPr>
                      <a:r>
                        <a:rPr lang="en-US" sz="1600" b="1">
                          <a:effectLst/>
                        </a:rPr>
                        <a:t>Timestamp reply</a:t>
                      </a:r>
                      <a:endParaRPr lang="en-GB" sz="1600">
                        <a:effectLst/>
                        <a:latin typeface="Calibri" charset="0"/>
                        <a:ea typeface="Times New Roman" charset="0"/>
                        <a:cs typeface="Shruti" charset="0"/>
                      </a:endParaRPr>
                    </a:p>
                  </a:txBody>
                  <a:tcPr marT="0" marB="0" anchor="ctr"/>
                </a:tc>
                <a:tc>
                  <a:txBody>
                    <a:bodyPr/>
                    <a:lstStyle/>
                    <a:p>
                      <a:pPr>
                        <a:lnSpc>
                          <a:spcPct val="115000"/>
                        </a:lnSpc>
                        <a:spcAft>
                          <a:spcPts val="0"/>
                        </a:spcAft>
                      </a:pPr>
                      <a:r>
                        <a:rPr lang="en-US" sz="1600" dirty="0">
                          <a:effectLst/>
                        </a:rPr>
                        <a:t>Same as Echo reply, but with timestamp</a:t>
                      </a:r>
                      <a:endParaRPr lang="en-GB" sz="1600" dirty="0">
                        <a:effectLst/>
                        <a:latin typeface="Calibri" charset="0"/>
                        <a:ea typeface="Times New Roman" charset="0"/>
                        <a:cs typeface="Shruti" charset="0"/>
                      </a:endParaRPr>
                    </a:p>
                  </a:txBody>
                  <a:tcPr marT="0" marB="0" anchor="ct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58844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IPv6 Datagram Format</a:t>
            </a:r>
          </a:p>
        </p:txBody>
      </p:sp>
      <p:sp>
        <p:nvSpPr>
          <p:cNvPr id="4" name="Content Placeholder 3">
            <a:extLst>
              <a:ext uri="{FF2B5EF4-FFF2-40B4-BE49-F238E27FC236}">
                <a16:creationId xmlns:a16="http://schemas.microsoft.com/office/drawing/2014/main" xmlns="" id="{60B7A1D5-E018-6640-82EC-1D5E0958DCC5}"/>
              </a:ext>
            </a:extLst>
          </p:cNvPr>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438589" y="857536"/>
            <a:ext cx="9314822" cy="5009864"/>
          </a:xfrm>
          <a:prstGeom prst="rect">
            <a:avLst/>
          </a:prstGeom>
        </p:spPr>
      </p:pic>
    </p:spTree>
    <p:extLst>
      <p:ext uri="{BB962C8B-B14F-4D97-AF65-F5344CB8AC3E}">
        <p14:creationId xmlns:p14="http://schemas.microsoft.com/office/powerpoint/2010/main" val="115861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IPv4 &amp; IPv6</a:t>
            </a:r>
          </a:p>
        </p:txBody>
      </p:sp>
      <p:graphicFrame>
        <p:nvGraphicFramePr>
          <p:cNvPr id="11" name="Table 10"/>
          <p:cNvGraphicFramePr>
            <a:graphicFrameLocks noGrp="1"/>
          </p:cNvGraphicFramePr>
          <p:nvPr>
            <p:extLst>
              <p:ext uri="{D42A27DB-BD31-4B8C-83A1-F6EECF244321}">
                <p14:modId xmlns:p14="http://schemas.microsoft.com/office/powerpoint/2010/main" val="962908921"/>
              </p:ext>
            </p:extLst>
          </p:nvPr>
        </p:nvGraphicFramePr>
        <p:xfrm>
          <a:off x="279400" y="1143000"/>
          <a:ext cx="11633200" cy="518160"/>
        </p:xfrm>
        <a:graphic>
          <a:graphicData uri="http://schemas.openxmlformats.org/drawingml/2006/table">
            <a:tbl>
              <a:tblPr firstRow="1" bandRow="1">
                <a:tableStyleId>{10A1B5D5-9B99-4C35-A422-299274C87663}</a:tableStyleId>
              </a:tblPr>
              <a:tblGrid>
                <a:gridCol w="5287819">
                  <a:extLst>
                    <a:ext uri="{9D8B030D-6E8A-4147-A177-3AD203B41FA5}">
                      <a16:colId xmlns:a16="http://schemas.microsoft.com/office/drawing/2014/main" xmlns="" val="20000"/>
                    </a:ext>
                  </a:extLst>
                </a:gridCol>
                <a:gridCol w="6345381">
                  <a:extLst>
                    <a:ext uri="{9D8B030D-6E8A-4147-A177-3AD203B41FA5}">
                      <a16:colId xmlns:a16="http://schemas.microsoft.com/office/drawing/2014/main" xmlns="" val="20001"/>
                    </a:ext>
                  </a:extLst>
                </a:gridCol>
              </a:tblGrid>
              <a:tr h="370840">
                <a:tc>
                  <a:txBody>
                    <a:bodyPr/>
                    <a:lstStyle/>
                    <a:p>
                      <a:pPr marL="0" indent="0" algn="ctr">
                        <a:buFont typeface="Wingdings" charset="2"/>
                        <a:buNone/>
                      </a:pPr>
                      <a:r>
                        <a:rPr lang="en-US" sz="2800" b="0" dirty="0"/>
                        <a:t>IPv4</a:t>
                      </a:r>
                    </a:p>
                  </a:txBody>
                  <a:tcPr marL="121920" marR="121920"/>
                </a:tc>
                <a:tc>
                  <a:txBody>
                    <a:bodyPr/>
                    <a:lstStyle/>
                    <a:p>
                      <a:pPr marL="0" indent="0" algn="ctr">
                        <a:buFont typeface="Wingdings" charset="2"/>
                        <a:buNone/>
                      </a:pPr>
                      <a:r>
                        <a:rPr lang="en-US" sz="2800" b="0" dirty="0"/>
                        <a:t>IPv6</a:t>
                      </a:r>
                    </a:p>
                  </a:txBody>
                  <a:tcPr marL="121920" marR="121920"/>
                </a:tc>
                <a:extLst>
                  <a:ext uri="{0D108BD9-81ED-4DB2-BD59-A6C34878D82A}">
                    <a16:rowId xmlns:a16="http://schemas.microsoft.com/office/drawing/2014/main" xmlns=""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857824857"/>
              </p:ext>
            </p:extLst>
          </p:nvPr>
        </p:nvGraphicFramePr>
        <p:xfrm>
          <a:off x="279400" y="1746250"/>
          <a:ext cx="11633200" cy="370840"/>
        </p:xfrm>
        <a:graphic>
          <a:graphicData uri="http://schemas.openxmlformats.org/drawingml/2006/table">
            <a:tbl>
              <a:tblPr firstRow="1" bandRow="1">
                <a:tableStyleId>{E8B1032C-EA38-4F05-BA0D-38AFFFC7BED3}</a:tableStyleId>
              </a:tblPr>
              <a:tblGrid>
                <a:gridCol w="5308600">
                  <a:extLst>
                    <a:ext uri="{9D8B030D-6E8A-4147-A177-3AD203B41FA5}">
                      <a16:colId xmlns:a16="http://schemas.microsoft.com/office/drawing/2014/main" xmlns="" val="20000"/>
                    </a:ext>
                  </a:extLst>
                </a:gridCol>
                <a:gridCol w="6324600">
                  <a:extLst>
                    <a:ext uri="{9D8B030D-6E8A-4147-A177-3AD203B41FA5}">
                      <a16:colId xmlns:a16="http://schemas.microsoft.com/office/drawing/2014/main" xmlns="" val="20001"/>
                    </a:ext>
                  </a:extLst>
                </a:gridCol>
              </a:tblGrid>
              <a:tr h="370840">
                <a:tc>
                  <a:txBody>
                    <a:bodyPr/>
                    <a:lstStyle/>
                    <a:p>
                      <a:pPr marL="457200" indent="-457200" algn="just">
                        <a:buFont typeface="Wingdings" charset="2"/>
                        <a:buChar char="ü"/>
                      </a:pPr>
                      <a:r>
                        <a:rPr lang="en-US" sz="1800" b="0" dirty="0"/>
                        <a:t>32</a:t>
                      </a:r>
                      <a:r>
                        <a:rPr lang="en-US" sz="1800" b="0" baseline="0" dirty="0"/>
                        <a:t> bit length</a:t>
                      </a:r>
                      <a:endParaRPr lang="en-US" sz="1800" b="0" dirty="0"/>
                    </a:p>
                  </a:txBody>
                  <a:tcPr marL="121920" marR="121920"/>
                </a:tc>
                <a:tc>
                  <a:txBody>
                    <a:bodyPr/>
                    <a:lstStyle/>
                    <a:p>
                      <a:pPr marL="457200" indent="-457200" algn="just">
                        <a:buFont typeface="Wingdings" charset="2"/>
                        <a:buChar char="ü"/>
                      </a:pPr>
                      <a:r>
                        <a:rPr lang="en-US" sz="1800" b="0" dirty="0"/>
                        <a:t>128 bit length</a:t>
                      </a:r>
                    </a:p>
                  </a:txBody>
                  <a:tcPr marL="121920" marR="121920"/>
                </a:tc>
                <a:extLst>
                  <a:ext uri="{0D108BD9-81ED-4DB2-BD59-A6C34878D82A}">
                    <a16:rowId xmlns:a16="http://schemas.microsoft.com/office/drawing/2014/main" xmlns=""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642158907"/>
              </p:ext>
            </p:extLst>
          </p:nvPr>
        </p:nvGraphicFramePr>
        <p:xfrm>
          <a:off x="279400" y="4103370"/>
          <a:ext cx="11633200" cy="370840"/>
        </p:xfrm>
        <a:graphic>
          <a:graphicData uri="http://schemas.openxmlformats.org/drawingml/2006/table">
            <a:tbl>
              <a:tblPr firstRow="1" bandRow="1">
                <a:tableStyleId>{E8B1032C-EA38-4F05-BA0D-38AFFFC7BED3}</a:tableStyleId>
              </a:tblPr>
              <a:tblGrid>
                <a:gridCol w="5308600">
                  <a:extLst>
                    <a:ext uri="{9D8B030D-6E8A-4147-A177-3AD203B41FA5}">
                      <a16:colId xmlns:a16="http://schemas.microsoft.com/office/drawing/2014/main" xmlns="" val="20000"/>
                    </a:ext>
                  </a:extLst>
                </a:gridCol>
                <a:gridCol w="6324600">
                  <a:extLst>
                    <a:ext uri="{9D8B030D-6E8A-4147-A177-3AD203B41FA5}">
                      <a16:colId xmlns:a16="http://schemas.microsoft.com/office/drawing/2014/main" xmlns="" val="20001"/>
                    </a:ext>
                  </a:extLst>
                </a:gridCol>
              </a:tblGrid>
              <a:tr h="370840">
                <a:tc>
                  <a:txBody>
                    <a:bodyPr/>
                    <a:lstStyle/>
                    <a:p>
                      <a:pPr marL="457200" indent="-457200" algn="just">
                        <a:buFont typeface="Wingdings" charset="2"/>
                        <a:buChar char="ü"/>
                      </a:pPr>
                      <a:r>
                        <a:rPr lang="en-US" sz="1800" b="0" dirty="0"/>
                        <a:t>Options fields are available in header</a:t>
                      </a:r>
                    </a:p>
                  </a:txBody>
                  <a:tcPr marL="121920" marR="121920"/>
                </a:tc>
                <a:tc>
                  <a:txBody>
                    <a:bodyPr/>
                    <a:lstStyle/>
                    <a:p>
                      <a:pPr marL="457200" indent="-457200" algn="just">
                        <a:buFont typeface="Wingdings" charset="2"/>
                        <a:buChar char="ü"/>
                      </a:pPr>
                      <a:r>
                        <a:rPr lang="en-US" sz="1800" b="0" dirty="0"/>
                        <a:t>No option fields, but Extension headers are available</a:t>
                      </a:r>
                    </a:p>
                  </a:txBody>
                  <a:tcPr marL="121920" marR="121920"/>
                </a:tc>
                <a:extLst>
                  <a:ext uri="{0D108BD9-81ED-4DB2-BD59-A6C34878D82A}">
                    <a16:rowId xmlns:a16="http://schemas.microsoft.com/office/drawing/2014/main" xmlns=""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480450716"/>
              </p:ext>
            </p:extLst>
          </p:nvPr>
        </p:nvGraphicFramePr>
        <p:xfrm>
          <a:off x="279400" y="4559300"/>
          <a:ext cx="11633200" cy="640080"/>
        </p:xfrm>
        <a:graphic>
          <a:graphicData uri="http://schemas.openxmlformats.org/drawingml/2006/table">
            <a:tbl>
              <a:tblPr firstRow="1" bandRow="1">
                <a:tableStyleId>{E8B1032C-EA38-4F05-BA0D-38AFFFC7BED3}</a:tableStyleId>
              </a:tblPr>
              <a:tblGrid>
                <a:gridCol w="5308600">
                  <a:extLst>
                    <a:ext uri="{9D8B030D-6E8A-4147-A177-3AD203B41FA5}">
                      <a16:colId xmlns:a16="http://schemas.microsoft.com/office/drawing/2014/main" xmlns="" val="20000"/>
                    </a:ext>
                  </a:extLst>
                </a:gridCol>
                <a:gridCol w="6324600">
                  <a:extLst>
                    <a:ext uri="{9D8B030D-6E8A-4147-A177-3AD203B41FA5}">
                      <a16:colId xmlns:a16="http://schemas.microsoft.com/office/drawing/2014/main" xmlns="" val="20001"/>
                    </a:ext>
                  </a:extLst>
                </a:gridCol>
              </a:tblGrid>
              <a:tr h="370840">
                <a:tc>
                  <a:txBody>
                    <a:bodyPr/>
                    <a:lstStyle/>
                    <a:p>
                      <a:pPr marL="457200" indent="-457200" algn="just">
                        <a:buFont typeface="Wingdings" charset="2"/>
                        <a:buChar char="ü"/>
                      </a:pPr>
                      <a:r>
                        <a:rPr lang="en-US" sz="1800" b="0" dirty="0"/>
                        <a:t>Address Resolution Protocol (ARP)is available to map IPv4 addresses to MAC addresses </a:t>
                      </a:r>
                    </a:p>
                  </a:txBody>
                  <a:tcPr marL="121920" marR="121920"/>
                </a:tc>
                <a:tc>
                  <a:txBody>
                    <a:bodyPr/>
                    <a:lstStyle/>
                    <a:p>
                      <a:pPr marL="457200" indent="-457200" algn="just">
                        <a:buFont typeface="Wingdings" charset="2"/>
                        <a:buChar char="ü"/>
                      </a:pPr>
                      <a:r>
                        <a:rPr lang="en-US" sz="1800" b="0" dirty="0"/>
                        <a:t>Address Resolution Protocol (ARP) is replaced with Neighbor Discovery Protocol </a:t>
                      </a:r>
                    </a:p>
                  </a:txBody>
                  <a:tcPr marL="121920" marR="121920"/>
                </a:tc>
                <a:extLst>
                  <a:ext uri="{0D108BD9-81ED-4DB2-BD59-A6C34878D82A}">
                    <a16:rowId xmlns:a16="http://schemas.microsoft.com/office/drawing/2014/main" xmlns=""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140434523"/>
              </p:ext>
            </p:extLst>
          </p:nvPr>
        </p:nvGraphicFramePr>
        <p:xfrm>
          <a:off x="279400" y="5284470"/>
          <a:ext cx="11633200" cy="365760"/>
        </p:xfrm>
        <a:graphic>
          <a:graphicData uri="http://schemas.openxmlformats.org/drawingml/2006/table">
            <a:tbl>
              <a:tblPr firstRow="1" bandRow="1">
                <a:tableStyleId>{E8B1032C-EA38-4F05-BA0D-38AFFFC7BED3}</a:tableStyleId>
              </a:tblPr>
              <a:tblGrid>
                <a:gridCol w="5308600">
                  <a:extLst>
                    <a:ext uri="{9D8B030D-6E8A-4147-A177-3AD203B41FA5}">
                      <a16:colId xmlns:a16="http://schemas.microsoft.com/office/drawing/2014/main" xmlns="" val="20000"/>
                    </a:ext>
                  </a:extLst>
                </a:gridCol>
                <a:gridCol w="6324600">
                  <a:extLst>
                    <a:ext uri="{9D8B030D-6E8A-4147-A177-3AD203B41FA5}">
                      <a16:colId xmlns:a16="http://schemas.microsoft.com/office/drawing/2014/main" xmlns="" val="20001"/>
                    </a:ext>
                  </a:extLst>
                </a:gridCol>
              </a:tblGrid>
              <a:tr h="182880">
                <a:tc>
                  <a:txBody>
                    <a:bodyPr/>
                    <a:lstStyle/>
                    <a:p>
                      <a:pPr marL="457200" indent="-457200" algn="just">
                        <a:buFont typeface="Wingdings" charset="2"/>
                        <a:buChar char="ü"/>
                      </a:pPr>
                      <a:r>
                        <a:rPr lang="en-US" sz="1800" b="0" dirty="0"/>
                        <a:t>Broadcast messages are available </a:t>
                      </a:r>
                    </a:p>
                  </a:txBody>
                  <a:tcPr marL="121920" marR="121920"/>
                </a:tc>
                <a:tc>
                  <a:txBody>
                    <a:bodyPr/>
                    <a:lstStyle/>
                    <a:p>
                      <a:pPr marL="457200" indent="-457200" algn="just">
                        <a:buFont typeface="Wingdings" charset="2"/>
                        <a:buChar char="ü"/>
                      </a:pPr>
                      <a:r>
                        <a:rPr lang="en-US" sz="1800" b="0" dirty="0"/>
                        <a:t>Broadcast messages are not available</a:t>
                      </a:r>
                    </a:p>
                  </a:txBody>
                  <a:tcPr marL="121920" marR="121920"/>
                </a:tc>
                <a:extLst>
                  <a:ext uri="{0D108BD9-81ED-4DB2-BD59-A6C34878D82A}">
                    <a16:rowId xmlns:a16="http://schemas.microsoft.com/office/drawing/2014/main" xmlns=""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95677765"/>
              </p:ext>
            </p:extLst>
          </p:nvPr>
        </p:nvGraphicFramePr>
        <p:xfrm>
          <a:off x="279400" y="3652520"/>
          <a:ext cx="11633200" cy="365760"/>
        </p:xfrm>
        <a:graphic>
          <a:graphicData uri="http://schemas.openxmlformats.org/drawingml/2006/table">
            <a:tbl>
              <a:tblPr firstRow="1" bandRow="1">
                <a:tableStyleId>{E8B1032C-EA38-4F05-BA0D-38AFFFC7BED3}</a:tableStyleId>
              </a:tblPr>
              <a:tblGrid>
                <a:gridCol w="5308600">
                  <a:extLst>
                    <a:ext uri="{9D8B030D-6E8A-4147-A177-3AD203B41FA5}">
                      <a16:colId xmlns:a16="http://schemas.microsoft.com/office/drawing/2014/main" xmlns="" val="20000"/>
                    </a:ext>
                  </a:extLst>
                </a:gridCol>
                <a:gridCol w="6324600">
                  <a:extLst>
                    <a:ext uri="{9D8B030D-6E8A-4147-A177-3AD203B41FA5}">
                      <a16:colId xmlns:a16="http://schemas.microsoft.com/office/drawing/2014/main" xmlns="" val="20001"/>
                    </a:ext>
                  </a:extLst>
                </a:gridCol>
              </a:tblGrid>
              <a:tr h="296816">
                <a:tc>
                  <a:txBody>
                    <a:bodyPr/>
                    <a:lstStyle/>
                    <a:p>
                      <a:pPr marL="457200" marR="0" indent="-457200" algn="just" defTabSz="914400" rtl="0" eaLnBrk="1" fontAlgn="auto" latinLnBrk="0" hangingPunct="1">
                        <a:lnSpc>
                          <a:spcPct val="100000"/>
                        </a:lnSpc>
                        <a:spcBef>
                          <a:spcPts val="0"/>
                        </a:spcBef>
                        <a:spcAft>
                          <a:spcPts val="0"/>
                        </a:spcAft>
                        <a:buClrTx/>
                        <a:buSzTx/>
                        <a:buFont typeface="Wingdings" charset="2"/>
                        <a:buChar char="ü"/>
                        <a:tabLst/>
                        <a:defRPr/>
                      </a:pPr>
                      <a:r>
                        <a:rPr lang="en-US" sz="1800" b="0" dirty="0"/>
                        <a:t>Checksum field in header </a:t>
                      </a:r>
                    </a:p>
                  </a:txBody>
                  <a:tcPr marL="121920" marR="121920"/>
                </a:tc>
                <a:tc>
                  <a:txBody>
                    <a:bodyPr/>
                    <a:lstStyle/>
                    <a:p>
                      <a:pPr marL="457200" indent="-457200" algn="just">
                        <a:buFont typeface="Wingdings" charset="2"/>
                        <a:buChar char="ü"/>
                      </a:pPr>
                      <a:r>
                        <a:rPr lang="en-US" sz="1800" b="0" dirty="0"/>
                        <a:t>No checksum field in header</a:t>
                      </a:r>
                    </a:p>
                  </a:txBody>
                  <a:tcPr marL="121920" marR="121920"/>
                </a:tc>
                <a:extLst>
                  <a:ext uri="{0D108BD9-81ED-4DB2-BD59-A6C34878D82A}">
                    <a16:rowId xmlns:a16="http://schemas.microsoft.com/office/drawing/2014/main" xmlns=""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7375449"/>
              </p:ext>
            </p:extLst>
          </p:nvPr>
        </p:nvGraphicFramePr>
        <p:xfrm>
          <a:off x="279400" y="2927350"/>
          <a:ext cx="11633200" cy="640080"/>
        </p:xfrm>
        <a:graphic>
          <a:graphicData uri="http://schemas.openxmlformats.org/drawingml/2006/table">
            <a:tbl>
              <a:tblPr firstRow="1" bandRow="1">
                <a:tableStyleId>{E8B1032C-EA38-4F05-BA0D-38AFFFC7BED3}</a:tableStyleId>
              </a:tblPr>
              <a:tblGrid>
                <a:gridCol w="5308600">
                  <a:extLst>
                    <a:ext uri="{9D8B030D-6E8A-4147-A177-3AD203B41FA5}">
                      <a16:colId xmlns:a16="http://schemas.microsoft.com/office/drawing/2014/main" xmlns="" val="20000"/>
                    </a:ext>
                  </a:extLst>
                </a:gridCol>
                <a:gridCol w="6324600">
                  <a:extLst>
                    <a:ext uri="{9D8B030D-6E8A-4147-A177-3AD203B41FA5}">
                      <a16:colId xmlns:a16="http://schemas.microsoft.com/office/drawing/2014/main" xmlns="" val="20001"/>
                    </a:ext>
                  </a:extLst>
                </a:gridCol>
              </a:tblGrid>
              <a:tr h="548640">
                <a:tc>
                  <a:txBody>
                    <a:bodyPr/>
                    <a:lstStyle/>
                    <a:p>
                      <a:pPr marL="457200" indent="-457200" algn="just">
                        <a:buFont typeface="Wingdings" charset="2"/>
                        <a:buChar char="ü"/>
                      </a:pPr>
                      <a:r>
                        <a:rPr lang="en-US" sz="1800" b="0" dirty="0"/>
                        <a:t>No packet flow identification</a:t>
                      </a:r>
                    </a:p>
                  </a:txBody>
                  <a:tcPr marL="121920" marR="121920"/>
                </a:tc>
                <a:tc>
                  <a:txBody>
                    <a:bodyPr/>
                    <a:lstStyle/>
                    <a:p>
                      <a:pPr marL="457200" indent="-457200" algn="just">
                        <a:buFont typeface="Wingdings" charset="2"/>
                        <a:buChar char="ü"/>
                      </a:pPr>
                      <a:r>
                        <a:rPr lang="en-US" sz="1800" b="0" dirty="0"/>
                        <a:t>Packet flow identification is available within the IPv6 header using the Flow Label field</a:t>
                      </a:r>
                    </a:p>
                  </a:txBody>
                  <a:tcPr marL="121920" marR="121920"/>
                </a:tc>
                <a:extLst>
                  <a:ext uri="{0D108BD9-81ED-4DB2-BD59-A6C34878D82A}">
                    <a16:rowId xmlns:a16="http://schemas.microsoft.com/office/drawing/2014/main" xmlns=""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280569014"/>
              </p:ext>
            </p:extLst>
          </p:nvPr>
        </p:nvGraphicFramePr>
        <p:xfrm>
          <a:off x="279400" y="2202180"/>
          <a:ext cx="11633200" cy="640080"/>
        </p:xfrm>
        <a:graphic>
          <a:graphicData uri="http://schemas.openxmlformats.org/drawingml/2006/table">
            <a:tbl>
              <a:tblPr firstRow="1" bandRow="1">
                <a:tableStyleId>{E8B1032C-EA38-4F05-BA0D-38AFFFC7BED3}</a:tableStyleId>
              </a:tblPr>
              <a:tblGrid>
                <a:gridCol w="5308600">
                  <a:extLst>
                    <a:ext uri="{9D8B030D-6E8A-4147-A177-3AD203B41FA5}">
                      <a16:colId xmlns:a16="http://schemas.microsoft.com/office/drawing/2014/main" xmlns="" val="20000"/>
                    </a:ext>
                  </a:extLst>
                </a:gridCol>
                <a:gridCol w="6324600">
                  <a:extLst>
                    <a:ext uri="{9D8B030D-6E8A-4147-A177-3AD203B41FA5}">
                      <a16:colId xmlns:a16="http://schemas.microsoft.com/office/drawing/2014/main" xmlns="" val="20001"/>
                    </a:ext>
                  </a:extLst>
                </a:gridCol>
              </a:tblGrid>
              <a:tr h="548640">
                <a:tc>
                  <a:txBody>
                    <a:bodyPr/>
                    <a:lstStyle/>
                    <a:p>
                      <a:pPr marL="457200" indent="-457200" algn="just">
                        <a:buFont typeface="Wingdings" charset="2"/>
                        <a:buChar char="ü"/>
                      </a:pPr>
                      <a:r>
                        <a:rPr lang="en-US" sz="1800" b="0" dirty="0"/>
                        <a:t>Fragmentation is done by sender and    forwarding routers</a:t>
                      </a:r>
                    </a:p>
                  </a:txBody>
                  <a:tcPr marL="121920" marR="121920"/>
                </a:tc>
                <a:tc>
                  <a:txBody>
                    <a:bodyPr/>
                    <a:lstStyle/>
                    <a:p>
                      <a:pPr marL="457200" indent="-457200" algn="just">
                        <a:buFont typeface="Wingdings" charset="2"/>
                        <a:buChar char="ü"/>
                      </a:pPr>
                      <a:r>
                        <a:rPr lang="en-US" sz="1800" b="0" dirty="0"/>
                        <a:t>Fragmentation is done only by sender</a:t>
                      </a:r>
                    </a:p>
                  </a:txBody>
                  <a:tcPr marL="121920" marR="121920"/>
                </a:tc>
                <a:extLst>
                  <a:ext uri="{0D108BD9-81ED-4DB2-BD59-A6C34878D82A}">
                    <a16:rowId xmlns:a16="http://schemas.microsoft.com/office/drawing/2014/main" xmlns=""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693095408"/>
              </p:ext>
            </p:extLst>
          </p:nvPr>
        </p:nvGraphicFramePr>
        <p:xfrm>
          <a:off x="279400" y="5735320"/>
          <a:ext cx="11633200" cy="640080"/>
        </p:xfrm>
        <a:graphic>
          <a:graphicData uri="http://schemas.openxmlformats.org/drawingml/2006/table">
            <a:tbl>
              <a:tblPr firstRow="1" bandRow="1">
                <a:tableStyleId>{E8B1032C-EA38-4F05-BA0D-38AFFFC7BED3}</a:tableStyleId>
              </a:tblPr>
              <a:tblGrid>
                <a:gridCol w="5308600">
                  <a:extLst>
                    <a:ext uri="{9D8B030D-6E8A-4147-A177-3AD203B41FA5}">
                      <a16:colId xmlns:a16="http://schemas.microsoft.com/office/drawing/2014/main" xmlns="" val="20000"/>
                    </a:ext>
                  </a:extLst>
                </a:gridCol>
                <a:gridCol w="6324600">
                  <a:extLst>
                    <a:ext uri="{9D8B030D-6E8A-4147-A177-3AD203B41FA5}">
                      <a16:colId xmlns:a16="http://schemas.microsoft.com/office/drawing/2014/main" xmlns="" val="20001"/>
                    </a:ext>
                  </a:extLst>
                </a:gridCol>
              </a:tblGrid>
              <a:tr h="370840">
                <a:tc>
                  <a:txBody>
                    <a:bodyPr/>
                    <a:lstStyle/>
                    <a:p>
                      <a:pPr marL="457200" indent="-457200" algn="just">
                        <a:buFont typeface="Wingdings" charset="2"/>
                        <a:buChar char="ü"/>
                      </a:pPr>
                      <a:r>
                        <a:rPr lang="en-US" sz="1800" b="0" dirty="0"/>
                        <a:t>Static IP addresses or DHCP is required to configure IP addresses </a:t>
                      </a:r>
                    </a:p>
                  </a:txBody>
                  <a:tcPr marL="121920" marR="121920"/>
                </a:tc>
                <a:tc>
                  <a:txBody>
                    <a:bodyPr/>
                    <a:lstStyle/>
                    <a:p>
                      <a:pPr marL="457200" indent="-457200" algn="just">
                        <a:buFont typeface="Wingdings" charset="2"/>
                        <a:buChar char="ü"/>
                      </a:pPr>
                      <a:r>
                        <a:rPr lang="en-US" sz="1800" b="0" dirty="0"/>
                        <a:t>Auto-configuration of addresses is available</a:t>
                      </a:r>
                    </a:p>
                  </a:txBody>
                  <a:tcPr marL="121920" marR="12192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98592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State Routing Algorithm</a:t>
            </a:r>
          </a:p>
        </p:txBody>
      </p:sp>
      <p:sp>
        <p:nvSpPr>
          <p:cNvPr id="3" name="Content Placeholder 2"/>
          <p:cNvSpPr>
            <a:spLocks noGrp="1"/>
          </p:cNvSpPr>
          <p:nvPr>
            <p:ph idx="1"/>
          </p:nvPr>
        </p:nvSpPr>
        <p:spPr/>
        <p:txBody>
          <a:bodyPr/>
          <a:lstStyle/>
          <a:p>
            <a:pPr algn="just"/>
            <a:r>
              <a:rPr lang="en-US" dirty="0"/>
              <a:t>Also known as </a:t>
            </a:r>
            <a:r>
              <a:rPr lang="en-US" dirty="0" err="1"/>
              <a:t>Dijkstra’s</a:t>
            </a:r>
            <a:r>
              <a:rPr lang="en-US" dirty="0"/>
              <a:t> Algorithm.</a:t>
            </a:r>
          </a:p>
          <a:p>
            <a:pPr algn="just"/>
            <a:r>
              <a:rPr lang="en-US" dirty="0"/>
              <a:t>I</a:t>
            </a:r>
            <a:r>
              <a:rPr lang="en-IN" dirty="0"/>
              <a:t>t computes the least-cost path from one node (source node) to all other nodes in the network.</a:t>
            </a:r>
          </a:p>
          <a:p>
            <a:pPr lvl="0" algn="just"/>
            <a:r>
              <a:rPr lang="en-IN" dirty="0"/>
              <a:t>Its iterative and after the </a:t>
            </a:r>
            <a:r>
              <a:rPr lang="en-IN" dirty="0" err="1"/>
              <a:t>k</a:t>
            </a:r>
            <a:r>
              <a:rPr lang="en-IN" baseline="30000" dirty="0" err="1"/>
              <a:t>th</a:t>
            </a:r>
            <a:r>
              <a:rPr lang="en-IN" dirty="0"/>
              <a:t> least-cost paths are known to k destination nodes.</a:t>
            </a:r>
          </a:p>
          <a:p>
            <a:pPr lvl="0" algn="just"/>
            <a:r>
              <a:rPr lang="en-IN" b="1" dirty="0"/>
              <a:t>Notation:</a:t>
            </a:r>
          </a:p>
          <a:p>
            <a:pPr lvl="1" algn="just"/>
            <a:r>
              <a:rPr lang="en-IN" b="1" dirty="0"/>
              <a:t>c(</a:t>
            </a:r>
            <a:r>
              <a:rPr lang="en-IN" b="1" dirty="0" err="1"/>
              <a:t>x,y</a:t>
            </a:r>
            <a:r>
              <a:rPr lang="en-IN" b="1" dirty="0"/>
              <a:t>): </a:t>
            </a:r>
            <a:r>
              <a:rPr lang="en-IN" dirty="0"/>
              <a:t>link cost from node x to y;  = ∞ if not direct neighbours</a:t>
            </a:r>
          </a:p>
          <a:p>
            <a:pPr lvl="1" algn="just"/>
            <a:r>
              <a:rPr lang="en-IN" b="1" dirty="0"/>
              <a:t>D(v): </a:t>
            </a:r>
            <a:r>
              <a:rPr lang="en-IN" dirty="0"/>
              <a:t>current value of cost of path from source to destination v</a:t>
            </a:r>
          </a:p>
          <a:p>
            <a:pPr lvl="1" algn="just"/>
            <a:r>
              <a:rPr lang="en-IN" b="1" dirty="0"/>
              <a:t>p(v): </a:t>
            </a:r>
            <a:r>
              <a:rPr lang="en-IN" dirty="0"/>
              <a:t>predecessor node along path from source to v</a:t>
            </a:r>
          </a:p>
          <a:p>
            <a:pPr lvl="1" algn="just"/>
            <a:r>
              <a:rPr lang="en-IN" b="1" dirty="0"/>
              <a:t>N': </a:t>
            </a:r>
            <a:r>
              <a:rPr lang="en-IN" dirty="0"/>
              <a:t>set of nodes whose least cost path definitively known</a:t>
            </a:r>
          </a:p>
          <a:p>
            <a:pPr lvl="0"/>
            <a:endParaRPr lang="en-GB" dirty="0"/>
          </a:p>
          <a:p>
            <a:endParaRPr lang="en-US" dirty="0"/>
          </a:p>
          <a:p>
            <a:endParaRPr lang="en-US" dirty="0"/>
          </a:p>
        </p:txBody>
      </p:sp>
    </p:spTree>
    <p:extLst>
      <p:ext uri="{BB962C8B-B14F-4D97-AF65-F5344CB8AC3E}">
        <p14:creationId xmlns:p14="http://schemas.microsoft.com/office/powerpoint/2010/main" val="11103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a:t>
            </a:r>
          </a:p>
        </p:txBody>
      </p:sp>
      <p:sp>
        <p:nvSpPr>
          <p:cNvPr id="4" name="Content Placeholder 3">
            <a:extLst>
              <a:ext uri="{FF2B5EF4-FFF2-40B4-BE49-F238E27FC236}">
                <a16:creationId xmlns:a16="http://schemas.microsoft.com/office/drawing/2014/main" xmlns="" id="{6054A199-B94E-B647-A6D9-A45793A86174}"/>
              </a:ext>
            </a:extLst>
          </p:cNvPr>
          <p:cNvSpPr>
            <a:spLocks noGrp="1"/>
          </p:cNvSpPr>
          <p:nvPr>
            <p:ph idx="1"/>
          </p:nvPr>
        </p:nvSpPr>
        <p:spPr/>
        <p:txBody>
          <a:bodyPr/>
          <a:lstStyle/>
          <a:p>
            <a:endParaRPr lang="en-US"/>
          </a:p>
        </p:txBody>
      </p:sp>
      <p:sp>
        <p:nvSpPr>
          <p:cNvPr id="6" name="Text Box 3"/>
          <p:cNvSpPr txBox="1">
            <a:spLocks noChangeArrowheads="1"/>
          </p:cNvSpPr>
          <p:nvPr/>
        </p:nvSpPr>
        <p:spPr bwMode="auto">
          <a:xfrm>
            <a:off x="1521885" y="1458914"/>
            <a:ext cx="558358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2000" dirty="0">
                <a:latin typeface="+mn-lt"/>
              </a:rPr>
              <a:t>1  </a:t>
            </a:r>
            <a:r>
              <a:rPr lang="en-US" altLang="en-US" sz="2000" b="1" i="1" dirty="0">
                <a:latin typeface="+mn-lt"/>
              </a:rPr>
              <a:t>Initialization:</a:t>
            </a:r>
            <a:r>
              <a:rPr lang="en-US" altLang="en-US" sz="2000" dirty="0">
                <a:latin typeface="+mn-lt"/>
              </a:rPr>
              <a:t> </a:t>
            </a:r>
          </a:p>
          <a:p>
            <a:pPr>
              <a:lnSpc>
                <a:spcPct val="100000"/>
              </a:lnSpc>
              <a:spcBef>
                <a:spcPct val="0"/>
              </a:spcBef>
              <a:buClrTx/>
              <a:buSzTx/>
              <a:buFontTx/>
              <a:buNone/>
            </a:pPr>
            <a:r>
              <a:rPr lang="en-US" altLang="en-US" sz="2000" dirty="0">
                <a:latin typeface="+mn-lt"/>
              </a:rPr>
              <a:t>2    N' = {u} </a:t>
            </a:r>
          </a:p>
          <a:p>
            <a:pPr>
              <a:lnSpc>
                <a:spcPct val="100000"/>
              </a:lnSpc>
              <a:spcBef>
                <a:spcPct val="0"/>
              </a:spcBef>
              <a:buClrTx/>
              <a:buSzTx/>
              <a:buFontTx/>
              <a:buNone/>
            </a:pPr>
            <a:r>
              <a:rPr lang="en-US" altLang="en-US" sz="2000" dirty="0">
                <a:latin typeface="+mn-lt"/>
              </a:rPr>
              <a:t>3    for all nodes v </a:t>
            </a:r>
          </a:p>
          <a:p>
            <a:pPr>
              <a:lnSpc>
                <a:spcPct val="100000"/>
              </a:lnSpc>
              <a:spcBef>
                <a:spcPct val="0"/>
              </a:spcBef>
              <a:buClrTx/>
              <a:buSzTx/>
              <a:buFontTx/>
              <a:buNone/>
            </a:pPr>
            <a:r>
              <a:rPr lang="en-US" altLang="en-US" sz="2000" dirty="0">
                <a:latin typeface="+mn-lt"/>
              </a:rPr>
              <a:t>4      if v adjacent to u </a:t>
            </a:r>
          </a:p>
          <a:p>
            <a:pPr>
              <a:lnSpc>
                <a:spcPct val="100000"/>
              </a:lnSpc>
              <a:spcBef>
                <a:spcPct val="0"/>
              </a:spcBef>
              <a:buClrTx/>
              <a:buSzTx/>
              <a:buFontTx/>
              <a:buNone/>
            </a:pPr>
            <a:r>
              <a:rPr lang="en-US" altLang="en-US" sz="2000" dirty="0">
                <a:latin typeface="+mn-lt"/>
              </a:rPr>
              <a:t>5          then D(v) = c(</a:t>
            </a:r>
            <a:r>
              <a:rPr lang="en-US" altLang="en-US" sz="2000" dirty="0" err="1">
                <a:latin typeface="+mn-lt"/>
              </a:rPr>
              <a:t>u,v</a:t>
            </a:r>
            <a:r>
              <a:rPr lang="en-US" altLang="en-US" sz="2000" dirty="0">
                <a:latin typeface="+mn-lt"/>
              </a:rPr>
              <a:t>) </a:t>
            </a:r>
          </a:p>
          <a:p>
            <a:pPr>
              <a:lnSpc>
                <a:spcPct val="100000"/>
              </a:lnSpc>
              <a:spcBef>
                <a:spcPct val="0"/>
              </a:spcBef>
              <a:buClrTx/>
              <a:buSzTx/>
              <a:buFontTx/>
              <a:buNone/>
            </a:pPr>
            <a:r>
              <a:rPr lang="en-US" altLang="en-US" sz="2000" dirty="0">
                <a:latin typeface="+mn-lt"/>
              </a:rPr>
              <a:t>6      else D(v) = ∞ </a:t>
            </a:r>
          </a:p>
          <a:p>
            <a:pPr>
              <a:lnSpc>
                <a:spcPct val="100000"/>
              </a:lnSpc>
              <a:spcBef>
                <a:spcPct val="0"/>
              </a:spcBef>
              <a:buClrTx/>
              <a:buSzTx/>
              <a:buFontTx/>
              <a:buNone/>
            </a:pPr>
            <a:r>
              <a:rPr lang="en-US" altLang="en-US" sz="2000" dirty="0">
                <a:latin typeface="+mn-lt"/>
              </a:rPr>
              <a:t>7 </a:t>
            </a:r>
          </a:p>
          <a:p>
            <a:pPr>
              <a:lnSpc>
                <a:spcPct val="100000"/>
              </a:lnSpc>
              <a:spcBef>
                <a:spcPct val="0"/>
              </a:spcBef>
              <a:buClrTx/>
              <a:buSzTx/>
              <a:buFontTx/>
              <a:buNone/>
            </a:pPr>
            <a:r>
              <a:rPr lang="en-US" altLang="en-US" sz="2000" dirty="0">
                <a:latin typeface="+mn-lt"/>
              </a:rPr>
              <a:t>8   </a:t>
            </a:r>
            <a:r>
              <a:rPr lang="en-US" altLang="en-US" sz="2000" b="1" i="1" dirty="0">
                <a:latin typeface="+mn-lt"/>
              </a:rPr>
              <a:t>Loop</a:t>
            </a:r>
            <a:r>
              <a:rPr lang="en-US" altLang="en-US" sz="2000" i="1" dirty="0">
                <a:latin typeface="+mn-lt"/>
              </a:rPr>
              <a:t> </a:t>
            </a:r>
            <a:endParaRPr lang="en-US" altLang="en-US" sz="2000" dirty="0">
              <a:latin typeface="+mn-lt"/>
            </a:endParaRPr>
          </a:p>
          <a:p>
            <a:pPr>
              <a:lnSpc>
                <a:spcPct val="100000"/>
              </a:lnSpc>
              <a:spcBef>
                <a:spcPct val="0"/>
              </a:spcBef>
              <a:buClrTx/>
              <a:buSzTx/>
              <a:buFontTx/>
              <a:buNone/>
            </a:pPr>
            <a:r>
              <a:rPr lang="en-US" altLang="en-US" sz="2000" dirty="0">
                <a:latin typeface="+mn-lt"/>
              </a:rPr>
              <a:t>9     find w not in N' such that D(w) is a minimum </a:t>
            </a:r>
          </a:p>
          <a:p>
            <a:pPr>
              <a:lnSpc>
                <a:spcPct val="100000"/>
              </a:lnSpc>
              <a:spcBef>
                <a:spcPct val="0"/>
              </a:spcBef>
              <a:buClrTx/>
              <a:buSzTx/>
              <a:buFontTx/>
              <a:buNone/>
            </a:pPr>
            <a:r>
              <a:rPr lang="en-US" altLang="en-US" sz="2000" dirty="0">
                <a:latin typeface="+mn-lt"/>
              </a:rPr>
              <a:t>10    add w to N' </a:t>
            </a:r>
          </a:p>
          <a:p>
            <a:pPr>
              <a:lnSpc>
                <a:spcPct val="100000"/>
              </a:lnSpc>
              <a:spcBef>
                <a:spcPct val="0"/>
              </a:spcBef>
              <a:buClrTx/>
              <a:buSzTx/>
              <a:buFontTx/>
              <a:buNone/>
            </a:pPr>
            <a:r>
              <a:rPr lang="en-US" altLang="en-US" sz="2000" dirty="0">
                <a:latin typeface="+mn-lt"/>
              </a:rPr>
              <a:t>11    update D(v) for all v adjacent to w and not in N' : </a:t>
            </a:r>
          </a:p>
          <a:p>
            <a:pPr>
              <a:lnSpc>
                <a:spcPct val="100000"/>
              </a:lnSpc>
              <a:spcBef>
                <a:spcPct val="0"/>
              </a:spcBef>
              <a:buClrTx/>
              <a:buSzTx/>
              <a:buFontTx/>
              <a:buNone/>
            </a:pPr>
            <a:r>
              <a:rPr lang="en-US" altLang="en-US" sz="2000" dirty="0">
                <a:latin typeface="+mn-lt"/>
              </a:rPr>
              <a:t>12       </a:t>
            </a:r>
            <a:r>
              <a:rPr lang="en-US" altLang="en-US" sz="2000" b="1" dirty="0">
                <a:solidFill>
                  <a:srgbClr val="CC0000"/>
                </a:solidFill>
                <a:latin typeface="+mn-lt"/>
              </a:rPr>
              <a:t>D(v) = min( D(v), D(w) + c(</a:t>
            </a:r>
            <a:r>
              <a:rPr lang="en-US" altLang="en-US" sz="2000" b="1" dirty="0" err="1">
                <a:solidFill>
                  <a:srgbClr val="CC0000"/>
                </a:solidFill>
                <a:latin typeface="+mn-lt"/>
              </a:rPr>
              <a:t>w,v</a:t>
            </a:r>
            <a:r>
              <a:rPr lang="en-US" altLang="en-US" sz="2000" b="1" dirty="0">
                <a:solidFill>
                  <a:srgbClr val="CC0000"/>
                </a:solidFill>
                <a:latin typeface="+mn-lt"/>
              </a:rPr>
              <a:t>) ) </a:t>
            </a:r>
          </a:p>
          <a:p>
            <a:pPr>
              <a:lnSpc>
                <a:spcPct val="100000"/>
              </a:lnSpc>
              <a:spcBef>
                <a:spcPct val="0"/>
              </a:spcBef>
              <a:buClrTx/>
              <a:buSzTx/>
              <a:buFontTx/>
              <a:buNone/>
            </a:pPr>
            <a:r>
              <a:rPr lang="en-US" altLang="en-US" sz="2000" dirty="0">
                <a:latin typeface="+mn-lt"/>
              </a:rPr>
              <a:t>13    /* new cost to v is either old cost to v or known </a:t>
            </a:r>
          </a:p>
          <a:p>
            <a:pPr>
              <a:lnSpc>
                <a:spcPct val="100000"/>
              </a:lnSpc>
              <a:spcBef>
                <a:spcPct val="0"/>
              </a:spcBef>
              <a:buClrTx/>
              <a:buSzTx/>
              <a:buFontTx/>
              <a:buNone/>
            </a:pPr>
            <a:r>
              <a:rPr lang="en-US" altLang="en-US" sz="2000" dirty="0">
                <a:latin typeface="+mn-lt"/>
              </a:rPr>
              <a:t>14     shortest path cost to w plus cost from w to v */ </a:t>
            </a:r>
          </a:p>
          <a:p>
            <a:pPr>
              <a:lnSpc>
                <a:spcPct val="100000"/>
              </a:lnSpc>
              <a:spcBef>
                <a:spcPct val="0"/>
              </a:spcBef>
              <a:buClrTx/>
              <a:buSzTx/>
              <a:buFontTx/>
              <a:buNone/>
            </a:pPr>
            <a:r>
              <a:rPr lang="en-US" altLang="en-US" sz="2000" dirty="0">
                <a:latin typeface="+mn-lt"/>
              </a:rPr>
              <a:t>15  </a:t>
            </a:r>
            <a:r>
              <a:rPr lang="en-US" altLang="en-US" sz="2000" b="1" i="1" dirty="0">
                <a:latin typeface="+mn-lt"/>
              </a:rPr>
              <a:t>until all nodes in N'</a:t>
            </a:r>
            <a:r>
              <a:rPr lang="en-US" altLang="en-US" sz="2000" dirty="0">
                <a:latin typeface="+mn-lt"/>
              </a:rPr>
              <a:t> </a:t>
            </a:r>
          </a:p>
        </p:txBody>
      </p:sp>
      <p:sp>
        <p:nvSpPr>
          <p:cNvPr id="7" name="Freeform 4"/>
          <p:cNvSpPr>
            <a:spLocks/>
          </p:cNvSpPr>
          <p:nvPr/>
        </p:nvSpPr>
        <p:spPr bwMode="auto">
          <a:xfrm>
            <a:off x="800100" y="3543301"/>
            <a:ext cx="1066800" cy="2886075"/>
          </a:xfrm>
          <a:custGeom>
            <a:avLst/>
            <a:gdLst>
              <a:gd name="T0" fmla="*/ 2147483646 w 504"/>
              <a:gd name="T1" fmla="*/ 2147483646 h 1818"/>
              <a:gd name="T2" fmla="*/ 2147483646 w 504"/>
              <a:gd name="T3" fmla="*/ 2147483646 h 1818"/>
              <a:gd name="T4" fmla="*/ 2147483646 w 504"/>
              <a:gd name="T5" fmla="*/ 2147483646 h 1818"/>
              <a:gd name="T6" fmla="*/ 2147483646 w 504"/>
              <a:gd name="T7" fmla="*/ 2147483646 h 1818"/>
              <a:gd name="T8" fmla="*/ 0 60000 65536"/>
              <a:gd name="T9" fmla="*/ 0 60000 65536"/>
              <a:gd name="T10" fmla="*/ 0 60000 65536"/>
              <a:gd name="T11" fmla="*/ 0 60000 65536"/>
              <a:gd name="T12" fmla="*/ 0 w 504"/>
              <a:gd name="T13" fmla="*/ 0 h 1818"/>
              <a:gd name="T14" fmla="*/ 504 w 504"/>
              <a:gd name="T15" fmla="*/ 1818 h 1818"/>
            </a:gdLst>
            <a:ahLst/>
            <a:cxnLst>
              <a:cxn ang="T8">
                <a:pos x="T0" y="T1"/>
              </a:cxn>
              <a:cxn ang="T9">
                <a:pos x="T2" y="T3"/>
              </a:cxn>
              <a:cxn ang="T10">
                <a:pos x="T4" y="T5"/>
              </a:cxn>
              <a:cxn ang="T11">
                <a:pos x="T6" y="T7"/>
              </a:cxn>
            </a:cxnLst>
            <a:rect l="T12" t="T13" r="T14" b="T15"/>
            <a:pathLst>
              <a:path w="504" h="1818">
                <a:moveTo>
                  <a:pt x="504" y="1596"/>
                </a:moveTo>
                <a:cubicBezTo>
                  <a:pt x="444" y="1728"/>
                  <a:pt x="240" y="1818"/>
                  <a:pt x="120" y="1602"/>
                </a:cubicBezTo>
                <a:cubicBezTo>
                  <a:pt x="0" y="1386"/>
                  <a:pt x="48" y="444"/>
                  <a:pt x="90" y="192"/>
                </a:cubicBezTo>
                <a:cubicBezTo>
                  <a:pt x="162" y="0"/>
                  <a:pt x="294" y="84"/>
                  <a:pt x="396" y="144"/>
                </a:cubicBezTo>
              </a:path>
            </a:pathLst>
          </a:custGeom>
          <a:noFill/>
          <a:ln w="28575"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76246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 </a:t>
            </a:r>
            <a:r>
              <a:rPr lang="mr-IN" dirty="0"/>
              <a:t>–</a:t>
            </a:r>
            <a:r>
              <a:rPr lang="en-US" dirty="0"/>
              <a:t> Example:1</a:t>
            </a:r>
          </a:p>
        </p:txBody>
      </p:sp>
      <p:sp>
        <p:nvSpPr>
          <p:cNvPr id="4" name="Content Placeholder 3">
            <a:extLst>
              <a:ext uri="{FF2B5EF4-FFF2-40B4-BE49-F238E27FC236}">
                <a16:creationId xmlns:a16="http://schemas.microsoft.com/office/drawing/2014/main" xmlns="" id="{970F3F3C-4941-7D4C-80C9-96D02E1F5CC2}"/>
              </a:ext>
            </a:extLst>
          </p:cNvPr>
          <p:cNvSpPr>
            <a:spLocks noGrp="1"/>
          </p:cNvSpPr>
          <p:nvPr>
            <p:ph idx="1"/>
          </p:nvPr>
        </p:nvSpPr>
        <p:spPr/>
        <p:txBody>
          <a:bodyPr/>
          <a:lstStyle/>
          <a:p>
            <a:endParaRPr lang="en-US"/>
          </a:p>
        </p:txBody>
      </p:sp>
      <p:grpSp>
        <p:nvGrpSpPr>
          <p:cNvPr id="133" name="Group 2"/>
          <p:cNvGrpSpPr>
            <a:grpSpLocks/>
          </p:cNvGrpSpPr>
          <p:nvPr/>
        </p:nvGrpSpPr>
        <p:grpSpPr bwMode="auto">
          <a:xfrm>
            <a:off x="6400801" y="2641600"/>
            <a:ext cx="5623983" cy="3759200"/>
            <a:chOff x="415" y="856"/>
            <a:chExt cx="2910" cy="2523"/>
          </a:xfrm>
        </p:grpSpPr>
        <p:grpSp>
          <p:nvGrpSpPr>
            <p:cNvPr id="134" name="Group 3"/>
            <p:cNvGrpSpPr>
              <a:grpSpLocks/>
            </p:cNvGrpSpPr>
            <p:nvPr/>
          </p:nvGrpSpPr>
          <p:grpSpPr bwMode="auto">
            <a:xfrm>
              <a:off x="1290" y="1997"/>
              <a:ext cx="316" cy="269"/>
              <a:chOff x="1613" y="2011"/>
              <a:chExt cx="316" cy="269"/>
            </a:xfrm>
          </p:grpSpPr>
          <p:sp>
            <p:nvSpPr>
              <p:cNvPr id="196" name="Oval 4"/>
              <p:cNvSpPr>
                <a:spLocks noChangeArrowheads="1"/>
              </p:cNvSpPr>
              <p:nvPr/>
            </p:nvSpPr>
            <p:spPr bwMode="auto">
              <a:xfrm>
                <a:off x="1616" y="2138"/>
                <a:ext cx="311"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7" name="Line 5"/>
              <p:cNvSpPr>
                <a:spLocks noChangeShapeType="1"/>
              </p:cNvSpPr>
              <p:nvPr/>
            </p:nvSpPr>
            <p:spPr bwMode="auto">
              <a:xfrm>
                <a:off x="1616" y="2129"/>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8" name="Line 6"/>
              <p:cNvSpPr>
                <a:spLocks noChangeShapeType="1"/>
              </p:cNvSpPr>
              <p:nvPr/>
            </p:nvSpPr>
            <p:spPr bwMode="auto">
              <a:xfrm>
                <a:off x="1929" y="2129"/>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9" name="Rectangle 7"/>
              <p:cNvSpPr>
                <a:spLocks noChangeArrowheads="1"/>
              </p:cNvSpPr>
              <p:nvPr/>
            </p:nvSpPr>
            <p:spPr bwMode="auto">
              <a:xfrm>
                <a:off x="1616" y="2129"/>
                <a:ext cx="308"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0" name="Oval 8"/>
              <p:cNvSpPr>
                <a:spLocks noChangeArrowheads="1"/>
              </p:cNvSpPr>
              <p:nvPr/>
            </p:nvSpPr>
            <p:spPr bwMode="auto">
              <a:xfrm>
                <a:off x="1613" y="2072"/>
                <a:ext cx="311"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1" name="Rectangle 9"/>
              <p:cNvSpPr>
                <a:spLocks noChangeArrowheads="1"/>
              </p:cNvSpPr>
              <p:nvPr/>
            </p:nvSpPr>
            <p:spPr bwMode="auto">
              <a:xfrm>
                <a:off x="1686" y="2100"/>
                <a:ext cx="140" cy="10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2" name="Text Box 10"/>
              <p:cNvSpPr txBox="1">
                <a:spLocks noChangeArrowheads="1"/>
              </p:cNvSpPr>
              <p:nvPr/>
            </p:nvSpPr>
            <p:spPr bwMode="auto">
              <a:xfrm>
                <a:off x="1664" y="2011"/>
                <a:ext cx="19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w</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35" name="Text Box 11"/>
            <p:cNvSpPr txBox="1">
              <a:spLocks noChangeArrowheads="1"/>
            </p:cNvSpPr>
            <p:nvPr/>
          </p:nvSpPr>
          <p:spPr bwMode="auto">
            <a:xfrm>
              <a:off x="952" y="1959"/>
              <a:ext cx="16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3</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6" name="Text Box 12"/>
            <p:cNvSpPr txBox="1">
              <a:spLocks noChangeArrowheads="1"/>
            </p:cNvSpPr>
            <p:nvPr/>
          </p:nvSpPr>
          <p:spPr bwMode="auto">
            <a:xfrm>
              <a:off x="1457" y="1478"/>
              <a:ext cx="16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4</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37" name="Group 13"/>
            <p:cNvGrpSpPr>
              <a:grpSpLocks/>
            </p:cNvGrpSpPr>
            <p:nvPr/>
          </p:nvGrpSpPr>
          <p:grpSpPr bwMode="auto">
            <a:xfrm>
              <a:off x="1299" y="2848"/>
              <a:ext cx="316" cy="269"/>
              <a:chOff x="1613" y="2011"/>
              <a:chExt cx="316" cy="269"/>
            </a:xfrm>
          </p:grpSpPr>
          <p:sp>
            <p:nvSpPr>
              <p:cNvPr id="189" name="Oval 14"/>
              <p:cNvSpPr>
                <a:spLocks noChangeArrowheads="1"/>
              </p:cNvSpPr>
              <p:nvPr/>
            </p:nvSpPr>
            <p:spPr bwMode="auto">
              <a:xfrm>
                <a:off x="1616" y="2138"/>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0" name="Line 15"/>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1" name="Line 16"/>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2" name="Rectangle 17"/>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3" name="Oval 18"/>
              <p:cNvSpPr>
                <a:spLocks noChangeArrowheads="1"/>
              </p:cNvSpPr>
              <p:nvPr/>
            </p:nvSpPr>
            <p:spPr bwMode="auto">
              <a:xfrm>
                <a:off x="1613" y="2072"/>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4" name="Rectangle 19"/>
              <p:cNvSpPr>
                <a:spLocks noChangeArrowheads="1"/>
              </p:cNvSpPr>
              <p:nvPr/>
            </p:nvSpPr>
            <p:spPr bwMode="auto">
              <a:xfrm>
                <a:off x="1687" y="2100"/>
                <a:ext cx="141" cy="10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5" name="Text Box 20"/>
              <p:cNvSpPr txBox="1">
                <a:spLocks noChangeArrowheads="1"/>
              </p:cNvSpPr>
              <p:nvPr/>
            </p:nvSpPr>
            <p:spPr bwMode="auto">
              <a:xfrm>
                <a:off x="1679" y="2011"/>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v</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38" name="Group 21"/>
            <p:cNvGrpSpPr>
              <a:grpSpLocks/>
            </p:cNvGrpSpPr>
            <p:nvPr/>
          </p:nvGrpSpPr>
          <p:grpSpPr bwMode="auto">
            <a:xfrm>
              <a:off x="1293" y="856"/>
              <a:ext cx="318" cy="269"/>
              <a:chOff x="1611" y="2011"/>
              <a:chExt cx="318" cy="269"/>
            </a:xfrm>
          </p:grpSpPr>
          <p:sp>
            <p:nvSpPr>
              <p:cNvPr id="182" name="Oval 22"/>
              <p:cNvSpPr>
                <a:spLocks noChangeArrowheads="1"/>
              </p:cNvSpPr>
              <p:nvPr/>
            </p:nvSpPr>
            <p:spPr bwMode="auto">
              <a:xfrm>
                <a:off x="1616" y="2138"/>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3" name="Line 23"/>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4" name="Line 24"/>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5" name="Rectangle 25"/>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6" name="Oval 26"/>
              <p:cNvSpPr>
                <a:spLocks noChangeArrowheads="1"/>
              </p:cNvSpPr>
              <p:nvPr/>
            </p:nvSpPr>
            <p:spPr bwMode="auto">
              <a:xfrm>
                <a:off x="1611" y="2072"/>
                <a:ext cx="313" cy="97"/>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7" name="Rectangle 27"/>
              <p:cNvSpPr>
                <a:spLocks noChangeArrowheads="1"/>
              </p:cNvSpPr>
              <p:nvPr/>
            </p:nvSpPr>
            <p:spPr bwMode="auto">
              <a:xfrm>
                <a:off x="1687" y="2100"/>
                <a:ext cx="141" cy="103"/>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8" name="Text Box 28"/>
              <p:cNvSpPr txBox="1">
                <a:spLocks noChangeArrowheads="1"/>
              </p:cNvSpPr>
              <p:nvPr/>
            </p:nvSpPr>
            <p:spPr bwMode="auto">
              <a:xfrm>
                <a:off x="1679" y="2011"/>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x</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39" name="Group 29"/>
            <p:cNvGrpSpPr>
              <a:grpSpLocks/>
            </p:cNvGrpSpPr>
            <p:nvPr/>
          </p:nvGrpSpPr>
          <p:grpSpPr bwMode="auto">
            <a:xfrm>
              <a:off x="415" y="2028"/>
              <a:ext cx="318" cy="269"/>
              <a:chOff x="1613" y="2011"/>
              <a:chExt cx="318" cy="269"/>
            </a:xfrm>
          </p:grpSpPr>
          <p:sp>
            <p:nvSpPr>
              <p:cNvPr id="175" name="Oval 30"/>
              <p:cNvSpPr>
                <a:spLocks noChangeArrowheads="1"/>
              </p:cNvSpPr>
              <p:nvPr/>
            </p:nvSpPr>
            <p:spPr bwMode="auto">
              <a:xfrm>
                <a:off x="1616" y="2138"/>
                <a:ext cx="313" cy="82"/>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6" name="Line 31"/>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7" name="Line 32"/>
              <p:cNvSpPr>
                <a:spLocks noChangeShapeType="1"/>
              </p:cNvSpPr>
              <p:nvPr/>
            </p:nvSpPr>
            <p:spPr bwMode="auto">
              <a:xfrm>
                <a:off x="1931"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8" name="Rectangle 33"/>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9" name="Oval 34"/>
              <p:cNvSpPr>
                <a:spLocks noChangeArrowheads="1"/>
              </p:cNvSpPr>
              <p:nvPr/>
            </p:nvSpPr>
            <p:spPr bwMode="auto">
              <a:xfrm>
                <a:off x="1613" y="2072"/>
                <a:ext cx="313" cy="97"/>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0" name="Rectangle 35"/>
              <p:cNvSpPr>
                <a:spLocks noChangeArrowheads="1"/>
              </p:cNvSpPr>
              <p:nvPr/>
            </p:nvSpPr>
            <p:spPr bwMode="auto">
              <a:xfrm>
                <a:off x="1687" y="2102"/>
                <a:ext cx="141" cy="103"/>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1" name="Text Box 36"/>
              <p:cNvSpPr txBox="1">
                <a:spLocks noChangeArrowheads="1"/>
              </p:cNvSpPr>
              <p:nvPr/>
            </p:nvSpPr>
            <p:spPr bwMode="auto">
              <a:xfrm>
                <a:off x="1676" y="2011"/>
                <a:ext cx="1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u</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40" name="Line 37"/>
            <p:cNvSpPr>
              <a:spLocks noChangeShapeType="1"/>
            </p:cNvSpPr>
            <p:nvPr/>
          </p:nvSpPr>
          <p:spPr bwMode="auto">
            <a:xfrm>
              <a:off x="738" y="2156"/>
              <a:ext cx="63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1" name="Line 38"/>
            <p:cNvSpPr>
              <a:spLocks noChangeShapeType="1"/>
            </p:cNvSpPr>
            <p:nvPr/>
          </p:nvSpPr>
          <p:spPr bwMode="auto">
            <a:xfrm>
              <a:off x="1440" y="1082"/>
              <a:ext cx="0" cy="9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2" name="Line 39"/>
            <p:cNvSpPr>
              <a:spLocks noChangeShapeType="1"/>
            </p:cNvSpPr>
            <p:nvPr/>
          </p:nvSpPr>
          <p:spPr bwMode="auto">
            <a:xfrm flipH="1">
              <a:off x="614" y="1021"/>
              <a:ext cx="674"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3" name="Text Box 40"/>
            <p:cNvSpPr txBox="1">
              <a:spLocks noChangeArrowheads="1"/>
            </p:cNvSpPr>
            <p:nvPr/>
          </p:nvSpPr>
          <p:spPr bwMode="auto">
            <a:xfrm>
              <a:off x="799" y="1368"/>
              <a:ext cx="16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5</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4" name="Line 41"/>
            <p:cNvSpPr>
              <a:spLocks noChangeShapeType="1"/>
            </p:cNvSpPr>
            <p:nvPr/>
          </p:nvSpPr>
          <p:spPr bwMode="auto">
            <a:xfrm>
              <a:off x="1447" y="2206"/>
              <a:ext cx="9" cy="7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5" name="Text Box 42"/>
            <p:cNvSpPr txBox="1">
              <a:spLocks noChangeArrowheads="1"/>
            </p:cNvSpPr>
            <p:nvPr/>
          </p:nvSpPr>
          <p:spPr bwMode="auto">
            <a:xfrm>
              <a:off x="1481" y="2407"/>
              <a:ext cx="16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3</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6" name="Freeform 43"/>
            <p:cNvSpPr>
              <a:spLocks/>
            </p:cNvSpPr>
            <p:nvPr/>
          </p:nvSpPr>
          <p:spPr bwMode="auto">
            <a:xfrm>
              <a:off x="604" y="2227"/>
              <a:ext cx="857" cy="1152"/>
            </a:xfrm>
            <a:custGeom>
              <a:avLst/>
              <a:gdLst>
                <a:gd name="T0" fmla="*/ 0 w 857"/>
                <a:gd name="T1" fmla="*/ 0 h 1152"/>
                <a:gd name="T2" fmla="*/ 562 w 857"/>
                <a:gd name="T3" fmla="*/ 1152 h 1152"/>
                <a:gd name="T4" fmla="*/ 857 w 857"/>
                <a:gd name="T5" fmla="*/ 772 h 1152"/>
                <a:gd name="T6" fmla="*/ 0 60000 65536"/>
                <a:gd name="T7" fmla="*/ 0 60000 65536"/>
                <a:gd name="T8" fmla="*/ 0 60000 65536"/>
                <a:gd name="T9" fmla="*/ 0 w 857"/>
                <a:gd name="T10" fmla="*/ 0 h 1152"/>
                <a:gd name="T11" fmla="*/ 857 w 857"/>
                <a:gd name="T12" fmla="*/ 1152 h 1152"/>
              </a:gdLst>
              <a:ahLst/>
              <a:cxnLst>
                <a:cxn ang="T6">
                  <a:pos x="T0" y="T1"/>
                </a:cxn>
                <a:cxn ang="T7">
                  <a:pos x="T2" y="T3"/>
                </a:cxn>
                <a:cxn ang="T8">
                  <a:pos x="T4" y="T5"/>
                </a:cxn>
              </a:cxnLst>
              <a:rect l="T9" t="T10" r="T11" b="T12"/>
              <a:pathLst>
                <a:path w="857" h="1152">
                  <a:moveTo>
                    <a:pt x="0" y="0"/>
                  </a:moveTo>
                  <a:cubicBezTo>
                    <a:pt x="95" y="191"/>
                    <a:pt x="365" y="1152"/>
                    <a:pt x="562" y="1152"/>
                  </a:cubicBezTo>
                  <a:cubicBezTo>
                    <a:pt x="759" y="1152"/>
                    <a:pt x="796" y="851"/>
                    <a:pt x="857" y="77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7" name="Text Box 44"/>
            <p:cNvSpPr txBox="1">
              <a:spLocks noChangeArrowheads="1"/>
            </p:cNvSpPr>
            <p:nvPr/>
          </p:nvSpPr>
          <p:spPr bwMode="auto">
            <a:xfrm>
              <a:off x="795" y="2582"/>
              <a:ext cx="16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7</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8" name="Line 45"/>
            <p:cNvSpPr>
              <a:spLocks noChangeShapeType="1"/>
            </p:cNvSpPr>
            <p:nvPr/>
          </p:nvSpPr>
          <p:spPr bwMode="auto">
            <a:xfrm flipH="1">
              <a:off x="1450" y="2158"/>
              <a:ext cx="998" cy="8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9" name="Text Box 46"/>
            <p:cNvSpPr txBox="1">
              <a:spLocks noChangeArrowheads="1"/>
            </p:cNvSpPr>
            <p:nvPr/>
          </p:nvSpPr>
          <p:spPr bwMode="auto">
            <a:xfrm>
              <a:off x="1923" y="2569"/>
              <a:ext cx="16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4</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0" name="Freeform 47"/>
            <p:cNvSpPr>
              <a:spLocks/>
            </p:cNvSpPr>
            <p:nvPr/>
          </p:nvSpPr>
          <p:spPr bwMode="auto">
            <a:xfrm>
              <a:off x="1477" y="1946"/>
              <a:ext cx="991" cy="484"/>
            </a:xfrm>
            <a:custGeom>
              <a:avLst/>
              <a:gdLst>
                <a:gd name="T0" fmla="*/ 0 w 991"/>
                <a:gd name="T1" fmla="*/ 168 h 484"/>
                <a:gd name="T2" fmla="*/ 204 w 991"/>
                <a:gd name="T3" fmla="*/ 484 h 484"/>
                <a:gd name="T4" fmla="*/ 302 w 991"/>
                <a:gd name="T5" fmla="*/ 7 h 484"/>
                <a:gd name="T6" fmla="*/ 379 w 991"/>
                <a:gd name="T7" fmla="*/ 442 h 484"/>
                <a:gd name="T8" fmla="*/ 534 w 991"/>
                <a:gd name="T9" fmla="*/ 21 h 484"/>
                <a:gd name="T10" fmla="*/ 611 w 991"/>
                <a:gd name="T11" fmla="*/ 351 h 484"/>
                <a:gd name="T12" fmla="*/ 660 w 991"/>
                <a:gd name="T13" fmla="*/ 77 h 484"/>
                <a:gd name="T14" fmla="*/ 991 w 991"/>
                <a:gd name="T15" fmla="*/ 218 h 484"/>
                <a:gd name="T16" fmla="*/ 0 60000 65536"/>
                <a:gd name="T17" fmla="*/ 0 60000 65536"/>
                <a:gd name="T18" fmla="*/ 0 60000 65536"/>
                <a:gd name="T19" fmla="*/ 0 60000 65536"/>
                <a:gd name="T20" fmla="*/ 0 60000 65536"/>
                <a:gd name="T21" fmla="*/ 0 60000 65536"/>
                <a:gd name="T22" fmla="*/ 0 60000 65536"/>
                <a:gd name="T23" fmla="*/ 0 60000 65536"/>
                <a:gd name="T24" fmla="*/ 0 w 991"/>
                <a:gd name="T25" fmla="*/ 0 h 484"/>
                <a:gd name="T26" fmla="*/ 991 w 991"/>
                <a:gd name="T27" fmla="*/ 484 h 4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1" h="484">
                  <a:moveTo>
                    <a:pt x="0" y="168"/>
                  </a:moveTo>
                  <a:cubicBezTo>
                    <a:pt x="0" y="168"/>
                    <a:pt x="145" y="484"/>
                    <a:pt x="204" y="484"/>
                  </a:cubicBezTo>
                  <a:cubicBezTo>
                    <a:pt x="263" y="484"/>
                    <a:pt x="253" y="6"/>
                    <a:pt x="302" y="7"/>
                  </a:cubicBezTo>
                  <a:cubicBezTo>
                    <a:pt x="331" y="0"/>
                    <a:pt x="313" y="444"/>
                    <a:pt x="379" y="442"/>
                  </a:cubicBezTo>
                  <a:cubicBezTo>
                    <a:pt x="418" y="444"/>
                    <a:pt x="475" y="24"/>
                    <a:pt x="534" y="21"/>
                  </a:cubicBezTo>
                  <a:cubicBezTo>
                    <a:pt x="573" y="6"/>
                    <a:pt x="575" y="360"/>
                    <a:pt x="611" y="351"/>
                  </a:cubicBezTo>
                  <a:cubicBezTo>
                    <a:pt x="647" y="342"/>
                    <a:pt x="577" y="80"/>
                    <a:pt x="660" y="77"/>
                  </a:cubicBezTo>
                  <a:cubicBezTo>
                    <a:pt x="743" y="74"/>
                    <a:pt x="922" y="189"/>
                    <a:pt x="991" y="218"/>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51" name="Group 48"/>
            <p:cNvGrpSpPr>
              <a:grpSpLocks/>
            </p:cNvGrpSpPr>
            <p:nvPr/>
          </p:nvGrpSpPr>
          <p:grpSpPr bwMode="auto">
            <a:xfrm>
              <a:off x="2332" y="2021"/>
              <a:ext cx="316" cy="269"/>
              <a:chOff x="1613" y="2011"/>
              <a:chExt cx="316" cy="269"/>
            </a:xfrm>
          </p:grpSpPr>
          <p:sp>
            <p:nvSpPr>
              <p:cNvPr id="168" name="Oval 49"/>
              <p:cNvSpPr>
                <a:spLocks noChangeArrowheads="1"/>
              </p:cNvSpPr>
              <p:nvPr/>
            </p:nvSpPr>
            <p:spPr bwMode="auto">
              <a:xfrm>
                <a:off x="1616" y="2136"/>
                <a:ext cx="313" cy="82"/>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9" name="Line 50"/>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0" name="Line 51"/>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1" name="Rectangle 52"/>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2" name="Oval 53"/>
              <p:cNvSpPr>
                <a:spLocks noChangeArrowheads="1"/>
              </p:cNvSpPr>
              <p:nvPr/>
            </p:nvSpPr>
            <p:spPr bwMode="auto">
              <a:xfrm>
                <a:off x="1613" y="2070"/>
                <a:ext cx="313" cy="97"/>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3" name="Rectangle 54"/>
              <p:cNvSpPr>
                <a:spLocks noChangeArrowheads="1"/>
              </p:cNvSpPr>
              <p:nvPr/>
            </p:nvSpPr>
            <p:spPr bwMode="auto">
              <a:xfrm>
                <a:off x="1687" y="2100"/>
                <a:ext cx="141" cy="103"/>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4" name="Text Box 55"/>
              <p:cNvSpPr txBox="1">
                <a:spLocks noChangeArrowheads="1"/>
              </p:cNvSpPr>
              <p:nvPr/>
            </p:nvSpPr>
            <p:spPr bwMode="auto">
              <a:xfrm>
                <a:off x="1679" y="2011"/>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y</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52" name="Text Box 56"/>
            <p:cNvSpPr txBox="1">
              <a:spLocks noChangeArrowheads="1"/>
            </p:cNvSpPr>
            <p:nvPr/>
          </p:nvSpPr>
          <p:spPr bwMode="auto">
            <a:xfrm>
              <a:off x="1841" y="1721"/>
              <a:ext cx="16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8</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53" name="Group 57"/>
            <p:cNvGrpSpPr>
              <a:grpSpLocks/>
            </p:cNvGrpSpPr>
            <p:nvPr/>
          </p:nvGrpSpPr>
          <p:grpSpPr bwMode="auto">
            <a:xfrm>
              <a:off x="3007" y="2002"/>
              <a:ext cx="318" cy="269"/>
              <a:chOff x="1611" y="2011"/>
              <a:chExt cx="318" cy="269"/>
            </a:xfrm>
          </p:grpSpPr>
          <p:sp>
            <p:nvSpPr>
              <p:cNvPr id="161" name="Oval 58"/>
              <p:cNvSpPr>
                <a:spLocks noChangeArrowheads="1"/>
              </p:cNvSpPr>
              <p:nvPr/>
            </p:nvSpPr>
            <p:spPr bwMode="auto">
              <a:xfrm>
                <a:off x="1616" y="2138"/>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2" name="Line 59"/>
              <p:cNvSpPr>
                <a:spLocks noChangeShapeType="1"/>
              </p:cNvSpPr>
              <p:nvPr/>
            </p:nvSpPr>
            <p:spPr bwMode="auto">
              <a:xfrm>
                <a:off x="1616"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3" name="Line 60"/>
              <p:cNvSpPr>
                <a:spLocks noChangeShapeType="1"/>
              </p:cNvSpPr>
              <p:nvPr/>
            </p:nvSpPr>
            <p:spPr bwMode="auto">
              <a:xfrm>
                <a:off x="1929" y="2131"/>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4" name="Rectangle 61"/>
              <p:cNvSpPr>
                <a:spLocks noChangeArrowheads="1"/>
              </p:cNvSpPr>
              <p:nvPr/>
            </p:nvSpPr>
            <p:spPr bwMode="auto">
              <a:xfrm>
                <a:off x="1616" y="2131"/>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5" name="Oval 62"/>
              <p:cNvSpPr>
                <a:spLocks noChangeArrowheads="1"/>
              </p:cNvSpPr>
              <p:nvPr/>
            </p:nvSpPr>
            <p:spPr bwMode="auto">
              <a:xfrm>
                <a:off x="1611" y="2072"/>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6" name="Rectangle 63"/>
              <p:cNvSpPr>
                <a:spLocks noChangeArrowheads="1"/>
              </p:cNvSpPr>
              <p:nvPr/>
            </p:nvSpPr>
            <p:spPr bwMode="auto">
              <a:xfrm>
                <a:off x="1687" y="2100"/>
                <a:ext cx="141" cy="10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7" name="Text Box 64"/>
              <p:cNvSpPr txBox="1">
                <a:spLocks noChangeArrowheads="1"/>
              </p:cNvSpPr>
              <p:nvPr/>
            </p:nvSpPr>
            <p:spPr bwMode="auto">
              <a:xfrm>
                <a:off x="1680" y="2011"/>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z</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54" name="Line 65"/>
            <p:cNvSpPr>
              <a:spLocks noChangeShapeType="1"/>
            </p:cNvSpPr>
            <p:nvPr/>
          </p:nvSpPr>
          <p:spPr bwMode="auto">
            <a:xfrm>
              <a:off x="2640" y="2149"/>
              <a:ext cx="3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5" name="Text Box 66"/>
            <p:cNvSpPr txBox="1">
              <a:spLocks noChangeArrowheads="1"/>
            </p:cNvSpPr>
            <p:nvPr/>
          </p:nvSpPr>
          <p:spPr bwMode="auto">
            <a:xfrm>
              <a:off x="2733" y="2149"/>
              <a:ext cx="16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2</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6" name="Line 67"/>
            <p:cNvSpPr>
              <a:spLocks noChangeShapeType="1"/>
            </p:cNvSpPr>
            <p:nvPr/>
          </p:nvSpPr>
          <p:spPr bwMode="auto">
            <a:xfrm>
              <a:off x="1503" y="990"/>
              <a:ext cx="965" cy="1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7" name="Text Box 68"/>
            <p:cNvSpPr txBox="1">
              <a:spLocks noChangeArrowheads="1"/>
            </p:cNvSpPr>
            <p:nvPr/>
          </p:nvSpPr>
          <p:spPr bwMode="auto">
            <a:xfrm>
              <a:off x="1946" y="1343"/>
              <a:ext cx="16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7</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8" name="Freeform 69"/>
            <p:cNvSpPr>
              <a:spLocks/>
            </p:cNvSpPr>
            <p:nvPr/>
          </p:nvSpPr>
          <p:spPr bwMode="auto">
            <a:xfrm>
              <a:off x="1489" y="976"/>
              <a:ext cx="28" cy="14"/>
            </a:xfrm>
            <a:custGeom>
              <a:avLst/>
              <a:gdLst>
                <a:gd name="T0" fmla="*/ 0 w 28"/>
                <a:gd name="T1" fmla="*/ 14 h 14"/>
                <a:gd name="T2" fmla="*/ 28 w 28"/>
                <a:gd name="T3" fmla="*/ 0 h 14"/>
                <a:gd name="T4" fmla="*/ 0 w 28"/>
                <a:gd name="T5" fmla="*/ 14 h 14"/>
                <a:gd name="T6" fmla="*/ 0 60000 65536"/>
                <a:gd name="T7" fmla="*/ 0 60000 65536"/>
                <a:gd name="T8" fmla="*/ 0 60000 65536"/>
                <a:gd name="T9" fmla="*/ 0 w 28"/>
                <a:gd name="T10" fmla="*/ 0 h 14"/>
                <a:gd name="T11" fmla="*/ 28 w 28"/>
                <a:gd name="T12" fmla="*/ 14 h 14"/>
              </a:gdLst>
              <a:ahLst/>
              <a:cxnLst>
                <a:cxn ang="T6">
                  <a:pos x="T0" y="T1"/>
                </a:cxn>
                <a:cxn ang="T7">
                  <a:pos x="T2" y="T3"/>
                </a:cxn>
                <a:cxn ang="T8">
                  <a:pos x="T4" y="T5"/>
                </a:cxn>
              </a:cxnLst>
              <a:rect l="T9" t="T10" r="T11" b="T12"/>
              <a:pathLst>
                <a:path w="28" h="14">
                  <a:moveTo>
                    <a:pt x="0" y="14"/>
                  </a:moveTo>
                  <a:cubicBezTo>
                    <a:pt x="9" y="9"/>
                    <a:pt x="28" y="0"/>
                    <a:pt x="28" y="0"/>
                  </a:cubicBezTo>
                  <a:cubicBezTo>
                    <a:pt x="28" y="0"/>
                    <a:pt x="9" y="9"/>
                    <a:pt x="0" y="14"/>
                  </a:cubicBezTo>
                  <a:close/>
                </a:path>
              </a:pathLst>
            </a:custGeom>
            <a:solidFill>
              <a:srgbClr val="00CC99"/>
            </a:solidFill>
            <a:ln w="9525">
              <a:solidFill>
                <a:srgbClr val="000000"/>
              </a:solidFill>
              <a:round/>
              <a:headEnd/>
              <a:tailEnd/>
            </a:ln>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9" name="Freeform 70"/>
            <p:cNvSpPr>
              <a:spLocks/>
            </p:cNvSpPr>
            <p:nvPr/>
          </p:nvSpPr>
          <p:spPr bwMode="auto">
            <a:xfrm>
              <a:off x="1623" y="999"/>
              <a:ext cx="1510" cy="1052"/>
            </a:xfrm>
            <a:custGeom>
              <a:avLst/>
              <a:gdLst>
                <a:gd name="T0" fmla="*/ 0 w 1510"/>
                <a:gd name="T1" fmla="*/ 5 h 1052"/>
                <a:gd name="T2" fmla="*/ 1102 w 1510"/>
                <a:gd name="T3" fmla="*/ 174 h 1052"/>
                <a:gd name="T4" fmla="*/ 1510 w 1510"/>
                <a:gd name="T5" fmla="*/ 1052 h 1052"/>
                <a:gd name="T6" fmla="*/ 0 60000 65536"/>
                <a:gd name="T7" fmla="*/ 0 60000 65536"/>
                <a:gd name="T8" fmla="*/ 0 60000 65536"/>
                <a:gd name="T9" fmla="*/ 0 w 1510"/>
                <a:gd name="T10" fmla="*/ 0 h 1052"/>
                <a:gd name="T11" fmla="*/ 1510 w 1510"/>
                <a:gd name="T12" fmla="*/ 1052 h 1052"/>
              </a:gdLst>
              <a:ahLst/>
              <a:cxnLst>
                <a:cxn ang="T6">
                  <a:pos x="T0" y="T1"/>
                </a:cxn>
                <a:cxn ang="T7">
                  <a:pos x="T2" y="T3"/>
                </a:cxn>
                <a:cxn ang="T8">
                  <a:pos x="T4" y="T5"/>
                </a:cxn>
              </a:cxnLst>
              <a:rect l="T9" t="T10" r="T11" b="T12"/>
              <a:pathLst>
                <a:path w="1510" h="1052">
                  <a:moveTo>
                    <a:pt x="0" y="5"/>
                  </a:moveTo>
                  <a:cubicBezTo>
                    <a:pt x="184" y="33"/>
                    <a:pt x="851" y="0"/>
                    <a:pt x="1102" y="174"/>
                  </a:cubicBezTo>
                  <a:cubicBezTo>
                    <a:pt x="1353" y="348"/>
                    <a:pt x="1425" y="869"/>
                    <a:pt x="1510" y="105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0" name="Text Box 71"/>
            <p:cNvSpPr txBox="1">
              <a:spLocks noChangeArrowheads="1"/>
            </p:cNvSpPr>
            <p:nvPr/>
          </p:nvSpPr>
          <p:spPr bwMode="auto">
            <a:xfrm>
              <a:off x="2707" y="1008"/>
              <a:ext cx="16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9</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203" name="Text Box 73"/>
          <p:cNvSpPr txBox="1">
            <a:spLocks noChangeArrowheads="1"/>
          </p:cNvSpPr>
          <p:nvPr/>
        </p:nvSpPr>
        <p:spPr bwMode="auto">
          <a:xfrm>
            <a:off x="862683" y="1277939"/>
            <a:ext cx="7121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Step</a:t>
            </a:r>
          </a:p>
          <a:p>
            <a:pPr algn="r" eaLnBrk="0" fontAlgn="base" hangingPunct="0">
              <a:lnSpc>
                <a:spcPct val="100000"/>
              </a:lnSpc>
              <a:spcBef>
                <a:spcPct val="0"/>
              </a:spcBef>
              <a:spcAft>
                <a:spcPct val="0"/>
              </a:spcAft>
              <a:buClrTx/>
              <a:buSzTx/>
              <a:buFontTx/>
              <a:buNone/>
            </a:pPr>
            <a:endParaRPr lang="en-US" altLang="en-US" sz="2000">
              <a:solidFill>
                <a:srgbClr val="000000"/>
              </a:solidFill>
              <a:latin typeface="Arial" charset="0"/>
            </a:endParaRPr>
          </a:p>
        </p:txBody>
      </p:sp>
      <p:sp>
        <p:nvSpPr>
          <p:cNvPr id="204" name="Text Box 74"/>
          <p:cNvSpPr txBox="1">
            <a:spLocks noChangeArrowheads="1"/>
          </p:cNvSpPr>
          <p:nvPr/>
        </p:nvSpPr>
        <p:spPr bwMode="auto">
          <a:xfrm>
            <a:off x="2081593" y="1284289"/>
            <a:ext cx="4203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N'</a:t>
            </a:r>
          </a:p>
        </p:txBody>
      </p:sp>
      <p:sp>
        <p:nvSpPr>
          <p:cNvPr id="205" name="Text Box 75"/>
          <p:cNvSpPr txBox="1">
            <a:spLocks noChangeArrowheads="1"/>
          </p:cNvSpPr>
          <p:nvPr/>
        </p:nvSpPr>
        <p:spPr bwMode="auto">
          <a:xfrm>
            <a:off x="2944768" y="1009650"/>
            <a:ext cx="6831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D(</a:t>
            </a:r>
            <a:r>
              <a:rPr lang="en-US" altLang="en-US" sz="2000" b="1">
                <a:solidFill>
                  <a:srgbClr val="FF0000"/>
                </a:solidFill>
                <a:latin typeface="Arial" charset="0"/>
              </a:rPr>
              <a:t>v</a:t>
            </a:r>
            <a:r>
              <a:rPr lang="en-US" altLang="en-US" sz="2000">
                <a:solidFill>
                  <a:srgbClr val="000000"/>
                </a:solidFill>
                <a:latin typeface="Arial" charset="0"/>
              </a:rPr>
              <a:t>)</a:t>
            </a:r>
          </a:p>
          <a:p>
            <a:pPr algn="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p(v)</a:t>
            </a:r>
          </a:p>
        </p:txBody>
      </p:sp>
      <p:sp>
        <p:nvSpPr>
          <p:cNvPr id="206" name="Text Box 76"/>
          <p:cNvSpPr txBox="1">
            <a:spLocks noChangeArrowheads="1"/>
          </p:cNvSpPr>
          <p:nvPr/>
        </p:nvSpPr>
        <p:spPr bwMode="auto">
          <a:xfrm>
            <a:off x="783528" y="161766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0</a:t>
            </a:r>
          </a:p>
        </p:txBody>
      </p:sp>
      <p:sp>
        <p:nvSpPr>
          <p:cNvPr id="207" name="Text Box 77"/>
          <p:cNvSpPr txBox="1">
            <a:spLocks noChangeArrowheads="1"/>
          </p:cNvSpPr>
          <p:nvPr/>
        </p:nvSpPr>
        <p:spPr bwMode="auto">
          <a:xfrm>
            <a:off x="789878" y="1914526"/>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1</a:t>
            </a:r>
          </a:p>
        </p:txBody>
      </p:sp>
      <p:sp>
        <p:nvSpPr>
          <p:cNvPr id="208" name="Text Box 78"/>
          <p:cNvSpPr txBox="1">
            <a:spLocks noChangeArrowheads="1"/>
          </p:cNvSpPr>
          <p:nvPr/>
        </p:nvSpPr>
        <p:spPr bwMode="auto">
          <a:xfrm>
            <a:off x="791994" y="2222501"/>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2</a:t>
            </a:r>
          </a:p>
        </p:txBody>
      </p:sp>
      <p:sp>
        <p:nvSpPr>
          <p:cNvPr id="209" name="Text Box 79"/>
          <p:cNvSpPr txBox="1">
            <a:spLocks noChangeArrowheads="1"/>
          </p:cNvSpPr>
          <p:nvPr/>
        </p:nvSpPr>
        <p:spPr bwMode="auto">
          <a:xfrm>
            <a:off x="783528" y="2524126"/>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3</a:t>
            </a:r>
          </a:p>
        </p:txBody>
      </p:sp>
      <p:sp>
        <p:nvSpPr>
          <p:cNvPr id="210" name="Text Box 80"/>
          <p:cNvSpPr txBox="1">
            <a:spLocks noChangeArrowheads="1"/>
          </p:cNvSpPr>
          <p:nvPr/>
        </p:nvSpPr>
        <p:spPr bwMode="auto">
          <a:xfrm>
            <a:off x="781412" y="282733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4</a:t>
            </a:r>
          </a:p>
        </p:txBody>
      </p:sp>
      <p:sp>
        <p:nvSpPr>
          <p:cNvPr id="211" name="Text Box 81"/>
          <p:cNvSpPr txBox="1">
            <a:spLocks noChangeArrowheads="1"/>
          </p:cNvSpPr>
          <p:nvPr/>
        </p:nvSpPr>
        <p:spPr bwMode="auto">
          <a:xfrm>
            <a:off x="787761" y="313213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5</a:t>
            </a:r>
          </a:p>
        </p:txBody>
      </p:sp>
      <p:sp>
        <p:nvSpPr>
          <p:cNvPr id="212" name="Text Box 82"/>
          <p:cNvSpPr txBox="1">
            <a:spLocks noChangeArrowheads="1"/>
          </p:cNvSpPr>
          <p:nvPr/>
        </p:nvSpPr>
        <p:spPr bwMode="auto">
          <a:xfrm>
            <a:off x="3745913" y="1017588"/>
            <a:ext cx="73930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D(</a:t>
            </a:r>
            <a:r>
              <a:rPr lang="en-US" altLang="en-US" sz="2000" b="1">
                <a:solidFill>
                  <a:srgbClr val="FF0000"/>
                </a:solidFill>
                <a:latin typeface="Arial" charset="0"/>
              </a:rPr>
              <a:t>w</a:t>
            </a:r>
            <a:r>
              <a:rPr lang="en-US" altLang="en-US" sz="2000">
                <a:solidFill>
                  <a:srgbClr val="000000"/>
                </a:solidFill>
                <a:latin typeface="Arial" charset="0"/>
              </a:rPr>
              <a:t>)</a:t>
            </a:r>
          </a:p>
          <a:p>
            <a:pPr algn="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p(w)</a:t>
            </a:r>
          </a:p>
        </p:txBody>
      </p:sp>
      <p:sp>
        <p:nvSpPr>
          <p:cNvPr id="213" name="Text Box 83"/>
          <p:cNvSpPr txBox="1">
            <a:spLocks noChangeArrowheads="1"/>
          </p:cNvSpPr>
          <p:nvPr/>
        </p:nvSpPr>
        <p:spPr bwMode="auto">
          <a:xfrm>
            <a:off x="4629634" y="1017588"/>
            <a:ext cx="6831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D(</a:t>
            </a:r>
            <a:r>
              <a:rPr lang="en-US" altLang="en-US" sz="2000" b="1">
                <a:solidFill>
                  <a:srgbClr val="FF0000"/>
                </a:solidFill>
                <a:latin typeface="Arial" charset="0"/>
              </a:rPr>
              <a:t>x</a:t>
            </a:r>
            <a:r>
              <a:rPr lang="en-US" altLang="en-US" sz="2000">
                <a:solidFill>
                  <a:srgbClr val="000000"/>
                </a:solidFill>
                <a:latin typeface="Arial" charset="0"/>
              </a:rPr>
              <a:t>)</a:t>
            </a:r>
          </a:p>
          <a:p>
            <a:pPr algn="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p(x)</a:t>
            </a:r>
          </a:p>
        </p:txBody>
      </p:sp>
      <p:sp>
        <p:nvSpPr>
          <p:cNvPr id="214" name="Text Box 84"/>
          <p:cNvSpPr txBox="1">
            <a:spLocks noChangeArrowheads="1"/>
          </p:cNvSpPr>
          <p:nvPr/>
        </p:nvSpPr>
        <p:spPr bwMode="auto">
          <a:xfrm>
            <a:off x="5482652" y="1017588"/>
            <a:ext cx="6831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D(</a:t>
            </a:r>
            <a:r>
              <a:rPr lang="en-US" altLang="en-US" sz="2000" b="1">
                <a:solidFill>
                  <a:srgbClr val="FF0000"/>
                </a:solidFill>
                <a:latin typeface="Arial" charset="0"/>
              </a:rPr>
              <a:t>y</a:t>
            </a:r>
            <a:r>
              <a:rPr lang="en-US" altLang="en-US" sz="2000">
                <a:solidFill>
                  <a:srgbClr val="000000"/>
                </a:solidFill>
                <a:latin typeface="Arial" charset="0"/>
              </a:rPr>
              <a:t>)</a:t>
            </a:r>
          </a:p>
          <a:p>
            <a:pPr algn="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p(y)</a:t>
            </a:r>
          </a:p>
        </p:txBody>
      </p:sp>
      <p:sp>
        <p:nvSpPr>
          <p:cNvPr id="215" name="Text Box 85"/>
          <p:cNvSpPr txBox="1">
            <a:spLocks noChangeArrowheads="1"/>
          </p:cNvSpPr>
          <p:nvPr/>
        </p:nvSpPr>
        <p:spPr bwMode="auto">
          <a:xfrm>
            <a:off x="6320461" y="1022350"/>
            <a:ext cx="66877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D(</a:t>
            </a:r>
            <a:r>
              <a:rPr lang="en-US" altLang="en-US" sz="2000" b="1">
                <a:solidFill>
                  <a:srgbClr val="FF0000"/>
                </a:solidFill>
                <a:latin typeface="Arial" charset="0"/>
              </a:rPr>
              <a:t>z</a:t>
            </a:r>
            <a:r>
              <a:rPr lang="en-US" altLang="en-US" sz="2000">
                <a:solidFill>
                  <a:srgbClr val="000000"/>
                </a:solidFill>
                <a:latin typeface="Arial" charset="0"/>
              </a:rPr>
              <a:t>)</a:t>
            </a:r>
          </a:p>
          <a:p>
            <a:pPr algn="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p(z)</a:t>
            </a:r>
          </a:p>
        </p:txBody>
      </p:sp>
      <p:sp>
        <p:nvSpPr>
          <p:cNvPr id="216" name="Line 86"/>
          <p:cNvSpPr>
            <a:spLocks noChangeShapeType="1"/>
          </p:cNvSpPr>
          <p:nvPr/>
        </p:nvSpPr>
        <p:spPr bwMode="auto">
          <a:xfrm>
            <a:off x="800100" y="1638300"/>
            <a:ext cx="617220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17" name="Line 87"/>
          <p:cNvSpPr>
            <a:spLocks noChangeShapeType="1"/>
          </p:cNvSpPr>
          <p:nvPr/>
        </p:nvSpPr>
        <p:spPr bwMode="auto">
          <a:xfrm>
            <a:off x="774700" y="1952625"/>
            <a:ext cx="617220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18" name="Text Box 88"/>
          <p:cNvSpPr txBox="1">
            <a:spLocks noChangeArrowheads="1"/>
          </p:cNvSpPr>
          <p:nvPr/>
        </p:nvSpPr>
        <p:spPr bwMode="auto">
          <a:xfrm>
            <a:off x="2091628" y="160813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u</a:t>
            </a:r>
          </a:p>
        </p:txBody>
      </p:sp>
      <p:sp>
        <p:nvSpPr>
          <p:cNvPr id="219" name="Line 89"/>
          <p:cNvSpPr>
            <a:spLocks noChangeShapeType="1"/>
          </p:cNvSpPr>
          <p:nvPr/>
        </p:nvSpPr>
        <p:spPr bwMode="auto">
          <a:xfrm>
            <a:off x="774700" y="2247900"/>
            <a:ext cx="617220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20" name="Line 90"/>
          <p:cNvSpPr>
            <a:spLocks noChangeShapeType="1"/>
          </p:cNvSpPr>
          <p:nvPr/>
        </p:nvSpPr>
        <p:spPr bwMode="auto">
          <a:xfrm>
            <a:off x="774700" y="2562225"/>
            <a:ext cx="617220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21" name="Line 91"/>
          <p:cNvSpPr>
            <a:spLocks noChangeShapeType="1"/>
          </p:cNvSpPr>
          <p:nvPr/>
        </p:nvSpPr>
        <p:spPr bwMode="auto">
          <a:xfrm>
            <a:off x="753533" y="2865438"/>
            <a:ext cx="617220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22" name="Line 92"/>
          <p:cNvSpPr>
            <a:spLocks noChangeShapeType="1"/>
          </p:cNvSpPr>
          <p:nvPr/>
        </p:nvSpPr>
        <p:spPr bwMode="auto">
          <a:xfrm>
            <a:off x="768351" y="3171825"/>
            <a:ext cx="617220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23" name="Line 93"/>
          <p:cNvSpPr>
            <a:spLocks noChangeShapeType="1"/>
          </p:cNvSpPr>
          <p:nvPr/>
        </p:nvSpPr>
        <p:spPr bwMode="auto">
          <a:xfrm>
            <a:off x="774700" y="3467100"/>
            <a:ext cx="6172200" cy="0"/>
          </a:xfrm>
          <a:prstGeom prst="line">
            <a:avLst/>
          </a:prstGeom>
          <a:noFill/>
          <a:ln w="12700">
            <a:solidFill>
              <a:srgbClr val="000099"/>
            </a:solidFill>
            <a:round/>
            <a:headEnd/>
            <a:tailEn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grpSp>
        <p:nvGrpSpPr>
          <p:cNvPr id="224" name="Group 94"/>
          <p:cNvGrpSpPr>
            <a:grpSpLocks/>
          </p:cNvGrpSpPr>
          <p:nvPr/>
        </p:nvGrpSpPr>
        <p:grpSpPr bwMode="auto">
          <a:xfrm>
            <a:off x="3083985" y="1609726"/>
            <a:ext cx="3949701" cy="374650"/>
            <a:chOff x="1457" y="1014"/>
            <a:chExt cx="1866" cy="236"/>
          </a:xfrm>
        </p:grpSpPr>
        <p:sp>
          <p:nvSpPr>
            <p:cNvPr id="225" name="Text Box 95"/>
            <p:cNvSpPr txBox="1">
              <a:spLocks noChangeArrowheads="1"/>
            </p:cNvSpPr>
            <p:nvPr/>
          </p:nvSpPr>
          <p:spPr bwMode="auto">
            <a:xfrm>
              <a:off x="3112" y="1014"/>
              <a:ext cx="21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Comic Sans MS" charset="0"/>
                </a:rPr>
                <a:t>∞ </a:t>
              </a:r>
              <a:endParaRPr lang="en-US" altLang="en-US" sz="2000">
                <a:solidFill>
                  <a:srgbClr val="000000"/>
                </a:solidFill>
                <a:latin typeface="Arial" charset="0"/>
              </a:endParaRPr>
            </a:p>
          </p:txBody>
        </p:sp>
        <p:sp>
          <p:nvSpPr>
            <p:cNvPr id="226" name="Text Box 96"/>
            <p:cNvSpPr txBox="1">
              <a:spLocks noChangeArrowheads="1"/>
            </p:cNvSpPr>
            <p:nvPr/>
          </p:nvSpPr>
          <p:spPr bwMode="auto">
            <a:xfrm>
              <a:off x="2716" y="1014"/>
              <a:ext cx="21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Comic Sans MS" charset="0"/>
                </a:rPr>
                <a:t>∞ </a:t>
              </a:r>
              <a:endParaRPr lang="en-US" altLang="en-US" sz="2000">
                <a:solidFill>
                  <a:srgbClr val="000000"/>
                </a:solidFill>
                <a:latin typeface="Arial" charset="0"/>
              </a:endParaRPr>
            </a:p>
          </p:txBody>
        </p:sp>
        <p:sp>
          <p:nvSpPr>
            <p:cNvPr id="227" name="Text Box 97"/>
            <p:cNvSpPr txBox="1">
              <a:spLocks noChangeArrowheads="1"/>
            </p:cNvSpPr>
            <p:nvPr/>
          </p:nvSpPr>
          <p:spPr bwMode="auto">
            <a:xfrm>
              <a:off x="1457" y="1017"/>
              <a:ext cx="2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7,u</a:t>
              </a:r>
            </a:p>
          </p:txBody>
        </p:sp>
        <p:sp>
          <p:nvSpPr>
            <p:cNvPr id="228" name="Text Box 98"/>
            <p:cNvSpPr txBox="1">
              <a:spLocks noChangeArrowheads="1"/>
            </p:cNvSpPr>
            <p:nvPr/>
          </p:nvSpPr>
          <p:spPr bwMode="auto">
            <a:xfrm>
              <a:off x="1864" y="1015"/>
              <a:ext cx="2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3,u</a:t>
              </a:r>
            </a:p>
          </p:txBody>
        </p:sp>
        <p:sp>
          <p:nvSpPr>
            <p:cNvPr id="229" name="Text Box 99"/>
            <p:cNvSpPr txBox="1">
              <a:spLocks noChangeArrowheads="1"/>
            </p:cNvSpPr>
            <p:nvPr/>
          </p:nvSpPr>
          <p:spPr bwMode="auto">
            <a:xfrm>
              <a:off x="2267" y="1016"/>
              <a:ext cx="2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5,u</a:t>
              </a:r>
            </a:p>
          </p:txBody>
        </p:sp>
      </p:grpSp>
      <p:sp>
        <p:nvSpPr>
          <p:cNvPr id="230" name="Text Box 100"/>
          <p:cNvSpPr txBox="1">
            <a:spLocks noChangeArrowheads="1"/>
          </p:cNvSpPr>
          <p:nvPr/>
        </p:nvSpPr>
        <p:spPr bwMode="auto">
          <a:xfrm>
            <a:off x="1950315" y="1905001"/>
            <a:ext cx="4796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uw</a:t>
            </a:r>
          </a:p>
        </p:txBody>
      </p:sp>
      <p:grpSp>
        <p:nvGrpSpPr>
          <p:cNvPr id="231" name="Group 101"/>
          <p:cNvGrpSpPr>
            <a:grpSpLocks/>
          </p:cNvGrpSpPr>
          <p:nvPr/>
        </p:nvGrpSpPr>
        <p:grpSpPr bwMode="auto">
          <a:xfrm>
            <a:off x="3060701" y="1916114"/>
            <a:ext cx="3987800" cy="374650"/>
            <a:chOff x="1439" y="1014"/>
            <a:chExt cx="1884" cy="236"/>
          </a:xfrm>
        </p:grpSpPr>
        <p:sp>
          <p:nvSpPr>
            <p:cNvPr id="232" name="Text Box 102"/>
            <p:cNvSpPr txBox="1">
              <a:spLocks noChangeArrowheads="1"/>
            </p:cNvSpPr>
            <p:nvPr/>
          </p:nvSpPr>
          <p:spPr bwMode="auto">
            <a:xfrm>
              <a:off x="3112" y="1014"/>
              <a:ext cx="21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Comic Sans MS" charset="0"/>
                </a:rPr>
                <a:t>∞ </a:t>
              </a:r>
              <a:endParaRPr lang="en-US" altLang="en-US" sz="2000">
                <a:solidFill>
                  <a:srgbClr val="000000"/>
                </a:solidFill>
                <a:latin typeface="Arial" charset="0"/>
              </a:endParaRPr>
            </a:p>
          </p:txBody>
        </p:sp>
        <p:sp>
          <p:nvSpPr>
            <p:cNvPr id="233" name="Text Box 103"/>
            <p:cNvSpPr txBox="1">
              <a:spLocks noChangeArrowheads="1"/>
            </p:cNvSpPr>
            <p:nvPr/>
          </p:nvSpPr>
          <p:spPr bwMode="auto">
            <a:xfrm>
              <a:off x="2598" y="1014"/>
              <a:ext cx="32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11</a:t>
              </a:r>
              <a:r>
                <a:rPr lang="en-US" altLang="en-US" sz="1800">
                  <a:solidFill>
                    <a:srgbClr val="000000"/>
                  </a:solidFill>
                  <a:latin typeface="Arial" charset="0"/>
                </a:rPr>
                <a:t>,w</a:t>
              </a:r>
              <a:r>
                <a:rPr lang="en-US" altLang="en-US" sz="1800">
                  <a:solidFill>
                    <a:srgbClr val="000000"/>
                  </a:solidFill>
                  <a:latin typeface="Comic Sans MS" charset="0"/>
                </a:rPr>
                <a:t> </a:t>
              </a:r>
              <a:endParaRPr lang="en-US" altLang="en-US" sz="2000">
                <a:solidFill>
                  <a:srgbClr val="000000"/>
                </a:solidFill>
                <a:latin typeface="Arial" charset="0"/>
              </a:endParaRPr>
            </a:p>
          </p:txBody>
        </p:sp>
        <p:sp>
          <p:nvSpPr>
            <p:cNvPr id="234" name="Text Box 104"/>
            <p:cNvSpPr txBox="1">
              <a:spLocks noChangeArrowheads="1"/>
            </p:cNvSpPr>
            <p:nvPr/>
          </p:nvSpPr>
          <p:spPr bwMode="auto">
            <a:xfrm>
              <a:off x="1439" y="1017"/>
              <a:ext cx="2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6,w</a:t>
              </a:r>
            </a:p>
          </p:txBody>
        </p:sp>
        <p:sp>
          <p:nvSpPr>
            <p:cNvPr id="235" name="Text Box 105"/>
            <p:cNvSpPr txBox="1">
              <a:spLocks noChangeArrowheads="1"/>
            </p:cNvSpPr>
            <p:nvPr/>
          </p:nvSpPr>
          <p:spPr bwMode="auto">
            <a:xfrm>
              <a:off x="2016" y="1015"/>
              <a:ext cx="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endParaRPr lang="en-US" altLang="en-US" sz="1800">
                <a:solidFill>
                  <a:srgbClr val="000000"/>
                </a:solidFill>
                <a:latin typeface="Arial" charset="0"/>
              </a:endParaRPr>
            </a:p>
          </p:txBody>
        </p:sp>
        <p:sp>
          <p:nvSpPr>
            <p:cNvPr id="236" name="Text Box 106"/>
            <p:cNvSpPr txBox="1">
              <a:spLocks noChangeArrowheads="1"/>
            </p:cNvSpPr>
            <p:nvPr/>
          </p:nvSpPr>
          <p:spPr bwMode="auto">
            <a:xfrm>
              <a:off x="2267" y="1016"/>
              <a:ext cx="2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5,u</a:t>
              </a:r>
            </a:p>
          </p:txBody>
        </p:sp>
      </p:grpSp>
      <p:grpSp>
        <p:nvGrpSpPr>
          <p:cNvPr id="237" name="Group 107"/>
          <p:cNvGrpSpPr>
            <a:grpSpLocks/>
          </p:cNvGrpSpPr>
          <p:nvPr/>
        </p:nvGrpSpPr>
        <p:grpSpPr bwMode="auto">
          <a:xfrm>
            <a:off x="3058585" y="2214564"/>
            <a:ext cx="3987801" cy="379412"/>
            <a:chOff x="1439" y="1011"/>
            <a:chExt cx="1884" cy="239"/>
          </a:xfrm>
        </p:grpSpPr>
        <p:sp>
          <p:nvSpPr>
            <p:cNvPr id="238" name="Text Box 108"/>
            <p:cNvSpPr txBox="1">
              <a:spLocks noChangeArrowheads="1"/>
            </p:cNvSpPr>
            <p:nvPr/>
          </p:nvSpPr>
          <p:spPr bwMode="auto">
            <a:xfrm>
              <a:off x="3013" y="1011"/>
              <a:ext cx="31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14</a:t>
              </a:r>
              <a:r>
                <a:rPr lang="en-US" altLang="en-US" sz="1800">
                  <a:solidFill>
                    <a:srgbClr val="000000"/>
                  </a:solidFill>
                  <a:latin typeface="Arial" charset="0"/>
                </a:rPr>
                <a:t>,x </a:t>
              </a:r>
            </a:p>
          </p:txBody>
        </p:sp>
        <p:sp>
          <p:nvSpPr>
            <p:cNvPr id="239" name="Text Box 109"/>
            <p:cNvSpPr txBox="1">
              <a:spLocks noChangeArrowheads="1"/>
            </p:cNvSpPr>
            <p:nvPr/>
          </p:nvSpPr>
          <p:spPr bwMode="auto">
            <a:xfrm>
              <a:off x="2603" y="1011"/>
              <a:ext cx="32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11,</a:t>
              </a:r>
              <a:r>
                <a:rPr lang="en-US" altLang="en-US" sz="1800">
                  <a:solidFill>
                    <a:srgbClr val="000000"/>
                  </a:solidFill>
                  <a:latin typeface="Arial" charset="0"/>
                </a:rPr>
                <a:t>w </a:t>
              </a:r>
              <a:endParaRPr lang="en-US" altLang="en-US" sz="2000">
                <a:solidFill>
                  <a:srgbClr val="000000"/>
                </a:solidFill>
                <a:latin typeface="Arial" charset="0"/>
              </a:endParaRPr>
            </a:p>
          </p:txBody>
        </p:sp>
        <p:sp>
          <p:nvSpPr>
            <p:cNvPr id="240" name="Text Box 110"/>
            <p:cNvSpPr txBox="1">
              <a:spLocks noChangeArrowheads="1"/>
            </p:cNvSpPr>
            <p:nvPr/>
          </p:nvSpPr>
          <p:spPr bwMode="auto">
            <a:xfrm>
              <a:off x="1439" y="1017"/>
              <a:ext cx="25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6,w</a:t>
              </a:r>
            </a:p>
          </p:txBody>
        </p:sp>
        <p:sp>
          <p:nvSpPr>
            <p:cNvPr id="241" name="Text Box 111"/>
            <p:cNvSpPr txBox="1">
              <a:spLocks noChangeArrowheads="1"/>
            </p:cNvSpPr>
            <p:nvPr/>
          </p:nvSpPr>
          <p:spPr bwMode="auto">
            <a:xfrm>
              <a:off x="2016" y="1015"/>
              <a:ext cx="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endParaRPr lang="en-US" altLang="en-US" sz="1800">
                <a:solidFill>
                  <a:srgbClr val="000000"/>
                </a:solidFill>
                <a:latin typeface="Arial" charset="0"/>
              </a:endParaRPr>
            </a:p>
          </p:txBody>
        </p:sp>
        <p:sp>
          <p:nvSpPr>
            <p:cNvPr id="242" name="Text Box 112"/>
            <p:cNvSpPr txBox="1">
              <a:spLocks noChangeArrowheads="1"/>
            </p:cNvSpPr>
            <p:nvPr/>
          </p:nvSpPr>
          <p:spPr bwMode="auto">
            <a:xfrm>
              <a:off x="2419" y="1016"/>
              <a:ext cx="8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endParaRPr lang="en-US" altLang="en-US" sz="1800">
                <a:solidFill>
                  <a:srgbClr val="000000"/>
                </a:solidFill>
                <a:latin typeface="Arial" charset="0"/>
              </a:endParaRPr>
            </a:p>
          </p:txBody>
        </p:sp>
      </p:grpSp>
      <p:sp>
        <p:nvSpPr>
          <p:cNvPr id="243" name="Oval 113"/>
          <p:cNvSpPr>
            <a:spLocks noChangeArrowheads="1"/>
          </p:cNvSpPr>
          <p:nvPr/>
        </p:nvSpPr>
        <p:spPr bwMode="auto">
          <a:xfrm>
            <a:off x="3771900" y="1666876"/>
            <a:ext cx="704851"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800">
              <a:solidFill>
                <a:srgbClr val="000000"/>
              </a:solidFill>
              <a:latin typeface="Comic Sans MS" charset="0"/>
            </a:endParaRPr>
          </a:p>
        </p:txBody>
      </p:sp>
      <p:sp>
        <p:nvSpPr>
          <p:cNvPr id="244" name="Oval 114"/>
          <p:cNvSpPr>
            <a:spLocks noChangeArrowheads="1"/>
          </p:cNvSpPr>
          <p:nvPr/>
        </p:nvSpPr>
        <p:spPr bwMode="auto">
          <a:xfrm>
            <a:off x="4643967" y="1952626"/>
            <a:ext cx="704851"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800">
              <a:solidFill>
                <a:srgbClr val="000000"/>
              </a:solidFill>
              <a:latin typeface="Comic Sans MS" charset="0"/>
            </a:endParaRPr>
          </a:p>
        </p:txBody>
      </p:sp>
      <p:sp>
        <p:nvSpPr>
          <p:cNvPr id="245" name="Text Box 115"/>
          <p:cNvSpPr txBox="1">
            <a:spLocks noChangeArrowheads="1"/>
          </p:cNvSpPr>
          <p:nvPr/>
        </p:nvSpPr>
        <p:spPr bwMode="auto">
          <a:xfrm>
            <a:off x="1845482" y="2214563"/>
            <a:ext cx="5950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uwx</a:t>
            </a:r>
          </a:p>
        </p:txBody>
      </p:sp>
      <p:sp>
        <p:nvSpPr>
          <p:cNvPr id="246" name="Oval 116"/>
          <p:cNvSpPr>
            <a:spLocks noChangeArrowheads="1"/>
          </p:cNvSpPr>
          <p:nvPr/>
        </p:nvSpPr>
        <p:spPr bwMode="auto">
          <a:xfrm>
            <a:off x="2899833" y="2271714"/>
            <a:ext cx="704851"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800">
              <a:solidFill>
                <a:srgbClr val="000000"/>
              </a:solidFill>
              <a:latin typeface="Comic Sans MS" charset="0"/>
            </a:endParaRPr>
          </a:p>
        </p:txBody>
      </p:sp>
      <p:sp>
        <p:nvSpPr>
          <p:cNvPr id="247" name="Text Box 117"/>
          <p:cNvSpPr txBox="1">
            <a:spLocks noChangeArrowheads="1"/>
          </p:cNvSpPr>
          <p:nvPr/>
        </p:nvSpPr>
        <p:spPr bwMode="auto">
          <a:xfrm>
            <a:off x="1755466" y="2500313"/>
            <a:ext cx="7104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uwxv</a:t>
            </a:r>
          </a:p>
        </p:txBody>
      </p:sp>
      <p:grpSp>
        <p:nvGrpSpPr>
          <p:cNvPr id="248" name="Group 118"/>
          <p:cNvGrpSpPr>
            <a:grpSpLocks/>
          </p:cNvGrpSpPr>
          <p:nvPr/>
        </p:nvGrpSpPr>
        <p:grpSpPr bwMode="auto">
          <a:xfrm>
            <a:off x="5554135" y="2511426"/>
            <a:ext cx="1488017" cy="369888"/>
            <a:chOff x="1591" y="2777"/>
            <a:chExt cx="703" cy="233"/>
          </a:xfrm>
        </p:grpSpPr>
        <p:sp>
          <p:nvSpPr>
            <p:cNvPr id="249" name="Text Box 119"/>
            <p:cNvSpPr txBox="1">
              <a:spLocks noChangeArrowheads="1"/>
            </p:cNvSpPr>
            <p:nvPr/>
          </p:nvSpPr>
          <p:spPr bwMode="auto">
            <a:xfrm>
              <a:off x="1984" y="2777"/>
              <a:ext cx="31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14</a:t>
              </a:r>
              <a:r>
                <a:rPr lang="en-US" altLang="en-US" sz="1800">
                  <a:solidFill>
                    <a:srgbClr val="000000"/>
                  </a:solidFill>
                  <a:latin typeface="Arial" charset="0"/>
                </a:rPr>
                <a:t>,x </a:t>
              </a:r>
            </a:p>
          </p:txBody>
        </p:sp>
        <p:sp>
          <p:nvSpPr>
            <p:cNvPr id="250" name="Text Box 120"/>
            <p:cNvSpPr txBox="1">
              <a:spLocks noChangeArrowheads="1"/>
            </p:cNvSpPr>
            <p:nvPr/>
          </p:nvSpPr>
          <p:spPr bwMode="auto">
            <a:xfrm>
              <a:off x="1591" y="2777"/>
              <a:ext cx="30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10,</a:t>
              </a:r>
              <a:r>
                <a:rPr lang="en-US" altLang="en-US" sz="1800">
                  <a:solidFill>
                    <a:srgbClr val="000000"/>
                  </a:solidFill>
                  <a:latin typeface="Arial" charset="0"/>
                </a:rPr>
                <a:t>v </a:t>
              </a:r>
              <a:endParaRPr lang="en-US" altLang="en-US" sz="2000">
                <a:solidFill>
                  <a:srgbClr val="000000"/>
                </a:solidFill>
                <a:latin typeface="Arial" charset="0"/>
              </a:endParaRPr>
            </a:p>
          </p:txBody>
        </p:sp>
      </p:grpSp>
      <p:sp>
        <p:nvSpPr>
          <p:cNvPr id="251" name="Oval 121"/>
          <p:cNvSpPr>
            <a:spLocks noChangeArrowheads="1"/>
          </p:cNvSpPr>
          <p:nvPr/>
        </p:nvSpPr>
        <p:spPr bwMode="auto">
          <a:xfrm>
            <a:off x="5348818" y="2570164"/>
            <a:ext cx="704849"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800">
              <a:solidFill>
                <a:srgbClr val="000000"/>
              </a:solidFill>
              <a:latin typeface="Comic Sans MS" charset="0"/>
            </a:endParaRPr>
          </a:p>
        </p:txBody>
      </p:sp>
      <p:sp>
        <p:nvSpPr>
          <p:cNvPr id="252" name="Text Box 122"/>
          <p:cNvSpPr txBox="1">
            <a:spLocks noChangeArrowheads="1"/>
          </p:cNvSpPr>
          <p:nvPr/>
        </p:nvSpPr>
        <p:spPr bwMode="auto">
          <a:xfrm>
            <a:off x="1680266" y="2819401"/>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uwxvy</a:t>
            </a:r>
          </a:p>
        </p:txBody>
      </p:sp>
      <p:sp>
        <p:nvSpPr>
          <p:cNvPr id="253" name="Text Box 123"/>
          <p:cNvSpPr txBox="1">
            <a:spLocks noChangeArrowheads="1"/>
          </p:cNvSpPr>
          <p:nvPr/>
        </p:nvSpPr>
        <p:spPr bwMode="auto">
          <a:xfrm>
            <a:off x="6396785" y="2830513"/>
            <a:ext cx="6559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600">
                <a:solidFill>
                  <a:srgbClr val="000000"/>
                </a:solidFill>
                <a:latin typeface="Arial" charset="0"/>
              </a:rPr>
              <a:t>12</a:t>
            </a:r>
            <a:r>
              <a:rPr lang="en-US" altLang="en-US" sz="1800">
                <a:solidFill>
                  <a:srgbClr val="000000"/>
                </a:solidFill>
                <a:latin typeface="Arial" charset="0"/>
              </a:rPr>
              <a:t>,y </a:t>
            </a:r>
          </a:p>
        </p:txBody>
      </p:sp>
      <p:sp>
        <p:nvSpPr>
          <p:cNvPr id="254" name="Oval 124"/>
          <p:cNvSpPr>
            <a:spLocks noChangeArrowheads="1"/>
          </p:cNvSpPr>
          <p:nvPr/>
        </p:nvSpPr>
        <p:spPr bwMode="auto">
          <a:xfrm>
            <a:off x="6235700" y="2887664"/>
            <a:ext cx="704851" cy="276225"/>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eaLnBrk="0" fontAlgn="base" hangingPunct="0">
              <a:lnSpc>
                <a:spcPct val="100000"/>
              </a:lnSpc>
              <a:spcBef>
                <a:spcPct val="0"/>
              </a:spcBef>
              <a:spcAft>
                <a:spcPct val="0"/>
              </a:spcAft>
              <a:buClrTx/>
              <a:buSzTx/>
              <a:buFontTx/>
              <a:buNone/>
            </a:pPr>
            <a:endParaRPr lang="en-US" altLang="en-US" sz="1800">
              <a:solidFill>
                <a:srgbClr val="000000"/>
              </a:solidFill>
              <a:latin typeface="Comic Sans MS" charset="0"/>
            </a:endParaRPr>
          </a:p>
        </p:txBody>
      </p:sp>
      <p:sp>
        <p:nvSpPr>
          <p:cNvPr id="256" name="Line 126"/>
          <p:cNvSpPr>
            <a:spLocks noChangeShapeType="1"/>
          </p:cNvSpPr>
          <p:nvPr/>
        </p:nvSpPr>
        <p:spPr bwMode="auto">
          <a:xfrm>
            <a:off x="10712449" y="4538663"/>
            <a:ext cx="7874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57" name="Line 127"/>
          <p:cNvSpPr>
            <a:spLocks noChangeShapeType="1"/>
          </p:cNvSpPr>
          <p:nvPr/>
        </p:nvSpPr>
        <p:spPr bwMode="auto">
          <a:xfrm flipV="1">
            <a:off x="8379883" y="4538663"/>
            <a:ext cx="1951567" cy="120491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58" name="Line 128"/>
          <p:cNvSpPr>
            <a:spLocks noChangeShapeType="1"/>
          </p:cNvSpPr>
          <p:nvPr/>
        </p:nvSpPr>
        <p:spPr bwMode="auto">
          <a:xfrm>
            <a:off x="8367183" y="4652963"/>
            <a:ext cx="12700" cy="104775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59" name="Line 129"/>
          <p:cNvSpPr>
            <a:spLocks noChangeShapeType="1"/>
          </p:cNvSpPr>
          <p:nvPr/>
        </p:nvSpPr>
        <p:spPr bwMode="auto">
          <a:xfrm flipV="1">
            <a:off x="6756401" y="2795589"/>
            <a:ext cx="1350433" cy="162877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60" name="Line 130"/>
          <p:cNvSpPr>
            <a:spLocks noChangeShapeType="1"/>
          </p:cNvSpPr>
          <p:nvPr/>
        </p:nvSpPr>
        <p:spPr bwMode="auto">
          <a:xfrm flipV="1">
            <a:off x="6891867" y="4541838"/>
            <a:ext cx="1259416"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261" name="Text Box 131"/>
          <p:cNvSpPr txBox="1">
            <a:spLocks noChangeArrowheads="1"/>
          </p:cNvSpPr>
          <p:nvPr/>
        </p:nvSpPr>
        <p:spPr bwMode="auto">
          <a:xfrm>
            <a:off x="1545801" y="3117851"/>
            <a:ext cx="9412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uwxvyz</a:t>
            </a:r>
          </a:p>
        </p:txBody>
      </p:sp>
    </p:spTree>
    <p:extLst>
      <p:ext uri="{BB962C8B-B14F-4D97-AF65-F5344CB8AC3E}">
        <p14:creationId xmlns:p14="http://schemas.microsoft.com/office/powerpoint/2010/main" val="198779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wipe(left)">
                                      <p:cBhvr>
                                        <p:cTn id="7" dur="1000"/>
                                        <p:tgtEl>
                                          <p:spTgt spid="2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43"/>
                                        </p:tgtEl>
                                        <p:attrNameLst>
                                          <p:attrName>style.visibility</p:attrName>
                                        </p:attrNameLst>
                                      </p:cBhvr>
                                      <p:to>
                                        <p:strVal val="visible"/>
                                      </p:to>
                                    </p:set>
                                    <p:animEffect transition="in" filter="dissolve">
                                      <p:cBhvr>
                                        <p:cTn id="12" dur="500"/>
                                        <p:tgtEl>
                                          <p:spTgt spid="243"/>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30"/>
                                        </p:tgtEl>
                                        <p:attrNameLst>
                                          <p:attrName>style.visibility</p:attrName>
                                        </p:attrNameLst>
                                      </p:cBhvr>
                                      <p:to>
                                        <p:strVal val="visible"/>
                                      </p:to>
                                    </p:set>
                                    <p:animEffect transition="in" filter="dissolve">
                                      <p:cBhvr>
                                        <p:cTn id="16" dur="500"/>
                                        <p:tgtEl>
                                          <p:spTgt spid="2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31"/>
                                        </p:tgtEl>
                                        <p:attrNameLst>
                                          <p:attrName>style.visibility</p:attrName>
                                        </p:attrNameLst>
                                      </p:cBhvr>
                                      <p:to>
                                        <p:strVal val="visible"/>
                                      </p:to>
                                    </p:set>
                                    <p:animEffect transition="in" filter="wipe(left)">
                                      <p:cBhvr>
                                        <p:cTn id="21" dur="1000"/>
                                        <p:tgtEl>
                                          <p:spTgt spid="231"/>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44"/>
                                        </p:tgtEl>
                                        <p:attrNameLst>
                                          <p:attrName>style.visibility</p:attrName>
                                        </p:attrNameLst>
                                      </p:cBhvr>
                                      <p:to>
                                        <p:strVal val="visible"/>
                                      </p:to>
                                    </p:set>
                                    <p:animEffect transition="in" filter="dissolve">
                                      <p:cBhvr>
                                        <p:cTn id="26" dur="500"/>
                                        <p:tgtEl>
                                          <p:spTgt spid="244"/>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245"/>
                                        </p:tgtEl>
                                        <p:attrNameLst>
                                          <p:attrName>style.visibility</p:attrName>
                                        </p:attrNameLst>
                                      </p:cBhvr>
                                      <p:to>
                                        <p:strVal val="visible"/>
                                      </p:to>
                                    </p:set>
                                    <p:animEffect transition="in" filter="dissolve">
                                      <p:cBhvr>
                                        <p:cTn id="30" dur="500"/>
                                        <p:tgtEl>
                                          <p:spTgt spid="24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7"/>
                                        </p:tgtEl>
                                        <p:attrNameLst>
                                          <p:attrName>style.visibility</p:attrName>
                                        </p:attrNameLst>
                                      </p:cBhvr>
                                      <p:to>
                                        <p:strVal val="visible"/>
                                      </p:to>
                                    </p:set>
                                    <p:animEffect transition="in" filter="wipe(left)">
                                      <p:cBhvr>
                                        <p:cTn id="35" dur="1000"/>
                                        <p:tgtEl>
                                          <p:spTgt spid="23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46"/>
                                        </p:tgtEl>
                                        <p:attrNameLst>
                                          <p:attrName>style.visibility</p:attrName>
                                        </p:attrNameLst>
                                      </p:cBhvr>
                                      <p:to>
                                        <p:strVal val="visible"/>
                                      </p:to>
                                    </p:set>
                                    <p:animEffect transition="in" filter="dissolve">
                                      <p:cBhvr>
                                        <p:cTn id="40" dur="500"/>
                                        <p:tgtEl>
                                          <p:spTgt spid="246"/>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247"/>
                                        </p:tgtEl>
                                        <p:attrNameLst>
                                          <p:attrName>style.visibility</p:attrName>
                                        </p:attrNameLst>
                                      </p:cBhvr>
                                      <p:to>
                                        <p:strVal val="visible"/>
                                      </p:to>
                                    </p:set>
                                    <p:animEffect transition="in" filter="dissolve">
                                      <p:cBhvr>
                                        <p:cTn id="44" dur="500"/>
                                        <p:tgtEl>
                                          <p:spTgt spid="24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48"/>
                                        </p:tgtEl>
                                        <p:attrNameLst>
                                          <p:attrName>style.visibility</p:attrName>
                                        </p:attrNameLst>
                                      </p:cBhvr>
                                      <p:to>
                                        <p:strVal val="visible"/>
                                      </p:to>
                                    </p:set>
                                    <p:animEffect transition="in" filter="wipe(left)">
                                      <p:cBhvr>
                                        <p:cTn id="49" dur="1000"/>
                                        <p:tgtEl>
                                          <p:spTgt spid="248"/>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251"/>
                                        </p:tgtEl>
                                        <p:attrNameLst>
                                          <p:attrName>style.visibility</p:attrName>
                                        </p:attrNameLst>
                                      </p:cBhvr>
                                      <p:to>
                                        <p:strVal val="visible"/>
                                      </p:to>
                                    </p:set>
                                    <p:animEffect transition="in" filter="dissolve">
                                      <p:cBhvr>
                                        <p:cTn id="54" dur="500"/>
                                        <p:tgtEl>
                                          <p:spTgt spid="251"/>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52"/>
                                        </p:tgtEl>
                                        <p:attrNameLst>
                                          <p:attrName>style.visibility</p:attrName>
                                        </p:attrNameLst>
                                      </p:cBhvr>
                                      <p:to>
                                        <p:strVal val="visible"/>
                                      </p:to>
                                    </p:set>
                                    <p:animEffect transition="in" filter="dissolve">
                                      <p:cBhvr>
                                        <p:cTn id="58" dur="500"/>
                                        <p:tgtEl>
                                          <p:spTgt spid="25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53"/>
                                        </p:tgtEl>
                                        <p:attrNameLst>
                                          <p:attrName>style.visibility</p:attrName>
                                        </p:attrNameLst>
                                      </p:cBhvr>
                                      <p:to>
                                        <p:strVal val="visible"/>
                                      </p:to>
                                    </p:set>
                                    <p:animEffect transition="in" filter="wipe(left)">
                                      <p:cBhvr>
                                        <p:cTn id="63" dur="1000"/>
                                        <p:tgtEl>
                                          <p:spTgt spid="253"/>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54"/>
                                        </p:tgtEl>
                                        <p:attrNameLst>
                                          <p:attrName>style.visibility</p:attrName>
                                        </p:attrNameLst>
                                      </p:cBhvr>
                                      <p:to>
                                        <p:strVal val="visible"/>
                                      </p:to>
                                    </p:set>
                                    <p:animEffect transition="in" filter="dissolve">
                                      <p:cBhvr>
                                        <p:cTn id="68" dur="500"/>
                                        <p:tgtEl>
                                          <p:spTgt spid="254"/>
                                        </p:tgtEl>
                                      </p:cBhvr>
                                    </p:animEffect>
                                  </p:childTnLst>
                                </p:cTn>
                              </p:par>
                            </p:childTnLst>
                          </p:cTn>
                        </p:par>
                        <p:par>
                          <p:cTn id="69" fill="hold">
                            <p:stCondLst>
                              <p:cond delay="500"/>
                            </p:stCondLst>
                            <p:childTnLst>
                              <p:par>
                                <p:cTn id="70" presetID="9" presetClass="entr" presetSubtype="0" fill="hold" grpId="0" nodeType="afterEffect">
                                  <p:stCondLst>
                                    <p:cond delay="0"/>
                                  </p:stCondLst>
                                  <p:childTnLst>
                                    <p:set>
                                      <p:cBhvr>
                                        <p:cTn id="71" dur="1" fill="hold">
                                          <p:stCondLst>
                                            <p:cond delay="0"/>
                                          </p:stCondLst>
                                        </p:cTn>
                                        <p:tgtEl>
                                          <p:spTgt spid="261"/>
                                        </p:tgtEl>
                                        <p:attrNameLst>
                                          <p:attrName>style.visibility</p:attrName>
                                        </p:attrNameLst>
                                      </p:cBhvr>
                                      <p:to>
                                        <p:strVal val="visible"/>
                                      </p:to>
                                    </p:set>
                                    <p:animEffect transition="in" filter="dissolve">
                                      <p:cBhvr>
                                        <p:cTn id="72" dur="500"/>
                                        <p:tgtEl>
                                          <p:spTgt spid="261"/>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256"/>
                                        </p:tgtEl>
                                        <p:attrNameLst>
                                          <p:attrName>style.visibility</p:attrName>
                                        </p:attrNameLst>
                                      </p:cBhvr>
                                      <p:to>
                                        <p:strVal val="visible"/>
                                      </p:to>
                                    </p:set>
                                    <p:animEffect transition="in" filter="dissolve">
                                      <p:cBhvr>
                                        <p:cTn id="77" dur="1000"/>
                                        <p:tgtEl>
                                          <p:spTgt spid="256"/>
                                        </p:tgtEl>
                                      </p:cBhvr>
                                    </p:animEffect>
                                  </p:childTnLst>
                                </p:cTn>
                              </p:par>
                            </p:childTnLst>
                          </p:cTn>
                        </p:par>
                        <p:par>
                          <p:cTn id="78" fill="hold">
                            <p:stCondLst>
                              <p:cond delay="1000"/>
                            </p:stCondLst>
                            <p:childTnLst>
                              <p:par>
                                <p:cTn id="79" presetID="9" presetClass="entr" presetSubtype="0" fill="hold" grpId="0" nodeType="afterEffect">
                                  <p:stCondLst>
                                    <p:cond delay="0"/>
                                  </p:stCondLst>
                                  <p:childTnLst>
                                    <p:set>
                                      <p:cBhvr>
                                        <p:cTn id="80" dur="1" fill="hold">
                                          <p:stCondLst>
                                            <p:cond delay="0"/>
                                          </p:stCondLst>
                                        </p:cTn>
                                        <p:tgtEl>
                                          <p:spTgt spid="257"/>
                                        </p:tgtEl>
                                        <p:attrNameLst>
                                          <p:attrName>style.visibility</p:attrName>
                                        </p:attrNameLst>
                                      </p:cBhvr>
                                      <p:to>
                                        <p:strVal val="visible"/>
                                      </p:to>
                                    </p:set>
                                    <p:animEffect transition="in" filter="dissolve">
                                      <p:cBhvr>
                                        <p:cTn id="81" dur="1000"/>
                                        <p:tgtEl>
                                          <p:spTgt spid="257"/>
                                        </p:tgtEl>
                                      </p:cBhvr>
                                    </p:animEffect>
                                  </p:childTnLst>
                                </p:cTn>
                              </p:par>
                            </p:childTnLst>
                          </p:cTn>
                        </p:par>
                        <p:par>
                          <p:cTn id="82" fill="hold">
                            <p:stCondLst>
                              <p:cond delay="2000"/>
                            </p:stCondLst>
                            <p:childTnLst>
                              <p:par>
                                <p:cTn id="83" presetID="9" presetClass="entr" presetSubtype="0" fill="hold" grpId="0" nodeType="afterEffect">
                                  <p:stCondLst>
                                    <p:cond delay="0"/>
                                  </p:stCondLst>
                                  <p:childTnLst>
                                    <p:set>
                                      <p:cBhvr>
                                        <p:cTn id="84" dur="1" fill="hold">
                                          <p:stCondLst>
                                            <p:cond delay="0"/>
                                          </p:stCondLst>
                                        </p:cTn>
                                        <p:tgtEl>
                                          <p:spTgt spid="258"/>
                                        </p:tgtEl>
                                        <p:attrNameLst>
                                          <p:attrName>style.visibility</p:attrName>
                                        </p:attrNameLst>
                                      </p:cBhvr>
                                      <p:to>
                                        <p:strVal val="visible"/>
                                      </p:to>
                                    </p:set>
                                    <p:animEffect transition="in" filter="dissolve">
                                      <p:cBhvr>
                                        <p:cTn id="85" dur="1000"/>
                                        <p:tgtEl>
                                          <p:spTgt spid="258"/>
                                        </p:tgtEl>
                                      </p:cBhvr>
                                    </p:animEffect>
                                  </p:childTnLst>
                                </p:cTn>
                              </p:par>
                            </p:childTnLst>
                          </p:cTn>
                        </p:par>
                        <p:par>
                          <p:cTn id="86" fill="hold">
                            <p:stCondLst>
                              <p:cond delay="3000"/>
                            </p:stCondLst>
                            <p:childTnLst>
                              <p:par>
                                <p:cTn id="87" presetID="9" presetClass="entr" presetSubtype="0" fill="hold" grpId="0" nodeType="afterEffect">
                                  <p:stCondLst>
                                    <p:cond delay="0"/>
                                  </p:stCondLst>
                                  <p:childTnLst>
                                    <p:set>
                                      <p:cBhvr>
                                        <p:cTn id="88" dur="1" fill="hold">
                                          <p:stCondLst>
                                            <p:cond delay="0"/>
                                          </p:stCondLst>
                                        </p:cTn>
                                        <p:tgtEl>
                                          <p:spTgt spid="259"/>
                                        </p:tgtEl>
                                        <p:attrNameLst>
                                          <p:attrName>style.visibility</p:attrName>
                                        </p:attrNameLst>
                                      </p:cBhvr>
                                      <p:to>
                                        <p:strVal val="visible"/>
                                      </p:to>
                                    </p:set>
                                    <p:animEffect transition="in" filter="dissolve">
                                      <p:cBhvr>
                                        <p:cTn id="89" dur="1000"/>
                                        <p:tgtEl>
                                          <p:spTgt spid="259"/>
                                        </p:tgtEl>
                                      </p:cBhvr>
                                    </p:animEffect>
                                  </p:childTnLst>
                                </p:cTn>
                              </p:par>
                            </p:childTnLst>
                          </p:cTn>
                        </p:par>
                        <p:par>
                          <p:cTn id="90" fill="hold">
                            <p:stCondLst>
                              <p:cond delay="4000"/>
                            </p:stCondLst>
                            <p:childTnLst>
                              <p:par>
                                <p:cTn id="91" presetID="9" presetClass="entr" presetSubtype="0" fill="hold" grpId="0" nodeType="afterEffect">
                                  <p:stCondLst>
                                    <p:cond delay="0"/>
                                  </p:stCondLst>
                                  <p:childTnLst>
                                    <p:set>
                                      <p:cBhvr>
                                        <p:cTn id="92" dur="1" fill="hold">
                                          <p:stCondLst>
                                            <p:cond delay="0"/>
                                          </p:stCondLst>
                                        </p:cTn>
                                        <p:tgtEl>
                                          <p:spTgt spid="260"/>
                                        </p:tgtEl>
                                        <p:attrNameLst>
                                          <p:attrName>style.visibility</p:attrName>
                                        </p:attrNameLst>
                                      </p:cBhvr>
                                      <p:to>
                                        <p:strVal val="visible"/>
                                      </p:to>
                                    </p:set>
                                    <p:animEffect transition="in" filter="dissolve">
                                      <p:cBhvr>
                                        <p:cTn id="93" dur="10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p:bldP spid="243" grpId="0" animBg="1"/>
      <p:bldP spid="244" grpId="0" animBg="1"/>
      <p:bldP spid="245" grpId="0"/>
      <p:bldP spid="246" grpId="0" animBg="1"/>
      <p:bldP spid="247" grpId="0"/>
      <p:bldP spid="251" grpId="0" animBg="1"/>
      <p:bldP spid="252" grpId="0"/>
      <p:bldP spid="253" grpId="0"/>
      <p:bldP spid="254" grpId="0" animBg="1"/>
      <p:bldP spid="256" grpId="0" animBg="1"/>
      <p:bldP spid="257" grpId="0" animBg="1"/>
      <p:bldP spid="258" grpId="0" animBg="1"/>
      <p:bldP spid="259" grpId="0" animBg="1"/>
      <p:bldP spid="260" grpId="0" animBg="1"/>
      <p:bldP spid="2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and Forwarding</a:t>
            </a:r>
          </a:p>
        </p:txBody>
      </p:sp>
      <p:sp>
        <p:nvSpPr>
          <p:cNvPr id="4" name="Content Placeholder 3"/>
          <p:cNvSpPr>
            <a:spLocks noGrp="1"/>
          </p:cNvSpPr>
          <p:nvPr>
            <p:ph idx="1"/>
          </p:nvPr>
        </p:nvSpPr>
        <p:spPr/>
        <p:txBody>
          <a:bodyPr/>
          <a:lstStyle/>
          <a:p>
            <a:endParaRPr lang="en-US"/>
          </a:p>
        </p:txBody>
      </p:sp>
      <p:grpSp>
        <p:nvGrpSpPr>
          <p:cNvPr id="174" name="Group 166"/>
          <p:cNvGrpSpPr>
            <a:grpSpLocks/>
          </p:cNvGrpSpPr>
          <p:nvPr/>
        </p:nvGrpSpPr>
        <p:grpSpPr bwMode="auto">
          <a:xfrm>
            <a:off x="1735667" y="1198563"/>
            <a:ext cx="7374467" cy="5245100"/>
            <a:chOff x="398" y="129"/>
            <a:chExt cx="3484" cy="3304"/>
          </a:xfrm>
        </p:grpSpPr>
        <p:sp>
          <p:nvSpPr>
            <p:cNvPr id="175" name="Freeform 174"/>
            <p:cNvSpPr>
              <a:spLocks/>
            </p:cNvSpPr>
            <p:nvPr/>
          </p:nvSpPr>
          <p:spPr bwMode="auto">
            <a:xfrm>
              <a:off x="2031" y="2058"/>
              <a:ext cx="1794" cy="933"/>
            </a:xfrm>
            <a:custGeom>
              <a:avLst/>
              <a:gdLst>
                <a:gd name="T0" fmla="*/ 6 w 1794"/>
                <a:gd name="T1" fmla="*/ 483 h 933"/>
                <a:gd name="T2" fmla="*/ 108 w 1794"/>
                <a:gd name="T3" fmla="*/ 125 h 933"/>
                <a:gd name="T4" fmla="*/ 559 w 1794"/>
                <a:gd name="T5" fmla="*/ 100 h 933"/>
                <a:gd name="T6" fmla="*/ 1128 w 1794"/>
                <a:gd name="T7" fmla="*/ 29 h 933"/>
                <a:gd name="T8" fmla="*/ 1716 w 1794"/>
                <a:gd name="T9" fmla="*/ 275 h 933"/>
                <a:gd name="T10" fmla="*/ 1596 w 1794"/>
                <a:gd name="T11" fmla="*/ 827 h 933"/>
                <a:gd name="T12" fmla="*/ 1380 w 1794"/>
                <a:gd name="T13" fmla="*/ 911 h 933"/>
                <a:gd name="T14" fmla="*/ 840 w 1794"/>
                <a:gd name="T15" fmla="*/ 929 h 933"/>
                <a:gd name="T16" fmla="*/ 414 w 1794"/>
                <a:gd name="T17" fmla="*/ 911 h 933"/>
                <a:gd name="T18" fmla="*/ 143 w 1794"/>
                <a:gd name="T19" fmla="*/ 832 h 933"/>
                <a:gd name="T20" fmla="*/ 6 w 1794"/>
                <a:gd name="T21" fmla="*/ 483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6" name="Freeform 175"/>
            <p:cNvSpPr>
              <a:spLocks/>
            </p:cNvSpPr>
            <p:nvPr/>
          </p:nvSpPr>
          <p:spPr bwMode="auto">
            <a:xfrm>
              <a:off x="1090" y="1594"/>
              <a:ext cx="1443" cy="816"/>
            </a:xfrm>
            <a:custGeom>
              <a:avLst/>
              <a:gdLst>
                <a:gd name="T0" fmla="*/ 0 w 1443"/>
                <a:gd name="T1" fmla="*/ 0 h 816"/>
                <a:gd name="T2" fmla="*/ 1076 w 1443"/>
                <a:gd name="T3" fmla="*/ 782 h 816"/>
                <a:gd name="T4" fmla="*/ 1320 w 1443"/>
                <a:gd name="T5" fmla="*/ 788 h 816"/>
                <a:gd name="T6" fmla="*/ 1443 w 1443"/>
                <a:gd name="T7" fmla="*/ 5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7" name="Rectangle 176"/>
            <p:cNvSpPr>
              <a:spLocks noChangeArrowheads="1"/>
            </p:cNvSpPr>
            <p:nvPr/>
          </p:nvSpPr>
          <p:spPr bwMode="auto">
            <a:xfrm>
              <a:off x="1084" y="129"/>
              <a:ext cx="1460" cy="1470"/>
            </a:xfrm>
            <a:prstGeom prst="rect">
              <a:avLst/>
            </a:prstGeom>
            <a:solidFill>
              <a:srgbClr val="00CC99"/>
            </a:solidFill>
            <a:ln w="19050">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8" name="Oval 177"/>
            <p:cNvSpPr>
              <a:spLocks noChangeArrowheads="1"/>
            </p:cNvSpPr>
            <p:nvPr/>
          </p:nvSpPr>
          <p:spPr bwMode="auto">
            <a:xfrm>
              <a:off x="1163" y="162"/>
              <a:ext cx="1320" cy="381"/>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9" name="Freeform 178"/>
            <p:cNvSpPr>
              <a:spLocks/>
            </p:cNvSpPr>
            <p:nvPr/>
          </p:nvSpPr>
          <p:spPr bwMode="auto">
            <a:xfrm>
              <a:off x="2433" y="2249"/>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80" name="Group 179"/>
            <p:cNvGrpSpPr>
              <a:grpSpLocks/>
            </p:cNvGrpSpPr>
            <p:nvPr/>
          </p:nvGrpSpPr>
          <p:grpSpPr bwMode="auto">
            <a:xfrm>
              <a:off x="2122" y="2359"/>
              <a:ext cx="316" cy="147"/>
              <a:chOff x="3600" y="219"/>
              <a:chExt cx="360" cy="175"/>
            </a:xfrm>
          </p:grpSpPr>
          <p:sp>
            <p:nvSpPr>
              <p:cNvPr id="325" name="Oval 8"/>
              <p:cNvSpPr>
                <a:spLocks noChangeArrowheads="1"/>
              </p:cNvSpPr>
              <p:nvPr/>
            </p:nvSpPr>
            <p:spPr bwMode="auto">
              <a:xfrm>
                <a:off x="3603" y="298"/>
                <a:ext cx="357" cy="96"/>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26" name="Line 9"/>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27" name="Line 10"/>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28" name="Rectangle 11"/>
              <p:cNvSpPr>
                <a:spLocks noChangeArrowheads="1"/>
              </p:cNvSpPr>
              <p:nvPr/>
            </p:nvSpPr>
            <p:spPr bwMode="auto">
              <a:xfrm>
                <a:off x="3603" y="289"/>
                <a:ext cx="352" cy="5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329" name="Oval 12"/>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330" name="Group 13"/>
              <p:cNvGrpSpPr>
                <a:grpSpLocks/>
              </p:cNvGrpSpPr>
              <p:nvPr/>
            </p:nvGrpSpPr>
            <p:grpSpPr bwMode="auto">
              <a:xfrm>
                <a:off x="3686" y="244"/>
                <a:ext cx="177" cy="66"/>
                <a:chOff x="2848" y="848"/>
                <a:chExt cx="140" cy="98"/>
              </a:xfrm>
            </p:grpSpPr>
            <p:sp>
              <p:nvSpPr>
                <p:cNvPr id="335" name="Line 14"/>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36" name="Line 15"/>
                <p:cNvSpPr>
                  <a:spLocks noChangeShapeType="1"/>
                </p:cNvSpPr>
                <p:nvPr/>
              </p:nvSpPr>
              <p:spPr bwMode="auto">
                <a:xfrm>
                  <a:off x="2944" y="943"/>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37" name="Line 16"/>
                <p:cNvSpPr>
                  <a:spLocks noChangeShapeType="1"/>
                </p:cNvSpPr>
                <p:nvPr/>
              </p:nvSpPr>
              <p:spPr bwMode="auto">
                <a:xfrm>
                  <a:off x="2894" y="850"/>
                  <a:ext cx="52" cy="9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331" name="Group 17"/>
              <p:cNvGrpSpPr>
                <a:grpSpLocks/>
              </p:cNvGrpSpPr>
              <p:nvPr/>
            </p:nvGrpSpPr>
            <p:grpSpPr bwMode="auto">
              <a:xfrm flipV="1">
                <a:off x="3686" y="243"/>
                <a:ext cx="177" cy="66"/>
                <a:chOff x="2848" y="848"/>
                <a:chExt cx="140" cy="98"/>
              </a:xfrm>
            </p:grpSpPr>
            <p:sp>
              <p:nvSpPr>
                <p:cNvPr id="332" name="Line 18"/>
                <p:cNvSpPr>
                  <a:spLocks noChangeShapeType="1"/>
                </p:cNvSpPr>
                <p:nvPr/>
              </p:nvSpPr>
              <p:spPr bwMode="auto">
                <a:xfrm flipV="1">
                  <a:off x="2848" y="846"/>
                  <a:ext cx="50"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33" name="Line 19"/>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34" name="Line 20"/>
                <p:cNvSpPr>
                  <a:spLocks noChangeShapeType="1"/>
                </p:cNvSpPr>
                <p:nvPr/>
              </p:nvSpPr>
              <p:spPr bwMode="auto">
                <a:xfrm>
                  <a:off x="2894" y="849"/>
                  <a:ext cx="52" cy="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grpSp>
          <p:nvGrpSpPr>
            <p:cNvPr id="181" name="Group 21"/>
            <p:cNvGrpSpPr>
              <a:grpSpLocks/>
            </p:cNvGrpSpPr>
            <p:nvPr/>
          </p:nvGrpSpPr>
          <p:grpSpPr bwMode="auto">
            <a:xfrm>
              <a:off x="2344" y="2761"/>
              <a:ext cx="316" cy="147"/>
              <a:chOff x="3600" y="219"/>
              <a:chExt cx="360" cy="175"/>
            </a:xfrm>
          </p:grpSpPr>
          <p:sp>
            <p:nvSpPr>
              <p:cNvPr id="312" name="Oval 22"/>
              <p:cNvSpPr>
                <a:spLocks noChangeArrowheads="1"/>
              </p:cNvSpPr>
              <p:nvPr/>
            </p:nvSpPr>
            <p:spPr bwMode="auto">
              <a:xfrm>
                <a:off x="3603" y="298"/>
                <a:ext cx="357" cy="96"/>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3" name="Line 23"/>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4" name="Line 24"/>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5" name="Rectangle 25"/>
              <p:cNvSpPr>
                <a:spLocks noChangeArrowheads="1"/>
              </p:cNvSpPr>
              <p:nvPr/>
            </p:nvSpPr>
            <p:spPr bwMode="auto">
              <a:xfrm>
                <a:off x="3603" y="289"/>
                <a:ext cx="352" cy="5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316" name="Oval 26"/>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317" name="Group 27"/>
              <p:cNvGrpSpPr>
                <a:grpSpLocks/>
              </p:cNvGrpSpPr>
              <p:nvPr/>
            </p:nvGrpSpPr>
            <p:grpSpPr bwMode="auto">
              <a:xfrm>
                <a:off x="3686" y="244"/>
                <a:ext cx="177" cy="66"/>
                <a:chOff x="2848" y="848"/>
                <a:chExt cx="140" cy="98"/>
              </a:xfrm>
            </p:grpSpPr>
            <p:sp>
              <p:nvSpPr>
                <p:cNvPr id="322" name="Line 28"/>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23" name="Line 29"/>
                <p:cNvSpPr>
                  <a:spLocks noChangeShapeType="1"/>
                </p:cNvSpPr>
                <p:nvPr/>
              </p:nvSpPr>
              <p:spPr bwMode="auto">
                <a:xfrm>
                  <a:off x="2944" y="943"/>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24" name="Line 30"/>
                <p:cNvSpPr>
                  <a:spLocks noChangeShapeType="1"/>
                </p:cNvSpPr>
                <p:nvPr/>
              </p:nvSpPr>
              <p:spPr bwMode="auto">
                <a:xfrm>
                  <a:off x="2894" y="850"/>
                  <a:ext cx="52" cy="9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318" name="Group 31"/>
              <p:cNvGrpSpPr>
                <a:grpSpLocks/>
              </p:cNvGrpSpPr>
              <p:nvPr/>
            </p:nvGrpSpPr>
            <p:grpSpPr bwMode="auto">
              <a:xfrm flipV="1">
                <a:off x="3686" y="243"/>
                <a:ext cx="177" cy="66"/>
                <a:chOff x="2848" y="848"/>
                <a:chExt cx="140" cy="98"/>
              </a:xfrm>
            </p:grpSpPr>
            <p:sp>
              <p:nvSpPr>
                <p:cNvPr id="319" name="Line 32"/>
                <p:cNvSpPr>
                  <a:spLocks noChangeShapeType="1"/>
                </p:cNvSpPr>
                <p:nvPr/>
              </p:nvSpPr>
              <p:spPr bwMode="auto">
                <a:xfrm flipV="1">
                  <a:off x="2848" y="846"/>
                  <a:ext cx="50"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20" name="Line 33"/>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21" name="Line 34"/>
                <p:cNvSpPr>
                  <a:spLocks noChangeShapeType="1"/>
                </p:cNvSpPr>
                <p:nvPr/>
              </p:nvSpPr>
              <p:spPr bwMode="auto">
                <a:xfrm>
                  <a:off x="2894" y="849"/>
                  <a:ext cx="52" cy="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grpSp>
          <p:nvGrpSpPr>
            <p:cNvPr id="182" name="Group 35"/>
            <p:cNvGrpSpPr>
              <a:grpSpLocks/>
            </p:cNvGrpSpPr>
            <p:nvPr/>
          </p:nvGrpSpPr>
          <p:grpSpPr bwMode="auto">
            <a:xfrm>
              <a:off x="2769" y="2167"/>
              <a:ext cx="316" cy="147"/>
              <a:chOff x="3600" y="219"/>
              <a:chExt cx="360" cy="175"/>
            </a:xfrm>
          </p:grpSpPr>
          <p:sp>
            <p:nvSpPr>
              <p:cNvPr id="299" name="Oval 36"/>
              <p:cNvSpPr>
                <a:spLocks noChangeArrowheads="1"/>
              </p:cNvSpPr>
              <p:nvPr/>
            </p:nvSpPr>
            <p:spPr bwMode="auto">
              <a:xfrm>
                <a:off x="3603" y="298"/>
                <a:ext cx="357" cy="96"/>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00" name="Line 37"/>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01" name="Line 38"/>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02" name="Rectangle 39"/>
              <p:cNvSpPr>
                <a:spLocks noChangeArrowheads="1"/>
              </p:cNvSpPr>
              <p:nvPr/>
            </p:nvSpPr>
            <p:spPr bwMode="auto">
              <a:xfrm>
                <a:off x="3603" y="289"/>
                <a:ext cx="352" cy="5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303" name="Oval 40"/>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304" name="Group 41"/>
              <p:cNvGrpSpPr>
                <a:grpSpLocks/>
              </p:cNvGrpSpPr>
              <p:nvPr/>
            </p:nvGrpSpPr>
            <p:grpSpPr bwMode="auto">
              <a:xfrm>
                <a:off x="3686" y="244"/>
                <a:ext cx="177" cy="66"/>
                <a:chOff x="2848" y="848"/>
                <a:chExt cx="140" cy="98"/>
              </a:xfrm>
            </p:grpSpPr>
            <p:sp>
              <p:nvSpPr>
                <p:cNvPr id="309" name="Line 42"/>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0" name="Line 43"/>
                <p:cNvSpPr>
                  <a:spLocks noChangeShapeType="1"/>
                </p:cNvSpPr>
                <p:nvPr/>
              </p:nvSpPr>
              <p:spPr bwMode="auto">
                <a:xfrm>
                  <a:off x="2944" y="943"/>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1" name="Line 44"/>
                <p:cNvSpPr>
                  <a:spLocks noChangeShapeType="1"/>
                </p:cNvSpPr>
                <p:nvPr/>
              </p:nvSpPr>
              <p:spPr bwMode="auto">
                <a:xfrm>
                  <a:off x="2894" y="850"/>
                  <a:ext cx="52" cy="9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305" name="Group 45"/>
              <p:cNvGrpSpPr>
                <a:grpSpLocks/>
              </p:cNvGrpSpPr>
              <p:nvPr/>
            </p:nvGrpSpPr>
            <p:grpSpPr bwMode="auto">
              <a:xfrm flipV="1">
                <a:off x="3686" y="243"/>
                <a:ext cx="177" cy="66"/>
                <a:chOff x="2848" y="848"/>
                <a:chExt cx="140" cy="98"/>
              </a:xfrm>
            </p:grpSpPr>
            <p:sp>
              <p:nvSpPr>
                <p:cNvPr id="306" name="Line 46"/>
                <p:cNvSpPr>
                  <a:spLocks noChangeShapeType="1"/>
                </p:cNvSpPr>
                <p:nvPr/>
              </p:nvSpPr>
              <p:spPr bwMode="auto">
                <a:xfrm flipV="1">
                  <a:off x="2848" y="846"/>
                  <a:ext cx="50"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07" name="Line 47"/>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08" name="Line 48"/>
                <p:cNvSpPr>
                  <a:spLocks noChangeShapeType="1"/>
                </p:cNvSpPr>
                <p:nvPr/>
              </p:nvSpPr>
              <p:spPr bwMode="auto">
                <a:xfrm>
                  <a:off x="2894" y="849"/>
                  <a:ext cx="52" cy="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grpSp>
          <p:nvGrpSpPr>
            <p:cNvPr id="183" name="Group 49"/>
            <p:cNvGrpSpPr>
              <a:grpSpLocks/>
            </p:cNvGrpSpPr>
            <p:nvPr/>
          </p:nvGrpSpPr>
          <p:grpSpPr bwMode="auto">
            <a:xfrm>
              <a:off x="2720" y="2586"/>
              <a:ext cx="315" cy="147"/>
              <a:chOff x="3600" y="219"/>
              <a:chExt cx="360" cy="175"/>
            </a:xfrm>
          </p:grpSpPr>
          <p:sp>
            <p:nvSpPr>
              <p:cNvPr id="286" name="Oval 50"/>
              <p:cNvSpPr>
                <a:spLocks noChangeArrowheads="1"/>
              </p:cNvSpPr>
              <p:nvPr/>
            </p:nvSpPr>
            <p:spPr bwMode="auto">
              <a:xfrm>
                <a:off x="3603" y="298"/>
                <a:ext cx="357" cy="96"/>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87" name="Line 51"/>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88" name="Line 52"/>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89" name="Rectangle 53"/>
              <p:cNvSpPr>
                <a:spLocks noChangeArrowheads="1"/>
              </p:cNvSpPr>
              <p:nvPr/>
            </p:nvSpPr>
            <p:spPr bwMode="auto">
              <a:xfrm>
                <a:off x="3603" y="289"/>
                <a:ext cx="353" cy="5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290" name="Oval 54"/>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291" name="Group 55"/>
              <p:cNvGrpSpPr>
                <a:grpSpLocks/>
              </p:cNvGrpSpPr>
              <p:nvPr/>
            </p:nvGrpSpPr>
            <p:grpSpPr bwMode="auto">
              <a:xfrm>
                <a:off x="3686" y="244"/>
                <a:ext cx="177" cy="66"/>
                <a:chOff x="2848" y="848"/>
                <a:chExt cx="140" cy="98"/>
              </a:xfrm>
            </p:grpSpPr>
            <p:sp>
              <p:nvSpPr>
                <p:cNvPr id="296" name="Line 56"/>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97" name="Line 57"/>
                <p:cNvSpPr>
                  <a:spLocks noChangeShapeType="1"/>
                </p:cNvSpPr>
                <p:nvPr/>
              </p:nvSpPr>
              <p:spPr bwMode="auto">
                <a:xfrm>
                  <a:off x="2944" y="943"/>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98" name="Line 58"/>
                <p:cNvSpPr>
                  <a:spLocks noChangeShapeType="1"/>
                </p:cNvSpPr>
                <p:nvPr/>
              </p:nvSpPr>
              <p:spPr bwMode="auto">
                <a:xfrm>
                  <a:off x="2894" y="850"/>
                  <a:ext cx="52" cy="9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92" name="Group 59"/>
              <p:cNvGrpSpPr>
                <a:grpSpLocks/>
              </p:cNvGrpSpPr>
              <p:nvPr/>
            </p:nvGrpSpPr>
            <p:grpSpPr bwMode="auto">
              <a:xfrm flipV="1">
                <a:off x="3686" y="243"/>
                <a:ext cx="177" cy="66"/>
                <a:chOff x="2848" y="848"/>
                <a:chExt cx="140" cy="98"/>
              </a:xfrm>
            </p:grpSpPr>
            <p:sp>
              <p:nvSpPr>
                <p:cNvPr id="293" name="Line 60"/>
                <p:cNvSpPr>
                  <a:spLocks noChangeShapeType="1"/>
                </p:cNvSpPr>
                <p:nvPr/>
              </p:nvSpPr>
              <p:spPr bwMode="auto">
                <a:xfrm flipV="1">
                  <a:off x="2848" y="846"/>
                  <a:ext cx="50"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94" name="Line 61"/>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95" name="Line 62"/>
                <p:cNvSpPr>
                  <a:spLocks noChangeShapeType="1"/>
                </p:cNvSpPr>
                <p:nvPr/>
              </p:nvSpPr>
              <p:spPr bwMode="auto">
                <a:xfrm>
                  <a:off x="2894" y="849"/>
                  <a:ext cx="52" cy="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grpSp>
          <p:nvGrpSpPr>
            <p:cNvPr id="184" name="Group 63"/>
            <p:cNvGrpSpPr>
              <a:grpSpLocks/>
            </p:cNvGrpSpPr>
            <p:nvPr/>
          </p:nvGrpSpPr>
          <p:grpSpPr bwMode="auto">
            <a:xfrm>
              <a:off x="3120" y="2773"/>
              <a:ext cx="316" cy="147"/>
              <a:chOff x="3600" y="219"/>
              <a:chExt cx="360" cy="175"/>
            </a:xfrm>
          </p:grpSpPr>
          <p:sp>
            <p:nvSpPr>
              <p:cNvPr id="273" name="Oval 64"/>
              <p:cNvSpPr>
                <a:spLocks noChangeArrowheads="1"/>
              </p:cNvSpPr>
              <p:nvPr/>
            </p:nvSpPr>
            <p:spPr bwMode="auto">
              <a:xfrm>
                <a:off x="3603" y="298"/>
                <a:ext cx="357" cy="96"/>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74" name="Line 65"/>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75" name="Line 66"/>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76" name="Rectangle 67"/>
              <p:cNvSpPr>
                <a:spLocks noChangeArrowheads="1"/>
              </p:cNvSpPr>
              <p:nvPr/>
            </p:nvSpPr>
            <p:spPr bwMode="auto">
              <a:xfrm>
                <a:off x="3603" y="289"/>
                <a:ext cx="352" cy="5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277" name="Oval 68"/>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278" name="Group 69"/>
              <p:cNvGrpSpPr>
                <a:grpSpLocks/>
              </p:cNvGrpSpPr>
              <p:nvPr/>
            </p:nvGrpSpPr>
            <p:grpSpPr bwMode="auto">
              <a:xfrm>
                <a:off x="3686" y="244"/>
                <a:ext cx="177" cy="66"/>
                <a:chOff x="2848" y="848"/>
                <a:chExt cx="140" cy="98"/>
              </a:xfrm>
            </p:grpSpPr>
            <p:sp>
              <p:nvSpPr>
                <p:cNvPr id="283" name="Line 70"/>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84" name="Line 71"/>
                <p:cNvSpPr>
                  <a:spLocks noChangeShapeType="1"/>
                </p:cNvSpPr>
                <p:nvPr/>
              </p:nvSpPr>
              <p:spPr bwMode="auto">
                <a:xfrm>
                  <a:off x="2944" y="943"/>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85" name="Line 72"/>
                <p:cNvSpPr>
                  <a:spLocks noChangeShapeType="1"/>
                </p:cNvSpPr>
                <p:nvPr/>
              </p:nvSpPr>
              <p:spPr bwMode="auto">
                <a:xfrm>
                  <a:off x="2894" y="850"/>
                  <a:ext cx="52" cy="9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79" name="Group 73"/>
              <p:cNvGrpSpPr>
                <a:grpSpLocks/>
              </p:cNvGrpSpPr>
              <p:nvPr/>
            </p:nvGrpSpPr>
            <p:grpSpPr bwMode="auto">
              <a:xfrm flipV="1">
                <a:off x="3686" y="243"/>
                <a:ext cx="177" cy="66"/>
                <a:chOff x="2848" y="848"/>
                <a:chExt cx="140" cy="98"/>
              </a:xfrm>
            </p:grpSpPr>
            <p:sp>
              <p:nvSpPr>
                <p:cNvPr id="280" name="Line 74"/>
                <p:cNvSpPr>
                  <a:spLocks noChangeShapeType="1"/>
                </p:cNvSpPr>
                <p:nvPr/>
              </p:nvSpPr>
              <p:spPr bwMode="auto">
                <a:xfrm flipV="1">
                  <a:off x="2848" y="846"/>
                  <a:ext cx="50"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81" name="Line 75"/>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82" name="Line 76"/>
                <p:cNvSpPr>
                  <a:spLocks noChangeShapeType="1"/>
                </p:cNvSpPr>
                <p:nvPr/>
              </p:nvSpPr>
              <p:spPr bwMode="auto">
                <a:xfrm>
                  <a:off x="2894" y="849"/>
                  <a:ext cx="52" cy="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grpSp>
          <p:nvGrpSpPr>
            <p:cNvPr id="185" name="Group 77"/>
            <p:cNvGrpSpPr>
              <a:grpSpLocks/>
            </p:cNvGrpSpPr>
            <p:nvPr/>
          </p:nvGrpSpPr>
          <p:grpSpPr bwMode="auto">
            <a:xfrm>
              <a:off x="3400" y="2360"/>
              <a:ext cx="316" cy="147"/>
              <a:chOff x="3600" y="219"/>
              <a:chExt cx="360" cy="175"/>
            </a:xfrm>
          </p:grpSpPr>
          <p:sp>
            <p:nvSpPr>
              <p:cNvPr id="260" name="Oval 78"/>
              <p:cNvSpPr>
                <a:spLocks noChangeArrowheads="1"/>
              </p:cNvSpPr>
              <p:nvPr/>
            </p:nvSpPr>
            <p:spPr bwMode="auto">
              <a:xfrm>
                <a:off x="3603" y="298"/>
                <a:ext cx="357" cy="96"/>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61" name="Line 79"/>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62" name="Line 80"/>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63" name="Rectangle 81"/>
              <p:cNvSpPr>
                <a:spLocks noChangeArrowheads="1"/>
              </p:cNvSpPr>
              <p:nvPr/>
            </p:nvSpPr>
            <p:spPr bwMode="auto">
              <a:xfrm>
                <a:off x="3603" y="289"/>
                <a:ext cx="352" cy="5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Times New Roman" charset="0"/>
                  <a:ea typeface="ＭＳ Ｐゴシック" charset="-128"/>
                </a:endParaRPr>
              </a:p>
            </p:txBody>
          </p:sp>
          <p:sp>
            <p:nvSpPr>
              <p:cNvPr id="264" name="Oval 82"/>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265" name="Group 83"/>
              <p:cNvGrpSpPr>
                <a:grpSpLocks/>
              </p:cNvGrpSpPr>
              <p:nvPr/>
            </p:nvGrpSpPr>
            <p:grpSpPr bwMode="auto">
              <a:xfrm>
                <a:off x="3686" y="244"/>
                <a:ext cx="177" cy="66"/>
                <a:chOff x="2848" y="848"/>
                <a:chExt cx="140" cy="98"/>
              </a:xfrm>
            </p:grpSpPr>
            <p:sp>
              <p:nvSpPr>
                <p:cNvPr id="270" name="Line 84"/>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71" name="Line 85"/>
                <p:cNvSpPr>
                  <a:spLocks noChangeShapeType="1"/>
                </p:cNvSpPr>
                <p:nvPr/>
              </p:nvSpPr>
              <p:spPr bwMode="auto">
                <a:xfrm>
                  <a:off x="2944" y="943"/>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72" name="Line 86"/>
                <p:cNvSpPr>
                  <a:spLocks noChangeShapeType="1"/>
                </p:cNvSpPr>
                <p:nvPr/>
              </p:nvSpPr>
              <p:spPr bwMode="auto">
                <a:xfrm>
                  <a:off x="2894" y="850"/>
                  <a:ext cx="52" cy="9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66" name="Group 87"/>
              <p:cNvGrpSpPr>
                <a:grpSpLocks/>
              </p:cNvGrpSpPr>
              <p:nvPr/>
            </p:nvGrpSpPr>
            <p:grpSpPr bwMode="auto">
              <a:xfrm flipV="1">
                <a:off x="3686" y="243"/>
                <a:ext cx="177" cy="66"/>
                <a:chOff x="2848" y="848"/>
                <a:chExt cx="140" cy="98"/>
              </a:xfrm>
            </p:grpSpPr>
            <p:sp>
              <p:nvSpPr>
                <p:cNvPr id="267" name="Line 88"/>
                <p:cNvSpPr>
                  <a:spLocks noChangeShapeType="1"/>
                </p:cNvSpPr>
                <p:nvPr/>
              </p:nvSpPr>
              <p:spPr bwMode="auto">
                <a:xfrm flipV="1">
                  <a:off x="2848" y="846"/>
                  <a:ext cx="50"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68" name="Line 89"/>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69" name="Line 90"/>
                <p:cNvSpPr>
                  <a:spLocks noChangeShapeType="1"/>
                </p:cNvSpPr>
                <p:nvPr/>
              </p:nvSpPr>
              <p:spPr bwMode="auto">
                <a:xfrm>
                  <a:off x="2894" y="849"/>
                  <a:ext cx="52" cy="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sp>
          <p:nvSpPr>
            <p:cNvPr id="186" name="Freeform 91"/>
            <p:cNvSpPr>
              <a:spLocks/>
            </p:cNvSpPr>
            <p:nvPr/>
          </p:nvSpPr>
          <p:spPr bwMode="auto">
            <a:xfrm>
              <a:off x="3089" y="2245"/>
              <a:ext cx="318" cy="194"/>
            </a:xfrm>
            <a:custGeom>
              <a:avLst/>
              <a:gdLst>
                <a:gd name="T0" fmla="*/ 0 w 318"/>
                <a:gd name="T1" fmla="*/ 0 h 194"/>
                <a:gd name="T2" fmla="*/ 318 w 318"/>
                <a:gd name="T3" fmla="*/ 194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7" name="Freeform 92"/>
            <p:cNvSpPr>
              <a:spLocks/>
            </p:cNvSpPr>
            <p:nvPr/>
          </p:nvSpPr>
          <p:spPr bwMode="auto">
            <a:xfrm>
              <a:off x="2418" y="2492"/>
              <a:ext cx="303" cy="150"/>
            </a:xfrm>
            <a:custGeom>
              <a:avLst/>
              <a:gdLst>
                <a:gd name="T0" fmla="*/ 0 w 294"/>
                <a:gd name="T1" fmla="*/ 0 h 174"/>
                <a:gd name="T2" fmla="*/ 385 w 294"/>
                <a:gd name="T3" fmla="*/ 46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8" name="Freeform 93"/>
            <p:cNvSpPr>
              <a:spLocks/>
            </p:cNvSpPr>
            <p:nvPr/>
          </p:nvSpPr>
          <p:spPr bwMode="auto">
            <a:xfrm>
              <a:off x="3015" y="2477"/>
              <a:ext cx="396" cy="156"/>
            </a:xfrm>
            <a:custGeom>
              <a:avLst/>
              <a:gdLst>
                <a:gd name="T0" fmla="*/ 0 w 378"/>
                <a:gd name="T1" fmla="*/ 66 h 174"/>
                <a:gd name="T2" fmla="*/ 576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9" name="Freeform 94"/>
            <p:cNvSpPr>
              <a:spLocks/>
            </p:cNvSpPr>
            <p:nvPr/>
          </p:nvSpPr>
          <p:spPr bwMode="auto">
            <a:xfrm>
              <a:off x="3435" y="2511"/>
              <a:ext cx="130" cy="320"/>
            </a:xfrm>
            <a:custGeom>
              <a:avLst/>
              <a:gdLst>
                <a:gd name="T0" fmla="*/ 0 w 118"/>
                <a:gd name="T1" fmla="*/ 9 h 500"/>
                <a:gd name="T2" fmla="*/ 284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0" name="Freeform 95"/>
            <p:cNvSpPr>
              <a:spLocks/>
            </p:cNvSpPr>
            <p:nvPr/>
          </p:nvSpPr>
          <p:spPr bwMode="auto">
            <a:xfrm>
              <a:off x="2657" y="2847"/>
              <a:ext cx="464" cy="47"/>
            </a:xfrm>
            <a:custGeom>
              <a:avLst/>
              <a:gdLst>
                <a:gd name="T0" fmla="*/ 2835 w 370"/>
                <a:gd name="T1" fmla="*/ 1012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1" name="Freeform 96"/>
            <p:cNvSpPr>
              <a:spLocks/>
            </p:cNvSpPr>
            <p:nvPr/>
          </p:nvSpPr>
          <p:spPr bwMode="auto">
            <a:xfrm>
              <a:off x="2319" y="2507"/>
              <a:ext cx="122" cy="268"/>
            </a:xfrm>
            <a:custGeom>
              <a:avLst/>
              <a:gdLst>
                <a:gd name="T0" fmla="*/ 6 w 176"/>
                <a:gd name="T1" fmla="*/ 8 h 412"/>
                <a:gd name="T2" fmla="*/ 6 w 176"/>
                <a:gd name="T3" fmla="*/ 8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2" name="Rectangle 97"/>
            <p:cNvSpPr>
              <a:spLocks noChangeArrowheads="1"/>
            </p:cNvSpPr>
            <p:nvPr/>
          </p:nvSpPr>
          <p:spPr bwMode="auto">
            <a:xfrm>
              <a:off x="1128" y="2264"/>
              <a:ext cx="728" cy="15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3" name="Rectangle 98"/>
            <p:cNvSpPr>
              <a:spLocks noChangeArrowheads="1"/>
            </p:cNvSpPr>
            <p:nvPr/>
          </p:nvSpPr>
          <p:spPr bwMode="auto">
            <a:xfrm>
              <a:off x="1113" y="2279"/>
              <a:ext cx="723" cy="150"/>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4" name="Line 99"/>
            <p:cNvSpPr>
              <a:spLocks noChangeShapeType="1"/>
            </p:cNvSpPr>
            <p:nvPr/>
          </p:nvSpPr>
          <p:spPr bwMode="auto">
            <a:xfrm>
              <a:off x="1759" y="2362"/>
              <a:ext cx="266"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5" name="Text Box 100"/>
            <p:cNvSpPr txBox="1">
              <a:spLocks noChangeArrowheads="1"/>
            </p:cNvSpPr>
            <p:nvPr/>
          </p:nvSpPr>
          <p:spPr bwMode="auto">
            <a:xfrm>
              <a:off x="2390" y="2183"/>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1</a:t>
              </a:r>
            </a:p>
          </p:txBody>
        </p:sp>
        <p:sp>
          <p:nvSpPr>
            <p:cNvPr id="196" name="Text Box 101"/>
            <p:cNvSpPr txBox="1">
              <a:spLocks noChangeArrowheads="1"/>
            </p:cNvSpPr>
            <p:nvPr/>
          </p:nvSpPr>
          <p:spPr bwMode="auto">
            <a:xfrm>
              <a:off x="2336" y="2459"/>
              <a:ext cx="14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charset="0"/>
                  <a:ea typeface="ＭＳ Ｐゴシック" charset="-128"/>
                </a:rPr>
                <a:t>2</a:t>
              </a:r>
            </a:p>
          </p:txBody>
        </p:sp>
        <p:sp>
          <p:nvSpPr>
            <p:cNvPr id="197" name="Text Box 102"/>
            <p:cNvSpPr txBox="1">
              <a:spLocks noChangeArrowheads="1"/>
            </p:cNvSpPr>
            <p:nvPr/>
          </p:nvSpPr>
          <p:spPr bwMode="auto">
            <a:xfrm>
              <a:off x="2178" y="2505"/>
              <a:ext cx="14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charset="0"/>
                  <a:ea typeface="ＭＳ Ｐゴシック" charset="-128"/>
                </a:rPr>
                <a:t>3</a:t>
              </a:r>
            </a:p>
          </p:txBody>
        </p:sp>
        <p:sp>
          <p:nvSpPr>
            <p:cNvPr id="198" name="Rectangle 104"/>
            <p:cNvSpPr>
              <a:spLocks noChangeArrowheads="1"/>
            </p:cNvSpPr>
            <p:nvPr/>
          </p:nvSpPr>
          <p:spPr bwMode="auto">
            <a:xfrm>
              <a:off x="1509" y="2281"/>
              <a:ext cx="269" cy="151"/>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9" name="Text Box 105"/>
            <p:cNvSpPr txBox="1">
              <a:spLocks noChangeArrowheads="1"/>
            </p:cNvSpPr>
            <p:nvPr/>
          </p:nvSpPr>
          <p:spPr bwMode="auto">
            <a:xfrm>
              <a:off x="1479" y="2264"/>
              <a:ext cx="24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0111</a:t>
              </a:r>
            </a:p>
          </p:txBody>
        </p:sp>
        <p:sp>
          <p:nvSpPr>
            <p:cNvPr id="200" name="Text Box 106"/>
            <p:cNvSpPr txBox="1">
              <a:spLocks noChangeArrowheads="1"/>
            </p:cNvSpPr>
            <p:nvPr/>
          </p:nvSpPr>
          <p:spPr bwMode="auto">
            <a:xfrm>
              <a:off x="398" y="1841"/>
              <a:ext cx="79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charset="0"/>
                  <a:ea typeface="ＭＳ Ｐゴシック" charset="-128"/>
                </a:rPr>
                <a:t>value in arriving</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charset="0"/>
                  <a:ea typeface="ＭＳ Ｐゴシック" charset="-128"/>
                </a:rPr>
                <a:t>packet</a:t>
              </a:r>
              <a:r>
                <a:rPr kumimoji="0" lang="ja-JP" altLang="en-US" sz="1600" b="0" i="0" u="none" strike="noStrike" kern="0" cap="none" spc="0" normalizeH="0" baseline="0" noProof="0">
                  <a:ln>
                    <a:noFill/>
                  </a:ln>
                  <a:solidFill>
                    <a:srgbClr val="000000"/>
                  </a:solidFill>
                  <a:effectLst/>
                  <a:uLnTx/>
                  <a:uFillTx/>
                  <a:latin typeface="Arial" charset="0"/>
                  <a:ea typeface="ＭＳ Ｐゴシック" charset="-128"/>
                </a:rPr>
                <a:t>’</a:t>
              </a:r>
              <a:r>
                <a:rPr kumimoji="0" lang="en-US" altLang="ja-JP" sz="1600" b="0" i="0" u="none" strike="noStrike" kern="0" cap="none" spc="0" normalizeH="0" baseline="0" noProof="0">
                  <a:ln>
                    <a:noFill/>
                  </a:ln>
                  <a:solidFill>
                    <a:srgbClr val="000000"/>
                  </a:solidFill>
                  <a:effectLst/>
                  <a:uLnTx/>
                  <a:uFillTx/>
                  <a:latin typeface="Arial" charset="0"/>
                  <a:ea typeface="ＭＳ Ｐゴシック" charset="-128"/>
                </a:rPr>
                <a:t>s header</a:t>
              </a:r>
              <a:endParaRPr kumimoji="0" lang="en-US" altLang="en-US" sz="16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1" name="Line 107"/>
            <p:cNvSpPr>
              <a:spLocks noChangeShapeType="1"/>
            </p:cNvSpPr>
            <p:nvPr/>
          </p:nvSpPr>
          <p:spPr bwMode="auto">
            <a:xfrm flipH="1">
              <a:off x="1269" y="2444"/>
              <a:ext cx="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2" name="Text Box 108"/>
            <p:cNvSpPr txBox="1">
              <a:spLocks noChangeArrowheads="1"/>
            </p:cNvSpPr>
            <p:nvPr/>
          </p:nvSpPr>
          <p:spPr bwMode="auto">
            <a:xfrm>
              <a:off x="1244" y="261"/>
              <a:ext cx="117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rPr>
                <a:t>routing algorithm</a:t>
              </a:r>
            </a:p>
          </p:txBody>
        </p:sp>
        <p:sp>
          <p:nvSpPr>
            <p:cNvPr id="203" name="Rectangle 109"/>
            <p:cNvSpPr>
              <a:spLocks noChangeArrowheads="1"/>
            </p:cNvSpPr>
            <p:nvPr/>
          </p:nvSpPr>
          <p:spPr bwMode="auto">
            <a:xfrm>
              <a:off x="1197" y="732"/>
              <a:ext cx="1263" cy="80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4" name="Text Box 110"/>
            <p:cNvSpPr txBox="1">
              <a:spLocks noChangeArrowheads="1"/>
            </p:cNvSpPr>
            <p:nvPr/>
          </p:nvSpPr>
          <p:spPr bwMode="auto">
            <a:xfrm>
              <a:off x="1248" y="702"/>
              <a:ext cx="88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rPr>
                <a:t>local forwarding table</a:t>
              </a:r>
            </a:p>
          </p:txBody>
        </p:sp>
        <p:sp>
          <p:nvSpPr>
            <p:cNvPr id="205" name="Text Box 111"/>
            <p:cNvSpPr txBox="1">
              <a:spLocks noChangeArrowheads="1"/>
            </p:cNvSpPr>
            <p:nvPr/>
          </p:nvSpPr>
          <p:spPr bwMode="auto">
            <a:xfrm>
              <a:off x="1174" y="858"/>
              <a:ext cx="7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rPr>
                <a:t>header value</a:t>
              </a:r>
            </a:p>
          </p:txBody>
        </p:sp>
        <p:sp>
          <p:nvSpPr>
            <p:cNvPr id="206" name="Text Box 112"/>
            <p:cNvSpPr txBox="1">
              <a:spLocks noChangeArrowheads="1"/>
            </p:cNvSpPr>
            <p:nvPr/>
          </p:nvSpPr>
          <p:spPr bwMode="auto">
            <a:xfrm>
              <a:off x="1846" y="859"/>
              <a:ext cx="6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charset="0"/>
                  <a:ea typeface="ＭＳ Ｐゴシック" charset="-128"/>
                </a:rPr>
                <a:t>output link</a:t>
              </a:r>
            </a:p>
          </p:txBody>
        </p:sp>
        <p:sp>
          <p:nvSpPr>
            <p:cNvPr id="207" name="Line 113"/>
            <p:cNvSpPr>
              <a:spLocks noChangeShapeType="1"/>
            </p:cNvSpPr>
            <p:nvPr/>
          </p:nvSpPr>
          <p:spPr bwMode="auto">
            <a:xfrm>
              <a:off x="1908" y="866"/>
              <a:ext cx="5" cy="6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8" name="Text Box 114"/>
            <p:cNvSpPr txBox="1">
              <a:spLocks noChangeArrowheads="1"/>
            </p:cNvSpPr>
            <p:nvPr/>
          </p:nvSpPr>
          <p:spPr bwMode="auto">
            <a:xfrm>
              <a:off x="1667" y="1037"/>
              <a:ext cx="24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0100</a:t>
              </a:r>
            </a:p>
            <a:p>
              <a:pPr marL="0" marR="0" lvl="0" indent="0" algn="r"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0101</a:t>
              </a:r>
            </a:p>
            <a:p>
              <a:pPr marL="0" marR="0" lvl="0" indent="0" algn="r"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0111</a:t>
              </a:r>
            </a:p>
            <a:p>
              <a:pPr marL="0" marR="0" lvl="0" indent="0" algn="r"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1001</a:t>
              </a:r>
            </a:p>
          </p:txBody>
        </p:sp>
        <p:sp>
          <p:nvSpPr>
            <p:cNvPr id="209" name="Text Box 115"/>
            <p:cNvSpPr txBox="1">
              <a:spLocks noChangeArrowheads="1"/>
            </p:cNvSpPr>
            <p:nvPr/>
          </p:nvSpPr>
          <p:spPr bwMode="auto">
            <a:xfrm>
              <a:off x="1939" y="1037"/>
              <a:ext cx="12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2</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charset="0"/>
                  <a:ea typeface="ＭＳ Ｐゴシック" charset="-128"/>
                </a:rPr>
                <a:t>1</a:t>
              </a:r>
            </a:p>
          </p:txBody>
        </p:sp>
        <p:sp>
          <p:nvSpPr>
            <p:cNvPr id="210" name="Line 116"/>
            <p:cNvSpPr>
              <a:spLocks noChangeShapeType="1"/>
            </p:cNvSpPr>
            <p:nvPr/>
          </p:nvSpPr>
          <p:spPr bwMode="auto">
            <a:xfrm>
              <a:off x="1197" y="1028"/>
              <a:ext cx="12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1" name="Line 117"/>
            <p:cNvSpPr>
              <a:spLocks noChangeShapeType="1"/>
            </p:cNvSpPr>
            <p:nvPr/>
          </p:nvSpPr>
          <p:spPr bwMode="auto">
            <a:xfrm>
              <a:off x="1192" y="872"/>
              <a:ext cx="126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2" name="AutoShape 118"/>
            <p:cNvSpPr>
              <a:spLocks noChangeArrowheads="1"/>
            </p:cNvSpPr>
            <p:nvPr/>
          </p:nvSpPr>
          <p:spPr bwMode="auto">
            <a:xfrm rot="5400000">
              <a:off x="1763" y="548"/>
              <a:ext cx="151" cy="172"/>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3" name="Line 119"/>
            <p:cNvSpPr>
              <a:spLocks noChangeShapeType="1"/>
            </p:cNvSpPr>
            <p:nvPr/>
          </p:nvSpPr>
          <p:spPr bwMode="auto">
            <a:xfrm>
              <a:off x="1371" y="2086"/>
              <a:ext cx="229" cy="2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4" name="Freeform 120"/>
            <p:cNvSpPr>
              <a:spLocks/>
            </p:cNvSpPr>
            <p:nvPr/>
          </p:nvSpPr>
          <p:spPr bwMode="auto">
            <a:xfrm>
              <a:off x="2047" y="2395"/>
              <a:ext cx="554" cy="167"/>
            </a:xfrm>
            <a:custGeom>
              <a:avLst/>
              <a:gdLst>
                <a:gd name="T0" fmla="*/ 0 w 554"/>
                <a:gd name="T1" fmla="*/ 10 h 167"/>
                <a:gd name="T2" fmla="*/ 324 w 554"/>
                <a:gd name="T3" fmla="*/ 26 h 167"/>
                <a:gd name="T4" fmla="*/ 554 w 554"/>
                <a:gd name="T5" fmla="*/ 16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5" name="Freeform 121"/>
            <p:cNvSpPr>
              <a:spLocks/>
            </p:cNvSpPr>
            <p:nvPr/>
          </p:nvSpPr>
          <p:spPr bwMode="auto">
            <a:xfrm flipH="1">
              <a:off x="3518" y="2127"/>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6" name="Freeform 122"/>
            <p:cNvSpPr>
              <a:spLocks/>
            </p:cNvSpPr>
            <p:nvPr/>
          </p:nvSpPr>
          <p:spPr bwMode="auto">
            <a:xfrm flipH="1">
              <a:off x="2881" y="1948"/>
              <a:ext cx="364"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7" name="Freeform 123"/>
            <p:cNvSpPr>
              <a:spLocks/>
            </p:cNvSpPr>
            <p:nvPr/>
          </p:nvSpPr>
          <p:spPr bwMode="auto">
            <a:xfrm flipH="1" flipV="1">
              <a:off x="3302" y="292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8" name="Freeform 124"/>
            <p:cNvSpPr>
              <a:spLocks/>
            </p:cNvSpPr>
            <p:nvPr/>
          </p:nvSpPr>
          <p:spPr bwMode="auto">
            <a:xfrm flipH="1" flipV="1">
              <a:off x="2452" y="2912"/>
              <a:ext cx="342" cy="234"/>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9" name="Freeform 125"/>
            <p:cNvSpPr>
              <a:spLocks/>
            </p:cNvSpPr>
            <p:nvPr/>
          </p:nvSpPr>
          <p:spPr bwMode="auto">
            <a:xfrm flipH="1" flipV="1">
              <a:off x="2855" y="2728"/>
              <a:ext cx="342" cy="28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220" name="Group 126"/>
            <p:cNvGrpSpPr>
              <a:grpSpLocks/>
            </p:cNvGrpSpPr>
            <p:nvPr/>
          </p:nvGrpSpPr>
          <p:grpSpPr bwMode="auto">
            <a:xfrm>
              <a:off x="2886" y="1668"/>
              <a:ext cx="347" cy="285"/>
              <a:chOff x="2886" y="1668"/>
              <a:chExt cx="347" cy="285"/>
            </a:xfrm>
          </p:grpSpPr>
          <p:sp>
            <p:nvSpPr>
              <p:cNvPr id="253" name="Rectangle 127"/>
              <p:cNvSpPr>
                <a:spLocks noChangeArrowheads="1"/>
              </p:cNvSpPr>
              <p:nvPr/>
            </p:nvSpPr>
            <p:spPr bwMode="auto">
              <a:xfrm>
                <a:off x="2886" y="1668"/>
                <a:ext cx="347" cy="28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54" name="Oval 128"/>
              <p:cNvSpPr>
                <a:spLocks noChangeArrowheads="1"/>
              </p:cNvSpPr>
              <p:nvPr/>
            </p:nvSpPr>
            <p:spPr bwMode="auto">
              <a:xfrm>
                <a:off x="2905" y="1674"/>
                <a:ext cx="314" cy="74"/>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55" name="Rectangle 129"/>
              <p:cNvSpPr>
                <a:spLocks noChangeArrowheads="1"/>
              </p:cNvSpPr>
              <p:nvPr/>
            </p:nvSpPr>
            <p:spPr bwMode="auto">
              <a:xfrm>
                <a:off x="2913" y="1785"/>
                <a:ext cx="300" cy="1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56" name="Line 130"/>
              <p:cNvSpPr>
                <a:spLocks noChangeShapeType="1"/>
              </p:cNvSpPr>
              <p:nvPr/>
            </p:nvSpPr>
            <p:spPr bwMode="auto">
              <a:xfrm>
                <a:off x="3082" y="1811"/>
                <a:ext cx="1" cy="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57" name="Line 131"/>
              <p:cNvSpPr>
                <a:spLocks noChangeShapeType="1"/>
              </p:cNvSpPr>
              <p:nvPr/>
            </p:nvSpPr>
            <p:spPr bwMode="auto">
              <a:xfrm>
                <a:off x="2913" y="184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58" name="Line 132"/>
              <p:cNvSpPr>
                <a:spLocks noChangeShapeType="1"/>
              </p:cNvSpPr>
              <p:nvPr/>
            </p:nvSpPr>
            <p:spPr bwMode="auto">
              <a:xfrm>
                <a:off x="2912" y="181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59" name="AutoShape 133"/>
              <p:cNvSpPr>
                <a:spLocks noChangeArrowheads="1"/>
              </p:cNvSpPr>
              <p:nvPr/>
            </p:nvSpPr>
            <p:spPr bwMode="auto">
              <a:xfrm rot="5400000">
                <a:off x="3051" y="1745"/>
                <a:ext cx="29" cy="41"/>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21" name="Group 134"/>
            <p:cNvGrpSpPr>
              <a:grpSpLocks/>
            </p:cNvGrpSpPr>
            <p:nvPr/>
          </p:nvGrpSpPr>
          <p:grpSpPr bwMode="auto">
            <a:xfrm>
              <a:off x="3524" y="1840"/>
              <a:ext cx="347" cy="285"/>
              <a:chOff x="2886" y="1668"/>
              <a:chExt cx="347" cy="285"/>
            </a:xfrm>
          </p:grpSpPr>
          <p:sp>
            <p:nvSpPr>
              <p:cNvPr id="246" name="Rectangle 135"/>
              <p:cNvSpPr>
                <a:spLocks noChangeArrowheads="1"/>
              </p:cNvSpPr>
              <p:nvPr/>
            </p:nvSpPr>
            <p:spPr bwMode="auto">
              <a:xfrm>
                <a:off x="2886" y="1668"/>
                <a:ext cx="347" cy="28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7" name="Oval 136"/>
              <p:cNvSpPr>
                <a:spLocks noChangeArrowheads="1"/>
              </p:cNvSpPr>
              <p:nvPr/>
            </p:nvSpPr>
            <p:spPr bwMode="auto">
              <a:xfrm>
                <a:off x="2905" y="1674"/>
                <a:ext cx="314" cy="74"/>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8" name="Rectangle 137"/>
              <p:cNvSpPr>
                <a:spLocks noChangeArrowheads="1"/>
              </p:cNvSpPr>
              <p:nvPr/>
            </p:nvSpPr>
            <p:spPr bwMode="auto">
              <a:xfrm>
                <a:off x="2913" y="1785"/>
                <a:ext cx="300" cy="1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9" name="Line 138"/>
              <p:cNvSpPr>
                <a:spLocks noChangeShapeType="1"/>
              </p:cNvSpPr>
              <p:nvPr/>
            </p:nvSpPr>
            <p:spPr bwMode="auto">
              <a:xfrm>
                <a:off x="3082" y="1811"/>
                <a:ext cx="1" cy="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50" name="Line 139"/>
              <p:cNvSpPr>
                <a:spLocks noChangeShapeType="1"/>
              </p:cNvSpPr>
              <p:nvPr/>
            </p:nvSpPr>
            <p:spPr bwMode="auto">
              <a:xfrm>
                <a:off x="2913" y="184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51" name="Line 140"/>
              <p:cNvSpPr>
                <a:spLocks noChangeShapeType="1"/>
              </p:cNvSpPr>
              <p:nvPr/>
            </p:nvSpPr>
            <p:spPr bwMode="auto">
              <a:xfrm>
                <a:off x="2912" y="181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52" name="AutoShape 141"/>
              <p:cNvSpPr>
                <a:spLocks noChangeArrowheads="1"/>
              </p:cNvSpPr>
              <p:nvPr/>
            </p:nvSpPr>
            <p:spPr bwMode="auto">
              <a:xfrm rot="5400000">
                <a:off x="3051" y="1745"/>
                <a:ext cx="29" cy="41"/>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22" name="Group 142"/>
            <p:cNvGrpSpPr>
              <a:grpSpLocks/>
            </p:cNvGrpSpPr>
            <p:nvPr/>
          </p:nvGrpSpPr>
          <p:grpSpPr bwMode="auto">
            <a:xfrm>
              <a:off x="3291" y="3148"/>
              <a:ext cx="347" cy="285"/>
              <a:chOff x="2886" y="1668"/>
              <a:chExt cx="347" cy="285"/>
            </a:xfrm>
          </p:grpSpPr>
          <p:sp>
            <p:nvSpPr>
              <p:cNvPr id="239" name="Rectangle 143"/>
              <p:cNvSpPr>
                <a:spLocks noChangeArrowheads="1"/>
              </p:cNvSpPr>
              <p:nvPr/>
            </p:nvSpPr>
            <p:spPr bwMode="auto">
              <a:xfrm>
                <a:off x="2886" y="1668"/>
                <a:ext cx="347" cy="28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0" name="Oval 144"/>
              <p:cNvSpPr>
                <a:spLocks noChangeArrowheads="1"/>
              </p:cNvSpPr>
              <p:nvPr/>
            </p:nvSpPr>
            <p:spPr bwMode="auto">
              <a:xfrm>
                <a:off x="2905" y="1674"/>
                <a:ext cx="314" cy="74"/>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1" name="Rectangle 145"/>
              <p:cNvSpPr>
                <a:spLocks noChangeArrowheads="1"/>
              </p:cNvSpPr>
              <p:nvPr/>
            </p:nvSpPr>
            <p:spPr bwMode="auto">
              <a:xfrm>
                <a:off x="2913" y="1785"/>
                <a:ext cx="300" cy="1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2" name="Line 146"/>
              <p:cNvSpPr>
                <a:spLocks noChangeShapeType="1"/>
              </p:cNvSpPr>
              <p:nvPr/>
            </p:nvSpPr>
            <p:spPr bwMode="auto">
              <a:xfrm>
                <a:off x="3082" y="1811"/>
                <a:ext cx="1" cy="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3" name="Line 147"/>
              <p:cNvSpPr>
                <a:spLocks noChangeShapeType="1"/>
              </p:cNvSpPr>
              <p:nvPr/>
            </p:nvSpPr>
            <p:spPr bwMode="auto">
              <a:xfrm>
                <a:off x="2913" y="184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4" name="Line 148"/>
              <p:cNvSpPr>
                <a:spLocks noChangeShapeType="1"/>
              </p:cNvSpPr>
              <p:nvPr/>
            </p:nvSpPr>
            <p:spPr bwMode="auto">
              <a:xfrm>
                <a:off x="2912" y="181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5" name="AutoShape 149"/>
              <p:cNvSpPr>
                <a:spLocks noChangeArrowheads="1"/>
              </p:cNvSpPr>
              <p:nvPr/>
            </p:nvSpPr>
            <p:spPr bwMode="auto">
              <a:xfrm rot="5400000">
                <a:off x="3051" y="1745"/>
                <a:ext cx="29" cy="41"/>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23" name="Group 150"/>
            <p:cNvGrpSpPr>
              <a:grpSpLocks/>
            </p:cNvGrpSpPr>
            <p:nvPr/>
          </p:nvGrpSpPr>
          <p:grpSpPr bwMode="auto">
            <a:xfrm>
              <a:off x="2853" y="3010"/>
              <a:ext cx="347" cy="285"/>
              <a:chOff x="2886" y="1668"/>
              <a:chExt cx="347" cy="285"/>
            </a:xfrm>
          </p:grpSpPr>
          <p:sp>
            <p:nvSpPr>
              <p:cNvPr id="232" name="Rectangle 151"/>
              <p:cNvSpPr>
                <a:spLocks noChangeArrowheads="1"/>
              </p:cNvSpPr>
              <p:nvPr/>
            </p:nvSpPr>
            <p:spPr bwMode="auto">
              <a:xfrm>
                <a:off x="2886" y="1668"/>
                <a:ext cx="347" cy="28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3" name="Oval 152"/>
              <p:cNvSpPr>
                <a:spLocks noChangeArrowheads="1"/>
              </p:cNvSpPr>
              <p:nvPr/>
            </p:nvSpPr>
            <p:spPr bwMode="auto">
              <a:xfrm>
                <a:off x="2905" y="1674"/>
                <a:ext cx="314" cy="74"/>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4" name="Rectangle 153"/>
              <p:cNvSpPr>
                <a:spLocks noChangeArrowheads="1"/>
              </p:cNvSpPr>
              <p:nvPr/>
            </p:nvSpPr>
            <p:spPr bwMode="auto">
              <a:xfrm>
                <a:off x="2913" y="1785"/>
                <a:ext cx="300" cy="1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5" name="Line 154"/>
              <p:cNvSpPr>
                <a:spLocks noChangeShapeType="1"/>
              </p:cNvSpPr>
              <p:nvPr/>
            </p:nvSpPr>
            <p:spPr bwMode="auto">
              <a:xfrm>
                <a:off x="3082" y="1811"/>
                <a:ext cx="1" cy="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6" name="Line 155"/>
              <p:cNvSpPr>
                <a:spLocks noChangeShapeType="1"/>
              </p:cNvSpPr>
              <p:nvPr/>
            </p:nvSpPr>
            <p:spPr bwMode="auto">
              <a:xfrm>
                <a:off x="2913" y="184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7" name="Line 156"/>
              <p:cNvSpPr>
                <a:spLocks noChangeShapeType="1"/>
              </p:cNvSpPr>
              <p:nvPr/>
            </p:nvSpPr>
            <p:spPr bwMode="auto">
              <a:xfrm>
                <a:off x="2912" y="181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8" name="AutoShape 157"/>
              <p:cNvSpPr>
                <a:spLocks noChangeArrowheads="1"/>
              </p:cNvSpPr>
              <p:nvPr/>
            </p:nvSpPr>
            <p:spPr bwMode="auto">
              <a:xfrm rot="5400000">
                <a:off x="3051" y="1745"/>
                <a:ext cx="29" cy="41"/>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224" name="Group 158"/>
            <p:cNvGrpSpPr>
              <a:grpSpLocks/>
            </p:cNvGrpSpPr>
            <p:nvPr/>
          </p:nvGrpSpPr>
          <p:grpSpPr bwMode="auto">
            <a:xfrm>
              <a:off x="2440" y="3131"/>
              <a:ext cx="347" cy="285"/>
              <a:chOff x="2886" y="1668"/>
              <a:chExt cx="347" cy="285"/>
            </a:xfrm>
          </p:grpSpPr>
          <p:sp>
            <p:nvSpPr>
              <p:cNvPr id="225" name="Rectangle 159"/>
              <p:cNvSpPr>
                <a:spLocks noChangeArrowheads="1"/>
              </p:cNvSpPr>
              <p:nvPr/>
            </p:nvSpPr>
            <p:spPr bwMode="auto">
              <a:xfrm>
                <a:off x="2886" y="1668"/>
                <a:ext cx="347" cy="28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6" name="Oval 160"/>
              <p:cNvSpPr>
                <a:spLocks noChangeArrowheads="1"/>
              </p:cNvSpPr>
              <p:nvPr/>
            </p:nvSpPr>
            <p:spPr bwMode="auto">
              <a:xfrm>
                <a:off x="2905" y="1674"/>
                <a:ext cx="314" cy="74"/>
              </a:xfrm>
              <a:prstGeom prst="ellipse">
                <a:avLst/>
              </a:prstGeom>
              <a:solidFill>
                <a:srgbClr val="FFFFFF"/>
              </a:solidFill>
              <a:ln w="9525">
                <a:solidFill>
                  <a:srgbClr val="000000"/>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7" name="Rectangle 161"/>
              <p:cNvSpPr>
                <a:spLocks noChangeArrowheads="1"/>
              </p:cNvSpPr>
              <p:nvPr/>
            </p:nvSpPr>
            <p:spPr bwMode="auto">
              <a:xfrm>
                <a:off x="2913" y="1785"/>
                <a:ext cx="300" cy="1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8" name="Line 162"/>
              <p:cNvSpPr>
                <a:spLocks noChangeShapeType="1"/>
              </p:cNvSpPr>
              <p:nvPr/>
            </p:nvSpPr>
            <p:spPr bwMode="auto">
              <a:xfrm>
                <a:off x="3082" y="1811"/>
                <a:ext cx="1" cy="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9" name="Line 163"/>
              <p:cNvSpPr>
                <a:spLocks noChangeShapeType="1"/>
              </p:cNvSpPr>
              <p:nvPr/>
            </p:nvSpPr>
            <p:spPr bwMode="auto">
              <a:xfrm>
                <a:off x="2913" y="184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0" name="Line 164"/>
              <p:cNvSpPr>
                <a:spLocks noChangeShapeType="1"/>
              </p:cNvSpPr>
              <p:nvPr/>
            </p:nvSpPr>
            <p:spPr bwMode="auto">
              <a:xfrm>
                <a:off x="2912" y="1812"/>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1" name="AutoShape 165"/>
              <p:cNvSpPr>
                <a:spLocks noChangeArrowheads="1"/>
              </p:cNvSpPr>
              <p:nvPr/>
            </p:nvSpPr>
            <p:spPr bwMode="auto">
              <a:xfrm rot="5400000">
                <a:off x="3051" y="1745"/>
                <a:ext cx="29" cy="41"/>
              </a:xfrm>
              <a:prstGeom prst="rightArrow">
                <a:avLst>
                  <a:gd name="adj1" fmla="val 51167"/>
                  <a:gd name="adj2" fmla="val 39736"/>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grpSp>
        <p:nvGrpSpPr>
          <p:cNvPr id="338" name="Group 170"/>
          <p:cNvGrpSpPr>
            <a:grpSpLocks/>
          </p:cNvGrpSpPr>
          <p:nvPr/>
        </p:nvGrpSpPr>
        <p:grpSpPr bwMode="auto">
          <a:xfrm>
            <a:off x="5814485" y="1292226"/>
            <a:ext cx="4861984" cy="646113"/>
            <a:chOff x="2782" y="912"/>
            <a:chExt cx="2297" cy="407"/>
          </a:xfrm>
        </p:grpSpPr>
        <p:sp>
          <p:nvSpPr>
            <p:cNvPr id="339" name="Line 171"/>
            <p:cNvSpPr>
              <a:spLocks noChangeShapeType="1"/>
            </p:cNvSpPr>
            <p:nvPr/>
          </p:nvSpPr>
          <p:spPr bwMode="auto">
            <a:xfrm>
              <a:off x="2782" y="1117"/>
              <a:ext cx="1032"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40" name="Text Box 172"/>
            <p:cNvSpPr txBox="1">
              <a:spLocks noChangeArrowheads="1"/>
            </p:cNvSpPr>
            <p:nvPr/>
          </p:nvSpPr>
          <p:spPr bwMode="auto">
            <a:xfrm>
              <a:off x="3532" y="912"/>
              <a:ext cx="154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CC0000"/>
                  </a:solidFill>
                  <a:effectLst/>
                  <a:uLnTx/>
                  <a:uFillTx/>
                  <a:latin typeface="Arial" charset="0"/>
                  <a:ea typeface="ＭＳ Ｐゴシック" charset="-128"/>
                </a:rPr>
                <a:t>routing algorithm determines</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CC0000"/>
                  </a:solidFill>
                  <a:effectLst/>
                  <a:uLnTx/>
                  <a:uFillTx/>
                  <a:latin typeface="Arial" charset="0"/>
                  <a:ea typeface="ＭＳ Ｐゴシック" charset="-128"/>
                </a:rPr>
                <a:t>end-end-path through network</a:t>
              </a:r>
            </a:p>
          </p:txBody>
        </p:sp>
      </p:grpSp>
      <p:grpSp>
        <p:nvGrpSpPr>
          <p:cNvPr id="341" name="Group 173"/>
          <p:cNvGrpSpPr>
            <a:grpSpLocks/>
          </p:cNvGrpSpPr>
          <p:nvPr/>
        </p:nvGrpSpPr>
        <p:grpSpPr bwMode="auto">
          <a:xfrm>
            <a:off x="5899152" y="1979614"/>
            <a:ext cx="4734983" cy="646113"/>
            <a:chOff x="2782" y="912"/>
            <a:chExt cx="2237" cy="407"/>
          </a:xfrm>
        </p:grpSpPr>
        <p:sp>
          <p:nvSpPr>
            <p:cNvPr id="342" name="Line 174"/>
            <p:cNvSpPr>
              <a:spLocks noChangeShapeType="1"/>
            </p:cNvSpPr>
            <p:nvPr/>
          </p:nvSpPr>
          <p:spPr bwMode="auto">
            <a:xfrm>
              <a:off x="2782" y="1117"/>
              <a:ext cx="1032"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43" name="Text Box 175"/>
            <p:cNvSpPr txBox="1">
              <a:spLocks noChangeArrowheads="1"/>
            </p:cNvSpPr>
            <p:nvPr/>
          </p:nvSpPr>
          <p:spPr bwMode="auto">
            <a:xfrm>
              <a:off x="3532" y="912"/>
              <a:ext cx="148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CC0000"/>
                  </a:solidFill>
                  <a:effectLst/>
                  <a:uLnTx/>
                  <a:uFillTx/>
                  <a:latin typeface="Arial" charset="0"/>
                  <a:ea typeface="ＭＳ Ｐゴシック" charset="-128"/>
                </a:rPr>
                <a:t>forwarding table determines</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CC0000"/>
                  </a:solidFill>
                  <a:effectLst/>
                  <a:uLnTx/>
                  <a:uFillTx/>
                  <a:latin typeface="Arial" charset="0"/>
                  <a:ea typeface="ＭＳ Ｐゴシック" charset="-128"/>
                </a:rPr>
                <a:t>local forwarding at this router</a:t>
              </a:r>
            </a:p>
          </p:txBody>
        </p:sp>
      </p:grpSp>
    </p:spTree>
    <p:extLst>
      <p:ext uri="{BB962C8B-B14F-4D97-AF65-F5344CB8AC3E}">
        <p14:creationId xmlns:p14="http://schemas.microsoft.com/office/powerpoint/2010/main" val="101917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338"/>
                                        </p:tgtEl>
                                        <p:attrNameLst>
                                          <p:attrName>style.visibility</p:attrName>
                                        </p:attrNameLst>
                                      </p:cBhvr>
                                      <p:to>
                                        <p:strVal val="visible"/>
                                      </p:to>
                                    </p:set>
                                    <p:animEffect transition="in" filter="dissolve">
                                      <p:cBhvr>
                                        <p:cTn id="11" dur="500"/>
                                        <p:tgtEl>
                                          <p:spTgt spid="33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41"/>
                                        </p:tgtEl>
                                        <p:attrNameLst>
                                          <p:attrName>style.visibility</p:attrName>
                                        </p:attrNameLst>
                                      </p:cBhvr>
                                      <p:to>
                                        <p:strVal val="visible"/>
                                      </p:to>
                                    </p:set>
                                    <p:animEffect transition="in" filter="dissolve">
                                      <p:cBhvr>
                                        <p:cTn id="16" dur="500"/>
                                        <p:tgtEl>
                                          <p:spTgt spid="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 </a:t>
            </a:r>
            <a:r>
              <a:rPr lang="mr-IN" dirty="0"/>
              <a:t>–</a:t>
            </a:r>
            <a:r>
              <a:rPr lang="en-US" dirty="0"/>
              <a:t> Example:2</a:t>
            </a:r>
          </a:p>
        </p:txBody>
      </p:sp>
      <p:sp>
        <p:nvSpPr>
          <p:cNvPr id="4" name="Content Placeholder 3">
            <a:extLst>
              <a:ext uri="{FF2B5EF4-FFF2-40B4-BE49-F238E27FC236}">
                <a16:creationId xmlns:a16="http://schemas.microsoft.com/office/drawing/2014/main" xmlns="" id="{024F2905-5D09-9443-9535-C1B7D94D70D8}"/>
              </a:ext>
            </a:extLst>
          </p:cNvPr>
          <p:cNvSpPr>
            <a:spLocks noGrp="1"/>
          </p:cNvSpPr>
          <p:nvPr>
            <p:ph idx="1"/>
          </p:nvPr>
        </p:nvSpPr>
        <p:spPr/>
        <p:txBody>
          <a:bodyPr/>
          <a:lstStyle/>
          <a:p>
            <a:endParaRPr lang="en-US"/>
          </a:p>
        </p:txBody>
      </p:sp>
      <p:sp>
        <p:nvSpPr>
          <p:cNvPr id="92" name="Text Box 3"/>
          <p:cNvSpPr txBox="1">
            <a:spLocks noChangeArrowheads="1"/>
          </p:cNvSpPr>
          <p:nvPr/>
        </p:nvSpPr>
        <p:spPr bwMode="auto">
          <a:xfrm>
            <a:off x="549481" y="1506539"/>
            <a:ext cx="712053"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dirty="0">
                <a:solidFill>
                  <a:srgbClr val="000000"/>
                </a:solidFill>
                <a:latin typeface="Arial" charset="0"/>
              </a:rPr>
              <a:t>Step</a:t>
            </a:r>
          </a:p>
          <a:p>
            <a:pPr algn="r" eaLnBrk="0" fontAlgn="base" hangingPunct="0">
              <a:lnSpc>
                <a:spcPct val="100000"/>
              </a:lnSpc>
              <a:spcBef>
                <a:spcPct val="0"/>
              </a:spcBef>
              <a:spcAft>
                <a:spcPct val="0"/>
              </a:spcAft>
              <a:buClrTx/>
              <a:buSzTx/>
              <a:buFontTx/>
              <a:buNone/>
            </a:pPr>
            <a:r>
              <a:rPr lang="en-US" altLang="en-US" sz="2000" dirty="0">
                <a:solidFill>
                  <a:srgbClr val="000000"/>
                </a:solidFill>
                <a:latin typeface="Arial" charset="0"/>
              </a:rPr>
              <a:t>0</a:t>
            </a:r>
          </a:p>
          <a:p>
            <a:pPr algn="r" eaLnBrk="0" fontAlgn="base" hangingPunct="0">
              <a:lnSpc>
                <a:spcPct val="100000"/>
              </a:lnSpc>
              <a:spcBef>
                <a:spcPct val="0"/>
              </a:spcBef>
              <a:spcAft>
                <a:spcPct val="0"/>
              </a:spcAft>
              <a:buClrTx/>
              <a:buSzTx/>
              <a:buFontTx/>
              <a:buNone/>
            </a:pPr>
            <a:r>
              <a:rPr lang="en-US" altLang="en-US" sz="2000" dirty="0">
                <a:solidFill>
                  <a:srgbClr val="000000"/>
                </a:solidFill>
                <a:latin typeface="Arial" charset="0"/>
              </a:rPr>
              <a:t>1</a:t>
            </a:r>
          </a:p>
          <a:p>
            <a:pPr algn="r" eaLnBrk="0" fontAlgn="base" hangingPunct="0">
              <a:lnSpc>
                <a:spcPct val="100000"/>
              </a:lnSpc>
              <a:spcBef>
                <a:spcPct val="0"/>
              </a:spcBef>
              <a:spcAft>
                <a:spcPct val="0"/>
              </a:spcAft>
              <a:buClrTx/>
              <a:buSzTx/>
              <a:buFontTx/>
              <a:buNone/>
            </a:pPr>
            <a:r>
              <a:rPr lang="en-US" altLang="en-US" sz="2000" dirty="0">
                <a:solidFill>
                  <a:srgbClr val="000000"/>
                </a:solidFill>
                <a:latin typeface="Arial" charset="0"/>
              </a:rPr>
              <a:t>2</a:t>
            </a:r>
          </a:p>
          <a:p>
            <a:pPr algn="r" eaLnBrk="0" fontAlgn="base" hangingPunct="0">
              <a:lnSpc>
                <a:spcPct val="100000"/>
              </a:lnSpc>
              <a:spcBef>
                <a:spcPct val="0"/>
              </a:spcBef>
              <a:spcAft>
                <a:spcPct val="0"/>
              </a:spcAft>
              <a:buClrTx/>
              <a:buSzTx/>
              <a:buFontTx/>
              <a:buNone/>
            </a:pPr>
            <a:r>
              <a:rPr lang="en-US" altLang="en-US" sz="2000" dirty="0">
                <a:solidFill>
                  <a:srgbClr val="000000"/>
                </a:solidFill>
                <a:latin typeface="Arial" charset="0"/>
              </a:rPr>
              <a:t>3</a:t>
            </a:r>
          </a:p>
          <a:p>
            <a:pPr algn="r" eaLnBrk="0" fontAlgn="base" hangingPunct="0">
              <a:lnSpc>
                <a:spcPct val="100000"/>
              </a:lnSpc>
              <a:spcBef>
                <a:spcPct val="0"/>
              </a:spcBef>
              <a:spcAft>
                <a:spcPct val="0"/>
              </a:spcAft>
              <a:buClrTx/>
              <a:buSzTx/>
              <a:buFontTx/>
              <a:buNone/>
            </a:pPr>
            <a:r>
              <a:rPr lang="en-US" altLang="en-US" sz="2000" dirty="0">
                <a:solidFill>
                  <a:srgbClr val="000000"/>
                </a:solidFill>
                <a:latin typeface="Arial" charset="0"/>
              </a:rPr>
              <a:t>4</a:t>
            </a:r>
          </a:p>
          <a:p>
            <a:pPr algn="r" eaLnBrk="0" fontAlgn="base" hangingPunct="0">
              <a:lnSpc>
                <a:spcPct val="100000"/>
              </a:lnSpc>
              <a:spcBef>
                <a:spcPct val="0"/>
              </a:spcBef>
              <a:spcAft>
                <a:spcPct val="0"/>
              </a:spcAft>
              <a:buClrTx/>
              <a:buSzTx/>
              <a:buFontTx/>
              <a:buNone/>
            </a:pPr>
            <a:r>
              <a:rPr lang="en-US" altLang="en-US" sz="2000" dirty="0">
                <a:solidFill>
                  <a:srgbClr val="000000"/>
                </a:solidFill>
                <a:latin typeface="Arial" charset="0"/>
              </a:rPr>
              <a:t>5</a:t>
            </a:r>
          </a:p>
        </p:txBody>
      </p:sp>
      <p:sp>
        <p:nvSpPr>
          <p:cNvPr id="93" name="Text Box 4"/>
          <p:cNvSpPr txBox="1">
            <a:spLocks noChangeArrowheads="1"/>
          </p:cNvSpPr>
          <p:nvPr/>
        </p:nvSpPr>
        <p:spPr bwMode="auto">
          <a:xfrm>
            <a:off x="2000592" y="1516064"/>
            <a:ext cx="102624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dirty="0">
                <a:solidFill>
                  <a:srgbClr val="000000"/>
                </a:solidFill>
                <a:latin typeface="Arial" charset="0"/>
              </a:rPr>
              <a:t>N'</a:t>
            </a:r>
          </a:p>
          <a:p>
            <a:pPr algn="r" eaLnBrk="0" fontAlgn="base" hangingPunct="0">
              <a:lnSpc>
                <a:spcPct val="100000"/>
              </a:lnSpc>
              <a:spcBef>
                <a:spcPct val="0"/>
              </a:spcBef>
              <a:spcAft>
                <a:spcPct val="0"/>
              </a:spcAft>
              <a:buClrTx/>
              <a:buSzTx/>
              <a:buFontTx/>
              <a:buNone/>
            </a:pPr>
            <a:r>
              <a:rPr lang="en-US" altLang="en-US" sz="2000" dirty="0">
                <a:solidFill>
                  <a:srgbClr val="000000"/>
                </a:solidFill>
                <a:latin typeface="Arial" charset="0"/>
              </a:rPr>
              <a:t>u</a:t>
            </a:r>
          </a:p>
          <a:p>
            <a:pPr algn="r" eaLnBrk="0" fontAlgn="base" hangingPunct="0">
              <a:lnSpc>
                <a:spcPct val="100000"/>
              </a:lnSpc>
              <a:spcBef>
                <a:spcPct val="0"/>
              </a:spcBef>
              <a:spcAft>
                <a:spcPct val="0"/>
              </a:spcAft>
              <a:buClrTx/>
              <a:buSzTx/>
              <a:buFontTx/>
              <a:buNone/>
            </a:pPr>
            <a:r>
              <a:rPr lang="en-US" altLang="en-US" sz="2000" dirty="0" err="1">
                <a:solidFill>
                  <a:srgbClr val="000000"/>
                </a:solidFill>
                <a:latin typeface="Arial" charset="0"/>
              </a:rPr>
              <a:t>ux</a:t>
            </a:r>
            <a:endParaRPr lang="en-US" altLang="en-US" sz="2000" dirty="0">
              <a:solidFill>
                <a:srgbClr val="000000"/>
              </a:solidFill>
              <a:latin typeface="Arial" charset="0"/>
            </a:endParaRPr>
          </a:p>
          <a:p>
            <a:pPr algn="r" eaLnBrk="0" fontAlgn="base" hangingPunct="0">
              <a:lnSpc>
                <a:spcPct val="100000"/>
              </a:lnSpc>
              <a:spcBef>
                <a:spcPct val="0"/>
              </a:spcBef>
              <a:spcAft>
                <a:spcPct val="0"/>
              </a:spcAft>
              <a:buClrTx/>
              <a:buSzTx/>
              <a:buFontTx/>
              <a:buNone/>
            </a:pPr>
            <a:r>
              <a:rPr lang="en-US" altLang="en-US" sz="2000" dirty="0" err="1">
                <a:solidFill>
                  <a:srgbClr val="000000"/>
                </a:solidFill>
                <a:latin typeface="Arial" charset="0"/>
              </a:rPr>
              <a:t>uxy</a:t>
            </a:r>
            <a:endParaRPr lang="en-US" altLang="en-US" sz="2000" dirty="0">
              <a:solidFill>
                <a:srgbClr val="000000"/>
              </a:solidFill>
              <a:latin typeface="Arial" charset="0"/>
            </a:endParaRPr>
          </a:p>
          <a:p>
            <a:pPr algn="r" eaLnBrk="0" fontAlgn="base" hangingPunct="0">
              <a:lnSpc>
                <a:spcPct val="100000"/>
              </a:lnSpc>
              <a:spcBef>
                <a:spcPct val="0"/>
              </a:spcBef>
              <a:spcAft>
                <a:spcPct val="0"/>
              </a:spcAft>
              <a:buClrTx/>
              <a:buSzTx/>
              <a:buFontTx/>
              <a:buNone/>
            </a:pPr>
            <a:r>
              <a:rPr lang="en-US" altLang="en-US" sz="2000" dirty="0" err="1">
                <a:solidFill>
                  <a:srgbClr val="000000"/>
                </a:solidFill>
                <a:latin typeface="Arial" charset="0"/>
              </a:rPr>
              <a:t>uxyv</a:t>
            </a:r>
            <a:endParaRPr lang="en-US" altLang="en-US" sz="2000" dirty="0">
              <a:solidFill>
                <a:srgbClr val="000000"/>
              </a:solidFill>
              <a:latin typeface="Arial" charset="0"/>
            </a:endParaRPr>
          </a:p>
          <a:p>
            <a:pPr algn="r" eaLnBrk="0" fontAlgn="base" hangingPunct="0">
              <a:lnSpc>
                <a:spcPct val="100000"/>
              </a:lnSpc>
              <a:spcBef>
                <a:spcPct val="0"/>
              </a:spcBef>
              <a:spcAft>
                <a:spcPct val="0"/>
              </a:spcAft>
              <a:buClrTx/>
              <a:buSzTx/>
              <a:buFontTx/>
              <a:buNone/>
            </a:pPr>
            <a:r>
              <a:rPr lang="en-US" altLang="en-US" sz="2000" dirty="0" err="1">
                <a:solidFill>
                  <a:srgbClr val="000000"/>
                </a:solidFill>
                <a:latin typeface="Arial" charset="0"/>
              </a:rPr>
              <a:t>uxyvw</a:t>
            </a:r>
            <a:endParaRPr lang="en-US" altLang="en-US" sz="2000" dirty="0">
              <a:solidFill>
                <a:srgbClr val="000000"/>
              </a:solidFill>
              <a:latin typeface="Arial" charset="0"/>
            </a:endParaRPr>
          </a:p>
          <a:p>
            <a:pPr algn="r" eaLnBrk="0" fontAlgn="base" hangingPunct="0">
              <a:lnSpc>
                <a:spcPct val="100000"/>
              </a:lnSpc>
              <a:spcBef>
                <a:spcPct val="0"/>
              </a:spcBef>
              <a:spcAft>
                <a:spcPct val="0"/>
              </a:spcAft>
              <a:buClrTx/>
              <a:buSzTx/>
              <a:buFontTx/>
              <a:buNone/>
            </a:pPr>
            <a:r>
              <a:rPr lang="en-US" altLang="en-US" sz="2000" dirty="0" err="1">
                <a:solidFill>
                  <a:srgbClr val="000000"/>
                </a:solidFill>
                <a:latin typeface="Arial" charset="0"/>
              </a:rPr>
              <a:t>uxyvwz</a:t>
            </a:r>
            <a:endParaRPr lang="en-US" altLang="en-US" sz="2000" dirty="0">
              <a:solidFill>
                <a:srgbClr val="000000"/>
              </a:solidFill>
              <a:latin typeface="Arial" charset="0"/>
            </a:endParaRPr>
          </a:p>
        </p:txBody>
      </p:sp>
      <p:sp>
        <p:nvSpPr>
          <p:cNvPr id="94" name="Text Box 5"/>
          <p:cNvSpPr txBox="1">
            <a:spLocks noChangeArrowheads="1"/>
          </p:cNvSpPr>
          <p:nvPr/>
        </p:nvSpPr>
        <p:spPr bwMode="auto">
          <a:xfrm>
            <a:off x="3713604" y="1497014"/>
            <a:ext cx="118013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dirty="0">
                <a:solidFill>
                  <a:srgbClr val="000000"/>
                </a:solidFill>
                <a:latin typeface="Arial" charset="0"/>
              </a:rPr>
              <a:t>D(v),p(v)</a:t>
            </a:r>
          </a:p>
          <a:p>
            <a:pPr algn="r" eaLnBrk="0" fontAlgn="base" hangingPunct="0">
              <a:lnSpc>
                <a:spcPct val="100000"/>
              </a:lnSpc>
              <a:spcBef>
                <a:spcPct val="0"/>
              </a:spcBef>
              <a:spcAft>
                <a:spcPct val="0"/>
              </a:spcAft>
              <a:buClrTx/>
              <a:buSzTx/>
              <a:buFontTx/>
              <a:buNone/>
            </a:pPr>
            <a:r>
              <a:rPr lang="en-US" altLang="en-US" sz="2000" dirty="0">
                <a:solidFill>
                  <a:srgbClr val="000000"/>
                </a:solidFill>
                <a:latin typeface="Arial" charset="0"/>
              </a:rPr>
              <a:t>2,u</a:t>
            </a:r>
          </a:p>
          <a:p>
            <a:pPr algn="r" eaLnBrk="0" fontAlgn="base" hangingPunct="0">
              <a:lnSpc>
                <a:spcPct val="100000"/>
              </a:lnSpc>
              <a:spcBef>
                <a:spcPct val="0"/>
              </a:spcBef>
              <a:spcAft>
                <a:spcPct val="0"/>
              </a:spcAft>
              <a:buClrTx/>
              <a:buSzTx/>
              <a:buFontTx/>
              <a:buNone/>
            </a:pPr>
            <a:r>
              <a:rPr lang="en-US" altLang="en-US" sz="2000" dirty="0">
                <a:solidFill>
                  <a:srgbClr val="000000"/>
                </a:solidFill>
                <a:latin typeface="Arial" charset="0"/>
              </a:rPr>
              <a:t>2,u</a:t>
            </a:r>
          </a:p>
          <a:p>
            <a:pPr algn="r" eaLnBrk="0" fontAlgn="base" hangingPunct="0">
              <a:lnSpc>
                <a:spcPct val="100000"/>
              </a:lnSpc>
              <a:spcBef>
                <a:spcPct val="0"/>
              </a:spcBef>
              <a:spcAft>
                <a:spcPct val="0"/>
              </a:spcAft>
              <a:buClrTx/>
              <a:buSzTx/>
              <a:buFontTx/>
              <a:buNone/>
            </a:pPr>
            <a:r>
              <a:rPr lang="en-US" altLang="en-US" sz="2000" dirty="0">
                <a:solidFill>
                  <a:srgbClr val="000000"/>
                </a:solidFill>
                <a:latin typeface="Arial" charset="0"/>
              </a:rPr>
              <a:t>2,u</a:t>
            </a:r>
          </a:p>
        </p:txBody>
      </p:sp>
      <p:sp>
        <p:nvSpPr>
          <p:cNvPr id="95" name="Text Box 6"/>
          <p:cNvSpPr txBox="1">
            <a:spLocks noChangeArrowheads="1"/>
          </p:cNvSpPr>
          <p:nvPr/>
        </p:nvSpPr>
        <p:spPr bwMode="auto">
          <a:xfrm>
            <a:off x="5306338" y="1501776"/>
            <a:ext cx="1295546"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D(w),p(w)</a:t>
            </a:r>
          </a:p>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5,u</a:t>
            </a:r>
          </a:p>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4,x</a:t>
            </a:r>
          </a:p>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3,y</a:t>
            </a:r>
          </a:p>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3,y</a:t>
            </a:r>
          </a:p>
        </p:txBody>
      </p:sp>
      <p:sp>
        <p:nvSpPr>
          <p:cNvPr id="96" name="Text Box 7"/>
          <p:cNvSpPr txBox="1">
            <a:spLocks noChangeArrowheads="1"/>
          </p:cNvSpPr>
          <p:nvPr/>
        </p:nvSpPr>
        <p:spPr bwMode="auto">
          <a:xfrm>
            <a:off x="7123554" y="1497013"/>
            <a:ext cx="11801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D(x),p(x)</a:t>
            </a:r>
          </a:p>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1,u</a:t>
            </a:r>
          </a:p>
        </p:txBody>
      </p:sp>
      <p:sp>
        <p:nvSpPr>
          <p:cNvPr id="97" name="Text Box 8"/>
          <p:cNvSpPr txBox="1">
            <a:spLocks noChangeArrowheads="1"/>
          </p:cNvSpPr>
          <p:nvPr/>
        </p:nvSpPr>
        <p:spPr bwMode="auto">
          <a:xfrm>
            <a:off x="8850754" y="1501776"/>
            <a:ext cx="118013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D(y),p(y)</a:t>
            </a:r>
          </a:p>
          <a:p>
            <a:pPr algn="r" eaLnBrk="0" fontAlgn="base" hangingPunct="0">
              <a:lnSpc>
                <a:spcPct val="100000"/>
              </a:lnSpc>
              <a:spcBef>
                <a:spcPct val="0"/>
              </a:spcBef>
              <a:spcAft>
                <a:spcPct val="0"/>
              </a:spcAft>
              <a:buClrTx/>
              <a:buSzTx/>
              <a:buFontTx/>
              <a:buNone/>
            </a:pPr>
            <a:r>
              <a:rPr lang="en-US" altLang="en-US" sz="2000">
                <a:solidFill>
                  <a:srgbClr val="000000"/>
                </a:solidFill>
                <a:latin typeface="Comic Sans MS" charset="0"/>
              </a:rPr>
              <a:t>∞</a:t>
            </a:r>
          </a:p>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2,x</a:t>
            </a:r>
          </a:p>
        </p:txBody>
      </p:sp>
      <p:sp>
        <p:nvSpPr>
          <p:cNvPr id="98" name="Text Box 9"/>
          <p:cNvSpPr txBox="1">
            <a:spLocks noChangeArrowheads="1"/>
          </p:cNvSpPr>
          <p:nvPr/>
        </p:nvSpPr>
        <p:spPr bwMode="auto">
          <a:xfrm>
            <a:off x="10520804" y="1516063"/>
            <a:ext cx="118013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D(z),p(z)</a:t>
            </a:r>
          </a:p>
          <a:p>
            <a:pPr algn="r" eaLnBrk="0" fontAlgn="base" hangingPunct="0">
              <a:lnSpc>
                <a:spcPct val="100000"/>
              </a:lnSpc>
              <a:spcBef>
                <a:spcPct val="0"/>
              </a:spcBef>
              <a:spcAft>
                <a:spcPct val="0"/>
              </a:spcAft>
              <a:buClrTx/>
              <a:buSzTx/>
              <a:buFontTx/>
              <a:buNone/>
            </a:pPr>
            <a:r>
              <a:rPr lang="en-US" altLang="en-US" sz="1800">
                <a:solidFill>
                  <a:srgbClr val="000000"/>
                </a:solidFill>
                <a:latin typeface="Comic Sans MS" charset="0"/>
              </a:rPr>
              <a:t>∞ </a:t>
            </a:r>
            <a:endParaRPr lang="en-US" altLang="en-US" sz="2000">
              <a:solidFill>
                <a:srgbClr val="000000"/>
              </a:solidFill>
              <a:latin typeface="Arial" charset="0"/>
            </a:endParaRPr>
          </a:p>
          <a:p>
            <a:pPr algn="r" eaLnBrk="0" fontAlgn="base" hangingPunct="0">
              <a:lnSpc>
                <a:spcPct val="100000"/>
              </a:lnSpc>
              <a:spcBef>
                <a:spcPct val="0"/>
              </a:spcBef>
              <a:spcAft>
                <a:spcPct val="0"/>
              </a:spcAft>
              <a:buClrTx/>
              <a:buSzTx/>
              <a:buFontTx/>
              <a:buNone/>
            </a:pPr>
            <a:r>
              <a:rPr lang="en-US" altLang="en-US" sz="1800">
                <a:solidFill>
                  <a:srgbClr val="000000"/>
                </a:solidFill>
                <a:latin typeface="Comic Sans MS" charset="0"/>
              </a:rPr>
              <a:t>∞ </a:t>
            </a:r>
            <a:endParaRPr lang="en-US" altLang="en-US" sz="2000">
              <a:solidFill>
                <a:srgbClr val="000000"/>
              </a:solidFill>
              <a:latin typeface="Arial" charset="0"/>
            </a:endParaRPr>
          </a:p>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4,y</a:t>
            </a:r>
          </a:p>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4,y</a:t>
            </a:r>
          </a:p>
          <a:p>
            <a:pPr algn="r" eaLnBrk="0" fontAlgn="base" hangingPunct="0">
              <a:lnSpc>
                <a:spcPct val="100000"/>
              </a:lnSpc>
              <a:spcBef>
                <a:spcPct val="0"/>
              </a:spcBef>
              <a:spcAft>
                <a:spcPct val="0"/>
              </a:spcAft>
              <a:buClrTx/>
              <a:buSzTx/>
              <a:buFontTx/>
              <a:buNone/>
            </a:pPr>
            <a:r>
              <a:rPr lang="en-US" altLang="en-US" sz="2000">
                <a:solidFill>
                  <a:srgbClr val="000000"/>
                </a:solidFill>
                <a:latin typeface="Arial" charset="0"/>
              </a:rPr>
              <a:t>4,y</a:t>
            </a:r>
          </a:p>
        </p:txBody>
      </p:sp>
      <p:sp>
        <p:nvSpPr>
          <p:cNvPr id="99" name="Line 10"/>
          <p:cNvSpPr>
            <a:spLocks noChangeShapeType="1"/>
          </p:cNvSpPr>
          <p:nvPr/>
        </p:nvSpPr>
        <p:spPr bwMode="auto">
          <a:xfrm>
            <a:off x="482601" y="1857375"/>
            <a:ext cx="11341100" cy="9525"/>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0" name="Line 11"/>
          <p:cNvSpPr>
            <a:spLocks noChangeShapeType="1"/>
          </p:cNvSpPr>
          <p:nvPr/>
        </p:nvSpPr>
        <p:spPr bwMode="auto">
          <a:xfrm>
            <a:off x="692151" y="2162175"/>
            <a:ext cx="11061700" cy="0"/>
          </a:xfrm>
          <a:prstGeom prst="line">
            <a:avLst/>
          </a:prstGeom>
          <a:noFill/>
          <a:ln w="19050">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1" name="Line 12"/>
          <p:cNvSpPr>
            <a:spLocks noChangeShapeType="1"/>
          </p:cNvSpPr>
          <p:nvPr/>
        </p:nvSpPr>
        <p:spPr bwMode="auto">
          <a:xfrm>
            <a:off x="717551" y="2457451"/>
            <a:ext cx="11023600" cy="4763"/>
          </a:xfrm>
          <a:prstGeom prst="line">
            <a:avLst/>
          </a:prstGeom>
          <a:noFill/>
          <a:ln w="19050">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2" name="Line 13"/>
          <p:cNvSpPr>
            <a:spLocks noChangeShapeType="1"/>
          </p:cNvSpPr>
          <p:nvPr/>
        </p:nvSpPr>
        <p:spPr bwMode="auto">
          <a:xfrm>
            <a:off x="730251" y="2767014"/>
            <a:ext cx="11004549" cy="9525"/>
          </a:xfrm>
          <a:prstGeom prst="line">
            <a:avLst/>
          </a:prstGeom>
          <a:noFill/>
          <a:ln w="19050">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3" name="Line 14"/>
          <p:cNvSpPr>
            <a:spLocks noChangeShapeType="1"/>
          </p:cNvSpPr>
          <p:nvPr/>
        </p:nvSpPr>
        <p:spPr bwMode="auto">
          <a:xfrm>
            <a:off x="742951" y="3071814"/>
            <a:ext cx="11023600" cy="9525"/>
          </a:xfrm>
          <a:prstGeom prst="line">
            <a:avLst/>
          </a:prstGeom>
          <a:noFill/>
          <a:ln w="19050">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4" name="Line 15"/>
          <p:cNvSpPr>
            <a:spLocks noChangeShapeType="1"/>
          </p:cNvSpPr>
          <p:nvPr/>
        </p:nvSpPr>
        <p:spPr bwMode="auto">
          <a:xfrm>
            <a:off x="762000" y="3386138"/>
            <a:ext cx="11017251" cy="4762"/>
          </a:xfrm>
          <a:prstGeom prst="line">
            <a:avLst/>
          </a:prstGeom>
          <a:noFill/>
          <a:ln w="19050">
            <a:solidFill>
              <a:srgbClr val="3333C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05" name="Group 16"/>
          <p:cNvGrpSpPr>
            <a:grpSpLocks/>
          </p:cNvGrpSpPr>
          <p:nvPr/>
        </p:nvGrpSpPr>
        <p:grpSpPr bwMode="auto">
          <a:xfrm>
            <a:off x="2965451" y="4043364"/>
            <a:ext cx="4762500" cy="2236787"/>
            <a:chOff x="3162" y="1071"/>
            <a:chExt cx="2250" cy="1409"/>
          </a:xfrm>
        </p:grpSpPr>
        <p:sp>
          <p:nvSpPr>
            <p:cNvPr id="106" name="Freeform 17"/>
            <p:cNvSpPr>
              <a:spLocks/>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50"/>
                <a:gd name="T34" fmla="*/ 0 h 1409"/>
                <a:gd name="T35" fmla="*/ 2250 w 2250"/>
                <a:gd name="T36" fmla="*/ 1409 h 14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7" name="Freeform 18"/>
            <p:cNvSpPr>
              <a:spLocks/>
            </p:cNvSpPr>
            <p:nvPr/>
          </p:nvSpPr>
          <p:spPr bwMode="auto">
            <a:xfrm>
              <a:off x="3498" y="1620"/>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8" name="Oval 19"/>
            <p:cNvSpPr>
              <a:spLocks noChangeArrowheads="1"/>
            </p:cNvSpPr>
            <p:nvPr/>
          </p:nvSpPr>
          <p:spPr bwMode="auto">
            <a:xfrm>
              <a:off x="3238" y="1862"/>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9" name="Line 20"/>
            <p:cNvSpPr>
              <a:spLocks noChangeShapeType="1"/>
            </p:cNvSpPr>
            <p:nvPr/>
          </p:nvSpPr>
          <p:spPr bwMode="auto">
            <a:xfrm>
              <a:off x="3238" y="1855"/>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10" name="Line 21"/>
            <p:cNvSpPr>
              <a:spLocks noChangeShapeType="1"/>
            </p:cNvSpPr>
            <p:nvPr/>
          </p:nvSpPr>
          <p:spPr bwMode="auto">
            <a:xfrm>
              <a:off x="3551" y="1855"/>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11" name="Rectangle 22"/>
            <p:cNvSpPr>
              <a:spLocks noChangeArrowheads="1"/>
            </p:cNvSpPr>
            <p:nvPr/>
          </p:nvSpPr>
          <p:spPr bwMode="auto">
            <a:xfrm>
              <a:off x="3238" y="1855"/>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12" name="Oval 23"/>
            <p:cNvSpPr>
              <a:spLocks noChangeArrowheads="1"/>
            </p:cNvSpPr>
            <p:nvPr/>
          </p:nvSpPr>
          <p:spPr bwMode="auto">
            <a:xfrm>
              <a:off x="3235" y="1796"/>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13" name="Oval 24"/>
            <p:cNvSpPr>
              <a:spLocks noChangeArrowheads="1"/>
            </p:cNvSpPr>
            <p:nvPr/>
          </p:nvSpPr>
          <p:spPr bwMode="auto">
            <a:xfrm>
              <a:off x="3712" y="2249"/>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14" name="Line 25"/>
            <p:cNvSpPr>
              <a:spLocks noChangeShapeType="1"/>
            </p:cNvSpPr>
            <p:nvPr/>
          </p:nvSpPr>
          <p:spPr bwMode="auto">
            <a:xfrm>
              <a:off x="3712" y="2242"/>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15" name="Line 26"/>
            <p:cNvSpPr>
              <a:spLocks noChangeShapeType="1"/>
            </p:cNvSpPr>
            <p:nvPr/>
          </p:nvSpPr>
          <p:spPr bwMode="auto">
            <a:xfrm>
              <a:off x="4025" y="2242"/>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16" name="Rectangle 27"/>
            <p:cNvSpPr>
              <a:spLocks noChangeArrowheads="1"/>
            </p:cNvSpPr>
            <p:nvPr/>
          </p:nvSpPr>
          <p:spPr bwMode="auto">
            <a:xfrm>
              <a:off x="3712" y="2242"/>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17" name="Oval 28"/>
            <p:cNvSpPr>
              <a:spLocks noChangeArrowheads="1"/>
            </p:cNvSpPr>
            <p:nvPr/>
          </p:nvSpPr>
          <p:spPr bwMode="auto">
            <a:xfrm>
              <a:off x="3709" y="2183"/>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18" name="Oval 29"/>
            <p:cNvSpPr>
              <a:spLocks noChangeArrowheads="1"/>
            </p:cNvSpPr>
            <p:nvPr/>
          </p:nvSpPr>
          <p:spPr bwMode="auto">
            <a:xfrm>
              <a:off x="3708" y="1559"/>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19" name="Line 30"/>
            <p:cNvSpPr>
              <a:spLocks noChangeShapeType="1"/>
            </p:cNvSpPr>
            <p:nvPr/>
          </p:nvSpPr>
          <p:spPr bwMode="auto">
            <a:xfrm>
              <a:off x="3708" y="1552"/>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0" name="Line 31"/>
            <p:cNvSpPr>
              <a:spLocks noChangeShapeType="1"/>
            </p:cNvSpPr>
            <p:nvPr/>
          </p:nvSpPr>
          <p:spPr bwMode="auto">
            <a:xfrm>
              <a:off x="4021" y="1552"/>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1" name="Rectangle 32"/>
            <p:cNvSpPr>
              <a:spLocks noChangeArrowheads="1"/>
            </p:cNvSpPr>
            <p:nvPr/>
          </p:nvSpPr>
          <p:spPr bwMode="auto">
            <a:xfrm>
              <a:off x="3708" y="1552"/>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2" name="Oval 33"/>
            <p:cNvSpPr>
              <a:spLocks noChangeArrowheads="1"/>
            </p:cNvSpPr>
            <p:nvPr/>
          </p:nvSpPr>
          <p:spPr bwMode="auto">
            <a:xfrm>
              <a:off x="3705" y="1493"/>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3" name="Oval 34"/>
            <p:cNvSpPr>
              <a:spLocks noChangeArrowheads="1"/>
            </p:cNvSpPr>
            <p:nvPr/>
          </p:nvSpPr>
          <p:spPr bwMode="auto">
            <a:xfrm>
              <a:off x="4391" y="1555"/>
              <a:ext cx="312"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4" name="Line 35"/>
            <p:cNvSpPr>
              <a:spLocks noChangeShapeType="1"/>
            </p:cNvSpPr>
            <p:nvPr/>
          </p:nvSpPr>
          <p:spPr bwMode="auto">
            <a:xfrm>
              <a:off x="4391" y="1548"/>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5" name="Line 36"/>
            <p:cNvSpPr>
              <a:spLocks noChangeShapeType="1"/>
            </p:cNvSpPr>
            <p:nvPr/>
          </p:nvSpPr>
          <p:spPr bwMode="auto">
            <a:xfrm>
              <a:off x="4703" y="1548"/>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6" name="Rectangle 37"/>
            <p:cNvSpPr>
              <a:spLocks noChangeArrowheads="1"/>
            </p:cNvSpPr>
            <p:nvPr/>
          </p:nvSpPr>
          <p:spPr bwMode="auto">
            <a:xfrm>
              <a:off x="4391" y="1548"/>
              <a:ext cx="309"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7" name="Oval 38"/>
            <p:cNvSpPr>
              <a:spLocks noChangeArrowheads="1"/>
            </p:cNvSpPr>
            <p:nvPr/>
          </p:nvSpPr>
          <p:spPr bwMode="auto">
            <a:xfrm>
              <a:off x="4394" y="1492"/>
              <a:ext cx="312"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8" name="Oval 39"/>
            <p:cNvSpPr>
              <a:spLocks noChangeArrowheads="1"/>
            </p:cNvSpPr>
            <p:nvPr/>
          </p:nvSpPr>
          <p:spPr bwMode="auto">
            <a:xfrm>
              <a:off x="4401" y="2246"/>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9" name="Line 40"/>
            <p:cNvSpPr>
              <a:spLocks noChangeShapeType="1"/>
            </p:cNvSpPr>
            <p:nvPr/>
          </p:nvSpPr>
          <p:spPr bwMode="auto">
            <a:xfrm>
              <a:off x="4401" y="2239"/>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0" name="Line 41"/>
            <p:cNvSpPr>
              <a:spLocks noChangeShapeType="1"/>
            </p:cNvSpPr>
            <p:nvPr/>
          </p:nvSpPr>
          <p:spPr bwMode="auto">
            <a:xfrm>
              <a:off x="4714" y="2239"/>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1" name="Rectangle 42"/>
            <p:cNvSpPr>
              <a:spLocks noChangeArrowheads="1"/>
            </p:cNvSpPr>
            <p:nvPr/>
          </p:nvSpPr>
          <p:spPr bwMode="auto">
            <a:xfrm>
              <a:off x="4401" y="2239"/>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2" name="Oval 43"/>
            <p:cNvSpPr>
              <a:spLocks noChangeArrowheads="1"/>
            </p:cNvSpPr>
            <p:nvPr/>
          </p:nvSpPr>
          <p:spPr bwMode="auto">
            <a:xfrm>
              <a:off x="4398" y="2180"/>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3" name="Oval 44"/>
            <p:cNvSpPr>
              <a:spLocks noChangeArrowheads="1"/>
            </p:cNvSpPr>
            <p:nvPr/>
          </p:nvSpPr>
          <p:spPr bwMode="auto">
            <a:xfrm>
              <a:off x="4966" y="1905"/>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4" name="Line 45"/>
            <p:cNvSpPr>
              <a:spLocks noChangeShapeType="1"/>
            </p:cNvSpPr>
            <p:nvPr/>
          </p:nvSpPr>
          <p:spPr bwMode="auto">
            <a:xfrm>
              <a:off x="4966" y="1898"/>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5" name="Line 46"/>
            <p:cNvSpPr>
              <a:spLocks noChangeShapeType="1"/>
            </p:cNvSpPr>
            <p:nvPr/>
          </p:nvSpPr>
          <p:spPr bwMode="auto">
            <a:xfrm>
              <a:off x="5279" y="1898"/>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6" name="Rectangle 47"/>
            <p:cNvSpPr>
              <a:spLocks noChangeArrowheads="1"/>
            </p:cNvSpPr>
            <p:nvPr/>
          </p:nvSpPr>
          <p:spPr bwMode="auto">
            <a:xfrm>
              <a:off x="4966" y="1898"/>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7" name="Oval 48"/>
            <p:cNvSpPr>
              <a:spLocks noChangeArrowheads="1"/>
            </p:cNvSpPr>
            <p:nvPr/>
          </p:nvSpPr>
          <p:spPr bwMode="auto">
            <a:xfrm>
              <a:off x="4963" y="1839"/>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8" name="Freeform 49"/>
            <p:cNvSpPr>
              <a:spLocks/>
            </p:cNvSpPr>
            <p:nvPr/>
          </p:nvSpPr>
          <p:spPr bwMode="auto">
            <a:xfrm>
              <a:off x="4557" y="1647"/>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9" name="Freeform 50"/>
            <p:cNvSpPr>
              <a:spLocks/>
            </p:cNvSpPr>
            <p:nvPr/>
          </p:nvSpPr>
          <p:spPr bwMode="auto">
            <a:xfrm>
              <a:off x="3864" y="1653"/>
              <a:ext cx="1" cy="537"/>
            </a:xfrm>
            <a:custGeom>
              <a:avLst/>
              <a:gdLst>
                <a:gd name="T0" fmla="*/ 0 w 1"/>
                <a:gd name="T1" fmla="*/ 0 h 537"/>
                <a:gd name="T2" fmla="*/ 0 w 1"/>
                <a:gd name="T3" fmla="*/ 537 h 537"/>
                <a:gd name="T4" fmla="*/ 0 60000 65536"/>
                <a:gd name="T5" fmla="*/ 0 60000 65536"/>
                <a:gd name="T6" fmla="*/ 0 w 1"/>
                <a:gd name="T7" fmla="*/ 0 h 537"/>
                <a:gd name="T8" fmla="*/ 1 w 1"/>
                <a:gd name="T9" fmla="*/ 537 h 537"/>
              </a:gdLst>
              <a:ahLst/>
              <a:cxnLst>
                <a:cxn ang="T4">
                  <a:pos x="T0" y="T1"/>
                </a:cxn>
                <a:cxn ang="T5">
                  <a:pos x="T2" y="T3"/>
                </a:cxn>
              </a:cxnLst>
              <a:rect l="T6" t="T7" r="T8" b="T9"/>
              <a:pathLst>
                <a:path w="1" h="537">
                  <a:moveTo>
                    <a:pt x="0" y="0"/>
                  </a:moveTo>
                  <a:lnTo>
                    <a:pt x="0" y="537"/>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0" name="Freeform 51"/>
            <p:cNvSpPr>
              <a:spLocks/>
            </p:cNvSpPr>
            <p:nvPr/>
          </p:nvSpPr>
          <p:spPr bwMode="auto">
            <a:xfrm>
              <a:off x="4029" y="1638"/>
              <a:ext cx="504" cy="600"/>
            </a:xfrm>
            <a:custGeom>
              <a:avLst/>
              <a:gdLst>
                <a:gd name="T0" fmla="*/ 0 w 378"/>
                <a:gd name="T1" fmla="*/ 142610238 h 174"/>
                <a:gd name="T2" fmla="*/ 8951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1" name="Freeform 52"/>
            <p:cNvSpPr>
              <a:spLocks/>
            </p:cNvSpPr>
            <p:nvPr/>
          </p:nvSpPr>
          <p:spPr bwMode="auto">
            <a:xfrm>
              <a:off x="4716" y="1986"/>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2" name="Freeform 53"/>
            <p:cNvSpPr>
              <a:spLocks/>
            </p:cNvSpPr>
            <p:nvPr/>
          </p:nvSpPr>
          <p:spPr bwMode="auto">
            <a:xfrm>
              <a:off x="4035" y="226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3" name="Freeform 54"/>
            <p:cNvSpPr>
              <a:spLocks/>
            </p:cNvSpPr>
            <p:nvPr/>
          </p:nvSpPr>
          <p:spPr bwMode="auto">
            <a:xfrm>
              <a:off x="3444" y="1944"/>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4" name="Freeform 55"/>
            <p:cNvSpPr>
              <a:spLocks/>
            </p:cNvSpPr>
            <p:nvPr/>
          </p:nvSpPr>
          <p:spPr bwMode="auto">
            <a:xfrm>
              <a:off x="4029" y="1578"/>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5" name="Freeform 56"/>
            <p:cNvSpPr>
              <a:spLocks/>
            </p:cNvSpPr>
            <p:nvPr/>
          </p:nvSpPr>
          <p:spPr bwMode="auto">
            <a:xfrm>
              <a:off x="4704" y="1575"/>
              <a:ext cx="396" cy="267"/>
            </a:xfrm>
            <a:custGeom>
              <a:avLst/>
              <a:gdLst>
                <a:gd name="T0" fmla="*/ 396 w 396"/>
                <a:gd name="T1" fmla="*/ 267 h 267"/>
                <a:gd name="T2" fmla="*/ 0 w 396"/>
                <a:gd name="T3" fmla="*/ 0 h 267"/>
                <a:gd name="T4" fmla="*/ 0 60000 65536"/>
                <a:gd name="T5" fmla="*/ 0 60000 65536"/>
                <a:gd name="T6" fmla="*/ 0 w 396"/>
                <a:gd name="T7" fmla="*/ 0 h 267"/>
                <a:gd name="T8" fmla="*/ 396 w 396"/>
                <a:gd name="T9" fmla="*/ 267 h 267"/>
              </a:gdLst>
              <a:ahLst/>
              <a:cxnLst>
                <a:cxn ang="T4">
                  <a:pos x="T0" y="T1"/>
                </a:cxn>
                <a:cxn ang="T5">
                  <a:pos x="T2" y="T3"/>
                </a:cxn>
              </a:cxnLst>
              <a:rect l="T6" t="T7" r="T8" b="T9"/>
              <a:pathLst>
                <a:path w="396" h="267">
                  <a:moveTo>
                    <a:pt x="396" y="267"/>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6" name="Freeform 57"/>
            <p:cNvSpPr>
              <a:spLocks/>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 name="T6" fmla="*/ 0 w 1110"/>
                <a:gd name="T7" fmla="*/ 0 h 645"/>
                <a:gd name="T8" fmla="*/ 1110 w 1110"/>
                <a:gd name="T9" fmla="*/ 645 h 645"/>
              </a:gdLst>
              <a:ahLst/>
              <a:cxnLst>
                <a:cxn ang="T4">
                  <a:pos x="T0" y="T1"/>
                </a:cxn>
                <a:cxn ang="T5">
                  <a:pos x="T2" y="T3"/>
                </a:cxn>
              </a:cxnLst>
              <a:rect l="T6" t="T7" r="T8" b="T9"/>
              <a:pathLst>
                <a:path w="1110" h="645">
                  <a:moveTo>
                    <a:pt x="1110" y="342"/>
                  </a:moveTo>
                  <a:cubicBezTo>
                    <a:pt x="1104" y="0"/>
                    <a:pt x="21" y="63"/>
                    <a:pt x="0" y="645"/>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47" name="Group 58"/>
            <p:cNvGrpSpPr>
              <a:grpSpLocks/>
            </p:cNvGrpSpPr>
            <p:nvPr/>
          </p:nvGrpSpPr>
          <p:grpSpPr bwMode="auto">
            <a:xfrm>
              <a:off x="3318" y="1744"/>
              <a:ext cx="155" cy="252"/>
              <a:chOff x="2980" y="2425"/>
              <a:chExt cx="157" cy="252"/>
            </a:xfrm>
          </p:grpSpPr>
          <p:sp>
            <p:nvSpPr>
              <p:cNvPr id="173" name="Rectangle 59"/>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4" name="Text Box 60"/>
              <p:cNvSpPr txBox="1">
                <a:spLocks noChangeArrowheads="1"/>
              </p:cNvSpPr>
              <p:nvPr/>
            </p:nvSpPr>
            <p:spPr bwMode="auto">
              <a:xfrm>
                <a:off x="2980" y="2425"/>
                <a:ext cx="1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u</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48" name="Group 61"/>
            <p:cNvGrpSpPr>
              <a:grpSpLocks/>
            </p:cNvGrpSpPr>
            <p:nvPr/>
          </p:nvGrpSpPr>
          <p:grpSpPr bwMode="auto">
            <a:xfrm>
              <a:off x="4490" y="2128"/>
              <a:ext cx="148" cy="252"/>
              <a:chOff x="2982" y="2425"/>
              <a:chExt cx="150" cy="252"/>
            </a:xfrm>
          </p:grpSpPr>
          <p:sp>
            <p:nvSpPr>
              <p:cNvPr id="171" name="Rectangle 62"/>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2" name="Text Box 63"/>
              <p:cNvSpPr txBox="1">
                <a:spLocks noChangeArrowheads="1"/>
              </p:cNvSpPr>
              <p:nvPr/>
            </p:nvSpPr>
            <p:spPr bwMode="auto">
              <a:xfrm>
                <a:off x="2982" y="2425"/>
                <a:ext cx="15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y</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49" name="Group 64"/>
            <p:cNvGrpSpPr>
              <a:grpSpLocks/>
            </p:cNvGrpSpPr>
            <p:nvPr/>
          </p:nvGrpSpPr>
          <p:grpSpPr bwMode="auto">
            <a:xfrm>
              <a:off x="3793" y="2095"/>
              <a:ext cx="160" cy="291"/>
              <a:chOff x="2977" y="2395"/>
              <a:chExt cx="161" cy="291"/>
            </a:xfrm>
          </p:grpSpPr>
          <p:sp>
            <p:nvSpPr>
              <p:cNvPr id="169" name="Rectangle 65"/>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0" name="Text Box 66"/>
              <p:cNvSpPr txBox="1">
                <a:spLocks noChangeArrowheads="1"/>
              </p:cNvSpPr>
              <p:nvPr/>
            </p:nvSpPr>
            <p:spPr bwMode="auto">
              <a:xfrm>
                <a:off x="2977" y="2395"/>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rPr>
                  <a:t>x</a:t>
                </a:r>
              </a:p>
            </p:txBody>
          </p:sp>
        </p:grpSp>
        <p:grpSp>
          <p:nvGrpSpPr>
            <p:cNvPr id="150" name="Group 67"/>
            <p:cNvGrpSpPr>
              <a:grpSpLocks/>
            </p:cNvGrpSpPr>
            <p:nvPr/>
          </p:nvGrpSpPr>
          <p:grpSpPr bwMode="auto">
            <a:xfrm>
              <a:off x="4471" y="1438"/>
              <a:ext cx="175" cy="252"/>
              <a:chOff x="2970" y="2425"/>
              <a:chExt cx="177" cy="252"/>
            </a:xfrm>
          </p:grpSpPr>
          <p:sp>
            <p:nvSpPr>
              <p:cNvPr id="167" name="Rectangle 68"/>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8" name="Text Box 69"/>
              <p:cNvSpPr txBox="1">
                <a:spLocks noChangeArrowheads="1"/>
              </p:cNvSpPr>
              <p:nvPr/>
            </p:nvSpPr>
            <p:spPr bwMode="auto">
              <a:xfrm>
                <a:off x="2970" y="2425"/>
                <a:ext cx="17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w</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51" name="Group 70"/>
            <p:cNvGrpSpPr>
              <a:grpSpLocks/>
            </p:cNvGrpSpPr>
            <p:nvPr/>
          </p:nvGrpSpPr>
          <p:grpSpPr bwMode="auto">
            <a:xfrm>
              <a:off x="3800" y="1438"/>
              <a:ext cx="148" cy="252"/>
              <a:chOff x="2982" y="2425"/>
              <a:chExt cx="150" cy="252"/>
            </a:xfrm>
          </p:grpSpPr>
          <p:sp>
            <p:nvSpPr>
              <p:cNvPr id="165" name="Rectangle 71"/>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6" name="Text Box 72"/>
              <p:cNvSpPr txBox="1">
                <a:spLocks noChangeArrowheads="1"/>
              </p:cNvSpPr>
              <p:nvPr/>
            </p:nvSpPr>
            <p:spPr bwMode="auto">
              <a:xfrm>
                <a:off x="2982" y="2425"/>
                <a:ext cx="15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v</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52" name="Group 73"/>
            <p:cNvGrpSpPr>
              <a:grpSpLocks/>
            </p:cNvGrpSpPr>
            <p:nvPr/>
          </p:nvGrpSpPr>
          <p:grpSpPr bwMode="auto">
            <a:xfrm>
              <a:off x="5042" y="1756"/>
              <a:ext cx="159" cy="291"/>
              <a:chOff x="2975" y="2395"/>
              <a:chExt cx="161" cy="291"/>
            </a:xfrm>
          </p:grpSpPr>
          <p:sp>
            <p:nvSpPr>
              <p:cNvPr id="163" name="Rectangle 74"/>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4" name="Text Box 75"/>
              <p:cNvSpPr txBox="1">
                <a:spLocks noChangeArrowheads="1"/>
              </p:cNvSpPr>
              <p:nvPr/>
            </p:nvSpPr>
            <p:spPr bwMode="auto">
              <a:xfrm>
                <a:off x="2975" y="2395"/>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rPr>
                  <a:t>z</a:t>
                </a:r>
              </a:p>
            </p:txBody>
          </p:sp>
        </p:grpSp>
        <p:sp>
          <p:nvSpPr>
            <p:cNvPr id="153" name="Text Box 76"/>
            <p:cNvSpPr txBox="1">
              <a:spLocks noChangeArrowheads="1"/>
            </p:cNvSpPr>
            <p:nvPr/>
          </p:nvSpPr>
          <p:spPr bwMode="auto">
            <a:xfrm>
              <a:off x="3517" y="1568"/>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2</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4" name="Text Box 77"/>
            <p:cNvSpPr txBox="1">
              <a:spLocks noChangeArrowheads="1"/>
            </p:cNvSpPr>
            <p:nvPr/>
          </p:nvSpPr>
          <p:spPr bwMode="auto">
            <a:xfrm>
              <a:off x="3865" y="1787"/>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2</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5" name="Text Box 78"/>
            <p:cNvSpPr txBox="1">
              <a:spLocks noChangeArrowheads="1"/>
            </p:cNvSpPr>
            <p:nvPr/>
          </p:nvSpPr>
          <p:spPr bwMode="auto">
            <a:xfrm>
              <a:off x="3430" y="2000"/>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1</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6" name="Text Box 79"/>
            <p:cNvSpPr txBox="1">
              <a:spLocks noChangeArrowheads="1"/>
            </p:cNvSpPr>
            <p:nvPr/>
          </p:nvSpPr>
          <p:spPr bwMode="auto">
            <a:xfrm>
              <a:off x="4249" y="1880"/>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3</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7" name="Text Box 80"/>
            <p:cNvSpPr txBox="1">
              <a:spLocks noChangeArrowheads="1"/>
            </p:cNvSpPr>
            <p:nvPr/>
          </p:nvSpPr>
          <p:spPr bwMode="auto">
            <a:xfrm>
              <a:off x="4186" y="2234"/>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1</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8" name="Text Box 81"/>
            <p:cNvSpPr txBox="1">
              <a:spLocks noChangeArrowheads="1"/>
            </p:cNvSpPr>
            <p:nvPr/>
          </p:nvSpPr>
          <p:spPr bwMode="auto">
            <a:xfrm>
              <a:off x="4546" y="1805"/>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1</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9" name="Text Box 82"/>
            <p:cNvSpPr txBox="1">
              <a:spLocks noChangeArrowheads="1"/>
            </p:cNvSpPr>
            <p:nvPr/>
          </p:nvSpPr>
          <p:spPr bwMode="auto">
            <a:xfrm>
              <a:off x="4906" y="2069"/>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2</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0" name="Text Box 83"/>
            <p:cNvSpPr txBox="1">
              <a:spLocks noChangeArrowheads="1"/>
            </p:cNvSpPr>
            <p:nvPr/>
          </p:nvSpPr>
          <p:spPr bwMode="auto">
            <a:xfrm>
              <a:off x="4879" y="1532"/>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5</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1" name="Text Box 84"/>
            <p:cNvSpPr txBox="1">
              <a:spLocks noChangeArrowheads="1"/>
            </p:cNvSpPr>
            <p:nvPr/>
          </p:nvSpPr>
          <p:spPr bwMode="auto">
            <a:xfrm>
              <a:off x="4144" y="1382"/>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3</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62" name="Text Box 85"/>
            <p:cNvSpPr txBox="1">
              <a:spLocks noChangeArrowheads="1"/>
            </p:cNvSpPr>
            <p:nvPr/>
          </p:nvSpPr>
          <p:spPr bwMode="auto">
            <a:xfrm>
              <a:off x="3793" y="1115"/>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5</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sp>
        <p:nvSpPr>
          <p:cNvPr id="175" name="Line 86"/>
          <p:cNvSpPr>
            <a:spLocks noChangeShapeType="1"/>
          </p:cNvSpPr>
          <p:nvPr/>
        </p:nvSpPr>
        <p:spPr bwMode="auto">
          <a:xfrm flipH="1">
            <a:off x="2988734" y="2035176"/>
            <a:ext cx="4686300" cy="3095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76" name="Line 87"/>
          <p:cNvSpPr>
            <a:spLocks noChangeShapeType="1"/>
          </p:cNvSpPr>
          <p:nvPr/>
        </p:nvSpPr>
        <p:spPr bwMode="auto">
          <a:xfrm flipH="1">
            <a:off x="2885017" y="2330451"/>
            <a:ext cx="6525683" cy="3349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77" name="Line 88"/>
          <p:cNvSpPr>
            <a:spLocks noChangeShapeType="1"/>
          </p:cNvSpPr>
          <p:nvPr/>
        </p:nvSpPr>
        <p:spPr bwMode="auto">
          <a:xfrm flipH="1">
            <a:off x="2969684" y="2692401"/>
            <a:ext cx="1219200" cy="2571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78" name="Line 89"/>
          <p:cNvSpPr>
            <a:spLocks noChangeShapeType="1"/>
          </p:cNvSpPr>
          <p:nvPr/>
        </p:nvSpPr>
        <p:spPr bwMode="auto">
          <a:xfrm flipH="1">
            <a:off x="2988734" y="2949576"/>
            <a:ext cx="2986617" cy="3095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
        <p:nvSpPr>
          <p:cNvPr id="179" name="Line 90"/>
          <p:cNvSpPr>
            <a:spLocks noChangeShapeType="1"/>
          </p:cNvSpPr>
          <p:nvPr/>
        </p:nvSpPr>
        <p:spPr bwMode="auto">
          <a:xfrm flipH="1">
            <a:off x="3005667" y="3206751"/>
            <a:ext cx="7967133" cy="33496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pPr eaLnBrk="0" fontAlgn="base" hangingPunct="0">
              <a:spcBef>
                <a:spcPct val="0"/>
              </a:spcBef>
              <a:spcAft>
                <a:spcPct val="0"/>
              </a:spcAft>
            </a:pPr>
            <a:endParaRPr lang="en-US">
              <a:solidFill>
                <a:srgbClr val="000000"/>
              </a:solidFill>
              <a:latin typeface="Arial" charset="0"/>
              <a:ea typeface="ＭＳ Ｐゴシック" charset="-128"/>
            </a:endParaRPr>
          </a:p>
        </p:txBody>
      </p:sp>
    </p:spTree>
    <p:extLst>
      <p:ext uri="{BB962C8B-B14F-4D97-AF65-F5344CB8AC3E}">
        <p14:creationId xmlns:p14="http://schemas.microsoft.com/office/powerpoint/2010/main" val="55213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176" grpId="0" animBg="1"/>
      <p:bldP spid="177" grpId="0" animBg="1"/>
      <p:bldP spid="178" grpId="0" animBg="1"/>
      <p:bldP spid="17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Algorithm </a:t>
            </a:r>
            <a:r>
              <a:rPr lang="mr-IN" dirty="0"/>
              <a:t>–</a:t>
            </a:r>
            <a:r>
              <a:rPr lang="en-US" dirty="0"/>
              <a:t> Example:2</a:t>
            </a:r>
          </a:p>
        </p:txBody>
      </p:sp>
      <p:sp>
        <p:nvSpPr>
          <p:cNvPr id="4" name="Content Placeholder 3">
            <a:extLst>
              <a:ext uri="{FF2B5EF4-FFF2-40B4-BE49-F238E27FC236}">
                <a16:creationId xmlns:a16="http://schemas.microsoft.com/office/drawing/2014/main" xmlns="" id="{222444E0-0FE3-1A4B-BFEA-5E2E7DBE22EF}"/>
              </a:ext>
            </a:extLst>
          </p:cNvPr>
          <p:cNvSpPr>
            <a:spLocks noGrp="1"/>
          </p:cNvSpPr>
          <p:nvPr>
            <p:ph idx="1"/>
          </p:nvPr>
        </p:nvSpPr>
        <p:spPr/>
        <p:txBody>
          <a:bodyPr/>
          <a:lstStyle/>
          <a:p>
            <a:endParaRPr lang="en-US"/>
          </a:p>
        </p:txBody>
      </p:sp>
      <p:grpSp>
        <p:nvGrpSpPr>
          <p:cNvPr id="75" name="Group 3"/>
          <p:cNvGrpSpPr>
            <a:grpSpLocks/>
          </p:cNvGrpSpPr>
          <p:nvPr/>
        </p:nvGrpSpPr>
        <p:grpSpPr bwMode="auto">
          <a:xfrm>
            <a:off x="2931584" y="2036763"/>
            <a:ext cx="4326467" cy="1504949"/>
            <a:chOff x="1385" y="1283"/>
            <a:chExt cx="2044" cy="948"/>
          </a:xfrm>
        </p:grpSpPr>
        <p:sp>
          <p:nvSpPr>
            <p:cNvPr id="76" name="Freeform 4"/>
            <p:cNvSpPr>
              <a:spLocks/>
            </p:cNvSpPr>
            <p:nvPr/>
          </p:nvSpPr>
          <p:spPr bwMode="auto">
            <a:xfrm>
              <a:off x="1648" y="1465"/>
              <a:ext cx="342" cy="186"/>
            </a:xfrm>
            <a:custGeom>
              <a:avLst/>
              <a:gdLst>
                <a:gd name="T0" fmla="*/ 0 w 342"/>
                <a:gd name="T1" fmla="*/ 186 h 186"/>
                <a:gd name="T2" fmla="*/ 342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7" name="Oval 5"/>
            <p:cNvSpPr>
              <a:spLocks noChangeArrowheads="1"/>
            </p:cNvSpPr>
            <p:nvPr/>
          </p:nvSpPr>
          <p:spPr bwMode="auto">
            <a:xfrm>
              <a:off x="1388" y="1707"/>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8" name="Line 6"/>
            <p:cNvSpPr>
              <a:spLocks noChangeShapeType="1"/>
            </p:cNvSpPr>
            <p:nvPr/>
          </p:nvSpPr>
          <p:spPr bwMode="auto">
            <a:xfrm>
              <a:off x="1388" y="1700"/>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79" name="Line 7"/>
            <p:cNvSpPr>
              <a:spLocks noChangeShapeType="1"/>
            </p:cNvSpPr>
            <p:nvPr/>
          </p:nvSpPr>
          <p:spPr bwMode="auto">
            <a:xfrm>
              <a:off x="1701" y="1700"/>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0" name="Rectangle 8"/>
            <p:cNvSpPr>
              <a:spLocks noChangeArrowheads="1"/>
            </p:cNvSpPr>
            <p:nvPr/>
          </p:nvSpPr>
          <p:spPr bwMode="auto">
            <a:xfrm>
              <a:off x="1388" y="1700"/>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1" name="Oval 9"/>
            <p:cNvSpPr>
              <a:spLocks noChangeArrowheads="1"/>
            </p:cNvSpPr>
            <p:nvPr/>
          </p:nvSpPr>
          <p:spPr bwMode="auto">
            <a:xfrm>
              <a:off x="1385" y="1641"/>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2" name="Oval 10"/>
            <p:cNvSpPr>
              <a:spLocks noChangeArrowheads="1"/>
            </p:cNvSpPr>
            <p:nvPr/>
          </p:nvSpPr>
          <p:spPr bwMode="auto">
            <a:xfrm>
              <a:off x="1862" y="2094"/>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3" name="Line 11"/>
            <p:cNvSpPr>
              <a:spLocks noChangeShapeType="1"/>
            </p:cNvSpPr>
            <p:nvPr/>
          </p:nvSpPr>
          <p:spPr bwMode="auto">
            <a:xfrm>
              <a:off x="1862" y="208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4" name="Line 12"/>
            <p:cNvSpPr>
              <a:spLocks noChangeShapeType="1"/>
            </p:cNvSpPr>
            <p:nvPr/>
          </p:nvSpPr>
          <p:spPr bwMode="auto">
            <a:xfrm>
              <a:off x="2175" y="208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5" name="Rectangle 13"/>
            <p:cNvSpPr>
              <a:spLocks noChangeArrowheads="1"/>
            </p:cNvSpPr>
            <p:nvPr/>
          </p:nvSpPr>
          <p:spPr bwMode="auto">
            <a:xfrm>
              <a:off x="1862" y="208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6" name="Oval 14"/>
            <p:cNvSpPr>
              <a:spLocks noChangeArrowheads="1"/>
            </p:cNvSpPr>
            <p:nvPr/>
          </p:nvSpPr>
          <p:spPr bwMode="auto">
            <a:xfrm>
              <a:off x="1859" y="2028"/>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7" name="Oval 15"/>
            <p:cNvSpPr>
              <a:spLocks noChangeArrowheads="1"/>
            </p:cNvSpPr>
            <p:nvPr/>
          </p:nvSpPr>
          <p:spPr bwMode="auto">
            <a:xfrm>
              <a:off x="1858" y="1404"/>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8" name="Line 16"/>
            <p:cNvSpPr>
              <a:spLocks noChangeShapeType="1"/>
            </p:cNvSpPr>
            <p:nvPr/>
          </p:nvSpPr>
          <p:spPr bwMode="auto">
            <a:xfrm>
              <a:off x="1858" y="139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89" name="Line 17"/>
            <p:cNvSpPr>
              <a:spLocks noChangeShapeType="1"/>
            </p:cNvSpPr>
            <p:nvPr/>
          </p:nvSpPr>
          <p:spPr bwMode="auto">
            <a:xfrm>
              <a:off x="2171" y="1397"/>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0" name="Rectangle 18"/>
            <p:cNvSpPr>
              <a:spLocks noChangeArrowheads="1"/>
            </p:cNvSpPr>
            <p:nvPr/>
          </p:nvSpPr>
          <p:spPr bwMode="auto">
            <a:xfrm>
              <a:off x="1858" y="1397"/>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1" name="Oval 19"/>
            <p:cNvSpPr>
              <a:spLocks noChangeArrowheads="1"/>
            </p:cNvSpPr>
            <p:nvPr/>
          </p:nvSpPr>
          <p:spPr bwMode="auto">
            <a:xfrm>
              <a:off x="1855" y="1338"/>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2" name="Oval 20"/>
            <p:cNvSpPr>
              <a:spLocks noChangeArrowheads="1"/>
            </p:cNvSpPr>
            <p:nvPr/>
          </p:nvSpPr>
          <p:spPr bwMode="auto">
            <a:xfrm>
              <a:off x="2541" y="1400"/>
              <a:ext cx="312"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3" name="Line 21"/>
            <p:cNvSpPr>
              <a:spLocks noChangeShapeType="1"/>
            </p:cNvSpPr>
            <p:nvPr/>
          </p:nvSpPr>
          <p:spPr bwMode="auto">
            <a:xfrm>
              <a:off x="2541" y="139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4" name="Line 22"/>
            <p:cNvSpPr>
              <a:spLocks noChangeShapeType="1"/>
            </p:cNvSpPr>
            <p:nvPr/>
          </p:nvSpPr>
          <p:spPr bwMode="auto">
            <a:xfrm>
              <a:off x="2853" y="139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5" name="Rectangle 23"/>
            <p:cNvSpPr>
              <a:spLocks noChangeArrowheads="1"/>
            </p:cNvSpPr>
            <p:nvPr/>
          </p:nvSpPr>
          <p:spPr bwMode="auto">
            <a:xfrm>
              <a:off x="2541" y="1393"/>
              <a:ext cx="309"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6" name="Oval 24"/>
            <p:cNvSpPr>
              <a:spLocks noChangeArrowheads="1"/>
            </p:cNvSpPr>
            <p:nvPr/>
          </p:nvSpPr>
          <p:spPr bwMode="auto">
            <a:xfrm>
              <a:off x="2544" y="1337"/>
              <a:ext cx="312"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7" name="Oval 25"/>
            <p:cNvSpPr>
              <a:spLocks noChangeArrowheads="1"/>
            </p:cNvSpPr>
            <p:nvPr/>
          </p:nvSpPr>
          <p:spPr bwMode="auto">
            <a:xfrm>
              <a:off x="2551" y="2091"/>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8" name="Line 26"/>
            <p:cNvSpPr>
              <a:spLocks noChangeShapeType="1"/>
            </p:cNvSpPr>
            <p:nvPr/>
          </p:nvSpPr>
          <p:spPr bwMode="auto">
            <a:xfrm>
              <a:off x="2551" y="2084"/>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99" name="Line 27"/>
            <p:cNvSpPr>
              <a:spLocks noChangeShapeType="1"/>
            </p:cNvSpPr>
            <p:nvPr/>
          </p:nvSpPr>
          <p:spPr bwMode="auto">
            <a:xfrm>
              <a:off x="2864" y="2084"/>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0" name="Rectangle 28"/>
            <p:cNvSpPr>
              <a:spLocks noChangeArrowheads="1"/>
            </p:cNvSpPr>
            <p:nvPr/>
          </p:nvSpPr>
          <p:spPr bwMode="auto">
            <a:xfrm>
              <a:off x="2551" y="2084"/>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1" name="Oval 29"/>
            <p:cNvSpPr>
              <a:spLocks noChangeArrowheads="1"/>
            </p:cNvSpPr>
            <p:nvPr/>
          </p:nvSpPr>
          <p:spPr bwMode="auto">
            <a:xfrm>
              <a:off x="2548" y="2025"/>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2" name="Oval 30"/>
            <p:cNvSpPr>
              <a:spLocks noChangeArrowheads="1"/>
            </p:cNvSpPr>
            <p:nvPr/>
          </p:nvSpPr>
          <p:spPr bwMode="auto">
            <a:xfrm>
              <a:off x="3116" y="1750"/>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3" name="Line 31"/>
            <p:cNvSpPr>
              <a:spLocks noChangeShapeType="1"/>
            </p:cNvSpPr>
            <p:nvPr/>
          </p:nvSpPr>
          <p:spPr bwMode="auto">
            <a:xfrm>
              <a:off x="3116" y="174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4" name="Line 32"/>
            <p:cNvSpPr>
              <a:spLocks noChangeShapeType="1"/>
            </p:cNvSpPr>
            <p:nvPr/>
          </p:nvSpPr>
          <p:spPr bwMode="auto">
            <a:xfrm>
              <a:off x="3429" y="174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5" name="Rectangle 33"/>
            <p:cNvSpPr>
              <a:spLocks noChangeArrowheads="1"/>
            </p:cNvSpPr>
            <p:nvPr/>
          </p:nvSpPr>
          <p:spPr bwMode="auto">
            <a:xfrm>
              <a:off x="3116" y="1743"/>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6" name="Oval 34"/>
            <p:cNvSpPr>
              <a:spLocks noChangeArrowheads="1"/>
            </p:cNvSpPr>
            <p:nvPr/>
          </p:nvSpPr>
          <p:spPr bwMode="auto">
            <a:xfrm>
              <a:off x="3113" y="1684"/>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7" name="Freeform 35"/>
            <p:cNvSpPr>
              <a:spLocks/>
            </p:cNvSpPr>
            <p:nvPr/>
          </p:nvSpPr>
          <p:spPr bwMode="auto">
            <a:xfrm>
              <a:off x="2707" y="1492"/>
              <a:ext cx="1" cy="522"/>
            </a:xfrm>
            <a:custGeom>
              <a:avLst/>
              <a:gdLst>
                <a:gd name="T0" fmla="*/ 0 w 1"/>
                <a:gd name="T1" fmla="*/ 0 h 522"/>
                <a:gd name="T2" fmla="*/ 0 w 1"/>
                <a:gd name="T3" fmla="*/ 522 h 522"/>
                <a:gd name="T4" fmla="*/ 0 60000 65536"/>
                <a:gd name="T5" fmla="*/ 0 60000 65536"/>
                <a:gd name="T6" fmla="*/ 0 w 1"/>
                <a:gd name="T7" fmla="*/ 0 h 522"/>
                <a:gd name="T8" fmla="*/ 1 w 1"/>
                <a:gd name="T9" fmla="*/ 522 h 522"/>
              </a:gdLst>
              <a:ahLst/>
              <a:cxnLst>
                <a:cxn ang="T4">
                  <a:pos x="T0" y="T1"/>
                </a:cxn>
                <a:cxn ang="T5">
                  <a:pos x="T2" y="T3"/>
                </a:cxn>
              </a:cxnLst>
              <a:rect l="T6" t="T7" r="T8" b="T9"/>
              <a:pathLst>
                <a:path w="1" h="522">
                  <a:moveTo>
                    <a:pt x="0" y="0"/>
                  </a:moveTo>
                  <a:lnTo>
                    <a:pt x="0" y="522"/>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8" name="Freeform 36"/>
            <p:cNvSpPr>
              <a:spLocks/>
            </p:cNvSpPr>
            <p:nvPr/>
          </p:nvSpPr>
          <p:spPr bwMode="auto">
            <a:xfrm>
              <a:off x="2866" y="1831"/>
              <a:ext cx="366" cy="270"/>
            </a:xfrm>
            <a:custGeom>
              <a:avLst/>
              <a:gdLst>
                <a:gd name="T0" fmla="*/ 0 w 366"/>
                <a:gd name="T1" fmla="*/ 270 h 270"/>
                <a:gd name="T2" fmla="*/ 366 w 366"/>
                <a:gd name="T3" fmla="*/ 0 h 270"/>
                <a:gd name="T4" fmla="*/ 0 60000 65536"/>
                <a:gd name="T5" fmla="*/ 0 60000 65536"/>
                <a:gd name="T6" fmla="*/ 0 w 366"/>
                <a:gd name="T7" fmla="*/ 0 h 270"/>
                <a:gd name="T8" fmla="*/ 366 w 366"/>
                <a:gd name="T9" fmla="*/ 270 h 270"/>
              </a:gdLst>
              <a:ahLst/>
              <a:cxnLst>
                <a:cxn ang="T4">
                  <a:pos x="T0" y="T1"/>
                </a:cxn>
                <a:cxn ang="T5">
                  <a:pos x="T2" y="T3"/>
                </a:cxn>
              </a:cxnLst>
              <a:rect l="T6" t="T7" r="T8" b="T9"/>
              <a:pathLst>
                <a:path w="366" h="270">
                  <a:moveTo>
                    <a:pt x="0" y="270"/>
                  </a:moveTo>
                  <a:lnTo>
                    <a:pt x="366"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09" name="Freeform 37"/>
            <p:cNvSpPr>
              <a:spLocks/>
            </p:cNvSpPr>
            <p:nvPr/>
          </p:nvSpPr>
          <p:spPr bwMode="auto">
            <a:xfrm>
              <a:off x="2185" y="2113"/>
              <a:ext cx="366" cy="1"/>
            </a:xfrm>
            <a:custGeom>
              <a:avLst/>
              <a:gdLst>
                <a:gd name="T0" fmla="*/ 366 w 366"/>
                <a:gd name="T1" fmla="*/ 0 h 1"/>
                <a:gd name="T2" fmla="*/ 0 w 366"/>
                <a:gd name="T3" fmla="*/ 0 h 1"/>
                <a:gd name="T4" fmla="*/ 0 60000 65536"/>
                <a:gd name="T5" fmla="*/ 0 60000 65536"/>
                <a:gd name="T6" fmla="*/ 0 w 366"/>
                <a:gd name="T7" fmla="*/ 0 h 1"/>
                <a:gd name="T8" fmla="*/ 366 w 366"/>
                <a:gd name="T9" fmla="*/ 1 h 1"/>
              </a:gdLst>
              <a:ahLst/>
              <a:cxnLst>
                <a:cxn ang="T4">
                  <a:pos x="T0" y="T1"/>
                </a:cxn>
                <a:cxn ang="T5">
                  <a:pos x="T2" y="T3"/>
                </a:cxn>
              </a:cxnLst>
              <a:rect l="T6" t="T7" r="T8" b="T9"/>
              <a:pathLst>
                <a:path w="366" h="1">
                  <a:moveTo>
                    <a:pt x="366" y="0"/>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10" name="Freeform 38"/>
            <p:cNvSpPr>
              <a:spLocks/>
            </p:cNvSpPr>
            <p:nvPr/>
          </p:nvSpPr>
          <p:spPr bwMode="auto">
            <a:xfrm>
              <a:off x="1594" y="1789"/>
              <a:ext cx="276" cy="264"/>
            </a:xfrm>
            <a:custGeom>
              <a:avLst/>
              <a:gdLst>
                <a:gd name="T0" fmla="*/ 276 w 276"/>
                <a:gd name="T1" fmla="*/ 264 h 264"/>
                <a:gd name="T2" fmla="*/ 0 w 276"/>
                <a:gd name="T3" fmla="*/ 0 h 264"/>
                <a:gd name="T4" fmla="*/ 0 60000 65536"/>
                <a:gd name="T5" fmla="*/ 0 60000 65536"/>
                <a:gd name="T6" fmla="*/ 0 w 276"/>
                <a:gd name="T7" fmla="*/ 0 h 264"/>
                <a:gd name="T8" fmla="*/ 276 w 276"/>
                <a:gd name="T9" fmla="*/ 264 h 264"/>
              </a:gdLst>
              <a:ahLst/>
              <a:cxnLst>
                <a:cxn ang="T4">
                  <a:pos x="T0" y="T1"/>
                </a:cxn>
                <a:cxn ang="T5">
                  <a:pos x="T2" y="T3"/>
                </a:cxn>
              </a:cxnLst>
              <a:rect l="T6" t="T7" r="T8" b="T9"/>
              <a:pathLst>
                <a:path w="276" h="264">
                  <a:moveTo>
                    <a:pt x="276" y="264"/>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11" name="Group 39"/>
            <p:cNvGrpSpPr>
              <a:grpSpLocks/>
            </p:cNvGrpSpPr>
            <p:nvPr/>
          </p:nvGrpSpPr>
          <p:grpSpPr bwMode="auto">
            <a:xfrm>
              <a:off x="1468" y="1589"/>
              <a:ext cx="155" cy="252"/>
              <a:chOff x="2980" y="2425"/>
              <a:chExt cx="157" cy="252"/>
            </a:xfrm>
          </p:grpSpPr>
          <p:sp>
            <p:nvSpPr>
              <p:cNvPr id="127" name="Rectangle 40"/>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8" name="Text Box 41"/>
              <p:cNvSpPr txBox="1">
                <a:spLocks noChangeArrowheads="1"/>
              </p:cNvSpPr>
              <p:nvPr/>
            </p:nvSpPr>
            <p:spPr bwMode="auto">
              <a:xfrm>
                <a:off x="2980" y="2425"/>
                <a:ext cx="1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charset="0"/>
                    <a:ea typeface="ＭＳ Ｐゴシック" charset="-128"/>
                  </a:rPr>
                  <a:t>u</a:t>
                </a:r>
                <a:endParaRPr kumimoji="0" lang="en-US" altLang="en-US" sz="2400" b="0" i="0" u="none" strike="noStrike" kern="0" cap="none" spc="0" normalizeH="0" baseline="0" noProof="0" dirty="0">
                  <a:ln>
                    <a:noFill/>
                  </a:ln>
                  <a:solidFill>
                    <a:srgbClr val="000000"/>
                  </a:solidFill>
                  <a:effectLst/>
                  <a:uLnTx/>
                  <a:uFillTx/>
                  <a:latin typeface="Arial" charset="0"/>
                  <a:ea typeface="ＭＳ Ｐゴシック" charset="-128"/>
                </a:endParaRPr>
              </a:p>
            </p:txBody>
          </p:sp>
        </p:grpSp>
        <p:grpSp>
          <p:nvGrpSpPr>
            <p:cNvPr id="112" name="Group 42"/>
            <p:cNvGrpSpPr>
              <a:grpSpLocks/>
            </p:cNvGrpSpPr>
            <p:nvPr/>
          </p:nvGrpSpPr>
          <p:grpSpPr bwMode="auto">
            <a:xfrm>
              <a:off x="2640" y="1973"/>
              <a:ext cx="148" cy="252"/>
              <a:chOff x="2982" y="2425"/>
              <a:chExt cx="150" cy="252"/>
            </a:xfrm>
          </p:grpSpPr>
          <p:sp>
            <p:nvSpPr>
              <p:cNvPr id="125" name="Rectangle 43"/>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6" name="Text Box 44"/>
              <p:cNvSpPr txBox="1">
                <a:spLocks noChangeArrowheads="1"/>
              </p:cNvSpPr>
              <p:nvPr/>
            </p:nvSpPr>
            <p:spPr bwMode="auto">
              <a:xfrm>
                <a:off x="2982" y="2425"/>
                <a:ext cx="15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y</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13" name="Group 45"/>
            <p:cNvGrpSpPr>
              <a:grpSpLocks/>
            </p:cNvGrpSpPr>
            <p:nvPr/>
          </p:nvGrpSpPr>
          <p:grpSpPr bwMode="auto">
            <a:xfrm>
              <a:off x="1943" y="1940"/>
              <a:ext cx="160" cy="291"/>
              <a:chOff x="2977" y="2395"/>
              <a:chExt cx="161" cy="291"/>
            </a:xfrm>
          </p:grpSpPr>
          <p:sp>
            <p:nvSpPr>
              <p:cNvPr id="123" name="Rectangle 46"/>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4" name="Text Box 47"/>
              <p:cNvSpPr txBox="1">
                <a:spLocks noChangeArrowheads="1"/>
              </p:cNvSpPr>
              <p:nvPr/>
            </p:nvSpPr>
            <p:spPr bwMode="auto">
              <a:xfrm>
                <a:off x="2977" y="2395"/>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rPr>
                  <a:t>x</a:t>
                </a:r>
              </a:p>
            </p:txBody>
          </p:sp>
        </p:grpSp>
        <p:grpSp>
          <p:nvGrpSpPr>
            <p:cNvPr id="114" name="Group 48"/>
            <p:cNvGrpSpPr>
              <a:grpSpLocks/>
            </p:cNvGrpSpPr>
            <p:nvPr/>
          </p:nvGrpSpPr>
          <p:grpSpPr bwMode="auto">
            <a:xfrm>
              <a:off x="2621" y="1283"/>
              <a:ext cx="175" cy="252"/>
              <a:chOff x="2970" y="2425"/>
              <a:chExt cx="177" cy="252"/>
            </a:xfrm>
          </p:grpSpPr>
          <p:sp>
            <p:nvSpPr>
              <p:cNvPr id="121" name="Rectangle 49"/>
              <p:cNvSpPr>
                <a:spLocks noChangeArrowheads="1"/>
              </p:cNvSpPr>
              <p:nvPr/>
            </p:nvSpPr>
            <p:spPr bwMode="auto">
              <a:xfrm>
                <a:off x="2982" y="2490"/>
                <a:ext cx="146"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2" name="Text Box 50"/>
              <p:cNvSpPr txBox="1">
                <a:spLocks noChangeArrowheads="1"/>
              </p:cNvSpPr>
              <p:nvPr/>
            </p:nvSpPr>
            <p:spPr bwMode="auto">
              <a:xfrm>
                <a:off x="2970" y="2425"/>
                <a:ext cx="17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w</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15" name="Group 51"/>
            <p:cNvGrpSpPr>
              <a:grpSpLocks/>
            </p:cNvGrpSpPr>
            <p:nvPr/>
          </p:nvGrpSpPr>
          <p:grpSpPr bwMode="auto">
            <a:xfrm>
              <a:off x="1950" y="1283"/>
              <a:ext cx="148" cy="252"/>
              <a:chOff x="2982" y="2425"/>
              <a:chExt cx="150" cy="252"/>
            </a:xfrm>
          </p:grpSpPr>
          <p:sp>
            <p:nvSpPr>
              <p:cNvPr id="119" name="Rectangle 52"/>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0" name="Text Box 53"/>
              <p:cNvSpPr txBox="1">
                <a:spLocks noChangeArrowheads="1"/>
              </p:cNvSpPr>
              <p:nvPr/>
            </p:nvSpPr>
            <p:spPr bwMode="auto">
              <a:xfrm>
                <a:off x="2982" y="2425"/>
                <a:ext cx="15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v</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16" name="Group 54"/>
            <p:cNvGrpSpPr>
              <a:grpSpLocks/>
            </p:cNvGrpSpPr>
            <p:nvPr/>
          </p:nvGrpSpPr>
          <p:grpSpPr bwMode="auto">
            <a:xfrm>
              <a:off x="3192" y="1601"/>
              <a:ext cx="159" cy="291"/>
              <a:chOff x="2975" y="2395"/>
              <a:chExt cx="161" cy="291"/>
            </a:xfrm>
          </p:grpSpPr>
          <p:sp>
            <p:nvSpPr>
              <p:cNvPr id="117" name="Rectangle 55"/>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18" name="Text Box 56"/>
              <p:cNvSpPr txBox="1">
                <a:spLocks noChangeArrowheads="1"/>
              </p:cNvSpPr>
              <p:nvPr/>
            </p:nvSpPr>
            <p:spPr bwMode="auto">
              <a:xfrm>
                <a:off x="2975" y="2395"/>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rPr>
                  <a:t>z</a:t>
                </a:r>
              </a:p>
            </p:txBody>
          </p:sp>
        </p:grpSp>
      </p:grpSp>
      <p:sp>
        <p:nvSpPr>
          <p:cNvPr id="129" name="Text Box 57"/>
          <p:cNvSpPr txBox="1">
            <a:spLocks noChangeArrowheads="1"/>
          </p:cNvSpPr>
          <p:nvPr/>
        </p:nvSpPr>
        <p:spPr bwMode="auto">
          <a:xfrm>
            <a:off x="770467" y="1220789"/>
            <a:ext cx="44149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mn-lt"/>
                <a:ea typeface="ＭＳ Ｐゴシック" charset="-128"/>
              </a:rPr>
              <a:t>resulting shortest-path tree from u:</a:t>
            </a:r>
          </a:p>
        </p:txBody>
      </p:sp>
      <p:grpSp>
        <p:nvGrpSpPr>
          <p:cNvPr id="130" name="Group 58"/>
          <p:cNvGrpSpPr>
            <a:grpSpLocks/>
          </p:cNvGrpSpPr>
          <p:nvPr/>
        </p:nvGrpSpPr>
        <p:grpSpPr bwMode="auto">
          <a:xfrm>
            <a:off x="3024718" y="4224339"/>
            <a:ext cx="3092449" cy="2276475"/>
            <a:chOff x="259" y="2768"/>
            <a:chExt cx="1461" cy="1434"/>
          </a:xfrm>
        </p:grpSpPr>
        <p:sp>
          <p:nvSpPr>
            <p:cNvPr id="131" name="Line 59"/>
            <p:cNvSpPr>
              <a:spLocks noChangeShapeType="1"/>
            </p:cNvSpPr>
            <p:nvPr/>
          </p:nvSpPr>
          <p:spPr bwMode="auto">
            <a:xfrm>
              <a:off x="1152" y="2880"/>
              <a:ext cx="8" cy="1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2" name="Line 60"/>
            <p:cNvSpPr>
              <a:spLocks noChangeShapeType="1"/>
            </p:cNvSpPr>
            <p:nvPr/>
          </p:nvSpPr>
          <p:spPr bwMode="auto">
            <a:xfrm>
              <a:off x="357" y="3058"/>
              <a:ext cx="1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3" name="Text Box 61"/>
            <p:cNvSpPr txBox="1">
              <a:spLocks noChangeArrowheads="1"/>
            </p:cNvSpPr>
            <p:nvPr/>
          </p:nvSpPr>
          <p:spPr bwMode="auto">
            <a:xfrm>
              <a:off x="883" y="3060"/>
              <a:ext cx="1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v</a:t>
              </a:r>
            </a:p>
          </p:txBody>
        </p:sp>
        <p:sp>
          <p:nvSpPr>
            <p:cNvPr id="134" name="Text Box 62"/>
            <p:cNvSpPr txBox="1">
              <a:spLocks noChangeArrowheads="1"/>
            </p:cNvSpPr>
            <p:nvPr/>
          </p:nvSpPr>
          <p:spPr bwMode="auto">
            <a:xfrm>
              <a:off x="876" y="3247"/>
              <a:ext cx="1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x</a:t>
              </a:r>
            </a:p>
          </p:txBody>
        </p:sp>
        <p:sp>
          <p:nvSpPr>
            <p:cNvPr id="135" name="Text Box 63"/>
            <p:cNvSpPr txBox="1">
              <a:spLocks noChangeArrowheads="1"/>
            </p:cNvSpPr>
            <p:nvPr/>
          </p:nvSpPr>
          <p:spPr bwMode="auto">
            <a:xfrm>
              <a:off x="890" y="3482"/>
              <a:ext cx="1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y</a:t>
              </a:r>
            </a:p>
          </p:txBody>
        </p:sp>
        <p:sp>
          <p:nvSpPr>
            <p:cNvPr id="136" name="Text Box 64"/>
            <p:cNvSpPr txBox="1">
              <a:spLocks noChangeArrowheads="1"/>
            </p:cNvSpPr>
            <p:nvPr/>
          </p:nvSpPr>
          <p:spPr bwMode="auto">
            <a:xfrm>
              <a:off x="875" y="3717"/>
              <a:ext cx="16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w</a:t>
              </a:r>
            </a:p>
          </p:txBody>
        </p:sp>
        <p:sp>
          <p:nvSpPr>
            <p:cNvPr id="137" name="Text Box 65"/>
            <p:cNvSpPr txBox="1">
              <a:spLocks noChangeArrowheads="1"/>
            </p:cNvSpPr>
            <p:nvPr/>
          </p:nvSpPr>
          <p:spPr bwMode="auto">
            <a:xfrm>
              <a:off x="884" y="3943"/>
              <a:ext cx="14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z</a:t>
              </a:r>
            </a:p>
          </p:txBody>
        </p:sp>
        <p:sp>
          <p:nvSpPr>
            <p:cNvPr id="138" name="Text Box 66"/>
            <p:cNvSpPr txBox="1">
              <a:spLocks noChangeArrowheads="1"/>
            </p:cNvSpPr>
            <p:nvPr/>
          </p:nvSpPr>
          <p:spPr bwMode="auto">
            <a:xfrm>
              <a:off x="1248" y="3044"/>
              <a:ext cx="3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(u,v)</a:t>
              </a:r>
            </a:p>
          </p:txBody>
        </p:sp>
        <p:sp>
          <p:nvSpPr>
            <p:cNvPr id="139" name="Text Box 67"/>
            <p:cNvSpPr txBox="1">
              <a:spLocks noChangeArrowheads="1"/>
            </p:cNvSpPr>
            <p:nvPr/>
          </p:nvSpPr>
          <p:spPr bwMode="auto">
            <a:xfrm>
              <a:off x="1249" y="3246"/>
              <a:ext cx="3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(u,x)</a:t>
              </a:r>
            </a:p>
          </p:txBody>
        </p:sp>
        <p:sp>
          <p:nvSpPr>
            <p:cNvPr id="140" name="Text Box 68"/>
            <p:cNvSpPr txBox="1">
              <a:spLocks noChangeArrowheads="1"/>
            </p:cNvSpPr>
            <p:nvPr/>
          </p:nvSpPr>
          <p:spPr bwMode="auto">
            <a:xfrm>
              <a:off x="1248" y="3497"/>
              <a:ext cx="3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(u,x)</a:t>
              </a:r>
            </a:p>
          </p:txBody>
        </p:sp>
        <p:sp>
          <p:nvSpPr>
            <p:cNvPr id="141" name="Text Box 69"/>
            <p:cNvSpPr txBox="1">
              <a:spLocks noChangeArrowheads="1"/>
            </p:cNvSpPr>
            <p:nvPr/>
          </p:nvSpPr>
          <p:spPr bwMode="auto">
            <a:xfrm>
              <a:off x="1264" y="3715"/>
              <a:ext cx="3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(u,x)</a:t>
              </a:r>
            </a:p>
          </p:txBody>
        </p:sp>
        <p:sp>
          <p:nvSpPr>
            <p:cNvPr id="142" name="Text Box 70"/>
            <p:cNvSpPr txBox="1">
              <a:spLocks noChangeArrowheads="1"/>
            </p:cNvSpPr>
            <p:nvPr/>
          </p:nvSpPr>
          <p:spPr bwMode="auto">
            <a:xfrm>
              <a:off x="1254" y="3949"/>
              <a:ext cx="30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(u,x)</a:t>
              </a:r>
            </a:p>
          </p:txBody>
        </p:sp>
        <p:sp>
          <p:nvSpPr>
            <p:cNvPr id="143" name="Text Box 71"/>
            <p:cNvSpPr txBox="1">
              <a:spLocks noChangeArrowheads="1"/>
            </p:cNvSpPr>
            <p:nvPr/>
          </p:nvSpPr>
          <p:spPr bwMode="auto">
            <a:xfrm>
              <a:off x="259" y="2768"/>
              <a:ext cx="61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destination</a:t>
              </a:r>
            </a:p>
          </p:txBody>
        </p:sp>
        <p:sp>
          <p:nvSpPr>
            <p:cNvPr id="144" name="Text Box 72"/>
            <p:cNvSpPr txBox="1">
              <a:spLocks noChangeArrowheads="1"/>
            </p:cNvSpPr>
            <p:nvPr/>
          </p:nvSpPr>
          <p:spPr bwMode="auto">
            <a:xfrm>
              <a:off x="1232" y="2791"/>
              <a:ext cx="25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link</a:t>
              </a:r>
            </a:p>
          </p:txBody>
        </p:sp>
      </p:grpSp>
      <p:sp>
        <p:nvSpPr>
          <p:cNvPr id="145" name="Text Box 73"/>
          <p:cNvSpPr txBox="1">
            <a:spLocks noChangeArrowheads="1"/>
          </p:cNvSpPr>
          <p:nvPr/>
        </p:nvSpPr>
        <p:spPr bwMode="auto">
          <a:xfrm>
            <a:off x="700617" y="3743325"/>
            <a:ext cx="38827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mn-lt"/>
                <a:ea typeface="ＭＳ Ｐゴシック" charset="-128"/>
              </a:rPr>
              <a:t>resulting forwarding table in u:</a:t>
            </a:r>
          </a:p>
        </p:txBody>
      </p:sp>
    </p:spTree>
    <p:extLst>
      <p:ext uri="{BB962C8B-B14F-4D97-AF65-F5344CB8AC3E}">
        <p14:creationId xmlns:p14="http://schemas.microsoft.com/office/powerpoint/2010/main" val="1281801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Vector Algorithm</a:t>
            </a:r>
          </a:p>
        </p:txBody>
      </p:sp>
      <p:sp>
        <p:nvSpPr>
          <p:cNvPr id="3" name="Content Placeholder 2"/>
          <p:cNvSpPr>
            <a:spLocks noGrp="1"/>
          </p:cNvSpPr>
          <p:nvPr>
            <p:ph idx="1"/>
          </p:nvPr>
        </p:nvSpPr>
        <p:spPr/>
        <p:txBody>
          <a:bodyPr>
            <a:normAutofit/>
          </a:bodyPr>
          <a:lstStyle/>
          <a:p>
            <a:pPr lvl="0" algn="just"/>
            <a:r>
              <a:rPr lang="en-IN" dirty="0"/>
              <a:t>Distance-vector (DV) algorithm is iterative, asynchronous, and distributed. </a:t>
            </a:r>
            <a:endParaRPr lang="en-GB" dirty="0"/>
          </a:p>
          <a:p>
            <a:pPr lvl="0" algn="just"/>
            <a:r>
              <a:rPr lang="en-IN" dirty="0"/>
              <a:t>It is distributed in that each node receives some information from one or more of its directly attached neighbours, performs a calculation, and then distributes the results of its calculation back to its neighbours. </a:t>
            </a:r>
            <a:endParaRPr lang="en-GB" dirty="0"/>
          </a:p>
          <a:p>
            <a:pPr lvl="0" algn="just"/>
            <a:r>
              <a:rPr lang="en-IN" dirty="0"/>
              <a:t>It is iterative. so, process continues on until no more information is exchanged between neighbours.</a:t>
            </a:r>
            <a:endParaRPr lang="en-GB" dirty="0"/>
          </a:p>
          <a:p>
            <a:pPr lvl="0" algn="just"/>
            <a:r>
              <a:rPr lang="en-IN" dirty="0"/>
              <a:t>The algorithm is asynchronous. It does not require all of the nodes to operate with each other. </a:t>
            </a:r>
            <a:endParaRPr lang="en-GB" dirty="0"/>
          </a:p>
        </p:txBody>
      </p:sp>
    </p:spTree>
    <p:extLst>
      <p:ext uri="{BB962C8B-B14F-4D97-AF65-F5344CB8AC3E}">
        <p14:creationId xmlns:p14="http://schemas.microsoft.com/office/powerpoint/2010/main" val="36254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914401" y="3124200"/>
            <a:ext cx="6464300" cy="6532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Distance Vector Algorithm </a:t>
            </a:r>
            <a:r>
              <a:rPr lang="mr-IN" dirty="0"/>
              <a:t>–</a:t>
            </a:r>
            <a:r>
              <a:rPr lang="en-US" dirty="0"/>
              <a:t> </a:t>
            </a:r>
            <a:r>
              <a:rPr lang="en-US" dirty="0" err="1"/>
              <a:t>Cont</a:t>
            </a:r>
            <a:r>
              <a:rPr lang="mr-IN" dirty="0"/>
              <a:t>…</a:t>
            </a:r>
            <a:endParaRPr lang="en-US" dirty="0"/>
          </a:p>
        </p:txBody>
      </p:sp>
      <p:sp>
        <p:nvSpPr>
          <p:cNvPr id="3" name="Content Placeholder 2"/>
          <p:cNvSpPr>
            <a:spLocks noGrp="1"/>
          </p:cNvSpPr>
          <p:nvPr>
            <p:ph idx="1"/>
          </p:nvPr>
        </p:nvSpPr>
        <p:spPr/>
        <p:txBody>
          <a:bodyPr/>
          <a:lstStyle/>
          <a:p>
            <a:pPr lvl="0" algn="just"/>
            <a:r>
              <a:rPr lang="en-IN" dirty="0"/>
              <a:t>Let dx(y) be the cost of the least-cost path from node x to node y. </a:t>
            </a:r>
          </a:p>
          <a:p>
            <a:pPr lvl="0" algn="just"/>
            <a:r>
              <a:rPr lang="en-IN" dirty="0"/>
              <a:t>Then least costs are related by the celebrated Bellman-Ford equation:</a:t>
            </a:r>
          </a:p>
          <a:p>
            <a:pPr marL="0" lvl="0" indent="0" algn="just">
              <a:buNone/>
            </a:pPr>
            <a:endParaRPr lang="en-IN" dirty="0"/>
          </a:p>
        </p:txBody>
      </p:sp>
      <p:sp>
        <p:nvSpPr>
          <p:cNvPr id="4" name="Slide Number Placeholder 5"/>
          <p:cNvSpPr txBox="1">
            <a:spLocks/>
          </p:cNvSpPr>
          <p:nvPr/>
        </p:nvSpPr>
        <p:spPr>
          <a:xfrm>
            <a:off x="11099801" y="6462714"/>
            <a:ext cx="901700" cy="276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914400" rtl="0" eaLnBrk="1" latinLnBrk="0" hangingPunct="1">
              <a:lnSpc>
                <a:spcPct val="85000"/>
              </a:lnSpc>
              <a:spcBef>
                <a:spcPct val="20000"/>
              </a:spcBef>
              <a:buClr>
                <a:srgbClr val="000099"/>
              </a:buClr>
              <a:buSzPct val="65000"/>
              <a:buFont typeface="Wingdings" charset="2"/>
              <a:buChar char="v"/>
              <a:defRPr sz="2800" kern="1200">
                <a:solidFill>
                  <a:schemeClr val="tx1"/>
                </a:solidFill>
                <a:latin typeface="Gill Sans MT" charset="0"/>
                <a:ea typeface="ＭＳ Ｐゴシック" charset="-128"/>
                <a:cs typeface="+mn-cs"/>
              </a:defRPr>
            </a:lvl1pPr>
            <a:lvl2pPr marL="742950" indent="-285750" algn="l" defTabSz="914400" rtl="0" eaLnBrk="1" latinLnBrk="0" hangingPunct="1">
              <a:lnSpc>
                <a:spcPct val="85000"/>
              </a:lnSpc>
              <a:spcBef>
                <a:spcPct val="20000"/>
              </a:spcBef>
              <a:buClr>
                <a:srgbClr val="000099"/>
              </a:buClr>
              <a:buFont typeface="Wingdings" charset="2"/>
              <a:buChar char="§"/>
              <a:defRPr sz="2400" kern="1200">
                <a:solidFill>
                  <a:schemeClr val="tx1"/>
                </a:solidFill>
                <a:latin typeface="Gill Sans MT" charset="0"/>
                <a:ea typeface="ＭＳ Ｐゴシック" charset="-128"/>
                <a:cs typeface="+mn-cs"/>
              </a:defRPr>
            </a:lvl2pPr>
            <a:lvl3pPr marL="1143000" indent="-228600" algn="l" defTabSz="914400" rtl="0" eaLnBrk="1" latinLnBrk="0" hangingPunct="1">
              <a:spcBef>
                <a:spcPct val="20000"/>
              </a:spcBef>
              <a:buChar char="•"/>
              <a:defRPr sz="2000" kern="1200">
                <a:solidFill>
                  <a:schemeClr val="tx1"/>
                </a:solidFill>
                <a:latin typeface="Comic Sans MS" charset="0"/>
                <a:ea typeface="ＭＳ Ｐゴシック" charset="-128"/>
                <a:cs typeface="+mn-cs"/>
              </a:defRPr>
            </a:lvl3pPr>
            <a:lvl4pPr marL="1600200" indent="-228600" algn="l" defTabSz="914400" rtl="0" eaLnBrk="1" latinLnBrk="0" hangingPunct="1">
              <a:spcBef>
                <a:spcPct val="20000"/>
              </a:spcBef>
              <a:buChar char="–"/>
              <a:defRPr sz="2000" kern="1200">
                <a:solidFill>
                  <a:schemeClr val="tx1"/>
                </a:solidFill>
                <a:latin typeface="Times New Roman" charset="0"/>
                <a:ea typeface="ＭＳ Ｐゴシック" charset="-128"/>
                <a:cs typeface="+mn-cs"/>
              </a:defRPr>
            </a:lvl4pPr>
            <a:lvl5pPr marL="2057400" indent="-228600" algn="l" defTabSz="914400" rtl="0" eaLnBrk="1" latinLnBrk="0" hangingPunct="1">
              <a:spcBef>
                <a:spcPct val="20000"/>
              </a:spcBef>
              <a:buChar char="»"/>
              <a:defRPr sz="2000" kern="1200">
                <a:solidFill>
                  <a:schemeClr val="tx1"/>
                </a:solidFill>
                <a:latin typeface="Times New Roman" charset="0"/>
                <a:ea typeface="ＭＳ Ｐゴシック" charset="-128"/>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charset="0"/>
                <a:ea typeface="ＭＳ Ｐゴシック" charset="-128"/>
                <a:cs typeface="+mn-cs"/>
              </a:defRPr>
            </a:lvl9pPr>
          </a:lstStyle>
          <a:p>
            <a:pPr>
              <a:lnSpc>
                <a:spcPct val="100000"/>
              </a:lnSpc>
              <a:spcBef>
                <a:spcPct val="0"/>
              </a:spcBef>
              <a:buClrTx/>
              <a:buSzTx/>
              <a:buFontTx/>
              <a:buNone/>
            </a:pPr>
            <a:r>
              <a:rPr lang="en-US" altLang="en-US" sz="1200">
                <a:latin typeface="Tahoma" charset="0"/>
              </a:rPr>
              <a:t>4-</a:t>
            </a:r>
            <a:fld id="{D787406E-2F18-9D42-BFA0-02227FCA0D36}" type="slidenum">
              <a:rPr lang="en-US" altLang="en-US" sz="1200" smtClean="0">
                <a:latin typeface="Tahoma" charset="0"/>
              </a:rPr>
              <a:pPr>
                <a:lnSpc>
                  <a:spcPct val="100000"/>
                </a:lnSpc>
                <a:spcBef>
                  <a:spcPct val="0"/>
                </a:spcBef>
                <a:buClrTx/>
                <a:buSzTx/>
                <a:buFontTx/>
                <a:buNone/>
              </a:pPr>
              <a:t>63</a:t>
            </a:fld>
            <a:endParaRPr lang="en-US" altLang="en-US" sz="1200">
              <a:latin typeface="Tahoma" charset="0"/>
            </a:endParaRPr>
          </a:p>
        </p:txBody>
      </p:sp>
      <p:sp>
        <p:nvSpPr>
          <p:cNvPr id="5" name="Rectangle 3"/>
          <p:cNvSpPr txBox="1">
            <a:spLocks noChangeArrowheads="1"/>
          </p:cNvSpPr>
          <p:nvPr/>
        </p:nvSpPr>
        <p:spPr>
          <a:xfrm>
            <a:off x="711201" y="1600200"/>
            <a:ext cx="10604500" cy="46482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ZapfDingbatsITC"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Wingdings" charset="2"/>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Wingdings" charset="2"/>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Wingdings" charset="2"/>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charset="2"/>
              <a:buNone/>
            </a:pPr>
            <a:endParaRPr lang="en-US" altLang="en-US" dirty="0">
              <a:ea typeface="ＭＳ Ｐゴシック" charset="-128"/>
            </a:endParaRPr>
          </a:p>
          <a:p>
            <a:pPr>
              <a:buFont typeface="Wingdings" charset="2"/>
              <a:buNone/>
            </a:pPr>
            <a:endParaRPr lang="en-US" altLang="en-US" dirty="0">
              <a:ea typeface="ＭＳ Ｐゴシック" charset="-128"/>
            </a:endParaRPr>
          </a:p>
          <a:p>
            <a:pPr>
              <a:buFont typeface="Wingdings" charset="2"/>
              <a:buNone/>
            </a:pPr>
            <a:r>
              <a:rPr lang="en-US" altLang="en-US" dirty="0">
                <a:ea typeface="ＭＳ Ｐゴシック" charset="-128"/>
              </a:rPr>
              <a:t>   d</a:t>
            </a:r>
            <a:r>
              <a:rPr lang="en-US" altLang="en-US" baseline="-25000" dirty="0">
                <a:ea typeface="ＭＳ Ｐゴシック" charset="-128"/>
              </a:rPr>
              <a:t>x</a:t>
            </a:r>
            <a:r>
              <a:rPr lang="en-US" altLang="en-US" dirty="0">
                <a:ea typeface="ＭＳ Ｐゴシック" charset="-128"/>
              </a:rPr>
              <a:t>(y) = cost of least-cost path from x to y then</a:t>
            </a:r>
          </a:p>
          <a:p>
            <a:pPr>
              <a:buFont typeface="Wingdings" charset="2"/>
              <a:buNone/>
            </a:pPr>
            <a:r>
              <a:rPr lang="en-US" altLang="en-US" dirty="0">
                <a:solidFill>
                  <a:srgbClr val="CC0000"/>
                </a:solidFill>
                <a:ea typeface="ＭＳ Ｐゴシック" charset="-128"/>
              </a:rPr>
              <a:t>   	</a:t>
            </a:r>
            <a:r>
              <a:rPr lang="en-US" altLang="en-US" sz="3200" dirty="0">
                <a:solidFill>
                  <a:srgbClr val="CC0000"/>
                </a:solidFill>
                <a:ea typeface="ＭＳ Ｐゴシック" charset="-128"/>
              </a:rPr>
              <a:t>d</a:t>
            </a:r>
            <a:r>
              <a:rPr lang="en-US" altLang="en-US" sz="3200" baseline="-25000" dirty="0">
                <a:solidFill>
                  <a:srgbClr val="CC0000"/>
                </a:solidFill>
                <a:ea typeface="ＭＳ Ｐゴシック" charset="-128"/>
              </a:rPr>
              <a:t>x</a:t>
            </a:r>
            <a:r>
              <a:rPr lang="en-US" altLang="en-US" sz="3200" dirty="0">
                <a:solidFill>
                  <a:srgbClr val="CC0000"/>
                </a:solidFill>
                <a:ea typeface="ＭＳ Ｐゴシック" charset="-128"/>
              </a:rPr>
              <a:t>(y) = </a:t>
            </a:r>
            <a:r>
              <a:rPr lang="en-US" altLang="en-US" sz="3200" i="1" dirty="0">
                <a:solidFill>
                  <a:srgbClr val="CC0000"/>
                </a:solidFill>
                <a:ea typeface="ＭＳ Ｐゴシック" charset="-128"/>
              </a:rPr>
              <a:t>min</a:t>
            </a:r>
            <a:r>
              <a:rPr lang="en-US" altLang="en-US" sz="3200" dirty="0">
                <a:solidFill>
                  <a:srgbClr val="CC0000"/>
                </a:solidFill>
                <a:ea typeface="ＭＳ Ｐゴシック" charset="-128"/>
              </a:rPr>
              <a:t> {c(</a:t>
            </a:r>
            <a:r>
              <a:rPr lang="en-US" altLang="en-US" sz="3200" dirty="0" err="1">
                <a:solidFill>
                  <a:srgbClr val="CC0000"/>
                </a:solidFill>
                <a:ea typeface="ＭＳ Ｐゴシック" charset="-128"/>
              </a:rPr>
              <a:t>x,v</a:t>
            </a:r>
            <a:r>
              <a:rPr lang="en-US" altLang="en-US" sz="3200" dirty="0">
                <a:solidFill>
                  <a:srgbClr val="CC0000"/>
                </a:solidFill>
                <a:ea typeface="ＭＳ Ｐゴシック" charset="-128"/>
              </a:rPr>
              <a:t>) + d</a:t>
            </a:r>
            <a:r>
              <a:rPr lang="en-US" altLang="en-US" sz="3200" baseline="-25000" dirty="0">
                <a:solidFill>
                  <a:srgbClr val="CC0000"/>
                </a:solidFill>
                <a:ea typeface="ＭＳ Ｐゴシック" charset="-128"/>
              </a:rPr>
              <a:t>v</a:t>
            </a:r>
            <a:r>
              <a:rPr lang="en-US" altLang="en-US" sz="3200" dirty="0">
                <a:solidFill>
                  <a:srgbClr val="CC0000"/>
                </a:solidFill>
                <a:ea typeface="ＭＳ Ｐゴシック" charset="-128"/>
              </a:rPr>
              <a:t>(y) }</a:t>
            </a:r>
          </a:p>
          <a:p>
            <a:pPr>
              <a:buFont typeface="Wingdings" charset="2"/>
              <a:buNone/>
            </a:pPr>
            <a:r>
              <a:rPr lang="en-US" altLang="en-US" sz="3200" dirty="0">
                <a:ea typeface="ＭＳ Ｐゴシック" charset="-128"/>
              </a:rPr>
              <a:t>   </a:t>
            </a:r>
          </a:p>
          <a:p>
            <a:pPr>
              <a:buFont typeface="Wingdings" charset="2"/>
              <a:buNone/>
            </a:pPr>
            <a:endParaRPr lang="en-US" altLang="en-US" dirty="0">
              <a:ea typeface="ＭＳ Ｐゴシック" charset="-128"/>
            </a:endParaRPr>
          </a:p>
        </p:txBody>
      </p:sp>
      <p:sp>
        <p:nvSpPr>
          <p:cNvPr id="6" name="Text Box 5"/>
          <p:cNvSpPr txBox="1">
            <a:spLocks noChangeArrowheads="1"/>
          </p:cNvSpPr>
          <p:nvPr/>
        </p:nvSpPr>
        <p:spPr bwMode="auto">
          <a:xfrm>
            <a:off x="3509435" y="3486944"/>
            <a:ext cx="2968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1800" dirty="0">
                <a:solidFill>
                  <a:srgbClr val="CC0000"/>
                </a:solidFill>
                <a:latin typeface="Comic Sans MS" charset="0"/>
              </a:rPr>
              <a:t>v</a:t>
            </a:r>
          </a:p>
        </p:txBody>
      </p:sp>
      <p:sp>
        <p:nvSpPr>
          <p:cNvPr id="7" name="Text Box 7"/>
          <p:cNvSpPr txBox="1">
            <a:spLocks noChangeArrowheads="1"/>
          </p:cNvSpPr>
          <p:nvPr/>
        </p:nvSpPr>
        <p:spPr bwMode="auto">
          <a:xfrm>
            <a:off x="4112684" y="4468813"/>
            <a:ext cx="2472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2400"/>
              <a:t>cost to neighbor v</a:t>
            </a:r>
          </a:p>
        </p:txBody>
      </p:sp>
      <p:sp>
        <p:nvSpPr>
          <p:cNvPr id="8" name="Text Box 8"/>
          <p:cNvSpPr txBox="1">
            <a:spLocks noChangeArrowheads="1"/>
          </p:cNvSpPr>
          <p:nvPr/>
        </p:nvSpPr>
        <p:spPr bwMode="auto">
          <a:xfrm>
            <a:off x="2910418" y="5105400"/>
            <a:ext cx="44671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2400" i="1" dirty="0"/>
              <a:t>min</a:t>
            </a:r>
            <a:r>
              <a:rPr lang="en-US" altLang="en-US" sz="2400" dirty="0"/>
              <a:t> taken over all neighbors v of x</a:t>
            </a:r>
          </a:p>
        </p:txBody>
      </p:sp>
      <p:sp>
        <p:nvSpPr>
          <p:cNvPr id="9" name="Text Box 9"/>
          <p:cNvSpPr txBox="1">
            <a:spLocks noChangeArrowheads="1"/>
          </p:cNvSpPr>
          <p:nvPr/>
        </p:nvSpPr>
        <p:spPr bwMode="auto">
          <a:xfrm>
            <a:off x="5596467" y="4073525"/>
            <a:ext cx="48320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nSpc>
                <a:spcPct val="100000"/>
              </a:lnSpc>
              <a:spcBef>
                <a:spcPct val="0"/>
              </a:spcBef>
              <a:buClrTx/>
              <a:buSzTx/>
              <a:buFontTx/>
              <a:buNone/>
            </a:pPr>
            <a:r>
              <a:rPr lang="en-US" altLang="en-US" sz="2400" dirty="0"/>
              <a:t>cost from neighbor v to destination y</a:t>
            </a:r>
          </a:p>
        </p:txBody>
      </p:sp>
      <p:sp>
        <p:nvSpPr>
          <p:cNvPr id="10" name="Line 10"/>
          <p:cNvSpPr>
            <a:spLocks noChangeShapeType="1"/>
          </p:cNvSpPr>
          <p:nvPr/>
        </p:nvSpPr>
        <p:spPr bwMode="auto">
          <a:xfrm flipH="1">
            <a:off x="3240615" y="3702050"/>
            <a:ext cx="10584" cy="14732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1" name="Line 11"/>
          <p:cNvSpPr>
            <a:spLocks noChangeShapeType="1"/>
          </p:cNvSpPr>
          <p:nvPr/>
        </p:nvSpPr>
        <p:spPr bwMode="auto">
          <a:xfrm>
            <a:off x="4548717" y="3702050"/>
            <a:ext cx="0" cy="89217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2" name="Line 13"/>
          <p:cNvSpPr>
            <a:spLocks noChangeShapeType="1"/>
          </p:cNvSpPr>
          <p:nvPr/>
        </p:nvSpPr>
        <p:spPr bwMode="auto">
          <a:xfrm>
            <a:off x="6288617" y="3770314"/>
            <a:ext cx="0" cy="43497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59937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p:bldP spid="7" grpId="0"/>
      <p:bldP spid="8" grpId="0"/>
      <p:bldP spid="9" grpId="0"/>
      <p:bldP spid="10" grpId="0" animBg="1"/>
      <p:bldP spid="11" grpId="0" animBg="1"/>
      <p:bldP spid="1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Distance Vector Algorithm </a:t>
            </a:r>
            <a:r>
              <a:rPr lang="mr-IN" dirty="0">
                <a:latin typeface="+mn-lt"/>
              </a:rPr>
              <a:t>–</a:t>
            </a:r>
            <a:r>
              <a:rPr lang="en-US" dirty="0">
                <a:latin typeface="+mn-lt"/>
              </a:rPr>
              <a:t> </a:t>
            </a:r>
            <a:r>
              <a:rPr lang="en-US" dirty="0" err="1">
                <a:latin typeface="+mn-lt"/>
              </a:rPr>
              <a:t>Cont</a:t>
            </a:r>
            <a:r>
              <a:rPr lang="mr-IN" dirty="0">
                <a:latin typeface="+mn-lt"/>
              </a:rPr>
              <a:t>…</a:t>
            </a:r>
            <a:endParaRPr lang="en-US" dirty="0">
              <a:latin typeface="+mn-lt"/>
            </a:endParaRPr>
          </a:p>
        </p:txBody>
      </p:sp>
      <p:sp>
        <p:nvSpPr>
          <p:cNvPr id="4" name="Content Placeholder 3">
            <a:extLst>
              <a:ext uri="{FF2B5EF4-FFF2-40B4-BE49-F238E27FC236}">
                <a16:creationId xmlns:a16="http://schemas.microsoft.com/office/drawing/2014/main" xmlns="" id="{51A051B7-3F4E-F040-822B-663A293AC3BB}"/>
              </a:ext>
            </a:extLst>
          </p:cNvPr>
          <p:cNvSpPr>
            <a:spLocks noGrp="1"/>
          </p:cNvSpPr>
          <p:nvPr>
            <p:ph idx="1"/>
          </p:nvPr>
        </p:nvSpPr>
        <p:spPr/>
        <p:txBody>
          <a:bodyPr/>
          <a:lstStyle/>
          <a:p>
            <a:endParaRPr lang="en-US"/>
          </a:p>
        </p:txBody>
      </p:sp>
      <p:sp>
        <p:nvSpPr>
          <p:cNvPr id="19" name="Text Box 4"/>
          <p:cNvSpPr txBox="1">
            <a:spLocks noChangeArrowheads="1"/>
          </p:cNvSpPr>
          <p:nvPr/>
        </p:nvSpPr>
        <p:spPr bwMode="auto">
          <a:xfrm>
            <a:off x="4406900" y="1495425"/>
            <a:ext cx="4699000"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50000"/>
              </a:spcBef>
              <a:buClrTx/>
              <a:buSzTx/>
              <a:buFontTx/>
              <a:buNone/>
            </a:pPr>
            <a:endParaRPr lang="en-US" altLang="en-US" sz="2400" dirty="0">
              <a:latin typeface="+mn-lt"/>
            </a:endParaRPr>
          </a:p>
          <a:p>
            <a:pPr>
              <a:lnSpc>
                <a:spcPct val="100000"/>
              </a:lnSpc>
              <a:spcBef>
                <a:spcPct val="50000"/>
              </a:spcBef>
              <a:buClrTx/>
              <a:buSzTx/>
              <a:buFontTx/>
              <a:buNone/>
            </a:pPr>
            <a:r>
              <a:rPr lang="en-US" altLang="en-US" sz="2400" i="1" dirty="0">
                <a:solidFill>
                  <a:srgbClr val="000099"/>
                </a:solidFill>
                <a:latin typeface="+mn-lt"/>
              </a:rPr>
              <a:t>wait</a:t>
            </a:r>
            <a:r>
              <a:rPr lang="en-US" altLang="en-US" sz="2000" dirty="0">
                <a:solidFill>
                  <a:srgbClr val="000099"/>
                </a:solidFill>
                <a:latin typeface="+mn-lt"/>
              </a:rPr>
              <a:t> </a:t>
            </a:r>
            <a:r>
              <a:rPr lang="en-US" altLang="en-US" sz="2000" dirty="0">
                <a:latin typeface="+mn-lt"/>
              </a:rPr>
              <a:t>for (change in local link cost or message from neighbor)</a:t>
            </a:r>
          </a:p>
          <a:p>
            <a:pPr>
              <a:lnSpc>
                <a:spcPct val="100000"/>
              </a:lnSpc>
              <a:spcBef>
                <a:spcPct val="50000"/>
              </a:spcBef>
              <a:buClrTx/>
              <a:buSzTx/>
              <a:buFontTx/>
              <a:buNone/>
            </a:pPr>
            <a:endParaRPr lang="en-US" altLang="en-US" sz="2000" dirty="0">
              <a:latin typeface="+mn-lt"/>
            </a:endParaRPr>
          </a:p>
          <a:p>
            <a:pPr>
              <a:lnSpc>
                <a:spcPct val="100000"/>
              </a:lnSpc>
              <a:spcBef>
                <a:spcPct val="50000"/>
              </a:spcBef>
              <a:buClrTx/>
              <a:buSzTx/>
              <a:buFontTx/>
              <a:buNone/>
            </a:pPr>
            <a:r>
              <a:rPr lang="en-US" altLang="en-US" sz="2400" i="1" dirty="0" err="1">
                <a:solidFill>
                  <a:srgbClr val="000099"/>
                </a:solidFill>
                <a:latin typeface="+mn-lt"/>
              </a:rPr>
              <a:t>recompute</a:t>
            </a:r>
            <a:r>
              <a:rPr lang="en-US" altLang="en-US" sz="2000" dirty="0">
                <a:latin typeface="+mn-lt"/>
              </a:rPr>
              <a:t> estimates</a:t>
            </a:r>
          </a:p>
          <a:p>
            <a:pPr>
              <a:lnSpc>
                <a:spcPct val="100000"/>
              </a:lnSpc>
              <a:spcBef>
                <a:spcPct val="50000"/>
              </a:spcBef>
              <a:buClrTx/>
              <a:buSzTx/>
              <a:buFontTx/>
              <a:buNone/>
            </a:pPr>
            <a:endParaRPr lang="en-US" altLang="en-US" sz="2000" dirty="0">
              <a:latin typeface="+mn-lt"/>
            </a:endParaRPr>
          </a:p>
          <a:p>
            <a:pPr>
              <a:lnSpc>
                <a:spcPct val="100000"/>
              </a:lnSpc>
              <a:spcBef>
                <a:spcPct val="50000"/>
              </a:spcBef>
              <a:buClrTx/>
              <a:buSzTx/>
              <a:buFontTx/>
              <a:buNone/>
            </a:pPr>
            <a:r>
              <a:rPr lang="en-US" altLang="en-US" sz="2000" dirty="0">
                <a:latin typeface="+mn-lt"/>
              </a:rPr>
              <a:t>if DV to any destination has changed, </a:t>
            </a:r>
            <a:r>
              <a:rPr lang="en-US" altLang="en-US" sz="2400" i="1" dirty="0">
                <a:solidFill>
                  <a:srgbClr val="000099"/>
                </a:solidFill>
                <a:latin typeface="+mn-lt"/>
              </a:rPr>
              <a:t>notify</a:t>
            </a:r>
            <a:r>
              <a:rPr lang="en-US" altLang="en-US" sz="2000" dirty="0">
                <a:latin typeface="+mn-lt"/>
              </a:rPr>
              <a:t> neighbors </a:t>
            </a:r>
            <a:endParaRPr lang="en-US" altLang="en-US" sz="2400" dirty="0">
              <a:latin typeface="+mn-lt"/>
            </a:endParaRPr>
          </a:p>
          <a:p>
            <a:pPr algn="ctr">
              <a:lnSpc>
                <a:spcPct val="100000"/>
              </a:lnSpc>
              <a:spcBef>
                <a:spcPct val="50000"/>
              </a:spcBef>
              <a:buClrTx/>
              <a:buSzTx/>
              <a:buFontTx/>
              <a:buNone/>
            </a:pPr>
            <a:endParaRPr lang="en-US" altLang="en-US" sz="2400" dirty="0">
              <a:latin typeface="+mn-lt"/>
            </a:endParaRPr>
          </a:p>
        </p:txBody>
      </p:sp>
      <p:sp>
        <p:nvSpPr>
          <p:cNvPr id="20" name="Line 5"/>
          <p:cNvSpPr>
            <a:spLocks noChangeShapeType="1"/>
          </p:cNvSpPr>
          <p:nvPr/>
        </p:nvSpPr>
        <p:spPr bwMode="auto">
          <a:xfrm>
            <a:off x="6479117" y="2800350"/>
            <a:ext cx="0" cy="59055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6"/>
          <p:cNvSpPr>
            <a:spLocks noChangeShapeType="1"/>
          </p:cNvSpPr>
          <p:nvPr/>
        </p:nvSpPr>
        <p:spPr bwMode="auto">
          <a:xfrm>
            <a:off x="6451600" y="3819525"/>
            <a:ext cx="0" cy="59055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Freeform 7"/>
          <p:cNvSpPr>
            <a:spLocks/>
          </p:cNvSpPr>
          <p:nvPr/>
        </p:nvSpPr>
        <p:spPr bwMode="auto">
          <a:xfrm>
            <a:off x="4368801" y="1905000"/>
            <a:ext cx="2070100" cy="3581400"/>
          </a:xfrm>
          <a:custGeom>
            <a:avLst/>
            <a:gdLst>
              <a:gd name="T0" fmla="*/ 2147483646 w 978"/>
              <a:gd name="T1" fmla="*/ 2147483646 h 2256"/>
              <a:gd name="T2" fmla="*/ 2147483646 w 978"/>
              <a:gd name="T3" fmla="*/ 2147483646 h 2256"/>
              <a:gd name="T4" fmla="*/ 0 w 978"/>
              <a:gd name="T5" fmla="*/ 2147483646 h 2256"/>
              <a:gd name="T6" fmla="*/ 0 w 978"/>
              <a:gd name="T7" fmla="*/ 0 h 2256"/>
              <a:gd name="T8" fmla="*/ 2147483646 w 978"/>
              <a:gd name="T9" fmla="*/ 0 h 2256"/>
              <a:gd name="T10" fmla="*/ 2147483646 w 978"/>
              <a:gd name="T11" fmla="*/ 2147483646 h 2256"/>
              <a:gd name="T12" fmla="*/ 0 60000 65536"/>
              <a:gd name="T13" fmla="*/ 0 60000 65536"/>
              <a:gd name="T14" fmla="*/ 0 60000 65536"/>
              <a:gd name="T15" fmla="*/ 0 60000 65536"/>
              <a:gd name="T16" fmla="*/ 0 60000 65536"/>
              <a:gd name="T17" fmla="*/ 0 60000 65536"/>
              <a:gd name="T18" fmla="*/ 0 w 978"/>
              <a:gd name="T19" fmla="*/ 0 h 2256"/>
              <a:gd name="T20" fmla="*/ 978 w 978"/>
              <a:gd name="T21" fmla="*/ 2256 h 2256"/>
            </a:gdLst>
            <a:ahLst/>
            <a:cxnLst>
              <a:cxn ang="T12">
                <a:pos x="T0" y="T1"/>
              </a:cxn>
              <a:cxn ang="T13">
                <a:pos x="T2" y="T3"/>
              </a:cxn>
              <a:cxn ang="T14">
                <a:pos x="T4" y="T5"/>
              </a:cxn>
              <a:cxn ang="T15">
                <a:pos x="T6" y="T7"/>
              </a:cxn>
              <a:cxn ang="T16">
                <a:pos x="T8" y="T9"/>
              </a:cxn>
              <a:cxn ang="T17">
                <a:pos x="T10" y="T11"/>
              </a:cxn>
            </a:cxnLst>
            <a:rect l="T18" t="T19" r="T20" b="T21"/>
            <a:pathLst>
              <a:path w="978" h="2256">
                <a:moveTo>
                  <a:pt x="960" y="2010"/>
                </a:moveTo>
                <a:lnTo>
                  <a:pt x="961" y="2256"/>
                </a:lnTo>
                <a:lnTo>
                  <a:pt x="0" y="2256"/>
                </a:lnTo>
                <a:lnTo>
                  <a:pt x="0" y="0"/>
                </a:lnTo>
                <a:lnTo>
                  <a:pt x="978" y="0"/>
                </a:lnTo>
                <a:lnTo>
                  <a:pt x="978" y="155"/>
                </a:lnTo>
              </a:path>
            </a:pathLst>
          </a:custGeom>
          <a:noFill/>
          <a:ln w="19050" cap="flat" cmpd="sng">
            <a:solidFill>
              <a:srgbClr val="000099"/>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 name="Text Box 8"/>
          <p:cNvSpPr txBox="1">
            <a:spLocks noChangeArrowheads="1"/>
          </p:cNvSpPr>
          <p:nvPr/>
        </p:nvSpPr>
        <p:spPr bwMode="auto">
          <a:xfrm>
            <a:off x="4552494" y="1186190"/>
            <a:ext cx="17027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ctr">
              <a:lnSpc>
                <a:spcPct val="100000"/>
              </a:lnSpc>
              <a:spcBef>
                <a:spcPct val="0"/>
              </a:spcBef>
              <a:buClrTx/>
              <a:buSzTx/>
              <a:buFontTx/>
              <a:buNone/>
            </a:pPr>
            <a:r>
              <a:rPr lang="en-US" altLang="en-US" i="1" dirty="0">
                <a:solidFill>
                  <a:srgbClr val="CC0000"/>
                </a:solidFill>
                <a:latin typeface="+mn-lt"/>
              </a:rPr>
              <a:t>each node:</a:t>
            </a:r>
          </a:p>
        </p:txBody>
      </p:sp>
    </p:spTree>
    <p:extLst>
      <p:ext uri="{BB962C8B-B14F-4D97-AF65-F5344CB8AC3E}">
        <p14:creationId xmlns:p14="http://schemas.microsoft.com/office/powerpoint/2010/main" val="357607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22" grpId="0" animBg="1"/>
      <p:bldP spid="2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Vector Algorithm - Example</a:t>
            </a:r>
          </a:p>
        </p:txBody>
      </p:sp>
      <p:sp>
        <p:nvSpPr>
          <p:cNvPr id="4" name="Content Placeholder 3">
            <a:extLst>
              <a:ext uri="{FF2B5EF4-FFF2-40B4-BE49-F238E27FC236}">
                <a16:creationId xmlns:a16="http://schemas.microsoft.com/office/drawing/2014/main" xmlns="" id="{39B67708-820F-834C-9795-2A65C60720B3}"/>
              </a:ext>
            </a:extLst>
          </p:cNvPr>
          <p:cNvSpPr>
            <a:spLocks noGrp="1"/>
          </p:cNvSpPr>
          <p:nvPr>
            <p:ph idx="1"/>
          </p:nvPr>
        </p:nvSpPr>
        <p:spPr/>
        <p:txBody>
          <a:bodyPr/>
          <a:lstStyle/>
          <a:p>
            <a:endParaRPr lang="en-US"/>
          </a:p>
        </p:txBody>
      </p:sp>
      <p:sp>
        <p:nvSpPr>
          <p:cNvPr id="119" name="Line 3"/>
          <p:cNvSpPr>
            <a:spLocks noChangeShapeType="1"/>
          </p:cNvSpPr>
          <p:nvPr/>
        </p:nvSpPr>
        <p:spPr bwMode="auto">
          <a:xfrm>
            <a:off x="1625600" y="14478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0" name="Line 4"/>
          <p:cNvSpPr>
            <a:spLocks noChangeShapeType="1"/>
          </p:cNvSpPr>
          <p:nvPr/>
        </p:nvSpPr>
        <p:spPr bwMode="auto">
          <a:xfrm>
            <a:off x="1219200" y="16764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21" name="Text Box 5"/>
          <p:cNvSpPr txBox="1">
            <a:spLocks noChangeArrowheads="1"/>
          </p:cNvSpPr>
          <p:nvPr/>
        </p:nvSpPr>
        <p:spPr bwMode="auto">
          <a:xfrm>
            <a:off x="1625600" y="1290638"/>
            <a:ext cx="915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   y   z</a:t>
            </a:r>
          </a:p>
        </p:txBody>
      </p:sp>
      <p:sp>
        <p:nvSpPr>
          <p:cNvPr id="122" name="Text Box 6"/>
          <p:cNvSpPr txBox="1">
            <a:spLocks noChangeArrowheads="1"/>
          </p:cNvSpPr>
          <p:nvPr/>
        </p:nvSpPr>
        <p:spPr bwMode="auto">
          <a:xfrm>
            <a:off x="1219200" y="16716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a:t>
            </a:r>
          </a:p>
        </p:txBody>
      </p:sp>
      <p:sp>
        <p:nvSpPr>
          <p:cNvPr id="123" name="Text Box 7"/>
          <p:cNvSpPr txBox="1">
            <a:spLocks noChangeArrowheads="1"/>
          </p:cNvSpPr>
          <p:nvPr/>
        </p:nvSpPr>
        <p:spPr bwMode="auto">
          <a:xfrm>
            <a:off x="1219200" y="19764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y</a:t>
            </a:r>
          </a:p>
        </p:txBody>
      </p:sp>
      <p:sp>
        <p:nvSpPr>
          <p:cNvPr id="124" name="Text Box 8"/>
          <p:cNvSpPr txBox="1">
            <a:spLocks noChangeArrowheads="1"/>
          </p:cNvSpPr>
          <p:nvPr/>
        </p:nvSpPr>
        <p:spPr bwMode="auto">
          <a:xfrm>
            <a:off x="1219200" y="22812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z</a:t>
            </a:r>
          </a:p>
        </p:txBody>
      </p:sp>
      <p:sp>
        <p:nvSpPr>
          <p:cNvPr id="125" name="Text Box 9"/>
          <p:cNvSpPr txBox="1">
            <a:spLocks noChangeArrowheads="1"/>
          </p:cNvSpPr>
          <p:nvPr/>
        </p:nvSpPr>
        <p:spPr bwMode="auto">
          <a:xfrm>
            <a:off x="1625600" y="1671638"/>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0  2   7</a:t>
            </a:r>
          </a:p>
        </p:txBody>
      </p:sp>
      <p:sp>
        <p:nvSpPr>
          <p:cNvPr id="126" name="Text Box 10"/>
          <p:cNvSpPr txBox="1">
            <a:spLocks noChangeArrowheads="1"/>
          </p:cNvSpPr>
          <p:nvPr/>
        </p:nvSpPr>
        <p:spPr bwMode="auto">
          <a:xfrm>
            <a:off x="1625601" y="20526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127" name="Text Box 11"/>
          <p:cNvSpPr txBox="1">
            <a:spLocks noChangeArrowheads="1"/>
          </p:cNvSpPr>
          <p:nvPr/>
        </p:nvSpPr>
        <p:spPr bwMode="auto">
          <a:xfrm>
            <a:off x="1930401" y="20526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128" name="Text Box 12"/>
          <p:cNvSpPr txBox="1">
            <a:spLocks noChangeArrowheads="1"/>
          </p:cNvSpPr>
          <p:nvPr/>
        </p:nvSpPr>
        <p:spPr bwMode="auto">
          <a:xfrm>
            <a:off x="2438401" y="20526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129" name="Text Box 13"/>
          <p:cNvSpPr txBox="1">
            <a:spLocks noChangeArrowheads="1"/>
          </p:cNvSpPr>
          <p:nvPr/>
        </p:nvSpPr>
        <p:spPr bwMode="auto">
          <a:xfrm>
            <a:off x="1625601" y="23574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130" name="Text Box 14"/>
          <p:cNvSpPr txBox="1">
            <a:spLocks noChangeArrowheads="1"/>
          </p:cNvSpPr>
          <p:nvPr/>
        </p:nvSpPr>
        <p:spPr bwMode="auto">
          <a:xfrm>
            <a:off x="1930401" y="23574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131" name="Text Box 15"/>
          <p:cNvSpPr txBox="1">
            <a:spLocks noChangeArrowheads="1"/>
          </p:cNvSpPr>
          <p:nvPr/>
        </p:nvSpPr>
        <p:spPr bwMode="auto">
          <a:xfrm>
            <a:off x="2438401" y="23574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132" name="Text Box 16"/>
          <p:cNvSpPr txBox="1">
            <a:spLocks noChangeArrowheads="1"/>
          </p:cNvSpPr>
          <p:nvPr/>
        </p:nvSpPr>
        <p:spPr bwMode="auto">
          <a:xfrm rot="16200000">
            <a:off x="3621483" y="2024955"/>
            <a:ext cx="5421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from</a:t>
            </a:r>
          </a:p>
        </p:txBody>
      </p:sp>
      <p:sp>
        <p:nvSpPr>
          <p:cNvPr id="133" name="Text Box 17"/>
          <p:cNvSpPr txBox="1">
            <a:spLocks noChangeArrowheads="1"/>
          </p:cNvSpPr>
          <p:nvPr/>
        </p:nvSpPr>
        <p:spPr bwMode="auto">
          <a:xfrm>
            <a:off x="1803400" y="1158875"/>
            <a:ext cx="7120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cost to</a:t>
            </a:r>
          </a:p>
        </p:txBody>
      </p:sp>
      <p:sp>
        <p:nvSpPr>
          <p:cNvPr id="134" name="Text Box 18"/>
          <p:cNvSpPr txBox="1">
            <a:spLocks noChangeArrowheads="1"/>
          </p:cNvSpPr>
          <p:nvPr/>
        </p:nvSpPr>
        <p:spPr bwMode="auto">
          <a:xfrm rot="16200000">
            <a:off x="778799" y="3809305"/>
            <a:ext cx="5421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a:solidFill>
                  <a:srgbClr val="000000"/>
                </a:solidFill>
                <a:latin typeface="Arial" charset="0"/>
              </a:rPr>
              <a:t>from</a:t>
            </a:r>
          </a:p>
        </p:txBody>
      </p:sp>
      <p:sp>
        <p:nvSpPr>
          <p:cNvPr id="135" name="Text Box 19"/>
          <p:cNvSpPr txBox="1">
            <a:spLocks noChangeArrowheads="1"/>
          </p:cNvSpPr>
          <p:nvPr/>
        </p:nvSpPr>
        <p:spPr bwMode="auto">
          <a:xfrm rot="16200000">
            <a:off x="778799" y="5617468"/>
            <a:ext cx="5421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from</a:t>
            </a:r>
          </a:p>
        </p:txBody>
      </p:sp>
      <p:sp>
        <p:nvSpPr>
          <p:cNvPr id="136" name="Line 20"/>
          <p:cNvSpPr>
            <a:spLocks noChangeShapeType="1"/>
          </p:cNvSpPr>
          <p:nvPr/>
        </p:nvSpPr>
        <p:spPr bwMode="auto">
          <a:xfrm>
            <a:off x="4368800" y="14478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7" name="Line 21"/>
          <p:cNvSpPr>
            <a:spLocks noChangeShapeType="1"/>
          </p:cNvSpPr>
          <p:nvPr/>
        </p:nvSpPr>
        <p:spPr bwMode="auto">
          <a:xfrm>
            <a:off x="3962400" y="16764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38" name="Text Box 22"/>
          <p:cNvSpPr txBox="1">
            <a:spLocks noChangeArrowheads="1"/>
          </p:cNvSpPr>
          <p:nvPr/>
        </p:nvSpPr>
        <p:spPr bwMode="auto">
          <a:xfrm>
            <a:off x="4368800" y="1290638"/>
            <a:ext cx="915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   y   z</a:t>
            </a:r>
          </a:p>
        </p:txBody>
      </p:sp>
      <p:sp>
        <p:nvSpPr>
          <p:cNvPr id="139" name="Text Box 23"/>
          <p:cNvSpPr txBox="1">
            <a:spLocks noChangeArrowheads="1"/>
          </p:cNvSpPr>
          <p:nvPr/>
        </p:nvSpPr>
        <p:spPr bwMode="auto">
          <a:xfrm>
            <a:off x="3962400" y="16716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a:t>
            </a:r>
          </a:p>
        </p:txBody>
      </p:sp>
      <p:sp>
        <p:nvSpPr>
          <p:cNvPr id="140" name="Text Box 24"/>
          <p:cNvSpPr txBox="1">
            <a:spLocks noChangeArrowheads="1"/>
          </p:cNvSpPr>
          <p:nvPr/>
        </p:nvSpPr>
        <p:spPr bwMode="auto">
          <a:xfrm>
            <a:off x="3962400" y="19764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y</a:t>
            </a:r>
          </a:p>
        </p:txBody>
      </p:sp>
      <p:sp>
        <p:nvSpPr>
          <p:cNvPr id="141" name="Text Box 25"/>
          <p:cNvSpPr txBox="1">
            <a:spLocks noChangeArrowheads="1"/>
          </p:cNvSpPr>
          <p:nvPr/>
        </p:nvSpPr>
        <p:spPr bwMode="auto">
          <a:xfrm>
            <a:off x="3962400" y="22812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z</a:t>
            </a:r>
          </a:p>
        </p:txBody>
      </p:sp>
      <p:sp>
        <p:nvSpPr>
          <p:cNvPr id="142" name="Text Box 26"/>
          <p:cNvSpPr txBox="1">
            <a:spLocks noChangeArrowheads="1"/>
          </p:cNvSpPr>
          <p:nvPr/>
        </p:nvSpPr>
        <p:spPr bwMode="auto">
          <a:xfrm>
            <a:off x="4396317" y="167163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0</a:t>
            </a:r>
          </a:p>
        </p:txBody>
      </p:sp>
      <p:sp>
        <p:nvSpPr>
          <p:cNvPr id="143" name="Line 29"/>
          <p:cNvSpPr>
            <a:spLocks noChangeShapeType="1"/>
          </p:cNvSpPr>
          <p:nvPr/>
        </p:nvSpPr>
        <p:spPr bwMode="auto">
          <a:xfrm>
            <a:off x="1625600" y="32004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4" name="Line 30"/>
          <p:cNvSpPr>
            <a:spLocks noChangeShapeType="1"/>
          </p:cNvSpPr>
          <p:nvPr/>
        </p:nvSpPr>
        <p:spPr bwMode="auto">
          <a:xfrm>
            <a:off x="1219200" y="34290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45" name="Text Box 31"/>
          <p:cNvSpPr txBox="1">
            <a:spLocks noChangeArrowheads="1"/>
          </p:cNvSpPr>
          <p:nvPr/>
        </p:nvSpPr>
        <p:spPr bwMode="auto">
          <a:xfrm>
            <a:off x="1625600" y="3043238"/>
            <a:ext cx="915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   y   z</a:t>
            </a:r>
          </a:p>
        </p:txBody>
      </p:sp>
      <p:sp>
        <p:nvSpPr>
          <p:cNvPr id="146" name="Text Box 32"/>
          <p:cNvSpPr txBox="1">
            <a:spLocks noChangeArrowheads="1"/>
          </p:cNvSpPr>
          <p:nvPr/>
        </p:nvSpPr>
        <p:spPr bwMode="auto">
          <a:xfrm>
            <a:off x="1219200" y="34242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a:t>
            </a:r>
          </a:p>
        </p:txBody>
      </p:sp>
      <p:sp>
        <p:nvSpPr>
          <p:cNvPr id="147" name="Text Box 33"/>
          <p:cNvSpPr txBox="1">
            <a:spLocks noChangeArrowheads="1"/>
          </p:cNvSpPr>
          <p:nvPr/>
        </p:nvSpPr>
        <p:spPr bwMode="auto">
          <a:xfrm>
            <a:off x="1219200" y="37290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y</a:t>
            </a:r>
          </a:p>
        </p:txBody>
      </p:sp>
      <p:sp>
        <p:nvSpPr>
          <p:cNvPr id="148" name="Text Box 34"/>
          <p:cNvSpPr txBox="1">
            <a:spLocks noChangeArrowheads="1"/>
          </p:cNvSpPr>
          <p:nvPr/>
        </p:nvSpPr>
        <p:spPr bwMode="auto">
          <a:xfrm>
            <a:off x="1219200" y="40338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z</a:t>
            </a:r>
          </a:p>
        </p:txBody>
      </p:sp>
      <p:sp>
        <p:nvSpPr>
          <p:cNvPr id="149" name="Text Box 35"/>
          <p:cNvSpPr txBox="1">
            <a:spLocks noChangeArrowheads="1"/>
          </p:cNvSpPr>
          <p:nvPr/>
        </p:nvSpPr>
        <p:spPr bwMode="auto">
          <a:xfrm>
            <a:off x="2032001" y="34242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150" name="Text Box 36"/>
          <p:cNvSpPr txBox="1">
            <a:spLocks noChangeArrowheads="1"/>
          </p:cNvSpPr>
          <p:nvPr/>
        </p:nvSpPr>
        <p:spPr bwMode="auto">
          <a:xfrm>
            <a:off x="2438401" y="34242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151" name="Text Box 37"/>
          <p:cNvSpPr txBox="1">
            <a:spLocks noChangeArrowheads="1"/>
          </p:cNvSpPr>
          <p:nvPr/>
        </p:nvSpPr>
        <p:spPr bwMode="auto">
          <a:xfrm>
            <a:off x="1625601" y="41100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152" name="Text Box 38"/>
          <p:cNvSpPr txBox="1">
            <a:spLocks noChangeArrowheads="1"/>
          </p:cNvSpPr>
          <p:nvPr/>
        </p:nvSpPr>
        <p:spPr bwMode="auto">
          <a:xfrm>
            <a:off x="1930401" y="41100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153" name="Text Box 39"/>
          <p:cNvSpPr txBox="1">
            <a:spLocks noChangeArrowheads="1"/>
          </p:cNvSpPr>
          <p:nvPr/>
        </p:nvSpPr>
        <p:spPr bwMode="auto">
          <a:xfrm>
            <a:off x="2438401" y="41100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154" name="Text Box 40"/>
          <p:cNvSpPr txBox="1">
            <a:spLocks noChangeArrowheads="1"/>
          </p:cNvSpPr>
          <p:nvPr/>
        </p:nvSpPr>
        <p:spPr bwMode="auto">
          <a:xfrm>
            <a:off x="1788585" y="2933700"/>
            <a:ext cx="7120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cost to</a:t>
            </a:r>
          </a:p>
        </p:txBody>
      </p:sp>
      <p:sp>
        <p:nvSpPr>
          <p:cNvPr id="155" name="Line 41"/>
          <p:cNvSpPr>
            <a:spLocks noChangeShapeType="1"/>
          </p:cNvSpPr>
          <p:nvPr/>
        </p:nvSpPr>
        <p:spPr bwMode="auto">
          <a:xfrm>
            <a:off x="1625600" y="50292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6" name="Line 42"/>
          <p:cNvSpPr>
            <a:spLocks noChangeShapeType="1"/>
          </p:cNvSpPr>
          <p:nvPr/>
        </p:nvSpPr>
        <p:spPr bwMode="auto">
          <a:xfrm>
            <a:off x="1219200" y="52578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57" name="Text Box 43"/>
          <p:cNvSpPr txBox="1">
            <a:spLocks noChangeArrowheads="1"/>
          </p:cNvSpPr>
          <p:nvPr/>
        </p:nvSpPr>
        <p:spPr bwMode="auto">
          <a:xfrm>
            <a:off x="1625600" y="4872038"/>
            <a:ext cx="915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   y   z</a:t>
            </a:r>
          </a:p>
        </p:txBody>
      </p:sp>
      <p:sp>
        <p:nvSpPr>
          <p:cNvPr id="158" name="Text Box 44"/>
          <p:cNvSpPr txBox="1">
            <a:spLocks noChangeArrowheads="1"/>
          </p:cNvSpPr>
          <p:nvPr/>
        </p:nvSpPr>
        <p:spPr bwMode="auto">
          <a:xfrm>
            <a:off x="1219200" y="52530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a:t>
            </a:r>
          </a:p>
        </p:txBody>
      </p:sp>
      <p:sp>
        <p:nvSpPr>
          <p:cNvPr id="159" name="Text Box 45"/>
          <p:cNvSpPr txBox="1">
            <a:spLocks noChangeArrowheads="1"/>
          </p:cNvSpPr>
          <p:nvPr/>
        </p:nvSpPr>
        <p:spPr bwMode="auto">
          <a:xfrm>
            <a:off x="1219200" y="55578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y</a:t>
            </a:r>
          </a:p>
        </p:txBody>
      </p:sp>
      <p:sp>
        <p:nvSpPr>
          <p:cNvPr id="160" name="Text Box 46"/>
          <p:cNvSpPr txBox="1">
            <a:spLocks noChangeArrowheads="1"/>
          </p:cNvSpPr>
          <p:nvPr/>
        </p:nvSpPr>
        <p:spPr bwMode="auto">
          <a:xfrm>
            <a:off x="1219200" y="58626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z</a:t>
            </a:r>
          </a:p>
        </p:txBody>
      </p:sp>
      <p:sp>
        <p:nvSpPr>
          <p:cNvPr id="161" name="Text Box 47"/>
          <p:cNvSpPr txBox="1">
            <a:spLocks noChangeArrowheads="1"/>
          </p:cNvSpPr>
          <p:nvPr/>
        </p:nvSpPr>
        <p:spPr bwMode="auto">
          <a:xfrm>
            <a:off x="1625600" y="5638801"/>
            <a:ext cx="132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162" name="Text Box 48"/>
          <p:cNvSpPr txBox="1">
            <a:spLocks noChangeArrowheads="1"/>
          </p:cNvSpPr>
          <p:nvPr/>
        </p:nvSpPr>
        <p:spPr bwMode="auto">
          <a:xfrm>
            <a:off x="1930401" y="56340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163" name="Text Box 49"/>
          <p:cNvSpPr txBox="1">
            <a:spLocks noChangeArrowheads="1"/>
          </p:cNvSpPr>
          <p:nvPr/>
        </p:nvSpPr>
        <p:spPr bwMode="auto">
          <a:xfrm>
            <a:off x="2438401" y="56340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164" name="Text Box 50"/>
          <p:cNvSpPr txBox="1">
            <a:spLocks noChangeArrowheads="1"/>
          </p:cNvSpPr>
          <p:nvPr/>
        </p:nvSpPr>
        <p:spPr bwMode="auto">
          <a:xfrm>
            <a:off x="1625600" y="593883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7</a:t>
            </a:r>
          </a:p>
        </p:txBody>
      </p:sp>
      <p:sp>
        <p:nvSpPr>
          <p:cNvPr id="165" name="Text Box 51"/>
          <p:cNvSpPr txBox="1">
            <a:spLocks noChangeArrowheads="1"/>
          </p:cNvSpPr>
          <p:nvPr/>
        </p:nvSpPr>
        <p:spPr bwMode="auto">
          <a:xfrm>
            <a:off x="1930400" y="5938838"/>
            <a:ext cx="3770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dirty="0">
                <a:solidFill>
                  <a:srgbClr val="000000"/>
                </a:solidFill>
                <a:latin typeface="Arial" charset="0"/>
              </a:rPr>
              <a:t> 1</a:t>
            </a:r>
          </a:p>
        </p:txBody>
      </p:sp>
      <p:sp>
        <p:nvSpPr>
          <p:cNvPr id="166" name="Text Box 52"/>
          <p:cNvSpPr txBox="1">
            <a:spLocks noChangeArrowheads="1"/>
          </p:cNvSpPr>
          <p:nvPr/>
        </p:nvSpPr>
        <p:spPr bwMode="auto">
          <a:xfrm>
            <a:off x="2438400" y="593883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0</a:t>
            </a:r>
          </a:p>
        </p:txBody>
      </p:sp>
      <p:sp>
        <p:nvSpPr>
          <p:cNvPr id="167" name="Text Box 53"/>
          <p:cNvSpPr txBox="1">
            <a:spLocks noChangeArrowheads="1"/>
          </p:cNvSpPr>
          <p:nvPr/>
        </p:nvSpPr>
        <p:spPr bwMode="auto">
          <a:xfrm>
            <a:off x="1818218" y="4740275"/>
            <a:ext cx="7120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cost to</a:t>
            </a:r>
          </a:p>
        </p:txBody>
      </p:sp>
      <p:sp>
        <p:nvSpPr>
          <p:cNvPr id="168" name="Text Box 54"/>
          <p:cNvSpPr txBox="1">
            <a:spLocks noChangeArrowheads="1"/>
          </p:cNvSpPr>
          <p:nvPr/>
        </p:nvSpPr>
        <p:spPr bwMode="auto">
          <a:xfrm>
            <a:off x="1625600" y="3429000"/>
            <a:ext cx="9541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dirty="0">
                <a:solidFill>
                  <a:srgbClr val="000000"/>
                </a:solidFill>
                <a:latin typeface="Arial" charset="0"/>
              </a:rPr>
              <a:t>∞</a:t>
            </a:r>
          </a:p>
          <a:p>
            <a:pPr eaLnBrk="0" fontAlgn="base" hangingPunct="0">
              <a:lnSpc>
                <a:spcPct val="100000"/>
              </a:lnSpc>
              <a:spcBef>
                <a:spcPct val="0"/>
              </a:spcBef>
              <a:spcAft>
                <a:spcPct val="0"/>
              </a:spcAft>
              <a:buClrTx/>
              <a:buSzTx/>
              <a:buFontTx/>
              <a:buNone/>
            </a:pPr>
            <a:r>
              <a:rPr lang="en-US" altLang="en-US" sz="1800" dirty="0">
                <a:solidFill>
                  <a:srgbClr val="000000"/>
                </a:solidFill>
                <a:latin typeface="Arial" charset="0"/>
              </a:rPr>
              <a:t>2   0   1</a:t>
            </a:r>
          </a:p>
        </p:txBody>
      </p:sp>
      <p:sp>
        <p:nvSpPr>
          <p:cNvPr id="169" name="Text Box 55"/>
          <p:cNvSpPr txBox="1">
            <a:spLocks noChangeArrowheads="1"/>
          </p:cNvSpPr>
          <p:nvPr/>
        </p:nvSpPr>
        <p:spPr bwMode="auto">
          <a:xfrm>
            <a:off x="1625600" y="5257801"/>
            <a:ext cx="132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 ∞  ∞</a:t>
            </a:r>
          </a:p>
        </p:txBody>
      </p:sp>
      <p:sp>
        <p:nvSpPr>
          <p:cNvPr id="170" name="Text Box 56"/>
          <p:cNvSpPr txBox="1">
            <a:spLocks noChangeArrowheads="1"/>
          </p:cNvSpPr>
          <p:nvPr/>
        </p:nvSpPr>
        <p:spPr bwMode="auto">
          <a:xfrm>
            <a:off x="4347634" y="2006601"/>
            <a:ext cx="954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2   0   1</a:t>
            </a:r>
          </a:p>
        </p:txBody>
      </p:sp>
      <p:sp>
        <p:nvSpPr>
          <p:cNvPr id="171" name="Text Box 57"/>
          <p:cNvSpPr txBox="1">
            <a:spLocks noChangeArrowheads="1"/>
          </p:cNvSpPr>
          <p:nvPr/>
        </p:nvSpPr>
        <p:spPr bwMode="auto">
          <a:xfrm>
            <a:off x="4347634" y="2322513"/>
            <a:ext cx="954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7   1   0</a:t>
            </a:r>
          </a:p>
        </p:txBody>
      </p:sp>
      <p:sp>
        <p:nvSpPr>
          <p:cNvPr id="172" name="Line 58"/>
          <p:cNvSpPr>
            <a:spLocks noChangeShapeType="1"/>
          </p:cNvSpPr>
          <p:nvPr/>
        </p:nvSpPr>
        <p:spPr bwMode="auto">
          <a:xfrm>
            <a:off x="2946400" y="1981200"/>
            <a:ext cx="914400" cy="1524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3" name="Line 59"/>
          <p:cNvSpPr>
            <a:spLocks noChangeShapeType="1"/>
          </p:cNvSpPr>
          <p:nvPr/>
        </p:nvSpPr>
        <p:spPr bwMode="auto">
          <a:xfrm>
            <a:off x="2844800" y="2057400"/>
            <a:ext cx="914400" cy="3124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4" name="Line 60"/>
          <p:cNvSpPr>
            <a:spLocks noChangeShapeType="1"/>
          </p:cNvSpPr>
          <p:nvPr/>
        </p:nvSpPr>
        <p:spPr bwMode="auto">
          <a:xfrm flipV="1">
            <a:off x="2844800" y="2514600"/>
            <a:ext cx="1016000" cy="1295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5" name="Line 61"/>
          <p:cNvSpPr>
            <a:spLocks noChangeShapeType="1"/>
          </p:cNvSpPr>
          <p:nvPr/>
        </p:nvSpPr>
        <p:spPr bwMode="auto">
          <a:xfrm>
            <a:off x="2844800" y="4114800"/>
            <a:ext cx="812800" cy="1143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6" name="Line 62"/>
          <p:cNvSpPr>
            <a:spLocks noChangeShapeType="1"/>
          </p:cNvSpPr>
          <p:nvPr/>
        </p:nvSpPr>
        <p:spPr bwMode="auto">
          <a:xfrm flipV="1">
            <a:off x="2844800" y="2590800"/>
            <a:ext cx="1117600" cy="3429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7" name="Line 63"/>
          <p:cNvSpPr>
            <a:spLocks noChangeShapeType="1"/>
          </p:cNvSpPr>
          <p:nvPr/>
        </p:nvSpPr>
        <p:spPr bwMode="auto">
          <a:xfrm flipV="1">
            <a:off x="2946400" y="4343400"/>
            <a:ext cx="1016000" cy="1752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8" name="Line 64"/>
          <p:cNvSpPr>
            <a:spLocks noChangeShapeType="1"/>
          </p:cNvSpPr>
          <p:nvPr/>
        </p:nvSpPr>
        <p:spPr bwMode="auto">
          <a:xfrm>
            <a:off x="812800" y="6345238"/>
            <a:ext cx="7213600" cy="0"/>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79" name="Text Box 65"/>
          <p:cNvSpPr txBox="1">
            <a:spLocks noChangeArrowheads="1"/>
          </p:cNvSpPr>
          <p:nvPr/>
        </p:nvSpPr>
        <p:spPr bwMode="auto">
          <a:xfrm>
            <a:off x="8092017" y="6137276"/>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time</a:t>
            </a:r>
          </a:p>
        </p:txBody>
      </p:sp>
      <p:grpSp>
        <p:nvGrpSpPr>
          <p:cNvPr id="180" name="Group 66"/>
          <p:cNvGrpSpPr>
            <a:grpSpLocks/>
          </p:cNvGrpSpPr>
          <p:nvPr/>
        </p:nvGrpSpPr>
        <p:grpSpPr bwMode="auto">
          <a:xfrm>
            <a:off x="6254750" y="4033839"/>
            <a:ext cx="3600449" cy="1525587"/>
            <a:chOff x="2352" y="0"/>
            <a:chExt cx="1376" cy="764"/>
          </a:xfrm>
        </p:grpSpPr>
        <p:sp>
          <p:nvSpPr>
            <p:cNvPr id="181" name="Freeform 67"/>
            <p:cNvSpPr>
              <a:spLocks/>
            </p:cNvSpPr>
            <p:nvPr/>
          </p:nvSpPr>
          <p:spPr bwMode="auto">
            <a:xfrm>
              <a:off x="2352" y="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64"/>
                <a:gd name="T29" fmla="*/ 1376 w 1376"/>
                <a:gd name="T30" fmla="*/ 764 h 7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82" name="Group 68"/>
            <p:cNvGrpSpPr>
              <a:grpSpLocks/>
            </p:cNvGrpSpPr>
            <p:nvPr/>
          </p:nvGrpSpPr>
          <p:grpSpPr bwMode="auto">
            <a:xfrm>
              <a:off x="2448" y="70"/>
              <a:ext cx="1161" cy="630"/>
              <a:chOff x="-17" y="1282"/>
              <a:chExt cx="1161" cy="630"/>
            </a:xfrm>
          </p:grpSpPr>
          <p:sp>
            <p:nvSpPr>
              <p:cNvPr id="183" name="Freeform 69"/>
              <p:cNvSpPr>
                <a:spLocks/>
              </p:cNvSpPr>
              <p:nvPr/>
            </p:nvSpPr>
            <p:spPr bwMode="auto">
              <a:xfrm>
                <a:off x="246" y="1476"/>
                <a:ext cx="222" cy="180"/>
              </a:xfrm>
              <a:custGeom>
                <a:avLst/>
                <a:gdLst>
                  <a:gd name="T0" fmla="*/ 0 w 222"/>
                  <a:gd name="T1" fmla="*/ 180 h 180"/>
                  <a:gd name="T2" fmla="*/ 222 w 222"/>
                  <a:gd name="T3" fmla="*/ 0 h 180"/>
                  <a:gd name="T4" fmla="*/ 0 60000 65536"/>
                  <a:gd name="T5" fmla="*/ 0 60000 65536"/>
                  <a:gd name="T6" fmla="*/ 0 w 222"/>
                  <a:gd name="T7" fmla="*/ 0 h 180"/>
                  <a:gd name="T8" fmla="*/ 222 w 222"/>
                  <a:gd name="T9" fmla="*/ 180 h 180"/>
                </a:gdLst>
                <a:ahLst/>
                <a:cxnLst>
                  <a:cxn ang="T4">
                    <a:pos x="T0" y="T1"/>
                  </a:cxn>
                  <a:cxn ang="T5">
                    <a:pos x="T2" y="T3"/>
                  </a:cxn>
                </a:cxnLst>
                <a:rect l="T6" t="T7" r="T8" b="T9"/>
                <a:pathLst>
                  <a:path w="222" h="180">
                    <a:moveTo>
                      <a:pt x="0" y="180"/>
                    </a:moveTo>
                    <a:lnTo>
                      <a:pt x="22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4" name="Oval 70"/>
              <p:cNvSpPr>
                <a:spLocks noChangeArrowheads="1"/>
              </p:cNvSpPr>
              <p:nvPr/>
            </p:nvSpPr>
            <p:spPr bwMode="auto">
              <a:xfrm>
                <a:off x="-14" y="1712"/>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5" name="Line 71"/>
              <p:cNvSpPr>
                <a:spLocks noChangeShapeType="1"/>
              </p:cNvSpPr>
              <p:nvPr/>
            </p:nvSpPr>
            <p:spPr bwMode="auto">
              <a:xfrm>
                <a:off x="-14" y="1705"/>
                <a:ext cx="1"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6" name="Line 72"/>
              <p:cNvSpPr>
                <a:spLocks noChangeShapeType="1"/>
              </p:cNvSpPr>
              <p:nvPr/>
            </p:nvSpPr>
            <p:spPr bwMode="auto">
              <a:xfrm>
                <a:off x="299" y="1705"/>
                <a:ext cx="1"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7" name="Rectangle 73"/>
              <p:cNvSpPr>
                <a:spLocks noChangeArrowheads="1"/>
              </p:cNvSpPr>
              <p:nvPr/>
            </p:nvSpPr>
            <p:spPr bwMode="auto">
              <a:xfrm>
                <a:off x="-14" y="1705"/>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8" name="Oval 74"/>
              <p:cNvSpPr>
                <a:spLocks noChangeArrowheads="1"/>
              </p:cNvSpPr>
              <p:nvPr/>
            </p:nvSpPr>
            <p:spPr bwMode="auto">
              <a:xfrm>
                <a:off x="-17" y="1646"/>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9" name="Freeform 75"/>
              <p:cNvSpPr>
                <a:spLocks/>
              </p:cNvSpPr>
              <p:nvPr/>
            </p:nvSpPr>
            <p:spPr bwMode="auto">
              <a:xfrm>
                <a:off x="651" y="1476"/>
                <a:ext cx="216" cy="189"/>
              </a:xfrm>
              <a:custGeom>
                <a:avLst/>
                <a:gdLst>
                  <a:gd name="T0" fmla="*/ 0 w 216"/>
                  <a:gd name="T1" fmla="*/ 0 h 189"/>
                  <a:gd name="T2" fmla="*/ 216 w 216"/>
                  <a:gd name="T3" fmla="*/ 189 h 189"/>
                  <a:gd name="T4" fmla="*/ 0 60000 65536"/>
                  <a:gd name="T5" fmla="*/ 0 60000 65536"/>
                  <a:gd name="T6" fmla="*/ 0 w 216"/>
                  <a:gd name="T7" fmla="*/ 0 h 189"/>
                  <a:gd name="T8" fmla="*/ 216 w 216"/>
                  <a:gd name="T9" fmla="*/ 189 h 189"/>
                </a:gdLst>
                <a:ahLst/>
                <a:cxnLst>
                  <a:cxn ang="T4">
                    <a:pos x="T0" y="T1"/>
                  </a:cxn>
                  <a:cxn ang="T5">
                    <a:pos x="T2" y="T3"/>
                  </a:cxn>
                </a:cxnLst>
                <a:rect l="T6" t="T7" r="T8" b="T9"/>
                <a:pathLst>
                  <a:path w="216" h="189">
                    <a:moveTo>
                      <a:pt x="0" y="0"/>
                    </a:moveTo>
                    <a:lnTo>
                      <a:pt x="216" y="189"/>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0" name="Freeform 76"/>
              <p:cNvSpPr>
                <a:spLocks/>
              </p:cNvSpPr>
              <p:nvPr/>
            </p:nvSpPr>
            <p:spPr bwMode="auto">
              <a:xfrm>
                <a:off x="303" y="1740"/>
                <a:ext cx="540" cy="3"/>
              </a:xfrm>
              <a:custGeom>
                <a:avLst/>
                <a:gdLst>
                  <a:gd name="T0" fmla="*/ 540 w 540"/>
                  <a:gd name="T1" fmla="*/ 3 h 3"/>
                  <a:gd name="T2" fmla="*/ 0 w 540"/>
                  <a:gd name="T3" fmla="*/ 0 h 3"/>
                  <a:gd name="T4" fmla="*/ 0 60000 65536"/>
                  <a:gd name="T5" fmla="*/ 0 60000 65536"/>
                  <a:gd name="T6" fmla="*/ 0 w 540"/>
                  <a:gd name="T7" fmla="*/ 0 h 3"/>
                  <a:gd name="T8" fmla="*/ 540 w 540"/>
                  <a:gd name="T9" fmla="*/ 3 h 3"/>
                </a:gdLst>
                <a:ahLst/>
                <a:cxnLst>
                  <a:cxn ang="T4">
                    <a:pos x="T0" y="T1"/>
                  </a:cxn>
                  <a:cxn ang="T5">
                    <a:pos x="T2" y="T3"/>
                  </a:cxn>
                </a:cxnLst>
                <a:rect l="T6" t="T7" r="T8" b="T9"/>
                <a:pathLst>
                  <a:path w="540" h="3">
                    <a:moveTo>
                      <a:pt x="540" y="3"/>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91" name="Group 77"/>
              <p:cNvGrpSpPr>
                <a:grpSpLocks/>
              </p:cNvGrpSpPr>
              <p:nvPr/>
            </p:nvGrpSpPr>
            <p:grpSpPr bwMode="auto">
              <a:xfrm>
                <a:off x="56" y="1594"/>
                <a:ext cx="143" cy="200"/>
                <a:chOff x="2982" y="2425"/>
                <a:chExt cx="144" cy="200"/>
              </a:xfrm>
            </p:grpSpPr>
            <p:sp>
              <p:nvSpPr>
                <p:cNvPr id="213" name="Rectangle 78"/>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4" name="Text Box 79"/>
                <p:cNvSpPr txBox="1">
                  <a:spLocks noChangeArrowheads="1"/>
                </p:cNvSpPr>
                <p:nvPr/>
              </p:nvSpPr>
              <p:spPr bwMode="auto">
                <a:xfrm>
                  <a:off x="2997" y="2425"/>
                  <a:ext cx="12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x</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192" name="Group 80"/>
              <p:cNvGrpSpPr>
                <a:grpSpLocks/>
              </p:cNvGrpSpPr>
              <p:nvPr/>
            </p:nvGrpSpPr>
            <p:grpSpPr bwMode="auto">
              <a:xfrm>
                <a:off x="828" y="1576"/>
                <a:ext cx="316" cy="231"/>
                <a:chOff x="1740" y="2272"/>
                <a:chExt cx="316" cy="231"/>
              </a:xfrm>
            </p:grpSpPr>
            <p:sp>
              <p:nvSpPr>
                <p:cNvPr id="205" name="Oval 81"/>
                <p:cNvSpPr>
                  <a:spLocks noChangeArrowheads="1"/>
                </p:cNvSpPr>
                <p:nvPr/>
              </p:nvSpPr>
              <p:spPr bwMode="auto">
                <a:xfrm>
                  <a:off x="1743" y="2420"/>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6" name="Line 82"/>
                <p:cNvSpPr>
                  <a:spLocks noChangeShapeType="1"/>
                </p:cNvSpPr>
                <p:nvPr/>
              </p:nvSpPr>
              <p:spPr bwMode="auto">
                <a:xfrm>
                  <a:off x="1743" y="241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7" name="Line 83"/>
                <p:cNvSpPr>
                  <a:spLocks noChangeShapeType="1"/>
                </p:cNvSpPr>
                <p:nvPr/>
              </p:nvSpPr>
              <p:spPr bwMode="auto">
                <a:xfrm>
                  <a:off x="2056" y="241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8" name="Rectangle 84"/>
                <p:cNvSpPr>
                  <a:spLocks noChangeArrowheads="1"/>
                </p:cNvSpPr>
                <p:nvPr/>
              </p:nvSpPr>
              <p:spPr bwMode="auto">
                <a:xfrm>
                  <a:off x="1743" y="2413"/>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9" name="Oval 85"/>
                <p:cNvSpPr>
                  <a:spLocks noChangeArrowheads="1"/>
                </p:cNvSpPr>
                <p:nvPr/>
              </p:nvSpPr>
              <p:spPr bwMode="auto">
                <a:xfrm>
                  <a:off x="1740" y="2354"/>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210" name="Group 86"/>
                <p:cNvGrpSpPr>
                  <a:grpSpLocks/>
                </p:cNvGrpSpPr>
                <p:nvPr/>
              </p:nvGrpSpPr>
              <p:grpSpPr bwMode="auto">
                <a:xfrm>
                  <a:off x="1819" y="2272"/>
                  <a:ext cx="143" cy="231"/>
                  <a:chOff x="2982" y="2395"/>
                  <a:chExt cx="144" cy="231"/>
                </a:xfrm>
              </p:grpSpPr>
              <p:sp>
                <p:nvSpPr>
                  <p:cNvPr id="211" name="Rectangle 87"/>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2" name="Text Box 88"/>
                  <p:cNvSpPr txBox="1">
                    <a:spLocks noChangeArrowheads="1"/>
                  </p:cNvSpPr>
                  <p:nvPr/>
                </p:nvSpPr>
                <p:spPr bwMode="auto">
                  <a:xfrm>
                    <a:off x="2993" y="2395"/>
                    <a:ext cx="13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rPr>
                      <a:t>z</a:t>
                    </a:r>
                  </a:p>
                </p:txBody>
              </p:sp>
            </p:grpSp>
          </p:grpSp>
          <p:sp>
            <p:nvSpPr>
              <p:cNvPr id="193" name="Text Box 89"/>
              <p:cNvSpPr txBox="1">
                <a:spLocks noChangeArrowheads="1"/>
              </p:cNvSpPr>
              <p:nvPr/>
            </p:nvSpPr>
            <p:spPr bwMode="auto">
              <a:xfrm>
                <a:off x="762" y="1397"/>
                <a:ext cx="12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1</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4" name="Text Box 90"/>
              <p:cNvSpPr txBox="1">
                <a:spLocks noChangeArrowheads="1"/>
              </p:cNvSpPr>
              <p:nvPr/>
            </p:nvSpPr>
            <p:spPr bwMode="auto">
              <a:xfrm>
                <a:off x="234" y="1394"/>
                <a:ext cx="12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2</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5" name="Text Box 91"/>
              <p:cNvSpPr txBox="1">
                <a:spLocks noChangeArrowheads="1"/>
              </p:cNvSpPr>
              <p:nvPr/>
            </p:nvSpPr>
            <p:spPr bwMode="auto">
              <a:xfrm>
                <a:off x="519" y="1727"/>
                <a:ext cx="120"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7</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196" name="Group 92"/>
              <p:cNvGrpSpPr>
                <a:grpSpLocks/>
              </p:cNvGrpSpPr>
              <p:nvPr/>
            </p:nvGrpSpPr>
            <p:grpSpPr bwMode="auto">
              <a:xfrm>
                <a:off x="408" y="1282"/>
                <a:ext cx="316" cy="200"/>
                <a:chOff x="1740" y="2302"/>
                <a:chExt cx="316" cy="200"/>
              </a:xfrm>
            </p:grpSpPr>
            <p:sp>
              <p:nvSpPr>
                <p:cNvPr id="197" name="Oval 93"/>
                <p:cNvSpPr>
                  <a:spLocks noChangeArrowheads="1"/>
                </p:cNvSpPr>
                <p:nvPr/>
              </p:nvSpPr>
              <p:spPr bwMode="auto">
                <a:xfrm>
                  <a:off x="1743" y="2420"/>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8" name="Line 94"/>
                <p:cNvSpPr>
                  <a:spLocks noChangeShapeType="1"/>
                </p:cNvSpPr>
                <p:nvPr/>
              </p:nvSpPr>
              <p:spPr bwMode="auto">
                <a:xfrm>
                  <a:off x="1743" y="241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9" name="Line 95"/>
                <p:cNvSpPr>
                  <a:spLocks noChangeShapeType="1"/>
                </p:cNvSpPr>
                <p:nvPr/>
              </p:nvSpPr>
              <p:spPr bwMode="auto">
                <a:xfrm>
                  <a:off x="2056" y="241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0" name="Rectangle 96"/>
                <p:cNvSpPr>
                  <a:spLocks noChangeArrowheads="1"/>
                </p:cNvSpPr>
                <p:nvPr/>
              </p:nvSpPr>
              <p:spPr bwMode="auto">
                <a:xfrm>
                  <a:off x="1743" y="2413"/>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1" name="Oval 97"/>
                <p:cNvSpPr>
                  <a:spLocks noChangeArrowheads="1"/>
                </p:cNvSpPr>
                <p:nvPr/>
              </p:nvSpPr>
              <p:spPr bwMode="auto">
                <a:xfrm>
                  <a:off x="1740" y="2354"/>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202" name="Group 98"/>
                <p:cNvGrpSpPr>
                  <a:grpSpLocks/>
                </p:cNvGrpSpPr>
                <p:nvPr/>
              </p:nvGrpSpPr>
              <p:grpSpPr bwMode="auto">
                <a:xfrm>
                  <a:off x="1836" y="2302"/>
                  <a:ext cx="141" cy="200"/>
                  <a:chOff x="2982" y="2425"/>
                  <a:chExt cx="142" cy="200"/>
                </a:xfrm>
              </p:grpSpPr>
              <p:sp>
                <p:nvSpPr>
                  <p:cNvPr id="203" name="Rectangle 99"/>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4" name="Text Box 100"/>
                  <p:cNvSpPr txBox="1">
                    <a:spLocks noChangeArrowheads="1"/>
                  </p:cNvSpPr>
                  <p:nvPr/>
                </p:nvSpPr>
                <p:spPr bwMode="auto">
                  <a:xfrm>
                    <a:off x="2997" y="2425"/>
                    <a:ext cx="121"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y</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grpSp>
      </p:grpSp>
      <p:sp>
        <p:nvSpPr>
          <p:cNvPr id="215" name="Text Box 101"/>
          <p:cNvSpPr txBox="1">
            <a:spLocks noChangeArrowheads="1"/>
          </p:cNvSpPr>
          <p:nvPr/>
        </p:nvSpPr>
        <p:spPr bwMode="auto">
          <a:xfrm>
            <a:off x="650575" y="1104900"/>
            <a:ext cx="928459"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fontAlgn="base">
              <a:spcBef>
                <a:spcPct val="0"/>
              </a:spcBef>
              <a:spcAft>
                <a:spcPct val="0"/>
              </a:spcAft>
              <a:buClrTx/>
              <a:buSzTx/>
              <a:buFontTx/>
              <a:buNone/>
            </a:pPr>
            <a:r>
              <a:rPr lang="en-US" altLang="en-US" sz="1800" b="1">
                <a:solidFill>
                  <a:srgbClr val="CC0000"/>
                </a:solidFill>
                <a:latin typeface="Arial" charset="0"/>
              </a:rPr>
              <a:t>node x</a:t>
            </a:r>
          </a:p>
          <a:p>
            <a:pPr algn="r" fontAlgn="base">
              <a:spcBef>
                <a:spcPct val="0"/>
              </a:spcBef>
              <a:spcAft>
                <a:spcPct val="0"/>
              </a:spcAft>
              <a:buClrTx/>
              <a:buSzTx/>
              <a:buFontTx/>
              <a:buNone/>
            </a:pPr>
            <a:r>
              <a:rPr lang="en-US" altLang="en-US" sz="1800" b="1">
                <a:solidFill>
                  <a:srgbClr val="CC0000"/>
                </a:solidFill>
                <a:latin typeface="Arial" charset="0"/>
              </a:rPr>
              <a:t>table</a:t>
            </a:r>
          </a:p>
        </p:txBody>
      </p:sp>
      <p:sp>
        <p:nvSpPr>
          <p:cNvPr id="216" name="Oval 104"/>
          <p:cNvSpPr>
            <a:spLocks noChangeArrowheads="1"/>
          </p:cNvSpPr>
          <p:nvPr/>
        </p:nvSpPr>
        <p:spPr bwMode="auto">
          <a:xfrm>
            <a:off x="1625600" y="1676400"/>
            <a:ext cx="14224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a:solidFill>
                <a:srgbClr val="000000"/>
              </a:solidFill>
              <a:latin typeface="Arial" charset="0"/>
            </a:endParaRPr>
          </a:p>
        </p:txBody>
      </p:sp>
      <p:sp>
        <p:nvSpPr>
          <p:cNvPr id="217" name="Oval 105"/>
          <p:cNvSpPr>
            <a:spLocks noChangeArrowheads="1"/>
          </p:cNvSpPr>
          <p:nvPr/>
        </p:nvSpPr>
        <p:spPr bwMode="auto">
          <a:xfrm>
            <a:off x="1625600" y="3733800"/>
            <a:ext cx="14224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a:solidFill>
                <a:srgbClr val="000000"/>
              </a:solidFill>
              <a:latin typeface="Arial" charset="0"/>
            </a:endParaRPr>
          </a:p>
        </p:txBody>
      </p:sp>
      <p:sp>
        <p:nvSpPr>
          <p:cNvPr id="218" name="Oval 106"/>
          <p:cNvSpPr>
            <a:spLocks noChangeArrowheads="1"/>
          </p:cNvSpPr>
          <p:nvPr/>
        </p:nvSpPr>
        <p:spPr bwMode="auto">
          <a:xfrm>
            <a:off x="1625600" y="5943600"/>
            <a:ext cx="14224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a:solidFill>
                <a:srgbClr val="000000"/>
              </a:solidFill>
              <a:latin typeface="Arial" charset="0"/>
            </a:endParaRPr>
          </a:p>
        </p:txBody>
      </p:sp>
      <p:sp>
        <p:nvSpPr>
          <p:cNvPr id="219" name="Oval 107"/>
          <p:cNvSpPr>
            <a:spLocks noChangeArrowheads="1"/>
          </p:cNvSpPr>
          <p:nvPr/>
        </p:nvSpPr>
        <p:spPr bwMode="auto">
          <a:xfrm>
            <a:off x="4396317" y="1676400"/>
            <a:ext cx="14224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a:solidFill>
                <a:srgbClr val="000000"/>
              </a:solidFill>
              <a:latin typeface="Arial" charset="0"/>
            </a:endParaRPr>
          </a:p>
        </p:txBody>
      </p:sp>
      <p:sp>
        <p:nvSpPr>
          <p:cNvPr id="220" name="Rectangle 108"/>
          <p:cNvSpPr>
            <a:spLocks noChangeArrowheads="1"/>
          </p:cNvSpPr>
          <p:nvPr/>
        </p:nvSpPr>
        <p:spPr bwMode="auto">
          <a:xfrm>
            <a:off x="7018749" y="1569934"/>
            <a:ext cx="435888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just" eaLnBrk="0" fontAlgn="base" hangingPunct="0">
              <a:lnSpc>
                <a:spcPct val="100000"/>
              </a:lnSpc>
              <a:spcBef>
                <a:spcPct val="0"/>
              </a:spcBef>
              <a:spcAft>
                <a:spcPct val="0"/>
              </a:spcAft>
              <a:buClrTx/>
              <a:buSzTx/>
              <a:buFontTx/>
              <a:buNone/>
            </a:pPr>
            <a:r>
              <a:rPr lang="fr-FR" altLang="en-US" sz="1800">
                <a:solidFill>
                  <a:srgbClr val="000000"/>
                </a:solidFill>
                <a:latin typeface="Arial" charset="0"/>
              </a:rPr>
              <a:t>D</a:t>
            </a:r>
            <a:r>
              <a:rPr lang="fr-FR" altLang="en-US" sz="1800" baseline="-25000">
                <a:solidFill>
                  <a:srgbClr val="000000"/>
                </a:solidFill>
                <a:latin typeface="Arial" charset="0"/>
              </a:rPr>
              <a:t>x</a:t>
            </a:r>
            <a:r>
              <a:rPr lang="fr-FR" altLang="en-US" sz="1800" dirty="0">
                <a:solidFill>
                  <a:srgbClr val="000000"/>
                </a:solidFill>
                <a:latin typeface="Arial" charset="0"/>
              </a:rPr>
              <a:t>(y) = min{c(</a:t>
            </a:r>
            <a:r>
              <a:rPr lang="fr-FR" altLang="en-US" sz="1800" dirty="0" err="1">
                <a:solidFill>
                  <a:srgbClr val="000000"/>
                </a:solidFill>
                <a:latin typeface="Arial" charset="0"/>
              </a:rPr>
              <a:t>x,y</a:t>
            </a:r>
            <a:r>
              <a:rPr lang="fr-FR" altLang="en-US" sz="1800" dirty="0">
                <a:solidFill>
                  <a:srgbClr val="000000"/>
                </a:solidFill>
                <a:latin typeface="Arial" charset="0"/>
              </a:rPr>
              <a:t>) + D</a:t>
            </a:r>
            <a:r>
              <a:rPr lang="fr-FR" altLang="en-US" sz="1800" baseline="-25000" dirty="0">
                <a:solidFill>
                  <a:srgbClr val="000000"/>
                </a:solidFill>
                <a:latin typeface="Arial" charset="0"/>
              </a:rPr>
              <a:t>y</a:t>
            </a:r>
            <a:r>
              <a:rPr lang="fr-FR" altLang="en-US" sz="1800" dirty="0">
                <a:solidFill>
                  <a:srgbClr val="000000"/>
                </a:solidFill>
                <a:latin typeface="Arial" charset="0"/>
              </a:rPr>
              <a:t>(y), c(</a:t>
            </a:r>
            <a:r>
              <a:rPr lang="fr-FR" altLang="en-US" sz="1800" dirty="0" err="1">
                <a:solidFill>
                  <a:srgbClr val="000000"/>
                </a:solidFill>
                <a:latin typeface="Arial" charset="0"/>
              </a:rPr>
              <a:t>x,z</a:t>
            </a:r>
            <a:r>
              <a:rPr lang="fr-FR" altLang="en-US" sz="1800" dirty="0">
                <a:solidFill>
                  <a:srgbClr val="000000"/>
                </a:solidFill>
                <a:latin typeface="Arial" charset="0"/>
              </a:rPr>
              <a:t>) + D</a:t>
            </a:r>
            <a:r>
              <a:rPr lang="fr-FR" altLang="en-US" sz="1800" baseline="-25000" dirty="0">
                <a:solidFill>
                  <a:srgbClr val="000000"/>
                </a:solidFill>
                <a:latin typeface="Arial" charset="0"/>
              </a:rPr>
              <a:t>z</a:t>
            </a:r>
            <a:r>
              <a:rPr lang="fr-FR" altLang="en-US" sz="1800" dirty="0">
                <a:solidFill>
                  <a:srgbClr val="000000"/>
                </a:solidFill>
                <a:latin typeface="Arial" charset="0"/>
              </a:rPr>
              <a:t>(y)} </a:t>
            </a:r>
            <a:br>
              <a:rPr lang="fr-FR" altLang="en-US" sz="1800" dirty="0">
                <a:solidFill>
                  <a:srgbClr val="000000"/>
                </a:solidFill>
                <a:latin typeface="Arial" charset="0"/>
              </a:rPr>
            </a:br>
            <a:r>
              <a:rPr lang="fr-FR" altLang="en-US" sz="1800" dirty="0">
                <a:solidFill>
                  <a:srgbClr val="000000"/>
                </a:solidFill>
                <a:latin typeface="Arial" charset="0"/>
              </a:rPr>
              <a:t>             = min{2+0 , 7+1} = 2</a:t>
            </a:r>
          </a:p>
        </p:txBody>
      </p:sp>
      <p:sp>
        <p:nvSpPr>
          <p:cNvPr id="221" name="Line 109"/>
          <p:cNvSpPr>
            <a:spLocks noChangeShapeType="1"/>
          </p:cNvSpPr>
          <p:nvPr/>
        </p:nvSpPr>
        <p:spPr bwMode="auto">
          <a:xfrm flipH="1" flipV="1">
            <a:off x="5014383" y="1776413"/>
            <a:ext cx="1332659" cy="19049"/>
          </a:xfrm>
          <a:prstGeom prst="line">
            <a:avLst/>
          </a:prstGeom>
          <a:noFill/>
          <a:ln w="12700">
            <a:solidFill>
              <a:srgbClr val="3333CC"/>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2" name="Rectangle 110"/>
          <p:cNvSpPr>
            <a:spLocks noChangeArrowheads="1"/>
          </p:cNvSpPr>
          <p:nvPr/>
        </p:nvSpPr>
        <p:spPr bwMode="auto">
          <a:xfrm>
            <a:off x="6866935" y="2627689"/>
            <a:ext cx="2691763"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just" eaLnBrk="0" fontAlgn="base" hangingPunct="0">
              <a:lnSpc>
                <a:spcPct val="120000"/>
              </a:lnSpc>
              <a:spcBef>
                <a:spcPct val="0"/>
              </a:spcBef>
              <a:spcAft>
                <a:spcPct val="0"/>
              </a:spcAft>
              <a:buClrTx/>
              <a:buSzTx/>
              <a:buFontTx/>
              <a:buNone/>
            </a:pPr>
            <a:r>
              <a:rPr lang="fr-FR" altLang="en-US" sz="1800" i="1" dirty="0" err="1">
                <a:solidFill>
                  <a:srgbClr val="000000"/>
                </a:solidFill>
                <a:latin typeface="Arial" charset="0"/>
              </a:rPr>
              <a:t>D</a:t>
            </a:r>
            <a:r>
              <a:rPr lang="fr-FR" altLang="en-US" sz="1800" i="1" baseline="-25000" dirty="0" err="1">
                <a:solidFill>
                  <a:srgbClr val="000000"/>
                </a:solidFill>
                <a:latin typeface="Arial" charset="0"/>
              </a:rPr>
              <a:t>x</a:t>
            </a:r>
            <a:r>
              <a:rPr lang="fr-FR" altLang="en-US" sz="1800" i="1" dirty="0">
                <a:solidFill>
                  <a:srgbClr val="000000"/>
                </a:solidFill>
                <a:latin typeface="Arial" charset="0"/>
              </a:rPr>
              <a:t>(z) = </a:t>
            </a:r>
            <a:r>
              <a:rPr lang="fr-FR" altLang="en-US" sz="1800" dirty="0">
                <a:solidFill>
                  <a:srgbClr val="000000"/>
                </a:solidFill>
                <a:latin typeface="Arial" charset="0"/>
              </a:rPr>
              <a:t>min{</a:t>
            </a:r>
            <a:r>
              <a:rPr lang="fr-FR" altLang="en-US" sz="1800" i="1" dirty="0">
                <a:solidFill>
                  <a:srgbClr val="000000"/>
                </a:solidFill>
                <a:latin typeface="Arial" charset="0"/>
              </a:rPr>
              <a:t>c(</a:t>
            </a:r>
            <a:r>
              <a:rPr lang="fr-FR" altLang="en-US" sz="1800" i="1" dirty="0" err="1">
                <a:solidFill>
                  <a:srgbClr val="000000"/>
                </a:solidFill>
                <a:latin typeface="Arial" charset="0"/>
              </a:rPr>
              <a:t>x,y</a:t>
            </a:r>
            <a:r>
              <a:rPr lang="fr-FR" altLang="en-US" sz="1800" i="1" dirty="0">
                <a:solidFill>
                  <a:srgbClr val="000000"/>
                </a:solidFill>
                <a:latin typeface="Arial" charset="0"/>
              </a:rPr>
              <a:t>) + </a:t>
            </a:r>
            <a:br>
              <a:rPr lang="fr-FR" altLang="en-US" sz="1800" i="1" dirty="0">
                <a:solidFill>
                  <a:srgbClr val="000000"/>
                </a:solidFill>
                <a:latin typeface="Arial" charset="0"/>
              </a:rPr>
            </a:br>
            <a:r>
              <a:rPr lang="fr-FR" altLang="en-US" sz="1800" i="1" dirty="0">
                <a:solidFill>
                  <a:srgbClr val="000000"/>
                </a:solidFill>
                <a:latin typeface="Arial" charset="0"/>
              </a:rPr>
              <a:t>      D</a:t>
            </a:r>
            <a:r>
              <a:rPr lang="fr-FR" altLang="en-US" sz="1800" i="1" baseline="-25000" dirty="0">
                <a:solidFill>
                  <a:srgbClr val="000000"/>
                </a:solidFill>
                <a:latin typeface="Arial" charset="0"/>
              </a:rPr>
              <a:t>y</a:t>
            </a:r>
            <a:r>
              <a:rPr lang="fr-FR" altLang="en-US" sz="1800" i="1" dirty="0">
                <a:solidFill>
                  <a:srgbClr val="000000"/>
                </a:solidFill>
                <a:latin typeface="Arial" charset="0"/>
              </a:rPr>
              <a:t>(z), c(</a:t>
            </a:r>
            <a:r>
              <a:rPr lang="fr-FR" altLang="en-US" sz="1800" i="1" dirty="0" err="1">
                <a:solidFill>
                  <a:srgbClr val="000000"/>
                </a:solidFill>
                <a:latin typeface="Arial" charset="0"/>
              </a:rPr>
              <a:t>x,z</a:t>
            </a:r>
            <a:r>
              <a:rPr lang="fr-FR" altLang="en-US" sz="1800" i="1" dirty="0">
                <a:solidFill>
                  <a:srgbClr val="000000"/>
                </a:solidFill>
                <a:latin typeface="Arial" charset="0"/>
              </a:rPr>
              <a:t>) + D</a:t>
            </a:r>
            <a:r>
              <a:rPr lang="fr-FR" altLang="en-US" sz="1800" i="1" baseline="-25000" dirty="0">
                <a:solidFill>
                  <a:srgbClr val="000000"/>
                </a:solidFill>
                <a:latin typeface="Arial" charset="0"/>
              </a:rPr>
              <a:t>z</a:t>
            </a:r>
            <a:r>
              <a:rPr lang="fr-FR" altLang="en-US" sz="1800" i="1" dirty="0">
                <a:solidFill>
                  <a:srgbClr val="000000"/>
                </a:solidFill>
                <a:latin typeface="Arial" charset="0"/>
              </a:rPr>
              <a:t>(z)</a:t>
            </a:r>
            <a:r>
              <a:rPr lang="fr-FR" altLang="en-US" sz="1800" dirty="0">
                <a:solidFill>
                  <a:srgbClr val="000000"/>
                </a:solidFill>
                <a:latin typeface="Arial" charset="0"/>
              </a:rPr>
              <a:t>} </a:t>
            </a:r>
          </a:p>
          <a:p>
            <a:pPr algn="just" eaLnBrk="0" fontAlgn="base" hangingPunct="0">
              <a:lnSpc>
                <a:spcPct val="120000"/>
              </a:lnSpc>
              <a:spcBef>
                <a:spcPct val="0"/>
              </a:spcBef>
              <a:spcAft>
                <a:spcPct val="0"/>
              </a:spcAft>
              <a:buClrTx/>
              <a:buSzTx/>
              <a:buFontTx/>
              <a:buNone/>
            </a:pPr>
            <a:r>
              <a:rPr lang="fr-FR" altLang="en-US" sz="1800" dirty="0">
                <a:solidFill>
                  <a:srgbClr val="000000"/>
                </a:solidFill>
                <a:latin typeface="Arial" charset="0"/>
              </a:rPr>
              <a:t>= min{2+1 , 7+0} = 3</a:t>
            </a:r>
          </a:p>
        </p:txBody>
      </p:sp>
      <p:sp>
        <p:nvSpPr>
          <p:cNvPr id="223" name="Line 111"/>
          <p:cNvSpPr>
            <a:spLocks noChangeShapeType="1"/>
          </p:cNvSpPr>
          <p:nvPr/>
        </p:nvSpPr>
        <p:spPr bwMode="auto">
          <a:xfrm flipH="1" flipV="1">
            <a:off x="5573183" y="1816100"/>
            <a:ext cx="1030815" cy="92710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24" name="Text Box 112"/>
          <p:cNvSpPr txBox="1">
            <a:spLocks noChangeArrowheads="1"/>
          </p:cNvSpPr>
          <p:nvPr/>
        </p:nvSpPr>
        <p:spPr bwMode="auto">
          <a:xfrm>
            <a:off x="5230284" y="167481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3</a:t>
            </a:r>
          </a:p>
        </p:txBody>
      </p:sp>
      <p:sp>
        <p:nvSpPr>
          <p:cNvPr id="225" name="Text Box 113"/>
          <p:cNvSpPr txBox="1">
            <a:spLocks noChangeArrowheads="1"/>
          </p:cNvSpPr>
          <p:nvPr/>
        </p:nvSpPr>
        <p:spPr bwMode="auto">
          <a:xfrm>
            <a:off x="4773084" y="1679576"/>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2 </a:t>
            </a:r>
          </a:p>
        </p:txBody>
      </p:sp>
      <p:sp>
        <p:nvSpPr>
          <p:cNvPr id="226" name="Text Box 114"/>
          <p:cNvSpPr txBox="1">
            <a:spLocks noChangeArrowheads="1"/>
          </p:cNvSpPr>
          <p:nvPr/>
        </p:nvSpPr>
        <p:spPr bwMode="auto">
          <a:xfrm>
            <a:off x="688675" y="2851150"/>
            <a:ext cx="928459"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fontAlgn="base">
              <a:spcBef>
                <a:spcPct val="0"/>
              </a:spcBef>
              <a:spcAft>
                <a:spcPct val="0"/>
              </a:spcAft>
              <a:buClrTx/>
              <a:buSzTx/>
              <a:buFontTx/>
              <a:buNone/>
            </a:pPr>
            <a:r>
              <a:rPr lang="en-US" altLang="en-US" sz="1800" b="1">
                <a:solidFill>
                  <a:srgbClr val="CC0000"/>
                </a:solidFill>
                <a:latin typeface="Arial" charset="0"/>
              </a:rPr>
              <a:t>node y</a:t>
            </a:r>
          </a:p>
          <a:p>
            <a:pPr algn="r" fontAlgn="base">
              <a:spcBef>
                <a:spcPct val="0"/>
              </a:spcBef>
              <a:spcAft>
                <a:spcPct val="0"/>
              </a:spcAft>
              <a:buClrTx/>
              <a:buSzTx/>
              <a:buFontTx/>
              <a:buNone/>
            </a:pPr>
            <a:r>
              <a:rPr lang="en-US" altLang="en-US" sz="1800" b="1">
                <a:solidFill>
                  <a:srgbClr val="CC0000"/>
                </a:solidFill>
                <a:latin typeface="Arial" charset="0"/>
              </a:rPr>
              <a:t>table</a:t>
            </a:r>
          </a:p>
        </p:txBody>
      </p:sp>
      <p:sp>
        <p:nvSpPr>
          <p:cNvPr id="227" name="Text Box 115"/>
          <p:cNvSpPr txBox="1">
            <a:spLocks noChangeArrowheads="1"/>
          </p:cNvSpPr>
          <p:nvPr/>
        </p:nvSpPr>
        <p:spPr bwMode="auto">
          <a:xfrm>
            <a:off x="709965" y="4699000"/>
            <a:ext cx="915635"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fontAlgn="base">
              <a:spcBef>
                <a:spcPct val="0"/>
              </a:spcBef>
              <a:spcAft>
                <a:spcPct val="0"/>
              </a:spcAft>
              <a:buClrTx/>
              <a:buSzTx/>
              <a:buFontTx/>
              <a:buNone/>
            </a:pPr>
            <a:r>
              <a:rPr lang="en-US" altLang="en-US" sz="1800" b="1">
                <a:solidFill>
                  <a:srgbClr val="CC0000"/>
                </a:solidFill>
                <a:latin typeface="Arial" charset="0"/>
              </a:rPr>
              <a:t>node z</a:t>
            </a:r>
          </a:p>
          <a:p>
            <a:pPr algn="r" fontAlgn="base">
              <a:spcBef>
                <a:spcPct val="0"/>
              </a:spcBef>
              <a:spcAft>
                <a:spcPct val="0"/>
              </a:spcAft>
              <a:buClrTx/>
              <a:buSzTx/>
              <a:buFontTx/>
              <a:buNone/>
            </a:pPr>
            <a:r>
              <a:rPr lang="en-US" altLang="en-US" sz="1800" b="1">
                <a:solidFill>
                  <a:srgbClr val="CC0000"/>
                </a:solidFill>
                <a:latin typeface="Arial" charset="0"/>
              </a:rPr>
              <a:t>table</a:t>
            </a:r>
          </a:p>
        </p:txBody>
      </p:sp>
      <p:sp>
        <p:nvSpPr>
          <p:cNvPr id="228" name="Text Box 117"/>
          <p:cNvSpPr txBox="1">
            <a:spLocks noChangeArrowheads="1"/>
          </p:cNvSpPr>
          <p:nvPr/>
        </p:nvSpPr>
        <p:spPr bwMode="auto">
          <a:xfrm>
            <a:off x="4550834" y="1143000"/>
            <a:ext cx="7120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cost to</a:t>
            </a:r>
          </a:p>
        </p:txBody>
      </p:sp>
      <p:sp>
        <p:nvSpPr>
          <p:cNvPr id="229" name="Text Box 118"/>
          <p:cNvSpPr txBox="1">
            <a:spLocks noChangeArrowheads="1"/>
          </p:cNvSpPr>
          <p:nvPr/>
        </p:nvSpPr>
        <p:spPr bwMode="auto">
          <a:xfrm rot="16200000">
            <a:off x="835949" y="2066230"/>
            <a:ext cx="5421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from</a:t>
            </a:r>
          </a:p>
        </p:txBody>
      </p:sp>
    </p:spTree>
    <p:extLst>
      <p:ext uri="{BB962C8B-B14F-4D97-AF65-F5344CB8AC3E}">
        <p14:creationId xmlns:p14="http://schemas.microsoft.com/office/powerpoint/2010/main" val="170162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6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6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6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7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7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7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7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7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7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7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1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1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1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1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19"/>
                                        </p:tgtEl>
                                        <p:attrNameLst>
                                          <p:attrName>style.visibility</p:attrName>
                                        </p:attrNameLst>
                                      </p:cBhvr>
                                      <p:to>
                                        <p:strVal val="visible"/>
                                      </p:to>
                                    </p:set>
                                  </p:childTnLst>
                                </p:cTn>
                              </p:par>
                              <p:par>
                                <p:cTn id="133" presetID="1" presetClass="entr" presetSubtype="0" fill="hold" grpId="1" nodeType="withEffect">
                                  <p:stCondLst>
                                    <p:cond delay="0"/>
                                  </p:stCondLst>
                                  <p:childTnLst>
                                    <p:set>
                                      <p:cBhvr>
                                        <p:cTn id="134" dur="1" fill="hold">
                                          <p:stCondLst>
                                            <p:cond delay="0"/>
                                          </p:stCondLst>
                                        </p:cTn>
                                        <p:tgtEl>
                                          <p:spTgt spid="224"/>
                                        </p:tgtEl>
                                        <p:attrNameLst>
                                          <p:attrName>style.visibility</p:attrName>
                                        </p:attrNameLst>
                                      </p:cBhvr>
                                      <p:to>
                                        <p:strVal val="visible"/>
                                      </p:to>
                                    </p:set>
                                  </p:childTnLst>
                                </p:cTn>
                              </p:par>
                              <p:par>
                                <p:cTn id="135" presetID="1" presetClass="entr" presetSubtype="0" fill="hold" grpId="1" nodeType="withEffect">
                                  <p:stCondLst>
                                    <p:cond delay="0"/>
                                  </p:stCondLst>
                                  <p:childTnLst>
                                    <p:set>
                                      <p:cBhvr>
                                        <p:cTn id="136" dur="1" fill="hold">
                                          <p:stCondLst>
                                            <p:cond delay="0"/>
                                          </p:stCondLst>
                                        </p:cTn>
                                        <p:tgtEl>
                                          <p:spTgt spid="22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2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2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2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2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7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7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8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220"/>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2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225"/>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22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23"/>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p:bldP spid="122" grpId="0"/>
      <p:bldP spid="123" grpId="0"/>
      <p:bldP spid="124" grpId="0"/>
      <p:bldP spid="125" grpId="0"/>
      <p:bldP spid="126" grpId="0"/>
      <p:bldP spid="127" grpId="0"/>
      <p:bldP spid="128" grpId="0"/>
      <p:bldP spid="129" grpId="0"/>
      <p:bldP spid="130" grpId="0"/>
      <p:bldP spid="131" grpId="0"/>
      <p:bldP spid="132" grpId="0"/>
      <p:bldP spid="133" grpId="0"/>
      <p:bldP spid="134" grpId="0"/>
      <p:bldP spid="135" grpId="0"/>
      <p:bldP spid="136" grpId="0" animBg="1"/>
      <p:bldP spid="137" grpId="0" animBg="1"/>
      <p:bldP spid="138" grpId="0"/>
      <p:bldP spid="139" grpId="0"/>
      <p:bldP spid="140" grpId="0"/>
      <p:bldP spid="141" grpId="0"/>
      <p:bldP spid="142" grpId="0"/>
      <p:bldP spid="143" grpId="0" animBg="1"/>
      <p:bldP spid="144" grpId="0" animBg="1"/>
      <p:bldP spid="145" grpId="0"/>
      <p:bldP spid="146" grpId="0"/>
      <p:bldP spid="147" grpId="0"/>
      <p:bldP spid="148" grpId="0"/>
      <p:bldP spid="149" grpId="0"/>
      <p:bldP spid="150" grpId="0"/>
      <p:bldP spid="151" grpId="0"/>
      <p:bldP spid="152" grpId="0"/>
      <p:bldP spid="153" grpId="0"/>
      <p:bldP spid="154" grpId="0"/>
      <p:bldP spid="155" grpId="0" animBg="1"/>
      <p:bldP spid="156" grpId="0" animBg="1"/>
      <p:bldP spid="157" grpId="0"/>
      <p:bldP spid="158" grpId="0"/>
      <p:bldP spid="159" grpId="0"/>
      <p:bldP spid="160" grpId="0"/>
      <p:bldP spid="161" grpId="0"/>
      <p:bldP spid="162" grpId="0"/>
      <p:bldP spid="163" grpId="0"/>
      <p:bldP spid="164" grpId="0"/>
      <p:bldP spid="165" grpId="0"/>
      <p:bldP spid="166" grpId="0"/>
      <p:bldP spid="167" grpId="0"/>
      <p:bldP spid="168" grpId="0"/>
      <p:bldP spid="169" grpId="0"/>
      <p:bldP spid="170" grpId="0"/>
      <p:bldP spid="171" grpId="0"/>
      <p:bldP spid="172" grpId="0" animBg="1"/>
      <p:bldP spid="173" grpId="0" animBg="1"/>
      <p:bldP spid="174" grpId="0" animBg="1"/>
      <p:bldP spid="175" grpId="0" animBg="1"/>
      <p:bldP spid="176" grpId="0" animBg="1"/>
      <p:bldP spid="177" grpId="0" animBg="1"/>
      <p:bldP spid="178" grpId="0" animBg="1"/>
      <p:bldP spid="179" grpId="0"/>
      <p:bldP spid="215" grpId="0"/>
      <p:bldP spid="216" grpId="0" animBg="1"/>
      <p:bldP spid="217" grpId="0" animBg="1"/>
      <p:bldP spid="218" grpId="0" animBg="1"/>
      <p:bldP spid="219" grpId="0" animBg="1"/>
      <p:bldP spid="220" grpId="0"/>
      <p:bldP spid="221" grpId="0" animBg="1"/>
      <p:bldP spid="222" grpId="0"/>
      <p:bldP spid="223" grpId="0" animBg="1"/>
      <p:bldP spid="224" grpId="0"/>
      <p:bldP spid="224" grpId="1"/>
      <p:bldP spid="225" grpId="0"/>
      <p:bldP spid="225" grpId="1"/>
      <p:bldP spid="226" grpId="0"/>
      <p:bldP spid="227" grpId="0"/>
      <p:bldP spid="228" grpId="0"/>
      <p:bldP spid="22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Vector Algorithm - Example</a:t>
            </a:r>
          </a:p>
        </p:txBody>
      </p:sp>
      <p:sp>
        <p:nvSpPr>
          <p:cNvPr id="4" name="Content Placeholder 3">
            <a:extLst>
              <a:ext uri="{FF2B5EF4-FFF2-40B4-BE49-F238E27FC236}">
                <a16:creationId xmlns:a16="http://schemas.microsoft.com/office/drawing/2014/main" xmlns="" id="{6BF1880B-DD22-3144-A630-E6A8FE8005D7}"/>
              </a:ext>
            </a:extLst>
          </p:cNvPr>
          <p:cNvSpPr>
            <a:spLocks noGrp="1"/>
          </p:cNvSpPr>
          <p:nvPr>
            <p:ph idx="1"/>
          </p:nvPr>
        </p:nvSpPr>
        <p:spPr/>
        <p:txBody>
          <a:bodyPr/>
          <a:lstStyle/>
          <a:p>
            <a:endParaRPr lang="en-US"/>
          </a:p>
        </p:txBody>
      </p:sp>
      <p:sp>
        <p:nvSpPr>
          <p:cNvPr id="181" name="Line 20"/>
          <p:cNvSpPr>
            <a:spLocks noChangeShapeType="1"/>
          </p:cNvSpPr>
          <p:nvPr/>
        </p:nvSpPr>
        <p:spPr bwMode="auto">
          <a:xfrm>
            <a:off x="7315200" y="15240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2" name="Line 21"/>
          <p:cNvSpPr>
            <a:spLocks noChangeShapeType="1"/>
          </p:cNvSpPr>
          <p:nvPr/>
        </p:nvSpPr>
        <p:spPr bwMode="auto">
          <a:xfrm>
            <a:off x="6908800" y="17526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83" name="Text Box 22"/>
          <p:cNvSpPr txBox="1">
            <a:spLocks noChangeArrowheads="1"/>
          </p:cNvSpPr>
          <p:nvPr/>
        </p:nvSpPr>
        <p:spPr bwMode="auto">
          <a:xfrm>
            <a:off x="7315200" y="1366838"/>
            <a:ext cx="915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   y   z</a:t>
            </a:r>
          </a:p>
        </p:txBody>
      </p:sp>
      <p:sp>
        <p:nvSpPr>
          <p:cNvPr id="184" name="Text Box 23"/>
          <p:cNvSpPr txBox="1">
            <a:spLocks noChangeArrowheads="1"/>
          </p:cNvSpPr>
          <p:nvPr/>
        </p:nvSpPr>
        <p:spPr bwMode="auto">
          <a:xfrm>
            <a:off x="6908800" y="17478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a:t>
            </a:r>
          </a:p>
        </p:txBody>
      </p:sp>
      <p:sp>
        <p:nvSpPr>
          <p:cNvPr id="185" name="Text Box 24"/>
          <p:cNvSpPr txBox="1">
            <a:spLocks noChangeArrowheads="1"/>
          </p:cNvSpPr>
          <p:nvPr/>
        </p:nvSpPr>
        <p:spPr bwMode="auto">
          <a:xfrm>
            <a:off x="6908800" y="20526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y</a:t>
            </a:r>
          </a:p>
        </p:txBody>
      </p:sp>
      <p:sp>
        <p:nvSpPr>
          <p:cNvPr id="186" name="Text Box 25"/>
          <p:cNvSpPr txBox="1">
            <a:spLocks noChangeArrowheads="1"/>
          </p:cNvSpPr>
          <p:nvPr/>
        </p:nvSpPr>
        <p:spPr bwMode="auto">
          <a:xfrm>
            <a:off x="6908800" y="23574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z</a:t>
            </a:r>
          </a:p>
        </p:txBody>
      </p:sp>
      <p:sp>
        <p:nvSpPr>
          <p:cNvPr id="187" name="Text Box 26"/>
          <p:cNvSpPr txBox="1">
            <a:spLocks noChangeArrowheads="1"/>
          </p:cNvSpPr>
          <p:nvPr/>
        </p:nvSpPr>
        <p:spPr bwMode="auto">
          <a:xfrm>
            <a:off x="7315200" y="1747838"/>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0  2   3</a:t>
            </a:r>
          </a:p>
        </p:txBody>
      </p:sp>
      <p:sp>
        <p:nvSpPr>
          <p:cNvPr id="188" name="Text Box 27"/>
          <p:cNvSpPr txBox="1">
            <a:spLocks noChangeArrowheads="1"/>
          </p:cNvSpPr>
          <p:nvPr/>
        </p:nvSpPr>
        <p:spPr bwMode="auto">
          <a:xfrm rot="16200000">
            <a:off x="6514966" y="2166243"/>
            <a:ext cx="5421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from</a:t>
            </a:r>
          </a:p>
        </p:txBody>
      </p:sp>
      <p:sp>
        <p:nvSpPr>
          <p:cNvPr id="189" name="Text Box 28"/>
          <p:cNvSpPr txBox="1">
            <a:spLocks noChangeArrowheads="1"/>
          </p:cNvSpPr>
          <p:nvPr/>
        </p:nvSpPr>
        <p:spPr bwMode="auto">
          <a:xfrm>
            <a:off x="7478185" y="1223963"/>
            <a:ext cx="7120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cost to</a:t>
            </a:r>
          </a:p>
        </p:txBody>
      </p:sp>
      <p:sp>
        <p:nvSpPr>
          <p:cNvPr id="190" name="Line 50"/>
          <p:cNvSpPr>
            <a:spLocks noChangeShapeType="1"/>
          </p:cNvSpPr>
          <p:nvPr/>
        </p:nvSpPr>
        <p:spPr bwMode="auto">
          <a:xfrm>
            <a:off x="4368800" y="32004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1" name="Line 51"/>
          <p:cNvSpPr>
            <a:spLocks noChangeShapeType="1"/>
          </p:cNvSpPr>
          <p:nvPr/>
        </p:nvSpPr>
        <p:spPr bwMode="auto">
          <a:xfrm>
            <a:off x="3962400" y="34290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192" name="Text Box 52"/>
          <p:cNvSpPr txBox="1">
            <a:spLocks noChangeArrowheads="1"/>
          </p:cNvSpPr>
          <p:nvPr/>
        </p:nvSpPr>
        <p:spPr bwMode="auto">
          <a:xfrm>
            <a:off x="4368800" y="3043238"/>
            <a:ext cx="915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   y   z</a:t>
            </a:r>
          </a:p>
        </p:txBody>
      </p:sp>
      <p:sp>
        <p:nvSpPr>
          <p:cNvPr id="193" name="Text Box 53"/>
          <p:cNvSpPr txBox="1">
            <a:spLocks noChangeArrowheads="1"/>
          </p:cNvSpPr>
          <p:nvPr/>
        </p:nvSpPr>
        <p:spPr bwMode="auto">
          <a:xfrm>
            <a:off x="3962400" y="34242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a:t>
            </a:r>
          </a:p>
        </p:txBody>
      </p:sp>
      <p:sp>
        <p:nvSpPr>
          <p:cNvPr id="194" name="Text Box 54"/>
          <p:cNvSpPr txBox="1">
            <a:spLocks noChangeArrowheads="1"/>
          </p:cNvSpPr>
          <p:nvPr/>
        </p:nvSpPr>
        <p:spPr bwMode="auto">
          <a:xfrm>
            <a:off x="3962400" y="37290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y</a:t>
            </a:r>
          </a:p>
        </p:txBody>
      </p:sp>
      <p:sp>
        <p:nvSpPr>
          <p:cNvPr id="195" name="Text Box 55"/>
          <p:cNvSpPr txBox="1">
            <a:spLocks noChangeArrowheads="1"/>
          </p:cNvSpPr>
          <p:nvPr/>
        </p:nvSpPr>
        <p:spPr bwMode="auto">
          <a:xfrm>
            <a:off x="3962400" y="40338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z</a:t>
            </a:r>
          </a:p>
        </p:txBody>
      </p:sp>
      <p:sp>
        <p:nvSpPr>
          <p:cNvPr id="196" name="Text Box 56"/>
          <p:cNvSpPr txBox="1">
            <a:spLocks noChangeArrowheads="1"/>
          </p:cNvSpPr>
          <p:nvPr/>
        </p:nvSpPr>
        <p:spPr bwMode="auto">
          <a:xfrm>
            <a:off x="4368800" y="3424238"/>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0  2   7</a:t>
            </a:r>
          </a:p>
        </p:txBody>
      </p:sp>
      <p:sp>
        <p:nvSpPr>
          <p:cNvPr id="197" name="Text Box 57"/>
          <p:cNvSpPr txBox="1">
            <a:spLocks noChangeArrowheads="1"/>
          </p:cNvSpPr>
          <p:nvPr/>
        </p:nvSpPr>
        <p:spPr bwMode="auto">
          <a:xfrm rot="16200000">
            <a:off x="3613016" y="3820418"/>
            <a:ext cx="5421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from</a:t>
            </a:r>
          </a:p>
        </p:txBody>
      </p:sp>
      <p:sp>
        <p:nvSpPr>
          <p:cNvPr id="198" name="Text Box 58"/>
          <p:cNvSpPr txBox="1">
            <a:spLocks noChangeArrowheads="1"/>
          </p:cNvSpPr>
          <p:nvPr/>
        </p:nvSpPr>
        <p:spPr bwMode="auto">
          <a:xfrm>
            <a:off x="4561418" y="2900363"/>
            <a:ext cx="7120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cost to</a:t>
            </a:r>
          </a:p>
        </p:txBody>
      </p:sp>
      <p:sp>
        <p:nvSpPr>
          <p:cNvPr id="199" name="Line 59"/>
          <p:cNvSpPr>
            <a:spLocks noChangeShapeType="1"/>
          </p:cNvSpPr>
          <p:nvPr/>
        </p:nvSpPr>
        <p:spPr bwMode="auto">
          <a:xfrm>
            <a:off x="7315200" y="32766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0" name="Line 60"/>
          <p:cNvSpPr>
            <a:spLocks noChangeShapeType="1"/>
          </p:cNvSpPr>
          <p:nvPr/>
        </p:nvSpPr>
        <p:spPr bwMode="auto">
          <a:xfrm>
            <a:off x="6908800" y="35052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1" name="Text Box 61"/>
          <p:cNvSpPr txBox="1">
            <a:spLocks noChangeArrowheads="1"/>
          </p:cNvSpPr>
          <p:nvPr/>
        </p:nvSpPr>
        <p:spPr bwMode="auto">
          <a:xfrm>
            <a:off x="7315200" y="3119438"/>
            <a:ext cx="915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   y   z</a:t>
            </a:r>
          </a:p>
        </p:txBody>
      </p:sp>
      <p:sp>
        <p:nvSpPr>
          <p:cNvPr id="202" name="Text Box 62"/>
          <p:cNvSpPr txBox="1">
            <a:spLocks noChangeArrowheads="1"/>
          </p:cNvSpPr>
          <p:nvPr/>
        </p:nvSpPr>
        <p:spPr bwMode="auto">
          <a:xfrm>
            <a:off x="6908800" y="35004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a:t>
            </a:r>
          </a:p>
        </p:txBody>
      </p:sp>
      <p:sp>
        <p:nvSpPr>
          <p:cNvPr id="203" name="Text Box 63"/>
          <p:cNvSpPr txBox="1">
            <a:spLocks noChangeArrowheads="1"/>
          </p:cNvSpPr>
          <p:nvPr/>
        </p:nvSpPr>
        <p:spPr bwMode="auto">
          <a:xfrm>
            <a:off x="6908800" y="38052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y</a:t>
            </a:r>
          </a:p>
        </p:txBody>
      </p:sp>
      <p:sp>
        <p:nvSpPr>
          <p:cNvPr id="204" name="Text Box 64"/>
          <p:cNvSpPr txBox="1">
            <a:spLocks noChangeArrowheads="1"/>
          </p:cNvSpPr>
          <p:nvPr/>
        </p:nvSpPr>
        <p:spPr bwMode="auto">
          <a:xfrm>
            <a:off x="6908800" y="41100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z</a:t>
            </a:r>
          </a:p>
        </p:txBody>
      </p:sp>
      <p:sp>
        <p:nvSpPr>
          <p:cNvPr id="205" name="Text Box 65"/>
          <p:cNvSpPr txBox="1">
            <a:spLocks noChangeArrowheads="1"/>
          </p:cNvSpPr>
          <p:nvPr/>
        </p:nvSpPr>
        <p:spPr bwMode="auto">
          <a:xfrm>
            <a:off x="7315200" y="3500438"/>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0  2   3</a:t>
            </a:r>
          </a:p>
        </p:txBody>
      </p:sp>
      <p:sp>
        <p:nvSpPr>
          <p:cNvPr id="206" name="Text Box 66"/>
          <p:cNvSpPr txBox="1">
            <a:spLocks noChangeArrowheads="1"/>
          </p:cNvSpPr>
          <p:nvPr/>
        </p:nvSpPr>
        <p:spPr bwMode="auto">
          <a:xfrm rot="16200000">
            <a:off x="6514966" y="3896618"/>
            <a:ext cx="5421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from</a:t>
            </a:r>
          </a:p>
        </p:txBody>
      </p:sp>
      <p:sp>
        <p:nvSpPr>
          <p:cNvPr id="207" name="Text Box 67"/>
          <p:cNvSpPr txBox="1">
            <a:spLocks noChangeArrowheads="1"/>
          </p:cNvSpPr>
          <p:nvPr/>
        </p:nvSpPr>
        <p:spPr bwMode="auto">
          <a:xfrm>
            <a:off x="7463367" y="2965450"/>
            <a:ext cx="7120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cost to</a:t>
            </a:r>
          </a:p>
        </p:txBody>
      </p:sp>
      <p:sp>
        <p:nvSpPr>
          <p:cNvPr id="208" name="Line 68"/>
          <p:cNvSpPr>
            <a:spLocks noChangeShapeType="1"/>
          </p:cNvSpPr>
          <p:nvPr/>
        </p:nvSpPr>
        <p:spPr bwMode="auto">
          <a:xfrm>
            <a:off x="7213600" y="49530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09" name="Line 69"/>
          <p:cNvSpPr>
            <a:spLocks noChangeShapeType="1"/>
          </p:cNvSpPr>
          <p:nvPr/>
        </p:nvSpPr>
        <p:spPr bwMode="auto">
          <a:xfrm>
            <a:off x="6807200" y="51816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0" name="Text Box 70"/>
          <p:cNvSpPr txBox="1">
            <a:spLocks noChangeArrowheads="1"/>
          </p:cNvSpPr>
          <p:nvPr/>
        </p:nvSpPr>
        <p:spPr bwMode="auto">
          <a:xfrm>
            <a:off x="7213600" y="4795838"/>
            <a:ext cx="915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   y   z</a:t>
            </a:r>
          </a:p>
        </p:txBody>
      </p:sp>
      <p:sp>
        <p:nvSpPr>
          <p:cNvPr id="211" name="Text Box 71"/>
          <p:cNvSpPr txBox="1">
            <a:spLocks noChangeArrowheads="1"/>
          </p:cNvSpPr>
          <p:nvPr/>
        </p:nvSpPr>
        <p:spPr bwMode="auto">
          <a:xfrm>
            <a:off x="6807200" y="51768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a:t>
            </a:r>
          </a:p>
        </p:txBody>
      </p:sp>
      <p:sp>
        <p:nvSpPr>
          <p:cNvPr id="212" name="Text Box 72"/>
          <p:cNvSpPr txBox="1">
            <a:spLocks noChangeArrowheads="1"/>
          </p:cNvSpPr>
          <p:nvPr/>
        </p:nvSpPr>
        <p:spPr bwMode="auto">
          <a:xfrm>
            <a:off x="6807200" y="54816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y</a:t>
            </a:r>
          </a:p>
        </p:txBody>
      </p:sp>
      <p:sp>
        <p:nvSpPr>
          <p:cNvPr id="213" name="Text Box 73"/>
          <p:cNvSpPr txBox="1">
            <a:spLocks noChangeArrowheads="1"/>
          </p:cNvSpPr>
          <p:nvPr/>
        </p:nvSpPr>
        <p:spPr bwMode="auto">
          <a:xfrm>
            <a:off x="6807200" y="57864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z</a:t>
            </a:r>
          </a:p>
        </p:txBody>
      </p:sp>
      <p:sp>
        <p:nvSpPr>
          <p:cNvPr id="214" name="Text Box 74"/>
          <p:cNvSpPr txBox="1">
            <a:spLocks noChangeArrowheads="1"/>
          </p:cNvSpPr>
          <p:nvPr/>
        </p:nvSpPr>
        <p:spPr bwMode="auto">
          <a:xfrm>
            <a:off x="7213600" y="5176838"/>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0  2   3</a:t>
            </a:r>
          </a:p>
        </p:txBody>
      </p:sp>
      <p:sp>
        <p:nvSpPr>
          <p:cNvPr id="215" name="Text Box 75"/>
          <p:cNvSpPr txBox="1">
            <a:spLocks noChangeArrowheads="1"/>
          </p:cNvSpPr>
          <p:nvPr/>
        </p:nvSpPr>
        <p:spPr bwMode="auto">
          <a:xfrm rot="16200000">
            <a:off x="6428183" y="5561905"/>
            <a:ext cx="5421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from</a:t>
            </a:r>
          </a:p>
        </p:txBody>
      </p:sp>
      <p:sp>
        <p:nvSpPr>
          <p:cNvPr id="216" name="Text Box 76"/>
          <p:cNvSpPr txBox="1">
            <a:spLocks noChangeArrowheads="1"/>
          </p:cNvSpPr>
          <p:nvPr/>
        </p:nvSpPr>
        <p:spPr bwMode="auto">
          <a:xfrm>
            <a:off x="7361767" y="4664075"/>
            <a:ext cx="7120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cost to</a:t>
            </a:r>
          </a:p>
        </p:txBody>
      </p:sp>
      <p:sp>
        <p:nvSpPr>
          <p:cNvPr id="217" name="Line 77"/>
          <p:cNvSpPr>
            <a:spLocks noChangeShapeType="1"/>
          </p:cNvSpPr>
          <p:nvPr/>
        </p:nvSpPr>
        <p:spPr bwMode="auto">
          <a:xfrm>
            <a:off x="4368800" y="49530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8" name="Line 78"/>
          <p:cNvSpPr>
            <a:spLocks noChangeShapeType="1"/>
          </p:cNvSpPr>
          <p:nvPr/>
        </p:nvSpPr>
        <p:spPr bwMode="auto">
          <a:xfrm>
            <a:off x="3962400" y="51816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19" name="Text Box 79"/>
          <p:cNvSpPr txBox="1">
            <a:spLocks noChangeArrowheads="1"/>
          </p:cNvSpPr>
          <p:nvPr/>
        </p:nvSpPr>
        <p:spPr bwMode="auto">
          <a:xfrm>
            <a:off x="4368800" y="4795838"/>
            <a:ext cx="915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   y   z</a:t>
            </a:r>
          </a:p>
        </p:txBody>
      </p:sp>
      <p:sp>
        <p:nvSpPr>
          <p:cNvPr id="220" name="Text Box 80"/>
          <p:cNvSpPr txBox="1">
            <a:spLocks noChangeArrowheads="1"/>
          </p:cNvSpPr>
          <p:nvPr/>
        </p:nvSpPr>
        <p:spPr bwMode="auto">
          <a:xfrm>
            <a:off x="3962400" y="51768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a:t>
            </a:r>
          </a:p>
        </p:txBody>
      </p:sp>
      <p:sp>
        <p:nvSpPr>
          <p:cNvPr id="221" name="Text Box 81"/>
          <p:cNvSpPr txBox="1">
            <a:spLocks noChangeArrowheads="1"/>
          </p:cNvSpPr>
          <p:nvPr/>
        </p:nvSpPr>
        <p:spPr bwMode="auto">
          <a:xfrm>
            <a:off x="3962400" y="54816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y</a:t>
            </a:r>
          </a:p>
        </p:txBody>
      </p:sp>
      <p:sp>
        <p:nvSpPr>
          <p:cNvPr id="222" name="Text Box 82"/>
          <p:cNvSpPr txBox="1">
            <a:spLocks noChangeArrowheads="1"/>
          </p:cNvSpPr>
          <p:nvPr/>
        </p:nvSpPr>
        <p:spPr bwMode="auto">
          <a:xfrm>
            <a:off x="3962400" y="57864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z</a:t>
            </a:r>
          </a:p>
        </p:txBody>
      </p:sp>
      <p:sp>
        <p:nvSpPr>
          <p:cNvPr id="223" name="Text Box 83"/>
          <p:cNvSpPr txBox="1">
            <a:spLocks noChangeArrowheads="1"/>
          </p:cNvSpPr>
          <p:nvPr/>
        </p:nvSpPr>
        <p:spPr bwMode="auto">
          <a:xfrm>
            <a:off x="4368800" y="5176838"/>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0  2   7</a:t>
            </a:r>
          </a:p>
        </p:txBody>
      </p:sp>
      <p:sp>
        <p:nvSpPr>
          <p:cNvPr id="224" name="Text Box 84"/>
          <p:cNvSpPr txBox="1">
            <a:spLocks noChangeArrowheads="1"/>
          </p:cNvSpPr>
          <p:nvPr/>
        </p:nvSpPr>
        <p:spPr bwMode="auto">
          <a:xfrm rot="16200000">
            <a:off x="3613016" y="5530155"/>
            <a:ext cx="5421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from</a:t>
            </a:r>
          </a:p>
        </p:txBody>
      </p:sp>
      <p:sp>
        <p:nvSpPr>
          <p:cNvPr id="225" name="Text Box 85"/>
          <p:cNvSpPr txBox="1">
            <a:spLocks noChangeArrowheads="1"/>
          </p:cNvSpPr>
          <p:nvPr/>
        </p:nvSpPr>
        <p:spPr bwMode="auto">
          <a:xfrm>
            <a:off x="4546600" y="4664075"/>
            <a:ext cx="7120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cost to</a:t>
            </a:r>
          </a:p>
        </p:txBody>
      </p:sp>
      <p:sp>
        <p:nvSpPr>
          <p:cNvPr id="226" name="Text Box 103"/>
          <p:cNvSpPr txBox="1">
            <a:spLocks noChangeArrowheads="1"/>
          </p:cNvSpPr>
          <p:nvPr/>
        </p:nvSpPr>
        <p:spPr bwMode="auto">
          <a:xfrm>
            <a:off x="4368800" y="3771901"/>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2  0   1</a:t>
            </a:r>
          </a:p>
        </p:txBody>
      </p:sp>
      <p:sp>
        <p:nvSpPr>
          <p:cNvPr id="227" name="Text Box 104"/>
          <p:cNvSpPr txBox="1">
            <a:spLocks noChangeArrowheads="1"/>
          </p:cNvSpPr>
          <p:nvPr/>
        </p:nvSpPr>
        <p:spPr bwMode="auto">
          <a:xfrm>
            <a:off x="4368800" y="4110038"/>
            <a:ext cx="954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7   1   0</a:t>
            </a:r>
          </a:p>
        </p:txBody>
      </p:sp>
      <p:sp>
        <p:nvSpPr>
          <p:cNvPr id="228" name="Text Box 105"/>
          <p:cNvSpPr txBox="1">
            <a:spLocks noChangeArrowheads="1"/>
          </p:cNvSpPr>
          <p:nvPr/>
        </p:nvSpPr>
        <p:spPr bwMode="auto">
          <a:xfrm>
            <a:off x="4368800" y="5557838"/>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2  0   1</a:t>
            </a:r>
          </a:p>
        </p:txBody>
      </p:sp>
      <p:sp>
        <p:nvSpPr>
          <p:cNvPr id="229" name="Text Box 106"/>
          <p:cNvSpPr txBox="1">
            <a:spLocks noChangeArrowheads="1"/>
          </p:cNvSpPr>
          <p:nvPr/>
        </p:nvSpPr>
        <p:spPr bwMode="auto">
          <a:xfrm>
            <a:off x="4368800" y="5862638"/>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3  1   0</a:t>
            </a:r>
          </a:p>
        </p:txBody>
      </p:sp>
      <p:sp>
        <p:nvSpPr>
          <p:cNvPr id="230" name="Text Box 107"/>
          <p:cNvSpPr txBox="1">
            <a:spLocks noChangeArrowheads="1"/>
          </p:cNvSpPr>
          <p:nvPr/>
        </p:nvSpPr>
        <p:spPr bwMode="auto">
          <a:xfrm>
            <a:off x="7315200" y="2095501"/>
            <a:ext cx="954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2   0   1</a:t>
            </a:r>
          </a:p>
        </p:txBody>
      </p:sp>
      <p:sp>
        <p:nvSpPr>
          <p:cNvPr id="231" name="Text Box 108"/>
          <p:cNvSpPr txBox="1">
            <a:spLocks noChangeArrowheads="1"/>
          </p:cNvSpPr>
          <p:nvPr/>
        </p:nvSpPr>
        <p:spPr bwMode="auto">
          <a:xfrm>
            <a:off x="7315200" y="2433638"/>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3  1   0</a:t>
            </a:r>
          </a:p>
        </p:txBody>
      </p:sp>
      <p:sp>
        <p:nvSpPr>
          <p:cNvPr id="232" name="Text Box 109"/>
          <p:cNvSpPr txBox="1">
            <a:spLocks noChangeArrowheads="1"/>
          </p:cNvSpPr>
          <p:nvPr/>
        </p:nvSpPr>
        <p:spPr bwMode="auto">
          <a:xfrm>
            <a:off x="7315200" y="3825876"/>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2  0   1</a:t>
            </a:r>
          </a:p>
        </p:txBody>
      </p:sp>
      <p:sp>
        <p:nvSpPr>
          <p:cNvPr id="233" name="Text Box 110"/>
          <p:cNvSpPr txBox="1">
            <a:spLocks noChangeArrowheads="1"/>
          </p:cNvSpPr>
          <p:nvPr/>
        </p:nvSpPr>
        <p:spPr bwMode="auto">
          <a:xfrm>
            <a:off x="7213600" y="5862638"/>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3  1   0</a:t>
            </a:r>
          </a:p>
        </p:txBody>
      </p:sp>
      <p:sp>
        <p:nvSpPr>
          <p:cNvPr id="234" name="Text Box 111"/>
          <p:cNvSpPr txBox="1">
            <a:spLocks noChangeArrowheads="1"/>
          </p:cNvSpPr>
          <p:nvPr/>
        </p:nvSpPr>
        <p:spPr bwMode="auto">
          <a:xfrm>
            <a:off x="7213600" y="5481638"/>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2  0   1</a:t>
            </a:r>
          </a:p>
        </p:txBody>
      </p:sp>
      <p:sp>
        <p:nvSpPr>
          <p:cNvPr id="235" name="Text Box 112"/>
          <p:cNvSpPr txBox="1">
            <a:spLocks noChangeArrowheads="1"/>
          </p:cNvSpPr>
          <p:nvPr/>
        </p:nvSpPr>
        <p:spPr bwMode="auto">
          <a:xfrm>
            <a:off x="7315200" y="4110038"/>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3  1   0</a:t>
            </a:r>
          </a:p>
        </p:txBody>
      </p:sp>
      <p:sp>
        <p:nvSpPr>
          <p:cNvPr id="236" name="Line 113"/>
          <p:cNvSpPr>
            <a:spLocks noChangeShapeType="1"/>
          </p:cNvSpPr>
          <p:nvPr/>
        </p:nvSpPr>
        <p:spPr bwMode="auto">
          <a:xfrm>
            <a:off x="2946400" y="1981200"/>
            <a:ext cx="914400" cy="1524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7" name="Line 114"/>
          <p:cNvSpPr>
            <a:spLocks noChangeShapeType="1"/>
          </p:cNvSpPr>
          <p:nvPr/>
        </p:nvSpPr>
        <p:spPr bwMode="auto">
          <a:xfrm>
            <a:off x="2844800" y="2057400"/>
            <a:ext cx="914400" cy="3124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8" name="Line 116"/>
          <p:cNvSpPr>
            <a:spLocks noChangeShapeType="1"/>
          </p:cNvSpPr>
          <p:nvPr/>
        </p:nvSpPr>
        <p:spPr bwMode="auto">
          <a:xfrm>
            <a:off x="2844800" y="4114800"/>
            <a:ext cx="812800" cy="1143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39" name="Line 118"/>
          <p:cNvSpPr>
            <a:spLocks noChangeShapeType="1"/>
          </p:cNvSpPr>
          <p:nvPr/>
        </p:nvSpPr>
        <p:spPr bwMode="auto">
          <a:xfrm flipV="1">
            <a:off x="2946400" y="4343400"/>
            <a:ext cx="1016000" cy="1752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0" name="Line 119"/>
          <p:cNvSpPr>
            <a:spLocks noChangeShapeType="1"/>
          </p:cNvSpPr>
          <p:nvPr/>
        </p:nvSpPr>
        <p:spPr bwMode="auto">
          <a:xfrm>
            <a:off x="5689600" y="1981200"/>
            <a:ext cx="1016000" cy="1600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1" name="Line 120"/>
          <p:cNvSpPr>
            <a:spLocks noChangeShapeType="1"/>
          </p:cNvSpPr>
          <p:nvPr/>
        </p:nvSpPr>
        <p:spPr bwMode="auto">
          <a:xfrm>
            <a:off x="5588000" y="2057400"/>
            <a:ext cx="1117600" cy="2971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2" name="Line 121"/>
          <p:cNvSpPr>
            <a:spLocks noChangeShapeType="1"/>
          </p:cNvSpPr>
          <p:nvPr/>
        </p:nvSpPr>
        <p:spPr bwMode="auto">
          <a:xfrm flipV="1">
            <a:off x="5486400" y="2743200"/>
            <a:ext cx="1524000" cy="3200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3" name="Line 122"/>
          <p:cNvSpPr>
            <a:spLocks noChangeShapeType="1"/>
          </p:cNvSpPr>
          <p:nvPr/>
        </p:nvSpPr>
        <p:spPr bwMode="auto">
          <a:xfrm flipV="1">
            <a:off x="5486400" y="4419600"/>
            <a:ext cx="1422400" cy="1676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4" name="Line 123"/>
          <p:cNvSpPr>
            <a:spLocks noChangeShapeType="1"/>
          </p:cNvSpPr>
          <p:nvPr/>
        </p:nvSpPr>
        <p:spPr bwMode="auto">
          <a:xfrm>
            <a:off x="812800" y="6345238"/>
            <a:ext cx="7213600" cy="0"/>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5" name="Text Box 124"/>
          <p:cNvSpPr txBox="1">
            <a:spLocks noChangeArrowheads="1"/>
          </p:cNvSpPr>
          <p:nvPr/>
        </p:nvSpPr>
        <p:spPr bwMode="auto">
          <a:xfrm>
            <a:off x="8092017" y="6137276"/>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time</a:t>
            </a:r>
          </a:p>
        </p:txBody>
      </p:sp>
      <p:sp>
        <p:nvSpPr>
          <p:cNvPr id="246" name="Oval 167"/>
          <p:cNvSpPr>
            <a:spLocks noChangeArrowheads="1"/>
          </p:cNvSpPr>
          <p:nvPr/>
        </p:nvSpPr>
        <p:spPr bwMode="auto">
          <a:xfrm>
            <a:off x="4267200" y="5867400"/>
            <a:ext cx="14224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a:solidFill>
                <a:srgbClr val="000000"/>
              </a:solidFill>
              <a:latin typeface="Arial" charset="0"/>
            </a:endParaRPr>
          </a:p>
        </p:txBody>
      </p:sp>
      <p:sp>
        <p:nvSpPr>
          <p:cNvPr id="247" name="Line 174"/>
          <p:cNvSpPr>
            <a:spLocks noChangeShapeType="1"/>
          </p:cNvSpPr>
          <p:nvPr/>
        </p:nvSpPr>
        <p:spPr bwMode="auto">
          <a:xfrm>
            <a:off x="1625600" y="14478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8" name="Line 175"/>
          <p:cNvSpPr>
            <a:spLocks noChangeShapeType="1"/>
          </p:cNvSpPr>
          <p:nvPr/>
        </p:nvSpPr>
        <p:spPr bwMode="auto">
          <a:xfrm>
            <a:off x="1219200" y="16764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49" name="Text Box 176"/>
          <p:cNvSpPr txBox="1">
            <a:spLocks noChangeArrowheads="1"/>
          </p:cNvSpPr>
          <p:nvPr/>
        </p:nvSpPr>
        <p:spPr bwMode="auto">
          <a:xfrm>
            <a:off x="1625600" y="1290638"/>
            <a:ext cx="915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   y   z</a:t>
            </a:r>
          </a:p>
        </p:txBody>
      </p:sp>
      <p:sp>
        <p:nvSpPr>
          <p:cNvPr id="250" name="Text Box 177"/>
          <p:cNvSpPr txBox="1">
            <a:spLocks noChangeArrowheads="1"/>
          </p:cNvSpPr>
          <p:nvPr/>
        </p:nvSpPr>
        <p:spPr bwMode="auto">
          <a:xfrm>
            <a:off x="1219200" y="16716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a:t>
            </a:r>
          </a:p>
        </p:txBody>
      </p:sp>
      <p:sp>
        <p:nvSpPr>
          <p:cNvPr id="251" name="Text Box 178"/>
          <p:cNvSpPr txBox="1">
            <a:spLocks noChangeArrowheads="1"/>
          </p:cNvSpPr>
          <p:nvPr/>
        </p:nvSpPr>
        <p:spPr bwMode="auto">
          <a:xfrm>
            <a:off x="1219200" y="19764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y</a:t>
            </a:r>
          </a:p>
        </p:txBody>
      </p:sp>
      <p:sp>
        <p:nvSpPr>
          <p:cNvPr id="252" name="Text Box 179"/>
          <p:cNvSpPr txBox="1">
            <a:spLocks noChangeArrowheads="1"/>
          </p:cNvSpPr>
          <p:nvPr/>
        </p:nvSpPr>
        <p:spPr bwMode="auto">
          <a:xfrm>
            <a:off x="1219200" y="22812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z</a:t>
            </a:r>
          </a:p>
        </p:txBody>
      </p:sp>
      <p:sp>
        <p:nvSpPr>
          <p:cNvPr id="253" name="Text Box 180"/>
          <p:cNvSpPr txBox="1">
            <a:spLocks noChangeArrowheads="1"/>
          </p:cNvSpPr>
          <p:nvPr/>
        </p:nvSpPr>
        <p:spPr bwMode="auto">
          <a:xfrm>
            <a:off x="1625600" y="1671638"/>
            <a:ext cx="889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0  2   7</a:t>
            </a:r>
          </a:p>
        </p:txBody>
      </p:sp>
      <p:sp>
        <p:nvSpPr>
          <p:cNvPr id="254" name="Text Box 181"/>
          <p:cNvSpPr txBox="1">
            <a:spLocks noChangeArrowheads="1"/>
          </p:cNvSpPr>
          <p:nvPr/>
        </p:nvSpPr>
        <p:spPr bwMode="auto">
          <a:xfrm>
            <a:off x="1625601" y="20526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255" name="Text Box 182"/>
          <p:cNvSpPr txBox="1">
            <a:spLocks noChangeArrowheads="1"/>
          </p:cNvSpPr>
          <p:nvPr/>
        </p:nvSpPr>
        <p:spPr bwMode="auto">
          <a:xfrm>
            <a:off x="1930401" y="20526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256" name="Text Box 183"/>
          <p:cNvSpPr txBox="1">
            <a:spLocks noChangeArrowheads="1"/>
          </p:cNvSpPr>
          <p:nvPr/>
        </p:nvSpPr>
        <p:spPr bwMode="auto">
          <a:xfrm>
            <a:off x="2438401" y="20526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257" name="Text Box 184"/>
          <p:cNvSpPr txBox="1">
            <a:spLocks noChangeArrowheads="1"/>
          </p:cNvSpPr>
          <p:nvPr/>
        </p:nvSpPr>
        <p:spPr bwMode="auto">
          <a:xfrm>
            <a:off x="1625601" y="23574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258" name="Text Box 185"/>
          <p:cNvSpPr txBox="1">
            <a:spLocks noChangeArrowheads="1"/>
          </p:cNvSpPr>
          <p:nvPr/>
        </p:nvSpPr>
        <p:spPr bwMode="auto">
          <a:xfrm>
            <a:off x="1930401" y="23574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259" name="Text Box 186"/>
          <p:cNvSpPr txBox="1">
            <a:spLocks noChangeArrowheads="1"/>
          </p:cNvSpPr>
          <p:nvPr/>
        </p:nvSpPr>
        <p:spPr bwMode="auto">
          <a:xfrm>
            <a:off x="2438401" y="23574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260" name="Text Box 187"/>
          <p:cNvSpPr txBox="1">
            <a:spLocks noChangeArrowheads="1"/>
          </p:cNvSpPr>
          <p:nvPr/>
        </p:nvSpPr>
        <p:spPr bwMode="auto">
          <a:xfrm rot="16200000">
            <a:off x="3621483" y="2024955"/>
            <a:ext cx="5421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from</a:t>
            </a:r>
          </a:p>
        </p:txBody>
      </p:sp>
      <p:sp>
        <p:nvSpPr>
          <p:cNvPr id="261" name="Text Box 188"/>
          <p:cNvSpPr txBox="1">
            <a:spLocks noChangeArrowheads="1"/>
          </p:cNvSpPr>
          <p:nvPr/>
        </p:nvSpPr>
        <p:spPr bwMode="auto">
          <a:xfrm>
            <a:off x="1803400" y="1158875"/>
            <a:ext cx="7120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cost to</a:t>
            </a:r>
          </a:p>
        </p:txBody>
      </p:sp>
      <p:sp>
        <p:nvSpPr>
          <p:cNvPr id="262" name="Text Box 189"/>
          <p:cNvSpPr txBox="1">
            <a:spLocks noChangeArrowheads="1"/>
          </p:cNvSpPr>
          <p:nvPr/>
        </p:nvSpPr>
        <p:spPr bwMode="auto">
          <a:xfrm rot="16200000">
            <a:off x="778799" y="3809305"/>
            <a:ext cx="5421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a:solidFill>
                  <a:srgbClr val="000000"/>
                </a:solidFill>
                <a:latin typeface="Arial" charset="0"/>
              </a:rPr>
              <a:t>from</a:t>
            </a:r>
          </a:p>
        </p:txBody>
      </p:sp>
      <p:sp>
        <p:nvSpPr>
          <p:cNvPr id="263" name="Text Box 190"/>
          <p:cNvSpPr txBox="1">
            <a:spLocks noChangeArrowheads="1"/>
          </p:cNvSpPr>
          <p:nvPr/>
        </p:nvSpPr>
        <p:spPr bwMode="auto">
          <a:xfrm rot="16200000">
            <a:off x="778799" y="5617468"/>
            <a:ext cx="5421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from</a:t>
            </a:r>
          </a:p>
        </p:txBody>
      </p:sp>
      <p:sp>
        <p:nvSpPr>
          <p:cNvPr id="264" name="Line 191"/>
          <p:cNvSpPr>
            <a:spLocks noChangeShapeType="1"/>
          </p:cNvSpPr>
          <p:nvPr/>
        </p:nvSpPr>
        <p:spPr bwMode="auto">
          <a:xfrm>
            <a:off x="4368800" y="14478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65" name="Line 192"/>
          <p:cNvSpPr>
            <a:spLocks noChangeShapeType="1"/>
          </p:cNvSpPr>
          <p:nvPr/>
        </p:nvSpPr>
        <p:spPr bwMode="auto">
          <a:xfrm>
            <a:off x="3962400" y="16764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66" name="Text Box 193"/>
          <p:cNvSpPr txBox="1">
            <a:spLocks noChangeArrowheads="1"/>
          </p:cNvSpPr>
          <p:nvPr/>
        </p:nvSpPr>
        <p:spPr bwMode="auto">
          <a:xfrm>
            <a:off x="4368800" y="1290638"/>
            <a:ext cx="915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   y   z</a:t>
            </a:r>
          </a:p>
        </p:txBody>
      </p:sp>
      <p:sp>
        <p:nvSpPr>
          <p:cNvPr id="267" name="Text Box 194"/>
          <p:cNvSpPr txBox="1">
            <a:spLocks noChangeArrowheads="1"/>
          </p:cNvSpPr>
          <p:nvPr/>
        </p:nvSpPr>
        <p:spPr bwMode="auto">
          <a:xfrm>
            <a:off x="3962400" y="16716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a:t>
            </a:r>
          </a:p>
        </p:txBody>
      </p:sp>
      <p:sp>
        <p:nvSpPr>
          <p:cNvPr id="268" name="Text Box 195"/>
          <p:cNvSpPr txBox="1">
            <a:spLocks noChangeArrowheads="1"/>
          </p:cNvSpPr>
          <p:nvPr/>
        </p:nvSpPr>
        <p:spPr bwMode="auto">
          <a:xfrm>
            <a:off x="3962400" y="19764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y</a:t>
            </a:r>
          </a:p>
        </p:txBody>
      </p:sp>
      <p:sp>
        <p:nvSpPr>
          <p:cNvPr id="269" name="Text Box 196"/>
          <p:cNvSpPr txBox="1">
            <a:spLocks noChangeArrowheads="1"/>
          </p:cNvSpPr>
          <p:nvPr/>
        </p:nvSpPr>
        <p:spPr bwMode="auto">
          <a:xfrm>
            <a:off x="3962400" y="22812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z</a:t>
            </a:r>
          </a:p>
        </p:txBody>
      </p:sp>
      <p:sp>
        <p:nvSpPr>
          <p:cNvPr id="270" name="Text Box 197"/>
          <p:cNvSpPr txBox="1">
            <a:spLocks noChangeArrowheads="1"/>
          </p:cNvSpPr>
          <p:nvPr/>
        </p:nvSpPr>
        <p:spPr bwMode="auto">
          <a:xfrm>
            <a:off x="4396317" y="167163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0</a:t>
            </a:r>
          </a:p>
        </p:txBody>
      </p:sp>
      <p:sp>
        <p:nvSpPr>
          <p:cNvPr id="271" name="Line 198"/>
          <p:cNvSpPr>
            <a:spLocks noChangeShapeType="1"/>
          </p:cNvSpPr>
          <p:nvPr/>
        </p:nvSpPr>
        <p:spPr bwMode="auto">
          <a:xfrm>
            <a:off x="1625600" y="32004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72" name="Line 199"/>
          <p:cNvSpPr>
            <a:spLocks noChangeShapeType="1"/>
          </p:cNvSpPr>
          <p:nvPr/>
        </p:nvSpPr>
        <p:spPr bwMode="auto">
          <a:xfrm>
            <a:off x="1219200" y="34290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73" name="Text Box 200"/>
          <p:cNvSpPr txBox="1">
            <a:spLocks noChangeArrowheads="1"/>
          </p:cNvSpPr>
          <p:nvPr/>
        </p:nvSpPr>
        <p:spPr bwMode="auto">
          <a:xfrm>
            <a:off x="1625600" y="3043238"/>
            <a:ext cx="915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   y   z</a:t>
            </a:r>
          </a:p>
        </p:txBody>
      </p:sp>
      <p:sp>
        <p:nvSpPr>
          <p:cNvPr id="274" name="Text Box 201"/>
          <p:cNvSpPr txBox="1">
            <a:spLocks noChangeArrowheads="1"/>
          </p:cNvSpPr>
          <p:nvPr/>
        </p:nvSpPr>
        <p:spPr bwMode="auto">
          <a:xfrm>
            <a:off x="1219200" y="34242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a:t>
            </a:r>
          </a:p>
        </p:txBody>
      </p:sp>
      <p:sp>
        <p:nvSpPr>
          <p:cNvPr id="275" name="Text Box 202"/>
          <p:cNvSpPr txBox="1">
            <a:spLocks noChangeArrowheads="1"/>
          </p:cNvSpPr>
          <p:nvPr/>
        </p:nvSpPr>
        <p:spPr bwMode="auto">
          <a:xfrm>
            <a:off x="1219200" y="37290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y</a:t>
            </a:r>
          </a:p>
        </p:txBody>
      </p:sp>
      <p:sp>
        <p:nvSpPr>
          <p:cNvPr id="276" name="Text Box 203"/>
          <p:cNvSpPr txBox="1">
            <a:spLocks noChangeArrowheads="1"/>
          </p:cNvSpPr>
          <p:nvPr/>
        </p:nvSpPr>
        <p:spPr bwMode="auto">
          <a:xfrm>
            <a:off x="1219200" y="40338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z</a:t>
            </a:r>
          </a:p>
        </p:txBody>
      </p:sp>
      <p:sp>
        <p:nvSpPr>
          <p:cNvPr id="277" name="Text Box 204"/>
          <p:cNvSpPr txBox="1">
            <a:spLocks noChangeArrowheads="1"/>
          </p:cNvSpPr>
          <p:nvPr/>
        </p:nvSpPr>
        <p:spPr bwMode="auto">
          <a:xfrm>
            <a:off x="2032001" y="34242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278" name="Text Box 205"/>
          <p:cNvSpPr txBox="1">
            <a:spLocks noChangeArrowheads="1"/>
          </p:cNvSpPr>
          <p:nvPr/>
        </p:nvSpPr>
        <p:spPr bwMode="auto">
          <a:xfrm>
            <a:off x="2438401" y="34242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279" name="Text Box 206"/>
          <p:cNvSpPr txBox="1">
            <a:spLocks noChangeArrowheads="1"/>
          </p:cNvSpPr>
          <p:nvPr/>
        </p:nvSpPr>
        <p:spPr bwMode="auto">
          <a:xfrm>
            <a:off x="1625601" y="41100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280" name="Text Box 207"/>
          <p:cNvSpPr txBox="1">
            <a:spLocks noChangeArrowheads="1"/>
          </p:cNvSpPr>
          <p:nvPr/>
        </p:nvSpPr>
        <p:spPr bwMode="auto">
          <a:xfrm>
            <a:off x="1930401" y="41100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281" name="Text Box 208"/>
          <p:cNvSpPr txBox="1">
            <a:spLocks noChangeArrowheads="1"/>
          </p:cNvSpPr>
          <p:nvPr/>
        </p:nvSpPr>
        <p:spPr bwMode="auto">
          <a:xfrm>
            <a:off x="2438401" y="41100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282" name="Text Box 209"/>
          <p:cNvSpPr txBox="1">
            <a:spLocks noChangeArrowheads="1"/>
          </p:cNvSpPr>
          <p:nvPr/>
        </p:nvSpPr>
        <p:spPr bwMode="auto">
          <a:xfrm>
            <a:off x="1788585" y="2933700"/>
            <a:ext cx="7120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cost to</a:t>
            </a:r>
          </a:p>
        </p:txBody>
      </p:sp>
      <p:sp>
        <p:nvSpPr>
          <p:cNvPr id="283" name="Line 210"/>
          <p:cNvSpPr>
            <a:spLocks noChangeShapeType="1"/>
          </p:cNvSpPr>
          <p:nvPr/>
        </p:nvSpPr>
        <p:spPr bwMode="auto">
          <a:xfrm>
            <a:off x="1625600" y="5029200"/>
            <a:ext cx="0" cy="1219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84" name="Line 211"/>
          <p:cNvSpPr>
            <a:spLocks noChangeShapeType="1"/>
          </p:cNvSpPr>
          <p:nvPr/>
        </p:nvSpPr>
        <p:spPr bwMode="auto">
          <a:xfrm>
            <a:off x="1219200" y="5257800"/>
            <a:ext cx="1828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285" name="Text Box 212"/>
          <p:cNvSpPr txBox="1">
            <a:spLocks noChangeArrowheads="1"/>
          </p:cNvSpPr>
          <p:nvPr/>
        </p:nvSpPr>
        <p:spPr bwMode="auto">
          <a:xfrm>
            <a:off x="1625600" y="4872038"/>
            <a:ext cx="9156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   y   z</a:t>
            </a:r>
          </a:p>
        </p:txBody>
      </p:sp>
      <p:sp>
        <p:nvSpPr>
          <p:cNvPr id="286" name="Text Box 213"/>
          <p:cNvSpPr txBox="1">
            <a:spLocks noChangeArrowheads="1"/>
          </p:cNvSpPr>
          <p:nvPr/>
        </p:nvSpPr>
        <p:spPr bwMode="auto">
          <a:xfrm>
            <a:off x="1219200" y="52530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x</a:t>
            </a:r>
          </a:p>
        </p:txBody>
      </p:sp>
      <p:sp>
        <p:nvSpPr>
          <p:cNvPr id="287" name="Text Box 214"/>
          <p:cNvSpPr txBox="1">
            <a:spLocks noChangeArrowheads="1"/>
          </p:cNvSpPr>
          <p:nvPr/>
        </p:nvSpPr>
        <p:spPr bwMode="auto">
          <a:xfrm>
            <a:off x="1219200" y="55578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y</a:t>
            </a:r>
          </a:p>
        </p:txBody>
      </p:sp>
      <p:sp>
        <p:nvSpPr>
          <p:cNvPr id="288" name="Text Box 215"/>
          <p:cNvSpPr txBox="1">
            <a:spLocks noChangeArrowheads="1"/>
          </p:cNvSpPr>
          <p:nvPr/>
        </p:nvSpPr>
        <p:spPr bwMode="auto">
          <a:xfrm>
            <a:off x="1219200" y="586263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z</a:t>
            </a:r>
          </a:p>
        </p:txBody>
      </p:sp>
      <p:sp>
        <p:nvSpPr>
          <p:cNvPr id="289" name="Text Box 216"/>
          <p:cNvSpPr txBox="1">
            <a:spLocks noChangeArrowheads="1"/>
          </p:cNvSpPr>
          <p:nvPr/>
        </p:nvSpPr>
        <p:spPr bwMode="auto">
          <a:xfrm>
            <a:off x="1625600" y="5638801"/>
            <a:ext cx="132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290" name="Text Box 217"/>
          <p:cNvSpPr txBox="1">
            <a:spLocks noChangeArrowheads="1"/>
          </p:cNvSpPr>
          <p:nvPr/>
        </p:nvSpPr>
        <p:spPr bwMode="auto">
          <a:xfrm>
            <a:off x="1930401" y="56340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291" name="Text Box 218"/>
          <p:cNvSpPr txBox="1">
            <a:spLocks noChangeArrowheads="1"/>
          </p:cNvSpPr>
          <p:nvPr/>
        </p:nvSpPr>
        <p:spPr bwMode="auto">
          <a:xfrm>
            <a:off x="2438401" y="5634038"/>
            <a:ext cx="3497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p:txBody>
      </p:sp>
      <p:sp>
        <p:nvSpPr>
          <p:cNvPr id="292" name="Text Box 219"/>
          <p:cNvSpPr txBox="1">
            <a:spLocks noChangeArrowheads="1"/>
          </p:cNvSpPr>
          <p:nvPr/>
        </p:nvSpPr>
        <p:spPr bwMode="auto">
          <a:xfrm>
            <a:off x="1625600" y="593883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7</a:t>
            </a:r>
          </a:p>
        </p:txBody>
      </p:sp>
      <p:sp>
        <p:nvSpPr>
          <p:cNvPr id="293" name="Text Box 220"/>
          <p:cNvSpPr txBox="1">
            <a:spLocks noChangeArrowheads="1"/>
          </p:cNvSpPr>
          <p:nvPr/>
        </p:nvSpPr>
        <p:spPr bwMode="auto">
          <a:xfrm>
            <a:off x="1930400" y="593883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1</a:t>
            </a:r>
          </a:p>
        </p:txBody>
      </p:sp>
      <p:sp>
        <p:nvSpPr>
          <p:cNvPr id="294" name="Text Box 221"/>
          <p:cNvSpPr txBox="1">
            <a:spLocks noChangeArrowheads="1"/>
          </p:cNvSpPr>
          <p:nvPr/>
        </p:nvSpPr>
        <p:spPr bwMode="auto">
          <a:xfrm>
            <a:off x="2438400" y="593883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0</a:t>
            </a:r>
          </a:p>
        </p:txBody>
      </p:sp>
      <p:sp>
        <p:nvSpPr>
          <p:cNvPr id="295" name="Text Box 222"/>
          <p:cNvSpPr txBox="1">
            <a:spLocks noChangeArrowheads="1"/>
          </p:cNvSpPr>
          <p:nvPr/>
        </p:nvSpPr>
        <p:spPr bwMode="auto">
          <a:xfrm>
            <a:off x="1818218" y="4740275"/>
            <a:ext cx="7120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cost to</a:t>
            </a:r>
          </a:p>
        </p:txBody>
      </p:sp>
      <p:sp>
        <p:nvSpPr>
          <p:cNvPr id="296" name="Text Box 223"/>
          <p:cNvSpPr txBox="1">
            <a:spLocks noChangeArrowheads="1"/>
          </p:cNvSpPr>
          <p:nvPr/>
        </p:nvSpPr>
        <p:spPr bwMode="auto">
          <a:xfrm>
            <a:off x="1625600" y="3467100"/>
            <a:ext cx="9541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a:t>
            </a:r>
          </a:p>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2   0   1</a:t>
            </a:r>
          </a:p>
        </p:txBody>
      </p:sp>
      <p:sp>
        <p:nvSpPr>
          <p:cNvPr id="297" name="Text Box 224"/>
          <p:cNvSpPr txBox="1">
            <a:spLocks noChangeArrowheads="1"/>
          </p:cNvSpPr>
          <p:nvPr/>
        </p:nvSpPr>
        <p:spPr bwMode="auto">
          <a:xfrm>
            <a:off x="1625600" y="5257801"/>
            <a:ext cx="132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 ∞  ∞</a:t>
            </a:r>
          </a:p>
        </p:txBody>
      </p:sp>
      <p:sp>
        <p:nvSpPr>
          <p:cNvPr id="298" name="Text Box 225"/>
          <p:cNvSpPr txBox="1">
            <a:spLocks noChangeArrowheads="1"/>
          </p:cNvSpPr>
          <p:nvPr/>
        </p:nvSpPr>
        <p:spPr bwMode="auto">
          <a:xfrm>
            <a:off x="4347634" y="2006601"/>
            <a:ext cx="954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2   0   1</a:t>
            </a:r>
          </a:p>
        </p:txBody>
      </p:sp>
      <p:sp>
        <p:nvSpPr>
          <p:cNvPr id="299" name="Text Box 226"/>
          <p:cNvSpPr txBox="1">
            <a:spLocks noChangeArrowheads="1"/>
          </p:cNvSpPr>
          <p:nvPr/>
        </p:nvSpPr>
        <p:spPr bwMode="auto">
          <a:xfrm>
            <a:off x="4347634" y="2322513"/>
            <a:ext cx="954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7   1   0</a:t>
            </a:r>
          </a:p>
        </p:txBody>
      </p:sp>
      <p:sp>
        <p:nvSpPr>
          <p:cNvPr id="300" name="Line 227"/>
          <p:cNvSpPr>
            <a:spLocks noChangeShapeType="1"/>
          </p:cNvSpPr>
          <p:nvPr/>
        </p:nvSpPr>
        <p:spPr bwMode="auto">
          <a:xfrm>
            <a:off x="2946400" y="1981200"/>
            <a:ext cx="914400" cy="1524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01" name="Line 228"/>
          <p:cNvSpPr>
            <a:spLocks noChangeShapeType="1"/>
          </p:cNvSpPr>
          <p:nvPr/>
        </p:nvSpPr>
        <p:spPr bwMode="auto">
          <a:xfrm>
            <a:off x="2844800" y="2057400"/>
            <a:ext cx="914400" cy="3124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02" name="Line 229"/>
          <p:cNvSpPr>
            <a:spLocks noChangeShapeType="1"/>
          </p:cNvSpPr>
          <p:nvPr/>
        </p:nvSpPr>
        <p:spPr bwMode="auto">
          <a:xfrm flipV="1">
            <a:off x="2844800" y="2514600"/>
            <a:ext cx="1016000" cy="1295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03" name="Line 230"/>
          <p:cNvSpPr>
            <a:spLocks noChangeShapeType="1"/>
          </p:cNvSpPr>
          <p:nvPr/>
        </p:nvSpPr>
        <p:spPr bwMode="auto">
          <a:xfrm>
            <a:off x="2844800" y="4114800"/>
            <a:ext cx="812800" cy="1143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04" name="Line 231"/>
          <p:cNvSpPr>
            <a:spLocks noChangeShapeType="1"/>
          </p:cNvSpPr>
          <p:nvPr/>
        </p:nvSpPr>
        <p:spPr bwMode="auto">
          <a:xfrm flipV="1">
            <a:off x="2844800" y="2590800"/>
            <a:ext cx="1117600" cy="3429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05" name="Line 232"/>
          <p:cNvSpPr>
            <a:spLocks noChangeShapeType="1"/>
          </p:cNvSpPr>
          <p:nvPr/>
        </p:nvSpPr>
        <p:spPr bwMode="auto">
          <a:xfrm flipV="1">
            <a:off x="2946400" y="4343400"/>
            <a:ext cx="1016000" cy="1752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06" name="Line 233"/>
          <p:cNvSpPr>
            <a:spLocks noChangeShapeType="1"/>
          </p:cNvSpPr>
          <p:nvPr/>
        </p:nvSpPr>
        <p:spPr bwMode="auto">
          <a:xfrm>
            <a:off x="812800" y="6345238"/>
            <a:ext cx="7213600" cy="0"/>
          </a:xfrm>
          <a:prstGeom prst="line">
            <a:avLst/>
          </a:prstGeom>
          <a:noFill/>
          <a:ln w="952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07" name="Text Box 234"/>
          <p:cNvSpPr txBox="1">
            <a:spLocks noChangeArrowheads="1"/>
          </p:cNvSpPr>
          <p:nvPr/>
        </p:nvSpPr>
        <p:spPr bwMode="auto">
          <a:xfrm>
            <a:off x="8092017" y="6137276"/>
            <a:ext cx="6206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time</a:t>
            </a:r>
          </a:p>
        </p:txBody>
      </p:sp>
      <p:grpSp>
        <p:nvGrpSpPr>
          <p:cNvPr id="308" name="Group 235"/>
          <p:cNvGrpSpPr>
            <a:grpSpLocks/>
          </p:cNvGrpSpPr>
          <p:nvPr/>
        </p:nvGrpSpPr>
        <p:grpSpPr bwMode="auto">
          <a:xfrm>
            <a:off x="8839202" y="2013744"/>
            <a:ext cx="2912533" cy="1212850"/>
            <a:chOff x="2352" y="0"/>
            <a:chExt cx="1376" cy="764"/>
          </a:xfrm>
        </p:grpSpPr>
        <p:sp>
          <p:nvSpPr>
            <p:cNvPr id="309" name="Freeform 236"/>
            <p:cNvSpPr>
              <a:spLocks/>
            </p:cNvSpPr>
            <p:nvPr/>
          </p:nvSpPr>
          <p:spPr bwMode="auto">
            <a:xfrm>
              <a:off x="2352" y="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76"/>
                <a:gd name="T28" fmla="*/ 0 h 764"/>
                <a:gd name="T29" fmla="*/ 1376 w 1376"/>
                <a:gd name="T30" fmla="*/ 764 h 76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310" name="Group 237"/>
            <p:cNvGrpSpPr>
              <a:grpSpLocks/>
            </p:cNvGrpSpPr>
            <p:nvPr/>
          </p:nvGrpSpPr>
          <p:grpSpPr bwMode="auto">
            <a:xfrm>
              <a:off x="2448" y="70"/>
              <a:ext cx="1161" cy="678"/>
              <a:chOff x="-17" y="1282"/>
              <a:chExt cx="1161" cy="678"/>
            </a:xfrm>
          </p:grpSpPr>
          <p:sp>
            <p:nvSpPr>
              <p:cNvPr id="311" name="Freeform 238"/>
              <p:cNvSpPr>
                <a:spLocks/>
              </p:cNvSpPr>
              <p:nvPr/>
            </p:nvSpPr>
            <p:spPr bwMode="auto">
              <a:xfrm>
                <a:off x="246" y="1476"/>
                <a:ext cx="222" cy="180"/>
              </a:xfrm>
              <a:custGeom>
                <a:avLst/>
                <a:gdLst>
                  <a:gd name="T0" fmla="*/ 0 w 222"/>
                  <a:gd name="T1" fmla="*/ 180 h 180"/>
                  <a:gd name="T2" fmla="*/ 222 w 222"/>
                  <a:gd name="T3" fmla="*/ 0 h 180"/>
                  <a:gd name="T4" fmla="*/ 0 60000 65536"/>
                  <a:gd name="T5" fmla="*/ 0 60000 65536"/>
                  <a:gd name="T6" fmla="*/ 0 w 222"/>
                  <a:gd name="T7" fmla="*/ 0 h 180"/>
                  <a:gd name="T8" fmla="*/ 222 w 222"/>
                  <a:gd name="T9" fmla="*/ 180 h 180"/>
                </a:gdLst>
                <a:ahLst/>
                <a:cxnLst>
                  <a:cxn ang="T4">
                    <a:pos x="T0" y="T1"/>
                  </a:cxn>
                  <a:cxn ang="T5">
                    <a:pos x="T2" y="T3"/>
                  </a:cxn>
                </a:cxnLst>
                <a:rect l="T6" t="T7" r="T8" b="T9"/>
                <a:pathLst>
                  <a:path w="222" h="180">
                    <a:moveTo>
                      <a:pt x="0" y="180"/>
                    </a:moveTo>
                    <a:lnTo>
                      <a:pt x="222"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2" name="Oval 239"/>
              <p:cNvSpPr>
                <a:spLocks noChangeArrowheads="1"/>
              </p:cNvSpPr>
              <p:nvPr/>
            </p:nvSpPr>
            <p:spPr bwMode="auto">
              <a:xfrm>
                <a:off x="-14" y="1712"/>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3" name="Line 240"/>
              <p:cNvSpPr>
                <a:spLocks noChangeShapeType="1"/>
              </p:cNvSpPr>
              <p:nvPr/>
            </p:nvSpPr>
            <p:spPr bwMode="auto">
              <a:xfrm>
                <a:off x="-14" y="1705"/>
                <a:ext cx="1"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4" name="Line 241"/>
              <p:cNvSpPr>
                <a:spLocks noChangeShapeType="1"/>
              </p:cNvSpPr>
              <p:nvPr/>
            </p:nvSpPr>
            <p:spPr bwMode="auto">
              <a:xfrm>
                <a:off x="299" y="1705"/>
                <a:ext cx="1"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5" name="Rectangle 242"/>
              <p:cNvSpPr>
                <a:spLocks noChangeArrowheads="1"/>
              </p:cNvSpPr>
              <p:nvPr/>
            </p:nvSpPr>
            <p:spPr bwMode="auto">
              <a:xfrm>
                <a:off x="-14" y="1705"/>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6" name="Oval 243"/>
              <p:cNvSpPr>
                <a:spLocks noChangeArrowheads="1"/>
              </p:cNvSpPr>
              <p:nvPr/>
            </p:nvSpPr>
            <p:spPr bwMode="auto">
              <a:xfrm>
                <a:off x="-17" y="1646"/>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7" name="Freeform 244"/>
              <p:cNvSpPr>
                <a:spLocks/>
              </p:cNvSpPr>
              <p:nvPr/>
            </p:nvSpPr>
            <p:spPr bwMode="auto">
              <a:xfrm>
                <a:off x="651" y="1476"/>
                <a:ext cx="216" cy="189"/>
              </a:xfrm>
              <a:custGeom>
                <a:avLst/>
                <a:gdLst>
                  <a:gd name="T0" fmla="*/ 0 w 216"/>
                  <a:gd name="T1" fmla="*/ 0 h 189"/>
                  <a:gd name="T2" fmla="*/ 216 w 216"/>
                  <a:gd name="T3" fmla="*/ 189 h 189"/>
                  <a:gd name="T4" fmla="*/ 0 60000 65536"/>
                  <a:gd name="T5" fmla="*/ 0 60000 65536"/>
                  <a:gd name="T6" fmla="*/ 0 w 216"/>
                  <a:gd name="T7" fmla="*/ 0 h 189"/>
                  <a:gd name="T8" fmla="*/ 216 w 216"/>
                  <a:gd name="T9" fmla="*/ 189 h 189"/>
                </a:gdLst>
                <a:ahLst/>
                <a:cxnLst>
                  <a:cxn ang="T4">
                    <a:pos x="T0" y="T1"/>
                  </a:cxn>
                  <a:cxn ang="T5">
                    <a:pos x="T2" y="T3"/>
                  </a:cxn>
                </a:cxnLst>
                <a:rect l="T6" t="T7" r="T8" b="T9"/>
                <a:pathLst>
                  <a:path w="216" h="189">
                    <a:moveTo>
                      <a:pt x="0" y="0"/>
                    </a:moveTo>
                    <a:lnTo>
                      <a:pt x="216" y="189"/>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18" name="Freeform 245"/>
              <p:cNvSpPr>
                <a:spLocks/>
              </p:cNvSpPr>
              <p:nvPr/>
            </p:nvSpPr>
            <p:spPr bwMode="auto">
              <a:xfrm>
                <a:off x="303" y="1740"/>
                <a:ext cx="540" cy="3"/>
              </a:xfrm>
              <a:custGeom>
                <a:avLst/>
                <a:gdLst>
                  <a:gd name="T0" fmla="*/ 540 w 540"/>
                  <a:gd name="T1" fmla="*/ 3 h 3"/>
                  <a:gd name="T2" fmla="*/ 0 w 540"/>
                  <a:gd name="T3" fmla="*/ 0 h 3"/>
                  <a:gd name="T4" fmla="*/ 0 60000 65536"/>
                  <a:gd name="T5" fmla="*/ 0 60000 65536"/>
                  <a:gd name="T6" fmla="*/ 0 w 540"/>
                  <a:gd name="T7" fmla="*/ 0 h 3"/>
                  <a:gd name="T8" fmla="*/ 540 w 540"/>
                  <a:gd name="T9" fmla="*/ 3 h 3"/>
                </a:gdLst>
                <a:ahLst/>
                <a:cxnLst>
                  <a:cxn ang="T4">
                    <a:pos x="T0" y="T1"/>
                  </a:cxn>
                  <a:cxn ang="T5">
                    <a:pos x="T2" y="T3"/>
                  </a:cxn>
                </a:cxnLst>
                <a:rect l="T6" t="T7" r="T8" b="T9"/>
                <a:pathLst>
                  <a:path w="540" h="3">
                    <a:moveTo>
                      <a:pt x="540" y="3"/>
                    </a:moveTo>
                    <a:lnTo>
                      <a:pt x="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319" name="Group 246"/>
              <p:cNvGrpSpPr>
                <a:grpSpLocks/>
              </p:cNvGrpSpPr>
              <p:nvPr/>
            </p:nvGrpSpPr>
            <p:grpSpPr bwMode="auto">
              <a:xfrm>
                <a:off x="57" y="1594"/>
                <a:ext cx="149" cy="252"/>
                <a:chOff x="2982" y="2425"/>
                <a:chExt cx="150" cy="252"/>
              </a:xfrm>
            </p:grpSpPr>
            <p:sp>
              <p:nvSpPr>
                <p:cNvPr id="341" name="Rectangle 247"/>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42" name="Text Box 248"/>
                <p:cNvSpPr txBox="1">
                  <a:spLocks noChangeArrowheads="1"/>
                </p:cNvSpPr>
                <p:nvPr/>
              </p:nvSpPr>
              <p:spPr bwMode="auto">
                <a:xfrm>
                  <a:off x="2983" y="2425"/>
                  <a:ext cx="1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x</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nvGrpSpPr>
              <p:cNvPr id="320" name="Group 249"/>
              <p:cNvGrpSpPr>
                <a:grpSpLocks/>
              </p:cNvGrpSpPr>
              <p:nvPr/>
            </p:nvGrpSpPr>
            <p:grpSpPr bwMode="auto">
              <a:xfrm>
                <a:off x="828" y="1576"/>
                <a:ext cx="316" cy="291"/>
                <a:chOff x="1740" y="2272"/>
                <a:chExt cx="316" cy="291"/>
              </a:xfrm>
            </p:grpSpPr>
            <p:sp>
              <p:nvSpPr>
                <p:cNvPr id="333" name="Oval 250"/>
                <p:cNvSpPr>
                  <a:spLocks noChangeArrowheads="1"/>
                </p:cNvSpPr>
                <p:nvPr/>
              </p:nvSpPr>
              <p:spPr bwMode="auto">
                <a:xfrm>
                  <a:off x="1743" y="2420"/>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34" name="Line 251"/>
                <p:cNvSpPr>
                  <a:spLocks noChangeShapeType="1"/>
                </p:cNvSpPr>
                <p:nvPr/>
              </p:nvSpPr>
              <p:spPr bwMode="auto">
                <a:xfrm>
                  <a:off x="1743" y="241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35" name="Line 252"/>
                <p:cNvSpPr>
                  <a:spLocks noChangeShapeType="1"/>
                </p:cNvSpPr>
                <p:nvPr/>
              </p:nvSpPr>
              <p:spPr bwMode="auto">
                <a:xfrm>
                  <a:off x="2056" y="241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36" name="Rectangle 253"/>
                <p:cNvSpPr>
                  <a:spLocks noChangeArrowheads="1"/>
                </p:cNvSpPr>
                <p:nvPr/>
              </p:nvSpPr>
              <p:spPr bwMode="auto">
                <a:xfrm>
                  <a:off x="1743" y="2413"/>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37" name="Oval 254"/>
                <p:cNvSpPr>
                  <a:spLocks noChangeArrowheads="1"/>
                </p:cNvSpPr>
                <p:nvPr/>
              </p:nvSpPr>
              <p:spPr bwMode="auto">
                <a:xfrm>
                  <a:off x="1740" y="2354"/>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338" name="Group 255"/>
                <p:cNvGrpSpPr>
                  <a:grpSpLocks/>
                </p:cNvGrpSpPr>
                <p:nvPr/>
              </p:nvGrpSpPr>
              <p:grpSpPr bwMode="auto">
                <a:xfrm>
                  <a:off x="1816" y="2272"/>
                  <a:ext cx="160" cy="291"/>
                  <a:chOff x="2977" y="2395"/>
                  <a:chExt cx="161" cy="291"/>
                </a:xfrm>
              </p:grpSpPr>
              <p:sp>
                <p:nvSpPr>
                  <p:cNvPr id="339" name="Rectangle 256"/>
                  <p:cNvSpPr>
                    <a:spLocks noChangeArrowheads="1"/>
                  </p:cNvSpPr>
                  <p:nvPr/>
                </p:nvSpPr>
                <p:spPr bwMode="auto">
                  <a:xfrm>
                    <a:off x="2982" y="2490"/>
                    <a:ext cx="144"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40" name="Text Box 257"/>
                  <p:cNvSpPr txBox="1">
                    <a:spLocks noChangeArrowheads="1"/>
                  </p:cNvSpPr>
                  <p:nvPr/>
                </p:nvSpPr>
                <p:spPr bwMode="auto">
                  <a:xfrm>
                    <a:off x="2977" y="2395"/>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rPr>
                      <a:t>z</a:t>
                    </a:r>
                  </a:p>
                </p:txBody>
              </p:sp>
            </p:grpSp>
          </p:grpSp>
          <p:sp>
            <p:nvSpPr>
              <p:cNvPr id="321" name="Text Box 258"/>
              <p:cNvSpPr txBox="1">
                <a:spLocks noChangeArrowheads="1"/>
              </p:cNvSpPr>
              <p:nvPr/>
            </p:nvSpPr>
            <p:spPr bwMode="auto">
              <a:xfrm>
                <a:off x="748" y="1397"/>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1</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22" name="Text Box 259"/>
              <p:cNvSpPr txBox="1">
                <a:spLocks noChangeArrowheads="1"/>
              </p:cNvSpPr>
              <p:nvPr/>
            </p:nvSpPr>
            <p:spPr bwMode="auto">
              <a:xfrm>
                <a:off x="220" y="1394"/>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2</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23" name="Text Box 260"/>
              <p:cNvSpPr txBox="1">
                <a:spLocks noChangeArrowheads="1"/>
              </p:cNvSpPr>
              <p:nvPr/>
            </p:nvSpPr>
            <p:spPr bwMode="auto">
              <a:xfrm>
                <a:off x="505" y="1727"/>
                <a:ext cx="1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rPr>
                  <a:t>7</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324" name="Group 261"/>
              <p:cNvGrpSpPr>
                <a:grpSpLocks/>
              </p:cNvGrpSpPr>
              <p:nvPr/>
            </p:nvGrpSpPr>
            <p:grpSpPr bwMode="auto">
              <a:xfrm>
                <a:off x="408" y="1282"/>
                <a:ext cx="316" cy="252"/>
                <a:chOff x="1740" y="2302"/>
                <a:chExt cx="316" cy="252"/>
              </a:xfrm>
            </p:grpSpPr>
            <p:sp>
              <p:nvSpPr>
                <p:cNvPr id="325" name="Oval 262"/>
                <p:cNvSpPr>
                  <a:spLocks noChangeArrowheads="1"/>
                </p:cNvSpPr>
                <p:nvPr/>
              </p:nvSpPr>
              <p:spPr bwMode="auto">
                <a:xfrm>
                  <a:off x="1743" y="2420"/>
                  <a:ext cx="313" cy="81"/>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26" name="Line 263"/>
                <p:cNvSpPr>
                  <a:spLocks noChangeShapeType="1"/>
                </p:cNvSpPr>
                <p:nvPr/>
              </p:nvSpPr>
              <p:spPr bwMode="auto">
                <a:xfrm>
                  <a:off x="1743" y="241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27" name="Line 264"/>
                <p:cNvSpPr>
                  <a:spLocks noChangeShapeType="1"/>
                </p:cNvSpPr>
                <p:nvPr/>
              </p:nvSpPr>
              <p:spPr bwMode="auto">
                <a:xfrm>
                  <a:off x="2056" y="2413"/>
                  <a:ext cx="0" cy="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28" name="Rectangle 265"/>
                <p:cNvSpPr>
                  <a:spLocks noChangeArrowheads="1"/>
                </p:cNvSpPr>
                <p:nvPr/>
              </p:nvSpPr>
              <p:spPr bwMode="auto">
                <a:xfrm>
                  <a:off x="1743" y="2413"/>
                  <a:ext cx="310" cy="49"/>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29" name="Oval 266"/>
                <p:cNvSpPr>
                  <a:spLocks noChangeArrowheads="1"/>
                </p:cNvSpPr>
                <p:nvPr/>
              </p:nvSpPr>
              <p:spPr bwMode="auto">
                <a:xfrm>
                  <a:off x="1740" y="2354"/>
                  <a:ext cx="313" cy="95"/>
                </a:xfrm>
                <a:prstGeom prst="ellipse">
                  <a:avLst/>
                </a:prstGeom>
                <a:solidFill>
                  <a:srgbClr val="CCCCFF"/>
                </a:solidFill>
                <a:ln w="12700">
                  <a:solidFill>
                    <a:srgbClr val="000000"/>
                  </a:solidFill>
                  <a:round/>
                  <a:headEnd/>
                  <a:tailEnd/>
                </a:ln>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grpSp>
              <p:nvGrpSpPr>
                <p:cNvPr id="330" name="Group 267"/>
                <p:cNvGrpSpPr>
                  <a:grpSpLocks/>
                </p:cNvGrpSpPr>
                <p:nvPr/>
              </p:nvGrpSpPr>
              <p:grpSpPr bwMode="auto">
                <a:xfrm>
                  <a:off x="1817" y="2302"/>
                  <a:ext cx="147" cy="252"/>
                  <a:chOff x="2982" y="2425"/>
                  <a:chExt cx="149" cy="252"/>
                </a:xfrm>
              </p:grpSpPr>
              <p:sp>
                <p:nvSpPr>
                  <p:cNvPr id="331" name="Rectangle 268"/>
                  <p:cNvSpPr>
                    <a:spLocks noChangeArrowheads="1"/>
                  </p:cNvSpPr>
                  <p:nvPr/>
                </p:nvSpPr>
                <p:spPr bwMode="auto">
                  <a:xfrm>
                    <a:off x="2982" y="2490"/>
                    <a:ext cx="142" cy="13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332" name="Text Box 269"/>
                  <p:cNvSpPr txBox="1">
                    <a:spLocks noChangeArrowheads="1"/>
                  </p:cNvSpPr>
                  <p:nvPr/>
                </p:nvSpPr>
                <p:spPr bwMode="auto">
                  <a:xfrm>
                    <a:off x="2982" y="2425"/>
                    <a:ext cx="14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Arial" charset="0"/>
                        <a:ea typeface="ＭＳ Ｐゴシック" charset="-128"/>
                      </a:rPr>
                      <a:t>y</a:t>
                    </a:r>
                    <a:endParaRPr kumimoji="0" lang="en-US" altLang="en-US" sz="2400" b="0" i="0" u="none" strike="noStrike" kern="0" cap="none" spc="0" normalizeH="0" baseline="0" noProof="0">
                      <a:ln>
                        <a:noFill/>
                      </a:ln>
                      <a:solidFill>
                        <a:srgbClr val="000000"/>
                      </a:solidFill>
                      <a:effectLst/>
                      <a:uLnTx/>
                      <a:uFillTx/>
                      <a:latin typeface="Arial" charset="0"/>
                      <a:ea typeface="ＭＳ Ｐゴシック" charset="-128"/>
                    </a:endParaRPr>
                  </a:p>
                </p:txBody>
              </p:sp>
            </p:grpSp>
          </p:grpSp>
        </p:grpSp>
      </p:grpSp>
      <p:sp>
        <p:nvSpPr>
          <p:cNvPr id="343" name="Text Box 270"/>
          <p:cNvSpPr txBox="1">
            <a:spLocks noChangeArrowheads="1"/>
          </p:cNvSpPr>
          <p:nvPr/>
        </p:nvSpPr>
        <p:spPr bwMode="auto">
          <a:xfrm>
            <a:off x="650575" y="1104900"/>
            <a:ext cx="928459"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fontAlgn="base">
              <a:spcBef>
                <a:spcPct val="0"/>
              </a:spcBef>
              <a:spcAft>
                <a:spcPct val="0"/>
              </a:spcAft>
              <a:buClrTx/>
              <a:buSzTx/>
              <a:buFontTx/>
              <a:buNone/>
            </a:pPr>
            <a:r>
              <a:rPr lang="en-US" altLang="en-US" sz="1800" b="1">
                <a:solidFill>
                  <a:srgbClr val="CC0000"/>
                </a:solidFill>
                <a:latin typeface="Arial" charset="0"/>
              </a:rPr>
              <a:t>node x</a:t>
            </a:r>
          </a:p>
          <a:p>
            <a:pPr algn="r" fontAlgn="base">
              <a:spcBef>
                <a:spcPct val="0"/>
              </a:spcBef>
              <a:spcAft>
                <a:spcPct val="0"/>
              </a:spcAft>
              <a:buClrTx/>
              <a:buSzTx/>
              <a:buFontTx/>
              <a:buNone/>
            </a:pPr>
            <a:r>
              <a:rPr lang="en-US" altLang="en-US" sz="1800" b="1">
                <a:solidFill>
                  <a:srgbClr val="CC0000"/>
                </a:solidFill>
                <a:latin typeface="Arial" charset="0"/>
              </a:rPr>
              <a:t>table</a:t>
            </a:r>
          </a:p>
        </p:txBody>
      </p:sp>
      <p:sp>
        <p:nvSpPr>
          <p:cNvPr id="344" name="Oval 271"/>
          <p:cNvSpPr>
            <a:spLocks noChangeArrowheads="1"/>
          </p:cNvSpPr>
          <p:nvPr/>
        </p:nvSpPr>
        <p:spPr bwMode="auto">
          <a:xfrm>
            <a:off x="1625600" y="1676400"/>
            <a:ext cx="14224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a:solidFill>
                <a:srgbClr val="000000"/>
              </a:solidFill>
              <a:latin typeface="Arial" charset="0"/>
            </a:endParaRPr>
          </a:p>
        </p:txBody>
      </p:sp>
      <p:sp>
        <p:nvSpPr>
          <p:cNvPr id="345" name="Oval 272"/>
          <p:cNvSpPr>
            <a:spLocks noChangeArrowheads="1"/>
          </p:cNvSpPr>
          <p:nvPr/>
        </p:nvSpPr>
        <p:spPr bwMode="auto">
          <a:xfrm>
            <a:off x="1625600" y="3733800"/>
            <a:ext cx="14224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a:solidFill>
                <a:srgbClr val="000000"/>
              </a:solidFill>
              <a:latin typeface="Arial" charset="0"/>
            </a:endParaRPr>
          </a:p>
        </p:txBody>
      </p:sp>
      <p:sp>
        <p:nvSpPr>
          <p:cNvPr id="346" name="Oval 273"/>
          <p:cNvSpPr>
            <a:spLocks noChangeArrowheads="1"/>
          </p:cNvSpPr>
          <p:nvPr/>
        </p:nvSpPr>
        <p:spPr bwMode="auto">
          <a:xfrm>
            <a:off x="1625600" y="5943600"/>
            <a:ext cx="14224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a:solidFill>
                <a:srgbClr val="000000"/>
              </a:solidFill>
              <a:latin typeface="Arial" charset="0"/>
            </a:endParaRPr>
          </a:p>
        </p:txBody>
      </p:sp>
      <p:sp>
        <p:nvSpPr>
          <p:cNvPr id="347" name="Oval 274"/>
          <p:cNvSpPr>
            <a:spLocks noChangeArrowheads="1"/>
          </p:cNvSpPr>
          <p:nvPr/>
        </p:nvSpPr>
        <p:spPr bwMode="auto">
          <a:xfrm>
            <a:off x="4396317" y="1676400"/>
            <a:ext cx="1422400" cy="381000"/>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endParaRPr lang="en-US" altLang="en-US" sz="1800">
              <a:solidFill>
                <a:srgbClr val="000000"/>
              </a:solidFill>
              <a:latin typeface="Arial" charset="0"/>
            </a:endParaRPr>
          </a:p>
        </p:txBody>
      </p:sp>
      <p:sp>
        <p:nvSpPr>
          <p:cNvPr id="352" name="Text Box 279"/>
          <p:cNvSpPr txBox="1">
            <a:spLocks noChangeArrowheads="1"/>
          </p:cNvSpPr>
          <p:nvPr/>
        </p:nvSpPr>
        <p:spPr bwMode="auto">
          <a:xfrm>
            <a:off x="5230284" y="167481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3</a:t>
            </a:r>
          </a:p>
        </p:txBody>
      </p:sp>
      <p:sp>
        <p:nvSpPr>
          <p:cNvPr id="353" name="Text Box 280"/>
          <p:cNvSpPr txBox="1">
            <a:spLocks noChangeArrowheads="1"/>
          </p:cNvSpPr>
          <p:nvPr/>
        </p:nvSpPr>
        <p:spPr bwMode="auto">
          <a:xfrm>
            <a:off x="4773084" y="1679576"/>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800">
                <a:solidFill>
                  <a:srgbClr val="000000"/>
                </a:solidFill>
                <a:latin typeface="Arial" charset="0"/>
              </a:rPr>
              <a:t>2 </a:t>
            </a:r>
          </a:p>
        </p:txBody>
      </p:sp>
      <p:sp>
        <p:nvSpPr>
          <p:cNvPr id="354" name="Text Box 281"/>
          <p:cNvSpPr txBox="1">
            <a:spLocks noChangeArrowheads="1"/>
          </p:cNvSpPr>
          <p:nvPr/>
        </p:nvSpPr>
        <p:spPr bwMode="auto">
          <a:xfrm>
            <a:off x="688675" y="2851150"/>
            <a:ext cx="928459"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fontAlgn="base">
              <a:spcBef>
                <a:spcPct val="0"/>
              </a:spcBef>
              <a:spcAft>
                <a:spcPct val="0"/>
              </a:spcAft>
              <a:buClrTx/>
              <a:buSzTx/>
              <a:buFontTx/>
              <a:buNone/>
            </a:pPr>
            <a:r>
              <a:rPr lang="en-US" altLang="en-US" sz="1800" b="1">
                <a:solidFill>
                  <a:srgbClr val="CC0000"/>
                </a:solidFill>
                <a:latin typeface="Arial" charset="0"/>
              </a:rPr>
              <a:t>node y</a:t>
            </a:r>
          </a:p>
          <a:p>
            <a:pPr algn="r" fontAlgn="base">
              <a:spcBef>
                <a:spcPct val="0"/>
              </a:spcBef>
              <a:spcAft>
                <a:spcPct val="0"/>
              </a:spcAft>
              <a:buClrTx/>
              <a:buSzTx/>
              <a:buFontTx/>
              <a:buNone/>
            </a:pPr>
            <a:r>
              <a:rPr lang="en-US" altLang="en-US" sz="1800" b="1">
                <a:solidFill>
                  <a:srgbClr val="CC0000"/>
                </a:solidFill>
                <a:latin typeface="Arial" charset="0"/>
              </a:rPr>
              <a:t>table</a:t>
            </a:r>
          </a:p>
        </p:txBody>
      </p:sp>
      <p:sp>
        <p:nvSpPr>
          <p:cNvPr id="355" name="Text Box 282"/>
          <p:cNvSpPr txBox="1">
            <a:spLocks noChangeArrowheads="1"/>
          </p:cNvSpPr>
          <p:nvPr/>
        </p:nvSpPr>
        <p:spPr bwMode="auto">
          <a:xfrm>
            <a:off x="709965" y="4699000"/>
            <a:ext cx="915635" cy="563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algn="r" fontAlgn="base">
              <a:spcBef>
                <a:spcPct val="0"/>
              </a:spcBef>
              <a:spcAft>
                <a:spcPct val="0"/>
              </a:spcAft>
              <a:buClrTx/>
              <a:buSzTx/>
              <a:buFontTx/>
              <a:buNone/>
            </a:pPr>
            <a:r>
              <a:rPr lang="en-US" altLang="en-US" sz="1800" b="1">
                <a:solidFill>
                  <a:srgbClr val="CC0000"/>
                </a:solidFill>
                <a:latin typeface="Arial" charset="0"/>
              </a:rPr>
              <a:t>node z</a:t>
            </a:r>
          </a:p>
          <a:p>
            <a:pPr algn="r" fontAlgn="base">
              <a:spcBef>
                <a:spcPct val="0"/>
              </a:spcBef>
              <a:spcAft>
                <a:spcPct val="0"/>
              </a:spcAft>
              <a:buClrTx/>
              <a:buSzTx/>
              <a:buFontTx/>
              <a:buNone/>
            </a:pPr>
            <a:r>
              <a:rPr lang="en-US" altLang="en-US" sz="1800" b="1">
                <a:solidFill>
                  <a:srgbClr val="CC0000"/>
                </a:solidFill>
                <a:latin typeface="Arial" charset="0"/>
              </a:rPr>
              <a:t>table</a:t>
            </a:r>
          </a:p>
        </p:txBody>
      </p:sp>
      <p:sp>
        <p:nvSpPr>
          <p:cNvPr id="356" name="Text Box 283"/>
          <p:cNvSpPr txBox="1">
            <a:spLocks noChangeArrowheads="1"/>
          </p:cNvSpPr>
          <p:nvPr/>
        </p:nvSpPr>
        <p:spPr bwMode="auto">
          <a:xfrm>
            <a:off x="4550834" y="1143000"/>
            <a:ext cx="7120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cost to</a:t>
            </a:r>
          </a:p>
        </p:txBody>
      </p:sp>
      <p:sp>
        <p:nvSpPr>
          <p:cNvPr id="357" name="Text Box 284"/>
          <p:cNvSpPr txBox="1">
            <a:spLocks noChangeArrowheads="1"/>
          </p:cNvSpPr>
          <p:nvPr/>
        </p:nvSpPr>
        <p:spPr bwMode="auto">
          <a:xfrm rot="16200000">
            <a:off x="835949" y="2066230"/>
            <a:ext cx="5421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ct val="20000"/>
              </a:spcBef>
              <a:buClr>
                <a:srgbClr val="000099"/>
              </a:buClr>
              <a:buSzPct val="65000"/>
              <a:buFont typeface="Wingdings" charset="2"/>
              <a:buChar char="v"/>
              <a:defRPr sz="2800">
                <a:solidFill>
                  <a:schemeClr val="tx1"/>
                </a:solidFill>
                <a:latin typeface="Gill Sans MT" charset="0"/>
                <a:ea typeface="ＭＳ Ｐゴシック" charset="-128"/>
              </a:defRPr>
            </a:lvl1pPr>
            <a:lvl2pPr marL="742950" indent="-285750">
              <a:lnSpc>
                <a:spcPct val="85000"/>
              </a:lnSpc>
              <a:spcBef>
                <a:spcPct val="20000"/>
              </a:spcBef>
              <a:buClr>
                <a:srgbClr val="000099"/>
              </a:buClr>
              <a:buFont typeface="Wingdings" charset="2"/>
              <a:buChar char="§"/>
              <a:defRPr sz="2400">
                <a:solidFill>
                  <a:schemeClr val="tx1"/>
                </a:solidFill>
                <a:latin typeface="Gill Sans MT" charset="0"/>
                <a:ea typeface="ＭＳ Ｐゴシック" charset="-128"/>
              </a:defRPr>
            </a:lvl2pPr>
            <a:lvl3pPr marL="1143000" indent="-228600">
              <a:spcBef>
                <a:spcPct val="20000"/>
              </a:spcBef>
              <a:buChar char="•"/>
              <a:defRPr sz="2000">
                <a:solidFill>
                  <a:schemeClr val="tx1"/>
                </a:solidFill>
                <a:latin typeface="Comic Sans MS" charset="0"/>
                <a:ea typeface="ＭＳ Ｐゴシック" charset="-128"/>
              </a:defRPr>
            </a:lvl3pPr>
            <a:lvl4pPr marL="1600200" indent="-228600">
              <a:spcBef>
                <a:spcPct val="20000"/>
              </a:spcBef>
              <a:buChar char="–"/>
              <a:defRPr sz="2000">
                <a:solidFill>
                  <a:schemeClr val="tx1"/>
                </a:solidFill>
                <a:latin typeface="Times New Roman" charset="0"/>
                <a:ea typeface="ＭＳ Ｐゴシック" charset="-128"/>
              </a:defRPr>
            </a:lvl4pPr>
            <a:lvl5pPr marL="2057400" indent="-228600">
              <a:spcBef>
                <a:spcPct val="20000"/>
              </a:spcBef>
              <a:buChar char="»"/>
              <a:defRPr sz="20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New Roman" charset="0"/>
                <a:ea typeface="ＭＳ Ｐゴシック" charset="-128"/>
              </a:defRPr>
            </a:lvl9pPr>
          </a:lstStyle>
          <a:p>
            <a:pPr eaLnBrk="0" fontAlgn="base" hangingPunct="0">
              <a:lnSpc>
                <a:spcPct val="100000"/>
              </a:lnSpc>
              <a:spcBef>
                <a:spcPct val="0"/>
              </a:spcBef>
              <a:spcAft>
                <a:spcPct val="0"/>
              </a:spcAft>
              <a:buClrTx/>
              <a:buSzTx/>
              <a:buFontTx/>
              <a:buNone/>
            </a:pPr>
            <a:r>
              <a:rPr lang="en-US" altLang="en-US" sz="1400" i="1">
                <a:solidFill>
                  <a:srgbClr val="000000"/>
                </a:solidFill>
                <a:latin typeface="Arial" charset="0"/>
              </a:rPr>
              <a:t>from</a:t>
            </a:r>
          </a:p>
        </p:txBody>
      </p:sp>
    </p:spTree>
    <p:extLst>
      <p:ext uri="{BB962C8B-B14F-4D97-AF65-F5344CB8AC3E}">
        <p14:creationId xmlns:p14="http://schemas.microsoft.com/office/powerpoint/2010/main" val="9564375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Difference: LS and DV Routing Algorithm</a:t>
            </a:r>
          </a:p>
        </p:txBody>
      </p:sp>
      <p:sp>
        <p:nvSpPr>
          <p:cNvPr id="11" name="Content Placeholder 10">
            <a:extLst>
              <a:ext uri="{FF2B5EF4-FFF2-40B4-BE49-F238E27FC236}">
                <a16:creationId xmlns:a16="http://schemas.microsoft.com/office/drawing/2014/main" xmlns="" id="{55FB8B01-E9A4-3D40-AEF6-7E8F058C22E7}"/>
              </a:ext>
            </a:extLst>
          </p:cNvPr>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784731045"/>
              </p:ext>
            </p:extLst>
          </p:nvPr>
        </p:nvGraphicFramePr>
        <p:xfrm>
          <a:off x="279400" y="1143000"/>
          <a:ext cx="11633200" cy="457200"/>
        </p:xfrm>
        <a:graphic>
          <a:graphicData uri="http://schemas.openxmlformats.org/drawingml/2006/table">
            <a:tbl>
              <a:tblPr firstRow="1" bandRow="1">
                <a:tableStyleId>{10A1B5D5-9B99-4C35-A422-299274C87663}</a:tableStyleId>
              </a:tblPr>
              <a:tblGrid>
                <a:gridCol w="5287819">
                  <a:extLst>
                    <a:ext uri="{9D8B030D-6E8A-4147-A177-3AD203B41FA5}">
                      <a16:colId xmlns:a16="http://schemas.microsoft.com/office/drawing/2014/main" xmlns="" val="20000"/>
                    </a:ext>
                  </a:extLst>
                </a:gridCol>
                <a:gridCol w="6345381">
                  <a:extLst>
                    <a:ext uri="{9D8B030D-6E8A-4147-A177-3AD203B41FA5}">
                      <a16:colId xmlns:a16="http://schemas.microsoft.com/office/drawing/2014/main" xmlns="" val="20001"/>
                    </a:ext>
                  </a:extLst>
                </a:gridCol>
              </a:tblGrid>
              <a:tr h="370840">
                <a:tc>
                  <a:txBody>
                    <a:bodyPr/>
                    <a:lstStyle/>
                    <a:p>
                      <a:pPr marL="0" indent="0" algn="ctr">
                        <a:buFont typeface="Wingdings" charset="2"/>
                        <a:buNone/>
                      </a:pPr>
                      <a:r>
                        <a:rPr lang="en-US" sz="2400" b="0" dirty="0"/>
                        <a:t>Distance Vector Protocol</a:t>
                      </a:r>
                    </a:p>
                  </a:txBody>
                  <a:tcPr marL="121920" marR="121920"/>
                </a:tc>
                <a:tc>
                  <a:txBody>
                    <a:bodyPr/>
                    <a:lstStyle/>
                    <a:p>
                      <a:pPr marL="0" indent="0" algn="ctr">
                        <a:buFont typeface="Wingdings" charset="2"/>
                        <a:buNone/>
                      </a:pPr>
                      <a:r>
                        <a:rPr lang="en-US" sz="2400" b="0" dirty="0"/>
                        <a:t>Link</a:t>
                      </a:r>
                      <a:r>
                        <a:rPr lang="en-US" sz="2400" b="0" baseline="0" dirty="0"/>
                        <a:t> State Protocol</a:t>
                      </a:r>
                      <a:endParaRPr lang="en-US" sz="2400" b="0" dirty="0"/>
                    </a:p>
                  </a:txBody>
                  <a:tcPr marL="121920" marR="121920"/>
                </a:tc>
                <a:extLst>
                  <a:ext uri="{0D108BD9-81ED-4DB2-BD59-A6C34878D82A}">
                    <a16:rowId xmlns:a16="http://schemas.microsoft.com/office/drawing/2014/main" xmlns=""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53465415"/>
              </p:ext>
            </p:extLst>
          </p:nvPr>
        </p:nvGraphicFramePr>
        <p:xfrm>
          <a:off x="279400" y="1642110"/>
          <a:ext cx="11633200" cy="548640"/>
        </p:xfrm>
        <a:graphic>
          <a:graphicData uri="http://schemas.openxmlformats.org/drawingml/2006/table">
            <a:tbl>
              <a:tblPr firstRow="1" bandRow="1">
                <a:tableStyleId>{E8B1032C-EA38-4F05-BA0D-38AFFFC7BED3}</a:tableStyleId>
              </a:tblPr>
              <a:tblGrid>
                <a:gridCol w="5308600">
                  <a:extLst>
                    <a:ext uri="{9D8B030D-6E8A-4147-A177-3AD203B41FA5}">
                      <a16:colId xmlns:a16="http://schemas.microsoft.com/office/drawing/2014/main" xmlns="" val="20000"/>
                    </a:ext>
                  </a:extLst>
                </a:gridCol>
                <a:gridCol w="6324600">
                  <a:extLst>
                    <a:ext uri="{9D8B030D-6E8A-4147-A177-3AD203B41FA5}">
                      <a16:colId xmlns:a16="http://schemas.microsoft.com/office/drawing/2014/main" xmlns="" val="20001"/>
                    </a:ext>
                  </a:extLst>
                </a:gridCol>
              </a:tblGrid>
              <a:tr h="548640">
                <a:tc>
                  <a:txBody>
                    <a:bodyPr/>
                    <a:lstStyle/>
                    <a:p>
                      <a:pPr marL="0" indent="0" algn="just">
                        <a:buFont typeface="Wingdings" charset="2"/>
                        <a:buNone/>
                      </a:pPr>
                      <a:r>
                        <a:rPr lang="en-US" sz="1800" b="0" dirty="0"/>
                        <a:t>Entire routing table is sent as an update</a:t>
                      </a:r>
                    </a:p>
                  </a:txBody>
                  <a:tcPr marL="121920" marR="121920"/>
                </a:tc>
                <a:tc>
                  <a:txBody>
                    <a:bodyPr/>
                    <a:lstStyle/>
                    <a:p>
                      <a:pPr marL="0" indent="0" algn="just">
                        <a:buFont typeface="Wingdings" charset="2"/>
                        <a:buNone/>
                      </a:pPr>
                      <a:r>
                        <a:rPr lang="en-US" sz="1800" b="0" dirty="0"/>
                        <a:t>Updates are incremental &amp; entire routing table is not sent as update</a:t>
                      </a:r>
                    </a:p>
                  </a:txBody>
                  <a:tcPr marL="121920" marR="121920"/>
                </a:tc>
                <a:extLst>
                  <a:ext uri="{0D108BD9-81ED-4DB2-BD59-A6C34878D82A}">
                    <a16:rowId xmlns:a16="http://schemas.microsoft.com/office/drawing/2014/main" xmlns=""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31925526"/>
              </p:ext>
            </p:extLst>
          </p:nvPr>
        </p:nvGraphicFramePr>
        <p:xfrm>
          <a:off x="279400" y="2232660"/>
          <a:ext cx="11633200" cy="640080"/>
        </p:xfrm>
        <a:graphic>
          <a:graphicData uri="http://schemas.openxmlformats.org/drawingml/2006/table">
            <a:tbl>
              <a:tblPr firstRow="1" bandRow="1">
                <a:tableStyleId>{E8B1032C-EA38-4F05-BA0D-38AFFFC7BED3}</a:tableStyleId>
              </a:tblPr>
              <a:tblGrid>
                <a:gridCol w="5308600">
                  <a:extLst>
                    <a:ext uri="{9D8B030D-6E8A-4147-A177-3AD203B41FA5}">
                      <a16:colId xmlns:a16="http://schemas.microsoft.com/office/drawing/2014/main" xmlns="" val="20000"/>
                    </a:ext>
                  </a:extLst>
                </a:gridCol>
                <a:gridCol w="6324600">
                  <a:extLst>
                    <a:ext uri="{9D8B030D-6E8A-4147-A177-3AD203B41FA5}">
                      <a16:colId xmlns:a16="http://schemas.microsoft.com/office/drawing/2014/main" xmlns="" val="20001"/>
                    </a:ext>
                  </a:extLst>
                </a:gridCol>
              </a:tblGrid>
              <a:tr h="548640">
                <a:tc>
                  <a:txBody>
                    <a:bodyPr/>
                    <a:lstStyle/>
                    <a:p>
                      <a:pPr marL="0" indent="0" algn="just">
                        <a:buFont typeface="Wingdings" charset="2"/>
                        <a:buNone/>
                      </a:pPr>
                      <a:r>
                        <a:rPr lang="en-US" sz="1800" b="0"/>
                        <a:t>Distance vector protocol send periodic update at every 30 or 90 second</a:t>
                      </a:r>
                      <a:endParaRPr lang="en-US" sz="1800" b="0" dirty="0"/>
                    </a:p>
                  </a:txBody>
                  <a:tcPr marL="121920" marR="121920"/>
                </a:tc>
                <a:tc>
                  <a:txBody>
                    <a:bodyPr/>
                    <a:lstStyle/>
                    <a:p>
                      <a:pPr marL="0" indent="0" algn="just">
                        <a:buFont typeface="Wingdings" charset="2"/>
                        <a:buNone/>
                      </a:pPr>
                      <a:r>
                        <a:rPr lang="en-US" sz="1800" b="0" dirty="0"/>
                        <a:t>Updates are triggered not periodic</a:t>
                      </a:r>
                    </a:p>
                  </a:txBody>
                  <a:tcPr marL="121920" marR="121920"/>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23640412"/>
              </p:ext>
            </p:extLst>
          </p:nvPr>
        </p:nvGraphicFramePr>
        <p:xfrm>
          <a:off x="279400" y="2914650"/>
          <a:ext cx="11633200" cy="548640"/>
        </p:xfrm>
        <a:graphic>
          <a:graphicData uri="http://schemas.openxmlformats.org/drawingml/2006/table">
            <a:tbl>
              <a:tblPr firstRow="1" bandRow="1">
                <a:tableStyleId>{E8B1032C-EA38-4F05-BA0D-38AFFFC7BED3}</a:tableStyleId>
              </a:tblPr>
              <a:tblGrid>
                <a:gridCol w="5308600">
                  <a:extLst>
                    <a:ext uri="{9D8B030D-6E8A-4147-A177-3AD203B41FA5}">
                      <a16:colId xmlns:a16="http://schemas.microsoft.com/office/drawing/2014/main" xmlns="" val="20000"/>
                    </a:ext>
                  </a:extLst>
                </a:gridCol>
                <a:gridCol w="6324600">
                  <a:extLst>
                    <a:ext uri="{9D8B030D-6E8A-4147-A177-3AD203B41FA5}">
                      <a16:colId xmlns:a16="http://schemas.microsoft.com/office/drawing/2014/main" xmlns="" val="20001"/>
                    </a:ext>
                  </a:extLst>
                </a:gridCol>
              </a:tblGrid>
              <a:tr h="548640">
                <a:tc>
                  <a:txBody>
                    <a:bodyPr/>
                    <a:lstStyle/>
                    <a:p>
                      <a:pPr marL="0" indent="0" algn="just">
                        <a:buFont typeface="Wingdings" charset="2"/>
                        <a:buNone/>
                      </a:pPr>
                      <a:r>
                        <a:rPr lang="en-US" sz="1800" b="0"/>
                        <a:t>Update are broadcasted</a:t>
                      </a:r>
                      <a:endParaRPr lang="en-US" sz="1800" b="0" dirty="0"/>
                    </a:p>
                  </a:txBody>
                  <a:tcPr marL="121920" marR="121920"/>
                </a:tc>
                <a:tc>
                  <a:txBody>
                    <a:bodyPr/>
                    <a:lstStyle/>
                    <a:p>
                      <a:pPr marL="0" indent="0" algn="just">
                        <a:buFont typeface="Wingdings" charset="2"/>
                        <a:buNone/>
                      </a:pPr>
                      <a:r>
                        <a:rPr lang="en-US" sz="1800" b="0" dirty="0"/>
                        <a:t>Updates are </a:t>
                      </a:r>
                      <a:r>
                        <a:rPr lang="en-US" sz="1800" b="0" dirty="0" err="1"/>
                        <a:t>multicasted</a:t>
                      </a:r>
                      <a:endParaRPr lang="en-US" sz="1800" b="0" dirty="0"/>
                    </a:p>
                  </a:txBody>
                  <a:tcPr marL="121920" marR="121920"/>
                </a:tc>
                <a:extLst>
                  <a:ext uri="{0D108BD9-81ED-4DB2-BD59-A6C34878D82A}">
                    <a16:rowId xmlns:a16="http://schemas.microsoft.com/office/drawing/2014/main" xmlns=""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63768042"/>
              </p:ext>
            </p:extLst>
          </p:nvPr>
        </p:nvGraphicFramePr>
        <p:xfrm>
          <a:off x="279400" y="3505200"/>
          <a:ext cx="11633200" cy="640080"/>
        </p:xfrm>
        <a:graphic>
          <a:graphicData uri="http://schemas.openxmlformats.org/drawingml/2006/table">
            <a:tbl>
              <a:tblPr firstRow="1" bandRow="1">
                <a:tableStyleId>{E8B1032C-EA38-4F05-BA0D-38AFFFC7BED3}</a:tableStyleId>
              </a:tblPr>
              <a:tblGrid>
                <a:gridCol w="5308600">
                  <a:extLst>
                    <a:ext uri="{9D8B030D-6E8A-4147-A177-3AD203B41FA5}">
                      <a16:colId xmlns:a16="http://schemas.microsoft.com/office/drawing/2014/main" xmlns="" val="20000"/>
                    </a:ext>
                  </a:extLst>
                </a:gridCol>
                <a:gridCol w="6324600">
                  <a:extLst>
                    <a:ext uri="{9D8B030D-6E8A-4147-A177-3AD203B41FA5}">
                      <a16:colId xmlns:a16="http://schemas.microsoft.com/office/drawing/2014/main" xmlns="" val="20001"/>
                    </a:ext>
                  </a:extLst>
                </a:gridCol>
              </a:tblGrid>
              <a:tr h="548640">
                <a:tc>
                  <a:txBody>
                    <a:bodyPr/>
                    <a:lstStyle/>
                    <a:p>
                      <a:pPr marL="0" indent="0" algn="just">
                        <a:buFont typeface="Wingdings" charset="2"/>
                        <a:buNone/>
                      </a:pPr>
                      <a:r>
                        <a:rPr lang="en-US" sz="1800" b="0"/>
                        <a:t>Updates are sent to directly connected neighbour only</a:t>
                      </a:r>
                      <a:endParaRPr lang="en-US" sz="1800" b="0" dirty="0"/>
                    </a:p>
                  </a:txBody>
                  <a:tcPr marL="121920" marR="121920"/>
                </a:tc>
                <a:tc>
                  <a:txBody>
                    <a:bodyPr/>
                    <a:lstStyle/>
                    <a:p>
                      <a:pPr marL="0" indent="0" algn="just">
                        <a:buFont typeface="Wingdings" charset="2"/>
                        <a:buNone/>
                      </a:pPr>
                      <a:r>
                        <a:rPr lang="en-US" sz="1800" b="0" dirty="0"/>
                        <a:t>Update are sent to entire network &amp; to just directly connected </a:t>
                      </a:r>
                      <a:r>
                        <a:rPr lang="en-US" sz="1800" b="0" dirty="0" err="1"/>
                        <a:t>neighbour</a:t>
                      </a:r>
                      <a:endParaRPr lang="en-US" sz="1800" b="0" dirty="0"/>
                    </a:p>
                  </a:txBody>
                  <a:tcPr marL="121920" marR="121920"/>
                </a:tc>
                <a:extLst>
                  <a:ext uri="{0D108BD9-81ED-4DB2-BD59-A6C34878D82A}">
                    <a16:rowId xmlns:a16="http://schemas.microsoft.com/office/drawing/2014/main" xmlns=""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16907853"/>
              </p:ext>
            </p:extLst>
          </p:nvPr>
        </p:nvGraphicFramePr>
        <p:xfrm>
          <a:off x="279400" y="4187190"/>
          <a:ext cx="11633200" cy="640080"/>
        </p:xfrm>
        <a:graphic>
          <a:graphicData uri="http://schemas.openxmlformats.org/drawingml/2006/table">
            <a:tbl>
              <a:tblPr firstRow="1" bandRow="1">
                <a:tableStyleId>{E8B1032C-EA38-4F05-BA0D-38AFFFC7BED3}</a:tableStyleId>
              </a:tblPr>
              <a:tblGrid>
                <a:gridCol w="5308600">
                  <a:extLst>
                    <a:ext uri="{9D8B030D-6E8A-4147-A177-3AD203B41FA5}">
                      <a16:colId xmlns:a16="http://schemas.microsoft.com/office/drawing/2014/main" xmlns="" val="20000"/>
                    </a:ext>
                  </a:extLst>
                </a:gridCol>
                <a:gridCol w="6324600">
                  <a:extLst>
                    <a:ext uri="{9D8B030D-6E8A-4147-A177-3AD203B41FA5}">
                      <a16:colId xmlns:a16="http://schemas.microsoft.com/office/drawing/2014/main" xmlns="" val="20001"/>
                    </a:ext>
                  </a:extLst>
                </a:gridCol>
              </a:tblGrid>
              <a:tr h="548640">
                <a:tc>
                  <a:txBody>
                    <a:bodyPr/>
                    <a:lstStyle/>
                    <a:p>
                      <a:pPr marL="0" indent="0" algn="just">
                        <a:buFont typeface="Wingdings" charset="2"/>
                        <a:buNone/>
                      </a:pPr>
                      <a:r>
                        <a:rPr lang="en-US" sz="1800" b="0"/>
                        <a:t>Routers don't have end to end visibility of entire network.</a:t>
                      </a:r>
                      <a:endParaRPr lang="en-US" sz="1800" b="0" dirty="0"/>
                    </a:p>
                  </a:txBody>
                  <a:tcPr marL="121920" marR="121920"/>
                </a:tc>
                <a:tc>
                  <a:txBody>
                    <a:bodyPr/>
                    <a:lstStyle/>
                    <a:p>
                      <a:pPr marL="0" indent="0" algn="just">
                        <a:buFont typeface="Wingdings" charset="2"/>
                        <a:buNone/>
                      </a:pPr>
                      <a:r>
                        <a:rPr lang="en-US" sz="1800" b="0" dirty="0"/>
                        <a:t>Routers have visibility of entire network of that area only.</a:t>
                      </a:r>
                    </a:p>
                  </a:txBody>
                  <a:tcPr marL="121920" marR="121920"/>
                </a:tc>
                <a:extLst>
                  <a:ext uri="{0D108BD9-81ED-4DB2-BD59-A6C34878D82A}">
                    <a16:rowId xmlns:a16="http://schemas.microsoft.com/office/drawing/2014/main" xmlns=""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10126438"/>
              </p:ext>
            </p:extLst>
          </p:nvPr>
        </p:nvGraphicFramePr>
        <p:xfrm>
          <a:off x="279400" y="4869180"/>
          <a:ext cx="11633200" cy="548640"/>
        </p:xfrm>
        <a:graphic>
          <a:graphicData uri="http://schemas.openxmlformats.org/drawingml/2006/table">
            <a:tbl>
              <a:tblPr firstRow="1" bandRow="1">
                <a:tableStyleId>{E8B1032C-EA38-4F05-BA0D-38AFFFC7BED3}</a:tableStyleId>
              </a:tblPr>
              <a:tblGrid>
                <a:gridCol w="5308600">
                  <a:extLst>
                    <a:ext uri="{9D8B030D-6E8A-4147-A177-3AD203B41FA5}">
                      <a16:colId xmlns:a16="http://schemas.microsoft.com/office/drawing/2014/main" xmlns="" val="20000"/>
                    </a:ext>
                  </a:extLst>
                </a:gridCol>
                <a:gridCol w="6324600">
                  <a:extLst>
                    <a:ext uri="{9D8B030D-6E8A-4147-A177-3AD203B41FA5}">
                      <a16:colId xmlns:a16="http://schemas.microsoft.com/office/drawing/2014/main" xmlns="" val="20001"/>
                    </a:ext>
                  </a:extLst>
                </a:gridCol>
              </a:tblGrid>
              <a:tr h="548640">
                <a:tc>
                  <a:txBody>
                    <a:bodyPr/>
                    <a:lstStyle/>
                    <a:p>
                      <a:pPr marL="0" indent="0" algn="just">
                        <a:buFont typeface="Wingdings" charset="2"/>
                        <a:buNone/>
                      </a:pPr>
                      <a:r>
                        <a:rPr lang="en-US" sz="1800" b="0"/>
                        <a:t>It is prone to routing loops</a:t>
                      </a:r>
                      <a:endParaRPr lang="en-US" sz="1800" b="0" dirty="0"/>
                    </a:p>
                  </a:txBody>
                  <a:tcPr marL="121920" marR="121920"/>
                </a:tc>
                <a:tc>
                  <a:txBody>
                    <a:bodyPr/>
                    <a:lstStyle/>
                    <a:p>
                      <a:pPr marL="0" indent="0" algn="just">
                        <a:buFont typeface="Wingdings" charset="2"/>
                        <a:buNone/>
                      </a:pPr>
                      <a:r>
                        <a:rPr lang="en-US" sz="1800" b="0" dirty="0"/>
                        <a:t>No routing loops</a:t>
                      </a:r>
                    </a:p>
                  </a:txBody>
                  <a:tcPr marL="121920" marR="12192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406794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Routing</a:t>
            </a:r>
          </a:p>
        </p:txBody>
      </p:sp>
      <p:sp>
        <p:nvSpPr>
          <p:cNvPr id="3" name="Content Placeholder 2"/>
          <p:cNvSpPr>
            <a:spLocks noGrp="1"/>
          </p:cNvSpPr>
          <p:nvPr>
            <p:ph idx="1"/>
          </p:nvPr>
        </p:nvSpPr>
        <p:spPr/>
        <p:txBody>
          <a:bodyPr>
            <a:normAutofit/>
          </a:bodyPr>
          <a:lstStyle/>
          <a:p>
            <a:pPr lvl="0" algn="just"/>
            <a:r>
              <a:rPr lang="en-IN" dirty="0"/>
              <a:t>As networks grow in size, the router routing tables grow proportionally. </a:t>
            </a:r>
            <a:endParaRPr lang="en-GB" dirty="0"/>
          </a:p>
          <a:p>
            <a:pPr lvl="0" algn="just"/>
            <a:r>
              <a:rPr lang="en-IN" dirty="0"/>
              <a:t>Router memory, CPU time and more bandwidth consumed to send status reports about them. </a:t>
            </a:r>
            <a:endParaRPr lang="en-GB" dirty="0"/>
          </a:p>
          <a:p>
            <a:pPr lvl="0" algn="just"/>
            <a:r>
              <a:rPr lang="en-IN" dirty="0"/>
              <a:t>When hierarchical routing is used, the routers are divided into what called </a:t>
            </a:r>
            <a:r>
              <a:rPr lang="en-IN" b="1" dirty="0"/>
              <a:t>regions</a:t>
            </a:r>
            <a:r>
              <a:rPr lang="en-IN" dirty="0"/>
              <a:t>.</a:t>
            </a:r>
          </a:p>
          <a:p>
            <a:pPr lvl="0" algn="just"/>
            <a:r>
              <a:rPr lang="en-IN" dirty="0"/>
              <a:t>Each router knowing all the details about how to route packets to destinations within its own region.</a:t>
            </a:r>
          </a:p>
          <a:p>
            <a:pPr lvl="0" algn="just"/>
            <a:r>
              <a:rPr lang="en-IN" dirty="0"/>
              <a:t>But knowing nothing about the internal structure of other regions.</a:t>
            </a:r>
            <a:endParaRPr lang="en-GB" dirty="0"/>
          </a:p>
          <a:p>
            <a:pPr algn="just"/>
            <a:endParaRPr lang="en-US" dirty="0"/>
          </a:p>
        </p:txBody>
      </p:sp>
    </p:spTree>
    <p:extLst>
      <p:ext uri="{BB962C8B-B14F-4D97-AF65-F5344CB8AC3E}">
        <p14:creationId xmlns:p14="http://schemas.microsoft.com/office/powerpoint/2010/main" val="262237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Routing - Example</a:t>
            </a:r>
          </a:p>
        </p:txBody>
      </p:sp>
      <p:sp>
        <p:nvSpPr>
          <p:cNvPr id="5" name="Content Placeholder 4">
            <a:extLst>
              <a:ext uri="{FF2B5EF4-FFF2-40B4-BE49-F238E27FC236}">
                <a16:creationId xmlns:a16="http://schemas.microsoft.com/office/drawing/2014/main" xmlns="" id="{5CB8FDFF-470D-284A-AF1A-B263CAFDE4CB}"/>
              </a:ext>
            </a:extLst>
          </p:cNvPr>
          <p:cNvSpPr>
            <a:spLocks noGrp="1"/>
          </p:cNvSpPr>
          <p:nvPr>
            <p:ph idx="1"/>
          </p:nvPr>
        </p:nvSpPr>
        <p:spPr/>
        <p:txBody>
          <a:bodyPr/>
          <a:lstStyle/>
          <a:p>
            <a:endParaRPr lang="en-US"/>
          </a:p>
        </p:txBody>
      </p:sp>
      <p:pic>
        <p:nvPicPr>
          <p:cNvPr id="7" name="Picture 6" descr="5-15"/>
          <p:cNvPicPr/>
          <p:nvPr/>
        </p:nvPicPr>
        <p:blipFill>
          <a:blip r:embed="rId2" cstate="print">
            <a:extLst>
              <a:ext uri="{28A0092B-C50C-407E-A947-70E740481C1C}">
                <a14:useLocalDpi xmlns:a14="http://schemas.microsoft.com/office/drawing/2010/main" val="0"/>
              </a:ext>
            </a:extLst>
          </a:blip>
          <a:stretch>
            <a:fillRect/>
          </a:stretch>
        </p:blipFill>
        <p:spPr bwMode="auto">
          <a:xfrm>
            <a:off x="1828800" y="1295400"/>
            <a:ext cx="8534400" cy="4343400"/>
          </a:xfrm>
          <a:prstGeom prst="rect">
            <a:avLst/>
          </a:prstGeom>
        </p:spPr>
      </p:pic>
      <p:sp>
        <p:nvSpPr>
          <p:cNvPr id="4" name="Rounded Rectangle 3">
            <a:extLst>
              <a:ext uri="{FF2B5EF4-FFF2-40B4-BE49-F238E27FC236}">
                <a16:creationId xmlns:a16="http://schemas.microsoft.com/office/drawing/2014/main" xmlns="" id="{094758D0-263F-A540-80C5-8113ECD38A36}"/>
              </a:ext>
            </a:extLst>
          </p:cNvPr>
          <p:cNvSpPr/>
          <p:nvPr/>
        </p:nvSpPr>
        <p:spPr>
          <a:xfrm>
            <a:off x="5892800" y="1828800"/>
            <a:ext cx="304800" cy="533400"/>
          </a:xfrm>
          <a:prstGeom prst="roundRect">
            <a:avLst/>
          </a:prstGeom>
          <a:solidFill>
            <a:srgbClr val="FFFF00">
              <a:alpha val="33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xmlns="" id="{F52F31EF-AA63-644C-824C-D6B48F63562F}"/>
              </a:ext>
            </a:extLst>
          </p:cNvPr>
          <p:cNvSpPr/>
          <p:nvPr/>
        </p:nvSpPr>
        <p:spPr>
          <a:xfrm>
            <a:off x="8432800" y="1828800"/>
            <a:ext cx="304800" cy="1447800"/>
          </a:xfrm>
          <a:prstGeom prst="roundRect">
            <a:avLst/>
          </a:prstGeom>
          <a:solidFill>
            <a:srgbClr val="FFFF00">
              <a:alpha val="33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xmlns="" id="{73CFA625-3920-EF48-A7C5-D98673BC8094}"/>
              </a:ext>
            </a:extLst>
          </p:cNvPr>
          <p:cNvSpPr/>
          <p:nvPr/>
        </p:nvSpPr>
        <p:spPr>
          <a:xfrm>
            <a:off x="5892801" y="2400300"/>
            <a:ext cx="258417" cy="3009900"/>
          </a:xfrm>
          <a:prstGeom prst="roundRect">
            <a:avLst/>
          </a:prstGeom>
          <a:solidFill>
            <a:srgbClr val="FFFF00">
              <a:alpha val="33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917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1" fill="hold" grpId="0" nodeType="clickEffect">
                                  <p:stCondLst>
                                    <p:cond delay="10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000"/>
                                        <p:tgtEl>
                                          <p:spTgt spid="4"/>
                                        </p:tgtEl>
                                        <p:attrNameLst>
                                          <p:attrName>ppt_y</p:attrName>
                                        </p:attrNameLst>
                                      </p:cBhvr>
                                      <p:tavLst>
                                        <p:tav tm="0">
                                          <p:val>
                                            <p:strVal val="#ppt_y-#ppt_h*1.125000"/>
                                          </p:val>
                                        </p:tav>
                                        <p:tav tm="100000">
                                          <p:val>
                                            <p:strVal val="#ppt_y"/>
                                          </p:val>
                                        </p:tav>
                                      </p:tavLst>
                                    </p:anim>
                                    <p:animEffect transition="in" filter="wipe(down)">
                                      <p:cBhvr>
                                        <p:cTn id="12" dur="7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100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6000"/>
                                        <p:tgtEl>
                                          <p:spTgt spid="9"/>
                                        </p:tgtEl>
                                        <p:attrNameLst>
                                          <p:attrName>ppt_y</p:attrName>
                                        </p:attrNameLst>
                                      </p:cBhvr>
                                      <p:tavLst>
                                        <p:tav tm="0">
                                          <p:val>
                                            <p:strVal val="#ppt_y-#ppt_h*1.125000"/>
                                          </p:val>
                                        </p:tav>
                                        <p:tav tm="100000">
                                          <p:val>
                                            <p:strVal val="#ppt_y"/>
                                          </p:val>
                                        </p:tav>
                                      </p:tavLst>
                                    </p:anim>
                                    <p:animEffect transition="in" filter="wipe(down)">
                                      <p:cBhvr>
                                        <p:cTn id="18" dur="6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8000"/>
                                        <p:tgtEl>
                                          <p:spTgt spid="6"/>
                                        </p:tgtEl>
                                        <p:attrNameLst>
                                          <p:attrName>ppt_y</p:attrName>
                                        </p:attrNameLst>
                                      </p:cBhvr>
                                      <p:tavLst>
                                        <p:tav tm="0">
                                          <p:val>
                                            <p:strVal val="#ppt_y-#ppt_h*1.125000"/>
                                          </p:val>
                                        </p:tav>
                                        <p:tav tm="100000">
                                          <p:val>
                                            <p:strVal val="#ppt_y"/>
                                          </p:val>
                                        </p:tav>
                                      </p:tavLst>
                                    </p:anim>
                                    <p:animEffect transition="in" filter="wipe(down)">
                                      <p:cBhvr>
                                        <p:cTn id="24" dur="8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Service Model</a:t>
            </a:r>
          </a:p>
        </p:txBody>
      </p:sp>
      <p:sp>
        <p:nvSpPr>
          <p:cNvPr id="3" name="Content Placeholder 2"/>
          <p:cNvSpPr>
            <a:spLocks noGrp="1"/>
          </p:cNvSpPr>
          <p:nvPr>
            <p:ph idx="1"/>
          </p:nvPr>
        </p:nvSpPr>
        <p:spPr/>
        <p:txBody>
          <a:bodyPr/>
          <a:lstStyle/>
          <a:p>
            <a:pPr lvl="0" algn="just"/>
            <a:r>
              <a:rPr lang="en-IN" dirty="0"/>
              <a:t>Services provided by network layer for individual datagrams.</a:t>
            </a:r>
            <a:endParaRPr lang="en-GB" dirty="0"/>
          </a:p>
          <a:p>
            <a:pPr lvl="0"/>
            <a:r>
              <a:rPr lang="en-IN" b="1" dirty="0"/>
              <a:t>Guaranteed delivery</a:t>
            </a:r>
            <a:endParaRPr lang="en-IN" dirty="0"/>
          </a:p>
          <a:p>
            <a:pPr lvl="1" algn="just"/>
            <a:r>
              <a:rPr lang="en-IN" dirty="0"/>
              <a:t>This service guarantees that the packet will eventually arrive at its destination.</a:t>
            </a:r>
            <a:endParaRPr lang="en-GB" dirty="0"/>
          </a:p>
          <a:p>
            <a:pPr lvl="0"/>
            <a:r>
              <a:rPr lang="en-IN" b="1" dirty="0"/>
              <a:t>Guaranteed delivery with bounded delay</a:t>
            </a:r>
            <a:endParaRPr lang="en-IN" dirty="0"/>
          </a:p>
          <a:p>
            <a:pPr lvl="1" algn="just"/>
            <a:r>
              <a:rPr lang="en-IN" dirty="0"/>
              <a:t>This service not only guarantees delivery of the packet, but delivery within a specified host-to-host delay bound.</a:t>
            </a:r>
            <a:endParaRPr lang="en-GB" dirty="0"/>
          </a:p>
          <a:p>
            <a:endParaRPr lang="en-US" dirty="0"/>
          </a:p>
        </p:txBody>
      </p:sp>
    </p:spTree>
    <p:extLst>
      <p:ext uri="{BB962C8B-B14F-4D97-AF65-F5344CB8AC3E}">
        <p14:creationId xmlns:p14="http://schemas.microsoft.com/office/powerpoint/2010/main" val="337797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Routing</a:t>
            </a:r>
          </a:p>
        </p:txBody>
      </p:sp>
      <p:sp>
        <p:nvSpPr>
          <p:cNvPr id="3" name="Content Placeholder 2"/>
          <p:cNvSpPr>
            <a:spLocks noGrp="1"/>
          </p:cNvSpPr>
          <p:nvPr>
            <p:ph idx="1"/>
          </p:nvPr>
        </p:nvSpPr>
        <p:spPr/>
        <p:txBody>
          <a:bodyPr>
            <a:normAutofit/>
          </a:bodyPr>
          <a:lstStyle/>
          <a:p>
            <a:pPr lvl="0" algn="just"/>
            <a:r>
              <a:rPr lang="en-IN" dirty="0"/>
              <a:t>Host need to send messages to many or all other hosts. </a:t>
            </a:r>
            <a:endParaRPr lang="en-GB" dirty="0"/>
          </a:p>
          <a:p>
            <a:pPr lvl="0" algn="just"/>
            <a:r>
              <a:rPr lang="en-IN" dirty="0"/>
              <a:t>For example</a:t>
            </a:r>
          </a:p>
          <a:p>
            <a:pPr lvl="1" algn="just"/>
            <a:r>
              <a:rPr lang="en-IN" dirty="0"/>
              <a:t>A service distributing weather reports</a:t>
            </a:r>
          </a:p>
          <a:p>
            <a:pPr lvl="1" algn="just"/>
            <a:r>
              <a:rPr lang="en-IN" dirty="0"/>
              <a:t>Stock market updates </a:t>
            </a:r>
          </a:p>
          <a:p>
            <a:pPr lvl="1" algn="just"/>
            <a:r>
              <a:rPr lang="en-IN" dirty="0"/>
              <a:t>Live radio programs </a:t>
            </a:r>
          </a:p>
          <a:p>
            <a:pPr algn="just"/>
            <a:r>
              <a:rPr lang="en-IN" dirty="0"/>
              <a:t>In Short, Sending a packet to all destinations simultaneously is called broadcasting.</a:t>
            </a:r>
            <a:endParaRPr lang="en-GB" dirty="0"/>
          </a:p>
          <a:p>
            <a:pPr lvl="0" algn="just"/>
            <a:r>
              <a:rPr lang="en-IN" dirty="0">
                <a:solidFill>
                  <a:schemeClr val="accent6"/>
                </a:solidFill>
              </a:rPr>
              <a:t>First broadcasting </a:t>
            </a:r>
            <a:r>
              <a:rPr lang="en-IN" dirty="0"/>
              <a:t>method that simply send a distinct packet to each destination.</a:t>
            </a:r>
            <a:endParaRPr lang="en-GB" dirty="0"/>
          </a:p>
          <a:p>
            <a:pPr lvl="0" algn="just"/>
            <a:r>
              <a:rPr lang="en-GB" dirty="0"/>
              <a:t>S</a:t>
            </a:r>
            <a:r>
              <a:rPr lang="en-IN" dirty="0"/>
              <a:t>o, it waste of bandwidth, but it also requires the source to have a complete list of all destinations. </a:t>
            </a:r>
          </a:p>
          <a:p>
            <a:pPr lvl="0" algn="just"/>
            <a:r>
              <a:rPr lang="en-IN" dirty="0"/>
              <a:t>In practice this may be the only possibility, but it is the least desirable of the methods.</a:t>
            </a:r>
            <a:endParaRPr lang="en-GB" dirty="0"/>
          </a:p>
        </p:txBody>
      </p:sp>
    </p:spTree>
    <p:extLst>
      <p:ext uri="{BB962C8B-B14F-4D97-AF65-F5344CB8AC3E}">
        <p14:creationId xmlns:p14="http://schemas.microsoft.com/office/powerpoint/2010/main" val="409128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Routing </a:t>
            </a:r>
            <a:r>
              <a:rPr lang="mr-IN" dirty="0"/>
              <a:t>–</a:t>
            </a:r>
            <a:r>
              <a:rPr lang="en-US" dirty="0"/>
              <a:t> </a:t>
            </a:r>
            <a:r>
              <a:rPr lang="en-US" dirty="0" err="1"/>
              <a:t>Cont</a:t>
            </a:r>
            <a:r>
              <a:rPr lang="mr-IN" dirty="0"/>
              <a:t>…</a:t>
            </a:r>
            <a:endParaRPr lang="en-US" dirty="0"/>
          </a:p>
        </p:txBody>
      </p:sp>
      <p:sp>
        <p:nvSpPr>
          <p:cNvPr id="3" name="Content Placeholder 2"/>
          <p:cNvSpPr>
            <a:spLocks noGrp="1"/>
          </p:cNvSpPr>
          <p:nvPr>
            <p:ph idx="1"/>
          </p:nvPr>
        </p:nvSpPr>
        <p:spPr/>
        <p:txBody>
          <a:bodyPr/>
          <a:lstStyle/>
          <a:p>
            <a:pPr lvl="0" algn="just"/>
            <a:r>
              <a:rPr lang="en-IN" dirty="0"/>
              <a:t>Flooding is </a:t>
            </a:r>
            <a:r>
              <a:rPr lang="en-IN" dirty="0">
                <a:solidFill>
                  <a:schemeClr val="accent6"/>
                </a:solidFill>
              </a:rPr>
              <a:t>Second method</a:t>
            </a:r>
            <a:r>
              <a:rPr lang="en-IN" dirty="0"/>
              <a:t>. Although flooding is for ordinary point-to-point communication, for broadcasting it might rate serious consideration, especially if none of the methods are applicable. </a:t>
            </a:r>
            <a:endParaRPr lang="en-GB" dirty="0"/>
          </a:p>
          <a:p>
            <a:pPr lvl="0" algn="just"/>
            <a:r>
              <a:rPr lang="en-IN" dirty="0"/>
              <a:t>The problem with flooding as a broadcast technique is the same problem it has as a point-to-point routing algorithm. </a:t>
            </a:r>
          </a:p>
          <a:p>
            <a:pPr lvl="0" algn="just"/>
            <a:r>
              <a:rPr lang="en-IN" dirty="0"/>
              <a:t>It generates too many packets and consumes too much bandwidth.</a:t>
            </a:r>
            <a:endParaRPr lang="en-GB" dirty="0"/>
          </a:p>
          <a:p>
            <a:pPr lvl="0" algn="just"/>
            <a:r>
              <a:rPr lang="en-IN" dirty="0"/>
              <a:t>A </a:t>
            </a:r>
            <a:r>
              <a:rPr lang="en-IN" dirty="0">
                <a:solidFill>
                  <a:schemeClr val="accent6"/>
                </a:solidFill>
              </a:rPr>
              <a:t>third algorithm </a:t>
            </a:r>
            <a:r>
              <a:rPr lang="en-IN" dirty="0"/>
              <a:t>is Multi Destination Routing. </a:t>
            </a:r>
            <a:endParaRPr lang="en-GB" dirty="0"/>
          </a:p>
          <a:p>
            <a:pPr lvl="0" algn="just"/>
            <a:r>
              <a:rPr lang="en-IN" dirty="0"/>
              <a:t>If this method is used, each packet contains either a list of destinations or a bit map indicating the desired destinations. </a:t>
            </a:r>
            <a:endParaRPr lang="en-GB" dirty="0"/>
          </a:p>
          <a:p>
            <a:pPr algn="just"/>
            <a:endParaRPr lang="en-US" dirty="0"/>
          </a:p>
        </p:txBody>
      </p:sp>
    </p:spTree>
    <p:extLst>
      <p:ext uri="{BB962C8B-B14F-4D97-AF65-F5344CB8AC3E}">
        <p14:creationId xmlns:p14="http://schemas.microsoft.com/office/powerpoint/2010/main" val="188450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Routing </a:t>
            </a:r>
            <a:r>
              <a:rPr lang="mr-IN" dirty="0"/>
              <a:t>–</a:t>
            </a:r>
            <a:r>
              <a:rPr lang="en-US" dirty="0"/>
              <a:t> </a:t>
            </a:r>
            <a:r>
              <a:rPr lang="en-US" dirty="0" err="1"/>
              <a:t>Cont</a:t>
            </a:r>
            <a:r>
              <a:rPr lang="mr-IN" dirty="0"/>
              <a:t>…</a:t>
            </a:r>
            <a:endParaRPr lang="en-US" dirty="0"/>
          </a:p>
        </p:txBody>
      </p:sp>
      <p:sp>
        <p:nvSpPr>
          <p:cNvPr id="3" name="Content Placeholder 2"/>
          <p:cNvSpPr>
            <a:spLocks noGrp="1"/>
          </p:cNvSpPr>
          <p:nvPr>
            <p:ph idx="1"/>
          </p:nvPr>
        </p:nvSpPr>
        <p:spPr/>
        <p:txBody>
          <a:bodyPr>
            <a:normAutofit/>
          </a:bodyPr>
          <a:lstStyle/>
          <a:p>
            <a:pPr lvl="0" algn="just"/>
            <a:r>
              <a:rPr lang="en-IN" dirty="0"/>
              <a:t>When a packet arrives at a router, the router checks all the destinations to determine the set of output lines that will be needed. </a:t>
            </a:r>
            <a:endParaRPr lang="en-GB" dirty="0"/>
          </a:p>
          <a:p>
            <a:pPr lvl="0" algn="just"/>
            <a:r>
              <a:rPr lang="en-IN" dirty="0"/>
              <a:t>The router generates a new copy of the packet for each output line to be used and includes in each packet only those destinations that are to use the line.</a:t>
            </a:r>
            <a:endParaRPr lang="en-GB" dirty="0"/>
          </a:p>
          <a:p>
            <a:pPr lvl="0" algn="just"/>
            <a:r>
              <a:rPr lang="en-IN" dirty="0"/>
              <a:t>A </a:t>
            </a:r>
            <a:r>
              <a:rPr lang="en-IN" dirty="0">
                <a:solidFill>
                  <a:schemeClr val="accent6"/>
                </a:solidFill>
              </a:rPr>
              <a:t>fourth broadcast algorithm </a:t>
            </a:r>
            <a:r>
              <a:rPr lang="en-IN" dirty="0"/>
              <a:t>makes explicit use of the sink tree for the router initiating the broadcast-or any other convenient spanning tree for that matter. </a:t>
            </a:r>
            <a:endParaRPr lang="en-GB" dirty="0"/>
          </a:p>
          <a:p>
            <a:pPr lvl="0" algn="just"/>
            <a:r>
              <a:rPr lang="en-IN" dirty="0"/>
              <a:t>A spanning tree is a subset of the subnet that includes all the routers but contains no loops. </a:t>
            </a:r>
            <a:endParaRPr lang="en-GB" dirty="0"/>
          </a:p>
          <a:p>
            <a:pPr lvl="0" algn="just"/>
            <a:r>
              <a:rPr lang="en-IN" dirty="0"/>
              <a:t>If each router knows which of its lines belong to the spanning tree, it can copy an incoming broadcast packet onto all the spanning tree lines except the one it arrived on.</a:t>
            </a:r>
            <a:endParaRPr lang="en-GB" dirty="0"/>
          </a:p>
          <a:p>
            <a:endParaRPr lang="en-US" dirty="0"/>
          </a:p>
        </p:txBody>
      </p:sp>
    </p:spTree>
    <p:extLst>
      <p:ext uri="{BB962C8B-B14F-4D97-AF65-F5344CB8AC3E}">
        <p14:creationId xmlns:p14="http://schemas.microsoft.com/office/powerpoint/2010/main" val="392576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Multicast Routing</a:t>
            </a:r>
          </a:p>
        </p:txBody>
      </p:sp>
      <p:sp>
        <p:nvSpPr>
          <p:cNvPr id="3" name="Content Placeholder 2"/>
          <p:cNvSpPr>
            <a:spLocks noGrp="1"/>
          </p:cNvSpPr>
          <p:nvPr>
            <p:ph idx="1"/>
          </p:nvPr>
        </p:nvSpPr>
        <p:spPr/>
        <p:txBody>
          <a:bodyPr>
            <a:normAutofit/>
          </a:bodyPr>
          <a:lstStyle/>
          <a:p>
            <a:pPr algn="just"/>
            <a:r>
              <a:rPr lang="en-US" sz="2200" dirty="0"/>
              <a:t>Sending a message to a group is called </a:t>
            </a:r>
            <a:r>
              <a:rPr lang="en-US" sz="2200" dirty="0">
                <a:solidFill>
                  <a:schemeClr val="accent6"/>
                </a:solidFill>
              </a:rPr>
              <a:t>multicasting</a:t>
            </a:r>
            <a:r>
              <a:rPr lang="en-US" sz="2200" dirty="0"/>
              <a:t>, and its routing algorithm is called </a:t>
            </a:r>
            <a:r>
              <a:rPr lang="en-US" sz="2200" dirty="0">
                <a:solidFill>
                  <a:schemeClr val="accent6"/>
                </a:solidFill>
              </a:rPr>
              <a:t>multicast</a:t>
            </a:r>
            <a:r>
              <a:rPr lang="en-US" sz="2200" dirty="0">
                <a:solidFill>
                  <a:srgbClr val="FF0000"/>
                </a:solidFill>
              </a:rPr>
              <a:t> </a:t>
            </a:r>
            <a:r>
              <a:rPr lang="en-US" sz="2200" dirty="0">
                <a:solidFill>
                  <a:schemeClr val="accent6"/>
                </a:solidFill>
              </a:rPr>
              <a:t>routing</a:t>
            </a:r>
            <a:r>
              <a:rPr lang="en-US" sz="2200" dirty="0">
                <a:solidFill>
                  <a:srgbClr val="FF0000"/>
                </a:solidFill>
              </a:rPr>
              <a:t>.</a:t>
            </a:r>
          </a:p>
          <a:p>
            <a:pPr algn="just"/>
            <a:r>
              <a:rPr lang="en-US" sz="2200" dirty="0"/>
              <a:t>Multicasting requires group management. Need to create and destroy groups, and to allow processes to join and leave groups.</a:t>
            </a:r>
          </a:p>
          <a:p>
            <a:pPr algn="just"/>
            <a:r>
              <a:rPr lang="en-US" sz="2200" dirty="0"/>
              <a:t>To do multicast routing, each router computes a spanning tree covering all other routers.</a:t>
            </a:r>
          </a:p>
          <a:p>
            <a:pPr algn="just"/>
            <a:r>
              <a:rPr lang="en-US" sz="2200" dirty="0"/>
              <a:t>For example, in Figure (a) we have two groups, 1 and 2. </a:t>
            </a:r>
          </a:p>
          <a:p>
            <a:pPr algn="just"/>
            <a:r>
              <a:rPr lang="en-US" sz="2200" dirty="0"/>
              <a:t>Some routers are attached to hosts that belong to one or both of these groups, as indicated in the figure. </a:t>
            </a:r>
          </a:p>
          <a:p>
            <a:endParaRPr lang="en-US" dirty="0"/>
          </a:p>
        </p:txBody>
      </p:sp>
      <p:pic>
        <p:nvPicPr>
          <p:cNvPr id="10" name="Picture 9" descr="5-17"/>
          <p:cNvPicPr/>
          <p:nvPr/>
        </p:nvPicPr>
        <p:blipFill rotWithShape="1">
          <a:blip r:embed="rId2" cstate="print">
            <a:extLst>
              <a:ext uri="{28A0092B-C50C-407E-A947-70E740481C1C}">
                <a14:useLocalDpi xmlns:a14="http://schemas.microsoft.com/office/drawing/2010/main" val="0"/>
              </a:ext>
            </a:extLst>
          </a:blip>
          <a:srcRect b="50000"/>
          <a:stretch/>
        </p:blipFill>
        <p:spPr bwMode="auto">
          <a:xfrm>
            <a:off x="3251200" y="4800600"/>
            <a:ext cx="6170507" cy="1676400"/>
          </a:xfrm>
          <a:prstGeom prst="rect">
            <a:avLst/>
          </a:prstGeom>
          <a:noFill/>
        </p:spPr>
      </p:pic>
    </p:spTree>
    <p:extLst>
      <p:ext uri="{BB962C8B-B14F-4D97-AF65-F5344CB8AC3E}">
        <p14:creationId xmlns:p14="http://schemas.microsoft.com/office/powerpoint/2010/main" val="132146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Multicast Routing – </a:t>
            </a:r>
            <a:r>
              <a:rPr lang="en-US" dirty="0" err="1"/>
              <a:t>Cont</a:t>
            </a:r>
            <a:r>
              <a:rPr lang="en-US" dirty="0"/>
              <a:t>…</a:t>
            </a:r>
          </a:p>
        </p:txBody>
      </p:sp>
      <p:sp>
        <p:nvSpPr>
          <p:cNvPr id="3" name="Content Placeholder 2"/>
          <p:cNvSpPr>
            <a:spLocks noGrp="1"/>
          </p:cNvSpPr>
          <p:nvPr>
            <p:ph idx="1"/>
          </p:nvPr>
        </p:nvSpPr>
        <p:spPr/>
        <p:txBody>
          <a:bodyPr>
            <a:normAutofit/>
          </a:bodyPr>
          <a:lstStyle/>
          <a:p>
            <a:pPr algn="just"/>
            <a:r>
              <a:rPr lang="en-US" sz="2200" dirty="0"/>
              <a:t>A spanning tree for the leftmost router is shown in Figure (b).</a:t>
            </a:r>
          </a:p>
          <a:p>
            <a:pPr algn="just"/>
            <a:r>
              <a:rPr lang="en-US" sz="2200" dirty="0"/>
              <a:t>When a process sends a multicast packet to a group, the first router examines its spanning tree and prunes it, removing all lines that do not lead to hosts that are members of the group. </a:t>
            </a:r>
          </a:p>
          <a:p>
            <a:pPr algn="just"/>
            <a:r>
              <a:rPr lang="en-US" sz="2200" dirty="0"/>
              <a:t>In our example, Figure (c) shows the pruned spanning tree for group 1. </a:t>
            </a:r>
          </a:p>
          <a:p>
            <a:pPr algn="just"/>
            <a:r>
              <a:rPr lang="en-US" sz="2200" dirty="0"/>
              <a:t>Figure(d) shows the pruned spanning tree for group 2. Multicast packets are forwarded only along the appropriate spanning tree.</a:t>
            </a:r>
          </a:p>
          <a:p>
            <a:endParaRPr lang="en-US" sz="2200" dirty="0"/>
          </a:p>
        </p:txBody>
      </p:sp>
      <p:pic>
        <p:nvPicPr>
          <p:cNvPr id="5" name="Picture 4" descr="5-17"/>
          <p:cNvPicPr/>
          <p:nvPr/>
        </p:nvPicPr>
        <p:blipFill rotWithShape="1">
          <a:blip r:embed="rId2" cstate="print">
            <a:extLst>
              <a:ext uri="{28A0092B-C50C-407E-A947-70E740481C1C}">
                <a14:useLocalDpi xmlns:a14="http://schemas.microsoft.com/office/drawing/2010/main" val="0"/>
              </a:ext>
            </a:extLst>
          </a:blip>
          <a:srcRect t="50000"/>
          <a:stretch/>
        </p:blipFill>
        <p:spPr bwMode="auto">
          <a:xfrm>
            <a:off x="2844800" y="4038600"/>
            <a:ext cx="6881707" cy="2133600"/>
          </a:xfrm>
          <a:prstGeom prst="rect">
            <a:avLst/>
          </a:prstGeom>
          <a:noFill/>
        </p:spPr>
      </p:pic>
    </p:spTree>
    <p:extLst>
      <p:ext uri="{BB962C8B-B14F-4D97-AF65-F5344CB8AC3E}">
        <p14:creationId xmlns:p14="http://schemas.microsoft.com/office/powerpoint/2010/main" val="266132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a:t>
            </a:r>
            <a:r>
              <a:rPr lang="en-US"/>
              <a:t>between RIP, </a:t>
            </a:r>
            <a:r>
              <a:rPr lang="en-US" dirty="0"/>
              <a:t>OSPF and BGP</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77697638"/>
              </p:ext>
            </p:extLst>
          </p:nvPr>
        </p:nvGraphicFramePr>
        <p:xfrm>
          <a:off x="131763" y="863600"/>
          <a:ext cx="11928474" cy="3442970"/>
        </p:xfrm>
        <a:graphic>
          <a:graphicData uri="http://schemas.openxmlformats.org/drawingml/2006/table">
            <a:tbl>
              <a:tblPr firstRow="1" firstCol="1" bandRow="1">
                <a:tableStyleId>{10A1B5D5-9B99-4C35-A422-299274C87663}</a:tableStyleId>
              </a:tblPr>
              <a:tblGrid>
                <a:gridCol w="3976158">
                  <a:extLst>
                    <a:ext uri="{9D8B030D-6E8A-4147-A177-3AD203B41FA5}">
                      <a16:colId xmlns:a16="http://schemas.microsoft.com/office/drawing/2014/main" xmlns="" val="20000"/>
                    </a:ext>
                  </a:extLst>
                </a:gridCol>
                <a:gridCol w="3976158">
                  <a:extLst>
                    <a:ext uri="{9D8B030D-6E8A-4147-A177-3AD203B41FA5}">
                      <a16:colId xmlns:a16="http://schemas.microsoft.com/office/drawing/2014/main" xmlns="" val="20001"/>
                    </a:ext>
                  </a:extLst>
                </a:gridCol>
                <a:gridCol w="3976158">
                  <a:extLst>
                    <a:ext uri="{9D8B030D-6E8A-4147-A177-3AD203B41FA5}">
                      <a16:colId xmlns:a16="http://schemas.microsoft.com/office/drawing/2014/main" xmlns="" val="20002"/>
                    </a:ext>
                  </a:extLst>
                </a:gridCol>
              </a:tblGrid>
              <a:tr h="0">
                <a:tc>
                  <a:txBody>
                    <a:bodyPr/>
                    <a:lstStyle/>
                    <a:p>
                      <a:pPr marL="0" marR="0" algn="ctr">
                        <a:lnSpc>
                          <a:spcPct val="115000"/>
                        </a:lnSpc>
                        <a:spcBef>
                          <a:spcPts val="0"/>
                        </a:spcBef>
                        <a:spcAft>
                          <a:spcPts val="0"/>
                        </a:spcAft>
                      </a:pPr>
                      <a:r>
                        <a:rPr lang="en-IN" sz="2400" dirty="0">
                          <a:effectLst/>
                        </a:rPr>
                        <a:t>RIP</a:t>
                      </a:r>
                      <a:endParaRPr lang="en-US" sz="2400" dirty="0">
                        <a:effectLst/>
                        <a:latin typeface="Calibri"/>
                        <a:ea typeface="Times New Roman"/>
                        <a:cs typeface="Shruti"/>
                      </a:endParaRPr>
                    </a:p>
                  </a:txBody>
                  <a:tcPr marT="0" marB="0"/>
                </a:tc>
                <a:tc>
                  <a:txBody>
                    <a:bodyPr/>
                    <a:lstStyle/>
                    <a:p>
                      <a:pPr marL="0" marR="0" algn="ctr">
                        <a:lnSpc>
                          <a:spcPct val="115000"/>
                        </a:lnSpc>
                        <a:spcBef>
                          <a:spcPts val="0"/>
                        </a:spcBef>
                        <a:spcAft>
                          <a:spcPts val="0"/>
                        </a:spcAft>
                      </a:pPr>
                      <a:r>
                        <a:rPr lang="en-IN" sz="2400" dirty="0">
                          <a:effectLst/>
                        </a:rPr>
                        <a:t>OSPF</a:t>
                      </a:r>
                      <a:endParaRPr lang="en-US" sz="2400" dirty="0">
                        <a:effectLst/>
                        <a:latin typeface="Calibri"/>
                        <a:ea typeface="Times New Roman"/>
                        <a:cs typeface="Shruti"/>
                      </a:endParaRPr>
                    </a:p>
                  </a:txBody>
                  <a:tcPr marT="0" marB="0"/>
                </a:tc>
                <a:tc>
                  <a:txBody>
                    <a:bodyPr/>
                    <a:lstStyle/>
                    <a:p>
                      <a:pPr marL="0" marR="0" algn="ctr">
                        <a:lnSpc>
                          <a:spcPct val="115000"/>
                        </a:lnSpc>
                        <a:spcBef>
                          <a:spcPts val="0"/>
                        </a:spcBef>
                        <a:spcAft>
                          <a:spcPts val="0"/>
                        </a:spcAft>
                      </a:pPr>
                      <a:r>
                        <a:rPr lang="en-IN" sz="2400" dirty="0">
                          <a:effectLst/>
                        </a:rPr>
                        <a:t>BGP</a:t>
                      </a:r>
                      <a:endParaRPr lang="en-US" sz="2400" dirty="0">
                        <a:effectLst/>
                        <a:latin typeface="Calibri"/>
                        <a:ea typeface="Times New Roman"/>
                        <a:cs typeface="Shruti"/>
                      </a:endParaRPr>
                    </a:p>
                  </a:txBody>
                  <a:tcPr marT="0" marB="0"/>
                </a:tc>
                <a:extLst>
                  <a:ext uri="{0D108BD9-81ED-4DB2-BD59-A6C34878D82A}">
                    <a16:rowId xmlns:a16="http://schemas.microsoft.com/office/drawing/2014/main" xmlns="" val="10000"/>
                  </a:ext>
                </a:extLst>
              </a:tr>
              <a:tr h="0">
                <a:tc>
                  <a:txBody>
                    <a:bodyPr/>
                    <a:lstStyle/>
                    <a:p>
                      <a:pPr marL="0" marR="0" algn="just">
                        <a:lnSpc>
                          <a:spcPct val="115000"/>
                        </a:lnSpc>
                        <a:spcBef>
                          <a:spcPts val="0"/>
                        </a:spcBef>
                        <a:spcAft>
                          <a:spcPts val="0"/>
                        </a:spcAft>
                      </a:pPr>
                      <a:r>
                        <a:rPr lang="en-IN" sz="2000" b="0" dirty="0">
                          <a:effectLst/>
                        </a:rPr>
                        <a:t>RIP is intra domain routing protocol used with in the autonomous system</a:t>
                      </a:r>
                      <a:endParaRPr lang="en-US" sz="2000" b="0" dirty="0">
                        <a:effectLst/>
                        <a:latin typeface="Calibri"/>
                        <a:ea typeface="Times New Roman"/>
                        <a:cs typeface="Shruti"/>
                      </a:endParaRPr>
                    </a:p>
                  </a:txBody>
                  <a:tcPr marT="0" marB="0"/>
                </a:tc>
                <a:tc>
                  <a:txBody>
                    <a:bodyPr/>
                    <a:lstStyle/>
                    <a:p>
                      <a:pPr marL="0" marR="0" algn="just">
                        <a:lnSpc>
                          <a:spcPct val="115000"/>
                        </a:lnSpc>
                        <a:spcBef>
                          <a:spcPts val="0"/>
                        </a:spcBef>
                        <a:spcAft>
                          <a:spcPts val="0"/>
                        </a:spcAft>
                      </a:pPr>
                      <a:r>
                        <a:rPr lang="en-IN" sz="2000" b="0" dirty="0">
                          <a:effectLst/>
                        </a:rPr>
                        <a:t>OSPF is also intra domain routing protocol used with in the autonomous system</a:t>
                      </a:r>
                      <a:endParaRPr lang="en-US" sz="2000" b="0" dirty="0">
                        <a:effectLst/>
                        <a:latin typeface="Calibri"/>
                        <a:ea typeface="Times New Roman"/>
                        <a:cs typeface="Shruti"/>
                      </a:endParaRPr>
                    </a:p>
                  </a:txBody>
                  <a:tcPr marT="0" marB="0"/>
                </a:tc>
                <a:tc>
                  <a:txBody>
                    <a:bodyPr/>
                    <a:lstStyle/>
                    <a:p>
                      <a:pPr marL="0" marR="0" algn="just">
                        <a:lnSpc>
                          <a:spcPct val="115000"/>
                        </a:lnSpc>
                        <a:spcBef>
                          <a:spcPts val="0"/>
                        </a:spcBef>
                        <a:spcAft>
                          <a:spcPts val="0"/>
                        </a:spcAft>
                      </a:pPr>
                      <a:r>
                        <a:rPr lang="en-IN" sz="2000" b="0" dirty="0">
                          <a:effectLst/>
                        </a:rPr>
                        <a:t>It is inter domain routing protocol used between the autonomous system</a:t>
                      </a:r>
                      <a:endParaRPr lang="en-US" sz="2000" b="0" dirty="0">
                        <a:effectLst/>
                        <a:latin typeface="Calibri"/>
                        <a:ea typeface="Times New Roman"/>
                        <a:cs typeface="Shruti"/>
                      </a:endParaRPr>
                    </a:p>
                  </a:txBody>
                  <a:tcPr marT="0" marB="0"/>
                </a:tc>
                <a:extLst>
                  <a:ext uri="{0D108BD9-81ED-4DB2-BD59-A6C34878D82A}">
                    <a16:rowId xmlns:a16="http://schemas.microsoft.com/office/drawing/2014/main" xmlns="" val="10001"/>
                  </a:ext>
                </a:extLst>
              </a:tr>
              <a:tr h="0">
                <a:tc>
                  <a:txBody>
                    <a:bodyPr/>
                    <a:lstStyle/>
                    <a:p>
                      <a:pPr marL="0" marR="0" algn="just">
                        <a:lnSpc>
                          <a:spcPct val="115000"/>
                        </a:lnSpc>
                        <a:spcBef>
                          <a:spcPts val="0"/>
                        </a:spcBef>
                        <a:spcAft>
                          <a:spcPts val="0"/>
                        </a:spcAft>
                      </a:pPr>
                      <a:r>
                        <a:rPr lang="en-IN" sz="2000" b="0" dirty="0">
                          <a:effectLst/>
                        </a:rPr>
                        <a:t>RIP is used for Small networks with maximum number of hops 16</a:t>
                      </a:r>
                      <a:endParaRPr lang="en-US" sz="2000" b="0" dirty="0">
                        <a:effectLst/>
                        <a:latin typeface="Calibri"/>
                        <a:ea typeface="Times New Roman"/>
                        <a:cs typeface="Shruti"/>
                      </a:endParaRPr>
                    </a:p>
                  </a:txBody>
                  <a:tcPr marT="0" marB="0"/>
                </a:tc>
                <a:tc>
                  <a:txBody>
                    <a:bodyPr/>
                    <a:lstStyle/>
                    <a:p>
                      <a:pPr marL="0" marR="0" algn="just">
                        <a:lnSpc>
                          <a:spcPct val="115000"/>
                        </a:lnSpc>
                        <a:spcBef>
                          <a:spcPts val="0"/>
                        </a:spcBef>
                        <a:spcAft>
                          <a:spcPts val="0"/>
                        </a:spcAft>
                      </a:pPr>
                      <a:r>
                        <a:rPr lang="en-IN" sz="2000" b="0" dirty="0">
                          <a:effectLst/>
                        </a:rPr>
                        <a:t>OSPF is used in large autonomous system with no limitation</a:t>
                      </a:r>
                      <a:endParaRPr lang="en-US" sz="2000" b="0" dirty="0">
                        <a:effectLst/>
                        <a:latin typeface="Calibri"/>
                        <a:ea typeface="Times New Roman"/>
                        <a:cs typeface="Shruti"/>
                      </a:endParaRPr>
                    </a:p>
                  </a:txBody>
                  <a:tcPr marT="0" marB="0"/>
                </a:tc>
                <a:tc>
                  <a:txBody>
                    <a:bodyPr/>
                    <a:lstStyle/>
                    <a:p>
                      <a:pPr marL="0" marR="0" algn="just">
                        <a:lnSpc>
                          <a:spcPct val="115000"/>
                        </a:lnSpc>
                        <a:spcBef>
                          <a:spcPts val="0"/>
                        </a:spcBef>
                        <a:spcAft>
                          <a:spcPts val="0"/>
                        </a:spcAft>
                      </a:pPr>
                      <a:r>
                        <a:rPr lang="en-IN" sz="2000" b="0">
                          <a:effectLst/>
                        </a:rPr>
                        <a:t>The BGP protocol is used for very large-scale networks</a:t>
                      </a:r>
                      <a:endParaRPr lang="en-US" sz="2000" b="0">
                        <a:effectLst/>
                        <a:latin typeface="Calibri"/>
                        <a:ea typeface="Times New Roman"/>
                        <a:cs typeface="Shruti"/>
                      </a:endParaRPr>
                    </a:p>
                  </a:txBody>
                  <a:tcPr marT="0" marB="0"/>
                </a:tc>
                <a:extLst>
                  <a:ext uri="{0D108BD9-81ED-4DB2-BD59-A6C34878D82A}">
                    <a16:rowId xmlns:a16="http://schemas.microsoft.com/office/drawing/2014/main" xmlns="" val="10002"/>
                  </a:ext>
                </a:extLst>
              </a:tr>
              <a:tr h="0">
                <a:tc>
                  <a:txBody>
                    <a:bodyPr/>
                    <a:lstStyle/>
                    <a:p>
                      <a:pPr marL="0" marR="0" algn="just">
                        <a:lnSpc>
                          <a:spcPct val="115000"/>
                        </a:lnSpc>
                        <a:spcBef>
                          <a:spcPts val="0"/>
                        </a:spcBef>
                        <a:spcAft>
                          <a:spcPts val="0"/>
                        </a:spcAft>
                      </a:pPr>
                      <a:r>
                        <a:rPr lang="en-IN" sz="2000" b="0">
                          <a:effectLst/>
                        </a:rPr>
                        <a:t>RIP uses Distance Vector</a:t>
                      </a:r>
                      <a:endParaRPr lang="en-US" sz="2000" b="0">
                        <a:effectLst/>
                        <a:latin typeface="Calibri"/>
                        <a:ea typeface="Times New Roman"/>
                        <a:cs typeface="Shruti"/>
                      </a:endParaRPr>
                    </a:p>
                  </a:txBody>
                  <a:tcPr marT="0" marB="0"/>
                </a:tc>
                <a:tc>
                  <a:txBody>
                    <a:bodyPr/>
                    <a:lstStyle/>
                    <a:p>
                      <a:pPr marL="0" marR="0" algn="just">
                        <a:lnSpc>
                          <a:spcPct val="115000"/>
                        </a:lnSpc>
                        <a:spcBef>
                          <a:spcPts val="0"/>
                        </a:spcBef>
                        <a:spcAft>
                          <a:spcPts val="0"/>
                        </a:spcAft>
                      </a:pPr>
                      <a:r>
                        <a:rPr lang="en-IN" sz="2000" b="0" dirty="0">
                          <a:effectLst/>
                        </a:rPr>
                        <a:t>OSPF uses Link State</a:t>
                      </a:r>
                      <a:endParaRPr lang="en-US" sz="2000" b="0" dirty="0">
                        <a:effectLst/>
                        <a:latin typeface="Calibri"/>
                        <a:ea typeface="Times New Roman"/>
                        <a:cs typeface="Shruti"/>
                      </a:endParaRPr>
                    </a:p>
                  </a:txBody>
                  <a:tcPr marT="0" marB="0"/>
                </a:tc>
                <a:tc>
                  <a:txBody>
                    <a:bodyPr/>
                    <a:lstStyle/>
                    <a:p>
                      <a:pPr marL="0" marR="0" algn="just">
                        <a:lnSpc>
                          <a:spcPct val="115000"/>
                        </a:lnSpc>
                        <a:spcBef>
                          <a:spcPts val="0"/>
                        </a:spcBef>
                        <a:spcAft>
                          <a:spcPts val="0"/>
                        </a:spcAft>
                      </a:pPr>
                      <a:r>
                        <a:rPr lang="en-IN" sz="2000" b="0">
                          <a:effectLst/>
                        </a:rPr>
                        <a:t>BGP uses Path Vector</a:t>
                      </a:r>
                      <a:endParaRPr lang="en-US" sz="2000" b="0">
                        <a:effectLst/>
                        <a:latin typeface="Calibri"/>
                        <a:ea typeface="Times New Roman"/>
                        <a:cs typeface="Shruti"/>
                      </a:endParaRPr>
                    </a:p>
                  </a:txBody>
                  <a:tcPr marT="0" marB="0"/>
                </a:tc>
                <a:extLst>
                  <a:ext uri="{0D108BD9-81ED-4DB2-BD59-A6C34878D82A}">
                    <a16:rowId xmlns:a16="http://schemas.microsoft.com/office/drawing/2014/main" xmlns="" val="10003"/>
                  </a:ext>
                </a:extLst>
              </a:tr>
              <a:tr h="0">
                <a:tc>
                  <a:txBody>
                    <a:bodyPr/>
                    <a:lstStyle/>
                    <a:p>
                      <a:pPr marL="0" marR="0" algn="just">
                        <a:lnSpc>
                          <a:spcPct val="115000"/>
                        </a:lnSpc>
                        <a:spcBef>
                          <a:spcPts val="0"/>
                        </a:spcBef>
                        <a:spcAft>
                          <a:spcPts val="0"/>
                        </a:spcAft>
                      </a:pPr>
                      <a:r>
                        <a:rPr lang="en-IN" sz="2000" b="0" dirty="0">
                          <a:effectLst/>
                        </a:rPr>
                        <a:t>RIP send entire routing update to all directly connected interface</a:t>
                      </a:r>
                      <a:endParaRPr lang="en-US" sz="2000" b="0" dirty="0">
                        <a:effectLst/>
                        <a:latin typeface="Calibri"/>
                        <a:ea typeface="Times New Roman"/>
                        <a:cs typeface="Shruti"/>
                      </a:endParaRPr>
                    </a:p>
                  </a:txBody>
                  <a:tcPr marT="0" marB="0"/>
                </a:tc>
                <a:tc>
                  <a:txBody>
                    <a:bodyPr/>
                    <a:lstStyle/>
                    <a:p>
                      <a:pPr marL="0" marR="0" algn="just">
                        <a:lnSpc>
                          <a:spcPct val="115000"/>
                        </a:lnSpc>
                        <a:spcBef>
                          <a:spcPts val="0"/>
                        </a:spcBef>
                        <a:spcAft>
                          <a:spcPts val="0"/>
                        </a:spcAft>
                      </a:pPr>
                      <a:r>
                        <a:rPr lang="en-IN" sz="2000" b="0" dirty="0">
                          <a:effectLst/>
                        </a:rPr>
                        <a:t>OSPF send multicast Hello packet to the neighbours, to create session</a:t>
                      </a:r>
                      <a:endParaRPr lang="en-US" sz="2000" b="0" dirty="0">
                        <a:effectLst/>
                        <a:latin typeface="Calibri"/>
                        <a:ea typeface="Times New Roman"/>
                        <a:cs typeface="Shruti"/>
                      </a:endParaRPr>
                    </a:p>
                  </a:txBody>
                  <a:tcPr marT="0" marB="0"/>
                </a:tc>
                <a:tc>
                  <a:txBody>
                    <a:bodyPr/>
                    <a:lstStyle/>
                    <a:p>
                      <a:pPr marL="0" marR="0" algn="just">
                        <a:lnSpc>
                          <a:spcPct val="115000"/>
                        </a:lnSpc>
                        <a:spcBef>
                          <a:spcPts val="0"/>
                        </a:spcBef>
                        <a:spcAft>
                          <a:spcPts val="0"/>
                        </a:spcAft>
                      </a:pPr>
                      <a:r>
                        <a:rPr lang="en-IN" sz="2000" b="0" dirty="0">
                          <a:effectLst/>
                        </a:rPr>
                        <a:t>BGP send Open packet to the neighbours to create session</a:t>
                      </a:r>
                      <a:endParaRPr lang="en-US" sz="2000" b="0" dirty="0">
                        <a:effectLst/>
                        <a:latin typeface="Calibri"/>
                        <a:ea typeface="Times New Roman"/>
                        <a:cs typeface="Shruti"/>
                      </a:endParaRPr>
                    </a:p>
                  </a:txBody>
                  <a:tcPr marT="0" marB="0"/>
                </a:tc>
                <a:extLst>
                  <a:ext uri="{0D108BD9-81ED-4DB2-BD59-A6C34878D82A}">
                    <a16:rowId xmlns:a16="http://schemas.microsoft.com/office/drawing/2014/main" xmlns="" val="10004"/>
                  </a:ext>
                </a:extLst>
              </a:tr>
              <a:tr h="0">
                <a:tc>
                  <a:txBody>
                    <a:bodyPr/>
                    <a:lstStyle/>
                    <a:p>
                      <a:pPr marL="0" marR="0" algn="just">
                        <a:lnSpc>
                          <a:spcPct val="115000"/>
                        </a:lnSpc>
                        <a:spcBef>
                          <a:spcPts val="0"/>
                        </a:spcBef>
                        <a:spcAft>
                          <a:spcPts val="0"/>
                        </a:spcAft>
                      </a:pPr>
                      <a:r>
                        <a:rPr lang="en-IN" sz="2000" b="0">
                          <a:effectLst/>
                        </a:rPr>
                        <a:t>RIP use Bellman ford Algorithm</a:t>
                      </a:r>
                      <a:endParaRPr lang="en-US" sz="2000" b="0">
                        <a:effectLst/>
                        <a:latin typeface="Calibri"/>
                        <a:ea typeface="Times New Roman"/>
                        <a:cs typeface="Shruti"/>
                      </a:endParaRPr>
                    </a:p>
                  </a:txBody>
                  <a:tcPr marT="0" marB="0"/>
                </a:tc>
                <a:tc>
                  <a:txBody>
                    <a:bodyPr/>
                    <a:lstStyle/>
                    <a:p>
                      <a:pPr marL="0" marR="0" algn="just">
                        <a:lnSpc>
                          <a:spcPct val="115000"/>
                        </a:lnSpc>
                        <a:spcBef>
                          <a:spcPts val="0"/>
                        </a:spcBef>
                        <a:spcAft>
                          <a:spcPts val="0"/>
                        </a:spcAft>
                      </a:pPr>
                      <a:r>
                        <a:rPr lang="en-IN" sz="2000" b="0">
                          <a:effectLst/>
                        </a:rPr>
                        <a:t>OSPF use Dijikstra Algorithm</a:t>
                      </a:r>
                      <a:endParaRPr lang="en-US" sz="2000" b="0">
                        <a:effectLst/>
                        <a:latin typeface="Calibri"/>
                        <a:ea typeface="Times New Roman"/>
                        <a:cs typeface="Shruti"/>
                      </a:endParaRPr>
                    </a:p>
                  </a:txBody>
                  <a:tcPr marT="0" marB="0"/>
                </a:tc>
                <a:tc>
                  <a:txBody>
                    <a:bodyPr/>
                    <a:lstStyle/>
                    <a:p>
                      <a:pPr marL="0" marR="0" algn="just">
                        <a:lnSpc>
                          <a:spcPct val="115000"/>
                        </a:lnSpc>
                        <a:spcBef>
                          <a:spcPts val="0"/>
                        </a:spcBef>
                        <a:spcAft>
                          <a:spcPts val="0"/>
                        </a:spcAft>
                      </a:pPr>
                      <a:r>
                        <a:rPr lang="en-IN" sz="2000" b="0" dirty="0">
                          <a:effectLst/>
                        </a:rPr>
                        <a:t>BGP use Path-Vector Routing</a:t>
                      </a:r>
                      <a:endParaRPr lang="en-US" sz="2000" b="0" dirty="0">
                        <a:effectLst/>
                        <a:latin typeface="Calibri"/>
                        <a:ea typeface="Times New Roman"/>
                        <a:cs typeface="Shruti"/>
                      </a:endParaRPr>
                    </a:p>
                  </a:txBody>
                  <a:tcPr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84400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9">
            <a:extLst>
              <a:ext uri="{FF2B5EF4-FFF2-40B4-BE49-F238E27FC236}">
                <a16:creationId xmlns:a16="http://schemas.microsoft.com/office/drawing/2014/main" xmlns="" id="{4F27F027-AAC9-4C88-B3AF-3C4A20BDDDA6}"/>
              </a:ext>
            </a:extLst>
          </p:cNvPr>
          <p:cNvSpPr>
            <a:spLocks noGrp="1"/>
          </p:cNvSpPr>
          <p:nvPr>
            <p:ph type="body" sz="quarter" idx="11"/>
          </p:nvPr>
        </p:nvSpPr>
        <p:spPr>
          <a:xfrm>
            <a:off x="2180943" y="6175935"/>
            <a:ext cx="3735998" cy="290081"/>
          </a:xfrm>
        </p:spPr>
        <p:txBody>
          <a:bodyPr/>
          <a:lstStyle/>
          <a:p>
            <a:r>
              <a:rPr lang="en-US" dirty="0"/>
              <a:t>maulik.trivedi@darshan.ac.in</a:t>
            </a:r>
          </a:p>
        </p:txBody>
      </p:sp>
      <p:sp>
        <p:nvSpPr>
          <p:cNvPr id="29" name="Text Placeholder 10">
            <a:extLst>
              <a:ext uri="{FF2B5EF4-FFF2-40B4-BE49-F238E27FC236}">
                <a16:creationId xmlns:a16="http://schemas.microsoft.com/office/drawing/2014/main" xmlns="" id="{59B646FF-BD32-4C5A-94AF-AC4347EADA2E}"/>
              </a:ext>
            </a:extLst>
          </p:cNvPr>
          <p:cNvSpPr>
            <a:spLocks noGrp="1"/>
          </p:cNvSpPr>
          <p:nvPr>
            <p:ph type="body" sz="quarter" idx="12"/>
          </p:nvPr>
        </p:nvSpPr>
        <p:spPr>
          <a:xfrm>
            <a:off x="2183874" y="6460218"/>
            <a:ext cx="3735998" cy="290081"/>
          </a:xfrm>
        </p:spPr>
        <p:txBody>
          <a:bodyPr/>
          <a:lstStyle/>
          <a:p>
            <a:r>
              <a:rPr lang="en-US" dirty="0"/>
              <a:t>9998265805</a:t>
            </a:r>
          </a:p>
        </p:txBody>
      </p:sp>
      <p:sp>
        <p:nvSpPr>
          <p:cNvPr id="30" name="Text Placeholder 11">
            <a:extLst>
              <a:ext uri="{FF2B5EF4-FFF2-40B4-BE49-F238E27FC236}">
                <a16:creationId xmlns:a16="http://schemas.microsoft.com/office/drawing/2014/main" xmlns="" id="{915CF252-06A8-43C0-BB69-DA7109EA62D1}"/>
              </a:ext>
            </a:extLst>
          </p:cNvPr>
          <p:cNvSpPr>
            <a:spLocks noGrp="1"/>
          </p:cNvSpPr>
          <p:nvPr>
            <p:ph type="body" sz="quarter" idx="13"/>
          </p:nvPr>
        </p:nvSpPr>
        <p:spPr>
          <a:xfrm>
            <a:off x="1837678" y="5537768"/>
            <a:ext cx="3735998" cy="290081"/>
          </a:xfrm>
        </p:spPr>
        <p:txBody>
          <a:bodyPr/>
          <a:lstStyle/>
          <a:p>
            <a:r>
              <a:rPr lang="en-US" dirty="0"/>
              <a:t>Computer Engineering Department</a:t>
            </a:r>
          </a:p>
        </p:txBody>
      </p:sp>
      <p:sp>
        <p:nvSpPr>
          <p:cNvPr id="31" name="Text Placeholder 12">
            <a:extLst>
              <a:ext uri="{FF2B5EF4-FFF2-40B4-BE49-F238E27FC236}">
                <a16:creationId xmlns:a16="http://schemas.microsoft.com/office/drawing/2014/main" xmlns="" id="{89F5B5F8-350F-4941-B9DE-36BF8B014803}"/>
              </a:ext>
            </a:extLst>
          </p:cNvPr>
          <p:cNvSpPr>
            <a:spLocks noGrp="1"/>
          </p:cNvSpPr>
          <p:nvPr>
            <p:ph type="body" sz="quarter" idx="14"/>
          </p:nvPr>
        </p:nvSpPr>
        <p:spPr>
          <a:xfrm>
            <a:off x="1837677" y="5273332"/>
            <a:ext cx="5581039" cy="290081"/>
          </a:xfrm>
        </p:spPr>
        <p:txBody>
          <a:bodyPr/>
          <a:lstStyle/>
          <a:p>
            <a:r>
              <a:rPr lang="en-US" dirty="0"/>
              <a:t>Prof. Maulik Trivedi</a:t>
            </a:r>
          </a:p>
        </p:txBody>
      </p:sp>
      <p:pic>
        <p:nvPicPr>
          <p:cNvPr id="32" name="Picture Placeholder 1"/>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a:xfrm>
            <a:off x="353569" y="5211251"/>
            <a:ext cx="1353599" cy="1353599"/>
          </a:xfrm>
        </p:spPr>
      </p:pic>
      <p:pic>
        <p:nvPicPr>
          <p:cNvPr id="9" name="Picture Placeholder 11">
            <a:extLst>
              <a:ext uri="{FF2B5EF4-FFF2-40B4-BE49-F238E27FC236}">
                <a16:creationId xmlns:a16="http://schemas.microsoft.com/office/drawing/2014/main" xmlns="" id="{DCE116E1-3FD6-4C4A-A41E-E0737BF66409}"/>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
        <p:nvSpPr>
          <p:cNvPr id="10" name="Text Placeholder 9">
            <a:extLst>
              <a:ext uri="{FF2B5EF4-FFF2-40B4-BE49-F238E27FC236}">
                <a16:creationId xmlns:a16="http://schemas.microsoft.com/office/drawing/2014/main" xmlns="" id="{773BE456-33E7-B748-B5B3-F501CA8044F3}"/>
              </a:ext>
            </a:extLst>
          </p:cNvPr>
          <p:cNvSpPr txBox="1">
            <a:spLocks/>
          </p:cNvSpPr>
          <p:nvPr/>
        </p:nvSpPr>
        <p:spPr>
          <a:xfrm>
            <a:off x="2734156" y="172784"/>
            <a:ext cx="4646358" cy="734653"/>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ct val="0"/>
              </a:spcBef>
              <a:buFont typeface="Arial" panose="020B0604020202020204" pitchFamily="34" charset="0"/>
              <a:buNone/>
              <a:defRPr lang="en-US" sz="1800" b="0" kern="1200" dirty="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b="1"/>
              <a:t>Computer Networks </a:t>
            </a:r>
            <a:r>
              <a:rPr lang="en-US"/>
              <a:t>(CN)</a:t>
            </a:r>
          </a:p>
          <a:p>
            <a:pPr>
              <a:spcAft>
                <a:spcPts val="600"/>
              </a:spcAft>
            </a:pPr>
            <a:r>
              <a:rPr lang="en-US"/>
              <a:t>GTU #3150710</a:t>
            </a:r>
          </a:p>
        </p:txBody>
      </p:sp>
    </p:spTree>
    <p:extLst>
      <p:ext uri="{BB962C8B-B14F-4D97-AF65-F5344CB8AC3E}">
        <p14:creationId xmlns:p14="http://schemas.microsoft.com/office/powerpoint/2010/main" val="3967651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Network Service Model </a:t>
            </a:r>
            <a:r>
              <a:rPr lang="mr-IN"/>
              <a:t>–</a:t>
            </a:r>
            <a:r>
              <a:rPr lang="en-US"/>
              <a:t> Cont</a:t>
            </a:r>
            <a:r>
              <a:rPr lang="mr-IN"/>
              <a:t>…</a:t>
            </a:r>
            <a:endParaRPr lang="en-US" dirty="0"/>
          </a:p>
        </p:txBody>
      </p:sp>
      <p:sp>
        <p:nvSpPr>
          <p:cNvPr id="3" name="Content Placeholder 2"/>
          <p:cNvSpPr>
            <a:spLocks noGrp="1"/>
          </p:cNvSpPr>
          <p:nvPr>
            <p:ph idx="1"/>
          </p:nvPr>
        </p:nvSpPr>
        <p:spPr/>
        <p:txBody>
          <a:bodyPr>
            <a:normAutofit/>
          </a:bodyPr>
          <a:lstStyle/>
          <a:p>
            <a:pPr lvl="0"/>
            <a:r>
              <a:rPr lang="en-IN"/>
              <a:t>Services provided by network layer for a flow of datagrams.</a:t>
            </a:r>
          </a:p>
          <a:p>
            <a:pPr lvl="0"/>
            <a:r>
              <a:rPr lang="en-IN" b="1"/>
              <a:t>In-order packet delivery</a:t>
            </a:r>
            <a:endParaRPr lang="en-IN"/>
          </a:p>
          <a:p>
            <a:pPr lvl="1" algn="just"/>
            <a:r>
              <a:rPr lang="en-IN"/>
              <a:t>This service guarantees that packets arrive at the destination in the order that they were sent.</a:t>
            </a:r>
            <a:endParaRPr lang="en-GB"/>
          </a:p>
          <a:p>
            <a:pPr lvl="0"/>
            <a:r>
              <a:rPr lang="en-IN" b="1"/>
              <a:t>Guaranteed minimal bandwidth</a:t>
            </a:r>
            <a:r>
              <a:rPr lang="en-IN"/>
              <a:t> </a:t>
            </a:r>
          </a:p>
          <a:p>
            <a:pPr lvl="1" algn="just"/>
            <a:r>
              <a:rPr lang="en-IN"/>
              <a:t>This network-layer service emulates the behaviour of a transmission link of a specified bit rate (for example, 1 Mbps) between sending and receiving hosts. </a:t>
            </a:r>
          </a:p>
          <a:p>
            <a:pPr lvl="1" algn="just"/>
            <a:r>
              <a:rPr lang="en-IN"/>
              <a:t>As long as the sending host transmits bits at a rate below the specified bit rate, then no packet is lost.</a:t>
            </a:r>
            <a:endParaRPr lang="en-GB"/>
          </a:p>
          <a:p>
            <a:endParaRPr lang="en-US" dirty="0"/>
          </a:p>
        </p:txBody>
      </p:sp>
    </p:spTree>
    <p:extLst>
      <p:ext uri="{BB962C8B-B14F-4D97-AF65-F5344CB8AC3E}">
        <p14:creationId xmlns:p14="http://schemas.microsoft.com/office/powerpoint/2010/main" val="245580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Service Model </a:t>
            </a:r>
            <a:r>
              <a:rPr lang="mr-IN" dirty="0"/>
              <a:t>–</a:t>
            </a:r>
            <a:r>
              <a:rPr lang="en-US" dirty="0"/>
              <a:t> </a:t>
            </a:r>
            <a:r>
              <a:rPr lang="en-US" dirty="0" err="1"/>
              <a:t>Cont</a:t>
            </a:r>
            <a:r>
              <a:rPr lang="mr-IN" dirty="0"/>
              <a:t>…</a:t>
            </a:r>
            <a:endParaRPr lang="en-US" dirty="0"/>
          </a:p>
        </p:txBody>
      </p:sp>
      <p:sp>
        <p:nvSpPr>
          <p:cNvPr id="3" name="Content Placeholder 2"/>
          <p:cNvSpPr>
            <a:spLocks noGrp="1"/>
          </p:cNvSpPr>
          <p:nvPr>
            <p:ph idx="1"/>
          </p:nvPr>
        </p:nvSpPr>
        <p:spPr/>
        <p:txBody>
          <a:bodyPr/>
          <a:lstStyle/>
          <a:p>
            <a:pPr lvl="0" algn="just"/>
            <a:r>
              <a:rPr lang="en-IN" b="1" dirty="0"/>
              <a:t>Guaranteed maximum jitter</a:t>
            </a:r>
          </a:p>
          <a:p>
            <a:pPr lvl="1" algn="just"/>
            <a:r>
              <a:rPr lang="en-IN" dirty="0"/>
              <a:t>This service guarantees that the amount of time between the transmission of two successive packets at the sender is equal to the amount of time between their receipt at the receiver.</a:t>
            </a:r>
            <a:endParaRPr lang="en-GB" dirty="0"/>
          </a:p>
          <a:p>
            <a:pPr lvl="0" algn="just"/>
            <a:r>
              <a:rPr lang="en-IN" b="1" dirty="0"/>
              <a:t>Security services</a:t>
            </a:r>
            <a:endParaRPr lang="en-IN" dirty="0"/>
          </a:p>
          <a:p>
            <a:pPr lvl="1" algn="just"/>
            <a:r>
              <a:rPr lang="en-IN" dirty="0"/>
              <a:t>Using a secret session key known only by a source and destination host, the network layer in the source host could encrypt the payloads of all datagrams being sent to the destination host. </a:t>
            </a:r>
          </a:p>
          <a:p>
            <a:pPr lvl="1" algn="just"/>
            <a:r>
              <a:rPr lang="en-IN" dirty="0"/>
              <a:t>The network layer in the destination host would then be responsible for decrypting the payloads. </a:t>
            </a:r>
            <a:endParaRPr lang="en-GB" dirty="0"/>
          </a:p>
          <a:p>
            <a:pPr algn="just"/>
            <a:endParaRPr lang="en-US" dirty="0"/>
          </a:p>
        </p:txBody>
      </p:sp>
    </p:spTree>
    <p:extLst>
      <p:ext uri="{BB962C8B-B14F-4D97-AF65-F5344CB8AC3E}">
        <p14:creationId xmlns:p14="http://schemas.microsoft.com/office/powerpoint/2010/main" val="274951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deo Lecture 16x9 Light Templat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deo Lecture 16x9 Light Template" id="{9B038876-6117-C44D-A8E1-0C9F5A6D484A}" vid="{1BA50858-3F7D-8A4C-807F-EF4253F7FE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VIdeo Lecture 16x9 Light Template</Template>
  <TotalTime>6723</TotalTime>
  <Words>5679</Words>
  <Application>Microsoft Office PowerPoint</Application>
  <PresentationFormat>Widescreen</PresentationFormat>
  <Paragraphs>1317</Paragraphs>
  <Slides>76</Slides>
  <Notes>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76</vt:i4>
      </vt:variant>
    </vt:vector>
  </HeadingPairs>
  <TitlesOfParts>
    <vt:vector size="95" baseType="lpstr">
      <vt:lpstr>ＭＳ Ｐゴシック</vt:lpstr>
      <vt:lpstr>Arial</vt:lpstr>
      <vt:lpstr>Calibri</vt:lpstr>
      <vt:lpstr>Comic Sans MS</vt:lpstr>
      <vt:lpstr>Gill Sans MT</vt:lpstr>
      <vt:lpstr>Open Sans</vt:lpstr>
      <vt:lpstr>Open Sans Semibold</vt:lpstr>
      <vt:lpstr>Open Sans Semibold</vt:lpstr>
      <vt:lpstr>Roboto Condensed</vt:lpstr>
      <vt:lpstr>Roboto Condensed Light</vt:lpstr>
      <vt:lpstr>Segoe UI Black</vt:lpstr>
      <vt:lpstr>Shruti</vt:lpstr>
      <vt:lpstr>Tahoma</vt:lpstr>
      <vt:lpstr>Times New Roman</vt:lpstr>
      <vt:lpstr>Wingdings</vt:lpstr>
      <vt:lpstr>Wingdings 2</vt:lpstr>
      <vt:lpstr>Wingdings 3</vt:lpstr>
      <vt:lpstr>ZapfDingbatsITC</vt:lpstr>
      <vt:lpstr>VIdeo Lecture 16x9 Light Template</vt:lpstr>
      <vt:lpstr>Unit-4: Network Layer</vt:lpstr>
      <vt:lpstr>PowerPoint Presentation</vt:lpstr>
      <vt:lpstr>Introduction of Network Layer</vt:lpstr>
      <vt:lpstr>Introduction: Network Layer</vt:lpstr>
      <vt:lpstr>Key Function of Network Layer</vt:lpstr>
      <vt:lpstr>Routing and Forwarding</vt:lpstr>
      <vt:lpstr>Network Service Model</vt:lpstr>
      <vt:lpstr>Network Service Model – Cont…</vt:lpstr>
      <vt:lpstr>Network Service Model – Cont…</vt:lpstr>
      <vt:lpstr>Virtual Circuit Switching</vt:lpstr>
      <vt:lpstr>VC Forwarding Table</vt:lpstr>
      <vt:lpstr>Virtual Circuit Setup</vt:lpstr>
      <vt:lpstr>Datagram Network </vt:lpstr>
      <vt:lpstr>Datagram Network vs. Virtual Circuit Network</vt:lpstr>
      <vt:lpstr>Router Architecture</vt:lpstr>
      <vt:lpstr>Router Architecture</vt:lpstr>
      <vt:lpstr>Input Port Functions</vt:lpstr>
      <vt:lpstr>Input Port Functions – Cont…</vt:lpstr>
      <vt:lpstr>Switching Fabrics</vt:lpstr>
      <vt:lpstr>Switching via Memory</vt:lpstr>
      <vt:lpstr>Switching via Memory – Cont…</vt:lpstr>
      <vt:lpstr>Switching via bus</vt:lpstr>
      <vt:lpstr>Switching via an interconnection network</vt:lpstr>
      <vt:lpstr>Output Port </vt:lpstr>
      <vt:lpstr>Routing Processor</vt:lpstr>
      <vt:lpstr>Internet Network Layer</vt:lpstr>
      <vt:lpstr>IPv4 Datagram format</vt:lpstr>
      <vt:lpstr>IP Address</vt:lpstr>
      <vt:lpstr>Classification of IP Addresses (Classful Addressing)</vt:lpstr>
      <vt:lpstr>Class A: (0.0.0.0 to 127.255.255.255) </vt:lpstr>
      <vt:lpstr>Class B: (128.0.0.0 to 191.255.255.255) </vt:lpstr>
      <vt:lpstr>Class C: (192.0.0.0 to 223.255.255.255) </vt:lpstr>
      <vt:lpstr>Class D: (224.0.0.0 to 239.255.255.255) </vt:lpstr>
      <vt:lpstr>Class E: (240.0.0.0 to 255.255.255.255) </vt:lpstr>
      <vt:lpstr>IP Addressing Summary</vt:lpstr>
      <vt:lpstr>IP Addressing - Example</vt:lpstr>
      <vt:lpstr>Subnet</vt:lpstr>
      <vt:lpstr>Type of addresses in IPv4 Network</vt:lpstr>
      <vt:lpstr>Type of addresses – Cont…</vt:lpstr>
      <vt:lpstr>Classless Inter-Domain Routing(CIDR)</vt:lpstr>
      <vt:lpstr>Subnetting</vt:lpstr>
      <vt:lpstr>How many subnets from given subnet mask?</vt:lpstr>
      <vt:lpstr>What are the valid subnets?</vt:lpstr>
      <vt:lpstr>What are the total hosts?</vt:lpstr>
      <vt:lpstr>Network Prefixes</vt:lpstr>
      <vt:lpstr>Network Prefixes- Example</vt:lpstr>
      <vt:lpstr>Dynamic Host Configuration Protocol - DHCP</vt:lpstr>
      <vt:lpstr>DHCP – Cont…</vt:lpstr>
      <vt:lpstr>DHCP Client Server Interaction</vt:lpstr>
      <vt:lpstr>Network Address Translation</vt:lpstr>
      <vt:lpstr>NAT – Cont…</vt:lpstr>
      <vt:lpstr>NAT Terminology</vt:lpstr>
      <vt:lpstr>NAT – Cont…</vt:lpstr>
      <vt:lpstr>Internet Control Message Protocol - ICMP</vt:lpstr>
      <vt:lpstr>IPv6 Datagram Format</vt:lpstr>
      <vt:lpstr>Difference between IPv4 &amp; IPv6</vt:lpstr>
      <vt:lpstr>Link State Routing Algorithm</vt:lpstr>
      <vt:lpstr>Dijkstra’s Algorithm</vt:lpstr>
      <vt:lpstr>Dijkstra’s Algorithm – Example:1</vt:lpstr>
      <vt:lpstr>Dijkstra’s Algorithm – Example:2</vt:lpstr>
      <vt:lpstr>Dijkstra’s Algorithm – Example:2</vt:lpstr>
      <vt:lpstr>Distance Vector Algorithm</vt:lpstr>
      <vt:lpstr>Distance Vector Algorithm – Cont…</vt:lpstr>
      <vt:lpstr>Distance Vector Algorithm – Cont…</vt:lpstr>
      <vt:lpstr>Distance Vector Algorithm - Example</vt:lpstr>
      <vt:lpstr>Distance Vector Algorithm - Example</vt:lpstr>
      <vt:lpstr>Difference: LS and DV Routing Algorithm</vt:lpstr>
      <vt:lpstr>Hierarchical Routing</vt:lpstr>
      <vt:lpstr>Hierarchical Routing - Example</vt:lpstr>
      <vt:lpstr>Broadcast Routing</vt:lpstr>
      <vt:lpstr>Broadcast Routing – Cont…</vt:lpstr>
      <vt:lpstr>Broadcast Routing – Cont…</vt:lpstr>
      <vt:lpstr>Multicast Routing</vt:lpstr>
      <vt:lpstr>Multicast Routing – Cont…</vt:lpstr>
      <vt:lpstr>Comparison between RIP, OSPF and BGP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Maulik Trivedi</dc:creator>
  <cp:lastModifiedBy>umesh patel</cp:lastModifiedBy>
  <cp:revision>162</cp:revision>
  <dcterms:created xsi:type="dcterms:W3CDTF">2020-06-29T07:50:49Z</dcterms:created>
  <dcterms:modified xsi:type="dcterms:W3CDTF">2021-10-23T08:00:12Z</dcterms:modified>
</cp:coreProperties>
</file>