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310" r:id="rId2"/>
    <p:sldId id="324" r:id="rId3"/>
    <p:sldId id="346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57" r:id="rId14"/>
    <p:sldId id="358" r:id="rId15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Wingdings 3" panose="05040102010807070707" pitchFamily="18" charset="2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jw+bj+ClzS9HJXSa9B+nuA==" hashData="o0IcoEuQUxenYRWq1zJuWQvjmobv6FrlXRKbtjZyABGRmPJn1hc9DtpL38Gtt7o6+lNifNwUiVmgChsIeU/Ok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vyas" initials="kv" lastIdx="1" clrIdx="0">
    <p:extLst>
      <p:ext uri="{19B8F6BF-5375-455C-9EA6-DF929625EA0E}">
        <p15:presenceInfo xmlns:p15="http://schemas.microsoft.com/office/powerpoint/2012/main" userId="bf93b71aea7da0b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7D8B"/>
    <a:srgbClr val="301B92"/>
    <a:srgbClr val="673BB7"/>
    <a:srgbClr val="ED524F"/>
    <a:srgbClr val="B71B1C"/>
    <a:srgbClr val="F54337"/>
    <a:srgbClr val="D81A60"/>
    <a:srgbClr val="890E4F"/>
    <a:srgbClr val="EA1E63"/>
    <a:srgbClr val="C628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842" autoAdjust="0"/>
  </p:normalViewPr>
  <p:slideViewPr>
    <p:cSldViewPr snapToGrid="0">
      <p:cViewPr varScale="1">
        <p:scale>
          <a:sx n="82" d="100"/>
          <a:sy n="82" d="100"/>
        </p:scale>
        <p:origin x="629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76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B85114-151F-4DD3-A0B8-3D48A215911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E6D90B-9A8F-485C-8292-FBB99BB4E9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4983-44D3-45A8-9D86-0B9C45442AB1}" type="datetimeFigureOut">
              <a:rPr lang="en-IN" smtClean="0"/>
              <a:t>19-05-2021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CB2A6-6534-401E-8C5F-E86CDFCB3F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E556C-8D15-4673-BFA2-E8DEF4C2CB4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C8025-BFE7-4B0B-BEDD-AFE1C976CB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5501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49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>
                  <a:alpha val="91000"/>
                </a:srgbClr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0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endParaRPr lang="en-US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7803FA-3B47-4611-8387-305D7E1D16D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92" y="1386529"/>
            <a:ext cx="4679915" cy="350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8611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Microprogrammed Control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2AB6519C-695B-4F86-ADD5-73DA70CAE5D2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Microprogrammed Control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1" y="863444"/>
            <a:ext cx="11933000" cy="5635677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8F94B96E-7C93-4D56-B421-96A14A9E326A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Microprogrammed Control</a:t>
            </a:r>
          </a:p>
        </p:txBody>
      </p:sp>
    </p:spTree>
    <p:extLst>
      <p:ext uri="{BB962C8B-B14F-4D97-AF65-F5344CB8AC3E}">
        <p14:creationId xmlns:p14="http://schemas.microsoft.com/office/powerpoint/2010/main" val="15598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967F7A9-F404-4412-B868-8EB67A41E2A4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6C226DAF-A3C6-40FB-8F91-C7F7A713C3D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C05D353-A70B-4687-8A49-D44BCD80FCA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797D5E7A-727B-4809-B071-A6F2E0FD4758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Microprogrammed Control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802A992-B18A-47D4-8497-02E7586DF58D}"/>
              </a:ext>
            </a:extLst>
          </p:cNvPr>
          <p:cNvGrpSpPr/>
          <p:nvPr userDrawn="1"/>
        </p:nvGrpSpPr>
        <p:grpSpPr>
          <a:xfrm>
            <a:off x="9437223" y="6087939"/>
            <a:ext cx="2554143" cy="587454"/>
            <a:chOff x="131177" y="5775962"/>
            <a:chExt cx="2530239" cy="58195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DD61FEC-075B-4EDD-97CA-36E6F72630F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B550E12-AA95-4B1B-A8D2-ED01E515FC43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17">
            <a:extLst>
              <a:ext uri="{FF2B5EF4-FFF2-40B4-BE49-F238E27FC236}">
                <a16:creationId xmlns:a16="http://schemas.microsoft.com/office/drawing/2014/main" id="{9C2E92C4-49EF-4D4D-A6B9-E157CCC2FFE0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E191CF5-3D57-422B-B2EB-FF235E30DB22}"/>
              </a:ext>
            </a:extLst>
          </p:cNvPr>
          <p:cNvGrpSpPr/>
          <p:nvPr userDrawn="1"/>
        </p:nvGrpSpPr>
        <p:grpSpPr>
          <a:xfrm>
            <a:off x="9576895" y="991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9B183D5-5DE8-48E7-85E7-60CE9D0FD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445F4B-50F2-4CA0-A5C5-6D690A29F3F2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1C651DC-CFA8-4914-92F1-1FF83E900B8B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E1B8BC83-3189-4BEF-9B76-E5B3BE752022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2E350AED-D8C0-441C-BF8D-0B7D35A75B88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Microprogrammed Control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913602D2-CAF0-4790-95E8-87990761ED0C}"/>
              </a:ext>
            </a:extLst>
          </p:cNvPr>
          <p:cNvGrpSpPr/>
          <p:nvPr userDrawn="1"/>
        </p:nvGrpSpPr>
        <p:grpSpPr>
          <a:xfrm>
            <a:off x="95768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78A2C8-EF9C-479C-ACF0-D9819B46DF5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1DE4F58-7D48-453D-89E1-B25767150977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D54113D-A297-4D4F-B507-CA01E1459CB8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4DF0B2CA-0D59-41EF-8432-9E74D5B5179D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B7D04602-CED9-4368-A306-E4FCC53DA712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Microprogrammed Control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AC9F0E07-E84B-4A94-8124-2A56A55F2AF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D. Vyas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4DBF1E76-977D-4892-ACFE-BC891B8F7A45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05EB2931-3F05-4470-9B64-3BB8C3F121A8}"/>
              </a:ext>
            </a:extLst>
          </p:cNvPr>
          <p:cNvSpPr txBox="1">
            <a:spLocks/>
          </p:cNvSpPr>
          <p:nvPr userDrawn="1"/>
        </p:nvSpPr>
        <p:spPr>
          <a:xfrm>
            <a:off x="3038168" y="6604000"/>
            <a:ext cx="6223819" cy="253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#3140707 (COA)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4 – Microprogrammed Control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92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292423" cy="2578780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Unit-4</a:t>
            </a:r>
            <a:r>
              <a:rPr lang="en-US" dirty="0"/>
              <a:t> </a:t>
            </a:r>
            <a:br>
              <a:rPr lang="en-US" dirty="0"/>
            </a:br>
            <a:r>
              <a:rPr lang="en-US" sz="5400" dirty="0"/>
              <a:t>Microprogrammed Control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D.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Computer Organization &amp; Architecture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(COA)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GTU # 3140707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C7FA3FA8-B6EF-43CB-89FE-A5F553A3680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B8D313-C2CD-4720-B5E2-067A67254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Microinstruction Code Format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B7797E-41B5-404C-9BDF-2F93FF08CB96}"/>
              </a:ext>
            </a:extLst>
          </p:cNvPr>
          <p:cNvSpPr/>
          <p:nvPr/>
        </p:nvSpPr>
        <p:spPr>
          <a:xfrm>
            <a:off x="2854841" y="159311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F1</a:t>
            </a:r>
            <a:endParaRPr lang="en-IN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7BC334-5189-496C-AE3E-6C84242C82FD}"/>
              </a:ext>
            </a:extLst>
          </p:cNvPr>
          <p:cNvSpPr/>
          <p:nvPr/>
        </p:nvSpPr>
        <p:spPr>
          <a:xfrm>
            <a:off x="3540641" y="159311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F2</a:t>
            </a:r>
            <a:endParaRPr lang="en-IN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5B998E-A11C-4C60-A19A-81406276CEC8}"/>
              </a:ext>
            </a:extLst>
          </p:cNvPr>
          <p:cNvSpPr/>
          <p:nvPr/>
        </p:nvSpPr>
        <p:spPr>
          <a:xfrm>
            <a:off x="4217400" y="159311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F3</a:t>
            </a:r>
            <a:endParaRPr lang="en-IN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BABBD2-E6DE-4BA5-9F2A-591D9094F08C}"/>
              </a:ext>
            </a:extLst>
          </p:cNvPr>
          <p:cNvSpPr/>
          <p:nvPr/>
        </p:nvSpPr>
        <p:spPr>
          <a:xfrm>
            <a:off x="4903200" y="159311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CD</a:t>
            </a:r>
            <a:endParaRPr lang="en-I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DC41E4-2FCE-4187-9F5C-F082832CD2EA}"/>
              </a:ext>
            </a:extLst>
          </p:cNvPr>
          <p:cNvSpPr/>
          <p:nvPr/>
        </p:nvSpPr>
        <p:spPr>
          <a:xfrm>
            <a:off x="5589000" y="1593111"/>
            <a:ext cx="685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BR</a:t>
            </a:r>
            <a:endParaRPr lang="en-IN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85505E-AEE2-44B9-83F8-D55AA034586C}"/>
              </a:ext>
            </a:extLst>
          </p:cNvPr>
          <p:cNvSpPr/>
          <p:nvPr/>
        </p:nvSpPr>
        <p:spPr>
          <a:xfrm>
            <a:off x="6263175" y="1593111"/>
            <a:ext cx="230666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</a:t>
            </a:r>
            <a:endParaRPr lang="en-I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C8561-8FDF-4045-B712-C4DF120C6A44}"/>
              </a:ext>
            </a:extLst>
          </p:cNvPr>
          <p:cNvSpPr txBox="1"/>
          <p:nvPr/>
        </p:nvSpPr>
        <p:spPr>
          <a:xfrm>
            <a:off x="3028569" y="1226362"/>
            <a:ext cx="35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44F78-9249-49CA-9F5E-17620FCCC325}"/>
              </a:ext>
            </a:extLst>
          </p:cNvPr>
          <p:cNvSpPr txBox="1"/>
          <p:nvPr/>
        </p:nvSpPr>
        <p:spPr>
          <a:xfrm>
            <a:off x="3707579" y="1226362"/>
            <a:ext cx="35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4F89F5-E5FC-4035-9AA3-5920861812AB}"/>
              </a:ext>
            </a:extLst>
          </p:cNvPr>
          <p:cNvSpPr txBox="1"/>
          <p:nvPr/>
        </p:nvSpPr>
        <p:spPr>
          <a:xfrm>
            <a:off x="4386589" y="1214738"/>
            <a:ext cx="35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0C77BD-4A1A-4AE1-BD31-D2910C1BD92F}"/>
              </a:ext>
            </a:extLst>
          </p:cNvPr>
          <p:cNvSpPr txBox="1"/>
          <p:nvPr/>
        </p:nvSpPr>
        <p:spPr>
          <a:xfrm>
            <a:off x="5095636" y="1226362"/>
            <a:ext cx="35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A8535C-0F04-4B14-A980-4BF95C335E13}"/>
              </a:ext>
            </a:extLst>
          </p:cNvPr>
          <p:cNvSpPr txBox="1"/>
          <p:nvPr/>
        </p:nvSpPr>
        <p:spPr>
          <a:xfrm>
            <a:off x="5785309" y="1226362"/>
            <a:ext cx="35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F8A1DE-FBB4-4543-8E91-88A1AB37109D}"/>
              </a:ext>
            </a:extLst>
          </p:cNvPr>
          <p:cNvSpPr txBox="1"/>
          <p:nvPr/>
        </p:nvSpPr>
        <p:spPr>
          <a:xfrm>
            <a:off x="7240545" y="1231526"/>
            <a:ext cx="351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  <a:endParaRPr lang="en-IN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82864B1-7597-4C39-9CC4-AC102D7DB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7722" y="2718466"/>
            <a:ext cx="8763000" cy="2076815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F1, F2, F3: Microoperation fields</a:t>
            </a:r>
          </a:p>
          <a:p>
            <a:pPr algn="just"/>
            <a:r>
              <a:rPr lang="en-US" dirty="0"/>
              <a:t>CD: Condition for branching</a:t>
            </a:r>
          </a:p>
          <a:p>
            <a:pPr algn="just"/>
            <a:r>
              <a:rPr lang="en-US" dirty="0"/>
              <a:t>BR: Branch field</a:t>
            </a:r>
          </a:p>
          <a:p>
            <a:pPr algn="just"/>
            <a:r>
              <a:rPr lang="en-US" dirty="0"/>
              <a:t>AD: Address field</a:t>
            </a:r>
          </a:p>
        </p:txBody>
      </p:sp>
    </p:spTree>
    <p:extLst>
      <p:ext uri="{BB962C8B-B14F-4D97-AF65-F5344CB8AC3E}">
        <p14:creationId xmlns:p14="http://schemas.microsoft.com/office/powerpoint/2010/main" val="6097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B0E4-A391-44C6-BB68-56F0248BA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&amp; Binary Code for Microinstruction Fields</a:t>
            </a:r>
            <a:endParaRPr lang="en-IN" dirty="0"/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5140244-74BB-4639-BF28-FFD2B306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31469"/>
              </p:ext>
            </p:extLst>
          </p:nvPr>
        </p:nvGraphicFramePr>
        <p:xfrm>
          <a:off x="1461986" y="1848846"/>
          <a:ext cx="3886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49199216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64483835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2804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F1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Microoperation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Symbol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33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NOP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10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       </a:t>
                      </a:r>
                      <a:r>
                        <a:rPr lang="en-US" dirty="0" err="1"/>
                        <a:t>AC</a:t>
                      </a:r>
                      <a:r>
                        <a:rPr lang="en-US" dirty="0"/>
                        <a:t> + DR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02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       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CLRAC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6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       </a:t>
                      </a:r>
                      <a:r>
                        <a:rPr lang="en-US" dirty="0" err="1"/>
                        <a:t>AC</a:t>
                      </a:r>
                      <a:r>
                        <a:rPr lang="en-US" dirty="0"/>
                        <a:t> + 1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INCAC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        DR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DRTAC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14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        DR(0-10)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DRTAR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7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AR        PC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PCTAR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87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M[AR]        DR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4527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3C0F0F-84C3-4CB5-B96D-39D7A335DF27}"/>
              </a:ext>
            </a:extLst>
          </p:cNvPr>
          <p:cNvCxnSpPr>
            <a:cxnSpLocks/>
          </p:cNvCxnSpPr>
          <p:nvPr/>
        </p:nvCxnSpPr>
        <p:spPr>
          <a:xfrm flipH="1">
            <a:off x="2757386" y="278305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1516FF9-2764-4E5C-A0EE-9E037F939428}"/>
              </a:ext>
            </a:extLst>
          </p:cNvPr>
          <p:cNvCxnSpPr>
            <a:cxnSpLocks/>
          </p:cNvCxnSpPr>
          <p:nvPr/>
        </p:nvCxnSpPr>
        <p:spPr>
          <a:xfrm flipH="1">
            <a:off x="2757386" y="3148552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FAEA1A-4DEE-42A4-B985-008EF0000481}"/>
              </a:ext>
            </a:extLst>
          </p:cNvPr>
          <p:cNvCxnSpPr>
            <a:cxnSpLocks/>
          </p:cNvCxnSpPr>
          <p:nvPr/>
        </p:nvCxnSpPr>
        <p:spPr>
          <a:xfrm flipH="1">
            <a:off x="2757386" y="351534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D4CF82-EE99-481E-BC5F-B129DAF55246}"/>
              </a:ext>
            </a:extLst>
          </p:cNvPr>
          <p:cNvCxnSpPr>
            <a:cxnSpLocks/>
          </p:cNvCxnSpPr>
          <p:nvPr/>
        </p:nvCxnSpPr>
        <p:spPr>
          <a:xfrm flipH="1">
            <a:off x="2757386" y="389634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7E29A3-A84D-445E-B139-646B5113481B}"/>
              </a:ext>
            </a:extLst>
          </p:cNvPr>
          <p:cNvCxnSpPr>
            <a:cxnSpLocks/>
          </p:cNvCxnSpPr>
          <p:nvPr/>
        </p:nvCxnSpPr>
        <p:spPr>
          <a:xfrm flipH="1">
            <a:off x="2757386" y="4261846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77C4592-C51B-4154-8987-5769CA03F2E2}"/>
              </a:ext>
            </a:extLst>
          </p:cNvPr>
          <p:cNvCxnSpPr>
            <a:cxnSpLocks/>
          </p:cNvCxnSpPr>
          <p:nvPr/>
        </p:nvCxnSpPr>
        <p:spPr>
          <a:xfrm flipH="1">
            <a:off x="2757386" y="4642846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26ECF3-6193-4A74-8C28-E849047E415C}"/>
              </a:ext>
            </a:extLst>
          </p:cNvPr>
          <p:cNvCxnSpPr>
            <a:cxnSpLocks/>
          </p:cNvCxnSpPr>
          <p:nvPr/>
        </p:nvCxnSpPr>
        <p:spPr>
          <a:xfrm flipH="1">
            <a:off x="3093182" y="500780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07A5EB19-3C97-45DD-94D8-4C3E75674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71604"/>
              </p:ext>
            </p:extLst>
          </p:nvPr>
        </p:nvGraphicFramePr>
        <p:xfrm>
          <a:off x="6640034" y="1851128"/>
          <a:ext cx="3886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49199216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64483835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2804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Microoperation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Symbol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33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NOP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10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       </a:t>
                      </a:r>
                      <a:r>
                        <a:rPr lang="en-US" dirty="0" err="1"/>
                        <a:t>AC</a:t>
                      </a:r>
                      <a:r>
                        <a:rPr lang="en-US" dirty="0"/>
                        <a:t> - DR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02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       </a:t>
                      </a:r>
                      <a:r>
                        <a:rPr lang="en-US" dirty="0" err="1"/>
                        <a:t>AC</a:t>
                      </a:r>
                      <a:r>
                        <a:rPr lang="en-US" dirty="0"/>
                        <a:t>    DR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6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       </a:t>
                      </a:r>
                      <a:r>
                        <a:rPr lang="en-US" dirty="0" err="1"/>
                        <a:t>AC</a:t>
                      </a:r>
                      <a:r>
                        <a:rPr lang="en-US" dirty="0"/>
                        <a:t>    DR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        M[AR]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14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        AC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ACTDR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7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DR        DR + 1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INCDR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87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DR(0-10)       PC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PCTDR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45271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120510-7AD4-4F7C-AE58-746827E8001A}"/>
              </a:ext>
            </a:extLst>
          </p:cNvPr>
          <p:cNvCxnSpPr>
            <a:cxnSpLocks/>
          </p:cNvCxnSpPr>
          <p:nvPr/>
        </p:nvCxnSpPr>
        <p:spPr>
          <a:xfrm flipH="1">
            <a:off x="7942538" y="2785332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7902750-8B05-491F-8938-E7AD83980DB4}"/>
              </a:ext>
            </a:extLst>
          </p:cNvPr>
          <p:cNvCxnSpPr>
            <a:cxnSpLocks/>
          </p:cNvCxnSpPr>
          <p:nvPr/>
        </p:nvCxnSpPr>
        <p:spPr>
          <a:xfrm flipH="1">
            <a:off x="7942538" y="3150834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5E536D-B6E7-486F-BF80-74F3459651D5}"/>
              </a:ext>
            </a:extLst>
          </p:cNvPr>
          <p:cNvCxnSpPr>
            <a:cxnSpLocks/>
          </p:cNvCxnSpPr>
          <p:nvPr/>
        </p:nvCxnSpPr>
        <p:spPr>
          <a:xfrm flipH="1">
            <a:off x="7942538" y="3517626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3C4B5C-FD6C-40EB-BF02-C058B2B39931}"/>
              </a:ext>
            </a:extLst>
          </p:cNvPr>
          <p:cNvCxnSpPr>
            <a:cxnSpLocks/>
          </p:cNvCxnSpPr>
          <p:nvPr/>
        </p:nvCxnSpPr>
        <p:spPr>
          <a:xfrm flipH="1">
            <a:off x="7942538" y="3898626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717011-1594-44F5-88CE-67C11A02B70B}"/>
              </a:ext>
            </a:extLst>
          </p:cNvPr>
          <p:cNvCxnSpPr>
            <a:cxnSpLocks/>
          </p:cNvCxnSpPr>
          <p:nvPr/>
        </p:nvCxnSpPr>
        <p:spPr>
          <a:xfrm flipH="1">
            <a:off x="7942538" y="4264128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BA7157-7D75-4762-B7D7-143DC766A029}"/>
              </a:ext>
            </a:extLst>
          </p:cNvPr>
          <p:cNvCxnSpPr>
            <a:cxnSpLocks/>
          </p:cNvCxnSpPr>
          <p:nvPr/>
        </p:nvCxnSpPr>
        <p:spPr>
          <a:xfrm flipH="1">
            <a:off x="7942538" y="4645128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4883B97-6ACD-48B8-92EB-093A88B03966}"/>
              </a:ext>
            </a:extLst>
          </p:cNvPr>
          <p:cNvCxnSpPr>
            <a:cxnSpLocks/>
          </p:cNvCxnSpPr>
          <p:nvPr/>
        </p:nvCxnSpPr>
        <p:spPr>
          <a:xfrm flipH="1">
            <a:off x="8497407" y="501660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2FA43A-673A-42C9-B1A1-DB1F57B4C1C2}"/>
              </a:ext>
            </a:extLst>
          </p:cNvPr>
          <p:cNvGrpSpPr/>
          <p:nvPr/>
        </p:nvGrpSpPr>
        <p:grpSpPr>
          <a:xfrm>
            <a:off x="8599767" y="3096834"/>
            <a:ext cx="144000" cy="108000"/>
            <a:chOff x="2433378" y="5181600"/>
            <a:chExt cx="202626" cy="1524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005E88C-CD54-45E0-8A51-FC8C7E932C5C}"/>
                </a:ext>
              </a:extLst>
            </p:cNvPr>
            <p:cNvCxnSpPr>
              <a:cxnSpLocks/>
            </p:cNvCxnSpPr>
            <p:nvPr/>
          </p:nvCxnSpPr>
          <p:spPr>
            <a:xfrm rot="780000">
              <a:off x="2433378" y="5181600"/>
              <a:ext cx="121404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0CE9D15-8A9E-46DD-ACCB-6AB4DF202A8E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2514600" y="5181600"/>
              <a:ext cx="121404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7B97504-076A-4F30-B292-7473D68085AA}"/>
              </a:ext>
            </a:extLst>
          </p:cNvPr>
          <p:cNvGrpSpPr/>
          <p:nvPr/>
        </p:nvGrpSpPr>
        <p:grpSpPr>
          <a:xfrm flipH="1" flipV="1">
            <a:off x="8610809" y="3463626"/>
            <a:ext cx="144000" cy="108000"/>
            <a:chOff x="2433378" y="5181600"/>
            <a:chExt cx="202626" cy="15240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D1DDC4A-E6ED-4E11-B1E5-BE42D7E0A0FF}"/>
                </a:ext>
              </a:extLst>
            </p:cNvPr>
            <p:cNvCxnSpPr>
              <a:cxnSpLocks/>
            </p:cNvCxnSpPr>
            <p:nvPr/>
          </p:nvCxnSpPr>
          <p:spPr>
            <a:xfrm rot="780000">
              <a:off x="2433378" y="5181600"/>
              <a:ext cx="121404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73F345E-8BEC-4452-A131-D67EE8BA54AA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2514600" y="5181600"/>
              <a:ext cx="121404" cy="152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212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82D5B-9271-42B5-82EB-6671C401D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Symbols &amp; Binary Code for Microinstruction Fields</a:t>
            </a: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AA04DF1-9B41-480B-89D7-E65101E459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221514"/>
              </p:ext>
            </p:extLst>
          </p:nvPr>
        </p:nvGraphicFramePr>
        <p:xfrm>
          <a:off x="1531087" y="975161"/>
          <a:ext cx="38862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149199216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64483835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2804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F3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Microoperation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Symbol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33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NOP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10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       </a:t>
                      </a:r>
                      <a:r>
                        <a:rPr lang="en-US" dirty="0" err="1"/>
                        <a:t>AC</a:t>
                      </a:r>
                      <a:r>
                        <a:rPr lang="en-US" dirty="0"/>
                        <a:t> + DR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XOR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02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       </a:t>
                      </a:r>
                      <a:r>
                        <a:rPr lang="en-US" dirty="0" err="1"/>
                        <a:t>AC</a:t>
                      </a:r>
                      <a:r>
                        <a:rPr lang="en-US" dirty="0"/>
                        <a:t>’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6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        </a:t>
                      </a:r>
                      <a:r>
                        <a:rPr lang="en-US" dirty="0" err="1"/>
                        <a:t>shl</a:t>
                      </a:r>
                      <a:r>
                        <a:rPr lang="en-US" dirty="0"/>
                        <a:t> AC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SHL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53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AC        </a:t>
                      </a:r>
                      <a:r>
                        <a:rPr lang="en-US" dirty="0" err="1"/>
                        <a:t>shr</a:t>
                      </a:r>
                      <a:r>
                        <a:rPr lang="en-US" dirty="0"/>
                        <a:t> AC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143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        PC + 1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INCPC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7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PC        AR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ARTPC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87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Reserved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4527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9FD5EB-D9DF-45B2-85B5-2BEC4E687B7E}"/>
              </a:ext>
            </a:extLst>
          </p:cNvPr>
          <p:cNvCxnSpPr>
            <a:cxnSpLocks/>
          </p:cNvCxnSpPr>
          <p:nvPr/>
        </p:nvCxnSpPr>
        <p:spPr>
          <a:xfrm flipH="1">
            <a:off x="2826488" y="1897439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CB91FB-39C6-4108-B72E-7997EE633875}"/>
              </a:ext>
            </a:extLst>
          </p:cNvPr>
          <p:cNvCxnSpPr>
            <a:cxnSpLocks/>
          </p:cNvCxnSpPr>
          <p:nvPr/>
        </p:nvCxnSpPr>
        <p:spPr>
          <a:xfrm flipH="1">
            <a:off x="2826488" y="2262941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7BD99E2-CF41-4B91-8DB2-77B228659C34}"/>
              </a:ext>
            </a:extLst>
          </p:cNvPr>
          <p:cNvCxnSpPr>
            <a:cxnSpLocks/>
          </p:cNvCxnSpPr>
          <p:nvPr/>
        </p:nvCxnSpPr>
        <p:spPr>
          <a:xfrm flipH="1">
            <a:off x="2826488" y="262973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65E1E2-4511-4AC9-8EC4-F4265B66CF98}"/>
              </a:ext>
            </a:extLst>
          </p:cNvPr>
          <p:cNvCxnSpPr>
            <a:cxnSpLocks/>
          </p:cNvCxnSpPr>
          <p:nvPr/>
        </p:nvCxnSpPr>
        <p:spPr>
          <a:xfrm flipH="1">
            <a:off x="2826488" y="301073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6D89A1-7A61-4D6E-ACC3-D241CC5362D3}"/>
              </a:ext>
            </a:extLst>
          </p:cNvPr>
          <p:cNvCxnSpPr>
            <a:cxnSpLocks/>
          </p:cNvCxnSpPr>
          <p:nvPr/>
        </p:nvCxnSpPr>
        <p:spPr>
          <a:xfrm flipH="1">
            <a:off x="2826488" y="337623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B60C161-AE05-4017-8A31-5EC09542EC95}"/>
              </a:ext>
            </a:extLst>
          </p:cNvPr>
          <p:cNvCxnSpPr>
            <a:cxnSpLocks/>
          </p:cNvCxnSpPr>
          <p:nvPr/>
        </p:nvCxnSpPr>
        <p:spPr>
          <a:xfrm flipH="1">
            <a:off x="2826488" y="375723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B2353A7A-A0DB-4F7B-B136-1F9117255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246511"/>
              </p:ext>
            </p:extLst>
          </p:nvPr>
        </p:nvGraphicFramePr>
        <p:xfrm>
          <a:off x="6905849" y="1800203"/>
          <a:ext cx="38862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398">
                  <a:extLst>
                    <a:ext uri="{9D8B030D-6E8A-4147-A177-3AD203B41FA5}">
                      <a16:colId xmlns:a16="http://schemas.microsoft.com/office/drawing/2014/main" val="1491992168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644838351"/>
                    </a:ext>
                  </a:extLst>
                </a:gridCol>
                <a:gridCol w="2209802">
                  <a:extLst>
                    <a:ext uri="{9D8B030D-6E8A-4147-A177-3AD203B41FA5}">
                      <a16:colId xmlns:a16="http://schemas.microsoft.com/office/drawing/2014/main" val="172804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CD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Symbol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Comments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33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 - 1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Unconditional branch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10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- DR(15)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Indirect address bit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02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- AC(15)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bit of AC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6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 - AC = 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value in AC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53027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1242659E-9D4B-449F-BBBC-99DA8012241B}"/>
              </a:ext>
            </a:extLst>
          </p:cNvPr>
          <p:cNvSpPr/>
          <p:nvPr/>
        </p:nvSpPr>
        <p:spPr>
          <a:xfrm>
            <a:off x="3522576" y="1830848"/>
            <a:ext cx="144000" cy="144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57BC3521-B22E-481E-AAB3-7B4DDBAAC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304718"/>
              </p:ext>
            </p:extLst>
          </p:nvPr>
        </p:nvGraphicFramePr>
        <p:xfrm>
          <a:off x="999460" y="4576681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149199216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644838351"/>
                    </a:ext>
                  </a:extLst>
                </a:gridCol>
                <a:gridCol w="6781800">
                  <a:extLst>
                    <a:ext uri="{9D8B030D-6E8A-4147-A177-3AD203B41FA5}">
                      <a16:colId xmlns:a16="http://schemas.microsoft.com/office/drawing/2014/main" val="17280441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BR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Symbol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Function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334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JMP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      AD if condition = 1, CAR        CAR+1 if condition = 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9109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CALL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      AD, SBR       CAR+1 if condition=1, CAR       CAR+1 if condition=0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023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       SBR (Return from subroutine)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60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CAR(2-5)       DR(11-14), CAR(0,1,6)       0</a:t>
                      </a:r>
                      <a:endParaRPr lang="en-IN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53027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FEC01C1-B6A7-4D4C-9F52-0B6BE790DB94}"/>
              </a:ext>
            </a:extLst>
          </p:cNvPr>
          <p:cNvCxnSpPr>
            <a:cxnSpLocks/>
          </p:cNvCxnSpPr>
          <p:nvPr/>
        </p:nvCxnSpPr>
        <p:spPr>
          <a:xfrm flipH="1">
            <a:off x="2939050" y="5125662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8C2D3B-BC9E-4305-B259-EEAD17C882E0}"/>
              </a:ext>
            </a:extLst>
          </p:cNvPr>
          <p:cNvCxnSpPr>
            <a:cxnSpLocks/>
          </p:cNvCxnSpPr>
          <p:nvPr/>
        </p:nvCxnSpPr>
        <p:spPr>
          <a:xfrm flipH="1">
            <a:off x="5501494" y="5128921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17BE8A2-9577-4AD2-961D-2FB59CC93AAF}"/>
              </a:ext>
            </a:extLst>
          </p:cNvPr>
          <p:cNvCxnSpPr>
            <a:cxnSpLocks/>
          </p:cNvCxnSpPr>
          <p:nvPr/>
        </p:nvCxnSpPr>
        <p:spPr>
          <a:xfrm flipH="1">
            <a:off x="2939050" y="5505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686C54-EABA-4583-8126-378325F05985}"/>
              </a:ext>
            </a:extLst>
          </p:cNvPr>
          <p:cNvCxnSpPr>
            <a:cxnSpLocks/>
          </p:cNvCxnSpPr>
          <p:nvPr/>
        </p:nvCxnSpPr>
        <p:spPr>
          <a:xfrm flipH="1">
            <a:off x="4036827" y="549404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A70DF1-C202-4FC9-8BC7-AB8DE5153500}"/>
              </a:ext>
            </a:extLst>
          </p:cNvPr>
          <p:cNvCxnSpPr>
            <a:cxnSpLocks/>
          </p:cNvCxnSpPr>
          <p:nvPr/>
        </p:nvCxnSpPr>
        <p:spPr>
          <a:xfrm flipH="1">
            <a:off x="6806321" y="5497299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81A5BD-077B-4159-98CE-F6B2A60F8FA0}"/>
              </a:ext>
            </a:extLst>
          </p:cNvPr>
          <p:cNvCxnSpPr>
            <a:cxnSpLocks/>
          </p:cNvCxnSpPr>
          <p:nvPr/>
        </p:nvCxnSpPr>
        <p:spPr>
          <a:xfrm flipH="1">
            <a:off x="2929338" y="5877029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C9C2063-E0D1-4CE1-B15C-3455C753D2D2}"/>
              </a:ext>
            </a:extLst>
          </p:cNvPr>
          <p:cNvCxnSpPr>
            <a:cxnSpLocks/>
          </p:cNvCxnSpPr>
          <p:nvPr/>
        </p:nvCxnSpPr>
        <p:spPr>
          <a:xfrm flipH="1">
            <a:off x="3361660" y="6254770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7D0EAA-C60D-4FE4-9002-56CE272E6BEC}"/>
              </a:ext>
            </a:extLst>
          </p:cNvPr>
          <p:cNvCxnSpPr>
            <a:cxnSpLocks/>
          </p:cNvCxnSpPr>
          <p:nvPr/>
        </p:nvCxnSpPr>
        <p:spPr>
          <a:xfrm flipH="1">
            <a:off x="5710597" y="6244137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062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Questions asked in GTU exam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307732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43DB0-23AE-40C1-A484-0C01508B3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asked in GTU exam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6F571C-E854-4724-82CA-03F1BDBC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dirty="0"/>
              <a:t>Draw and explain flow chart of address sequencing.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Draw and explain 20 bits microinstruction code format.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What is micro-programmed control architecture?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Explain Control Memory.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0824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2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669714"/>
            <a:ext cx="45576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Control Memory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Address Sequencing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>
                    <a:lumMod val="50000"/>
                  </a:schemeClr>
                </a:solidFill>
              </a:rPr>
              <a:t>Microinstruction Code Format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Questions asked in GTU exam</a:t>
            </a:r>
          </a:p>
        </p:txBody>
      </p:sp>
    </p:spTree>
    <p:extLst>
      <p:ext uri="{BB962C8B-B14F-4D97-AF65-F5344CB8AC3E}">
        <p14:creationId xmlns:p14="http://schemas.microsoft.com/office/powerpoint/2010/main" val="10337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Control Memory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761071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6421F-6C08-4247-AF1A-E3603EE5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Microprogrammed Control Organization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6CACF1-8449-4ABA-9BA8-DA2CF1DACE63}"/>
              </a:ext>
            </a:extLst>
          </p:cNvPr>
          <p:cNvSpPr/>
          <p:nvPr/>
        </p:nvSpPr>
        <p:spPr>
          <a:xfrm>
            <a:off x="2584357" y="2137145"/>
            <a:ext cx="1371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Next-address generator (Sequencer)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F48FEC-F103-414A-97AD-944C68210E81}"/>
              </a:ext>
            </a:extLst>
          </p:cNvPr>
          <p:cNvSpPr/>
          <p:nvPr/>
        </p:nvSpPr>
        <p:spPr>
          <a:xfrm>
            <a:off x="4565557" y="2141020"/>
            <a:ext cx="1371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 address register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509A96-1FB8-4488-87E6-2721A50D2169}"/>
              </a:ext>
            </a:extLst>
          </p:cNvPr>
          <p:cNvSpPr/>
          <p:nvPr/>
        </p:nvSpPr>
        <p:spPr>
          <a:xfrm>
            <a:off x="6546757" y="2137145"/>
            <a:ext cx="1371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 memory</a:t>
            </a:r>
          </a:p>
          <a:p>
            <a:pPr algn="ctr"/>
            <a:r>
              <a:rPr lang="en-IN" dirty="0"/>
              <a:t>(ROM)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0CD48E-0CB6-4E1F-92B4-FB7217B7CC75}"/>
              </a:ext>
            </a:extLst>
          </p:cNvPr>
          <p:cNvSpPr/>
          <p:nvPr/>
        </p:nvSpPr>
        <p:spPr>
          <a:xfrm>
            <a:off x="8527957" y="2113898"/>
            <a:ext cx="1371600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Control </a:t>
            </a:r>
          </a:p>
          <a:p>
            <a:pPr algn="ctr"/>
            <a:r>
              <a:rPr lang="en-IN" dirty="0"/>
              <a:t>data </a:t>
            </a:r>
          </a:p>
          <a:p>
            <a:pPr algn="ctr"/>
            <a:r>
              <a:rPr lang="en-IN" dirty="0"/>
              <a:t>register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39BAA5-8EB6-46D1-8FD8-A3B4C14978AE}"/>
              </a:ext>
            </a:extLst>
          </p:cNvPr>
          <p:cNvCxnSpPr>
            <a:cxnSpLocks/>
          </p:cNvCxnSpPr>
          <p:nvPr/>
        </p:nvCxnSpPr>
        <p:spPr>
          <a:xfrm>
            <a:off x="3940459" y="2861045"/>
            <a:ext cx="609600" cy="3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44024B-3B26-4393-9795-7D223537F1AC}"/>
              </a:ext>
            </a:extLst>
          </p:cNvPr>
          <p:cNvCxnSpPr/>
          <p:nvPr/>
        </p:nvCxnSpPr>
        <p:spPr>
          <a:xfrm>
            <a:off x="5921659" y="2859107"/>
            <a:ext cx="609600" cy="3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FAC310-A37F-48AB-822A-0A6A3BF6C421}"/>
              </a:ext>
            </a:extLst>
          </p:cNvPr>
          <p:cNvCxnSpPr/>
          <p:nvPr/>
        </p:nvCxnSpPr>
        <p:spPr>
          <a:xfrm>
            <a:off x="7918357" y="2855232"/>
            <a:ext cx="609600" cy="3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2D4D90-AF1F-429A-8734-CB00846847C4}"/>
              </a:ext>
            </a:extLst>
          </p:cNvPr>
          <p:cNvCxnSpPr/>
          <p:nvPr/>
        </p:nvCxnSpPr>
        <p:spPr>
          <a:xfrm>
            <a:off x="9899557" y="2441945"/>
            <a:ext cx="609600" cy="3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E8B056-FE9E-4EE3-8271-9A83930385E0}"/>
              </a:ext>
            </a:extLst>
          </p:cNvPr>
          <p:cNvCxnSpPr/>
          <p:nvPr/>
        </p:nvCxnSpPr>
        <p:spPr>
          <a:xfrm>
            <a:off x="1967008" y="2440007"/>
            <a:ext cx="609600" cy="38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D519E3-F4C6-4BA4-B782-AF9D28563872}"/>
              </a:ext>
            </a:extLst>
          </p:cNvPr>
          <p:cNvCxnSpPr/>
          <p:nvPr/>
        </p:nvCxnSpPr>
        <p:spPr>
          <a:xfrm flipH="1">
            <a:off x="2089057" y="3127745"/>
            <a:ext cx="495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4C339FC-E52E-4623-A13F-4725BA232886}"/>
              </a:ext>
            </a:extLst>
          </p:cNvPr>
          <p:cNvCxnSpPr/>
          <p:nvPr/>
        </p:nvCxnSpPr>
        <p:spPr>
          <a:xfrm flipH="1">
            <a:off x="9899557" y="3123871"/>
            <a:ext cx="4953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E390FB-08EF-40D3-BAC2-063799D74D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9836857" y="3681871"/>
            <a:ext cx="11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96EF62-E5D8-4D4E-B597-8AE5786C757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1703" y="3685745"/>
            <a:ext cx="11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D8C400D-6AE5-457D-A590-5F4DE599C3BC}"/>
              </a:ext>
            </a:extLst>
          </p:cNvPr>
          <p:cNvCxnSpPr>
            <a:cxnSpLocks/>
          </p:cNvCxnSpPr>
          <p:nvPr/>
        </p:nvCxnSpPr>
        <p:spPr>
          <a:xfrm flipH="1">
            <a:off x="2089057" y="4239931"/>
            <a:ext cx="83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52CB57C-92E6-4D2A-9792-0E1F3894BE51}"/>
              </a:ext>
            </a:extLst>
          </p:cNvPr>
          <p:cNvSpPr txBox="1"/>
          <p:nvPr/>
        </p:nvSpPr>
        <p:spPr>
          <a:xfrm>
            <a:off x="4959480" y="3883455"/>
            <a:ext cx="2590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Next-address information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0C82D37-8C25-4E0E-8D73-4C3A505A69E5}"/>
              </a:ext>
            </a:extLst>
          </p:cNvPr>
          <p:cNvSpPr txBox="1"/>
          <p:nvPr/>
        </p:nvSpPr>
        <p:spPr>
          <a:xfrm>
            <a:off x="9937011" y="1815258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Control</a:t>
            </a:r>
          </a:p>
          <a:p>
            <a:pPr algn="ctr"/>
            <a:r>
              <a:rPr lang="en-IN" dirty="0"/>
              <a:t>word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B5B535-64A8-4F2F-9537-787868BD756E}"/>
              </a:ext>
            </a:extLst>
          </p:cNvPr>
          <p:cNvSpPr txBox="1"/>
          <p:nvPr/>
        </p:nvSpPr>
        <p:spPr>
          <a:xfrm>
            <a:off x="1624108" y="1813979"/>
            <a:ext cx="952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External</a:t>
            </a:r>
          </a:p>
          <a:p>
            <a:pPr algn="ctr"/>
            <a:r>
              <a:rPr lang="en-IN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08188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21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6A4C-470B-4F4F-B191-C5044B87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Memory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7DD8-F261-41C1-B7F9-88FC611641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3198193"/>
          </a:xfrm>
        </p:spPr>
        <p:txBody>
          <a:bodyPr/>
          <a:lstStyle/>
          <a:p>
            <a:pPr algn="just"/>
            <a:r>
              <a:rPr lang="en-US" dirty="0"/>
              <a:t>A computer that employs a microprogrammed control unit will have two separate memories: a main memory and a control memory.</a:t>
            </a:r>
          </a:p>
          <a:p>
            <a:pPr algn="just"/>
            <a:r>
              <a:rPr lang="en-US" dirty="0"/>
              <a:t>The control memory holds a fixed microprogram that can not be altered by the occasional user.</a:t>
            </a:r>
          </a:p>
          <a:p>
            <a:pPr algn="just"/>
            <a:r>
              <a:rPr lang="en-US" dirty="0"/>
              <a:t>The microprogram consists of microinstructions that specify various internal control signals for execution of register microoperation.</a:t>
            </a:r>
          </a:p>
          <a:p>
            <a:pPr algn="just"/>
            <a:r>
              <a:rPr lang="en-US" dirty="0"/>
              <a:t>Microinstructions generates the microoperations to fetch instruction from main memory; to evaluate the effective address, to execute the operation specified by the instruction, and to return control to the fetch of next instruction.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3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Address Sequencing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386710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BA69EA-E88D-4A7F-A8F2-2A7099E5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Sequencing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4A66C-4F38-4D38-BD84-15936AA25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Microinstructions are stored in control memory in groups, with each group specifying a </a:t>
            </a:r>
            <a:r>
              <a:rPr lang="en-US" i="1" dirty="0"/>
              <a:t>routine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The transformation from the instruction code bits to an address in control memory where the routine is located is referred to as a </a:t>
            </a:r>
            <a:r>
              <a:rPr lang="en-US" i="1" dirty="0"/>
              <a:t>mapping</a:t>
            </a:r>
            <a:r>
              <a:rPr lang="en-US" dirty="0"/>
              <a:t> process.</a:t>
            </a:r>
          </a:p>
          <a:p>
            <a:pPr algn="just"/>
            <a:r>
              <a:rPr lang="en-US" dirty="0"/>
              <a:t>The address sequencing capabilities required in a control memory are: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US" dirty="0"/>
              <a:t>Incrementing of the control address register.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US" dirty="0"/>
              <a:t>Unconditional branch or conditional branch, depending on status bit conditions.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US" dirty="0"/>
              <a:t>A mapping process from the bits of the instruction to an address for control memory.</a:t>
            </a:r>
          </a:p>
          <a:p>
            <a:pPr marL="914376" lvl="1" indent="-457200">
              <a:buFont typeface="+mj-lt"/>
              <a:buAutoNum type="arabicPeriod"/>
            </a:pPr>
            <a:r>
              <a:rPr lang="en-US" dirty="0"/>
              <a:t>A facility for subroutine call and return.</a:t>
            </a:r>
          </a:p>
          <a:p>
            <a:pPr marL="457176" lvl="1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26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886B-0E62-48DE-991A-DE31D48F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Sequencing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509EB-B009-4C78-B94B-13DF78229782}"/>
              </a:ext>
            </a:extLst>
          </p:cNvPr>
          <p:cNvSpPr/>
          <p:nvPr/>
        </p:nvSpPr>
        <p:spPr>
          <a:xfrm>
            <a:off x="4658833" y="1030165"/>
            <a:ext cx="2880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Instruction code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E58BEF-1E7D-4C45-B3A5-C153D531DCAD}"/>
              </a:ext>
            </a:extLst>
          </p:cNvPr>
          <p:cNvSpPr/>
          <p:nvPr/>
        </p:nvSpPr>
        <p:spPr>
          <a:xfrm>
            <a:off x="5565433" y="1768273"/>
            <a:ext cx="1066800" cy="657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Mapping</a:t>
            </a:r>
          </a:p>
          <a:p>
            <a:pPr algn="ctr"/>
            <a:r>
              <a:rPr lang="en-US" dirty="0"/>
              <a:t>logic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04875-0C35-4940-B26A-BCD2A1A60B1A}"/>
              </a:ext>
            </a:extLst>
          </p:cNvPr>
          <p:cNvSpPr/>
          <p:nvPr/>
        </p:nvSpPr>
        <p:spPr>
          <a:xfrm>
            <a:off x="4658833" y="2782765"/>
            <a:ext cx="288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Multiplexer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7CF8E6-DE3A-4F06-8FBD-AD9A29029AA6}"/>
              </a:ext>
            </a:extLst>
          </p:cNvPr>
          <p:cNvSpPr/>
          <p:nvPr/>
        </p:nvSpPr>
        <p:spPr>
          <a:xfrm>
            <a:off x="4658833" y="4078165"/>
            <a:ext cx="288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address register</a:t>
            </a:r>
          </a:p>
          <a:p>
            <a:pPr algn="ctr"/>
            <a:r>
              <a:rPr lang="en-US" dirty="0"/>
              <a:t>(CAR)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06784D-2CF1-40D7-8540-AE77750BC0EF}"/>
              </a:ext>
            </a:extLst>
          </p:cNvPr>
          <p:cNvSpPr/>
          <p:nvPr/>
        </p:nvSpPr>
        <p:spPr>
          <a:xfrm>
            <a:off x="4658833" y="5144965"/>
            <a:ext cx="2880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 memory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596480-5B93-4A81-AD17-F7C035263164}"/>
              </a:ext>
            </a:extLst>
          </p:cNvPr>
          <p:cNvSpPr/>
          <p:nvPr/>
        </p:nvSpPr>
        <p:spPr>
          <a:xfrm>
            <a:off x="2944033" y="2758872"/>
            <a:ext cx="1066800" cy="6573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Branch</a:t>
            </a:r>
          </a:p>
          <a:p>
            <a:pPr algn="ctr"/>
            <a:r>
              <a:rPr lang="en-US" dirty="0"/>
              <a:t>logic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5C2478-89AC-4228-BBFD-960F5B185A10}"/>
              </a:ext>
            </a:extLst>
          </p:cNvPr>
          <p:cNvSpPr/>
          <p:nvPr/>
        </p:nvSpPr>
        <p:spPr>
          <a:xfrm>
            <a:off x="9154633" y="3378157"/>
            <a:ext cx="1219200" cy="808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Subroutine</a:t>
            </a:r>
          </a:p>
          <a:p>
            <a:pPr algn="ctr"/>
            <a:r>
              <a:rPr lang="en-US" dirty="0"/>
              <a:t>register</a:t>
            </a:r>
          </a:p>
          <a:p>
            <a:pPr algn="ctr"/>
            <a:r>
              <a:rPr lang="en-US" dirty="0"/>
              <a:t>(SBR)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0C7BD2-CF43-4B14-AE3D-B5D4520AD6DE}"/>
              </a:ext>
            </a:extLst>
          </p:cNvPr>
          <p:cNvSpPr/>
          <p:nvPr/>
        </p:nvSpPr>
        <p:spPr>
          <a:xfrm>
            <a:off x="7859233" y="4701973"/>
            <a:ext cx="147789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Incrementer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C8F8CF-645B-4127-9966-8A51CC07DE60}"/>
              </a:ext>
            </a:extLst>
          </p:cNvPr>
          <p:cNvCxnSpPr>
            <a:cxnSpLocks/>
          </p:cNvCxnSpPr>
          <p:nvPr/>
        </p:nvCxnSpPr>
        <p:spPr>
          <a:xfrm>
            <a:off x="6098833" y="1395667"/>
            <a:ext cx="0" cy="357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EBB549-E157-4091-BCAE-F59F046CDC02}"/>
              </a:ext>
            </a:extLst>
          </p:cNvPr>
          <p:cNvCxnSpPr/>
          <p:nvPr/>
        </p:nvCxnSpPr>
        <p:spPr>
          <a:xfrm>
            <a:off x="6098833" y="2410159"/>
            <a:ext cx="0" cy="357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1E5E3E-CB1E-4554-87B4-377B3AE54F92}"/>
              </a:ext>
            </a:extLst>
          </p:cNvPr>
          <p:cNvCxnSpPr/>
          <p:nvPr/>
        </p:nvCxnSpPr>
        <p:spPr>
          <a:xfrm>
            <a:off x="6098833" y="3392365"/>
            <a:ext cx="0" cy="68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8FB941-AE80-4A9A-A982-AD097FF6497C}"/>
              </a:ext>
            </a:extLst>
          </p:cNvPr>
          <p:cNvCxnSpPr/>
          <p:nvPr/>
        </p:nvCxnSpPr>
        <p:spPr>
          <a:xfrm>
            <a:off x="6098833" y="4687765"/>
            <a:ext cx="0" cy="43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47807A3-7FCC-4938-B126-B555811866BA}"/>
              </a:ext>
            </a:extLst>
          </p:cNvPr>
          <p:cNvCxnSpPr/>
          <p:nvPr/>
        </p:nvCxnSpPr>
        <p:spPr>
          <a:xfrm>
            <a:off x="7097233" y="5754565"/>
            <a:ext cx="0" cy="432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978F477-1FB7-43A3-B87C-294903095191}"/>
              </a:ext>
            </a:extLst>
          </p:cNvPr>
          <p:cNvSpPr/>
          <p:nvPr/>
        </p:nvSpPr>
        <p:spPr>
          <a:xfrm rot="5400000">
            <a:off x="4681018" y="4281768"/>
            <a:ext cx="152400" cy="19677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5B4278-13A9-4C78-8FCC-1612EAD354C3}"/>
              </a:ext>
            </a:extLst>
          </p:cNvPr>
          <p:cNvCxnSpPr>
            <a:cxnSpLocks/>
          </p:cNvCxnSpPr>
          <p:nvPr/>
        </p:nvCxnSpPr>
        <p:spPr>
          <a:xfrm>
            <a:off x="4125433" y="4365945"/>
            <a:ext cx="5334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C943CE5-0A30-4042-8221-595DE0B868D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34833" y="2763565"/>
            <a:ext cx="0" cy="648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CF2C77-4EDF-47E0-8B92-6C0F161659FF}"/>
              </a:ext>
            </a:extLst>
          </p:cNvPr>
          <p:cNvCxnSpPr>
            <a:cxnSpLocks/>
          </p:cNvCxnSpPr>
          <p:nvPr/>
        </p:nvCxnSpPr>
        <p:spPr>
          <a:xfrm rot="16200000" flipH="1">
            <a:off x="2685229" y="2819166"/>
            <a:ext cx="0" cy="50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045580-3CCD-4DCA-AA4A-C33EC2E46FBD}"/>
              </a:ext>
            </a:extLst>
          </p:cNvPr>
          <p:cNvCxnSpPr/>
          <p:nvPr/>
        </p:nvCxnSpPr>
        <p:spPr>
          <a:xfrm>
            <a:off x="7249633" y="2401764"/>
            <a:ext cx="0" cy="357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2FCCE8C-8E84-454D-A3A6-4CFBFC9AC7C7}"/>
              </a:ext>
            </a:extLst>
          </p:cNvPr>
          <p:cNvCxnSpPr/>
          <p:nvPr/>
        </p:nvCxnSpPr>
        <p:spPr>
          <a:xfrm>
            <a:off x="5039833" y="2417263"/>
            <a:ext cx="0" cy="3456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381876A-A7FD-45ED-97C3-CEA2DF7C9D0E}"/>
              </a:ext>
            </a:extLst>
          </p:cNvPr>
          <p:cNvCxnSpPr>
            <a:cxnSpLocks/>
          </p:cNvCxnSpPr>
          <p:nvPr/>
        </p:nvCxnSpPr>
        <p:spPr>
          <a:xfrm rot="16200000" flipH="1">
            <a:off x="6964521" y="4025014"/>
            <a:ext cx="0" cy="1728000"/>
          </a:xfrm>
          <a:prstGeom prst="straightConnector1">
            <a:avLst/>
          </a:prstGeom>
          <a:ln w="1905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1B594E-BB94-46B2-B29B-08A38EEBBD2E}"/>
              </a:ext>
            </a:extLst>
          </p:cNvPr>
          <p:cNvCxnSpPr>
            <a:cxnSpLocks/>
          </p:cNvCxnSpPr>
          <p:nvPr/>
        </p:nvCxnSpPr>
        <p:spPr>
          <a:xfrm rot="16200000" flipV="1">
            <a:off x="7177033" y="3546566"/>
            <a:ext cx="2278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F36366-38B5-4815-BF50-13204732437A}"/>
              </a:ext>
            </a:extLst>
          </p:cNvPr>
          <p:cNvCxnSpPr>
            <a:cxnSpLocks/>
          </p:cNvCxnSpPr>
          <p:nvPr/>
        </p:nvCxnSpPr>
        <p:spPr>
          <a:xfrm>
            <a:off x="7249633" y="2394661"/>
            <a:ext cx="108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3697C0-A87F-463F-9B65-68D997B5F6E6}"/>
              </a:ext>
            </a:extLst>
          </p:cNvPr>
          <p:cNvCxnSpPr>
            <a:cxnSpLocks/>
          </p:cNvCxnSpPr>
          <p:nvPr/>
        </p:nvCxnSpPr>
        <p:spPr>
          <a:xfrm>
            <a:off x="8314135" y="4502848"/>
            <a:ext cx="1422000" cy="0"/>
          </a:xfrm>
          <a:prstGeom prst="line">
            <a:avLst/>
          </a:prstGeom>
          <a:ln w="1905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FFE3544-0463-4EC8-8D1A-6AA1D1AC03B9}"/>
              </a:ext>
            </a:extLst>
          </p:cNvPr>
          <p:cNvCxnSpPr>
            <a:cxnSpLocks/>
          </p:cNvCxnSpPr>
          <p:nvPr/>
        </p:nvCxnSpPr>
        <p:spPr>
          <a:xfrm flipV="1">
            <a:off x="9748735" y="4174485"/>
            <a:ext cx="0" cy="324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5545D06-0963-456F-9FDD-DAE4BD2DA521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48260" y="2732256"/>
            <a:ext cx="13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595A48-D83C-4A53-A7AA-33321E8C5EB4}"/>
              </a:ext>
            </a:extLst>
          </p:cNvPr>
          <p:cNvCxnSpPr/>
          <p:nvPr/>
        </p:nvCxnSpPr>
        <p:spPr>
          <a:xfrm>
            <a:off x="6947731" y="2062765"/>
            <a:ext cx="0" cy="720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BCD2AD1-94B7-40EA-8CCA-2C2AAB8DBF31}"/>
              </a:ext>
            </a:extLst>
          </p:cNvPr>
          <p:cNvCxnSpPr>
            <a:cxnSpLocks/>
          </p:cNvCxnSpPr>
          <p:nvPr/>
        </p:nvCxnSpPr>
        <p:spPr>
          <a:xfrm>
            <a:off x="6947731" y="2050471"/>
            <a:ext cx="2793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8A7E4BD-307E-42EB-8603-43D354C33AC9}"/>
              </a:ext>
            </a:extLst>
          </p:cNvPr>
          <p:cNvCxnSpPr>
            <a:cxnSpLocks/>
          </p:cNvCxnSpPr>
          <p:nvPr/>
        </p:nvCxnSpPr>
        <p:spPr>
          <a:xfrm rot="5400000">
            <a:off x="4852582" y="5898565"/>
            <a:ext cx="28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EED584C-0A5D-4328-AB27-DB1E67FB3D8E}"/>
              </a:ext>
            </a:extLst>
          </p:cNvPr>
          <p:cNvCxnSpPr>
            <a:cxnSpLocks/>
          </p:cNvCxnSpPr>
          <p:nvPr/>
        </p:nvCxnSpPr>
        <p:spPr>
          <a:xfrm>
            <a:off x="3470832" y="6032557"/>
            <a:ext cx="154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4B8EAF-FB49-4541-B3E4-4472FA657B1D}"/>
              </a:ext>
            </a:extLst>
          </p:cNvPr>
          <p:cNvCxnSpPr>
            <a:cxnSpLocks/>
          </p:cNvCxnSpPr>
          <p:nvPr/>
        </p:nvCxnSpPr>
        <p:spPr>
          <a:xfrm flipV="1">
            <a:off x="3461935" y="3423489"/>
            <a:ext cx="0" cy="26280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D5D54D-ECDC-48FE-8DE5-0748ABB8C587}"/>
              </a:ext>
            </a:extLst>
          </p:cNvPr>
          <p:cNvCxnSpPr>
            <a:cxnSpLocks/>
          </p:cNvCxnSpPr>
          <p:nvPr/>
        </p:nvCxnSpPr>
        <p:spPr>
          <a:xfrm rot="5400000">
            <a:off x="5293348" y="6000829"/>
            <a:ext cx="46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4587FB0-C307-48FE-AC13-D740BEB2D7E9}"/>
              </a:ext>
            </a:extLst>
          </p:cNvPr>
          <p:cNvCxnSpPr>
            <a:cxnSpLocks/>
          </p:cNvCxnSpPr>
          <p:nvPr/>
        </p:nvCxnSpPr>
        <p:spPr>
          <a:xfrm>
            <a:off x="2048233" y="6234829"/>
            <a:ext cx="34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384C29E-56E4-4C66-934C-070DC712A52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36450" y="4316256"/>
            <a:ext cx="3816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7E875D-6CCB-4561-B05B-BB2E58C7FB80}"/>
              </a:ext>
            </a:extLst>
          </p:cNvPr>
          <p:cNvCxnSpPr>
            <a:cxnSpLocks/>
          </p:cNvCxnSpPr>
          <p:nvPr/>
        </p:nvCxnSpPr>
        <p:spPr>
          <a:xfrm>
            <a:off x="2029933" y="2407267"/>
            <a:ext cx="3016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C1D12F2-87DA-42D9-BD58-D73C18D6A586}"/>
              </a:ext>
            </a:extLst>
          </p:cNvPr>
          <p:cNvSpPr txBox="1"/>
          <p:nvPr/>
        </p:nvSpPr>
        <p:spPr>
          <a:xfrm>
            <a:off x="3956053" y="2801413"/>
            <a:ext cx="73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Mux</a:t>
            </a:r>
          </a:p>
          <a:p>
            <a:pPr algn="ctr"/>
            <a:r>
              <a:rPr lang="en-US" sz="1600" dirty="0"/>
              <a:t>select</a:t>
            </a:r>
            <a:endParaRPr lang="en-IN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609B71-A2BC-4213-9AC0-5FEB89758A32}"/>
              </a:ext>
            </a:extLst>
          </p:cNvPr>
          <p:cNvSpPr txBox="1"/>
          <p:nvPr/>
        </p:nvSpPr>
        <p:spPr>
          <a:xfrm>
            <a:off x="2111762" y="2782664"/>
            <a:ext cx="739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Status</a:t>
            </a:r>
          </a:p>
          <a:p>
            <a:pPr algn="ctr"/>
            <a:r>
              <a:rPr lang="en-US" sz="1600" dirty="0"/>
              <a:t>bits</a:t>
            </a:r>
            <a:endParaRPr lang="en-IN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1AD33DC-F106-40BE-8637-EC7C05DD4109}"/>
              </a:ext>
            </a:extLst>
          </p:cNvPr>
          <p:cNvSpPr txBox="1"/>
          <p:nvPr/>
        </p:nvSpPr>
        <p:spPr>
          <a:xfrm>
            <a:off x="3564808" y="4196668"/>
            <a:ext cx="6328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Clock</a:t>
            </a:r>
            <a:endParaRPr lang="en-IN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A508A3-8BC8-4827-B130-9468DDD7B040}"/>
              </a:ext>
            </a:extLst>
          </p:cNvPr>
          <p:cNvSpPr txBox="1"/>
          <p:nvPr/>
        </p:nvSpPr>
        <p:spPr>
          <a:xfrm>
            <a:off x="3413390" y="5768628"/>
            <a:ext cx="166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Select a status bit</a:t>
            </a:r>
            <a:endParaRPr lang="en-IN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DF0E687-74D1-4CC9-A0E4-A183FAE92B3D}"/>
              </a:ext>
            </a:extLst>
          </p:cNvPr>
          <p:cNvSpPr txBox="1"/>
          <p:nvPr/>
        </p:nvSpPr>
        <p:spPr>
          <a:xfrm>
            <a:off x="2027280" y="5946178"/>
            <a:ext cx="166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Branch address</a:t>
            </a:r>
            <a:endParaRPr lang="en-IN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8C7424-9A46-4C0F-825F-B9D759B1971F}"/>
              </a:ext>
            </a:extLst>
          </p:cNvPr>
          <p:cNvSpPr txBox="1"/>
          <p:nvPr/>
        </p:nvSpPr>
        <p:spPr>
          <a:xfrm>
            <a:off x="6376460" y="6115455"/>
            <a:ext cx="1662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Microoperations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420512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Microinstruction Code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317458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5629</TotalTime>
  <Words>645</Words>
  <Application>Microsoft Office PowerPoint</Application>
  <PresentationFormat>Widescreen</PresentationFormat>
  <Paragraphs>206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Wingdings</vt:lpstr>
      <vt:lpstr>Roboto Condensed Light</vt:lpstr>
      <vt:lpstr>Calibri</vt:lpstr>
      <vt:lpstr>Roboto Condensed</vt:lpstr>
      <vt:lpstr>Wingdings 3</vt:lpstr>
      <vt:lpstr>Arial</vt:lpstr>
      <vt:lpstr>Office Theme</vt:lpstr>
      <vt:lpstr>Unit-4  Microprogrammed Control</vt:lpstr>
      <vt:lpstr>PowerPoint Presentation</vt:lpstr>
      <vt:lpstr>Control Memory</vt:lpstr>
      <vt:lpstr>Microprogrammed Control Organization</vt:lpstr>
      <vt:lpstr>Control Memory</vt:lpstr>
      <vt:lpstr>Address Sequencing</vt:lpstr>
      <vt:lpstr>Address Sequencing</vt:lpstr>
      <vt:lpstr>Address Sequencing</vt:lpstr>
      <vt:lpstr>Microinstruction Code Format</vt:lpstr>
      <vt:lpstr>Microinstruction Code Format</vt:lpstr>
      <vt:lpstr>Symbols &amp; Binary Code for Microinstruction Fields</vt:lpstr>
      <vt:lpstr>Symbols &amp; Binary Code for Microinstruction Fields</vt:lpstr>
      <vt:lpstr>Questions asked in GTU exam</vt:lpstr>
      <vt:lpstr>Questions asked in GTU exam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Naimish Vadodariya</cp:lastModifiedBy>
  <cp:revision>471</cp:revision>
  <dcterms:created xsi:type="dcterms:W3CDTF">2020-05-01T05:09:15Z</dcterms:created>
  <dcterms:modified xsi:type="dcterms:W3CDTF">2021-05-19T17:11:04Z</dcterms:modified>
</cp:coreProperties>
</file>