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 id="2147483648" r:id="rId2"/>
    <p:sldMasterId id="2147483689" r:id="rId3"/>
  </p:sldMasterIdLst>
  <p:notesMasterIdLst>
    <p:notesMasterId r:id="rId61"/>
  </p:notesMasterIdLst>
  <p:handoutMasterIdLst>
    <p:handoutMasterId r:id="rId62"/>
  </p:handoutMasterIdLst>
  <p:sldIdLst>
    <p:sldId id="701" r:id="rId4"/>
    <p:sldId id="321" r:id="rId5"/>
    <p:sldId id="837" r:id="rId6"/>
    <p:sldId id="838" r:id="rId7"/>
    <p:sldId id="839" r:id="rId8"/>
    <p:sldId id="880" r:id="rId9"/>
    <p:sldId id="881" r:id="rId10"/>
    <p:sldId id="840" r:id="rId11"/>
    <p:sldId id="841" r:id="rId12"/>
    <p:sldId id="842" r:id="rId13"/>
    <p:sldId id="843" r:id="rId14"/>
    <p:sldId id="844" r:id="rId15"/>
    <p:sldId id="845" r:id="rId16"/>
    <p:sldId id="846" r:id="rId17"/>
    <p:sldId id="882" r:id="rId18"/>
    <p:sldId id="848" r:id="rId19"/>
    <p:sldId id="883" r:id="rId20"/>
    <p:sldId id="849" r:id="rId21"/>
    <p:sldId id="850" r:id="rId22"/>
    <p:sldId id="851" r:id="rId23"/>
    <p:sldId id="852" r:id="rId24"/>
    <p:sldId id="853" r:id="rId25"/>
    <p:sldId id="854" r:id="rId26"/>
    <p:sldId id="884" r:id="rId27"/>
    <p:sldId id="885" r:id="rId28"/>
    <p:sldId id="886" r:id="rId29"/>
    <p:sldId id="887" r:id="rId30"/>
    <p:sldId id="888" r:id="rId31"/>
    <p:sldId id="889" r:id="rId32"/>
    <p:sldId id="890" r:id="rId33"/>
    <p:sldId id="891" r:id="rId34"/>
    <p:sldId id="892" r:id="rId35"/>
    <p:sldId id="893" r:id="rId36"/>
    <p:sldId id="894" r:id="rId37"/>
    <p:sldId id="895" r:id="rId38"/>
    <p:sldId id="896" r:id="rId39"/>
    <p:sldId id="897" r:id="rId40"/>
    <p:sldId id="898" r:id="rId41"/>
    <p:sldId id="899" r:id="rId42"/>
    <p:sldId id="900" r:id="rId43"/>
    <p:sldId id="901" r:id="rId44"/>
    <p:sldId id="902" r:id="rId45"/>
    <p:sldId id="903" r:id="rId46"/>
    <p:sldId id="904" r:id="rId47"/>
    <p:sldId id="912" r:id="rId48"/>
    <p:sldId id="867" r:id="rId49"/>
    <p:sldId id="913" r:id="rId50"/>
    <p:sldId id="908" r:id="rId51"/>
    <p:sldId id="909" r:id="rId52"/>
    <p:sldId id="910" r:id="rId53"/>
    <p:sldId id="911" r:id="rId54"/>
    <p:sldId id="905" r:id="rId55"/>
    <p:sldId id="906" r:id="rId56"/>
    <p:sldId id="877" r:id="rId57"/>
    <p:sldId id="878" r:id="rId58"/>
    <p:sldId id="879" r:id="rId59"/>
    <p:sldId id="83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0" clrIdx="0">
    <p:extLst>
      <p:ext uri="{19B8F6BF-5375-455C-9EA6-DF929625EA0E}">
        <p15:presenceInfo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161050"/>
    <a:srgbClr val="B51BA3"/>
    <a:srgbClr val="0000FF"/>
    <a:srgbClr val="FFFFFF"/>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1" autoAdjust="0"/>
    <p:restoredTop sz="94660"/>
  </p:normalViewPr>
  <p:slideViewPr>
    <p:cSldViewPr>
      <p:cViewPr varScale="1">
        <p:scale>
          <a:sx n="68" d="100"/>
          <a:sy n="68" d="100"/>
        </p:scale>
        <p:origin x="137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44A753-ACB6-1C85-A61E-0F44F7CB7D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B2266-D9A4-89EA-FC12-300225DEE4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846EA9-D6AA-4985-816A-4384AF8FA91C}" type="datetimeFigureOut">
              <a:rPr lang="en-US" smtClean="0"/>
              <a:t>08-May-23</a:t>
            </a:fld>
            <a:endParaRPr lang="en-US" dirty="0"/>
          </a:p>
        </p:txBody>
      </p:sp>
      <p:sp>
        <p:nvSpPr>
          <p:cNvPr id="4" name="Footer Placeholder 3">
            <a:extLst>
              <a:ext uri="{FF2B5EF4-FFF2-40B4-BE49-F238E27FC236}">
                <a16:creationId xmlns:a16="http://schemas.microsoft.com/office/drawing/2014/main" id="{8A9FC8A6-27EA-DC49-5EBC-4E19F1D41D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2691A-F736-2DB9-ED8F-1DBA697892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1D31C-9530-456F-8C57-5C792C93B2AF}" type="slidenum">
              <a:rPr lang="en-US" smtClean="0"/>
              <a:t>‹#›</a:t>
            </a:fld>
            <a:endParaRPr lang="en-US" dirty="0"/>
          </a:p>
        </p:txBody>
      </p:sp>
    </p:spTree>
    <p:extLst>
      <p:ext uri="{BB962C8B-B14F-4D97-AF65-F5344CB8AC3E}">
        <p14:creationId xmlns:p14="http://schemas.microsoft.com/office/powerpoint/2010/main" val="5916917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08-May-23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dirty="0"/>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dirty="0"/>
          </a:p>
        </p:txBody>
      </p:sp>
    </p:spTree>
    <p:extLst>
      <p:ext uri="{BB962C8B-B14F-4D97-AF65-F5344CB8AC3E}">
        <p14:creationId xmlns:p14="http://schemas.microsoft.com/office/powerpoint/2010/main" val="177656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dirty="0"/>
          </a:p>
        </p:txBody>
      </p:sp>
    </p:spTree>
    <p:extLst>
      <p:ext uri="{BB962C8B-B14F-4D97-AF65-F5344CB8AC3E}">
        <p14:creationId xmlns:p14="http://schemas.microsoft.com/office/powerpoint/2010/main" val="3899084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18</a:t>
            </a:fld>
            <a:endParaRPr lang="en-US" dirty="0"/>
          </a:p>
        </p:txBody>
      </p:sp>
    </p:spTree>
    <p:extLst>
      <p:ext uri="{BB962C8B-B14F-4D97-AF65-F5344CB8AC3E}">
        <p14:creationId xmlns:p14="http://schemas.microsoft.com/office/powerpoint/2010/main" val="128123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19</a:t>
            </a:fld>
            <a:endParaRPr lang="en-US" dirty="0"/>
          </a:p>
        </p:txBody>
      </p:sp>
    </p:spTree>
    <p:extLst>
      <p:ext uri="{BB962C8B-B14F-4D97-AF65-F5344CB8AC3E}">
        <p14:creationId xmlns:p14="http://schemas.microsoft.com/office/powerpoint/2010/main" val="360878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20</a:t>
            </a:fld>
            <a:endParaRPr lang="en-US" dirty="0"/>
          </a:p>
        </p:txBody>
      </p:sp>
    </p:spTree>
    <p:extLst>
      <p:ext uri="{BB962C8B-B14F-4D97-AF65-F5344CB8AC3E}">
        <p14:creationId xmlns:p14="http://schemas.microsoft.com/office/powerpoint/2010/main" val="1368420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23</a:t>
            </a:fld>
            <a:endParaRPr lang="en-US" dirty="0"/>
          </a:p>
        </p:txBody>
      </p:sp>
    </p:spTree>
    <p:extLst>
      <p:ext uri="{BB962C8B-B14F-4D97-AF65-F5344CB8AC3E}">
        <p14:creationId xmlns:p14="http://schemas.microsoft.com/office/powerpoint/2010/main" val="351420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54</a:t>
            </a:fld>
            <a:endParaRPr lang="en-US" dirty="0"/>
          </a:p>
        </p:txBody>
      </p:sp>
    </p:spTree>
    <p:extLst>
      <p:ext uri="{BB962C8B-B14F-4D97-AF65-F5344CB8AC3E}">
        <p14:creationId xmlns:p14="http://schemas.microsoft.com/office/powerpoint/2010/main" val="1067568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56</a:t>
            </a:fld>
            <a:endParaRPr lang="en-US" dirty="0"/>
          </a:p>
        </p:txBody>
      </p:sp>
    </p:spTree>
    <p:extLst>
      <p:ext uri="{BB962C8B-B14F-4D97-AF65-F5344CB8AC3E}">
        <p14:creationId xmlns:p14="http://schemas.microsoft.com/office/powerpoint/2010/main" val="372696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6"/>
            <a:ext cx="8947231" cy="4771820"/>
          </a:xfrm>
        </p:spPr>
        <p:txBody>
          <a:bodyPr>
            <a:noAutofit/>
          </a:bodyPr>
          <a:lstStyle>
            <a:lvl1pPr marL="198835" indent="-198835" algn="just">
              <a:buClr>
                <a:schemeClr val="accent6"/>
              </a:buClr>
              <a:buFont typeface="Wingdings 3" panose="05040102010807070707" pitchFamily="18" charset="2"/>
              <a:buChar char=""/>
              <a:defRPr sz="1800">
                <a:solidFill>
                  <a:schemeClr val="tx1"/>
                </a:solidFill>
              </a:defRPr>
            </a:lvl1pPr>
            <a:lvl2pPr marL="607219" indent="-264319" algn="just">
              <a:buClr>
                <a:schemeClr val="accent6"/>
              </a:buClr>
              <a:buFont typeface="Wingdings 3" panose="05040102010807070707" pitchFamily="18" charset="2"/>
              <a:buChar char=""/>
              <a:defRPr sz="1500">
                <a:solidFill>
                  <a:schemeClr val="tx1"/>
                </a:solidFill>
              </a:defRPr>
            </a:lvl2pPr>
            <a:lvl3pPr marL="857250" indent="-171450" algn="just">
              <a:buClr>
                <a:schemeClr val="accent6"/>
              </a:buClr>
              <a:buFont typeface="Wingdings" panose="05000000000000000000" pitchFamily="2" charset="2"/>
              <a:buChar char="§"/>
              <a:defRPr sz="1350">
                <a:solidFill>
                  <a:schemeClr val="tx1"/>
                </a:solidFill>
              </a:defRPr>
            </a:lvl3pPr>
            <a:lvl4pPr algn="just">
              <a:buClr>
                <a:schemeClr val="accent6"/>
              </a:buClr>
              <a:defRPr sz="1200">
                <a:solidFill>
                  <a:schemeClr val="tx1"/>
                </a:solidFill>
              </a:defRPr>
            </a:lvl4pPr>
            <a:lvl5pPr algn="just">
              <a:buClr>
                <a:schemeClr val="accent6"/>
              </a:buCl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6" name="Pentagon 6">
            <a:extLst>
              <a:ext uri="{FF2B5EF4-FFF2-40B4-BE49-F238E27FC236}">
                <a16:creationId xmlns:a16="http://schemas.microsoft.com/office/drawing/2014/main" id="{A15D3B07-B0B5-6D7F-4937-202164AC53CA}"/>
              </a:ext>
            </a:extLst>
          </p:cNvPr>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a:t>
            </a:r>
            <a:r>
              <a:rPr lang="en-US" b="1" baseline="0" dirty="0"/>
              <a:t> Deadlock</a:t>
            </a:r>
            <a:endParaRPr lang="en-US" dirty="0"/>
          </a:p>
        </p:txBody>
      </p:sp>
      <p:sp>
        <p:nvSpPr>
          <p:cNvPr id="7" name="Rectangle 6">
            <a:extLst>
              <a:ext uri="{FF2B5EF4-FFF2-40B4-BE49-F238E27FC236}">
                <a16:creationId xmlns:a16="http://schemas.microsoft.com/office/drawing/2014/main" id="{A569B8A7-51A1-8318-928F-C9A4C88854AB}"/>
              </a:ext>
            </a:extLst>
          </p:cNvPr>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pic>
        <p:nvPicPr>
          <p:cNvPr id="8" name="Picture 7">
            <a:extLst>
              <a:ext uri="{FF2B5EF4-FFF2-40B4-BE49-F238E27FC236}">
                <a16:creationId xmlns:a16="http://schemas.microsoft.com/office/drawing/2014/main" id="{EADC97E5-9103-AB58-C7E4-3545574D0AE3}"/>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7391400" y="0"/>
            <a:ext cx="1752600" cy="685800"/>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34686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5"/>
            <a:ext cx="8947231" cy="4470555"/>
          </a:xfrm>
        </p:spPr>
        <p:txBody>
          <a:bodyPr>
            <a:noAutofit/>
          </a:bodyPr>
          <a:lstStyle>
            <a:lvl1pPr marL="198835" indent="-198835" algn="just">
              <a:buClr>
                <a:schemeClr val="accent6"/>
              </a:buClr>
              <a:buFont typeface="Wingdings 3" panose="05040102010807070707" pitchFamily="18" charset="2"/>
              <a:buChar char=""/>
              <a:defRPr sz="1800">
                <a:solidFill>
                  <a:schemeClr val="tx1"/>
                </a:solidFill>
              </a:defRPr>
            </a:lvl1pPr>
            <a:lvl2pPr marL="607219" indent="-264319" algn="just">
              <a:buClr>
                <a:schemeClr val="accent6"/>
              </a:buClr>
              <a:buFont typeface="Wingdings 3" panose="05040102010807070707" pitchFamily="18" charset="2"/>
              <a:buChar char=""/>
              <a:defRPr sz="1500">
                <a:solidFill>
                  <a:schemeClr val="tx1"/>
                </a:solidFill>
              </a:defRPr>
            </a:lvl2pPr>
            <a:lvl3pPr marL="857250" indent="-171450" algn="just">
              <a:buClr>
                <a:schemeClr val="accent6"/>
              </a:buClr>
              <a:buFont typeface="Wingdings" panose="05000000000000000000" pitchFamily="2" charset="2"/>
              <a:buChar char="§"/>
              <a:defRPr sz="1350">
                <a:solidFill>
                  <a:schemeClr val="tx1"/>
                </a:solidFill>
              </a:defRPr>
            </a:lvl3pPr>
            <a:lvl4pPr algn="just">
              <a:buClr>
                <a:schemeClr val="accent6"/>
              </a:buClr>
              <a:defRPr sz="1200">
                <a:solidFill>
                  <a:schemeClr val="tx1"/>
                </a:solidFill>
              </a:defRPr>
            </a:lvl4pPr>
            <a:lvl5pPr algn="just">
              <a:buClr>
                <a:schemeClr val="accent6"/>
              </a:buCl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6" name="Pentagon 6">
            <a:extLst>
              <a:ext uri="{FF2B5EF4-FFF2-40B4-BE49-F238E27FC236}">
                <a16:creationId xmlns:a16="http://schemas.microsoft.com/office/drawing/2014/main" id="{C95C067E-EF62-00C3-2618-0E9FE07C793D}"/>
              </a:ext>
            </a:extLst>
          </p:cNvPr>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a:t>
            </a:r>
            <a:r>
              <a:rPr lang="en-US" b="1" baseline="0" dirty="0"/>
              <a:t> Deadlock</a:t>
            </a:r>
            <a:endParaRPr lang="en-US" dirty="0"/>
          </a:p>
        </p:txBody>
      </p:sp>
      <p:sp>
        <p:nvSpPr>
          <p:cNvPr id="7" name="Rectangle 6">
            <a:extLst>
              <a:ext uri="{FF2B5EF4-FFF2-40B4-BE49-F238E27FC236}">
                <a16:creationId xmlns:a16="http://schemas.microsoft.com/office/drawing/2014/main" id="{B1E74308-9C42-D123-4028-385EE90E3146}"/>
              </a:ext>
            </a:extLst>
          </p:cNvPr>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pic>
        <p:nvPicPr>
          <p:cNvPr id="8" name="Picture 7">
            <a:extLst>
              <a:ext uri="{FF2B5EF4-FFF2-40B4-BE49-F238E27FC236}">
                <a16:creationId xmlns:a16="http://schemas.microsoft.com/office/drawing/2014/main" id="{8898F6E5-2584-EFFE-D815-C8DCDA32E7D7}"/>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7391400" y="0"/>
            <a:ext cx="1752600" cy="685800"/>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4202761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5"/>
            <a:ext cx="8947231" cy="4521199"/>
          </a:xfrm>
        </p:spPr>
        <p:txBody>
          <a:bodyPr>
            <a:noAutofit/>
          </a:bodyPr>
          <a:lstStyle>
            <a:lvl1pPr marL="198835" indent="-198835" algn="just">
              <a:buClr>
                <a:schemeClr val="accent6"/>
              </a:buClr>
              <a:buFont typeface="Wingdings 3" panose="05040102010807070707" pitchFamily="18" charset="2"/>
              <a:buChar char=""/>
              <a:defRPr sz="1800">
                <a:solidFill>
                  <a:schemeClr val="tx1"/>
                </a:solidFill>
              </a:defRPr>
            </a:lvl1pPr>
            <a:lvl2pPr marL="607219" indent="-264319" algn="just">
              <a:buClr>
                <a:schemeClr val="accent6"/>
              </a:buClr>
              <a:buFont typeface="Wingdings 3" panose="05040102010807070707" pitchFamily="18" charset="2"/>
              <a:buChar char=""/>
              <a:defRPr sz="1500">
                <a:solidFill>
                  <a:schemeClr val="tx1"/>
                </a:solidFill>
              </a:defRPr>
            </a:lvl2pPr>
            <a:lvl3pPr marL="857250" indent="-171450" algn="just">
              <a:buClr>
                <a:schemeClr val="accent6"/>
              </a:buClr>
              <a:buFont typeface="Wingdings" panose="05000000000000000000" pitchFamily="2" charset="2"/>
              <a:buChar char="§"/>
              <a:defRPr sz="1350">
                <a:solidFill>
                  <a:schemeClr val="tx1"/>
                </a:solidFill>
              </a:defRPr>
            </a:lvl3pPr>
            <a:lvl4pPr algn="just">
              <a:buClr>
                <a:schemeClr val="accent6"/>
              </a:buClr>
              <a:defRPr sz="1200">
                <a:solidFill>
                  <a:schemeClr val="tx1"/>
                </a:solidFill>
              </a:defRPr>
            </a:lvl4pPr>
            <a:lvl5pPr algn="just">
              <a:buClr>
                <a:schemeClr val="accent6"/>
              </a:buCl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Pentagon 6">
            <a:extLst>
              <a:ext uri="{FF2B5EF4-FFF2-40B4-BE49-F238E27FC236}">
                <a16:creationId xmlns:a16="http://schemas.microsoft.com/office/drawing/2014/main" id="{17958540-B043-3797-3AF5-64149AA078B0}"/>
              </a:ext>
            </a:extLst>
          </p:cNvPr>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a:t>
            </a:r>
            <a:r>
              <a:rPr lang="en-US" b="1" baseline="0" dirty="0"/>
              <a:t> Deadlock</a:t>
            </a:r>
            <a:endParaRPr lang="en-US" dirty="0"/>
          </a:p>
        </p:txBody>
      </p:sp>
      <p:sp>
        <p:nvSpPr>
          <p:cNvPr id="7" name="Rectangle 6">
            <a:extLst>
              <a:ext uri="{FF2B5EF4-FFF2-40B4-BE49-F238E27FC236}">
                <a16:creationId xmlns:a16="http://schemas.microsoft.com/office/drawing/2014/main" id="{035E736C-3672-B8C6-51EE-884D91D9D48E}"/>
              </a:ext>
            </a:extLst>
          </p:cNvPr>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pic>
        <p:nvPicPr>
          <p:cNvPr id="8" name="Picture 7">
            <a:extLst>
              <a:ext uri="{FF2B5EF4-FFF2-40B4-BE49-F238E27FC236}">
                <a16:creationId xmlns:a16="http://schemas.microsoft.com/office/drawing/2014/main" id="{4AA45391-68ED-D262-88E2-3E78017F675F}"/>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7391400" y="0"/>
            <a:ext cx="1752600" cy="685800"/>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4202761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6457950" y="6604000"/>
            <a:ext cx="2057400" cy="255126"/>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chemeClr val="tx1">
                  <a:lumMod val="90000"/>
                  <a:lumOff val="10000"/>
                </a:schemeClr>
              </a:solidFill>
              <a:latin typeface="+mn-lt"/>
            </a:endParaRP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98385" y="863446"/>
            <a:ext cx="8947231" cy="4775198"/>
          </a:xfrm>
        </p:spPr>
        <p:txBody>
          <a:bodyPr>
            <a:noAutofit/>
          </a:bodyPr>
          <a:lstStyle>
            <a:lvl1pPr marL="198835" indent="-198835" algn="just">
              <a:buClr>
                <a:schemeClr val="accent6"/>
              </a:buClr>
              <a:buFont typeface="Wingdings 3" panose="05040102010807070707" pitchFamily="18" charset="2"/>
              <a:buChar char=""/>
              <a:defRPr sz="1800">
                <a:solidFill>
                  <a:schemeClr val="tx1"/>
                </a:solidFill>
              </a:defRPr>
            </a:lvl1pPr>
            <a:lvl2pPr marL="607219" indent="-264319" algn="just">
              <a:buClr>
                <a:schemeClr val="accent6"/>
              </a:buClr>
              <a:buFont typeface="Wingdings 3" panose="05040102010807070707" pitchFamily="18" charset="2"/>
              <a:buChar char=""/>
              <a:defRPr sz="1500">
                <a:solidFill>
                  <a:schemeClr val="tx1"/>
                </a:solidFill>
              </a:defRPr>
            </a:lvl2pPr>
            <a:lvl3pPr marL="857250" indent="-171450" algn="just">
              <a:buClr>
                <a:schemeClr val="accent6"/>
              </a:buClr>
              <a:buFont typeface="Wingdings" panose="05000000000000000000" pitchFamily="2" charset="2"/>
              <a:buChar char="§"/>
              <a:defRPr sz="1350">
                <a:solidFill>
                  <a:schemeClr val="tx1"/>
                </a:solidFill>
              </a:defRPr>
            </a:lvl3pPr>
            <a:lvl4pPr algn="just">
              <a:buClr>
                <a:schemeClr val="accent6"/>
              </a:buClr>
              <a:defRPr sz="1200">
                <a:solidFill>
                  <a:schemeClr val="tx1"/>
                </a:solidFill>
              </a:defRPr>
            </a:lvl4pPr>
            <a:lvl5pPr algn="just">
              <a:buClr>
                <a:schemeClr val="accent6"/>
              </a:buCl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9144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9144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6" name="Pentagon 6">
            <a:extLst>
              <a:ext uri="{FF2B5EF4-FFF2-40B4-BE49-F238E27FC236}">
                <a16:creationId xmlns:a16="http://schemas.microsoft.com/office/drawing/2014/main" id="{218A4430-0106-ABA8-0D7A-73879B592B18}"/>
              </a:ext>
            </a:extLst>
          </p:cNvPr>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a:t>
            </a:r>
            <a:r>
              <a:rPr lang="en-US" b="1" baseline="0" dirty="0"/>
              <a:t> Deadlock</a:t>
            </a:r>
            <a:endParaRPr lang="en-US" dirty="0"/>
          </a:p>
        </p:txBody>
      </p:sp>
      <p:sp>
        <p:nvSpPr>
          <p:cNvPr id="7" name="Rectangle 6">
            <a:extLst>
              <a:ext uri="{FF2B5EF4-FFF2-40B4-BE49-F238E27FC236}">
                <a16:creationId xmlns:a16="http://schemas.microsoft.com/office/drawing/2014/main" id="{965DF2CF-7442-5F68-96B3-6177D3346ADD}"/>
              </a:ext>
            </a:extLst>
          </p:cNvPr>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pic>
        <p:nvPicPr>
          <p:cNvPr id="8" name="Picture 7">
            <a:extLst>
              <a:ext uri="{FF2B5EF4-FFF2-40B4-BE49-F238E27FC236}">
                <a16:creationId xmlns:a16="http://schemas.microsoft.com/office/drawing/2014/main" id="{3D54B8E1-241F-68EE-7CD9-6B18767E61C4}"/>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7391400" y="0"/>
            <a:ext cx="1752600" cy="685800"/>
          </a:xfrm>
          <a:prstGeom prst="rect">
            <a:avLst/>
          </a:prstGeom>
          <a:effectLst>
            <a:outerShdw dist="50800" dir="5400000" algn="ctr" rotWithShape="0">
              <a:srgbClr val="000000">
                <a:alpha val="0"/>
              </a:srgbClr>
            </a:outerShdw>
          </a:effectLst>
        </p:spPr>
      </p:pic>
    </p:spTree>
    <p:extLst>
      <p:ext uri="{BB962C8B-B14F-4D97-AF65-F5344CB8AC3E}">
        <p14:creationId xmlns:p14="http://schemas.microsoft.com/office/powerpoint/2010/main" val="420276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 Deadlock</a:t>
            </a:r>
            <a:endParaRPr lang="en-US" dirty="0"/>
          </a:p>
        </p:txBody>
      </p:sp>
      <p:pic>
        <p:nvPicPr>
          <p:cNvPr id="8" name="Picture 7"/>
          <p:cNvPicPr/>
          <p:nvPr userDrawn="1"/>
        </p:nvPicPr>
        <p:blipFill>
          <a:blip r:embed="rId2">
            <a:extLst>
              <a:ext uri="{28A0092B-C50C-407E-A947-70E740481C1C}">
                <a14:useLocalDpi xmlns:a14="http://schemas.microsoft.com/office/drawing/2010/main" val="0"/>
              </a:ext>
            </a:extLst>
          </a:blip>
          <a:stretch>
            <a:fillRect/>
          </a:stretch>
        </p:blipFill>
        <p:spPr>
          <a:xfrm>
            <a:off x="7391400" y="0"/>
            <a:ext cx="1752600" cy="685800"/>
          </a:xfrm>
          <a:prstGeom prst="rect">
            <a:avLst/>
          </a:prstGeom>
          <a:effectLst>
            <a:outerShdw dist="50800" dir="5400000" algn="ctr" rotWithShape="0">
              <a:srgbClr val="000000">
                <a:alpha val="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5EA8BEFB-AE5B-48F9-BBAD-B489CDE48C8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entagon 6"/>
          <p:cNvSpPr/>
          <p:nvPr userDrawn="1"/>
        </p:nvSpPr>
        <p:spPr>
          <a:xfrm>
            <a:off x="0" y="6553200"/>
            <a:ext cx="8001000" cy="304800"/>
          </a:xfrm>
          <a:prstGeom prst="homePlate">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t>Unit- 5</a:t>
            </a:r>
            <a:r>
              <a:rPr lang="en-US" b="1" baseline="0" dirty="0"/>
              <a:t> Deadlock</a:t>
            </a:r>
            <a:endParaRPr lang="en-US" dirty="0"/>
          </a:p>
        </p:txBody>
      </p:sp>
      <p:sp>
        <p:nvSpPr>
          <p:cNvPr id="8" name="Rectangle 7"/>
          <p:cNvSpPr/>
          <p:nvPr userDrawn="1"/>
        </p:nvSpPr>
        <p:spPr>
          <a:xfrm>
            <a:off x="8534400" y="6553200"/>
            <a:ext cx="609600" cy="304800"/>
          </a:xfrm>
          <a:prstGeom prst="rect">
            <a:avLst/>
          </a:prstGeom>
          <a:ln>
            <a:solidFill>
              <a:schemeClr val="bg1">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fld id="{18EFF3E6-FF15-46F0-B271-70DBA827B04F}" type="slidenum">
              <a:rPr lang="en-US" smtClean="0"/>
              <a:pPr algn="ct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D21B45-1703-4330-B544-825BD8F37AF2}" type="datetimeFigureOut">
              <a:rPr lang="en-US" smtClean="0"/>
              <a:t>08-May-23</a:t>
            </a:fld>
            <a:endParaRPr lang="en-US" dirty="0"/>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41F3C7-36DD-4595-AA08-2525D86280BD}" type="slidenum">
              <a:rPr lang="en-US" smtClean="0"/>
              <a:t>‹#›</a:t>
            </a:fld>
            <a:endParaRPr lang="en-US" dirty="0"/>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D21B45-1703-4330-B544-825BD8F37AF2}" type="datetimeFigureOut">
              <a:rPr lang="en-US" smtClean="0"/>
              <a:t>08-May-23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91" r:id="rId1"/>
    <p:sldLayoutId id="2147483690" r:id="rId2"/>
    <p:sldLayoutId id="214748368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p:blipFill>
        <p:spPr>
          <a:xfrm>
            <a:off x="0" y="0"/>
            <a:ext cx="9144000" cy="6858000"/>
          </a:xfrm>
          <a:prstGeom prst="rect">
            <a:avLst/>
          </a:prstGeom>
          <a:solidFill>
            <a:srgbClr val="EEEEEE"/>
          </a:solidFill>
        </p:spPr>
      </p:pic>
      <p:sp>
        <p:nvSpPr>
          <p:cNvPr id="6" name="Pentagon 5"/>
          <p:cNvSpPr/>
          <p:nvPr/>
        </p:nvSpPr>
        <p:spPr>
          <a:xfrm>
            <a:off x="0" y="1524000"/>
            <a:ext cx="6172200" cy="3124200"/>
          </a:xfrm>
          <a:prstGeom prst="homePlat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4000" b="1" dirty="0"/>
          </a:p>
          <a:p>
            <a:pPr algn="ctr"/>
            <a:r>
              <a:rPr lang="en-US" sz="4000" b="1" dirty="0"/>
              <a:t>Unit – 5 </a:t>
            </a:r>
          </a:p>
          <a:p>
            <a:pPr algn="ctr"/>
            <a:r>
              <a:rPr lang="en-US" sz="4000" b="1" dirty="0"/>
              <a:t>Deadlock</a:t>
            </a:r>
          </a:p>
        </p:txBody>
      </p:sp>
      <p:sp>
        <p:nvSpPr>
          <p:cNvPr id="7" name="Pentagon 6"/>
          <p:cNvSpPr/>
          <p:nvPr/>
        </p:nvSpPr>
        <p:spPr>
          <a:xfrm>
            <a:off x="0" y="838200"/>
            <a:ext cx="4343400" cy="1371600"/>
          </a:xfrm>
          <a:prstGeom prst="homePlat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800" b="1" dirty="0"/>
              <a:t>3140702 </a:t>
            </a:r>
          </a:p>
          <a:p>
            <a:pPr algn="ctr"/>
            <a:r>
              <a:rPr lang="en-US" sz="2800" b="1" dirty="0"/>
              <a:t>Operating System</a:t>
            </a:r>
          </a:p>
        </p:txBody>
      </p:sp>
      <p:sp>
        <p:nvSpPr>
          <p:cNvPr id="8" name="Chevron 7"/>
          <p:cNvSpPr/>
          <p:nvPr/>
        </p:nvSpPr>
        <p:spPr>
          <a:xfrm>
            <a:off x="3962400" y="838200"/>
            <a:ext cx="1371600" cy="1371600"/>
          </a:xfrm>
          <a:prstGeom prst="chevr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1"/>
              </a:solidFill>
            </a:endParaRPr>
          </a:p>
        </p:txBody>
      </p:sp>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477000" y="152400"/>
            <a:ext cx="2305050" cy="838200"/>
          </a:xfrm>
          <a:prstGeom prst="rect">
            <a:avLst/>
          </a:prstGeom>
        </p:spPr>
      </p:pic>
      <p:pic>
        <p:nvPicPr>
          <p:cNvPr id="2" name="Picture 1"/>
          <p:cNvPicPr>
            <a:picLocks noChangeAspect="1"/>
          </p:cNvPicPr>
          <p:nvPr/>
        </p:nvPicPr>
        <p:blipFill>
          <a:blip r:embed="rId5"/>
          <a:stretch>
            <a:fillRect/>
          </a:stretch>
        </p:blipFill>
        <p:spPr>
          <a:xfrm>
            <a:off x="6327200" y="1524000"/>
            <a:ext cx="2729932" cy="2069608"/>
          </a:xfrm>
          <a:prstGeom prst="rect">
            <a:avLst/>
          </a:prstGeom>
        </p:spPr>
      </p:pic>
    </p:spTree>
    <p:extLst>
      <p:ext uri="{BB962C8B-B14F-4D97-AF65-F5344CB8AC3E}">
        <p14:creationId xmlns:p14="http://schemas.microsoft.com/office/powerpoint/2010/main" val="676851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8A749-388E-4CB4-8648-39482BADA8F2}"/>
              </a:ext>
            </a:extLst>
          </p:cNvPr>
          <p:cNvSpPr>
            <a:spLocks noGrp="1"/>
          </p:cNvSpPr>
          <p:nvPr>
            <p:ph type="title"/>
          </p:nvPr>
        </p:nvSpPr>
        <p:spPr/>
        <p:txBody>
          <a:bodyPr>
            <a:normAutofit/>
          </a:bodyPr>
          <a:lstStyle/>
          <a:p>
            <a:r>
              <a:rPr lang="en-US" sz="4000" b="1" dirty="0">
                <a:latin typeface="+mj-lt"/>
              </a:rPr>
              <a:t>Necessary Conditions for Deadlock</a:t>
            </a:r>
            <a:endParaRPr lang="en-IN" sz="4000" b="1" dirty="0">
              <a:latin typeface="+mj-lt"/>
            </a:endParaRPr>
          </a:p>
        </p:txBody>
      </p:sp>
      <p:sp>
        <p:nvSpPr>
          <p:cNvPr id="3" name="Content Placeholder 2">
            <a:extLst>
              <a:ext uri="{FF2B5EF4-FFF2-40B4-BE49-F238E27FC236}">
                <a16:creationId xmlns:a16="http://schemas.microsoft.com/office/drawing/2014/main" id="{61227AE5-ADA2-4453-BDB5-77665C847C4F}"/>
              </a:ext>
            </a:extLst>
          </p:cNvPr>
          <p:cNvSpPr>
            <a:spLocks noGrp="1"/>
          </p:cNvSpPr>
          <p:nvPr>
            <p:ph idx="1"/>
          </p:nvPr>
        </p:nvSpPr>
        <p:spPr/>
        <p:txBody>
          <a:bodyPr>
            <a:normAutofit/>
          </a:bodyPr>
          <a:lstStyle/>
          <a:p>
            <a:pPr marL="514350" indent="-514350" algn="just">
              <a:buClr>
                <a:schemeClr val="tx1"/>
              </a:buClr>
              <a:buFont typeface="+mj-lt"/>
              <a:buAutoNum type="arabicPeriod" startAt="4"/>
            </a:pPr>
            <a:r>
              <a:rPr lang="en-IN" b="1" dirty="0">
                <a:solidFill>
                  <a:schemeClr val="tx2"/>
                </a:solidFill>
                <a:latin typeface="+mn-lt"/>
              </a:rPr>
              <a:t>Circular wait: </a:t>
            </a:r>
          </a:p>
          <a:p>
            <a:pPr marL="914400" lvl="1" indent="-514350" algn="just"/>
            <a:r>
              <a:rPr lang="en-US" sz="2400" dirty="0">
                <a:latin typeface="+mn-lt"/>
              </a:rPr>
              <a:t>Two or more processes must form a circular chain in which each process is waiting for a resource that is held by the next member of the chain.</a:t>
            </a:r>
          </a:p>
          <a:p>
            <a:pPr algn="just">
              <a:buClr>
                <a:schemeClr val="tx1"/>
              </a:buClr>
            </a:pPr>
            <a:r>
              <a:rPr lang="en-US" b="1" dirty="0">
                <a:latin typeface="+mn-lt"/>
              </a:rPr>
              <a:t>All four of these conditions must hold simultaneously in a system for a deadlock to occur.</a:t>
            </a:r>
            <a:endParaRPr lang="en-US" dirty="0">
              <a:latin typeface="+mn-lt"/>
            </a:endParaRPr>
          </a:p>
          <a:p>
            <a:pPr marL="0" indent="0">
              <a:buNone/>
            </a:pPr>
            <a:endParaRPr lang="en-IN" dirty="0">
              <a:latin typeface="+mn-lt"/>
            </a:endParaRPr>
          </a:p>
        </p:txBody>
      </p:sp>
    </p:spTree>
    <p:extLst>
      <p:ext uri="{BB962C8B-B14F-4D97-AF65-F5344CB8AC3E}">
        <p14:creationId xmlns:p14="http://schemas.microsoft.com/office/powerpoint/2010/main" val="62951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Deadlock Modeling </a:t>
            </a:r>
          </a:p>
        </p:txBody>
      </p:sp>
      <p:sp>
        <p:nvSpPr>
          <p:cNvPr id="3" name="Content Placeholder 2"/>
          <p:cNvSpPr>
            <a:spLocks noGrp="1"/>
          </p:cNvSpPr>
          <p:nvPr>
            <p:ph idx="1"/>
          </p:nvPr>
        </p:nvSpPr>
        <p:spPr>
          <a:xfrm>
            <a:off x="190500" y="990600"/>
            <a:ext cx="8763000" cy="1371600"/>
          </a:xfrm>
        </p:spPr>
        <p:txBody>
          <a:bodyPr>
            <a:normAutofit lnSpcReduction="10000"/>
          </a:bodyPr>
          <a:lstStyle/>
          <a:p>
            <a:pPr algn="just"/>
            <a:r>
              <a:rPr lang="en-US" dirty="0"/>
              <a:t>For Deadlock modeling a directed graph, called </a:t>
            </a:r>
            <a:r>
              <a:rPr lang="en-US" b="1" dirty="0">
                <a:solidFill>
                  <a:srgbClr val="0070C0"/>
                </a:solidFill>
              </a:rPr>
              <a:t>Resource Allocation Graph (RAG) </a:t>
            </a:r>
            <a:r>
              <a:rPr lang="en-US" dirty="0"/>
              <a:t>is used.</a:t>
            </a:r>
          </a:p>
          <a:p>
            <a:pPr algn="just"/>
            <a:r>
              <a:rPr lang="en-US" dirty="0"/>
              <a:t>Notation used for representation of RAG -</a:t>
            </a:r>
          </a:p>
        </p:txBody>
      </p:sp>
      <p:pic>
        <p:nvPicPr>
          <p:cNvPr id="2051" name="Picture 3"/>
          <p:cNvPicPr>
            <a:picLocks noChangeAspect="1" noChangeArrowheads="1"/>
          </p:cNvPicPr>
          <p:nvPr/>
        </p:nvPicPr>
        <p:blipFill>
          <a:blip r:embed="rId2"/>
          <a:srcRect/>
          <a:stretch>
            <a:fillRect/>
          </a:stretch>
        </p:blipFill>
        <p:spPr bwMode="auto">
          <a:xfrm>
            <a:off x="457200" y="2362200"/>
            <a:ext cx="6096000" cy="3924300"/>
          </a:xfrm>
          <a:prstGeom prst="rect">
            <a:avLst/>
          </a:prstGeom>
          <a:noFill/>
          <a:ln w="9525">
            <a:noFill/>
            <a:miter lim="800000"/>
            <a:headEnd/>
            <a:tailEnd/>
          </a:ln>
          <a:effectLst/>
        </p:spPr>
      </p:pic>
    </p:spTree>
    <p:extLst>
      <p:ext uri="{BB962C8B-B14F-4D97-AF65-F5344CB8AC3E}">
        <p14:creationId xmlns:p14="http://schemas.microsoft.com/office/powerpoint/2010/main" val="39849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mj-lt"/>
              </a:rPr>
              <a:t>Construction of Resource Allocation Graph</a:t>
            </a:r>
          </a:p>
        </p:txBody>
      </p:sp>
      <p:sp>
        <p:nvSpPr>
          <p:cNvPr id="6" name="Content Placeholder 4"/>
          <p:cNvSpPr>
            <a:spLocks noGrp="1"/>
          </p:cNvSpPr>
          <p:nvPr>
            <p:ph idx="1"/>
          </p:nvPr>
        </p:nvSpPr>
        <p:spPr>
          <a:xfrm>
            <a:off x="533400" y="5029200"/>
            <a:ext cx="8420100" cy="1371600"/>
          </a:xfrm>
        </p:spPr>
        <p:txBody>
          <a:bodyPr>
            <a:normAutofit/>
          </a:bodyPr>
          <a:lstStyle/>
          <a:p>
            <a:pPr eaLnBrk="1" hangingPunct="1">
              <a:buNone/>
            </a:pPr>
            <a:r>
              <a:rPr lang="en-US" altLang="en-US" b="1" dirty="0">
                <a:latin typeface="Cambria" panose="02040503050406030204" pitchFamily="18" charset="0"/>
              </a:rPr>
              <a:t>Figure : Resource allocation graphs</a:t>
            </a:r>
          </a:p>
          <a:p>
            <a:pPr eaLnBrk="1" hangingPunct="1">
              <a:buNone/>
            </a:pPr>
            <a:r>
              <a:rPr lang="en-US" altLang="en-US" dirty="0">
                <a:latin typeface="Cambria" panose="02040503050406030204" pitchFamily="18" charset="0"/>
              </a:rPr>
              <a:t>(a) Holding a resource. (b) Requesting a resource. (c) Deadlock.</a:t>
            </a:r>
          </a:p>
        </p:txBody>
      </p:sp>
      <p:sp>
        <p:nvSpPr>
          <p:cNvPr id="8" name="Oval 7"/>
          <p:cNvSpPr/>
          <p:nvPr/>
        </p:nvSpPr>
        <p:spPr>
          <a:xfrm>
            <a:off x="3048000" y="1676400"/>
            <a:ext cx="381000" cy="381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B</a:t>
            </a:r>
          </a:p>
        </p:txBody>
      </p:sp>
      <p:sp>
        <p:nvSpPr>
          <p:cNvPr id="9" name="Rectangle 8"/>
          <p:cNvSpPr/>
          <p:nvPr/>
        </p:nvSpPr>
        <p:spPr>
          <a:xfrm>
            <a:off x="3048000" y="3505200"/>
            <a:ext cx="3810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R</a:t>
            </a:r>
          </a:p>
        </p:txBody>
      </p:sp>
      <p:cxnSp>
        <p:nvCxnSpPr>
          <p:cNvPr id="11" name="Straight Arrow Connector 10"/>
          <p:cNvCxnSpPr>
            <a:stCxn id="8" idx="4"/>
            <a:endCxn id="9" idx="0"/>
          </p:cNvCxnSpPr>
          <p:nvPr/>
        </p:nvCxnSpPr>
        <p:spPr>
          <a:xfrm rot="5400000">
            <a:off x="2514600" y="2781300"/>
            <a:ext cx="1447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3048000" y="4038600"/>
            <a:ext cx="990600" cy="369332"/>
          </a:xfrm>
          <a:prstGeom prst="rect">
            <a:avLst/>
          </a:prstGeom>
          <a:noFill/>
        </p:spPr>
        <p:txBody>
          <a:bodyPr wrap="square" rtlCol="0">
            <a:spAutoFit/>
          </a:bodyPr>
          <a:lstStyle/>
          <a:p>
            <a:r>
              <a:rPr lang="en-US" dirty="0"/>
              <a:t>(b)</a:t>
            </a:r>
          </a:p>
        </p:txBody>
      </p:sp>
      <p:pic>
        <p:nvPicPr>
          <p:cNvPr id="3075" name="Picture 3"/>
          <p:cNvPicPr>
            <a:picLocks noChangeAspect="1" noChangeArrowheads="1"/>
          </p:cNvPicPr>
          <p:nvPr/>
        </p:nvPicPr>
        <p:blipFill>
          <a:blip r:embed="rId2"/>
          <a:srcRect/>
          <a:stretch>
            <a:fillRect/>
          </a:stretch>
        </p:blipFill>
        <p:spPr bwMode="auto">
          <a:xfrm>
            <a:off x="685800" y="1219200"/>
            <a:ext cx="7239000" cy="3409950"/>
          </a:xfrm>
          <a:prstGeom prst="rect">
            <a:avLst/>
          </a:prstGeom>
          <a:noFill/>
          <a:ln w="9525">
            <a:noFill/>
            <a:miter lim="800000"/>
            <a:headEnd/>
            <a:tailEnd/>
          </a:ln>
          <a:effectLst/>
        </p:spPr>
      </p:pic>
    </p:spTree>
    <p:extLst>
      <p:ext uri="{BB962C8B-B14F-4D97-AF65-F5344CB8AC3E}">
        <p14:creationId xmlns:p14="http://schemas.microsoft.com/office/powerpoint/2010/main" val="336308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Resource Allocation Graph</a:t>
            </a:r>
          </a:p>
        </p:txBody>
      </p:sp>
      <p:pic>
        <p:nvPicPr>
          <p:cNvPr id="1028" name="Picture 4"/>
          <p:cNvPicPr>
            <a:picLocks noChangeAspect="1" noChangeArrowheads="1"/>
          </p:cNvPicPr>
          <p:nvPr/>
        </p:nvPicPr>
        <p:blipFill>
          <a:blip r:embed="rId2"/>
          <a:srcRect/>
          <a:stretch>
            <a:fillRect/>
          </a:stretch>
        </p:blipFill>
        <p:spPr bwMode="auto">
          <a:xfrm>
            <a:off x="536917" y="2719388"/>
            <a:ext cx="4486275" cy="3400425"/>
          </a:xfrm>
          <a:prstGeom prst="rect">
            <a:avLst/>
          </a:prstGeom>
          <a:noFill/>
          <a:ln w="9525">
            <a:noFill/>
            <a:miter lim="800000"/>
            <a:headEnd/>
            <a:tailEnd/>
          </a:ln>
          <a:effectLst/>
        </p:spPr>
      </p:pic>
      <p:sp>
        <p:nvSpPr>
          <p:cNvPr id="7" name="Content Placeholder 4"/>
          <p:cNvSpPr txBox="1">
            <a:spLocks/>
          </p:cNvSpPr>
          <p:nvPr/>
        </p:nvSpPr>
        <p:spPr>
          <a:xfrm>
            <a:off x="533400" y="1447800"/>
            <a:ext cx="8077200" cy="990600"/>
          </a:xfrm>
          <a:prstGeom prst="rect">
            <a:avLst/>
          </a:prstGeom>
        </p:spPr>
        <p:txBody>
          <a:bodyPr>
            <a:normAutofit lnSpcReduction="10000"/>
          </a:bodyPr>
          <a:lstStyle/>
          <a:p>
            <a:pPr marL="342900" lvl="0" indent="-342900">
              <a:spcBef>
                <a:spcPct val="20000"/>
              </a:spcBef>
            </a:pPr>
            <a:r>
              <a:rPr lang="en-US" altLang="en-US" sz="3200" dirty="0"/>
              <a:t>Problem-1 : </a:t>
            </a:r>
            <a:r>
              <a:rPr lang="en-US" sz="3200" dirty="0"/>
              <a:t>Find the system is in a deadlock state or not? </a:t>
            </a:r>
            <a:endParaRPr kumimoji="0" lang="en-US" altLang="en-US" sz="32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3" name="TextBox 2">
            <a:extLst>
              <a:ext uri="{FF2B5EF4-FFF2-40B4-BE49-F238E27FC236}">
                <a16:creationId xmlns:a16="http://schemas.microsoft.com/office/drawing/2014/main" id="{234DF899-BB5F-BA68-264C-7A4B8B41FC57}"/>
              </a:ext>
            </a:extLst>
          </p:cNvPr>
          <p:cNvSpPr txBox="1"/>
          <p:nvPr/>
        </p:nvSpPr>
        <p:spPr>
          <a:xfrm>
            <a:off x="5486400" y="3886200"/>
            <a:ext cx="2819400" cy="523220"/>
          </a:xfrm>
          <a:prstGeom prst="rect">
            <a:avLst/>
          </a:prstGeom>
          <a:noFill/>
        </p:spPr>
        <p:txBody>
          <a:bodyPr wrap="square" rtlCol="0">
            <a:spAutoFit/>
          </a:bodyPr>
          <a:lstStyle/>
          <a:p>
            <a:r>
              <a:rPr lang="en-US" sz="2800" b="1" dirty="0"/>
              <a:t>Deadlock Free</a:t>
            </a:r>
          </a:p>
        </p:txBody>
      </p:sp>
    </p:spTree>
    <p:extLst>
      <p:ext uri="{BB962C8B-B14F-4D97-AF65-F5344CB8AC3E}">
        <p14:creationId xmlns:p14="http://schemas.microsoft.com/office/powerpoint/2010/main" val="299136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 y="1981200"/>
            <a:ext cx="5821425" cy="4343400"/>
          </a:xfrm>
          <a:prstGeom prst="rect">
            <a:avLst/>
          </a:prstGeom>
          <a:noFill/>
          <a:ln w="9525">
            <a:noFill/>
            <a:miter lim="800000"/>
            <a:headEnd/>
            <a:tailEnd/>
          </a:ln>
          <a:effectLst/>
        </p:spPr>
      </p:pic>
      <p:sp>
        <p:nvSpPr>
          <p:cNvPr id="5" name="Content Placeholder 4"/>
          <p:cNvSpPr txBox="1">
            <a:spLocks/>
          </p:cNvSpPr>
          <p:nvPr/>
        </p:nvSpPr>
        <p:spPr>
          <a:xfrm>
            <a:off x="609600" y="1295400"/>
            <a:ext cx="8001000" cy="838200"/>
          </a:xfrm>
          <a:prstGeom prst="rect">
            <a:avLst/>
          </a:prstGeom>
        </p:spPr>
        <p:txBody>
          <a:bodyPr>
            <a:normAutofit fontScale="92500" lnSpcReduction="20000"/>
          </a:bodyPr>
          <a:lstStyle/>
          <a:p>
            <a:pPr marL="342900" lvl="0" indent="-342900">
              <a:spcBef>
                <a:spcPct val="20000"/>
              </a:spcBef>
            </a:pPr>
            <a:r>
              <a:rPr lang="en-US" altLang="en-US" sz="3200" dirty="0"/>
              <a:t>Problem-2 : </a:t>
            </a:r>
            <a:r>
              <a:rPr lang="en-US" sz="3200" dirty="0"/>
              <a:t>Find the system is in a deadlock state or not?</a:t>
            </a:r>
            <a:endParaRPr kumimoji="0" lang="en-US" altLang="en-US" sz="3200" b="0" i="0" u="none" strike="noStrike" kern="1200" cap="none" spc="0" normalizeH="0" baseline="0" noProof="0" dirty="0">
              <a:ln>
                <a:noFill/>
              </a:ln>
              <a:solidFill>
                <a:schemeClr val="tx1"/>
              </a:solidFill>
              <a:effectLst/>
              <a:uLnTx/>
              <a:uFillTx/>
              <a:latin typeface="Cambria" panose="02040503050406030204" pitchFamily="18" charset="0"/>
              <a:ea typeface="+mn-ea"/>
              <a:cs typeface="+mn-cs"/>
            </a:endParaRPr>
          </a:p>
        </p:txBody>
      </p:sp>
      <p:sp>
        <p:nvSpPr>
          <p:cNvPr id="3" name="Title 1">
            <a:extLst>
              <a:ext uri="{FF2B5EF4-FFF2-40B4-BE49-F238E27FC236}">
                <a16:creationId xmlns:a16="http://schemas.microsoft.com/office/drawing/2014/main" id="{4CB69542-0E66-45A0-0F8F-2B0A64071E7F}"/>
              </a:ext>
            </a:extLst>
          </p:cNvPr>
          <p:cNvSpPr txBox="1">
            <a:spLocks/>
          </p:cNvSpPr>
          <p:nvPr/>
        </p:nvSpPr>
        <p:spPr>
          <a:xfrm>
            <a:off x="495300" y="327818"/>
            <a:ext cx="8229600" cy="715962"/>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t>Resource Allocation Graph</a:t>
            </a:r>
          </a:p>
        </p:txBody>
      </p:sp>
      <p:sp>
        <p:nvSpPr>
          <p:cNvPr id="2" name="TextBox 1">
            <a:extLst>
              <a:ext uri="{FF2B5EF4-FFF2-40B4-BE49-F238E27FC236}">
                <a16:creationId xmlns:a16="http://schemas.microsoft.com/office/drawing/2014/main" id="{69083FE9-798E-5BA8-25ED-9D3174679D69}"/>
              </a:ext>
            </a:extLst>
          </p:cNvPr>
          <p:cNvSpPr txBox="1"/>
          <p:nvPr/>
        </p:nvSpPr>
        <p:spPr>
          <a:xfrm>
            <a:off x="5911362" y="3647265"/>
            <a:ext cx="2819400" cy="523220"/>
          </a:xfrm>
          <a:prstGeom prst="rect">
            <a:avLst/>
          </a:prstGeom>
          <a:noFill/>
        </p:spPr>
        <p:txBody>
          <a:bodyPr wrap="square" rtlCol="0">
            <a:spAutoFit/>
          </a:bodyPr>
          <a:lstStyle/>
          <a:p>
            <a:r>
              <a:rPr lang="en-US" sz="2800" b="1" dirty="0"/>
              <a:t>Deadlock Free</a:t>
            </a:r>
          </a:p>
        </p:txBody>
      </p:sp>
    </p:spTree>
    <p:extLst>
      <p:ext uri="{BB962C8B-B14F-4D97-AF65-F5344CB8AC3E}">
        <p14:creationId xmlns:p14="http://schemas.microsoft.com/office/powerpoint/2010/main" val="35589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C5742-4432-ABA3-3E14-44A5EF7CFF8F}"/>
              </a:ext>
            </a:extLst>
          </p:cNvPr>
          <p:cNvSpPr>
            <a:spLocks noGrp="1"/>
          </p:cNvSpPr>
          <p:nvPr>
            <p:ph type="title"/>
          </p:nvPr>
        </p:nvSpPr>
        <p:spPr>
          <a:xfrm>
            <a:off x="838200" y="2747962"/>
            <a:ext cx="7772400" cy="1362075"/>
          </a:xfrm>
        </p:spPr>
        <p:txBody>
          <a:bodyPr>
            <a:normAutofit/>
          </a:bodyPr>
          <a:lstStyle/>
          <a:p>
            <a:pPr algn="ctr"/>
            <a:r>
              <a:rPr lang="en-US" sz="4400" dirty="0">
                <a:latin typeface="+mj-lt"/>
              </a:rPr>
              <a:t>Handling Deadlocks In DOS</a:t>
            </a:r>
            <a:endParaRPr lang="en-US" sz="4400" dirty="0"/>
          </a:p>
        </p:txBody>
      </p:sp>
    </p:spTree>
    <p:extLst>
      <p:ext uri="{BB962C8B-B14F-4D97-AF65-F5344CB8AC3E}">
        <p14:creationId xmlns:p14="http://schemas.microsoft.com/office/powerpoint/2010/main" val="23547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mj-lt"/>
              </a:rPr>
              <a:t>Handling Deadlocks In DOS</a:t>
            </a:r>
            <a:endParaRPr lang="en-IN" b="1" dirty="0">
              <a:latin typeface="+mj-lt"/>
            </a:endParaRPr>
          </a:p>
        </p:txBody>
      </p:sp>
      <p:sp>
        <p:nvSpPr>
          <p:cNvPr id="3" name="Content Placeholder 2"/>
          <p:cNvSpPr>
            <a:spLocks noGrp="1"/>
          </p:cNvSpPr>
          <p:nvPr>
            <p:ph idx="1"/>
          </p:nvPr>
        </p:nvSpPr>
        <p:spPr>
          <a:xfrm>
            <a:off x="190500" y="990600"/>
            <a:ext cx="8763000" cy="5486400"/>
          </a:xfrm>
        </p:spPr>
        <p:txBody>
          <a:bodyPr>
            <a:noAutofit/>
          </a:bodyPr>
          <a:lstStyle/>
          <a:p>
            <a:pPr lvl="0" algn="just"/>
            <a:r>
              <a:rPr lang="en-US" dirty="0">
                <a:latin typeface="+mn-lt"/>
              </a:rPr>
              <a:t>Handling of deadlocks in distributed systems is more complex than in centralized systems. </a:t>
            </a:r>
          </a:p>
          <a:p>
            <a:pPr lvl="0" algn="just"/>
            <a:r>
              <a:rPr lang="en-US" dirty="0">
                <a:latin typeface="+mn-lt"/>
              </a:rPr>
              <a:t>Because the resources, the processes, and other relevant information are scattered on different nodes of the system.</a:t>
            </a:r>
          </a:p>
          <a:p>
            <a:pPr lvl="0" algn="just">
              <a:lnSpc>
                <a:spcPct val="113000"/>
              </a:lnSpc>
            </a:pPr>
            <a:r>
              <a:rPr lang="en-US" b="1" dirty="0">
                <a:latin typeface="+mn-lt"/>
              </a:rPr>
              <a:t>Strategies to handle deadlocks: </a:t>
            </a:r>
          </a:p>
          <a:p>
            <a:pPr marL="457200" lvl="0" indent="-457200" algn="just">
              <a:lnSpc>
                <a:spcPct val="113000"/>
              </a:lnSpc>
              <a:buClr>
                <a:schemeClr val="tx1"/>
              </a:buClr>
              <a:buFont typeface="+mj-lt"/>
              <a:buAutoNum type="arabicPeriod"/>
            </a:pPr>
            <a:r>
              <a:rPr lang="en-US" b="1" dirty="0">
                <a:solidFill>
                  <a:srgbClr val="0070C0"/>
                </a:solidFill>
                <a:latin typeface="+mn-lt"/>
              </a:rPr>
              <a:t>Prevention </a:t>
            </a:r>
            <a:r>
              <a:rPr lang="en-US" b="1" dirty="0">
                <a:latin typeface="+mn-lt"/>
              </a:rPr>
              <a:t>– </a:t>
            </a:r>
            <a:r>
              <a:rPr lang="en-US" dirty="0">
                <a:latin typeface="+mn-lt"/>
              </a:rPr>
              <a:t>constraints are imposed on the way in which processes request resources in order to prevent deadlocks.</a:t>
            </a:r>
          </a:p>
          <a:p>
            <a:pPr marL="457200" indent="-457200" algn="just">
              <a:lnSpc>
                <a:spcPct val="113000"/>
              </a:lnSpc>
              <a:buClr>
                <a:schemeClr val="tx1"/>
              </a:buClr>
              <a:buFont typeface="+mj-lt"/>
              <a:buAutoNum type="arabicPeriod"/>
            </a:pPr>
            <a:r>
              <a:rPr lang="en-US" b="1" dirty="0">
                <a:solidFill>
                  <a:srgbClr val="0070C0"/>
                </a:solidFill>
              </a:rPr>
              <a:t>Avoidance </a:t>
            </a:r>
            <a:r>
              <a:rPr lang="en-US" b="1" dirty="0"/>
              <a:t>– </a:t>
            </a:r>
            <a:r>
              <a:rPr lang="en-US" dirty="0"/>
              <a:t>resources are carefully allocated to avoid deadlocks.</a:t>
            </a:r>
            <a:endParaRPr lang="en-US" dirty="0">
              <a:latin typeface="+mn-lt"/>
            </a:endParaRPr>
          </a:p>
          <a:p>
            <a:pPr marL="457200" indent="-457200" algn="just">
              <a:lnSpc>
                <a:spcPct val="113000"/>
              </a:lnSpc>
              <a:buClr>
                <a:schemeClr val="tx1"/>
              </a:buClr>
              <a:buFont typeface="+mj-lt"/>
              <a:buAutoNum type="arabicPeriod"/>
            </a:pPr>
            <a:r>
              <a:rPr lang="en-US" b="1" dirty="0">
                <a:solidFill>
                  <a:srgbClr val="0070C0"/>
                </a:solidFill>
              </a:rPr>
              <a:t>Detection and recovery </a:t>
            </a:r>
            <a:r>
              <a:rPr lang="en-US" b="1" dirty="0"/>
              <a:t>– </a:t>
            </a:r>
            <a:r>
              <a:rPr lang="en-US" dirty="0"/>
              <a:t>deadlocks are allowed to occur, and a detection algorithm is used to detect them. After deadlock is detected, it is resolved by certain means.</a:t>
            </a:r>
          </a:p>
          <a:p>
            <a:pPr marL="457200" indent="-457200" algn="just">
              <a:lnSpc>
                <a:spcPct val="113000"/>
              </a:lnSpc>
              <a:buClr>
                <a:schemeClr val="tx1"/>
              </a:buClr>
              <a:buFont typeface="+mj-lt"/>
              <a:buAutoNum type="arabicPeriod"/>
            </a:pPr>
            <a:r>
              <a:rPr lang="en-US" b="1" dirty="0">
                <a:solidFill>
                  <a:srgbClr val="0070C0"/>
                </a:solidFill>
                <a:latin typeface="+mn-lt"/>
              </a:rPr>
              <a:t>Ignore</a:t>
            </a:r>
            <a:r>
              <a:rPr lang="en-US" b="1" dirty="0">
                <a:latin typeface="+mn-lt"/>
              </a:rPr>
              <a:t>  </a:t>
            </a:r>
            <a:r>
              <a:rPr lang="en-US" b="1" dirty="0"/>
              <a:t>–</a:t>
            </a:r>
            <a:r>
              <a:rPr lang="en-US" b="1" dirty="0">
                <a:latin typeface="+mn-lt"/>
              </a:rPr>
              <a:t>  </a:t>
            </a:r>
            <a:r>
              <a:rPr lang="en-US" dirty="0">
                <a:latin typeface="+mn-lt"/>
              </a:rPr>
              <a:t>d</a:t>
            </a:r>
            <a:r>
              <a:rPr lang="en-US" dirty="0"/>
              <a:t>o nothing, just ignore the problem.</a:t>
            </a:r>
            <a:endParaRPr lang="en-US" dirty="0">
              <a:latin typeface="+mn-lt"/>
            </a:endParaRPr>
          </a:p>
          <a:p>
            <a:pPr marL="457200" lvl="1" indent="0" algn="just">
              <a:buNone/>
            </a:pPr>
            <a:endParaRPr lang="en-US" sz="2400" dirty="0">
              <a:latin typeface="+mn-lt"/>
            </a:endParaRPr>
          </a:p>
        </p:txBody>
      </p:sp>
    </p:spTree>
    <p:extLst>
      <p:ext uri="{BB962C8B-B14F-4D97-AF65-F5344CB8AC3E}">
        <p14:creationId xmlns:p14="http://schemas.microsoft.com/office/powerpoint/2010/main" val="36536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C5742-4432-ABA3-3E14-44A5EF7CFF8F}"/>
              </a:ext>
            </a:extLst>
          </p:cNvPr>
          <p:cNvSpPr>
            <a:spLocks noGrp="1"/>
          </p:cNvSpPr>
          <p:nvPr>
            <p:ph type="title"/>
          </p:nvPr>
        </p:nvSpPr>
        <p:spPr>
          <a:xfrm>
            <a:off x="838200" y="2747962"/>
            <a:ext cx="7772400" cy="1362075"/>
          </a:xfrm>
        </p:spPr>
        <p:txBody>
          <a:bodyPr>
            <a:normAutofit/>
          </a:bodyPr>
          <a:lstStyle/>
          <a:p>
            <a:pPr algn="ctr"/>
            <a:r>
              <a:rPr lang="en-US" sz="4800" dirty="0">
                <a:latin typeface="+mj-lt"/>
              </a:rPr>
              <a:t>Deadlock Prevention</a:t>
            </a:r>
            <a:endParaRPr lang="en-US" sz="4400" dirty="0"/>
          </a:p>
        </p:txBody>
      </p:sp>
    </p:spTree>
    <p:extLst>
      <p:ext uri="{BB962C8B-B14F-4D97-AF65-F5344CB8AC3E}">
        <p14:creationId xmlns:p14="http://schemas.microsoft.com/office/powerpoint/2010/main" val="3618455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j-lt"/>
              </a:rPr>
              <a:t>Deadlock Prevention</a:t>
            </a:r>
            <a:endParaRPr lang="en-IN" b="1" dirty="0">
              <a:latin typeface="+mj-lt"/>
            </a:endParaRPr>
          </a:p>
        </p:txBody>
      </p:sp>
      <p:sp>
        <p:nvSpPr>
          <p:cNvPr id="3" name="Content Placeholder 2"/>
          <p:cNvSpPr>
            <a:spLocks noGrp="1"/>
          </p:cNvSpPr>
          <p:nvPr>
            <p:ph idx="1"/>
          </p:nvPr>
        </p:nvSpPr>
        <p:spPr/>
        <p:txBody>
          <a:bodyPr>
            <a:normAutofit/>
          </a:bodyPr>
          <a:lstStyle/>
          <a:p>
            <a:pPr lvl="0" algn="just"/>
            <a:r>
              <a:rPr lang="en-US" dirty="0">
                <a:latin typeface="+mn-lt"/>
              </a:rPr>
              <a:t>Deadlock can be prevented by violating the one of the four conditions that leads to deadlock.</a:t>
            </a:r>
          </a:p>
          <a:p>
            <a:pPr lvl="1"/>
            <a:r>
              <a:rPr lang="en-US" sz="2400" dirty="0">
                <a:latin typeface="+mn-lt"/>
              </a:rPr>
              <a:t>Attacking the Mutual Exclusion Condition</a:t>
            </a:r>
          </a:p>
          <a:p>
            <a:pPr lvl="1"/>
            <a:r>
              <a:rPr lang="en-US" sz="2400" dirty="0">
                <a:latin typeface="+mn-lt"/>
              </a:rPr>
              <a:t>Attacking the Hold and Wait Condition</a:t>
            </a:r>
          </a:p>
          <a:p>
            <a:pPr lvl="1"/>
            <a:r>
              <a:rPr lang="en-US" sz="2400" dirty="0">
                <a:latin typeface="+mn-lt"/>
              </a:rPr>
              <a:t>Attacking the No Preemption Condition</a:t>
            </a:r>
          </a:p>
          <a:p>
            <a:pPr lvl="1"/>
            <a:r>
              <a:rPr lang="en-US" sz="2400" dirty="0">
                <a:latin typeface="+mn-lt"/>
              </a:rPr>
              <a:t>Attacking the Circular Wait Condition</a:t>
            </a:r>
          </a:p>
          <a:p>
            <a:pPr lvl="0"/>
            <a:endParaRPr lang="en-US" dirty="0">
              <a:latin typeface="+mn-lt"/>
            </a:endParaRPr>
          </a:p>
        </p:txBody>
      </p:sp>
    </p:spTree>
    <p:extLst>
      <p:ext uri="{BB962C8B-B14F-4D97-AF65-F5344CB8AC3E}">
        <p14:creationId xmlns:p14="http://schemas.microsoft.com/office/powerpoint/2010/main" val="3854743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3600" b="1" dirty="0">
                <a:latin typeface="+mj-lt"/>
              </a:rPr>
              <a:t>Violation of Mutual Exclusion Condition</a:t>
            </a:r>
            <a:endParaRPr lang="en-IN" sz="3600" b="1" dirty="0">
              <a:latin typeface="+mj-lt"/>
            </a:endParaRPr>
          </a:p>
        </p:txBody>
      </p:sp>
      <p:sp>
        <p:nvSpPr>
          <p:cNvPr id="3" name="Content Placeholder 2"/>
          <p:cNvSpPr>
            <a:spLocks noGrp="1"/>
          </p:cNvSpPr>
          <p:nvPr>
            <p:ph idx="1"/>
          </p:nvPr>
        </p:nvSpPr>
        <p:spPr/>
        <p:txBody>
          <a:bodyPr>
            <a:normAutofit/>
          </a:bodyPr>
          <a:lstStyle/>
          <a:p>
            <a:pPr lvl="0" algn="just"/>
            <a:r>
              <a:rPr lang="en-US" dirty="0">
                <a:latin typeface="+mn-lt"/>
              </a:rPr>
              <a:t>No deadlock if each resource can be assigned to more than one process.</a:t>
            </a:r>
          </a:p>
          <a:p>
            <a:pPr algn="just"/>
            <a:r>
              <a:rPr lang="en-US" spc="-5" dirty="0">
                <a:latin typeface="+mn-lt"/>
                <a:cs typeface="Arial"/>
              </a:rPr>
              <a:t>This </a:t>
            </a:r>
            <a:r>
              <a:rPr lang="en-US" dirty="0">
                <a:latin typeface="+mn-lt"/>
                <a:cs typeface="Arial"/>
              </a:rPr>
              <a:t>can </a:t>
            </a:r>
            <a:r>
              <a:rPr lang="en-US" spc="-5" dirty="0">
                <a:latin typeface="+mn-lt"/>
                <a:cs typeface="Arial"/>
              </a:rPr>
              <a:t>violate </a:t>
            </a:r>
            <a:r>
              <a:rPr lang="en-US" dirty="0">
                <a:latin typeface="+mn-lt"/>
                <a:cs typeface="Arial"/>
              </a:rPr>
              <a:t>the hardware </a:t>
            </a:r>
            <a:r>
              <a:rPr lang="en-US" spc="-5" dirty="0">
                <a:latin typeface="+mn-lt"/>
                <a:cs typeface="Arial"/>
              </a:rPr>
              <a:t>properties </a:t>
            </a:r>
            <a:r>
              <a:rPr lang="en-US" dirty="0">
                <a:latin typeface="+mn-lt"/>
                <a:cs typeface="Arial"/>
              </a:rPr>
              <a:t>of a</a:t>
            </a:r>
            <a:r>
              <a:rPr lang="en-US" spc="-10" dirty="0">
                <a:latin typeface="+mn-lt"/>
                <a:cs typeface="Arial"/>
              </a:rPr>
              <a:t> resource.</a:t>
            </a:r>
            <a:endParaRPr lang="en-US" dirty="0">
              <a:latin typeface="+mn-lt"/>
              <a:cs typeface="Arial"/>
            </a:endParaRPr>
          </a:p>
          <a:p>
            <a:pPr lvl="0" algn="just"/>
            <a:r>
              <a:rPr lang="en-US" dirty="0">
                <a:latin typeface="+mn-lt"/>
              </a:rPr>
              <a:t>We can not assign some resources to more than one process at a time </a:t>
            </a:r>
            <a:r>
              <a:rPr lang="en-US" b="1" dirty="0">
                <a:latin typeface="+mn-lt"/>
              </a:rPr>
              <a:t>such as printer.</a:t>
            </a:r>
          </a:p>
          <a:p>
            <a:pPr lvl="0" algn="just"/>
            <a:r>
              <a:rPr lang="en-US" dirty="0">
                <a:latin typeface="+mn-lt"/>
              </a:rPr>
              <a:t>Not feasible</a:t>
            </a:r>
          </a:p>
        </p:txBody>
      </p:sp>
    </p:spTree>
    <p:extLst>
      <p:ext uri="{BB962C8B-B14F-4D97-AF65-F5344CB8AC3E}">
        <p14:creationId xmlns:p14="http://schemas.microsoft.com/office/powerpoint/2010/main" val="30040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Topics to be covered</a:t>
            </a:r>
            <a:endParaRPr lang="en-IN" dirty="0">
              <a:latin typeface="+mj-lt"/>
            </a:endParaRPr>
          </a:p>
        </p:txBody>
      </p:sp>
      <p:sp>
        <p:nvSpPr>
          <p:cNvPr id="16" name="Content Placeholder 2"/>
          <p:cNvSpPr>
            <a:spLocks noGrp="1"/>
          </p:cNvSpPr>
          <p:nvPr>
            <p:ph idx="1"/>
          </p:nvPr>
        </p:nvSpPr>
        <p:spPr>
          <a:xfrm>
            <a:off x="190500" y="990600"/>
            <a:ext cx="8763000" cy="5486400"/>
          </a:xfrm>
        </p:spPr>
        <p:txBody>
          <a:bodyPr>
            <a:normAutofit/>
          </a:bodyPr>
          <a:lstStyle/>
          <a:p>
            <a:r>
              <a:rPr lang="en-US" sz="2800" dirty="0"/>
              <a:t>Deadlock and its Principles</a:t>
            </a:r>
          </a:p>
          <a:p>
            <a:r>
              <a:rPr lang="en-US" sz="2800" dirty="0"/>
              <a:t>Four Necessary Conditions of Deadlock </a:t>
            </a:r>
          </a:p>
          <a:p>
            <a:r>
              <a:rPr lang="en-US" sz="2800" dirty="0"/>
              <a:t>Deadlock Prevention </a:t>
            </a:r>
          </a:p>
          <a:p>
            <a:r>
              <a:rPr lang="en-US" sz="2800" dirty="0"/>
              <a:t>Resource Allocation Graph (RAG)</a:t>
            </a:r>
          </a:p>
          <a:p>
            <a:r>
              <a:rPr lang="en-US" sz="2800" dirty="0"/>
              <a:t>Deadlock Avoidance - Banker’s algorithm</a:t>
            </a:r>
          </a:p>
          <a:p>
            <a:r>
              <a:rPr lang="en-US" sz="2800" dirty="0"/>
              <a:t>Deadlock Detection &amp; Recovery. </a:t>
            </a:r>
          </a:p>
          <a:p>
            <a:endParaRPr lang="en-US" sz="2800" dirty="0"/>
          </a:p>
          <a:p>
            <a:endParaRPr lang="en-US" sz="2800" dirty="0">
              <a:latin typeface="+mn-lt"/>
            </a:endParaRPr>
          </a:p>
        </p:txBody>
      </p:sp>
    </p:spTree>
    <p:extLst>
      <p:ext uri="{BB962C8B-B14F-4D97-AF65-F5344CB8AC3E}">
        <p14:creationId xmlns:p14="http://schemas.microsoft.com/office/powerpoint/2010/main" val="627539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b="1" dirty="0">
                <a:latin typeface="+mj-lt"/>
              </a:rPr>
              <a:t>Violation of Hold and Wait Condition</a:t>
            </a:r>
            <a:endParaRPr lang="en-IN" sz="3600" b="1" dirty="0">
              <a:latin typeface="+mj-lt"/>
            </a:endParaRPr>
          </a:p>
        </p:txBody>
      </p:sp>
      <p:sp>
        <p:nvSpPr>
          <p:cNvPr id="3" name="Content Placeholder 2"/>
          <p:cNvSpPr>
            <a:spLocks noGrp="1"/>
          </p:cNvSpPr>
          <p:nvPr>
            <p:ph idx="1"/>
          </p:nvPr>
        </p:nvSpPr>
        <p:spPr/>
        <p:txBody>
          <a:bodyPr>
            <a:normAutofit/>
          </a:bodyPr>
          <a:lstStyle/>
          <a:p>
            <a:pPr marL="457200" lvl="0" indent="-457200" algn="just">
              <a:buFont typeface="+mj-lt"/>
              <a:buAutoNum type="arabicPeriod"/>
            </a:pPr>
            <a:r>
              <a:rPr lang="en-US" b="1" dirty="0">
                <a:solidFill>
                  <a:srgbClr val="0070C0"/>
                </a:solidFill>
                <a:latin typeface="+mn-lt"/>
              </a:rPr>
              <a:t>Conservative Approach : </a:t>
            </a:r>
            <a:r>
              <a:rPr lang="en-US" dirty="0">
                <a:latin typeface="+mn-lt"/>
              </a:rPr>
              <a:t>Process is allowed to start execution if and only if it has acquired all the resources  (less efficient, not implementable, easy, deadlock independence)</a:t>
            </a:r>
          </a:p>
          <a:p>
            <a:pPr lvl="0" algn="just"/>
            <a:r>
              <a:rPr lang="en-US" dirty="0">
                <a:latin typeface="+mn-lt"/>
              </a:rPr>
              <a:t>A process is </a:t>
            </a:r>
            <a:r>
              <a:rPr lang="en-US" b="1" dirty="0">
                <a:latin typeface="+mn-lt"/>
              </a:rPr>
              <a:t>allowed to run if all resources it needed is available. </a:t>
            </a:r>
            <a:r>
              <a:rPr lang="en-US" dirty="0">
                <a:latin typeface="+mn-lt"/>
              </a:rPr>
              <a:t>Otherwise, nothing will be allocated, and it will just wait.</a:t>
            </a:r>
          </a:p>
          <a:p>
            <a:pPr lvl="0" algn="just"/>
            <a:r>
              <a:rPr lang="en-US" dirty="0"/>
              <a:t>Problem with this strategy is that a process may not know required resources at start of run.</a:t>
            </a:r>
          </a:p>
          <a:p>
            <a:pPr lvl="0" algn="just"/>
            <a:r>
              <a:rPr lang="en-US" dirty="0"/>
              <a:t>Resource will not be used optimally.</a:t>
            </a:r>
          </a:p>
          <a:p>
            <a:pPr lvl="0" algn="just"/>
            <a:r>
              <a:rPr lang="en-US" dirty="0"/>
              <a:t>It may cause starvation of a process that needs may resources.</a:t>
            </a:r>
            <a:endParaRPr lang="en-US" dirty="0">
              <a:latin typeface="+mn-lt"/>
            </a:endParaRPr>
          </a:p>
          <a:p>
            <a:pPr lvl="0" algn="just">
              <a:buNone/>
            </a:pPr>
            <a:endParaRPr lang="en-US" dirty="0">
              <a:latin typeface="+mn-lt"/>
            </a:endParaRPr>
          </a:p>
        </p:txBody>
      </p:sp>
    </p:spTree>
    <p:extLst>
      <p:ext uri="{BB962C8B-B14F-4D97-AF65-F5344CB8AC3E}">
        <p14:creationId xmlns:p14="http://schemas.microsoft.com/office/powerpoint/2010/main" val="311659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mj-lt"/>
              </a:rPr>
              <a:t>Violation of Hold and Wait Condition</a:t>
            </a:r>
          </a:p>
        </p:txBody>
      </p:sp>
      <p:sp>
        <p:nvSpPr>
          <p:cNvPr id="3" name="Content Placeholder 2"/>
          <p:cNvSpPr>
            <a:spLocks noGrp="1"/>
          </p:cNvSpPr>
          <p:nvPr>
            <p:ph idx="1"/>
          </p:nvPr>
        </p:nvSpPr>
        <p:spPr/>
        <p:txBody>
          <a:bodyPr/>
          <a:lstStyle/>
          <a:p>
            <a:pPr lvl="0" algn="just">
              <a:buNone/>
            </a:pPr>
            <a:r>
              <a:rPr lang="en-US" b="1" dirty="0"/>
              <a:t>2. </a:t>
            </a:r>
            <a:r>
              <a:rPr lang="en-US" b="1" dirty="0">
                <a:solidFill>
                  <a:srgbClr val="0070C0"/>
                </a:solidFill>
              </a:rPr>
              <a:t>Do not Hold: </a:t>
            </a:r>
            <a:r>
              <a:rPr lang="en-US" dirty="0"/>
              <a:t>A process will acquire all desired resources  but before making any fresh request it must release all the resources that it currently hold (efficient, implementable)</a:t>
            </a:r>
          </a:p>
          <a:p>
            <a:pPr>
              <a:buNone/>
            </a:pPr>
            <a:endParaRPr lang="en-US" b="1" dirty="0"/>
          </a:p>
          <a:p>
            <a:pPr algn="just">
              <a:buNone/>
            </a:pPr>
            <a:r>
              <a:rPr lang="en-US" b="1" dirty="0"/>
              <a:t>3. </a:t>
            </a:r>
            <a:r>
              <a:rPr lang="en-US" b="1" dirty="0">
                <a:solidFill>
                  <a:srgbClr val="0070C0"/>
                </a:solidFill>
              </a:rPr>
              <a:t>Wait Timeout: </a:t>
            </a:r>
            <a:r>
              <a:rPr lang="en-US" dirty="0"/>
              <a:t>We place a maximum time up to which a process can wait after which process and release all the holding resources.</a:t>
            </a:r>
          </a:p>
        </p:txBody>
      </p:sp>
    </p:spTree>
    <p:extLst>
      <p:ext uri="{BB962C8B-B14F-4D97-AF65-F5344CB8AC3E}">
        <p14:creationId xmlns:p14="http://schemas.microsoft.com/office/powerpoint/2010/main" val="46742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76F0-36DE-4A43-AC96-E1B1F6427832}"/>
              </a:ext>
            </a:extLst>
          </p:cNvPr>
          <p:cNvSpPr>
            <a:spLocks noGrp="1"/>
          </p:cNvSpPr>
          <p:nvPr>
            <p:ph type="title"/>
          </p:nvPr>
        </p:nvSpPr>
        <p:spPr/>
        <p:txBody>
          <a:bodyPr>
            <a:normAutofit/>
          </a:bodyPr>
          <a:lstStyle/>
          <a:p>
            <a:r>
              <a:rPr lang="en-US" sz="3600" b="1" dirty="0">
                <a:latin typeface="+mj-lt"/>
              </a:rPr>
              <a:t>Violation of No Preemption Condition</a:t>
            </a:r>
            <a:endParaRPr lang="en-IN" sz="3600" b="1" dirty="0">
              <a:latin typeface="+mj-lt"/>
            </a:endParaRPr>
          </a:p>
        </p:txBody>
      </p:sp>
      <p:sp>
        <p:nvSpPr>
          <p:cNvPr id="3" name="Content Placeholder 2">
            <a:extLst>
              <a:ext uri="{FF2B5EF4-FFF2-40B4-BE49-F238E27FC236}">
                <a16:creationId xmlns:a16="http://schemas.microsoft.com/office/drawing/2014/main" id="{30E2178F-B6A2-4347-8C7E-7F46900D96DC}"/>
              </a:ext>
            </a:extLst>
          </p:cNvPr>
          <p:cNvSpPr>
            <a:spLocks noGrp="1"/>
          </p:cNvSpPr>
          <p:nvPr>
            <p:ph idx="1"/>
          </p:nvPr>
        </p:nvSpPr>
        <p:spPr/>
        <p:txBody>
          <a:bodyPr/>
          <a:lstStyle/>
          <a:p>
            <a:pPr marL="457200" indent="-457200" algn="just">
              <a:buNone/>
            </a:pPr>
            <a:r>
              <a:rPr lang="en-IN" b="1" dirty="0">
                <a:latin typeface="+mn-lt"/>
              </a:rPr>
              <a:t>Forcefully Pre-emption: </a:t>
            </a:r>
            <a:r>
              <a:rPr lang="en-IN" dirty="0">
                <a:latin typeface="+mn-lt"/>
              </a:rPr>
              <a:t>We allow a process to forcefully pre-empt the resource by other processes</a:t>
            </a:r>
          </a:p>
          <a:p>
            <a:pPr marL="457200" indent="-457200" algn="just"/>
            <a:r>
              <a:rPr lang="en-IN" dirty="0">
                <a:latin typeface="+mn-lt"/>
              </a:rPr>
              <a:t>For example - When a process request for a resource that is currently not available, all the resources held by the process are taken away from it and process is blocked.</a:t>
            </a:r>
          </a:p>
          <a:p>
            <a:pPr marL="457200" indent="-457200" algn="just"/>
            <a:r>
              <a:rPr lang="en-IN" sz="2400" dirty="0">
                <a:latin typeface="+mn-lt"/>
              </a:rPr>
              <a:t>This method may be used by </a:t>
            </a:r>
            <a:r>
              <a:rPr lang="en-IN" sz="2400" b="1" dirty="0">
                <a:latin typeface="+mn-lt"/>
              </a:rPr>
              <a:t>high priority process or system process.</a:t>
            </a:r>
          </a:p>
          <a:p>
            <a:pPr marL="457200" indent="-457200" algn="just"/>
            <a:r>
              <a:rPr lang="en-IN" dirty="0">
                <a:latin typeface="+mn-lt"/>
              </a:rPr>
              <a:t>The process which are in </a:t>
            </a:r>
            <a:r>
              <a:rPr lang="en-IN" b="1" dirty="0">
                <a:latin typeface="+mn-lt"/>
              </a:rPr>
              <a:t>waiting state </a:t>
            </a:r>
            <a:r>
              <a:rPr lang="en-IN" dirty="0">
                <a:latin typeface="+mn-lt"/>
              </a:rPr>
              <a:t>must be </a:t>
            </a:r>
            <a:r>
              <a:rPr lang="en-IN" b="1" dirty="0">
                <a:latin typeface="+mn-lt"/>
              </a:rPr>
              <a:t>selected as a victim</a:t>
            </a:r>
            <a:r>
              <a:rPr lang="en-IN" dirty="0">
                <a:latin typeface="+mn-lt"/>
              </a:rPr>
              <a:t> instead of process in the </a:t>
            </a:r>
            <a:r>
              <a:rPr lang="en-IN" b="1" dirty="0">
                <a:latin typeface="+mn-lt"/>
              </a:rPr>
              <a:t>running state</a:t>
            </a:r>
            <a:r>
              <a:rPr lang="en-IN" dirty="0">
                <a:latin typeface="+mn-lt"/>
              </a:rPr>
              <a:t>.</a:t>
            </a:r>
            <a:endParaRPr lang="en-IN" sz="2400" dirty="0">
              <a:latin typeface="+mn-lt"/>
            </a:endParaRPr>
          </a:p>
        </p:txBody>
      </p:sp>
    </p:spTree>
    <p:extLst>
      <p:ext uri="{BB962C8B-B14F-4D97-AF65-F5344CB8AC3E}">
        <p14:creationId xmlns:p14="http://schemas.microsoft.com/office/powerpoint/2010/main" val="217399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3600" b="1" dirty="0">
                <a:latin typeface="+mj-lt"/>
              </a:rPr>
              <a:t>Violation of Circular Wait Condition</a:t>
            </a:r>
            <a:endParaRPr lang="en-IN" sz="3600" b="1" dirty="0">
              <a:latin typeface="+mj-lt"/>
            </a:endParaRPr>
          </a:p>
        </p:txBody>
      </p:sp>
      <p:sp>
        <p:nvSpPr>
          <p:cNvPr id="3" name="Content Placeholder 2"/>
          <p:cNvSpPr>
            <a:spLocks noGrp="1"/>
          </p:cNvSpPr>
          <p:nvPr>
            <p:ph idx="1"/>
          </p:nvPr>
        </p:nvSpPr>
        <p:spPr/>
        <p:txBody>
          <a:bodyPr>
            <a:noAutofit/>
          </a:bodyPr>
          <a:lstStyle/>
          <a:p>
            <a:pPr lvl="0" algn="just">
              <a:lnSpc>
                <a:spcPct val="90000"/>
              </a:lnSpc>
            </a:pPr>
            <a:r>
              <a:rPr lang="en-US" dirty="0">
                <a:latin typeface="+mn-lt"/>
              </a:rPr>
              <a:t>To provide a </a:t>
            </a:r>
            <a:r>
              <a:rPr lang="en-US" b="1" dirty="0">
                <a:latin typeface="+mn-lt"/>
              </a:rPr>
              <a:t>global numbering of all the resources. </a:t>
            </a:r>
          </a:p>
          <a:p>
            <a:pPr lvl="0" algn="just">
              <a:lnSpc>
                <a:spcPct val="90000"/>
              </a:lnSpc>
            </a:pPr>
            <a:r>
              <a:rPr lang="en-US" dirty="0">
                <a:latin typeface="+mn-lt"/>
              </a:rPr>
              <a:t>Processes can request resources whenever they want to, but all requests must be made in increasing or decreasing order. </a:t>
            </a:r>
          </a:p>
          <a:p>
            <a:pPr lvl="0" algn="just">
              <a:lnSpc>
                <a:spcPct val="90000"/>
              </a:lnSpc>
            </a:pPr>
            <a:r>
              <a:rPr lang="en-US" dirty="0">
                <a:latin typeface="+mn-lt"/>
              </a:rPr>
              <a:t>A process need not acquire them all at once.</a:t>
            </a:r>
          </a:p>
          <a:p>
            <a:pPr lvl="0" algn="just">
              <a:lnSpc>
                <a:spcPct val="90000"/>
              </a:lnSpc>
            </a:pPr>
            <a:r>
              <a:rPr lang="en-US" dirty="0">
                <a:latin typeface="+mn-lt"/>
              </a:rPr>
              <a:t>Circular wait is prevented if a process holding resource n cannot wait for resource m, if m &gt; n.</a:t>
            </a:r>
          </a:p>
          <a:p>
            <a:pPr marL="914400" lvl="1" indent="-457200" algn="just">
              <a:lnSpc>
                <a:spcPct val="90000"/>
              </a:lnSpc>
              <a:buNone/>
            </a:pPr>
            <a:r>
              <a:rPr lang="en-US" sz="2400" b="1" dirty="0">
                <a:latin typeface="+mn-lt"/>
              </a:rPr>
              <a:t>1.Printer, 2.Scanner, 3.Plotter,  4.Tape drive, 5.CD ROM</a:t>
            </a:r>
          </a:p>
          <a:p>
            <a:pPr lvl="0" algn="just">
              <a:lnSpc>
                <a:spcPct val="90000"/>
              </a:lnSpc>
            </a:pPr>
            <a:r>
              <a:rPr lang="en-US" dirty="0">
                <a:latin typeface="+mn-lt"/>
              </a:rPr>
              <a:t>A process may request 1st a CD ROM drive, then tape drive. But it may not request 1st a plotter, then a Tape drive.</a:t>
            </a:r>
          </a:p>
          <a:p>
            <a:pPr lvl="0" algn="just">
              <a:lnSpc>
                <a:spcPct val="90000"/>
              </a:lnSpc>
            </a:pPr>
            <a:r>
              <a:rPr lang="en-US" dirty="0">
                <a:latin typeface="+mn-lt"/>
              </a:rPr>
              <a:t>Resource graph can never have cycle.</a:t>
            </a:r>
          </a:p>
        </p:txBody>
      </p:sp>
    </p:spTree>
    <p:extLst>
      <p:ext uri="{BB962C8B-B14F-4D97-AF65-F5344CB8AC3E}">
        <p14:creationId xmlns:p14="http://schemas.microsoft.com/office/powerpoint/2010/main" val="164987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C5742-4432-ABA3-3E14-44A5EF7CFF8F}"/>
              </a:ext>
            </a:extLst>
          </p:cNvPr>
          <p:cNvSpPr>
            <a:spLocks noGrp="1"/>
          </p:cNvSpPr>
          <p:nvPr>
            <p:ph type="title"/>
          </p:nvPr>
        </p:nvSpPr>
        <p:spPr>
          <a:xfrm>
            <a:off x="838200" y="2747962"/>
            <a:ext cx="7772400" cy="1362075"/>
          </a:xfrm>
        </p:spPr>
        <p:txBody>
          <a:bodyPr>
            <a:normAutofit/>
          </a:bodyPr>
          <a:lstStyle/>
          <a:p>
            <a:pPr algn="ctr"/>
            <a:r>
              <a:rPr lang="en-US" sz="4800" dirty="0">
                <a:latin typeface="+mj-lt"/>
              </a:rPr>
              <a:t>Deadlock Avoidance</a:t>
            </a:r>
            <a:endParaRPr lang="en-US" sz="4400" dirty="0"/>
          </a:p>
        </p:txBody>
      </p:sp>
    </p:spTree>
    <p:extLst>
      <p:ext uri="{BB962C8B-B14F-4D97-AF65-F5344CB8AC3E}">
        <p14:creationId xmlns:p14="http://schemas.microsoft.com/office/powerpoint/2010/main" val="4131999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normAutofit/>
          </a:bodyPr>
          <a:lstStyle/>
          <a:p>
            <a:r>
              <a:rPr lang="en-US" sz="4000" b="1" dirty="0">
                <a:ea typeface="Open Sans Semibold" panose="020B0706030804020204" pitchFamily="34" charset="0"/>
                <a:cs typeface="Open Sans Semibold" panose="020B0706030804020204" pitchFamily="34" charset="0"/>
              </a:rPr>
              <a:t>Safe and unsafe states</a:t>
            </a:r>
          </a:p>
        </p:txBody>
      </p:sp>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A state is said to be safe </a:t>
            </a:r>
            <a:r>
              <a:rPr lang="en-US" sz="2400" b="1" dirty="0">
                <a:solidFill>
                  <a:schemeClr val="accent6"/>
                </a:solidFill>
                <a:latin typeface="Calibri" panose="020F0502020204030204" pitchFamily="34" charset="0"/>
                <a:cs typeface="Calibri" panose="020F0502020204030204" pitchFamily="34" charset="0"/>
              </a:rPr>
              <a:t>if it is not deadlocked </a:t>
            </a:r>
            <a:r>
              <a:rPr lang="en-US" sz="2400" dirty="0">
                <a:latin typeface="Calibri" panose="020F0502020204030204" pitchFamily="34" charset="0"/>
                <a:cs typeface="Calibri" panose="020F0502020204030204" pitchFamily="34" charset="0"/>
              </a:rPr>
              <a:t>and </a:t>
            </a:r>
            <a:r>
              <a:rPr lang="en-US" sz="2400" b="1" dirty="0">
                <a:solidFill>
                  <a:schemeClr val="accent6"/>
                </a:solidFill>
                <a:latin typeface="Calibri" panose="020F0502020204030204" pitchFamily="34" charset="0"/>
                <a:cs typeface="Calibri" panose="020F0502020204030204" pitchFamily="34" charset="0"/>
              </a:rPr>
              <a:t>there is some scheduling order in which every process can run to completion</a:t>
            </a:r>
            <a:r>
              <a:rPr lang="en-US" sz="2400" dirty="0">
                <a:latin typeface="Calibri" panose="020F0502020204030204" pitchFamily="34" charset="0"/>
                <a:cs typeface="Calibri" panose="020F0502020204030204" pitchFamily="34" charset="0"/>
              </a:rPr>
              <a:t> even if all of them suddenly request their maximum number of resources immediately.</a:t>
            </a:r>
          </a:p>
          <a:p>
            <a:r>
              <a:rPr lang="en-US" sz="2400" dirty="0">
                <a:latin typeface="Calibri" panose="020F0502020204030204" pitchFamily="34" charset="0"/>
                <a:cs typeface="Calibri" panose="020F0502020204030204" pitchFamily="34" charset="0"/>
              </a:rPr>
              <a:t>Total resources are 10 </a:t>
            </a:r>
          </a:p>
          <a:p>
            <a:r>
              <a:rPr lang="en-US" sz="2400" dirty="0">
                <a:latin typeface="Calibri" panose="020F0502020204030204" pitchFamily="34" charset="0"/>
                <a:cs typeface="Calibri" panose="020F0502020204030204" pitchFamily="34" charset="0"/>
              </a:rPr>
              <a:t>7 resources already allocated</a:t>
            </a:r>
          </a:p>
          <a:p>
            <a:r>
              <a:rPr lang="en-US" sz="2400" dirty="0">
                <a:latin typeface="Calibri" panose="020F0502020204030204" pitchFamily="34" charset="0"/>
                <a:cs typeface="Calibri" panose="020F0502020204030204" pitchFamily="34" charset="0"/>
              </a:rPr>
              <a:t>So, there are 3 still free</a:t>
            </a:r>
          </a:p>
          <a:p>
            <a:r>
              <a:rPr lang="en-US" sz="2400" dirty="0">
                <a:latin typeface="Calibri" panose="020F0502020204030204" pitchFamily="34" charset="0"/>
                <a:cs typeface="Calibri" panose="020F0502020204030204" pitchFamily="34" charset="0"/>
              </a:rPr>
              <a:t>A need 6 resources more to complete it. </a:t>
            </a:r>
          </a:p>
          <a:p>
            <a:r>
              <a:rPr lang="en-US" sz="2400" dirty="0">
                <a:latin typeface="Calibri" panose="020F0502020204030204" pitchFamily="34" charset="0"/>
                <a:cs typeface="Calibri" panose="020F0502020204030204" pitchFamily="34" charset="0"/>
              </a:rPr>
              <a:t>B need 2 resources more to complete it.</a:t>
            </a:r>
          </a:p>
          <a:p>
            <a:r>
              <a:rPr lang="en-US" sz="2400" dirty="0">
                <a:latin typeface="Calibri" panose="020F0502020204030204" pitchFamily="34" charset="0"/>
                <a:cs typeface="Calibri" panose="020F0502020204030204" pitchFamily="34" charset="0"/>
              </a:rPr>
              <a:t>C need 5 resources more to complete it</a:t>
            </a:r>
            <a:r>
              <a:rPr lang="en-US" dirty="0">
                <a:latin typeface="Calibri" panose="020F0502020204030204" pitchFamily="34" charset="0"/>
                <a:cs typeface="Calibri" panose="020F0502020204030204" pitchFamily="34" charset="0"/>
              </a:rPr>
              <a:t>.</a:t>
            </a:r>
          </a:p>
        </p:txBody>
      </p:sp>
      <p:graphicFrame>
        <p:nvGraphicFramePr>
          <p:cNvPr id="4" name="Table 3"/>
          <p:cNvGraphicFramePr>
            <a:graphicFrameLocks noGrp="1"/>
          </p:cNvGraphicFramePr>
          <p:nvPr/>
        </p:nvGraphicFramePr>
        <p:xfrm>
          <a:off x="5268686" y="2648857"/>
          <a:ext cx="3497580" cy="1409700"/>
        </p:xfrm>
        <a:graphic>
          <a:graphicData uri="http://schemas.openxmlformats.org/drawingml/2006/table">
            <a:tbl>
              <a:tblPr firstRow="1" bandRow="1">
                <a:tableStyleId>{93296810-A885-4BE3-A3E7-6D5BEEA58F35}</a:tableStyleId>
              </a:tblPr>
              <a:tblGrid>
                <a:gridCol w="1165860">
                  <a:extLst>
                    <a:ext uri="{9D8B030D-6E8A-4147-A177-3AD203B41FA5}">
                      <a16:colId xmlns:a16="http://schemas.microsoft.com/office/drawing/2014/main" val="20000"/>
                    </a:ext>
                  </a:extLst>
                </a:gridCol>
                <a:gridCol w="1165860">
                  <a:extLst>
                    <a:ext uri="{9D8B030D-6E8A-4147-A177-3AD203B41FA5}">
                      <a16:colId xmlns:a16="http://schemas.microsoft.com/office/drawing/2014/main" val="20001"/>
                    </a:ext>
                  </a:extLst>
                </a:gridCol>
                <a:gridCol w="1165860">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3</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883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736"/>
            <a:ext cx="9144000" cy="711200"/>
          </a:xfrm>
        </p:spPr>
        <p:txBody>
          <a:bodyPr>
            <a:normAutofit/>
          </a:bodyPr>
          <a:lstStyle/>
          <a:p>
            <a:r>
              <a:rPr lang="en-US" sz="4000" b="1" dirty="0">
                <a:ea typeface="Open Sans Semibold" panose="020B0706030804020204" pitchFamily="34" charset="0"/>
                <a:cs typeface="Open Sans Semibold" panose="020B0706030804020204" pitchFamily="34" charset="0"/>
              </a:rPr>
              <a:t>Safe state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nvGraphicFramePr>
        <p:xfrm>
          <a:off x="6188528" y="160110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5</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217714" y="160110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3</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203121" y="160110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accent2"/>
                          </a:solidFill>
                        </a:rPr>
                        <a:t>B</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4</a:t>
                      </a:r>
                    </a:p>
                  </a:txBody>
                  <a:tcPr marL="68580" marR="68580" marT="34290" marB="34290"/>
                </a:tc>
                <a:tc>
                  <a:txBody>
                    <a:bodyPr/>
                    <a:lstStyle/>
                    <a:p>
                      <a:pPr algn="ctr"/>
                      <a:r>
                        <a:rPr lang="en-US" sz="1400" dirty="0">
                          <a:solidFill>
                            <a:schemeClr val="accent2"/>
                          </a:solidFill>
                        </a:rPr>
                        <a:t>4</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1</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6172199" y="380546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solidFill>
                            <a:schemeClr val="accent2"/>
                          </a:solidFill>
                        </a:rPr>
                        <a:t>A</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9</a:t>
                      </a:r>
                    </a:p>
                  </a:txBody>
                  <a:tcPr marL="68580" marR="68580" marT="34290" marB="34290"/>
                </a:tc>
                <a:tc>
                  <a:txBody>
                    <a:bodyPr/>
                    <a:lstStyle/>
                    <a:p>
                      <a:pPr algn="ctr"/>
                      <a:r>
                        <a:rPr lang="en-US" sz="1400" dirty="0">
                          <a:solidFill>
                            <a:schemeClr val="accent2"/>
                          </a:solidFill>
                        </a:rPr>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0</a:t>
                      </a:r>
                    </a:p>
                  </a:txBody>
                  <a:tcPr marL="68580" marR="68580" marT="34290" marB="34290"/>
                </a:tc>
                <a:tc>
                  <a:txBody>
                    <a:bodyPr/>
                    <a:lstStyle/>
                    <a:p>
                      <a:pPr algn="ctr"/>
                      <a:r>
                        <a:rPr lang="en-US" sz="1400" dirty="0"/>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0</a:t>
                      </a:r>
                    </a:p>
                  </a:txBody>
                  <a:tcPr marL="68580" marR="68580" marT="34290" marB="34290"/>
                </a:tc>
                <a:tc>
                  <a:txBody>
                    <a:bodyPr/>
                    <a:lstStyle/>
                    <a:p>
                      <a:pPr algn="ctr"/>
                      <a:r>
                        <a:rPr lang="en-US" sz="1400" dirty="0"/>
                        <a:t>-</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1</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01385" y="380546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accent2"/>
                          </a:solidFill>
                        </a:rPr>
                        <a:t>C</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7</a:t>
                      </a:r>
                    </a:p>
                  </a:txBody>
                  <a:tcPr marL="68580" marR="68580" marT="34290" marB="34290"/>
                </a:tc>
                <a:tc>
                  <a:txBody>
                    <a:bodyPr/>
                    <a:lstStyle/>
                    <a:p>
                      <a:pPr algn="ctr"/>
                      <a:r>
                        <a:rPr lang="en-US" sz="1400" dirty="0">
                          <a:solidFill>
                            <a:schemeClr val="accent2"/>
                          </a:solidFill>
                        </a:rPr>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0</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3186792" y="380546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bg1"/>
                          </a:solidFill>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7</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V="1">
            <a:off x="1845945" y="2289450"/>
            <a:ext cx="2474595" cy="52111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920459" y="2229437"/>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2</a:t>
            </a:r>
            <a:endParaRPr lang="en-IN" sz="1350" dirty="0"/>
          </a:p>
        </p:txBody>
      </p:sp>
      <p:cxnSp>
        <p:nvCxnSpPr>
          <p:cNvPr id="13" name="Straight Arrow Connector 12"/>
          <p:cNvCxnSpPr/>
          <p:nvPr/>
        </p:nvCxnSpPr>
        <p:spPr>
          <a:xfrm>
            <a:off x="4448580" y="2314744"/>
            <a:ext cx="2826615" cy="495821"/>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912135" y="2229437"/>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4</a:t>
            </a:r>
            <a:endParaRPr lang="en-IN" sz="1350" dirty="0"/>
          </a:p>
        </p:txBody>
      </p:sp>
      <p:cxnSp>
        <p:nvCxnSpPr>
          <p:cNvPr id="15" name="Straight Arrow Connector 14"/>
          <p:cNvCxnSpPr/>
          <p:nvPr/>
        </p:nvCxnSpPr>
        <p:spPr>
          <a:xfrm flipH="1">
            <a:off x="1445895" y="2895872"/>
            <a:ext cx="5829300" cy="187314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2907846" y="3894128"/>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5</a:t>
            </a:r>
            <a:endParaRPr lang="en-IN" sz="1350" dirty="0"/>
          </a:p>
        </p:txBody>
      </p:sp>
      <p:cxnSp>
        <p:nvCxnSpPr>
          <p:cNvPr id="17" name="Straight Arrow Connector 16"/>
          <p:cNvCxnSpPr/>
          <p:nvPr/>
        </p:nvCxnSpPr>
        <p:spPr>
          <a:xfrm>
            <a:off x="1445896" y="4778536"/>
            <a:ext cx="2826719" cy="27137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2907846" y="4606202"/>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7</a:t>
            </a:r>
            <a:endParaRPr lang="en-IN" sz="1350" dirty="0"/>
          </a:p>
        </p:txBody>
      </p:sp>
      <p:cxnSp>
        <p:nvCxnSpPr>
          <p:cNvPr id="19" name="Straight Arrow Connector 18"/>
          <p:cNvCxnSpPr/>
          <p:nvPr/>
        </p:nvCxnSpPr>
        <p:spPr>
          <a:xfrm flipV="1">
            <a:off x="4784692" y="4230712"/>
            <a:ext cx="2516221" cy="819200"/>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5890634" y="4201604"/>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6</a:t>
            </a:r>
            <a:endParaRPr lang="en-IN" sz="1350" dirty="0"/>
          </a:p>
        </p:txBody>
      </p:sp>
    </p:spTree>
    <p:extLst>
      <p:ext uri="{BB962C8B-B14F-4D97-AF65-F5344CB8AC3E}">
        <p14:creationId xmlns:p14="http://schemas.microsoft.com/office/powerpoint/2010/main" val="38282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normAutofit/>
          </a:bodyPr>
          <a:lstStyle/>
          <a:p>
            <a:r>
              <a:rPr lang="en-US" sz="4000" b="1" dirty="0">
                <a:ea typeface="Open Sans Semibold" panose="020B0706030804020204" pitchFamily="34" charset="0"/>
                <a:cs typeface="Open Sans Semibold" panose="020B0706030804020204" pitchFamily="34" charset="0"/>
              </a:rPr>
              <a:t>Unsafe state</a:t>
            </a:r>
          </a:p>
        </p:txBody>
      </p:sp>
      <p:graphicFrame>
        <p:nvGraphicFramePr>
          <p:cNvPr id="7" name="Table 6"/>
          <p:cNvGraphicFramePr>
            <a:graphicFrameLocks noGrp="1"/>
          </p:cNvGraphicFramePr>
          <p:nvPr/>
        </p:nvGraphicFramePr>
        <p:xfrm>
          <a:off x="6188528" y="160110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kern="1200" dirty="0">
                          <a:solidFill>
                            <a:schemeClr val="accent2"/>
                          </a:solidFill>
                          <a:latin typeface="+mn-lt"/>
                          <a:ea typeface="+mn-ea"/>
                          <a:cs typeface="+mn-cs"/>
                        </a:rPr>
                        <a:t>B</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4</a:t>
                      </a:r>
                    </a:p>
                  </a:txBody>
                  <a:tcPr marL="68580" marR="68580" marT="34290" marB="34290"/>
                </a:tc>
                <a:tc>
                  <a:txBody>
                    <a:bodyPr/>
                    <a:lstStyle/>
                    <a:p>
                      <a:pPr algn="ctr"/>
                      <a:r>
                        <a:rPr lang="en-US" sz="1400" kern="1200" dirty="0">
                          <a:solidFill>
                            <a:schemeClr val="accent2"/>
                          </a:solidFill>
                          <a:latin typeface="+mn-lt"/>
                          <a:ea typeface="+mn-ea"/>
                          <a:cs typeface="+mn-cs"/>
                        </a:rPr>
                        <a:t>4</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0</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nvGraphicFramePr>
        <p:xfrm>
          <a:off x="217714" y="160110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3</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3</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3203121" y="160110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marL="0" algn="ctr" defTabSz="914400" rtl="0" eaLnBrk="1" latinLnBrk="0" hangingPunct="1"/>
                      <a:r>
                        <a:rPr lang="en-US" sz="1400" kern="1200" dirty="0">
                          <a:solidFill>
                            <a:schemeClr val="dk1"/>
                          </a:solidFill>
                          <a:latin typeface="+mn-lt"/>
                          <a:ea typeface="+mn-ea"/>
                          <a:cs typeface="+mn-cs"/>
                        </a:rPr>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2</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nvGraphicFramePr>
        <p:xfrm>
          <a:off x="201385" y="3805467"/>
          <a:ext cx="2705815" cy="140970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tc>
                  <a:txBody>
                    <a:bodyPr/>
                    <a:lstStyle/>
                    <a:p>
                      <a:pPr algn="ctr"/>
                      <a:r>
                        <a:rPr lang="en-US" sz="1400" dirty="0"/>
                        <a:t>9</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tx1"/>
                          </a:solidFill>
                        </a:rPr>
                        <a:t>C</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2</a:t>
                      </a:r>
                    </a:p>
                  </a:txBody>
                  <a:tcPr marL="68580" marR="68580" marT="34290" marB="34290"/>
                </a:tc>
                <a:tc>
                  <a:txBody>
                    <a:bodyPr/>
                    <a:lstStyle/>
                    <a:p>
                      <a:pPr algn="ctr"/>
                      <a:r>
                        <a:rPr lang="en-US" sz="1400" dirty="0">
                          <a:solidFill>
                            <a:schemeClr val="tx1"/>
                          </a:solidFill>
                        </a:rPr>
                        <a:t>7</a:t>
                      </a:r>
                    </a:p>
                  </a:txBody>
                  <a:tcPr marL="68580" marR="68580" marT="34290" marB="34290"/>
                </a:tc>
                <a:extLst>
                  <a:ext uri="{0D108BD9-81ED-4DB2-BD59-A6C34878D82A}">
                    <a16:rowId xmlns:a16="http://schemas.microsoft.com/office/drawing/2014/main" val="10003"/>
                  </a:ext>
                </a:extLst>
              </a:tr>
              <a:tr h="278130">
                <a:tc gridSpan="3">
                  <a:txBody>
                    <a:bodyPr/>
                    <a:lstStyle/>
                    <a:p>
                      <a:pPr algn="ctr"/>
                      <a:r>
                        <a:rPr lang="en-US" sz="1400" dirty="0"/>
                        <a:t>Free : 4</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p:cxnSp>
        <p:nvCxnSpPr>
          <p:cNvPr id="11" name="Straight Arrow Connector 10"/>
          <p:cNvCxnSpPr/>
          <p:nvPr/>
        </p:nvCxnSpPr>
        <p:spPr>
          <a:xfrm flipV="1">
            <a:off x="1845946" y="2043793"/>
            <a:ext cx="2426669" cy="766773"/>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2920459" y="2077037"/>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1</a:t>
            </a:r>
            <a:endParaRPr lang="en-IN" sz="1350" dirty="0"/>
          </a:p>
        </p:txBody>
      </p:sp>
      <p:cxnSp>
        <p:nvCxnSpPr>
          <p:cNvPr id="13" name="Straight Arrow Connector 12"/>
          <p:cNvCxnSpPr/>
          <p:nvPr/>
        </p:nvCxnSpPr>
        <p:spPr>
          <a:xfrm flipV="1">
            <a:off x="4850607" y="2335452"/>
            <a:ext cx="2450306" cy="532320"/>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5912135" y="2229437"/>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2</a:t>
            </a:r>
            <a:endParaRPr lang="en-IN" sz="1350" dirty="0"/>
          </a:p>
        </p:txBody>
      </p:sp>
      <p:cxnSp>
        <p:nvCxnSpPr>
          <p:cNvPr id="15" name="Straight Arrow Connector 14"/>
          <p:cNvCxnSpPr/>
          <p:nvPr/>
        </p:nvCxnSpPr>
        <p:spPr>
          <a:xfrm flipH="1">
            <a:off x="1845946" y="2354035"/>
            <a:ext cx="5454968" cy="271326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2917371" y="4065578"/>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4</a:t>
            </a:r>
            <a:endParaRPr lang="en-IN" sz="1350" dirty="0"/>
          </a:p>
        </p:txBody>
      </p:sp>
      <p:sp>
        <p:nvSpPr>
          <p:cNvPr id="3" name="TextBox 2">
            <a:extLst>
              <a:ext uri="{FF2B5EF4-FFF2-40B4-BE49-F238E27FC236}">
                <a16:creationId xmlns:a16="http://schemas.microsoft.com/office/drawing/2014/main" id="{31D11CC8-AD7C-0180-3262-FF01EE578F35}"/>
              </a:ext>
            </a:extLst>
          </p:cNvPr>
          <p:cNvSpPr txBox="1"/>
          <p:nvPr/>
        </p:nvSpPr>
        <p:spPr>
          <a:xfrm>
            <a:off x="3193743" y="4433718"/>
            <a:ext cx="2140145" cy="461665"/>
          </a:xfrm>
          <a:prstGeom prst="rect">
            <a:avLst/>
          </a:prstGeom>
          <a:noFill/>
        </p:spPr>
        <p:txBody>
          <a:bodyPr wrap="square" rtlCol="0">
            <a:spAutoFit/>
          </a:bodyPr>
          <a:lstStyle/>
          <a:p>
            <a:pPr algn="ctr"/>
            <a:r>
              <a:rPr lang="en-US" sz="2400" b="1" dirty="0"/>
              <a:t>Unsafe State</a:t>
            </a:r>
          </a:p>
        </p:txBody>
      </p:sp>
      <p:sp>
        <p:nvSpPr>
          <p:cNvPr id="17" name="Content Placeholder 16">
            <a:extLst>
              <a:ext uri="{FF2B5EF4-FFF2-40B4-BE49-F238E27FC236}">
                <a16:creationId xmlns:a16="http://schemas.microsoft.com/office/drawing/2014/main" id="{1C0A4FC2-3127-4434-34CF-F21BBC74C7C6}"/>
              </a:ext>
            </a:extLst>
          </p:cNvPr>
          <p:cNvSpPr>
            <a:spLocks noGrp="1"/>
          </p:cNvSpPr>
          <p:nvPr>
            <p:ph idx="1"/>
          </p:nvPr>
        </p:nvSpPr>
        <p:spPr>
          <a:xfrm>
            <a:off x="98385" y="863445"/>
            <a:ext cx="8947231" cy="5613555"/>
          </a:xfrm>
        </p:spPr>
        <p:txBody>
          <a:bodyPr/>
          <a:lstStyle/>
          <a:p>
            <a:endParaRPr lang="en-US" dirty="0"/>
          </a:p>
        </p:txBody>
      </p:sp>
    </p:spTree>
    <p:extLst>
      <p:ext uri="{BB962C8B-B14F-4D97-AF65-F5344CB8AC3E}">
        <p14:creationId xmlns:p14="http://schemas.microsoft.com/office/powerpoint/2010/main" val="36155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Deadlock can be avoided by </a:t>
            </a:r>
            <a:r>
              <a:rPr lang="en-US" sz="2400" b="1" dirty="0">
                <a:solidFill>
                  <a:schemeClr val="accent6"/>
                </a:solidFill>
                <a:latin typeface="Calibri" panose="020F0502020204030204" pitchFamily="34" charset="0"/>
                <a:cs typeface="Calibri" panose="020F0502020204030204" pitchFamily="34" charset="0"/>
              </a:rPr>
              <a:t>allocating resources carefully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Carefully </a:t>
            </a:r>
            <a:r>
              <a:rPr lang="en-US" sz="2400" b="1" dirty="0">
                <a:solidFill>
                  <a:schemeClr val="accent6"/>
                </a:solidFill>
                <a:latin typeface="Calibri" panose="020F0502020204030204" pitchFamily="34" charset="0"/>
                <a:cs typeface="Calibri" panose="020F0502020204030204" pitchFamily="34" charset="0"/>
              </a:rPr>
              <a:t>analyze each resource request </a:t>
            </a:r>
            <a:r>
              <a:rPr lang="en-US" sz="2400" dirty="0">
                <a:latin typeface="Calibri" panose="020F0502020204030204" pitchFamily="34" charset="0"/>
                <a:cs typeface="Calibri" panose="020F0502020204030204" pitchFamily="34" charset="0"/>
              </a:rPr>
              <a:t>to see </a:t>
            </a:r>
            <a:r>
              <a:rPr lang="en-US" sz="2400" b="1" dirty="0">
                <a:solidFill>
                  <a:schemeClr val="accent6"/>
                </a:solidFill>
                <a:latin typeface="Calibri" panose="020F0502020204030204" pitchFamily="34" charset="0"/>
                <a:cs typeface="Calibri" panose="020F0502020204030204" pitchFamily="34" charset="0"/>
              </a:rPr>
              <a:t>if it can be safely granted</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Need an algorithm that can always avoid deadlock by making right choice all the time </a:t>
            </a:r>
            <a:r>
              <a:rPr lang="en-US" sz="2400" b="1" dirty="0">
                <a:solidFill>
                  <a:schemeClr val="accent6"/>
                </a:solidFill>
                <a:latin typeface="Calibri" panose="020F0502020204030204" pitchFamily="34" charset="0"/>
                <a:cs typeface="Calibri" panose="020F0502020204030204" pitchFamily="34" charset="0"/>
              </a:rPr>
              <a:t>(Banker’s algorithm).</a:t>
            </a:r>
          </a:p>
          <a:p>
            <a:r>
              <a:rPr lang="en-US" sz="2400" dirty="0">
                <a:latin typeface="Calibri" panose="020F0502020204030204" pitchFamily="34" charset="0"/>
                <a:cs typeface="Calibri" panose="020F0502020204030204" pitchFamily="34" charset="0"/>
              </a:rPr>
              <a:t>Banker’s algorithm for single resource</a:t>
            </a:r>
          </a:p>
          <a:p>
            <a:r>
              <a:rPr lang="en-US" sz="2400" dirty="0">
                <a:latin typeface="Calibri" panose="020F0502020204030204" pitchFamily="34" charset="0"/>
                <a:cs typeface="Calibri" panose="020F0502020204030204" pitchFamily="34" charset="0"/>
              </a:rPr>
              <a:t>Banker’s algorithm for multiple resource</a:t>
            </a:r>
          </a:p>
        </p:txBody>
      </p:sp>
      <p:sp>
        <p:nvSpPr>
          <p:cNvPr id="2" name="Title 1"/>
          <p:cNvSpPr>
            <a:spLocks noGrp="1"/>
          </p:cNvSpPr>
          <p:nvPr>
            <p:ph type="title" idx="4294967295"/>
          </p:nvPr>
        </p:nvSpPr>
        <p:spPr>
          <a:xfrm>
            <a:off x="0" y="0"/>
            <a:ext cx="9144000" cy="711200"/>
          </a:xfrm>
        </p:spPr>
        <p:txBody>
          <a:bodyPr/>
          <a:lstStyle/>
          <a:p>
            <a:r>
              <a:rPr lang="en-US" sz="4000" b="1" dirty="0">
                <a:ea typeface="Open Sans Semibold" panose="020B0706030804020204" pitchFamily="34" charset="0"/>
                <a:cs typeface="Open Sans Semibold" panose="020B0706030804020204" pitchFamily="34" charset="0"/>
              </a:rPr>
              <a:t>Deadlock avoidance</a:t>
            </a:r>
          </a:p>
        </p:txBody>
      </p:sp>
    </p:spTree>
    <p:extLst>
      <p:ext uri="{BB962C8B-B14F-4D97-AF65-F5344CB8AC3E}">
        <p14:creationId xmlns:p14="http://schemas.microsoft.com/office/powerpoint/2010/main" val="5162459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lstStyle/>
          <a:p>
            <a:r>
              <a:rPr lang="da-DK" sz="4000" b="1" dirty="0">
                <a:ea typeface="Open Sans Semibold" panose="020B0706030804020204" pitchFamily="34" charset="0"/>
                <a:cs typeface="Open Sans Semibold" panose="020B0706030804020204" pitchFamily="34" charset="0"/>
              </a:rPr>
              <a:t>Banker’s algorithm for single resource</a:t>
            </a:r>
            <a:endParaRPr lang="en-US" sz="4000" b="1" dirty="0">
              <a:ea typeface="Open Sans Semibold" panose="020B0706030804020204" pitchFamily="34" charset="0"/>
              <a:cs typeface="Open Sans Semibold" panose="020B0706030804020204" pitchFamily="34" charset="0"/>
            </a:endParaRPr>
          </a:p>
        </p:txBody>
      </p:sp>
      <p:sp>
        <p:nvSpPr>
          <p:cNvPr id="3" name="Content Placeholder 2"/>
          <p:cNvSpPr>
            <a:spLocks noGrp="1"/>
          </p:cNvSpPr>
          <p:nvPr>
            <p:ph idx="1"/>
          </p:nvPr>
        </p:nvSpPr>
        <p:spPr/>
        <p:txBody>
          <a:bodyPr/>
          <a:lstStyle/>
          <a:p>
            <a:r>
              <a:rPr lang="en-US" sz="2400" dirty="0">
                <a:latin typeface="Calibri" panose="020F0502020204030204" pitchFamily="34" charset="0"/>
                <a:cs typeface="Calibri" panose="020F0502020204030204" pitchFamily="34" charset="0"/>
              </a:rPr>
              <a:t>What the algorithm does is </a:t>
            </a:r>
            <a:r>
              <a:rPr lang="en-US" sz="2400" b="1" dirty="0">
                <a:solidFill>
                  <a:schemeClr val="accent6"/>
                </a:solidFill>
                <a:latin typeface="Calibri" panose="020F0502020204030204" pitchFamily="34" charset="0"/>
                <a:cs typeface="Calibri" panose="020F0502020204030204" pitchFamily="34" charset="0"/>
              </a:rPr>
              <a:t>check to see if granting the request leads to an unsafe state</a:t>
            </a:r>
            <a:r>
              <a:rPr lang="en-US" sz="2400" dirty="0">
                <a:latin typeface="Calibri" panose="020F0502020204030204" pitchFamily="34" charset="0"/>
                <a:cs typeface="Calibri" panose="020F0502020204030204" pitchFamily="34" charset="0"/>
              </a:rPr>
              <a:t>. If it does, the </a:t>
            </a:r>
            <a:r>
              <a:rPr lang="en-US" sz="2400" b="1" dirty="0">
                <a:solidFill>
                  <a:schemeClr val="accent6"/>
                </a:solidFill>
                <a:latin typeface="Calibri" panose="020F0502020204030204" pitchFamily="34" charset="0"/>
                <a:cs typeface="Calibri" panose="020F0502020204030204" pitchFamily="34" charset="0"/>
              </a:rPr>
              <a:t>request is denied</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If </a:t>
            </a:r>
            <a:r>
              <a:rPr lang="en-US" sz="2400" b="1" dirty="0">
                <a:solidFill>
                  <a:schemeClr val="accent6"/>
                </a:solidFill>
                <a:latin typeface="Calibri" panose="020F0502020204030204" pitchFamily="34" charset="0"/>
                <a:cs typeface="Calibri" panose="020F0502020204030204" pitchFamily="34" charset="0"/>
              </a:rPr>
              <a:t>granting the request leads to a safe state</a:t>
            </a:r>
            <a:r>
              <a:rPr lang="en-US" sz="2400" dirty="0">
                <a:latin typeface="Calibri" panose="020F0502020204030204" pitchFamily="34" charset="0"/>
                <a:cs typeface="Calibri" panose="020F0502020204030204" pitchFamily="34" charset="0"/>
              </a:rPr>
              <a:t>, it is </a:t>
            </a:r>
            <a:r>
              <a:rPr lang="en-US" sz="2400" b="1" dirty="0">
                <a:solidFill>
                  <a:schemeClr val="accent6"/>
                </a:solidFill>
                <a:latin typeface="Calibri" panose="020F0502020204030204" pitchFamily="34" charset="0"/>
                <a:cs typeface="Calibri" panose="020F0502020204030204" pitchFamily="34" charset="0"/>
              </a:rPr>
              <a:t>carried</a:t>
            </a:r>
            <a:r>
              <a:rPr lang="en-US" sz="2400" dirty="0">
                <a:latin typeface="Calibri" panose="020F0502020204030204" pitchFamily="34" charset="0"/>
                <a:cs typeface="Calibri" panose="020F0502020204030204" pitchFamily="34" charset="0"/>
              </a:rPr>
              <a:t> </a:t>
            </a:r>
            <a:r>
              <a:rPr lang="en-US" sz="2400" b="1" dirty="0">
                <a:solidFill>
                  <a:schemeClr val="accent6"/>
                </a:solidFill>
                <a:latin typeface="Calibri" panose="020F0502020204030204" pitchFamily="34" charset="0"/>
                <a:cs typeface="Calibri" panose="020F0502020204030204" pitchFamily="34" charset="0"/>
              </a:rPr>
              <a:t>out</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If we have situation as per figure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then it is safe state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because with 10 free units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one by one all customers can be served.</a:t>
            </a:r>
          </a:p>
        </p:txBody>
      </p:sp>
      <p:graphicFrame>
        <p:nvGraphicFramePr>
          <p:cNvPr id="4" name="Table 3"/>
          <p:cNvGraphicFramePr>
            <a:graphicFrameLocks noGrp="1"/>
          </p:cNvGraphicFramePr>
          <p:nvPr/>
        </p:nvGraphicFramePr>
        <p:xfrm>
          <a:off x="5268686" y="2648857"/>
          <a:ext cx="3497580" cy="1691640"/>
        </p:xfrm>
        <a:graphic>
          <a:graphicData uri="http://schemas.openxmlformats.org/drawingml/2006/table">
            <a:tbl>
              <a:tblPr firstRow="1" bandRow="1">
                <a:tableStyleId>{93296810-A885-4BE3-A3E7-6D5BEEA58F35}</a:tableStyleId>
              </a:tblPr>
              <a:tblGrid>
                <a:gridCol w="1165860">
                  <a:extLst>
                    <a:ext uri="{9D8B030D-6E8A-4147-A177-3AD203B41FA5}">
                      <a16:colId xmlns:a16="http://schemas.microsoft.com/office/drawing/2014/main" val="20000"/>
                    </a:ext>
                  </a:extLst>
                </a:gridCol>
                <a:gridCol w="1165860">
                  <a:extLst>
                    <a:ext uri="{9D8B030D-6E8A-4147-A177-3AD203B41FA5}">
                      <a16:colId xmlns:a16="http://schemas.microsoft.com/office/drawing/2014/main" val="20001"/>
                    </a:ext>
                  </a:extLst>
                </a:gridCol>
                <a:gridCol w="1165860">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0</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0</a:t>
                      </a:r>
                    </a:p>
                  </a:txBody>
                  <a:tcPr marL="68580" marR="68580" marT="34290" marB="34290"/>
                </a:tc>
                <a:tc>
                  <a:txBody>
                    <a:bodyPr/>
                    <a:lstStyle/>
                    <a:p>
                      <a:pPr algn="ctr"/>
                      <a:r>
                        <a:rPr lang="en-US" sz="1400" dirty="0"/>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0</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t>D</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0</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10</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357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What is Deadlock?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0"/>
            <a:ext cx="7727753" cy="4331700"/>
          </a:xfrm>
          <a:prstGeom prst="rect">
            <a:avLst/>
          </a:prstGeom>
        </p:spPr>
      </p:pic>
    </p:spTree>
    <p:extLst>
      <p:ext uri="{BB962C8B-B14F-4D97-AF65-F5344CB8AC3E}">
        <p14:creationId xmlns:p14="http://schemas.microsoft.com/office/powerpoint/2010/main" val="2625772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59034"/>
            <a:ext cx="9144000" cy="711200"/>
          </a:xfrm>
        </p:spPr>
        <p:txBody>
          <a:bodyPr>
            <a:normAutofit fontScale="90000"/>
          </a:bodyPr>
          <a:lstStyle/>
          <a:p>
            <a:r>
              <a:rPr lang="da-DK" sz="4000" b="1" dirty="0">
                <a:ea typeface="Open Sans Semibold" panose="020B0706030804020204" pitchFamily="34" charset="0"/>
                <a:cs typeface="Open Sans Semibold" panose="020B0706030804020204" pitchFamily="34" charset="0"/>
              </a:rPr>
              <a:t>Banker’s algorithm for single resource</a:t>
            </a:r>
            <a:br>
              <a:rPr lang="da-DK" sz="4000" b="1" dirty="0">
                <a:ea typeface="Open Sans Semibold" panose="020B0706030804020204" pitchFamily="34" charset="0"/>
                <a:cs typeface="Open Sans Semibold" panose="020B0706030804020204" pitchFamily="34" charset="0"/>
              </a:rPr>
            </a:br>
            <a:r>
              <a:rPr lang="da-DK" sz="4000" b="1" dirty="0">
                <a:ea typeface="Open Sans Semibold" panose="020B0706030804020204" pitchFamily="34" charset="0"/>
                <a:cs typeface="Open Sans Semibold" panose="020B0706030804020204" pitchFamily="34" charset="0"/>
              </a:rPr>
              <a:t> (safe state)</a:t>
            </a:r>
            <a:endParaRPr lang="en-US" sz="4000" b="1" dirty="0">
              <a:ea typeface="Open Sans Semibold" panose="020B0706030804020204" pitchFamily="34" charset="0"/>
              <a:cs typeface="Open Sans Semibold" panose="020B0706030804020204" pitchFamily="34" charset="0"/>
            </a:endParaRP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nvGraphicFramePr>
        <p:xfrm>
          <a:off x="6188528"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tx1"/>
                          </a:solidFill>
                        </a:rPr>
                        <a:t>B</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1</a:t>
                      </a:r>
                    </a:p>
                  </a:txBody>
                  <a:tcPr marL="68580" marR="68580" marT="34290" marB="34290"/>
                </a:tc>
                <a:tc>
                  <a:txBody>
                    <a:bodyPr/>
                    <a:lstStyle/>
                    <a:p>
                      <a:pPr algn="ctr"/>
                      <a:r>
                        <a:rPr lang="en-US" sz="1400" dirty="0">
                          <a:solidFill>
                            <a:schemeClr val="tx1"/>
                          </a:solidFill>
                        </a:rPr>
                        <a:t>5</a:t>
                      </a:r>
                    </a:p>
                  </a:txBody>
                  <a:tcPr marL="68580" marR="68580" marT="34290" marB="34290"/>
                </a:tc>
                <a:extLst>
                  <a:ext uri="{0D108BD9-81ED-4DB2-BD59-A6C34878D82A}">
                    <a16:rowId xmlns:a16="http://schemas.microsoft.com/office/drawing/2014/main" val="10002"/>
                  </a:ext>
                </a:extLst>
              </a:tr>
              <a:tr h="280489">
                <a:tc>
                  <a:txBody>
                    <a:bodyPr/>
                    <a:lstStyle/>
                    <a:p>
                      <a:pPr marL="0" algn="ctr" defTabSz="914400" rtl="0" eaLnBrk="1" latinLnBrk="0" hangingPunct="1"/>
                      <a:r>
                        <a:rPr lang="en-US" sz="1400" kern="1200" dirty="0">
                          <a:solidFill>
                            <a:schemeClr val="bg1"/>
                          </a:solidFill>
                          <a:latin typeface="+mn-lt"/>
                          <a:ea typeface="+mn-ea"/>
                          <a:cs typeface="+mn-cs"/>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t>D</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4</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217714"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t>B</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t>C</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2</a:t>
                      </a:r>
                    </a:p>
                  </a:txBody>
                  <a:tcPr marL="68580" marR="68580" marT="34290" marB="34290"/>
                </a:tc>
                <a:tc>
                  <a:txBody>
                    <a:bodyPr/>
                    <a:lstStyle/>
                    <a:p>
                      <a:pPr algn="ctr"/>
                      <a:r>
                        <a:rPr lang="en-US" sz="1400" dirty="0"/>
                        <a:t>4</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t>D</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2</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3203121"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tx1"/>
                          </a:solidFill>
                        </a:rPr>
                        <a:t>B</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1</a:t>
                      </a:r>
                    </a:p>
                  </a:txBody>
                  <a:tcPr marL="68580" marR="68580" marT="34290" marB="34290"/>
                </a:tc>
                <a:tc>
                  <a:txBody>
                    <a:bodyPr/>
                    <a:lstStyle/>
                    <a:p>
                      <a:pPr algn="ctr"/>
                      <a:r>
                        <a:rPr lang="en-US" sz="1400" dirty="0">
                          <a:solidFill>
                            <a:schemeClr val="tx1"/>
                          </a:solidFill>
                        </a:rPr>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kern="1200" dirty="0">
                          <a:solidFill>
                            <a:schemeClr val="accent2"/>
                          </a:solidFill>
                          <a:latin typeface="+mn-lt"/>
                          <a:ea typeface="+mn-ea"/>
                          <a:cs typeface="+mn-cs"/>
                        </a:rPr>
                        <a:t>C</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4</a:t>
                      </a:r>
                    </a:p>
                  </a:txBody>
                  <a:tcPr marL="68580" marR="68580" marT="34290" marB="34290"/>
                </a:tc>
                <a:tc>
                  <a:txBody>
                    <a:bodyPr/>
                    <a:lstStyle/>
                    <a:p>
                      <a:pPr algn="ctr"/>
                      <a:r>
                        <a:rPr lang="en-US" sz="1400" kern="1200" dirty="0">
                          <a:solidFill>
                            <a:schemeClr val="accent2"/>
                          </a:solidFill>
                          <a:latin typeface="+mn-lt"/>
                          <a:ea typeface="+mn-ea"/>
                          <a:cs typeface="+mn-cs"/>
                        </a:rPr>
                        <a:t>4</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t>D</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4</a:t>
                      </a:r>
                    </a:p>
                  </a:txBody>
                  <a:tcPr marL="68580" marR="68580" marT="34290" marB="34290"/>
                </a:tc>
                <a:tc>
                  <a:txBody>
                    <a:bodyPr/>
                    <a:lstStyle/>
                    <a:p>
                      <a:pPr algn="ctr"/>
                      <a:r>
                        <a:rPr lang="en-US" sz="1400" dirty="0"/>
                        <a:t>7</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0</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6172199" y="3555100"/>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solidFill>
                            <a:schemeClr val="tx1"/>
                          </a:solidFill>
                        </a:rPr>
                        <a:t>A</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1</a:t>
                      </a:r>
                    </a:p>
                  </a:txBody>
                  <a:tcPr marL="68580" marR="68580" marT="34290" marB="34290"/>
                </a:tc>
                <a:tc>
                  <a:txBody>
                    <a:bodyPr/>
                    <a:lstStyle/>
                    <a:p>
                      <a:pPr algn="ctr"/>
                      <a:r>
                        <a:rPr lang="en-US" sz="1400" dirty="0">
                          <a:solidFill>
                            <a:schemeClr val="tx1"/>
                          </a:solidFill>
                        </a:rPr>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kern="1200" dirty="0">
                          <a:solidFill>
                            <a:schemeClr val="accent2"/>
                          </a:solidFill>
                          <a:latin typeface="+mn-lt"/>
                          <a:ea typeface="+mn-ea"/>
                          <a:cs typeface="+mn-cs"/>
                        </a:rPr>
                        <a:t>B</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5</a:t>
                      </a:r>
                    </a:p>
                  </a:txBody>
                  <a:tcPr marL="68580" marR="68580" marT="34290" marB="34290"/>
                </a:tc>
                <a:tc>
                  <a:txBody>
                    <a:bodyPr/>
                    <a:lstStyle/>
                    <a:p>
                      <a:pPr algn="ctr"/>
                      <a:r>
                        <a:rPr lang="en-US" sz="1400" kern="1200" dirty="0">
                          <a:solidFill>
                            <a:schemeClr val="accent2"/>
                          </a:solidFill>
                          <a:latin typeface="+mn-lt"/>
                          <a:ea typeface="+mn-ea"/>
                          <a:cs typeface="+mn-cs"/>
                        </a:rPr>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bg1"/>
                          </a:solidFill>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solidFill>
                            <a:schemeClr val="bg1"/>
                          </a:solidFill>
                        </a:rPr>
                        <a:t>D</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4</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nvGraphicFramePr>
        <p:xfrm>
          <a:off x="201385" y="3555100"/>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tx1"/>
                          </a:solidFill>
                        </a:rPr>
                        <a:t>B</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1</a:t>
                      </a:r>
                    </a:p>
                  </a:txBody>
                  <a:tcPr marL="68580" marR="68580" marT="34290" marB="34290"/>
                </a:tc>
                <a:tc>
                  <a:txBody>
                    <a:bodyPr/>
                    <a:lstStyle/>
                    <a:p>
                      <a:pPr algn="ctr"/>
                      <a:r>
                        <a:rPr lang="en-US" sz="1400" dirty="0">
                          <a:solidFill>
                            <a:schemeClr val="tx1"/>
                          </a:solidFill>
                        </a:rPr>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bg1"/>
                          </a:solidFill>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3"/>
                  </a:ext>
                </a:extLst>
              </a:tr>
              <a:tr h="280489">
                <a:tc>
                  <a:txBody>
                    <a:bodyPr/>
                    <a:lstStyle/>
                    <a:p>
                      <a:pPr marL="0" algn="ctr" defTabSz="914400" rtl="0" eaLnBrk="1" latinLnBrk="0" hangingPunct="1"/>
                      <a:r>
                        <a:rPr lang="en-US" sz="1400" kern="1200" dirty="0">
                          <a:solidFill>
                            <a:schemeClr val="accent2"/>
                          </a:solidFill>
                          <a:latin typeface="+mn-lt"/>
                          <a:ea typeface="+mn-ea"/>
                          <a:cs typeface="+mn-cs"/>
                        </a:rPr>
                        <a:t>D</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7</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7</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1</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nvGraphicFramePr>
        <p:xfrm>
          <a:off x="3186792" y="3555100"/>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tx1"/>
                          </a:solidFill>
                        </a:rPr>
                        <a:t>B</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1</a:t>
                      </a:r>
                    </a:p>
                  </a:txBody>
                  <a:tcPr marL="68580" marR="68580" marT="34290" marB="34290"/>
                </a:tc>
                <a:tc>
                  <a:txBody>
                    <a:bodyPr/>
                    <a:lstStyle/>
                    <a:p>
                      <a:pPr algn="ctr"/>
                      <a:r>
                        <a:rPr lang="en-US" sz="1400" dirty="0">
                          <a:solidFill>
                            <a:schemeClr val="tx1"/>
                          </a:solidFill>
                        </a:rPr>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bg1"/>
                          </a:solidFill>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solidFill>
                            <a:schemeClr val="bg1"/>
                          </a:solidFill>
                        </a:rPr>
                        <a:t>D</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8</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24" name="Rounded Rectangle 23"/>
          <p:cNvSpPr/>
          <p:nvPr/>
        </p:nvSpPr>
        <p:spPr>
          <a:xfrm>
            <a:off x="227167" y="2437301"/>
            <a:ext cx="2680679" cy="27375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2" name="TextBox 11"/>
          <p:cNvSpPr txBox="1"/>
          <p:nvPr/>
        </p:nvSpPr>
        <p:spPr>
          <a:xfrm>
            <a:off x="1688546" y="2600325"/>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2</a:t>
            </a:r>
            <a:endParaRPr lang="en-IN" sz="1350" dirty="0"/>
          </a:p>
        </p:txBody>
      </p:sp>
      <p:cxnSp>
        <p:nvCxnSpPr>
          <p:cNvPr id="19" name="Straight Arrow Connector 18"/>
          <p:cNvCxnSpPr/>
          <p:nvPr/>
        </p:nvCxnSpPr>
        <p:spPr>
          <a:xfrm flipH="1" flipV="1">
            <a:off x="1460897" y="2600325"/>
            <a:ext cx="301500" cy="42726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Rounded Rectangle 16"/>
          <p:cNvSpPr/>
          <p:nvPr/>
        </p:nvSpPr>
        <p:spPr>
          <a:xfrm>
            <a:off x="6198705" y="2712559"/>
            <a:ext cx="2680679" cy="27375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1" name="TextBox 20"/>
          <p:cNvSpPr txBox="1"/>
          <p:nvPr/>
        </p:nvSpPr>
        <p:spPr>
          <a:xfrm>
            <a:off x="7676512" y="2724153"/>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3</a:t>
            </a:r>
            <a:endParaRPr lang="en-IN" sz="1350" dirty="0"/>
          </a:p>
        </p:txBody>
      </p:sp>
      <p:cxnSp>
        <p:nvCxnSpPr>
          <p:cNvPr id="22" name="Straight Arrow Connector 21"/>
          <p:cNvCxnSpPr/>
          <p:nvPr/>
        </p:nvCxnSpPr>
        <p:spPr>
          <a:xfrm flipH="1" flipV="1">
            <a:off x="7442002" y="2877324"/>
            <a:ext cx="285750" cy="20520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3" name="Rounded Rectangle 22"/>
          <p:cNvSpPr/>
          <p:nvPr/>
        </p:nvSpPr>
        <p:spPr>
          <a:xfrm>
            <a:off x="3209955" y="4105647"/>
            <a:ext cx="2680679" cy="27375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5" name="TextBox 24"/>
          <p:cNvSpPr txBox="1"/>
          <p:nvPr/>
        </p:nvSpPr>
        <p:spPr>
          <a:xfrm>
            <a:off x="4666572" y="4484243"/>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4</a:t>
            </a:r>
            <a:endParaRPr lang="en-IN" sz="1350" dirty="0"/>
          </a:p>
        </p:txBody>
      </p:sp>
      <p:cxnSp>
        <p:nvCxnSpPr>
          <p:cNvPr id="26" name="Straight Arrow Connector 25"/>
          <p:cNvCxnSpPr/>
          <p:nvPr/>
        </p:nvCxnSpPr>
        <p:spPr>
          <a:xfrm flipH="1" flipV="1">
            <a:off x="4443686" y="4254385"/>
            <a:ext cx="304527" cy="73671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18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2" grpId="0" animBg="1"/>
      <p:bldP spid="17" grpId="0" animBg="1"/>
      <p:bldP spid="21" grpId="0" animBg="1"/>
      <p:bldP spid="23"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42409"/>
            <a:ext cx="9144000" cy="711200"/>
          </a:xfrm>
        </p:spPr>
        <p:txBody>
          <a:bodyPr>
            <a:noAutofit/>
          </a:bodyPr>
          <a:lstStyle/>
          <a:p>
            <a:r>
              <a:rPr lang="da-DK" sz="3600" b="1" dirty="0">
                <a:ea typeface="Open Sans Semibold" panose="020B0706030804020204" pitchFamily="34" charset="0"/>
                <a:cs typeface="Open Sans Semibold" panose="020B0706030804020204" pitchFamily="34" charset="0"/>
              </a:rPr>
              <a:t>Banker’s algorithm for single resource </a:t>
            </a:r>
            <a:br>
              <a:rPr lang="da-DK" sz="3600" b="1" dirty="0">
                <a:ea typeface="Open Sans Semibold" panose="020B0706030804020204" pitchFamily="34" charset="0"/>
                <a:cs typeface="Open Sans Semibold" panose="020B0706030804020204" pitchFamily="34" charset="0"/>
              </a:rPr>
            </a:br>
            <a:r>
              <a:rPr lang="da-DK" sz="3600" b="1" dirty="0">
                <a:ea typeface="Open Sans Semibold" panose="020B0706030804020204" pitchFamily="34" charset="0"/>
                <a:cs typeface="Open Sans Semibold" panose="020B0706030804020204" pitchFamily="34" charset="0"/>
              </a:rPr>
              <a:t>(safe state)</a:t>
            </a:r>
            <a:endParaRPr lang="en-US" sz="3600" b="1" dirty="0">
              <a:ea typeface="Open Sans Semibold" panose="020B0706030804020204" pitchFamily="34" charset="0"/>
              <a:cs typeface="Open Sans Semibold" panose="020B0706030804020204" pitchFamily="34" charset="0"/>
            </a:endParaRPr>
          </a:p>
        </p:txBody>
      </p:sp>
      <p:sp>
        <p:nvSpPr>
          <p:cNvPr id="3" name="Content Placeholder 2"/>
          <p:cNvSpPr>
            <a:spLocks noGrp="1"/>
          </p:cNvSpPr>
          <p:nvPr>
            <p:ph idx="1"/>
          </p:nvPr>
        </p:nvSpPr>
        <p:spPr>
          <a:xfrm>
            <a:off x="98385" y="863446"/>
            <a:ext cx="8947231" cy="2429302"/>
          </a:xfrm>
        </p:spPr>
        <p:txBody>
          <a:bodyPr/>
          <a:lstStyle/>
          <a:p>
            <a:pPr marL="0" indent="0">
              <a:buNone/>
            </a:pPr>
            <a:endParaRPr lang="en-US" dirty="0"/>
          </a:p>
        </p:txBody>
      </p:sp>
      <p:graphicFrame>
        <p:nvGraphicFramePr>
          <p:cNvPr id="7" name="Table 6"/>
          <p:cNvGraphicFramePr>
            <a:graphicFrameLocks noGrp="1"/>
          </p:cNvGraphicFramePr>
          <p:nvPr/>
        </p:nvGraphicFramePr>
        <p:xfrm>
          <a:off x="6188528"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solidFill>
                            <a:schemeClr val="bg1"/>
                          </a:solidFill>
                        </a:rPr>
                        <a:t>A</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marL="0" algn="ctr" defTabSz="914400" rtl="0" eaLnBrk="1" latinLnBrk="0" hangingPunct="1"/>
                      <a:r>
                        <a:rPr lang="en-US" sz="1400" kern="1200" dirty="0">
                          <a:solidFill>
                            <a:schemeClr val="bg1"/>
                          </a:solidFill>
                          <a:latin typeface="+mn-lt"/>
                          <a:ea typeface="+mn-ea"/>
                          <a:cs typeface="+mn-cs"/>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solidFill>
                            <a:schemeClr val="bg1"/>
                          </a:solidFill>
                        </a:rPr>
                        <a:t>D</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10</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217714"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bg1"/>
                          </a:solidFill>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solidFill>
                            <a:schemeClr val="bg1"/>
                          </a:solidFill>
                        </a:rPr>
                        <a:t>D</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9</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3203121"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kern="1200" dirty="0">
                          <a:solidFill>
                            <a:schemeClr val="accent2"/>
                          </a:solidFill>
                          <a:latin typeface="+mn-lt"/>
                          <a:ea typeface="+mn-ea"/>
                          <a:cs typeface="+mn-cs"/>
                        </a:rPr>
                        <a:t>A</a:t>
                      </a:r>
                    </a:p>
                  </a:txBody>
                  <a:tcPr marL="68580" marR="68580" marT="34290" marB="34290"/>
                </a:tc>
                <a:tc>
                  <a:txBody>
                    <a:bodyPr/>
                    <a:lstStyle/>
                    <a:p>
                      <a:pPr marL="0" algn="ctr" defTabSz="914400" rtl="0" eaLnBrk="1" latinLnBrk="0" hangingPunct="1"/>
                      <a:r>
                        <a:rPr lang="en-US" sz="1400" kern="1200" dirty="0">
                          <a:solidFill>
                            <a:schemeClr val="accent2"/>
                          </a:solidFill>
                          <a:latin typeface="+mn-lt"/>
                          <a:ea typeface="+mn-ea"/>
                          <a:cs typeface="+mn-cs"/>
                        </a:rPr>
                        <a:t>6</a:t>
                      </a:r>
                    </a:p>
                  </a:txBody>
                  <a:tcPr marL="68580" marR="68580" marT="34290" marB="34290"/>
                </a:tc>
                <a:tc>
                  <a:txBody>
                    <a:bodyPr/>
                    <a:lstStyle/>
                    <a:p>
                      <a:pPr algn="ctr"/>
                      <a:r>
                        <a:rPr lang="en-US" sz="1400" kern="1200" dirty="0">
                          <a:solidFill>
                            <a:schemeClr val="accent2"/>
                          </a:solidFill>
                          <a:latin typeface="+mn-lt"/>
                          <a:ea typeface="+mn-ea"/>
                          <a:cs typeface="+mn-cs"/>
                        </a:rPr>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bg1"/>
                          </a:solidFill>
                        </a:rPr>
                        <a:t>B</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kern="1200" dirty="0">
                          <a:solidFill>
                            <a:schemeClr val="bg1"/>
                          </a:solidFill>
                          <a:latin typeface="+mn-lt"/>
                          <a:ea typeface="+mn-ea"/>
                          <a:cs typeface="+mn-cs"/>
                        </a:rPr>
                        <a:t>C</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kern="1200" dirty="0">
                          <a:solidFill>
                            <a:schemeClr val="bg1"/>
                          </a:solidFill>
                          <a:latin typeface="+mn-lt"/>
                          <a:ea typeface="+mn-ea"/>
                          <a:cs typeface="+mn-cs"/>
                        </a:rPr>
                        <a:t>-</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solidFill>
                            <a:schemeClr val="bg1"/>
                          </a:solidFill>
                        </a:rPr>
                        <a:t>D</a:t>
                      </a:r>
                    </a:p>
                  </a:txBody>
                  <a:tcPr marL="68580" marR="68580" marT="34290" marB="34290"/>
                </a:tc>
                <a:tc>
                  <a:txBody>
                    <a:bodyPr/>
                    <a:lstStyle/>
                    <a:p>
                      <a:pPr marL="0" algn="ctr" defTabSz="914400" rtl="0" eaLnBrk="1" latinLnBrk="0" hangingPunct="1"/>
                      <a:r>
                        <a:rPr lang="en-US" sz="1400" kern="1200" dirty="0">
                          <a:solidFill>
                            <a:schemeClr val="bg1"/>
                          </a:solidFill>
                          <a:latin typeface="+mn-lt"/>
                          <a:ea typeface="+mn-ea"/>
                          <a:cs typeface="+mn-cs"/>
                        </a:rPr>
                        <a:t>0</a:t>
                      </a:r>
                    </a:p>
                  </a:txBody>
                  <a:tcPr marL="68580" marR="68580" marT="34290" marB="34290"/>
                </a:tc>
                <a:tc>
                  <a:txBody>
                    <a:bodyPr/>
                    <a:lstStyle/>
                    <a:p>
                      <a:pPr algn="ctr"/>
                      <a:r>
                        <a:rPr lang="en-US" sz="1400" dirty="0">
                          <a:solidFill>
                            <a:schemeClr val="bg1"/>
                          </a:solidFill>
                        </a:rPr>
                        <a:t>-</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4</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17" name="Rounded Rectangle 16"/>
          <p:cNvSpPr/>
          <p:nvPr/>
        </p:nvSpPr>
        <p:spPr>
          <a:xfrm>
            <a:off x="233334" y="1881503"/>
            <a:ext cx="2680679" cy="27375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1" name="TextBox 20"/>
          <p:cNvSpPr txBox="1"/>
          <p:nvPr/>
        </p:nvSpPr>
        <p:spPr>
          <a:xfrm>
            <a:off x="1696853" y="2390775"/>
            <a:ext cx="277641" cy="30008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5</a:t>
            </a:r>
            <a:endParaRPr lang="en-IN" sz="1350" dirty="0"/>
          </a:p>
        </p:txBody>
      </p:sp>
      <p:cxnSp>
        <p:nvCxnSpPr>
          <p:cNvPr id="22" name="Straight Arrow Connector 21"/>
          <p:cNvCxnSpPr/>
          <p:nvPr/>
        </p:nvCxnSpPr>
        <p:spPr>
          <a:xfrm flipH="1" flipV="1">
            <a:off x="1476631" y="2039124"/>
            <a:ext cx="275969" cy="980301"/>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p:cNvSpPr txBox="1"/>
          <p:nvPr/>
        </p:nvSpPr>
        <p:spPr>
          <a:xfrm>
            <a:off x="397668" y="4992517"/>
            <a:ext cx="8496675" cy="646331"/>
          </a:xfrm>
          <a:prstGeom prst="rect">
            <a:avLst/>
          </a:prstGeom>
          <a:noFill/>
        </p:spPr>
        <p:txBody>
          <a:bodyPr wrap="square" rtlCol="0">
            <a:spAutoFit/>
          </a:bodyPr>
          <a:lstStyle/>
          <a:p>
            <a:pPr marL="214313" indent="-214313">
              <a:buFont typeface="Arial" panose="020B0604020202020204" pitchFamily="34" charset="0"/>
              <a:buChar char="•"/>
            </a:pPr>
            <a:r>
              <a:rPr lang="en-US" dirty="0"/>
              <a:t>The order of execution is C, D, B, A. So, if we can find proper order of execution then there is no deadlock.</a:t>
            </a:r>
          </a:p>
        </p:txBody>
      </p:sp>
      <p:sp>
        <p:nvSpPr>
          <p:cNvPr id="8" name="TextBox 7">
            <a:extLst>
              <a:ext uri="{FF2B5EF4-FFF2-40B4-BE49-F238E27FC236}">
                <a16:creationId xmlns:a16="http://schemas.microsoft.com/office/drawing/2014/main" id="{5F8922EC-80FD-DCAC-E6C8-6A5233056421}"/>
              </a:ext>
            </a:extLst>
          </p:cNvPr>
          <p:cNvSpPr txBox="1"/>
          <p:nvPr/>
        </p:nvSpPr>
        <p:spPr>
          <a:xfrm>
            <a:off x="3352800" y="3876544"/>
            <a:ext cx="2133600" cy="461665"/>
          </a:xfrm>
          <a:prstGeom prst="rect">
            <a:avLst/>
          </a:prstGeom>
          <a:noFill/>
        </p:spPr>
        <p:txBody>
          <a:bodyPr wrap="square" rtlCol="0">
            <a:spAutoFit/>
          </a:bodyPr>
          <a:lstStyle/>
          <a:p>
            <a:pPr algn="ctr"/>
            <a:r>
              <a:rPr lang="en-US" sz="2400" b="1" dirty="0"/>
              <a:t>Safe State</a:t>
            </a:r>
          </a:p>
        </p:txBody>
      </p:sp>
    </p:spTree>
    <p:extLst>
      <p:ext uri="{BB962C8B-B14F-4D97-AF65-F5344CB8AC3E}">
        <p14:creationId xmlns:p14="http://schemas.microsoft.com/office/powerpoint/2010/main" val="20613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8"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3200"/>
            <a:ext cx="8001000" cy="711200"/>
          </a:xfrm>
        </p:spPr>
        <p:txBody>
          <a:bodyPr>
            <a:noAutofit/>
          </a:bodyPr>
          <a:lstStyle/>
          <a:p>
            <a:r>
              <a:rPr lang="da-DK" sz="3600" b="1" dirty="0">
                <a:ea typeface="Open Sans Semibold" panose="020B0706030804020204" pitchFamily="34" charset="0"/>
                <a:cs typeface="Open Sans Semibold" panose="020B0706030804020204" pitchFamily="34" charset="0"/>
              </a:rPr>
              <a:t>Banker’s algorithm for single resource (unsafe state)</a:t>
            </a:r>
            <a:endParaRPr lang="en-US" sz="3600" b="1" dirty="0">
              <a:ea typeface="Open Sans Semibold" panose="020B0706030804020204" pitchFamily="34" charset="0"/>
              <a:cs typeface="Open Sans Semibold" panose="020B0706030804020204" pitchFamily="34" charset="0"/>
            </a:endParaRPr>
          </a:p>
        </p:txBody>
      </p:sp>
      <p:sp>
        <p:nvSpPr>
          <p:cNvPr id="3" name="Content Placeholder 2"/>
          <p:cNvSpPr>
            <a:spLocks noGrp="1"/>
          </p:cNvSpPr>
          <p:nvPr>
            <p:ph idx="1"/>
          </p:nvPr>
        </p:nvSpPr>
        <p:spPr>
          <a:xfrm>
            <a:off x="98385" y="863446"/>
            <a:ext cx="8947231" cy="5537354"/>
          </a:xfrm>
        </p:spPr>
        <p:txBody>
          <a:bodyPr/>
          <a:lstStyle/>
          <a:p>
            <a:pPr marL="0" indent="0">
              <a:buNone/>
            </a:pPr>
            <a:endParaRPr lang="en-US" dirty="0"/>
          </a:p>
        </p:txBody>
      </p:sp>
      <p:graphicFrame>
        <p:nvGraphicFramePr>
          <p:cNvPr id="4" name="Table 3"/>
          <p:cNvGraphicFramePr>
            <a:graphicFrameLocks noGrp="1"/>
          </p:cNvGraphicFramePr>
          <p:nvPr/>
        </p:nvGraphicFramePr>
        <p:xfrm>
          <a:off x="217714" y="1601107"/>
          <a:ext cx="2705815" cy="1691640"/>
        </p:xfrm>
        <a:graphic>
          <a:graphicData uri="http://schemas.openxmlformats.org/drawingml/2006/table">
            <a:tbl>
              <a:tblPr firstRow="1" bandRow="1">
                <a:tableStyleId>{93296810-A885-4BE3-A3E7-6D5BEEA58F35}</a:tableStyleId>
              </a:tblPr>
              <a:tblGrid>
                <a:gridCol w="732473">
                  <a:extLst>
                    <a:ext uri="{9D8B030D-6E8A-4147-A177-3AD203B41FA5}">
                      <a16:colId xmlns:a16="http://schemas.microsoft.com/office/drawing/2014/main" val="20000"/>
                    </a:ext>
                  </a:extLst>
                </a:gridCol>
                <a:gridCol w="893207">
                  <a:extLst>
                    <a:ext uri="{9D8B030D-6E8A-4147-A177-3AD203B41FA5}">
                      <a16:colId xmlns:a16="http://schemas.microsoft.com/office/drawing/2014/main" val="20001"/>
                    </a:ext>
                  </a:extLst>
                </a:gridCol>
                <a:gridCol w="1080135">
                  <a:extLst>
                    <a:ext uri="{9D8B030D-6E8A-4147-A177-3AD203B41FA5}">
                      <a16:colId xmlns:a16="http://schemas.microsoft.com/office/drawing/2014/main" val="20002"/>
                    </a:ext>
                  </a:extLst>
                </a:gridCol>
              </a:tblGrid>
              <a:tr h="278130">
                <a:tc>
                  <a:txBody>
                    <a:bodyPr/>
                    <a:lstStyle/>
                    <a:p>
                      <a:pPr algn="ctr"/>
                      <a:r>
                        <a:rPr lang="en-US" sz="1400" dirty="0"/>
                        <a:t>Process</a:t>
                      </a:r>
                    </a:p>
                  </a:txBody>
                  <a:tcPr marL="68580" marR="68580" marT="34290" marB="34290"/>
                </a:tc>
                <a:tc>
                  <a:txBody>
                    <a:bodyPr/>
                    <a:lstStyle/>
                    <a:p>
                      <a:pPr marL="0" algn="ctr" defTabSz="914400" rtl="0" eaLnBrk="1" latinLnBrk="0" hangingPunct="1"/>
                      <a:r>
                        <a:rPr lang="en-US" sz="1400" kern="1200" dirty="0"/>
                        <a:t>Has / Hold</a:t>
                      </a:r>
                      <a:endParaRPr lang="en-US" sz="1400" b="1" kern="1200" dirty="0">
                        <a:solidFill>
                          <a:schemeClr val="lt1"/>
                        </a:solidFill>
                        <a:latin typeface="+mn-lt"/>
                        <a:ea typeface="+mn-ea"/>
                        <a:cs typeface="+mn-cs"/>
                      </a:endParaRPr>
                    </a:p>
                  </a:txBody>
                  <a:tcPr marL="68580" marR="68580" marT="34290" marB="34290"/>
                </a:tc>
                <a:tc>
                  <a:txBody>
                    <a:bodyPr/>
                    <a:lstStyle/>
                    <a:p>
                      <a:pPr algn="ctr"/>
                      <a:r>
                        <a:rPr lang="en-US" sz="1400" dirty="0"/>
                        <a:t>Max required</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400" dirty="0"/>
                        <a:t>A</a:t>
                      </a:r>
                    </a:p>
                  </a:txBody>
                  <a:tcPr marL="68580" marR="68580" marT="34290" marB="34290"/>
                </a:tc>
                <a:tc>
                  <a:txBody>
                    <a:bodyPr/>
                    <a:lstStyle/>
                    <a:p>
                      <a:pPr marL="0" algn="ctr" defTabSz="914400" rtl="0" eaLnBrk="1" latinLnBrk="0" hangingPunct="1"/>
                      <a:r>
                        <a:rPr lang="en-US" sz="1400" kern="1200" dirty="0">
                          <a:solidFill>
                            <a:schemeClr val="dk1"/>
                          </a:solidFill>
                          <a:latin typeface="+mn-lt"/>
                          <a:ea typeface="+mn-ea"/>
                          <a:cs typeface="+mn-cs"/>
                        </a:rPr>
                        <a:t>1</a:t>
                      </a:r>
                    </a:p>
                  </a:txBody>
                  <a:tcPr marL="68580" marR="68580" marT="34290" marB="34290"/>
                </a:tc>
                <a:tc>
                  <a:txBody>
                    <a:bodyPr/>
                    <a:lstStyle/>
                    <a:p>
                      <a:pPr algn="ctr"/>
                      <a:r>
                        <a:rPr lang="en-US" sz="1400" dirty="0"/>
                        <a:t>6</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400" dirty="0">
                          <a:solidFill>
                            <a:schemeClr val="tx1"/>
                          </a:solidFill>
                        </a:rPr>
                        <a:t>B</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2</a:t>
                      </a:r>
                    </a:p>
                  </a:txBody>
                  <a:tcPr marL="68580" marR="68580" marT="34290" marB="34290"/>
                </a:tc>
                <a:tc>
                  <a:txBody>
                    <a:bodyPr/>
                    <a:lstStyle/>
                    <a:p>
                      <a:pPr algn="ctr"/>
                      <a:r>
                        <a:rPr lang="en-US" sz="1400" dirty="0">
                          <a:solidFill>
                            <a:schemeClr val="tx1"/>
                          </a:solidFill>
                        </a:rPr>
                        <a:t>5</a:t>
                      </a:r>
                    </a:p>
                  </a:txBody>
                  <a:tcPr marL="68580" marR="68580" marT="34290" marB="34290"/>
                </a:tc>
                <a:extLst>
                  <a:ext uri="{0D108BD9-81ED-4DB2-BD59-A6C34878D82A}">
                    <a16:rowId xmlns:a16="http://schemas.microsoft.com/office/drawing/2014/main" val="10002"/>
                  </a:ext>
                </a:extLst>
              </a:tr>
              <a:tr h="280489">
                <a:tc>
                  <a:txBody>
                    <a:bodyPr/>
                    <a:lstStyle/>
                    <a:p>
                      <a:pPr algn="ctr"/>
                      <a:r>
                        <a:rPr lang="en-US" sz="1400" dirty="0">
                          <a:solidFill>
                            <a:schemeClr val="tx1"/>
                          </a:solidFill>
                        </a:rPr>
                        <a:t>C</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2</a:t>
                      </a:r>
                    </a:p>
                  </a:txBody>
                  <a:tcPr marL="68580" marR="68580" marT="34290" marB="34290"/>
                </a:tc>
                <a:tc>
                  <a:txBody>
                    <a:bodyPr/>
                    <a:lstStyle/>
                    <a:p>
                      <a:pPr algn="ctr"/>
                      <a:r>
                        <a:rPr lang="en-US" sz="1400" dirty="0">
                          <a:solidFill>
                            <a:schemeClr val="tx1"/>
                          </a:solidFill>
                        </a:rPr>
                        <a:t>4</a:t>
                      </a:r>
                    </a:p>
                  </a:txBody>
                  <a:tcPr marL="68580" marR="68580" marT="34290" marB="34290"/>
                </a:tc>
                <a:extLst>
                  <a:ext uri="{0D108BD9-81ED-4DB2-BD59-A6C34878D82A}">
                    <a16:rowId xmlns:a16="http://schemas.microsoft.com/office/drawing/2014/main" val="10003"/>
                  </a:ext>
                </a:extLst>
              </a:tr>
              <a:tr h="280489">
                <a:tc>
                  <a:txBody>
                    <a:bodyPr/>
                    <a:lstStyle/>
                    <a:p>
                      <a:pPr algn="ctr"/>
                      <a:r>
                        <a:rPr lang="en-US" sz="1400" dirty="0">
                          <a:solidFill>
                            <a:schemeClr val="tx1"/>
                          </a:solidFill>
                        </a:rPr>
                        <a:t>D</a:t>
                      </a:r>
                    </a:p>
                  </a:txBody>
                  <a:tcPr marL="68580" marR="68580" marT="34290" marB="34290"/>
                </a:tc>
                <a:tc>
                  <a:txBody>
                    <a:bodyPr/>
                    <a:lstStyle/>
                    <a:p>
                      <a:pPr marL="0" algn="ctr" defTabSz="914400" rtl="0" eaLnBrk="1" latinLnBrk="0" hangingPunct="1"/>
                      <a:r>
                        <a:rPr lang="en-US" sz="1400" kern="1200" dirty="0">
                          <a:solidFill>
                            <a:schemeClr val="tx1"/>
                          </a:solidFill>
                          <a:latin typeface="+mn-lt"/>
                          <a:ea typeface="+mn-ea"/>
                          <a:cs typeface="+mn-cs"/>
                        </a:rPr>
                        <a:t>4</a:t>
                      </a:r>
                    </a:p>
                  </a:txBody>
                  <a:tcPr marL="68580" marR="68580" marT="34290" marB="34290"/>
                </a:tc>
                <a:tc>
                  <a:txBody>
                    <a:bodyPr/>
                    <a:lstStyle/>
                    <a:p>
                      <a:pPr algn="ctr"/>
                      <a:r>
                        <a:rPr lang="en-US" sz="1400" dirty="0">
                          <a:solidFill>
                            <a:schemeClr val="tx1"/>
                          </a:solidFill>
                        </a:rPr>
                        <a:t>7</a:t>
                      </a:r>
                    </a:p>
                  </a:txBody>
                  <a:tcPr marL="68580" marR="68580" marT="34290" marB="34290"/>
                </a:tc>
                <a:extLst>
                  <a:ext uri="{0D108BD9-81ED-4DB2-BD59-A6C34878D82A}">
                    <a16:rowId xmlns:a16="http://schemas.microsoft.com/office/drawing/2014/main" val="10004"/>
                  </a:ext>
                </a:extLst>
              </a:tr>
              <a:tr h="278130">
                <a:tc gridSpan="3">
                  <a:txBody>
                    <a:bodyPr/>
                    <a:lstStyle/>
                    <a:p>
                      <a:pPr algn="ctr"/>
                      <a:r>
                        <a:rPr lang="en-US" sz="1400" dirty="0"/>
                        <a:t>Free : 1</a:t>
                      </a:r>
                    </a:p>
                  </a:txBody>
                  <a:tcPr marL="68580" marR="68580" marT="34290" marB="34290"/>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9F5B63A8-3C40-3CB8-68B0-6941219F9BAD}"/>
              </a:ext>
            </a:extLst>
          </p:cNvPr>
          <p:cNvSpPr txBox="1"/>
          <p:nvPr/>
        </p:nvSpPr>
        <p:spPr>
          <a:xfrm>
            <a:off x="3200400" y="2233680"/>
            <a:ext cx="2133600" cy="461665"/>
          </a:xfrm>
          <a:prstGeom prst="rect">
            <a:avLst/>
          </a:prstGeom>
          <a:noFill/>
        </p:spPr>
        <p:txBody>
          <a:bodyPr wrap="square" rtlCol="0">
            <a:spAutoFit/>
          </a:bodyPr>
          <a:lstStyle/>
          <a:p>
            <a:pPr algn="ctr"/>
            <a:r>
              <a:rPr lang="en-US" sz="2400" b="1" dirty="0"/>
              <a:t>Unsafe State</a:t>
            </a:r>
          </a:p>
        </p:txBody>
      </p:sp>
    </p:spTree>
    <p:extLst>
      <p:ext uri="{BB962C8B-B14F-4D97-AF65-F5344CB8AC3E}">
        <p14:creationId xmlns:p14="http://schemas.microsoft.com/office/powerpoint/2010/main" val="208860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t>P4</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t>P4</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sp>
        <p:nvSpPr>
          <p:cNvPr id="66" name="Rounded Rectangle 65"/>
          <p:cNvSpPr/>
          <p:nvPr/>
        </p:nvSpPr>
        <p:spPr>
          <a:xfrm>
            <a:off x="4206717" y="4996455"/>
            <a:ext cx="2397018"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0" name="Oval 69"/>
          <p:cNvSpPr/>
          <p:nvPr/>
        </p:nvSpPr>
        <p:spPr>
          <a:xfrm>
            <a:off x="2136729" y="505807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27" name="Oval 26"/>
          <p:cNvSpPr/>
          <p:nvPr/>
        </p:nvSpPr>
        <p:spPr>
          <a:xfrm>
            <a:off x="7627405" y="2343336"/>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6626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2" grpId="0"/>
      <p:bldP spid="63" grpId="0"/>
      <p:bldP spid="64" grpId="0" animBg="1"/>
      <p:bldP spid="66" grpId="0" animBg="1"/>
      <p:bldP spid="70" grpId="0" animBg="1"/>
      <p:bldP spid="24" grpId="0"/>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kern="1200" dirty="0">
                          <a:solidFill>
                            <a:schemeClr val="accent2"/>
                          </a:solidFill>
                          <a:latin typeface="+mn-lt"/>
                          <a:ea typeface="+mn-ea"/>
                          <a:cs typeface="+mn-cs"/>
                        </a:rPr>
                        <a:t>P4</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Tree>
    <p:extLst>
      <p:ext uri="{BB962C8B-B14F-4D97-AF65-F5344CB8AC3E}">
        <p14:creationId xmlns:p14="http://schemas.microsoft.com/office/powerpoint/2010/main" val="4234858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13" name="Rounded Rectangle 12"/>
          <p:cNvSpPr/>
          <p:nvPr/>
        </p:nvSpPr>
        <p:spPr>
          <a:xfrm>
            <a:off x="4206717" y="3849713"/>
            <a:ext cx="2397018"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Oval 13"/>
          <p:cNvSpPr/>
          <p:nvPr/>
        </p:nvSpPr>
        <p:spPr>
          <a:xfrm>
            <a:off x="7148774"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5" name="Oval 14"/>
          <p:cNvSpPr/>
          <p:nvPr/>
        </p:nvSpPr>
        <p:spPr>
          <a:xfrm>
            <a:off x="6670142"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6" name="Oval 15"/>
          <p:cNvSpPr/>
          <p:nvPr/>
        </p:nvSpPr>
        <p:spPr>
          <a:xfrm>
            <a:off x="1652225" y="392000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7" name="Oval 16"/>
          <p:cNvSpPr/>
          <p:nvPr/>
        </p:nvSpPr>
        <p:spPr>
          <a:xfrm>
            <a:off x="1173593" y="392000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6934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kern="1200" dirty="0">
                          <a:solidFill>
                            <a:schemeClr val="accent2"/>
                          </a:solidFill>
                          <a:latin typeface="+mn-lt"/>
                          <a:ea typeface="+mn-ea"/>
                          <a:cs typeface="+mn-cs"/>
                        </a:rPr>
                        <a:t>P1</a:t>
                      </a:r>
                    </a:p>
                  </a:txBody>
                  <a:tcPr marL="68580" marR="68580" marT="34290" marB="34290" anchor="ctr"/>
                </a:tc>
                <a:tc>
                  <a:txBody>
                    <a:bodyPr/>
                    <a:lstStyle/>
                    <a:p>
                      <a:pPr algn="ctr"/>
                      <a:r>
                        <a:rPr lang="en-US" sz="1400" kern="1200" dirty="0">
                          <a:solidFill>
                            <a:schemeClr val="accent2"/>
                          </a:solidFill>
                          <a:latin typeface="+mn-lt"/>
                          <a:ea typeface="+mn-ea"/>
                          <a:cs typeface="+mn-cs"/>
                        </a:rPr>
                        <a:t>4</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Tree>
    <p:extLst>
      <p:ext uri="{BB962C8B-B14F-4D97-AF65-F5344CB8AC3E}">
        <p14:creationId xmlns:p14="http://schemas.microsoft.com/office/powerpoint/2010/main" val="513135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18" name="Rounded Rectangle 17"/>
          <p:cNvSpPr/>
          <p:nvPr/>
        </p:nvSpPr>
        <p:spPr>
          <a:xfrm>
            <a:off x="4201547" y="4237857"/>
            <a:ext cx="2397018"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9" name="Oval 18"/>
          <p:cNvSpPr/>
          <p:nvPr/>
        </p:nvSpPr>
        <p:spPr>
          <a:xfrm>
            <a:off x="7634555"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0" name="Oval 19"/>
          <p:cNvSpPr/>
          <p:nvPr/>
        </p:nvSpPr>
        <p:spPr>
          <a:xfrm>
            <a:off x="7155923"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1" name="Oval 20"/>
          <p:cNvSpPr/>
          <p:nvPr/>
        </p:nvSpPr>
        <p:spPr>
          <a:xfrm>
            <a:off x="8113186"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2" name="Oval 21"/>
          <p:cNvSpPr/>
          <p:nvPr/>
        </p:nvSpPr>
        <p:spPr>
          <a:xfrm>
            <a:off x="2134259" y="429816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7" name="Oval 26"/>
          <p:cNvSpPr/>
          <p:nvPr/>
        </p:nvSpPr>
        <p:spPr>
          <a:xfrm>
            <a:off x="1655628" y="429816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28" name="Oval 27"/>
          <p:cNvSpPr/>
          <p:nvPr/>
        </p:nvSpPr>
        <p:spPr>
          <a:xfrm>
            <a:off x="2612891" y="429816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1213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kern="1200" dirty="0">
                          <a:solidFill>
                            <a:schemeClr val="accent2"/>
                          </a:solidFill>
                          <a:latin typeface="+mn-lt"/>
                          <a:ea typeface="+mn-ea"/>
                          <a:cs typeface="+mn-cs"/>
                        </a:rPr>
                        <a:t>P2</a:t>
                      </a:r>
                    </a:p>
                  </a:txBody>
                  <a:tcPr marL="68580" marR="68580" marT="34290" marB="34290" anchor="ctr"/>
                </a:tc>
                <a:tc>
                  <a:txBody>
                    <a:bodyPr/>
                    <a:lstStyle/>
                    <a:p>
                      <a:pPr algn="ctr"/>
                      <a:r>
                        <a:rPr lang="en-US" sz="1400" kern="1200" dirty="0">
                          <a:solidFill>
                            <a:schemeClr val="accent2"/>
                          </a:solidFill>
                          <a:latin typeface="+mn-lt"/>
                          <a:ea typeface="+mn-ea"/>
                          <a:cs typeface="+mn-cs"/>
                        </a:rPr>
                        <a:t>0</a:t>
                      </a:r>
                    </a:p>
                  </a:txBody>
                  <a:tcPr marL="68580" marR="68580" marT="34290" marB="34290" anchor="ctr"/>
                </a:tc>
                <a:tc>
                  <a:txBody>
                    <a:bodyPr/>
                    <a:lstStyle/>
                    <a:p>
                      <a:pPr algn="ctr"/>
                      <a:r>
                        <a:rPr lang="en-US" sz="1400" kern="1200" dirty="0">
                          <a:solidFill>
                            <a:schemeClr val="accent2"/>
                          </a:solidFill>
                          <a:latin typeface="+mn-lt"/>
                          <a:ea typeface="+mn-ea"/>
                          <a:cs typeface="+mn-cs"/>
                        </a:rPr>
                        <a:t>2</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Tree>
    <p:extLst>
      <p:ext uri="{BB962C8B-B14F-4D97-AF65-F5344CB8AC3E}">
        <p14:creationId xmlns:p14="http://schemas.microsoft.com/office/powerpoint/2010/main" val="606450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13" name="Rounded Rectangle 12"/>
          <p:cNvSpPr/>
          <p:nvPr/>
        </p:nvSpPr>
        <p:spPr>
          <a:xfrm>
            <a:off x="4201547" y="4613685"/>
            <a:ext cx="2397018"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Oval 13"/>
          <p:cNvSpPr/>
          <p:nvPr/>
        </p:nvSpPr>
        <p:spPr>
          <a:xfrm>
            <a:off x="7148774"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5" name="Oval 14"/>
          <p:cNvSpPr/>
          <p:nvPr/>
        </p:nvSpPr>
        <p:spPr>
          <a:xfrm>
            <a:off x="6670142"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7" name="Oval 16"/>
          <p:cNvSpPr/>
          <p:nvPr/>
        </p:nvSpPr>
        <p:spPr>
          <a:xfrm>
            <a:off x="1654379" y="4685564"/>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8" name="Oval 17"/>
          <p:cNvSpPr/>
          <p:nvPr/>
        </p:nvSpPr>
        <p:spPr>
          <a:xfrm>
            <a:off x="1175748" y="4685564"/>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185438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Definition of Deadlock</a:t>
            </a:r>
            <a:endParaRPr lang="en-US" dirty="0">
              <a:latin typeface="+mj-lt"/>
            </a:endParaRPr>
          </a:p>
        </p:txBody>
      </p:sp>
      <p:sp>
        <p:nvSpPr>
          <p:cNvPr id="3" name="Content Placeholder 2"/>
          <p:cNvSpPr>
            <a:spLocks noGrp="1"/>
          </p:cNvSpPr>
          <p:nvPr>
            <p:ph idx="1"/>
          </p:nvPr>
        </p:nvSpPr>
        <p:spPr/>
        <p:txBody>
          <a:bodyPr>
            <a:normAutofit fontScale="92500"/>
          </a:bodyPr>
          <a:lstStyle/>
          <a:p>
            <a:pPr lvl="0"/>
            <a:r>
              <a:rPr lang="en-GB" dirty="0">
                <a:latin typeface="Cambria" panose="02040503050406030204" pitchFamily="18" charset="0"/>
              </a:rPr>
              <a:t>A deadlock consists of a </a:t>
            </a:r>
            <a:r>
              <a:rPr lang="en-GB" b="1" dirty="0">
                <a:latin typeface="Cambria" panose="02040503050406030204" pitchFamily="18" charset="0"/>
              </a:rPr>
              <a:t>set</a:t>
            </a:r>
            <a:r>
              <a:rPr lang="en-GB" dirty="0">
                <a:latin typeface="Cambria" panose="02040503050406030204" pitchFamily="18" charset="0"/>
              </a:rPr>
              <a:t> of blocked processes, each </a:t>
            </a:r>
            <a:r>
              <a:rPr lang="en-GB" b="1" dirty="0">
                <a:latin typeface="Cambria" panose="02040503050406030204" pitchFamily="18" charset="0"/>
              </a:rPr>
              <a:t>holding</a:t>
            </a:r>
            <a:r>
              <a:rPr lang="en-GB" dirty="0">
                <a:latin typeface="Cambria" panose="02040503050406030204" pitchFamily="18" charset="0"/>
              </a:rPr>
              <a:t> a resource and </a:t>
            </a:r>
            <a:r>
              <a:rPr lang="en-GB" b="1" dirty="0">
                <a:latin typeface="Cambria" panose="02040503050406030204" pitchFamily="18" charset="0"/>
              </a:rPr>
              <a:t>waiting </a:t>
            </a:r>
            <a:r>
              <a:rPr lang="en-GB" dirty="0">
                <a:latin typeface="Cambria" panose="02040503050406030204" pitchFamily="18" charset="0"/>
              </a:rPr>
              <a:t>to acquire a resource held by another process in the set.</a:t>
            </a:r>
            <a:endParaRPr lang="en-US" dirty="0">
              <a:latin typeface="Cambria" panose="02040503050406030204" pitchFamily="18" charset="0"/>
            </a:endParaRPr>
          </a:p>
          <a:p>
            <a:pPr lvl="0">
              <a:buNone/>
            </a:pPr>
            <a:r>
              <a:rPr lang="en-US" b="1" dirty="0">
                <a:latin typeface="Cambria" panose="02040503050406030204" pitchFamily="18" charset="0"/>
              </a:rPr>
              <a:t>For Example: </a:t>
            </a:r>
          </a:p>
          <a:p>
            <a:pPr lvl="0"/>
            <a:r>
              <a:rPr lang="en-US" dirty="0">
                <a:latin typeface="Cambria" panose="02040503050406030204" pitchFamily="18" charset="0"/>
              </a:rPr>
              <a:t>two processes each want to record a scanned document on a CD.</a:t>
            </a:r>
          </a:p>
          <a:p>
            <a:pPr lvl="0"/>
            <a:r>
              <a:rPr lang="en-US" dirty="0">
                <a:latin typeface="Cambria" panose="02040503050406030204" pitchFamily="18" charset="0"/>
              </a:rPr>
              <a:t>process 1 requests for scanner &amp; gets it</a:t>
            </a:r>
          </a:p>
          <a:p>
            <a:pPr lvl="0"/>
            <a:r>
              <a:rPr lang="en-US" dirty="0">
                <a:latin typeface="Cambria" panose="02040503050406030204" pitchFamily="18" charset="0"/>
              </a:rPr>
              <a:t>process 2 requests for CD writer &amp; gets it</a:t>
            </a:r>
          </a:p>
          <a:p>
            <a:pPr lvl="0"/>
            <a:r>
              <a:rPr lang="en-US" dirty="0">
                <a:latin typeface="Cambria" panose="02040503050406030204" pitchFamily="18" charset="0"/>
              </a:rPr>
              <a:t>process 1 requests CD writer but is blocked</a:t>
            </a:r>
          </a:p>
          <a:p>
            <a:pPr lvl="0"/>
            <a:r>
              <a:rPr lang="en-US" dirty="0">
                <a:latin typeface="Cambria" panose="02040503050406030204" pitchFamily="18" charset="0"/>
              </a:rPr>
              <a:t>process 2 requests scanner but is blocked.</a:t>
            </a:r>
          </a:p>
          <a:p>
            <a:pPr lvl="0"/>
            <a:r>
              <a:rPr lang="en-US" dirty="0">
                <a:latin typeface="Cambria" panose="02040503050406030204" pitchFamily="18" charset="0"/>
              </a:rPr>
              <a:t>At this point both processes are blocked and will remain so forever, </a:t>
            </a:r>
          </a:p>
          <a:p>
            <a:pPr lvl="0"/>
            <a:r>
              <a:rPr lang="en-US" b="1" dirty="0">
                <a:latin typeface="Cambria" panose="02040503050406030204" pitchFamily="18" charset="0"/>
              </a:rPr>
              <a:t>This situation is called a deadlock</a:t>
            </a:r>
          </a:p>
          <a:p>
            <a:endParaRPr lang="en-US" dirty="0"/>
          </a:p>
        </p:txBody>
      </p:sp>
    </p:spTree>
    <p:extLst>
      <p:ext uri="{BB962C8B-B14F-4D97-AF65-F5344CB8AC3E}">
        <p14:creationId xmlns:p14="http://schemas.microsoft.com/office/powerpoint/2010/main" val="4005082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kern="1200" dirty="0">
                          <a:solidFill>
                            <a:schemeClr val="accent2"/>
                          </a:solidFill>
                          <a:latin typeface="+mn-lt"/>
                          <a:ea typeface="+mn-ea"/>
                          <a:cs typeface="+mn-cs"/>
                        </a:rPr>
                        <a:t>P3</a:t>
                      </a:r>
                    </a:p>
                  </a:txBody>
                  <a:tcPr marL="68580" marR="68580" marT="34290" marB="34290" anchor="ctr"/>
                </a:tc>
                <a:tc>
                  <a:txBody>
                    <a:bodyPr/>
                    <a:lstStyle/>
                    <a:p>
                      <a:pPr algn="ctr"/>
                      <a:r>
                        <a:rPr lang="en-US" sz="1400" kern="1200" dirty="0">
                          <a:solidFill>
                            <a:schemeClr val="accent2"/>
                          </a:solidFill>
                          <a:latin typeface="+mn-lt"/>
                          <a:ea typeface="+mn-ea"/>
                          <a:cs typeface="+mn-cs"/>
                        </a:rPr>
                        <a:t>4</a:t>
                      </a:r>
                    </a:p>
                  </a:txBody>
                  <a:tcPr marL="68580" marR="68580" marT="34290" marB="34290" anchor="ctr"/>
                </a:tc>
                <a:tc>
                  <a:txBody>
                    <a:bodyPr/>
                    <a:lstStyle/>
                    <a:p>
                      <a:pPr algn="ctr"/>
                      <a:r>
                        <a:rPr lang="en-US" sz="1400" kern="1200" dirty="0">
                          <a:solidFill>
                            <a:schemeClr val="accent2"/>
                          </a:solidFill>
                          <a:latin typeface="+mn-lt"/>
                          <a:ea typeface="+mn-ea"/>
                          <a:cs typeface="+mn-cs"/>
                        </a:rPr>
                        <a:t>2</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Tree>
    <p:extLst>
      <p:ext uri="{BB962C8B-B14F-4D97-AF65-F5344CB8AC3E}">
        <p14:creationId xmlns:p14="http://schemas.microsoft.com/office/powerpoint/2010/main" val="3354858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t>P5</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13" name="Rounded Rectangle 12"/>
          <p:cNvSpPr/>
          <p:nvPr/>
        </p:nvSpPr>
        <p:spPr>
          <a:xfrm>
            <a:off x="4201547" y="5374499"/>
            <a:ext cx="2397018"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Oval 13"/>
          <p:cNvSpPr/>
          <p:nvPr/>
        </p:nvSpPr>
        <p:spPr>
          <a:xfrm>
            <a:off x="7148774"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5" name="Oval 14"/>
          <p:cNvSpPr/>
          <p:nvPr/>
        </p:nvSpPr>
        <p:spPr>
          <a:xfrm>
            <a:off x="6670142"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6" name="Oval 15"/>
          <p:cNvSpPr/>
          <p:nvPr/>
        </p:nvSpPr>
        <p:spPr>
          <a:xfrm>
            <a:off x="7627405" y="2350480"/>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7" name="Oval 16"/>
          <p:cNvSpPr/>
          <p:nvPr/>
        </p:nvSpPr>
        <p:spPr>
          <a:xfrm>
            <a:off x="1652576" y="544057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8" name="Oval 17"/>
          <p:cNvSpPr/>
          <p:nvPr/>
        </p:nvSpPr>
        <p:spPr>
          <a:xfrm>
            <a:off x="1173944" y="544057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9" name="Oval 18"/>
          <p:cNvSpPr/>
          <p:nvPr/>
        </p:nvSpPr>
        <p:spPr>
          <a:xfrm>
            <a:off x="2131207" y="5440578"/>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38684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solidFill>
                            <a:schemeClr val="bg2"/>
                          </a:solidFill>
                        </a:rPr>
                        <a:t>P5</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kern="1200" dirty="0">
                          <a:solidFill>
                            <a:schemeClr val="accent2"/>
                          </a:solidFill>
                          <a:latin typeface="+mn-lt"/>
                          <a:ea typeface="+mn-ea"/>
                          <a:cs typeface="+mn-cs"/>
                        </a:rPr>
                        <a:t>P5</a:t>
                      </a:r>
                    </a:p>
                  </a:txBody>
                  <a:tcPr marL="68580" marR="68580" marT="34290" marB="34290" anchor="ctr"/>
                </a:tc>
                <a:tc>
                  <a:txBody>
                    <a:bodyPr/>
                    <a:lstStyle/>
                    <a:p>
                      <a:pPr algn="ctr"/>
                      <a:r>
                        <a:rPr lang="en-US" sz="1400" kern="1200" dirty="0">
                          <a:solidFill>
                            <a:schemeClr val="accent2"/>
                          </a:solidFill>
                          <a:latin typeface="+mn-lt"/>
                          <a:ea typeface="+mn-ea"/>
                          <a:cs typeface="+mn-cs"/>
                        </a:rPr>
                        <a:t>2</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1</a:t>
                      </a:r>
                    </a:p>
                  </a:txBody>
                  <a:tcPr marL="68580" marR="68580" marT="34290" marB="34290" anchor="ctr"/>
                </a:tc>
                <a:tc>
                  <a:txBody>
                    <a:bodyPr/>
                    <a:lstStyle/>
                    <a:p>
                      <a:pPr algn="ctr"/>
                      <a:r>
                        <a:rPr lang="en-US" sz="1400" kern="1200" dirty="0">
                          <a:solidFill>
                            <a:schemeClr val="accent2"/>
                          </a:solidFill>
                          <a:latin typeface="+mn-lt"/>
                          <a:ea typeface="+mn-ea"/>
                          <a:cs typeface="+mn-cs"/>
                        </a:rPr>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Tree>
    <p:extLst>
      <p:ext uri="{BB962C8B-B14F-4D97-AF65-F5344CB8AC3E}">
        <p14:creationId xmlns:p14="http://schemas.microsoft.com/office/powerpoint/2010/main" val="22620646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solidFill>
                            <a:schemeClr val="bg2"/>
                          </a:solidFill>
                        </a:rPr>
                        <a:t>P5</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tc>
                  <a:txBody>
                    <a:bodyPr/>
                    <a:lstStyle/>
                    <a:p>
                      <a:pPr algn="ctr"/>
                      <a:r>
                        <a:rPr lang="en-US" sz="1400" dirty="0">
                          <a:solidFill>
                            <a:schemeClr val="bg2"/>
                          </a:solidFill>
                        </a:rPr>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bg2"/>
                          </a:solidFill>
                        </a:rPr>
                        <a:t>P1</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bg2"/>
                          </a:solidFill>
                        </a:rPr>
                        <a:t>P2</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bg2"/>
                          </a:solidFill>
                        </a:rPr>
                        <a:t>P3</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bg2"/>
                          </a:solidFill>
                        </a:rPr>
                        <a:t>P4</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solidFill>
                            <a:schemeClr val="bg2"/>
                          </a:solidFill>
                        </a:rPr>
                        <a:t>P5</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tc>
                  <a:txBody>
                    <a:bodyPr/>
                    <a:lstStyle/>
                    <a:p>
                      <a:pPr algn="ctr"/>
                      <a:r>
                        <a:rPr lang="en-US" sz="1400" dirty="0">
                          <a:solidFill>
                            <a:schemeClr val="bg2"/>
                          </a:solidFill>
                        </a:rPr>
                        <a:t>-</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3" name="TextBox 2">
            <a:extLst>
              <a:ext uri="{FF2B5EF4-FFF2-40B4-BE49-F238E27FC236}">
                <a16:creationId xmlns:a16="http://schemas.microsoft.com/office/drawing/2014/main" id="{A4014B41-AC0E-3E18-CC1D-6CAB2CF3B5F4}"/>
              </a:ext>
            </a:extLst>
          </p:cNvPr>
          <p:cNvSpPr txBox="1"/>
          <p:nvPr/>
        </p:nvSpPr>
        <p:spPr>
          <a:xfrm>
            <a:off x="7010400" y="4185977"/>
            <a:ext cx="2133600" cy="461665"/>
          </a:xfrm>
          <a:prstGeom prst="rect">
            <a:avLst/>
          </a:prstGeom>
          <a:noFill/>
        </p:spPr>
        <p:txBody>
          <a:bodyPr wrap="square" rtlCol="0">
            <a:spAutoFit/>
          </a:bodyPr>
          <a:lstStyle/>
          <a:p>
            <a:pPr algn="ctr"/>
            <a:r>
              <a:rPr lang="en-US" sz="2400" b="1" dirty="0"/>
              <a:t>Safe State</a:t>
            </a:r>
          </a:p>
        </p:txBody>
      </p:sp>
    </p:spTree>
    <p:extLst>
      <p:ext uri="{BB962C8B-B14F-4D97-AF65-F5344CB8AC3E}">
        <p14:creationId xmlns:p14="http://schemas.microsoft.com/office/powerpoint/2010/main" val="324537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nvGraphicFramePr>
        <p:xfrm>
          <a:off x="4203500" y="3088728"/>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tx1"/>
                          </a:solidFill>
                        </a:rPr>
                        <a:t>P1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tx1"/>
                          </a:solidFill>
                        </a:rPr>
                        <a:t>P2</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2</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tx1"/>
                          </a:solidFill>
                        </a:rPr>
                        <a:t>P3</a:t>
                      </a:r>
                    </a:p>
                  </a:txBody>
                  <a:tcPr marL="68580" marR="68580" marT="34290" marB="34290" anchor="ctr"/>
                </a:tc>
                <a:tc>
                  <a:txBody>
                    <a:bodyPr/>
                    <a:lstStyle/>
                    <a:p>
                      <a:pPr algn="ctr"/>
                      <a:r>
                        <a:rPr lang="en-US" sz="1400" dirty="0">
                          <a:solidFill>
                            <a:schemeClr val="tx1"/>
                          </a:solidFill>
                        </a:rPr>
                        <a:t>3</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tx1"/>
                          </a:solidFill>
                        </a:rPr>
                        <a:t>P4</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solidFill>
                            <a:schemeClr val="tx1"/>
                          </a:solidFill>
                        </a:rPr>
                        <a:t>P5</a:t>
                      </a:r>
                    </a:p>
                  </a:txBody>
                  <a:tcPr marL="68580" marR="68580" marT="34290" marB="34290" anchor="ctr"/>
                </a:tc>
                <a:tc>
                  <a:txBody>
                    <a:bodyPr/>
                    <a:lstStyle/>
                    <a:p>
                      <a:pPr algn="ctr"/>
                      <a:r>
                        <a:rPr lang="en-US" sz="1400" dirty="0">
                          <a:solidFill>
                            <a:schemeClr val="tx1"/>
                          </a:solidFill>
                        </a:rPr>
                        <a:t>2</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26" name="TextBox 25"/>
          <p:cNvSpPr txBox="1"/>
          <p:nvPr/>
        </p:nvSpPr>
        <p:spPr>
          <a:xfrm rot="16200000">
            <a:off x="5519602" y="4169641"/>
            <a:ext cx="2642672"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still needed by each process to proceed</a:t>
            </a:r>
          </a:p>
        </p:txBody>
      </p:sp>
      <p:sp>
        <p:nvSpPr>
          <p:cNvPr id="2" name="Title 1"/>
          <p:cNvSpPr>
            <a:spLocks noGrp="1"/>
          </p:cNvSpPr>
          <p:nvPr>
            <p:ph type="title" idx="4294967295"/>
          </p:nvPr>
        </p:nvSpPr>
        <p:spPr>
          <a:xfrm>
            <a:off x="0" y="1"/>
            <a:ext cx="9144000" cy="711200"/>
          </a:xfrm>
        </p:spPr>
        <p:txBody>
          <a:bodyPr>
            <a:normAutofit/>
          </a:bodyPr>
          <a:lstStyle/>
          <a:p>
            <a:r>
              <a:rPr lang="en-US" sz="3600" b="1" dirty="0">
                <a:ea typeface="Open Sans Semibold" panose="020B0706030804020204" pitchFamily="34" charset="0"/>
                <a:cs typeface="Open Sans Semibold" panose="020B0706030804020204" pitchFamily="34" charset="0"/>
              </a:rPr>
              <a:t>Banker’s algorithm for multiple resource</a:t>
            </a:r>
          </a:p>
        </p:txBody>
      </p:sp>
      <p:graphicFrame>
        <p:nvGraphicFramePr>
          <p:cNvPr id="55" name="Table 54"/>
          <p:cNvGraphicFramePr>
            <a:graphicFrameLocks noGrp="1"/>
          </p:cNvGraphicFramePr>
          <p:nvPr/>
        </p:nvGraphicFramePr>
        <p:xfrm>
          <a:off x="571500"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6</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355871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5</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8" name="Table 57"/>
          <p:cNvGraphicFramePr>
            <a:graphicFrameLocks noGrp="1"/>
          </p:cNvGraphicFramePr>
          <p:nvPr/>
        </p:nvGraphicFramePr>
        <p:xfrm>
          <a:off x="571500" y="3090563"/>
          <a:ext cx="2400300" cy="2656164"/>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solidFill>
                            <a:schemeClr val="tx1"/>
                          </a:solidFill>
                        </a:rPr>
                        <a:t>P1</a:t>
                      </a:r>
                    </a:p>
                  </a:txBody>
                  <a:tcPr marL="68580" marR="68580" marT="34290" marB="34290" anchor="ctr"/>
                </a:tc>
                <a:tc>
                  <a:txBody>
                    <a:bodyPr/>
                    <a:lstStyle/>
                    <a:p>
                      <a:pPr algn="ctr"/>
                      <a:r>
                        <a:rPr lang="en-US" sz="1400" dirty="0">
                          <a:solidFill>
                            <a:schemeClr val="tx1"/>
                          </a:solidFill>
                        </a:rPr>
                        <a:t>3</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solidFill>
                            <a:schemeClr val="tx1"/>
                          </a:solidFill>
                        </a:rPr>
                        <a:t>P2</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solidFill>
                            <a:schemeClr val="tx1"/>
                          </a:solidFill>
                        </a:rPr>
                        <a:t>P3</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extLst>
                  <a:ext uri="{0D108BD9-81ED-4DB2-BD59-A6C34878D82A}">
                    <a16:rowId xmlns:a16="http://schemas.microsoft.com/office/drawing/2014/main" val="10003"/>
                  </a:ext>
                </a:extLst>
              </a:tr>
              <a:tr h="380196">
                <a:tc>
                  <a:txBody>
                    <a:bodyPr/>
                    <a:lstStyle/>
                    <a:p>
                      <a:pPr algn="ctr"/>
                      <a:r>
                        <a:rPr lang="en-US" sz="1400" dirty="0">
                          <a:solidFill>
                            <a:schemeClr val="tx1"/>
                          </a:solidFill>
                        </a:rPr>
                        <a:t>P4</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1</a:t>
                      </a:r>
                    </a:p>
                  </a:txBody>
                  <a:tcPr marL="68580" marR="68580" marT="34290" marB="34290" anchor="ctr"/>
                </a:tc>
                <a:extLst>
                  <a:ext uri="{0D108BD9-81ED-4DB2-BD59-A6C34878D82A}">
                    <a16:rowId xmlns:a16="http://schemas.microsoft.com/office/drawing/2014/main" val="10004"/>
                  </a:ext>
                </a:extLst>
              </a:tr>
              <a:tr h="380196">
                <a:tc>
                  <a:txBody>
                    <a:bodyPr/>
                    <a:lstStyle/>
                    <a:p>
                      <a:pPr algn="ctr"/>
                      <a:r>
                        <a:rPr lang="en-US" sz="1400" dirty="0">
                          <a:solidFill>
                            <a:schemeClr val="tx1"/>
                          </a:solidFill>
                        </a:rPr>
                        <a:t>P5</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tc>
                  <a:txBody>
                    <a:bodyPr/>
                    <a:lstStyle/>
                    <a:p>
                      <a:pPr algn="ctr"/>
                      <a:r>
                        <a:rPr lang="en-US" sz="1400" dirty="0">
                          <a:solidFill>
                            <a:schemeClr val="tx1"/>
                          </a:solidFill>
                        </a:rPr>
                        <a:t>0</a:t>
                      </a:r>
                    </a:p>
                  </a:txBody>
                  <a:tcPr marL="68580" marR="68580" marT="34290" marB="34290" anchor="ctr"/>
                </a:tc>
                <a:extLst>
                  <a:ext uri="{0D108BD9-81ED-4DB2-BD59-A6C34878D82A}">
                    <a16:rowId xmlns:a16="http://schemas.microsoft.com/office/drawing/2014/main" val="10005"/>
                  </a:ext>
                </a:extLst>
              </a:tr>
            </a:tbl>
          </a:graphicData>
        </a:graphic>
      </p:graphicFrame>
      <p:sp>
        <p:nvSpPr>
          <p:cNvPr id="62" name="TextBox 61"/>
          <p:cNvSpPr txBox="1"/>
          <p:nvPr/>
        </p:nvSpPr>
        <p:spPr>
          <a:xfrm>
            <a:off x="571500" y="2658663"/>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3558719" y="2657474"/>
            <a:ext cx="1885950" cy="300082"/>
          </a:xfrm>
          <a:prstGeom prst="rect">
            <a:avLst/>
          </a:prstGeom>
          <a:noFill/>
        </p:spPr>
        <p:txBody>
          <a:bodyPr wrap="square" rtlCol="0">
            <a:spAutoFit/>
          </a:bodyPr>
          <a:lstStyle/>
          <a:p>
            <a:r>
              <a:rPr lang="en-US" sz="1350" dirty="0"/>
              <a:t>resources hold</a:t>
            </a:r>
          </a:p>
        </p:txBody>
      </p:sp>
      <p:sp>
        <p:nvSpPr>
          <p:cNvPr id="64" name="TextBox 63"/>
          <p:cNvSpPr txBox="1"/>
          <p:nvPr/>
        </p:nvSpPr>
        <p:spPr>
          <a:xfrm rot="16200000">
            <a:off x="1890428" y="4170559"/>
            <a:ext cx="2644505" cy="507831"/>
          </a:xfrm>
          <a:prstGeom prst="rect">
            <a:avLst/>
          </a:prstGeom>
          <a:noFill/>
          <a:ln w="28575">
            <a:solidFill>
              <a:schemeClr val="tx2">
                <a:lumMod val="60000"/>
                <a:lumOff val="40000"/>
              </a:schemeClr>
            </a:solidFill>
          </a:ln>
        </p:spPr>
        <p:txBody>
          <a:bodyPr wrap="square" rtlCol="0">
            <a:spAutoFit/>
          </a:bodyPr>
          <a:lstStyle/>
          <a:p>
            <a:r>
              <a:rPr lang="en-US" sz="1350" dirty="0"/>
              <a:t>no of resources held by each process</a:t>
            </a:r>
          </a:p>
        </p:txBody>
      </p:sp>
      <p:graphicFrame>
        <p:nvGraphicFramePr>
          <p:cNvPr id="23" name="Table 22"/>
          <p:cNvGraphicFramePr>
            <a:graphicFrameLocks noGrp="1"/>
          </p:cNvGraphicFramePr>
          <p:nvPr/>
        </p:nvGraphicFramePr>
        <p:xfrm>
          <a:off x="6545939" y="1522094"/>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24" name="TextBox 23"/>
          <p:cNvSpPr txBox="1"/>
          <p:nvPr/>
        </p:nvSpPr>
        <p:spPr>
          <a:xfrm>
            <a:off x="6545939" y="2654379"/>
            <a:ext cx="1885950" cy="507831"/>
          </a:xfrm>
          <a:prstGeom prst="rect">
            <a:avLst/>
          </a:prstGeom>
          <a:noFill/>
        </p:spPr>
        <p:txBody>
          <a:bodyPr wrap="square" rtlCol="0">
            <a:spAutoFit/>
          </a:bodyPr>
          <a:lstStyle/>
          <a:p>
            <a:r>
              <a:rPr lang="en-US" sz="1350" dirty="0"/>
              <a:t>available (free) resources</a:t>
            </a:r>
          </a:p>
        </p:txBody>
      </p:sp>
      <p:sp>
        <p:nvSpPr>
          <p:cNvPr id="16" name="Oval 15"/>
          <p:cNvSpPr/>
          <p:nvPr/>
        </p:nvSpPr>
        <p:spPr>
          <a:xfrm>
            <a:off x="6245902" y="5062724"/>
            <a:ext cx="228600" cy="228600"/>
          </a:xfrm>
          <a:prstGeom prst="ellipse">
            <a:avLst/>
          </a:prstGeom>
          <a:noFill/>
          <a:ln w="1905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3" name="TextBox 2">
            <a:extLst>
              <a:ext uri="{FF2B5EF4-FFF2-40B4-BE49-F238E27FC236}">
                <a16:creationId xmlns:a16="http://schemas.microsoft.com/office/drawing/2014/main" id="{6DF94B62-98F0-1C0D-8D93-8A393CDAE8DD}"/>
              </a:ext>
            </a:extLst>
          </p:cNvPr>
          <p:cNvSpPr txBox="1"/>
          <p:nvPr/>
        </p:nvSpPr>
        <p:spPr>
          <a:xfrm>
            <a:off x="7057340" y="3991885"/>
            <a:ext cx="2140145" cy="461665"/>
          </a:xfrm>
          <a:prstGeom prst="rect">
            <a:avLst/>
          </a:prstGeom>
          <a:noFill/>
        </p:spPr>
        <p:txBody>
          <a:bodyPr wrap="square" rtlCol="0">
            <a:spAutoFit/>
          </a:bodyPr>
          <a:lstStyle/>
          <a:p>
            <a:pPr algn="ctr"/>
            <a:r>
              <a:rPr lang="en-US" sz="2400" b="1" dirty="0"/>
              <a:t>Unsafe State</a:t>
            </a:r>
          </a:p>
        </p:txBody>
      </p:sp>
    </p:spTree>
    <p:extLst>
      <p:ext uri="{BB962C8B-B14F-4D97-AF65-F5344CB8AC3E}">
        <p14:creationId xmlns:p14="http://schemas.microsoft.com/office/powerpoint/2010/main" val="1644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C5742-4432-ABA3-3E14-44A5EF7CFF8F}"/>
              </a:ext>
            </a:extLst>
          </p:cNvPr>
          <p:cNvSpPr>
            <a:spLocks noGrp="1"/>
          </p:cNvSpPr>
          <p:nvPr>
            <p:ph type="title"/>
          </p:nvPr>
        </p:nvSpPr>
        <p:spPr>
          <a:xfrm>
            <a:off x="838200" y="2747962"/>
            <a:ext cx="7772400" cy="1362075"/>
          </a:xfrm>
        </p:spPr>
        <p:txBody>
          <a:bodyPr>
            <a:normAutofit/>
          </a:bodyPr>
          <a:lstStyle/>
          <a:p>
            <a:pPr algn="ctr"/>
            <a:r>
              <a:rPr lang="en-IN" sz="4800" b="1" dirty="0"/>
              <a:t>Deadlock Detection</a:t>
            </a:r>
            <a:endParaRPr lang="en-US" sz="4400" dirty="0"/>
          </a:p>
        </p:txBody>
      </p:sp>
    </p:spTree>
    <p:extLst>
      <p:ext uri="{BB962C8B-B14F-4D97-AF65-F5344CB8AC3E}">
        <p14:creationId xmlns:p14="http://schemas.microsoft.com/office/powerpoint/2010/main" val="4021255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871E-F924-4422-93E3-0D8F7233F440}"/>
              </a:ext>
            </a:extLst>
          </p:cNvPr>
          <p:cNvSpPr>
            <a:spLocks noGrp="1"/>
          </p:cNvSpPr>
          <p:nvPr>
            <p:ph type="title"/>
          </p:nvPr>
        </p:nvSpPr>
        <p:spPr/>
        <p:txBody>
          <a:bodyPr>
            <a:normAutofit/>
          </a:bodyPr>
          <a:lstStyle/>
          <a:p>
            <a:r>
              <a:rPr lang="en-IN" sz="3600" b="1" dirty="0"/>
              <a:t>Deadlock Detection</a:t>
            </a:r>
          </a:p>
        </p:txBody>
      </p:sp>
      <p:sp>
        <p:nvSpPr>
          <p:cNvPr id="3" name="Content Placeholder 2">
            <a:extLst>
              <a:ext uri="{FF2B5EF4-FFF2-40B4-BE49-F238E27FC236}">
                <a16:creationId xmlns:a16="http://schemas.microsoft.com/office/drawing/2014/main" id="{AC3E4A16-894B-46BA-905E-FB927BE2DCC1}"/>
              </a:ext>
            </a:extLst>
          </p:cNvPr>
          <p:cNvSpPr>
            <a:spLocks noGrp="1"/>
          </p:cNvSpPr>
          <p:nvPr>
            <p:ph idx="1"/>
          </p:nvPr>
        </p:nvSpPr>
        <p:spPr/>
        <p:txBody>
          <a:bodyPr>
            <a:normAutofit/>
          </a:bodyPr>
          <a:lstStyle/>
          <a:p>
            <a:pPr lvl="0" algn="just">
              <a:spcBef>
                <a:spcPts val="576"/>
              </a:spcBef>
              <a:tabLst>
                <a:tab pos="72390" algn="l"/>
              </a:tabLst>
            </a:pPr>
            <a:r>
              <a:rPr lang="en-US" dirty="0"/>
              <a:t>When this technique is used, the system does not attempt to prevent deadlocks from occurring. </a:t>
            </a:r>
          </a:p>
          <a:p>
            <a:pPr lvl="0" algn="just">
              <a:spcBef>
                <a:spcPts val="576"/>
              </a:spcBef>
              <a:tabLst>
                <a:tab pos="72390" algn="l"/>
              </a:tabLst>
            </a:pPr>
            <a:r>
              <a:rPr lang="en-US" dirty="0"/>
              <a:t>Instead, it lets them occur, tries to detect when this happens, and then takes some action to recover after the fact. </a:t>
            </a:r>
          </a:p>
          <a:p>
            <a:pPr lvl="0"/>
            <a:r>
              <a:rPr lang="en-GB" sz="2300" dirty="0"/>
              <a:t>For deadlock detection, the system must provide</a:t>
            </a:r>
            <a:endParaRPr lang="en-US" sz="2300" dirty="0"/>
          </a:p>
          <a:p>
            <a:pPr lvl="1"/>
            <a:r>
              <a:rPr lang="en-GB" sz="2300" dirty="0"/>
              <a:t>An algorithm that examines the state of the system to </a:t>
            </a:r>
            <a:r>
              <a:rPr lang="en-GB" sz="2300" b="1" dirty="0"/>
              <a:t>detect </a:t>
            </a:r>
            <a:r>
              <a:rPr lang="en-GB" sz="2300" dirty="0"/>
              <a:t>whether a deadlock has occurred</a:t>
            </a:r>
            <a:endParaRPr lang="en-US" sz="2300" dirty="0"/>
          </a:p>
          <a:p>
            <a:pPr lvl="1"/>
            <a:r>
              <a:rPr lang="en-GB" sz="2300" dirty="0"/>
              <a:t>And an algorithm to </a:t>
            </a:r>
            <a:r>
              <a:rPr lang="en-GB" sz="2300" b="1" dirty="0"/>
              <a:t>recover</a:t>
            </a:r>
            <a:r>
              <a:rPr lang="en-GB" sz="2300" dirty="0"/>
              <a:t> from the deadlock</a:t>
            </a:r>
            <a:endParaRPr lang="en-US" sz="2300" dirty="0"/>
          </a:p>
          <a:p>
            <a:pPr algn="just">
              <a:spcBef>
                <a:spcPts val="576"/>
              </a:spcBef>
              <a:tabLst>
                <a:tab pos="72390" algn="l"/>
              </a:tabLst>
            </a:pPr>
            <a:endParaRPr lang="en-US" dirty="0">
              <a:latin typeface="+mn-lt"/>
              <a:cs typeface="Arial"/>
            </a:endParaRPr>
          </a:p>
        </p:txBody>
      </p:sp>
    </p:spTree>
    <p:extLst>
      <p:ext uri="{BB962C8B-B14F-4D97-AF65-F5344CB8AC3E}">
        <p14:creationId xmlns:p14="http://schemas.microsoft.com/office/powerpoint/2010/main" val="185989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normAutofit/>
          </a:bodyPr>
          <a:lstStyle/>
          <a:p>
            <a:r>
              <a:rPr lang="en-US" sz="2800" b="1" dirty="0">
                <a:ea typeface="Open Sans Semibold" panose="020B0706030804020204" pitchFamily="34" charset="0"/>
                <a:cs typeface="Open Sans Semibold" panose="020B0706030804020204" pitchFamily="34" charset="0"/>
              </a:rPr>
              <a:t>Deadlock detection for single resource (RAG)</a:t>
            </a:r>
            <a:endParaRPr lang="en-US" dirty="0"/>
          </a:p>
        </p:txBody>
      </p:sp>
      <p:sp>
        <p:nvSpPr>
          <p:cNvPr id="22" name="TextBox 21"/>
          <p:cNvSpPr txBox="1"/>
          <p:nvPr/>
        </p:nvSpPr>
        <p:spPr>
          <a:xfrm>
            <a:off x="4165226" y="1492482"/>
            <a:ext cx="4880390" cy="2839239"/>
          </a:xfrm>
          <a:prstGeom prst="rect">
            <a:avLst/>
          </a:prstGeom>
          <a:noFill/>
          <a:ln>
            <a:solidFill>
              <a:schemeClr val="accent6">
                <a:lumMod val="60000"/>
                <a:lumOff val="40000"/>
              </a:schemeClr>
            </a:solidFill>
          </a:ln>
        </p:spPr>
        <p:txBody>
          <a:bodyPr wrap="square" rtlCol="0">
            <a:spAutoFit/>
          </a:bodyPr>
          <a:lstStyle/>
          <a:p>
            <a:pPr marL="214313" indent="-214313">
              <a:buFont typeface="Wingdings" panose="05000000000000000000" pitchFamily="2" charset="2"/>
              <a:buChar char="§"/>
            </a:pPr>
            <a:r>
              <a:rPr lang="en-US" sz="1800" dirty="0"/>
              <a:t>We are starting from node D.</a:t>
            </a:r>
          </a:p>
          <a:p>
            <a:pPr marL="214313" indent="-214313">
              <a:buFont typeface="Wingdings" panose="05000000000000000000" pitchFamily="2" charset="2"/>
              <a:buChar char="§"/>
            </a:pPr>
            <a:r>
              <a:rPr lang="en-US" sz="1800" dirty="0"/>
              <a:t>Empty list L = ()</a:t>
            </a:r>
          </a:p>
          <a:p>
            <a:pPr marL="214313" indent="-214313">
              <a:buFont typeface="Wingdings" panose="05000000000000000000" pitchFamily="2" charset="2"/>
              <a:buChar char="§"/>
            </a:pPr>
            <a:r>
              <a:rPr lang="en-US" sz="1800" dirty="0"/>
              <a:t>Add current node so Empty list = (D).</a:t>
            </a:r>
          </a:p>
          <a:p>
            <a:pPr marL="214313" indent="-214313">
              <a:buFont typeface="Wingdings" panose="05000000000000000000" pitchFamily="2" charset="2"/>
              <a:buChar char="§"/>
            </a:pPr>
            <a:r>
              <a:rPr lang="en-US" sz="1800" dirty="0"/>
              <a:t>From this node there is one outgoing arc to T so add T to list.</a:t>
            </a:r>
          </a:p>
          <a:p>
            <a:pPr marL="214313" indent="-214313">
              <a:buFont typeface="Wingdings" panose="05000000000000000000" pitchFamily="2" charset="2"/>
              <a:buChar char="§"/>
            </a:pPr>
            <a:r>
              <a:rPr lang="en-US" sz="1800" dirty="0"/>
              <a:t>So list become L = (D, T).</a:t>
            </a:r>
          </a:p>
          <a:p>
            <a:pPr marL="214313" indent="-214313">
              <a:buFont typeface="Wingdings" panose="05000000000000000000" pitchFamily="2" charset="2"/>
              <a:buChar char="§"/>
            </a:pPr>
            <a:r>
              <a:rPr lang="en-US" sz="1800" dirty="0"/>
              <a:t>Continue this step….so we get list as below</a:t>
            </a:r>
          </a:p>
          <a:p>
            <a:r>
              <a:rPr lang="en-US" sz="1800" dirty="0"/>
              <a:t>	L = (D, T, E)………… L = (</a:t>
            </a:r>
            <a:r>
              <a:rPr lang="en-US" sz="1800" b="1" dirty="0">
                <a:solidFill>
                  <a:schemeClr val="accent6"/>
                </a:solidFill>
              </a:rPr>
              <a:t>D</a:t>
            </a:r>
            <a:r>
              <a:rPr lang="en-US" sz="1800" dirty="0"/>
              <a:t>, T, E, V, G, U, </a:t>
            </a:r>
            <a:r>
              <a:rPr lang="en-US" sz="1800" b="1" dirty="0">
                <a:solidFill>
                  <a:schemeClr val="accent6"/>
                </a:solidFill>
              </a:rPr>
              <a:t>D</a:t>
            </a:r>
            <a:r>
              <a:rPr lang="en-US" sz="1800" dirty="0"/>
              <a:t>)</a:t>
            </a:r>
          </a:p>
          <a:p>
            <a:pPr marL="214313" indent="-214313">
              <a:buFont typeface="Wingdings" panose="05000000000000000000" pitchFamily="2" charset="2"/>
              <a:buChar char="§"/>
            </a:pPr>
            <a:r>
              <a:rPr lang="en-US" sz="1800" dirty="0"/>
              <a:t>In the above step in list the node </a:t>
            </a:r>
            <a:r>
              <a:rPr lang="en-US" sz="1800" b="1" dirty="0">
                <a:solidFill>
                  <a:schemeClr val="accent6"/>
                </a:solidFill>
              </a:rPr>
              <a:t>D appears twice</a:t>
            </a:r>
            <a:r>
              <a:rPr lang="en-US" sz="1800" dirty="0"/>
              <a:t>, </a:t>
            </a:r>
            <a:r>
              <a:rPr lang="en-US" sz="1800" b="1" dirty="0">
                <a:solidFill>
                  <a:schemeClr val="accent6"/>
                </a:solidFill>
              </a:rPr>
              <a:t>so deadlock</a:t>
            </a:r>
            <a:r>
              <a:rPr lang="en-US" sz="1800" dirty="0"/>
              <a:t>.</a:t>
            </a:r>
          </a:p>
        </p:txBody>
      </p:sp>
      <p:sp>
        <p:nvSpPr>
          <p:cNvPr id="27" name="TextBox 26"/>
          <p:cNvSpPr txBox="1"/>
          <p:nvPr/>
        </p:nvSpPr>
        <p:spPr>
          <a:xfrm>
            <a:off x="228600" y="1764501"/>
            <a:ext cx="342900"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R</a:t>
            </a:r>
          </a:p>
        </p:txBody>
      </p:sp>
      <p:sp>
        <p:nvSpPr>
          <p:cNvPr id="28" name="Oval 27"/>
          <p:cNvSpPr/>
          <p:nvPr/>
        </p:nvSpPr>
        <p:spPr>
          <a:xfrm>
            <a:off x="992981" y="1735926"/>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a:t>
            </a:r>
          </a:p>
        </p:txBody>
      </p:sp>
      <p:sp>
        <p:nvSpPr>
          <p:cNvPr id="29" name="TextBox 28"/>
          <p:cNvSpPr txBox="1"/>
          <p:nvPr/>
        </p:nvSpPr>
        <p:spPr>
          <a:xfrm>
            <a:off x="992981" y="2336001"/>
            <a:ext cx="342900"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S</a:t>
            </a:r>
          </a:p>
        </p:txBody>
      </p:sp>
      <p:sp>
        <p:nvSpPr>
          <p:cNvPr id="30" name="Oval 29"/>
          <p:cNvSpPr/>
          <p:nvPr/>
        </p:nvSpPr>
        <p:spPr>
          <a:xfrm>
            <a:off x="235744" y="2307426"/>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C</a:t>
            </a:r>
          </a:p>
        </p:txBody>
      </p:sp>
      <p:sp>
        <p:nvSpPr>
          <p:cNvPr id="31" name="Oval 30"/>
          <p:cNvSpPr/>
          <p:nvPr/>
        </p:nvSpPr>
        <p:spPr>
          <a:xfrm>
            <a:off x="1750219" y="2307426"/>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D</a:t>
            </a:r>
          </a:p>
        </p:txBody>
      </p:sp>
      <p:sp>
        <p:nvSpPr>
          <p:cNvPr id="32" name="TextBox 31"/>
          <p:cNvSpPr txBox="1"/>
          <p:nvPr/>
        </p:nvSpPr>
        <p:spPr>
          <a:xfrm>
            <a:off x="2507456" y="2332428"/>
            <a:ext cx="342900"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T</a:t>
            </a:r>
          </a:p>
        </p:txBody>
      </p:sp>
      <p:sp>
        <p:nvSpPr>
          <p:cNvPr id="33" name="Oval 32"/>
          <p:cNvSpPr/>
          <p:nvPr/>
        </p:nvSpPr>
        <p:spPr>
          <a:xfrm>
            <a:off x="3321844" y="2310996"/>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E</a:t>
            </a:r>
          </a:p>
        </p:txBody>
      </p:sp>
      <p:sp>
        <p:nvSpPr>
          <p:cNvPr id="34" name="Oval 33"/>
          <p:cNvSpPr/>
          <p:nvPr/>
        </p:nvSpPr>
        <p:spPr>
          <a:xfrm>
            <a:off x="2503884" y="1735926"/>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B</a:t>
            </a:r>
          </a:p>
        </p:txBody>
      </p:sp>
      <p:sp>
        <p:nvSpPr>
          <p:cNvPr id="35" name="TextBox 34"/>
          <p:cNvSpPr txBox="1"/>
          <p:nvPr/>
        </p:nvSpPr>
        <p:spPr>
          <a:xfrm>
            <a:off x="3321844" y="3050376"/>
            <a:ext cx="342900"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V</a:t>
            </a:r>
          </a:p>
        </p:txBody>
      </p:sp>
      <p:sp>
        <p:nvSpPr>
          <p:cNvPr id="36" name="TextBox 35"/>
          <p:cNvSpPr txBox="1"/>
          <p:nvPr/>
        </p:nvSpPr>
        <p:spPr>
          <a:xfrm>
            <a:off x="1745822" y="3050376"/>
            <a:ext cx="342900"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U</a:t>
            </a:r>
          </a:p>
        </p:txBody>
      </p:sp>
      <p:sp>
        <p:nvSpPr>
          <p:cNvPr id="37" name="Oval 36"/>
          <p:cNvSpPr/>
          <p:nvPr/>
        </p:nvSpPr>
        <p:spPr>
          <a:xfrm>
            <a:off x="992981" y="3021801"/>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F</a:t>
            </a:r>
          </a:p>
        </p:txBody>
      </p:sp>
      <p:sp>
        <p:nvSpPr>
          <p:cNvPr id="38" name="Oval 37"/>
          <p:cNvSpPr/>
          <p:nvPr/>
        </p:nvSpPr>
        <p:spPr>
          <a:xfrm>
            <a:off x="1750219" y="3736176"/>
            <a:ext cx="342900" cy="3429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G</a:t>
            </a:r>
          </a:p>
        </p:txBody>
      </p:sp>
      <p:sp>
        <p:nvSpPr>
          <p:cNvPr id="39" name="TextBox 38"/>
          <p:cNvSpPr txBox="1"/>
          <p:nvPr/>
        </p:nvSpPr>
        <p:spPr>
          <a:xfrm>
            <a:off x="992981" y="3758523"/>
            <a:ext cx="342900" cy="3000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350" dirty="0"/>
              <a:t>W</a:t>
            </a:r>
          </a:p>
        </p:txBody>
      </p:sp>
      <p:cxnSp>
        <p:nvCxnSpPr>
          <p:cNvPr id="40" name="Straight Arrow Connector 39"/>
          <p:cNvCxnSpPr>
            <a:endCxn id="28" idx="2"/>
          </p:cNvCxnSpPr>
          <p:nvPr/>
        </p:nvCxnSpPr>
        <p:spPr>
          <a:xfrm>
            <a:off x="578644" y="1907376"/>
            <a:ext cx="4143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571500" y="2478876"/>
            <a:ext cx="4143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cxnSpLocks/>
            <a:stCxn id="31" idx="6"/>
            <a:endCxn id="32" idx="1"/>
          </p:cNvCxnSpPr>
          <p:nvPr/>
        </p:nvCxnSpPr>
        <p:spPr>
          <a:xfrm>
            <a:off x="2093119" y="2478876"/>
            <a:ext cx="414337" cy="35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cxnSpLocks/>
            <a:stCxn id="32" idx="3"/>
            <a:endCxn id="33" idx="2"/>
          </p:cNvCxnSpPr>
          <p:nvPr/>
        </p:nvCxnSpPr>
        <p:spPr>
          <a:xfrm flipV="1">
            <a:off x="2850356" y="2482446"/>
            <a:ext cx="471488" cy="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cxnSpLocks/>
            <a:stCxn id="31" idx="2"/>
            <a:endCxn id="29" idx="3"/>
          </p:cNvCxnSpPr>
          <p:nvPr/>
        </p:nvCxnSpPr>
        <p:spPr>
          <a:xfrm flipH="1">
            <a:off x="1335881" y="2478876"/>
            <a:ext cx="414338" cy="716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cxnSpLocks/>
            <a:endCxn id="32" idx="0"/>
          </p:cNvCxnSpPr>
          <p:nvPr/>
        </p:nvCxnSpPr>
        <p:spPr>
          <a:xfrm>
            <a:off x="2675334" y="2082811"/>
            <a:ext cx="3572" cy="2496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cxnSpLocks/>
            <a:endCxn id="35" idx="0"/>
          </p:cNvCxnSpPr>
          <p:nvPr/>
        </p:nvCxnSpPr>
        <p:spPr>
          <a:xfrm>
            <a:off x="3493294" y="2650326"/>
            <a:ext cx="0"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1165256" y="2082811"/>
            <a:ext cx="3572" cy="24961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cxnSpLocks/>
            <a:stCxn id="36" idx="0"/>
          </p:cNvCxnSpPr>
          <p:nvPr/>
        </p:nvCxnSpPr>
        <p:spPr>
          <a:xfrm flipV="1">
            <a:off x="1917272" y="2650326"/>
            <a:ext cx="1"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cxnSpLocks/>
            <a:stCxn id="37" idx="0"/>
            <a:endCxn id="29" idx="2"/>
          </p:cNvCxnSpPr>
          <p:nvPr/>
        </p:nvCxnSpPr>
        <p:spPr>
          <a:xfrm flipV="1">
            <a:off x="1164431" y="2636083"/>
            <a:ext cx="0" cy="3857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1917272" y="3336126"/>
            <a:ext cx="0"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164431" y="3364701"/>
            <a:ext cx="0" cy="4000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p:nvPr/>
        </p:nvCxnSpPr>
        <p:spPr>
          <a:xfrm rot="10800000" flipV="1">
            <a:off x="2088722" y="3346840"/>
            <a:ext cx="1404572" cy="560786"/>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1678781" y="2193126"/>
            <a:ext cx="2024429" cy="2000250"/>
          </a:xfrm>
          <a:prstGeom prst="roundRect">
            <a:avLst>
              <a:gd name="adj" fmla="val 3810"/>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54" name="TextBox 53"/>
          <p:cNvSpPr txBox="1"/>
          <p:nvPr/>
        </p:nvSpPr>
        <p:spPr>
          <a:xfrm>
            <a:off x="2093119" y="3057515"/>
            <a:ext cx="1082667" cy="300082"/>
          </a:xfrm>
          <a:prstGeom prst="rect">
            <a:avLst/>
          </a:prstGeom>
          <a:noFill/>
          <a:ln>
            <a:noFill/>
          </a:ln>
        </p:spPr>
        <p:txBody>
          <a:bodyPr wrap="square" rtlCol="0">
            <a:spAutoFit/>
          </a:bodyPr>
          <a:lstStyle/>
          <a:p>
            <a:pPr algn="ctr"/>
            <a:r>
              <a:rPr lang="en-US" sz="1350" b="1" dirty="0">
                <a:solidFill>
                  <a:srgbClr val="C00000"/>
                </a:solidFill>
              </a:rPr>
              <a:t>DEADLOCK</a:t>
            </a:r>
          </a:p>
        </p:txBody>
      </p:sp>
    </p:spTree>
    <p:extLst>
      <p:ext uri="{BB962C8B-B14F-4D97-AF65-F5344CB8AC3E}">
        <p14:creationId xmlns:p14="http://schemas.microsoft.com/office/powerpoint/2010/main" val="7126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par>
                                <p:cTn id="80" presetID="10"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animEffect transition="in" filter="fade">
                                      <p:cBhvr>
                                        <p:cTn id="90" dur="500"/>
                                        <p:tgtEl>
                                          <p:spTgt spid="22">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5" presetClass="emph" presetSubtype="0" repeatCount="indefinite" fill="hold" grpId="0" nodeType="clickEffect">
                                  <p:stCondLst>
                                    <p:cond delay="0"/>
                                  </p:stCondLst>
                                  <p:endCondLst>
                                    <p:cond evt="onNext" delay="0">
                                      <p:tgtEl>
                                        <p:sldTgt/>
                                      </p:tgtEl>
                                    </p:cond>
                                  </p:endCondLst>
                                  <p:childTnLst>
                                    <p:anim calcmode="discrete" valueType="str">
                                      <p:cBhvr>
                                        <p:cTn id="94"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2">
                                            <p:txEl>
                                              <p:pRg st="1" end="1"/>
                                            </p:txEl>
                                          </p:spTgt>
                                        </p:tgtEl>
                                        <p:attrNameLst>
                                          <p:attrName>style.visibility</p:attrName>
                                        </p:attrNameLst>
                                      </p:cBhvr>
                                      <p:to>
                                        <p:strVal val="visible"/>
                                      </p:to>
                                    </p:set>
                                    <p:animEffect transition="in" filter="fade">
                                      <p:cBhvr>
                                        <p:cTn id="99" dur="500"/>
                                        <p:tgtEl>
                                          <p:spTgt spid="2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
                                            <p:txEl>
                                              <p:pRg st="2" end="2"/>
                                            </p:txEl>
                                          </p:spTgt>
                                        </p:tgtEl>
                                        <p:attrNameLst>
                                          <p:attrName>style.visibility</p:attrName>
                                        </p:attrNameLst>
                                      </p:cBhvr>
                                      <p:to>
                                        <p:strVal val="visible"/>
                                      </p:to>
                                    </p:set>
                                    <p:animEffect transition="in" filter="fade">
                                      <p:cBhvr>
                                        <p:cTn id="104" dur="500"/>
                                        <p:tgtEl>
                                          <p:spTgt spid="22">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2">
                                            <p:txEl>
                                              <p:pRg st="3" end="3"/>
                                            </p:txEl>
                                          </p:spTgt>
                                        </p:tgtEl>
                                        <p:attrNameLst>
                                          <p:attrName>style.visibility</p:attrName>
                                        </p:attrNameLst>
                                      </p:cBhvr>
                                      <p:to>
                                        <p:strVal val="visible"/>
                                      </p:to>
                                    </p:set>
                                    <p:animEffect transition="in" filter="fade">
                                      <p:cBhvr>
                                        <p:cTn id="109" dur="500"/>
                                        <p:tgtEl>
                                          <p:spTgt spid="22">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22">
                                            <p:txEl>
                                              <p:pRg st="4" end="4"/>
                                            </p:txEl>
                                          </p:spTgt>
                                        </p:tgtEl>
                                        <p:attrNameLst>
                                          <p:attrName>style.visibility</p:attrName>
                                        </p:attrNameLst>
                                      </p:cBhvr>
                                      <p:to>
                                        <p:strVal val="visible"/>
                                      </p:to>
                                    </p:set>
                                    <p:animEffect transition="in" filter="fade">
                                      <p:cBhvr>
                                        <p:cTn id="114" dur="500"/>
                                        <p:tgtEl>
                                          <p:spTgt spid="22">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22">
                                            <p:txEl>
                                              <p:pRg st="5" end="5"/>
                                            </p:txEl>
                                          </p:spTgt>
                                        </p:tgtEl>
                                        <p:attrNameLst>
                                          <p:attrName>style.visibility</p:attrName>
                                        </p:attrNameLst>
                                      </p:cBhvr>
                                      <p:to>
                                        <p:strVal val="visible"/>
                                      </p:to>
                                    </p:set>
                                    <p:animEffect transition="in" filter="fade">
                                      <p:cBhvr>
                                        <p:cTn id="119" dur="500"/>
                                        <p:tgtEl>
                                          <p:spTgt spid="22">
                                            <p:txEl>
                                              <p:pRg st="5" end="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22">
                                            <p:txEl>
                                              <p:pRg st="6" end="6"/>
                                            </p:txEl>
                                          </p:spTgt>
                                        </p:tgtEl>
                                        <p:attrNameLst>
                                          <p:attrName>style.visibility</p:attrName>
                                        </p:attrNameLst>
                                      </p:cBhvr>
                                      <p:to>
                                        <p:strVal val="visible"/>
                                      </p:to>
                                    </p:set>
                                    <p:animEffect transition="in" filter="fade">
                                      <p:cBhvr>
                                        <p:cTn id="124" dur="500"/>
                                        <p:tgtEl>
                                          <p:spTgt spid="22">
                                            <p:txEl>
                                              <p:pRg st="6" end="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2">
                                            <p:txEl>
                                              <p:pRg st="7" end="7"/>
                                            </p:txEl>
                                          </p:spTgt>
                                        </p:tgtEl>
                                        <p:attrNameLst>
                                          <p:attrName>style.visibility</p:attrName>
                                        </p:attrNameLst>
                                      </p:cBhvr>
                                      <p:to>
                                        <p:strVal val="visible"/>
                                      </p:to>
                                    </p:set>
                                    <p:animEffect transition="in" filter="fade">
                                      <p:cBhvr>
                                        <p:cTn id="129" dur="500"/>
                                        <p:tgtEl>
                                          <p:spTgt spid="22">
                                            <p:txEl>
                                              <p:pRg st="7" end="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31" grpId="0" animBg="1"/>
      <p:bldP spid="31" grpId="1" animBg="1"/>
      <p:bldP spid="32" grpId="0" animBg="1"/>
      <p:bldP spid="33" grpId="0" animBg="1"/>
      <p:bldP spid="34" grpId="0" animBg="1"/>
      <p:bldP spid="35" grpId="0" animBg="1"/>
      <p:bldP spid="36" grpId="0" animBg="1"/>
      <p:bldP spid="37" grpId="0" animBg="1"/>
      <p:bldP spid="38" grpId="0" animBg="1"/>
      <p:bldP spid="39" grpId="0" animBg="1"/>
      <p:bldP spid="53" grpId="0" animBg="1"/>
      <p:bldP spid="5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lstStyle/>
          <a:p>
            <a:r>
              <a:rPr lang="en-US" sz="3200" b="1" dirty="0">
                <a:ea typeface="Open Sans Semibold" panose="020B0706030804020204" pitchFamily="34" charset="0"/>
                <a:cs typeface="Open Sans Semibold" panose="020B0706030804020204" pitchFamily="34" charset="0"/>
              </a:rPr>
              <a:t>Deadlock detection for single resource (RAG)</a:t>
            </a:r>
          </a:p>
        </p:txBody>
      </p:sp>
      <p:sp>
        <p:nvSpPr>
          <p:cNvPr id="3" name="Content Placeholder 2"/>
          <p:cNvSpPr>
            <a:spLocks noGrp="1"/>
          </p:cNvSpPr>
          <p:nvPr>
            <p:ph idx="1"/>
          </p:nvPr>
        </p:nvSpPr>
        <p:spPr/>
        <p:txBody>
          <a:bodyPr/>
          <a:lstStyle/>
          <a:p>
            <a:r>
              <a:rPr lang="en-US" sz="2800" dirty="0"/>
              <a:t>Algorithm for detecting deadlock for single resource</a:t>
            </a:r>
          </a:p>
          <a:p>
            <a:pPr lvl="1">
              <a:buFont typeface="Wingdings" panose="05000000000000000000" pitchFamily="2" charset="2"/>
              <a:buChar char="§"/>
            </a:pPr>
            <a:r>
              <a:rPr lang="en-US" sz="2000" dirty="0"/>
              <a:t>For each node, N in the graph, perform the following five steps with N as the starting node.</a:t>
            </a:r>
          </a:p>
          <a:p>
            <a:pPr marL="942975" lvl="2" indent="-257175">
              <a:buFont typeface="+mj-lt"/>
              <a:buAutoNum type="arabicParenR"/>
            </a:pPr>
            <a:r>
              <a:rPr lang="en-US" sz="2000" dirty="0"/>
              <a:t>Initialize L to the empty list, designate all arcs as unmarked.</a:t>
            </a:r>
          </a:p>
          <a:p>
            <a:pPr marL="942975" lvl="2" indent="-257175">
              <a:buFont typeface="+mj-lt"/>
              <a:buAutoNum type="arabicParenR"/>
            </a:pPr>
            <a:r>
              <a:rPr lang="en-US" sz="2000" dirty="0"/>
              <a:t>Add current node to end of L, check to see if node now appears in L two times. If it does, graph contains a cycle (listed in L), algorithm terminates.</a:t>
            </a:r>
          </a:p>
          <a:p>
            <a:pPr marL="942975" lvl="2" indent="-257175">
              <a:buFont typeface="+mj-lt"/>
              <a:buAutoNum type="arabicParenR"/>
            </a:pPr>
            <a:r>
              <a:rPr lang="en-US" sz="2000" dirty="0"/>
              <a:t>From given node, see if any unmarked outgoing arcs. If so, go to step 4; if not, go to step 5.</a:t>
            </a:r>
          </a:p>
          <a:p>
            <a:pPr marL="942975" lvl="2" indent="-257175">
              <a:buFont typeface="+mj-lt"/>
              <a:buAutoNum type="arabicParenR"/>
            </a:pPr>
            <a:r>
              <a:rPr lang="en-US" sz="2000" dirty="0"/>
              <a:t>Pick an unmarked outgoing arc at random and mark it. Then follow it to the new current node and go to step 2.</a:t>
            </a:r>
          </a:p>
          <a:p>
            <a:pPr marL="942975" lvl="2" indent="-257175">
              <a:buFont typeface="+mj-lt"/>
              <a:buAutoNum type="arabicParenR"/>
            </a:pPr>
            <a:r>
              <a:rPr lang="en-US" sz="2000" dirty="0"/>
              <a:t>If this is initial node, graph does not contain any cycles, algorithm terminates. Otherwise, dead end. Remove it, go back to previous node, make that one current node, go to step 2.</a:t>
            </a:r>
          </a:p>
        </p:txBody>
      </p:sp>
    </p:spTree>
    <p:extLst>
      <p:ext uri="{BB962C8B-B14F-4D97-AF65-F5344CB8AC3E}">
        <p14:creationId xmlns:p14="http://schemas.microsoft.com/office/powerpoint/2010/main" val="38993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normAutofit/>
          </a:bodyPr>
          <a:lstStyle/>
          <a:p>
            <a:r>
              <a:rPr lang="en-US" sz="3200" b="1" dirty="0">
                <a:ea typeface="Open Sans Semibold" panose="020B0706030804020204" pitchFamily="34" charset="0"/>
                <a:cs typeface="Open Sans Semibold" panose="020B0706030804020204" pitchFamily="34" charset="0"/>
              </a:rPr>
              <a:t>Deadlock detection for multiple resources</a:t>
            </a:r>
          </a:p>
        </p:txBody>
      </p:sp>
      <p:graphicFrame>
        <p:nvGraphicFramePr>
          <p:cNvPr id="55" name="Table 54"/>
          <p:cNvGraphicFramePr>
            <a:graphicFrameLocks noGrp="1"/>
          </p:cNvGraphicFramePr>
          <p:nvPr/>
        </p:nvGraphicFramePr>
        <p:xfrm>
          <a:off x="571500" y="1600200"/>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4204097" y="1600200"/>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3724145" y="1882602"/>
            <a:ext cx="475059" cy="646331"/>
          </a:xfrm>
          <a:prstGeom prst="rect">
            <a:avLst/>
          </a:prstGeom>
          <a:noFill/>
        </p:spPr>
        <p:txBody>
          <a:bodyPr wrap="square" rtlCol="0">
            <a:spAutoFit/>
          </a:bodyPr>
          <a:lstStyle/>
          <a:p>
            <a:r>
              <a:rPr lang="en-US" sz="1800" dirty="0"/>
              <a:t>A =</a:t>
            </a:r>
          </a:p>
        </p:txBody>
      </p:sp>
      <p:graphicFrame>
        <p:nvGraphicFramePr>
          <p:cNvPr id="58" name="Table 57"/>
          <p:cNvGraphicFramePr>
            <a:graphicFrameLocks noGrp="1"/>
          </p:cNvGraphicFramePr>
          <p:nvPr/>
        </p:nvGraphicFramePr>
        <p:xfrm>
          <a:off x="571500" y="3304878"/>
          <a:ext cx="2400300" cy="1895772"/>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05297" y="3561868"/>
            <a:ext cx="475059" cy="369332"/>
          </a:xfrm>
          <a:prstGeom prst="rect">
            <a:avLst/>
          </a:prstGeom>
          <a:noFill/>
        </p:spPr>
        <p:txBody>
          <a:bodyPr wrap="square" rtlCol="0">
            <a:spAutoFit/>
          </a:bodyPr>
          <a:lstStyle/>
          <a:p>
            <a:r>
              <a:rPr lang="en-US" sz="1800" dirty="0"/>
              <a:t>C =</a:t>
            </a:r>
          </a:p>
        </p:txBody>
      </p:sp>
      <p:sp>
        <p:nvSpPr>
          <p:cNvPr id="60" name="TextBox 59"/>
          <p:cNvSpPr txBox="1"/>
          <p:nvPr/>
        </p:nvSpPr>
        <p:spPr>
          <a:xfrm>
            <a:off x="3724145" y="3561868"/>
            <a:ext cx="475059" cy="369332"/>
          </a:xfrm>
          <a:prstGeom prst="rect">
            <a:avLst/>
          </a:prstGeom>
          <a:noFill/>
        </p:spPr>
        <p:txBody>
          <a:bodyPr wrap="square" rtlCol="0">
            <a:spAutoFit/>
          </a:bodyPr>
          <a:lstStyle/>
          <a:p>
            <a:r>
              <a:rPr lang="en-US" sz="1800" dirty="0"/>
              <a:t>R =</a:t>
            </a:r>
          </a:p>
        </p:txBody>
      </p:sp>
      <p:graphicFrame>
        <p:nvGraphicFramePr>
          <p:cNvPr id="61" name="Table 60"/>
          <p:cNvGraphicFramePr>
            <a:graphicFrameLocks noGrp="1"/>
          </p:cNvGraphicFramePr>
          <p:nvPr/>
        </p:nvGraphicFramePr>
        <p:xfrm>
          <a:off x="4204097" y="3297258"/>
          <a:ext cx="2400300" cy="1895772"/>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571500" y="2733675"/>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4204097" y="2732486"/>
            <a:ext cx="1885950" cy="507831"/>
          </a:xfrm>
          <a:prstGeom prst="rect">
            <a:avLst/>
          </a:prstGeom>
          <a:noFill/>
        </p:spPr>
        <p:txBody>
          <a:bodyPr wrap="square" rtlCol="0">
            <a:spAutoFit/>
          </a:bodyPr>
          <a:lstStyle/>
          <a:p>
            <a:r>
              <a:rPr lang="en-US" sz="1350" dirty="0"/>
              <a:t>no of resources that are available (free)</a:t>
            </a:r>
          </a:p>
        </p:txBody>
      </p:sp>
      <p:sp>
        <p:nvSpPr>
          <p:cNvPr id="64" name="TextBox 63"/>
          <p:cNvSpPr txBox="1"/>
          <p:nvPr/>
        </p:nvSpPr>
        <p:spPr>
          <a:xfrm>
            <a:off x="571500" y="5200651"/>
            <a:ext cx="2390775" cy="507831"/>
          </a:xfrm>
          <a:prstGeom prst="rect">
            <a:avLst/>
          </a:prstGeom>
          <a:noFill/>
        </p:spPr>
        <p:txBody>
          <a:bodyPr wrap="square" rtlCol="0">
            <a:spAutoFit/>
          </a:bodyPr>
          <a:lstStyle/>
          <a:p>
            <a:r>
              <a:rPr lang="en-US" sz="1350" dirty="0"/>
              <a:t>no of resources held by each process</a:t>
            </a:r>
          </a:p>
        </p:txBody>
      </p:sp>
      <p:sp>
        <p:nvSpPr>
          <p:cNvPr id="65" name="TextBox 64"/>
          <p:cNvSpPr txBox="1"/>
          <p:nvPr/>
        </p:nvSpPr>
        <p:spPr>
          <a:xfrm>
            <a:off x="4204097" y="5190529"/>
            <a:ext cx="2368152" cy="507831"/>
          </a:xfrm>
          <a:prstGeom prst="rect">
            <a:avLst/>
          </a:prstGeom>
          <a:noFill/>
        </p:spPr>
        <p:txBody>
          <a:bodyPr wrap="square" rtlCol="0">
            <a:spAutoFit/>
          </a:bodyPr>
          <a:lstStyle/>
          <a:p>
            <a:r>
              <a:rPr lang="en-US" sz="1350" dirty="0"/>
              <a:t>no of resources still needed by each process to proceed</a:t>
            </a:r>
          </a:p>
        </p:txBody>
      </p:sp>
      <p:sp>
        <p:nvSpPr>
          <p:cNvPr id="66" name="Rounded Rectangle 65"/>
          <p:cNvSpPr/>
          <p:nvPr/>
        </p:nvSpPr>
        <p:spPr>
          <a:xfrm>
            <a:off x="4213620" y="4070152"/>
            <a:ext cx="2380061"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67" name="Rounded Rectangle 66"/>
          <p:cNvSpPr/>
          <p:nvPr/>
        </p:nvSpPr>
        <p:spPr>
          <a:xfrm>
            <a:off x="4211955" y="4446685"/>
            <a:ext cx="2381726" cy="3566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68" name="Rounded Rectangle 67"/>
          <p:cNvSpPr/>
          <p:nvPr/>
        </p:nvSpPr>
        <p:spPr>
          <a:xfrm>
            <a:off x="4212787" y="4823818"/>
            <a:ext cx="2381726" cy="356616"/>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69" name="Oval 68"/>
          <p:cNvSpPr/>
          <p:nvPr/>
        </p:nvSpPr>
        <p:spPr>
          <a:xfrm>
            <a:off x="6246077" y="4129872"/>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0" name="Oval 69"/>
          <p:cNvSpPr/>
          <p:nvPr/>
        </p:nvSpPr>
        <p:spPr>
          <a:xfrm>
            <a:off x="5764614" y="4507314"/>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1" name="Oval 70"/>
          <p:cNvSpPr/>
          <p:nvPr/>
        </p:nvSpPr>
        <p:spPr>
          <a:xfrm>
            <a:off x="6253047" y="4506487"/>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cxnSp>
        <p:nvCxnSpPr>
          <p:cNvPr id="72" name="Straight Arrow Connector 71"/>
          <p:cNvCxnSpPr/>
          <p:nvPr/>
        </p:nvCxnSpPr>
        <p:spPr>
          <a:xfrm flipH="1">
            <a:off x="1357313" y="2615598"/>
            <a:ext cx="3018747" cy="2342165"/>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105297" y="1882602"/>
            <a:ext cx="475059" cy="369332"/>
          </a:xfrm>
          <a:prstGeom prst="rect">
            <a:avLst/>
          </a:prstGeom>
          <a:noFill/>
        </p:spPr>
        <p:txBody>
          <a:bodyPr wrap="square" rtlCol="0">
            <a:spAutoFit/>
          </a:bodyPr>
          <a:lstStyle/>
          <a:p>
            <a:r>
              <a:rPr lang="en-US" sz="1800" dirty="0"/>
              <a:t>T =</a:t>
            </a:r>
          </a:p>
        </p:txBody>
      </p:sp>
      <p:cxnSp>
        <p:nvCxnSpPr>
          <p:cNvPr id="76" name="Straight Arrow Connector 75"/>
          <p:cNvCxnSpPr/>
          <p:nvPr/>
        </p:nvCxnSpPr>
        <p:spPr>
          <a:xfrm flipH="1">
            <a:off x="1854510" y="2615598"/>
            <a:ext cx="3018747" cy="2342165"/>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600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up)">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P spid="63" grpId="0"/>
      <p:bldP spid="64" grpId="0"/>
      <p:bldP spid="65" grpId="0"/>
      <p:bldP spid="66" grpId="0" animBg="1"/>
      <p:bldP spid="67" grpId="0" animBg="1"/>
      <p:bldP spid="68" grpId="0" animBg="1"/>
      <p:bldP spid="69" grpId="0" animBg="1"/>
      <p:bldP spid="70" grpId="0" animBg="1"/>
      <p:bldP spid="71" grpId="0" animBg="1"/>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E63E-91BE-44ED-A042-25D7C90EEC65}"/>
              </a:ext>
            </a:extLst>
          </p:cNvPr>
          <p:cNvSpPr>
            <a:spLocks noGrp="1"/>
          </p:cNvSpPr>
          <p:nvPr>
            <p:ph type="title"/>
          </p:nvPr>
        </p:nvSpPr>
        <p:spPr/>
        <p:txBody>
          <a:bodyPr/>
          <a:lstStyle/>
          <a:p>
            <a:r>
              <a:rPr lang="en-IN" dirty="0">
                <a:latin typeface="+mj-lt"/>
              </a:rPr>
              <a:t>Deadlock</a:t>
            </a:r>
          </a:p>
        </p:txBody>
      </p:sp>
      <p:sp>
        <p:nvSpPr>
          <p:cNvPr id="3" name="Content Placeholder 2">
            <a:extLst>
              <a:ext uri="{FF2B5EF4-FFF2-40B4-BE49-F238E27FC236}">
                <a16:creationId xmlns:a16="http://schemas.microsoft.com/office/drawing/2014/main" id="{9D4FF751-D29B-4834-85B7-4400DC0B0BE5}"/>
              </a:ext>
            </a:extLst>
          </p:cNvPr>
          <p:cNvSpPr>
            <a:spLocks noGrp="1"/>
          </p:cNvSpPr>
          <p:nvPr>
            <p:ph idx="1"/>
          </p:nvPr>
        </p:nvSpPr>
        <p:spPr/>
        <p:txBody>
          <a:bodyPr/>
          <a:lstStyle/>
          <a:p>
            <a:pPr algn="just"/>
            <a:r>
              <a:rPr lang="en-US" dirty="0">
                <a:latin typeface="+mn-lt"/>
              </a:rPr>
              <a:t>The processes are the cars.</a:t>
            </a:r>
          </a:p>
          <a:p>
            <a:pPr algn="just"/>
            <a:r>
              <a:rPr lang="en-US" dirty="0">
                <a:latin typeface="+mn-lt"/>
              </a:rPr>
              <a:t>The resources are the spaces occupied by the cars</a:t>
            </a:r>
          </a:p>
          <a:p>
            <a:pPr marL="0" indent="0">
              <a:buNone/>
            </a:pPr>
            <a:endParaRPr lang="en-IN" dirty="0">
              <a:latin typeface="+mn-lt"/>
            </a:endParaRPr>
          </a:p>
        </p:txBody>
      </p:sp>
      <p:pic>
        <p:nvPicPr>
          <p:cNvPr id="6" name="Picture 5">
            <a:extLst>
              <a:ext uri="{FF2B5EF4-FFF2-40B4-BE49-F238E27FC236}">
                <a16:creationId xmlns:a16="http://schemas.microsoft.com/office/drawing/2014/main" id="{3EBB3708-FD69-4246-A692-A4492A64DEFB}"/>
              </a:ext>
            </a:extLst>
          </p:cNvPr>
          <p:cNvPicPr>
            <a:picLocks noChangeAspect="1"/>
          </p:cNvPicPr>
          <p:nvPr/>
        </p:nvPicPr>
        <p:blipFill>
          <a:blip r:embed="rId2"/>
          <a:stretch>
            <a:fillRect/>
          </a:stretch>
        </p:blipFill>
        <p:spPr>
          <a:xfrm>
            <a:off x="609600" y="2058642"/>
            <a:ext cx="3790950" cy="3514725"/>
          </a:xfrm>
          <a:prstGeom prst="rect">
            <a:avLst/>
          </a:prstGeom>
        </p:spPr>
      </p:pic>
      <p:pic>
        <p:nvPicPr>
          <p:cNvPr id="7" name="Picture 6">
            <a:extLst>
              <a:ext uri="{FF2B5EF4-FFF2-40B4-BE49-F238E27FC236}">
                <a16:creationId xmlns:a16="http://schemas.microsoft.com/office/drawing/2014/main" id="{DD8E64A5-FDC2-490D-B802-D182BB80A634}"/>
              </a:ext>
            </a:extLst>
          </p:cNvPr>
          <p:cNvPicPr>
            <a:picLocks noChangeAspect="1"/>
          </p:cNvPicPr>
          <p:nvPr/>
        </p:nvPicPr>
        <p:blipFill>
          <a:blip r:embed="rId3"/>
          <a:stretch>
            <a:fillRect/>
          </a:stretch>
        </p:blipFill>
        <p:spPr>
          <a:xfrm>
            <a:off x="4805362" y="2058642"/>
            <a:ext cx="3743325" cy="3476625"/>
          </a:xfrm>
          <a:prstGeom prst="rect">
            <a:avLst/>
          </a:prstGeom>
        </p:spPr>
      </p:pic>
      <p:sp>
        <p:nvSpPr>
          <p:cNvPr id="8" name="TextBox 7">
            <a:extLst>
              <a:ext uri="{FF2B5EF4-FFF2-40B4-BE49-F238E27FC236}">
                <a16:creationId xmlns:a16="http://schemas.microsoft.com/office/drawing/2014/main" id="{AE1BFD0D-0BD6-4704-9BD0-510C6C6CA182}"/>
              </a:ext>
            </a:extLst>
          </p:cNvPr>
          <p:cNvSpPr txBox="1"/>
          <p:nvPr/>
        </p:nvSpPr>
        <p:spPr>
          <a:xfrm>
            <a:off x="1359698" y="5605669"/>
            <a:ext cx="2428870" cy="461665"/>
          </a:xfrm>
          <a:prstGeom prst="rect">
            <a:avLst/>
          </a:prstGeom>
          <a:noFill/>
        </p:spPr>
        <p:txBody>
          <a:bodyPr wrap="none" rtlCol="0">
            <a:spAutoFit/>
          </a:bodyPr>
          <a:lstStyle/>
          <a:p>
            <a:r>
              <a:rPr lang="en-IN" sz="2400" dirty="0"/>
              <a:t>Deadlock possible</a:t>
            </a:r>
          </a:p>
        </p:txBody>
      </p:sp>
      <p:sp>
        <p:nvSpPr>
          <p:cNvPr id="9" name="TextBox 8">
            <a:extLst>
              <a:ext uri="{FF2B5EF4-FFF2-40B4-BE49-F238E27FC236}">
                <a16:creationId xmlns:a16="http://schemas.microsoft.com/office/drawing/2014/main" id="{61542D1C-887F-4B07-A0F5-B4D4062D3F4D}"/>
              </a:ext>
            </a:extLst>
          </p:cNvPr>
          <p:cNvSpPr txBox="1"/>
          <p:nvPr/>
        </p:nvSpPr>
        <p:spPr>
          <a:xfrm>
            <a:off x="5355433" y="5605669"/>
            <a:ext cx="2517805" cy="461665"/>
          </a:xfrm>
          <a:prstGeom prst="rect">
            <a:avLst/>
          </a:prstGeom>
          <a:noFill/>
        </p:spPr>
        <p:txBody>
          <a:bodyPr wrap="none" rtlCol="0">
            <a:spAutoFit/>
          </a:bodyPr>
          <a:lstStyle/>
          <a:p>
            <a:r>
              <a:rPr lang="en-IN" sz="2400" dirty="0"/>
              <a:t>Deadlock occurred</a:t>
            </a:r>
          </a:p>
        </p:txBody>
      </p:sp>
    </p:spTree>
    <p:extLst>
      <p:ext uri="{BB962C8B-B14F-4D97-AF65-F5344CB8AC3E}">
        <p14:creationId xmlns:p14="http://schemas.microsoft.com/office/powerpoint/2010/main" val="23644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normAutofit/>
          </a:bodyPr>
          <a:lstStyle/>
          <a:p>
            <a:r>
              <a:rPr lang="en-US" sz="3200" b="1" dirty="0">
                <a:ea typeface="Open Sans Semibold" panose="020B0706030804020204" pitchFamily="34" charset="0"/>
                <a:cs typeface="Open Sans Semibold" panose="020B0706030804020204" pitchFamily="34" charset="0"/>
              </a:rPr>
              <a:t>Deadlock detection for multiple resources</a:t>
            </a:r>
          </a:p>
        </p:txBody>
      </p:sp>
      <p:graphicFrame>
        <p:nvGraphicFramePr>
          <p:cNvPr id="55" name="Table 54"/>
          <p:cNvGraphicFramePr>
            <a:graphicFrameLocks noGrp="1"/>
          </p:cNvGraphicFramePr>
          <p:nvPr/>
        </p:nvGraphicFramePr>
        <p:xfrm>
          <a:off x="571500" y="1600200"/>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4204097" y="1600200"/>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3724145" y="1882602"/>
            <a:ext cx="475059" cy="646331"/>
          </a:xfrm>
          <a:prstGeom prst="rect">
            <a:avLst/>
          </a:prstGeom>
          <a:noFill/>
        </p:spPr>
        <p:txBody>
          <a:bodyPr wrap="square" rtlCol="0">
            <a:spAutoFit/>
          </a:bodyPr>
          <a:lstStyle/>
          <a:p>
            <a:r>
              <a:rPr lang="en-US" sz="1800" dirty="0"/>
              <a:t>A =</a:t>
            </a:r>
          </a:p>
        </p:txBody>
      </p:sp>
      <p:graphicFrame>
        <p:nvGraphicFramePr>
          <p:cNvPr id="58" name="Table 57"/>
          <p:cNvGraphicFramePr>
            <a:graphicFrameLocks noGrp="1"/>
          </p:cNvGraphicFramePr>
          <p:nvPr/>
        </p:nvGraphicFramePr>
        <p:xfrm>
          <a:off x="571500" y="3304878"/>
          <a:ext cx="2400300" cy="1895772"/>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05297" y="3561868"/>
            <a:ext cx="475059" cy="369332"/>
          </a:xfrm>
          <a:prstGeom prst="rect">
            <a:avLst/>
          </a:prstGeom>
          <a:noFill/>
        </p:spPr>
        <p:txBody>
          <a:bodyPr wrap="square" rtlCol="0">
            <a:spAutoFit/>
          </a:bodyPr>
          <a:lstStyle/>
          <a:p>
            <a:r>
              <a:rPr lang="en-US" sz="1800" dirty="0"/>
              <a:t>C =</a:t>
            </a:r>
          </a:p>
        </p:txBody>
      </p:sp>
      <p:sp>
        <p:nvSpPr>
          <p:cNvPr id="60" name="TextBox 59"/>
          <p:cNvSpPr txBox="1"/>
          <p:nvPr/>
        </p:nvSpPr>
        <p:spPr>
          <a:xfrm>
            <a:off x="3724145" y="3561868"/>
            <a:ext cx="475059" cy="369332"/>
          </a:xfrm>
          <a:prstGeom prst="rect">
            <a:avLst/>
          </a:prstGeom>
          <a:noFill/>
        </p:spPr>
        <p:txBody>
          <a:bodyPr wrap="square" rtlCol="0">
            <a:spAutoFit/>
          </a:bodyPr>
          <a:lstStyle/>
          <a:p>
            <a:r>
              <a:rPr lang="en-US" sz="1800" dirty="0"/>
              <a:t>R =</a:t>
            </a:r>
          </a:p>
        </p:txBody>
      </p:sp>
      <p:graphicFrame>
        <p:nvGraphicFramePr>
          <p:cNvPr id="61" name="Table 60"/>
          <p:cNvGraphicFramePr>
            <a:graphicFrameLocks noGrp="1"/>
          </p:cNvGraphicFramePr>
          <p:nvPr/>
        </p:nvGraphicFramePr>
        <p:xfrm>
          <a:off x="4204097" y="3297258"/>
          <a:ext cx="2400300" cy="1895772"/>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dirty="0"/>
                        <a:t>P3</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571500" y="2733675"/>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4204097" y="2732486"/>
            <a:ext cx="1885950" cy="507831"/>
          </a:xfrm>
          <a:prstGeom prst="rect">
            <a:avLst/>
          </a:prstGeom>
          <a:noFill/>
        </p:spPr>
        <p:txBody>
          <a:bodyPr wrap="square" rtlCol="0">
            <a:spAutoFit/>
          </a:bodyPr>
          <a:lstStyle/>
          <a:p>
            <a:r>
              <a:rPr lang="en-US" sz="1350" dirty="0"/>
              <a:t>no of resources that are available (free)</a:t>
            </a:r>
          </a:p>
        </p:txBody>
      </p:sp>
      <p:sp>
        <p:nvSpPr>
          <p:cNvPr id="64" name="TextBox 63"/>
          <p:cNvSpPr txBox="1"/>
          <p:nvPr/>
        </p:nvSpPr>
        <p:spPr>
          <a:xfrm>
            <a:off x="571500" y="5200651"/>
            <a:ext cx="2390775" cy="507831"/>
          </a:xfrm>
          <a:prstGeom prst="rect">
            <a:avLst/>
          </a:prstGeom>
          <a:noFill/>
        </p:spPr>
        <p:txBody>
          <a:bodyPr wrap="square" rtlCol="0">
            <a:spAutoFit/>
          </a:bodyPr>
          <a:lstStyle/>
          <a:p>
            <a:r>
              <a:rPr lang="en-US" sz="1350" dirty="0"/>
              <a:t>no of resources held by each process</a:t>
            </a:r>
          </a:p>
        </p:txBody>
      </p:sp>
      <p:sp>
        <p:nvSpPr>
          <p:cNvPr id="65" name="TextBox 64"/>
          <p:cNvSpPr txBox="1"/>
          <p:nvPr/>
        </p:nvSpPr>
        <p:spPr>
          <a:xfrm>
            <a:off x="4204097" y="5190529"/>
            <a:ext cx="2368152" cy="507831"/>
          </a:xfrm>
          <a:prstGeom prst="rect">
            <a:avLst/>
          </a:prstGeom>
          <a:noFill/>
        </p:spPr>
        <p:txBody>
          <a:bodyPr wrap="square" rtlCol="0">
            <a:spAutoFit/>
          </a:bodyPr>
          <a:lstStyle/>
          <a:p>
            <a:r>
              <a:rPr lang="en-US" sz="1350" dirty="0"/>
              <a:t>no of resources still needed by each process to proceed</a:t>
            </a:r>
          </a:p>
        </p:txBody>
      </p:sp>
      <p:sp>
        <p:nvSpPr>
          <p:cNvPr id="66" name="Rounded Rectangle 65"/>
          <p:cNvSpPr/>
          <p:nvPr/>
        </p:nvSpPr>
        <p:spPr>
          <a:xfrm>
            <a:off x="4213620" y="4070152"/>
            <a:ext cx="2380061"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67" name="Rounded Rectangle 66"/>
          <p:cNvSpPr/>
          <p:nvPr/>
        </p:nvSpPr>
        <p:spPr>
          <a:xfrm>
            <a:off x="4211955" y="4446685"/>
            <a:ext cx="2381726" cy="3566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68" name="Rounded Rectangle 67"/>
          <p:cNvSpPr/>
          <p:nvPr/>
        </p:nvSpPr>
        <p:spPr>
          <a:xfrm>
            <a:off x="4212787" y="4823818"/>
            <a:ext cx="2381726" cy="356616"/>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69" name="Oval 68"/>
          <p:cNvSpPr/>
          <p:nvPr/>
        </p:nvSpPr>
        <p:spPr>
          <a:xfrm>
            <a:off x="6246077" y="4129872"/>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0" name="Oval 69"/>
          <p:cNvSpPr/>
          <p:nvPr/>
        </p:nvSpPr>
        <p:spPr>
          <a:xfrm>
            <a:off x="5764614" y="4507314"/>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1" name="Oval 70"/>
          <p:cNvSpPr/>
          <p:nvPr/>
        </p:nvSpPr>
        <p:spPr>
          <a:xfrm>
            <a:off x="6253047" y="4506487"/>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4" name="TextBox 73"/>
          <p:cNvSpPr txBox="1"/>
          <p:nvPr/>
        </p:nvSpPr>
        <p:spPr>
          <a:xfrm>
            <a:off x="105297" y="1882602"/>
            <a:ext cx="475059" cy="369332"/>
          </a:xfrm>
          <a:prstGeom prst="rect">
            <a:avLst/>
          </a:prstGeom>
          <a:noFill/>
        </p:spPr>
        <p:txBody>
          <a:bodyPr wrap="square" rtlCol="0">
            <a:spAutoFit/>
          </a:bodyPr>
          <a:lstStyle/>
          <a:p>
            <a:r>
              <a:rPr lang="en-US" sz="1800" dirty="0"/>
              <a:t>T =</a:t>
            </a:r>
          </a:p>
        </p:txBody>
      </p:sp>
      <p:sp>
        <p:nvSpPr>
          <p:cNvPr id="23" name="Rounded Rectangle 22"/>
          <p:cNvSpPr/>
          <p:nvPr/>
        </p:nvSpPr>
        <p:spPr>
          <a:xfrm>
            <a:off x="580549" y="4823818"/>
            <a:ext cx="2381726" cy="356616"/>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cxnSp>
        <p:nvCxnSpPr>
          <p:cNvPr id="24" name="Straight Arrow Connector 23"/>
          <p:cNvCxnSpPr/>
          <p:nvPr/>
        </p:nvCxnSpPr>
        <p:spPr>
          <a:xfrm flipV="1">
            <a:off x="2962275" y="2538412"/>
            <a:ext cx="1241822" cy="249352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4211955" y="2373485"/>
            <a:ext cx="1903095" cy="356616"/>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6911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144000" cy="711200"/>
          </a:xfrm>
        </p:spPr>
        <p:txBody>
          <a:bodyPr>
            <a:normAutofit/>
          </a:bodyPr>
          <a:lstStyle/>
          <a:p>
            <a:r>
              <a:rPr lang="en-US" sz="3200" b="1" dirty="0">
                <a:ea typeface="Open Sans Semibold" panose="020B0706030804020204" pitchFamily="34" charset="0"/>
                <a:cs typeface="Open Sans Semibold" panose="020B0706030804020204" pitchFamily="34" charset="0"/>
              </a:rPr>
              <a:t>Deadlock detection for multiple resources</a:t>
            </a:r>
          </a:p>
        </p:txBody>
      </p:sp>
      <p:graphicFrame>
        <p:nvGraphicFramePr>
          <p:cNvPr id="55" name="Table 54"/>
          <p:cNvGraphicFramePr>
            <a:graphicFrameLocks noGrp="1"/>
          </p:cNvGraphicFramePr>
          <p:nvPr/>
        </p:nvGraphicFramePr>
        <p:xfrm>
          <a:off x="571500" y="1600200"/>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4</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3</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56" name="Table 55"/>
          <p:cNvGraphicFramePr>
            <a:graphicFrameLocks noGrp="1"/>
          </p:cNvGraphicFramePr>
          <p:nvPr/>
        </p:nvGraphicFramePr>
        <p:xfrm>
          <a:off x="4204097" y="1600200"/>
          <a:ext cx="1920240" cy="1135380"/>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tblGrid>
              <a:tr h="755184">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bl>
          </a:graphicData>
        </a:graphic>
      </p:graphicFrame>
      <p:sp>
        <p:nvSpPr>
          <p:cNvPr id="57" name="TextBox 56"/>
          <p:cNvSpPr txBox="1"/>
          <p:nvPr/>
        </p:nvSpPr>
        <p:spPr>
          <a:xfrm>
            <a:off x="3724145" y="1882602"/>
            <a:ext cx="475059" cy="646331"/>
          </a:xfrm>
          <a:prstGeom prst="rect">
            <a:avLst/>
          </a:prstGeom>
          <a:noFill/>
        </p:spPr>
        <p:txBody>
          <a:bodyPr wrap="square" rtlCol="0">
            <a:spAutoFit/>
          </a:bodyPr>
          <a:lstStyle/>
          <a:p>
            <a:r>
              <a:rPr lang="en-US" sz="1800" dirty="0"/>
              <a:t>A =</a:t>
            </a:r>
          </a:p>
        </p:txBody>
      </p:sp>
      <p:graphicFrame>
        <p:nvGraphicFramePr>
          <p:cNvPr id="58" name="Table 57"/>
          <p:cNvGraphicFramePr>
            <a:graphicFrameLocks noGrp="1"/>
          </p:cNvGraphicFramePr>
          <p:nvPr/>
        </p:nvGraphicFramePr>
        <p:xfrm>
          <a:off x="571500" y="3304878"/>
          <a:ext cx="2400300" cy="1895772"/>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strike="sngStrike" dirty="0">
                          <a:solidFill>
                            <a:schemeClr val="bg1"/>
                          </a:solidFill>
                        </a:rPr>
                        <a:t>P3</a:t>
                      </a:r>
                    </a:p>
                  </a:txBody>
                  <a:tcPr marL="68580" marR="68580" marT="34290" marB="34290" anchor="ctr"/>
                </a:tc>
                <a:tc>
                  <a:txBody>
                    <a:bodyPr/>
                    <a:lstStyle/>
                    <a:p>
                      <a:pPr algn="ctr"/>
                      <a:r>
                        <a:rPr lang="en-US" sz="1400" strike="sngStrike" dirty="0">
                          <a:solidFill>
                            <a:schemeClr val="bg1"/>
                          </a:solidFill>
                        </a:rPr>
                        <a:t>0</a:t>
                      </a:r>
                    </a:p>
                  </a:txBody>
                  <a:tcPr marL="68580" marR="68580" marT="34290" marB="34290" anchor="ctr"/>
                </a:tc>
                <a:tc>
                  <a:txBody>
                    <a:bodyPr/>
                    <a:lstStyle/>
                    <a:p>
                      <a:pPr algn="ctr"/>
                      <a:r>
                        <a:rPr lang="en-US" sz="1400" strike="sngStrike" dirty="0">
                          <a:solidFill>
                            <a:schemeClr val="bg1"/>
                          </a:solidFill>
                        </a:rPr>
                        <a:t>0</a:t>
                      </a:r>
                    </a:p>
                  </a:txBody>
                  <a:tcPr marL="68580" marR="68580" marT="34290" marB="34290" anchor="ctr"/>
                </a:tc>
                <a:tc>
                  <a:txBody>
                    <a:bodyPr/>
                    <a:lstStyle/>
                    <a:p>
                      <a:pPr algn="ctr"/>
                      <a:r>
                        <a:rPr lang="en-US" sz="1400" strike="sngStrike" dirty="0">
                          <a:solidFill>
                            <a:schemeClr val="bg1"/>
                          </a:solidFill>
                        </a:rPr>
                        <a:t>0</a:t>
                      </a:r>
                    </a:p>
                  </a:txBody>
                  <a:tcPr marL="68580" marR="68580" marT="34290" marB="34290" anchor="ctr"/>
                </a:tc>
                <a:tc>
                  <a:txBody>
                    <a:bodyPr/>
                    <a:lstStyle/>
                    <a:p>
                      <a:pPr algn="ctr"/>
                      <a:r>
                        <a:rPr lang="en-US" sz="1400" strike="sngStrike" dirty="0">
                          <a:solidFill>
                            <a:schemeClr val="bg1"/>
                          </a:solidFill>
                        </a:rPr>
                        <a:t>0</a:t>
                      </a:r>
                    </a:p>
                  </a:txBody>
                  <a:tcPr marL="68580" marR="68580" marT="34290" marB="34290" anchor="ctr"/>
                </a:tc>
                <a:extLst>
                  <a:ext uri="{0D108BD9-81ED-4DB2-BD59-A6C34878D82A}">
                    <a16:rowId xmlns:a16="http://schemas.microsoft.com/office/drawing/2014/main" val="10003"/>
                  </a:ext>
                </a:extLst>
              </a:tr>
            </a:tbl>
          </a:graphicData>
        </a:graphic>
      </p:graphicFrame>
      <p:sp>
        <p:nvSpPr>
          <p:cNvPr id="59" name="TextBox 58"/>
          <p:cNvSpPr txBox="1"/>
          <p:nvPr/>
        </p:nvSpPr>
        <p:spPr>
          <a:xfrm>
            <a:off x="105297" y="3561868"/>
            <a:ext cx="475059" cy="369332"/>
          </a:xfrm>
          <a:prstGeom prst="rect">
            <a:avLst/>
          </a:prstGeom>
          <a:noFill/>
        </p:spPr>
        <p:txBody>
          <a:bodyPr wrap="square" rtlCol="0">
            <a:spAutoFit/>
          </a:bodyPr>
          <a:lstStyle/>
          <a:p>
            <a:r>
              <a:rPr lang="en-US" sz="1800" dirty="0"/>
              <a:t>C =</a:t>
            </a:r>
          </a:p>
        </p:txBody>
      </p:sp>
      <p:sp>
        <p:nvSpPr>
          <p:cNvPr id="60" name="TextBox 59"/>
          <p:cNvSpPr txBox="1"/>
          <p:nvPr/>
        </p:nvSpPr>
        <p:spPr>
          <a:xfrm>
            <a:off x="3724145" y="3561868"/>
            <a:ext cx="475059" cy="369332"/>
          </a:xfrm>
          <a:prstGeom prst="rect">
            <a:avLst/>
          </a:prstGeom>
          <a:noFill/>
        </p:spPr>
        <p:txBody>
          <a:bodyPr wrap="square" rtlCol="0">
            <a:spAutoFit/>
          </a:bodyPr>
          <a:lstStyle/>
          <a:p>
            <a:r>
              <a:rPr lang="en-US" sz="1800" dirty="0"/>
              <a:t>R =</a:t>
            </a:r>
          </a:p>
        </p:txBody>
      </p:sp>
      <p:graphicFrame>
        <p:nvGraphicFramePr>
          <p:cNvPr id="61" name="Table 60"/>
          <p:cNvGraphicFramePr>
            <a:graphicFrameLocks noGrp="1"/>
          </p:cNvGraphicFramePr>
          <p:nvPr/>
        </p:nvGraphicFramePr>
        <p:xfrm>
          <a:off x="4204097" y="3297258"/>
          <a:ext cx="2400300" cy="1895772"/>
        </p:xfrm>
        <a:graphic>
          <a:graphicData uri="http://schemas.openxmlformats.org/drawingml/2006/table">
            <a:tbl>
              <a:tblPr firstRow="1" bandRow="1">
                <a:tableStyleId>{93296810-A885-4BE3-A3E7-6D5BEEA58F35}</a:tableStyleId>
              </a:tblPr>
              <a:tblGrid>
                <a:gridCol w="480060">
                  <a:extLst>
                    <a:ext uri="{9D8B030D-6E8A-4147-A177-3AD203B41FA5}">
                      <a16:colId xmlns:a16="http://schemas.microsoft.com/office/drawing/2014/main" val="20000"/>
                    </a:ext>
                  </a:extLst>
                </a:gridCol>
                <a:gridCol w="48006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480060">
                  <a:extLst>
                    <a:ext uri="{9D8B030D-6E8A-4147-A177-3AD203B41FA5}">
                      <a16:colId xmlns:a16="http://schemas.microsoft.com/office/drawing/2014/main" val="20003"/>
                    </a:ext>
                  </a:extLst>
                </a:gridCol>
                <a:gridCol w="480060">
                  <a:extLst>
                    <a:ext uri="{9D8B030D-6E8A-4147-A177-3AD203B41FA5}">
                      <a16:colId xmlns:a16="http://schemas.microsoft.com/office/drawing/2014/main" val="20004"/>
                    </a:ext>
                  </a:extLst>
                </a:gridCol>
              </a:tblGrid>
              <a:tr h="755184">
                <a:tc>
                  <a:txBody>
                    <a:bodyPr/>
                    <a:lstStyle/>
                    <a:p>
                      <a:pPr algn="l"/>
                      <a:r>
                        <a:rPr lang="en-US" sz="1400" dirty="0"/>
                        <a:t>Process</a:t>
                      </a:r>
                    </a:p>
                  </a:txBody>
                  <a:tcPr marL="68580" marR="68580" marT="34290" marB="34290" vert="vert270" anchor="ctr"/>
                </a:tc>
                <a:tc>
                  <a:txBody>
                    <a:bodyPr/>
                    <a:lstStyle/>
                    <a:p>
                      <a:pPr algn="l"/>
                      <a:r>
                        <a:rPr lang="en-US" sz="1400" dirty="0"/>
                        <a:t>Tape Drives</a:t>
                      </a:r>
                    </a:p>
                  </a:txBody>
                  <a:tcPr marL="68580" marR="68580" marT="34290" marB="34290" vert="vert270" anchor="ctr"/>
                </a:tc>
                <a:tc>
                  <a:txBody>
                    <a:bodyPr/>
                    <a:lstStyle/>
                    <a:p>
                      <a:pPr marL="0" algn="l" defTabSz="914400" rtl="0" eaLnBrk="1" latinLnBrk="0" hangingPunct="1"/>
                      <a:r>
                        <a:rPr lang="en-US" sz="1400" kern="1200" dirty="0"/>
                        <a:t>Plotters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Scanners</a:t>
                      </a:r>
                      <a:endParaRPr lang="en-US" sz="1400" b="1" kern="1200" dirty="0">
                        <a:solidFill>
                          <a:schemeClr val="lt1"/>
                        </a:solidFill>
                        <a:latin typeface="+mn-lt"/>
                        <a:ea typeface="+mn-ea"/>
                        <a:cs typeface="+mn-cs"/>
                      </a:endParaRPr>
                    </a:p>
                  </a:txBody>
                  <a:tcPr marL="68580" marR="68580" marT="34290" marB="34290" vert="vert270" anchor="ctr"/>
                </a:tc>
                <a:tc>
                  <a:txBody>
                    <a:bodyPr/>
                    <a:lstStyle/>
                    <a:p>
                      <a:pPr marL="0" algn="l" defTabSz="914400" rtl="0" eaLnBrk="1" latinLnBrk="0" hangingPunct="1"/>
                      <a:r>
                        <a:rPr lang="en-US" sz="1400" kern="1200" dirty="0"/>
                        <a:t>CD Roms</a:t>
                      </a:r>
                      <a:endParaRPr lang="en-US" sz="1400" b="1" kern="1200" dirty="0">
                        <a:solidFill>
                          <a:schemeClr val="lt1"/>
                        </a:solidFill>
                        <a:latin typeface="+mn-lt"/>
                        <a:ea typeface="+mn-ea"/>
                        <a:cs typeface="+mn-cs"/>
                      </a:endParaRPr>
                    </a:p>
                  </a:txBody>
                  <a:tcPr marL="68580" marR="68580" marT="34290" marB="34290" vert="vert270" anchor="ctr"/>
                </a:tc>
                <a:extLst>
                  <a:ext uri="{0D108BD9-81ED-4DB2-BD59-A6C34878D82A}">
                    <a16:rowId xmlns:a16="http://schemas.microsoft.com/office/drawing/2014/main" val="10000"/>
                  </a:ext>
                </a:extLst>
              </a:tr>
              <a:tr h="380196">
                <a:tc>
                  <a:txBody>
                    <a:bodyPr/>
                    <a:lstStyle/>
                    <a:p>
                      <a:pPr algn="ctr"/>
                      <a:r>
                        <a:rPr lang="en-US" sz="1400" dirty="0"/>
                        <a:t>P1</a:t>
                      </a:r>
                    </a:p>
                  </a:txBody>
                  <a:tcPr marL="68580" marR="68580" marT="34290" marB="34290" anchor="ctr"/>
                </a:tc>
                <a:tc>
                  <a:txBody>
                    <a:bodyPr/>
                    <a:lstStyle/>
                    <a:p>
                      <a:pPr algn="ctr"/>
                      <a:r>
                        <a:rPr lang="en-US" sz="1400" dirty="0"/>
                        <a:t>2</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1"/>
                  </a:ext>
                </a:extLst>
              </a:tr>
              <a:tr h="380196">
                <a:tc>
                  <a:txBody>
                    <a:bodyPr/>
                    <a:lstStyle/>
                    <a:p>
                      <a:pPr algn="ctr"/>
                      <a:r>
                        <a:rPr lang="en-US" sz="1400" dirty="0"/>
                        <a:t>P2</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0</a:t>
                      </a:r>
                    </a:p>
                  </a:txBody>
                  <a:tcPr marL="68580" marR="68580" marT="34290" marB="34290" anchor="ctr"/>
                </a:tc>
                <a:tc>
                  <a:txBody>
                    <a:bodyPr/>
                    <a:lstStyle/>
                    <a:p>
                      <a:pPr algn="ctr"/>
                      <a:r>
                        <a:rPr lang="en-US" sz="1400" dirty="0"/>
                        <a:t>1</a:t>
                      </a:r>
                    </a:p>
                  </a:txBody>
                  <a:tcPr marL="68580" marR="68580" marT="34290" marB="34290" anchor="ctr"/>
                </a:tc>
                <a:tc>
                  <a:txBody>
                    <a:bodyPr/>
                    <a:lstStyle/>
                    <a:p>
                      <a:pPr algn="ctr"/>
                      <a:r>
                        <a:rPr lang="en-US" sz="1400" dirty="0"/>
                        <a:t>1</a:t>
                      </a:r>
                    </a:p>
                  </a:txBody>
                  <a:tcPr marL="68580" marR="68580" marT="34290" marB="34290" anchor="ctr"/>
                </a:tc>
                <a:extLst>
                  <a:ext uri="{0D108BD9-81ED-4DB2-BD59-A6C34878D82A}">
                    <a16:rowId xmlns:a16="http://schemas.microsoft.com/office/drawing/2014/main" val="10002"/>
                  </a:ext>
                </a:extLst>
              </a:tr>
              <a:tr h="380196">
                <a:tc>
                  <a:txBody>
                    <a:bodyPr/>
                    <a:lstStyle/>
                    <a:p>
                      <a:pPr algn="ctr"/>
                      <a:r>
                        <a:rPr lang="en-US" sz="1400" strike="sngStrike" kern="1200" dirty="0">
                          <a:solidFill>
                            <a:schemeClr val="bg1"/>
                          </a:solidFill>
                          <a:latin typeface="+mn-lt"/>
                          <a:ea typeface="+mn-ea"/>
                          <a:cs typeface="+mn-cs"/>
                        </a:rPr>
                        <a:t>P3</a:t>
                      </a:r>
                    </a:p>
                  </a:txBody>
                  <a:tcPr marL="68580" marR="68580" marT="34290" marB="34290" anchor="ctr"/>
                </a:tc>
                <a:tc>
                  <a:txBody>
                    <a:bodyPr/>
                    <a:lstStyle/>
                    <a:p>
                      <a:pPr algn="ctr"/>
                      <a:r>
                        <a:rPr lang="en-US" sz="1400" strike="sngStrike" kern="1200" dirty="0">
                          <a:solidFill>
                            <a:schemeClr val="bg1"/>
                          </a:solidFill>
                          <a:latin typeface="+mn-lt"/>
                          <a:ea typeface="+mn-ea"/>
                          <a:cs typeface="+mn-cs"/>
                        </a:rPr>
                        <a:t>2</a:t>
                      </a:r>
                    </a:p>
                  </a:txBody>
                  <a:tcPr marL="68580" marR="68580" marT="34290" marB="34290" anchor="ctr"/>
                </a:tc>
                <a:tc>
                  <a:txBody>
                    <a:bodyPr/>
                    <a:lstStyle/>
                    <a:p>
                      <a:pPr algn="ctr"/>
                      <a:r>
                        <a:rPr lang="en-US" sz="1400" strike="sngStrike" kern="1200" dirty="0">
                          <a:solidFill>
                            <a:schemeClr val="bg1"/>
                          </a:solidFill>
                          <a:latin typeface="+mn-lt"/>
                          <a:ea typeface="+mn-ea"/>
                          <a:cs typeface="+mn-cs"/>
                        </a:rPr>
                        <a:t>1</a:t>
                      </a:r>
                    </a:p>
                  </a:txBody>
                  <a:tcPr marL="68580" marR="68580" marT="34290" marB="34290" anchor="ctr"/>
                </a:tc>
                <a:tc>
                  <a:txBody>
                    <a:bodyPr/>
                    <a:lstStyle/>
                    <a:p>
                      <a:pPr algn="ctr"/>
                      <a:r>
                        <a:rPr lang="en-US" sz="1400" strike="sngStrike" kern="1200" dirty="0">
                          <a:solidFill>
                            <a:schemeClr val="bg1"/>
                          </a:solidFill>
                          <a:latin typeface="+mn-lt"/>
                          <a:ea typeface="+mn-ea"/>
                          <a:cs typeface="+mn-cs"/>
                        </a:rPr>
                        <a:t>0</a:t>
                      </a:r>
                    </a:p>
                  </a:txBody>
                  <a:tcPr marL="68580" marR="68580" marT="34290" marB="34290" anchor="ctr"/>
                </a:tc>
                <a:tc>
                  <a:txBody>
                    <a:bodyPr/>
                    <a:lstStyle/>
                    <a:p>
                      <a:pPr algn="ctr"/>
                      <a:r>
                        <a:rPr lang="en-US" sz="1400" strike="sngStrike" kern="1200" dirty="0">
                          <a:solidFill>
                            <a:schemeClr val="bg1"/>
                          </a:solidFill>
                          <a:latin typeface="+mn-lt"/>
                          <a:ea typeface="+mn-ea"/>
                          <a:cs typeface="+mn-cs"/>
                        </a:rPr>
                        <a:t>0</a:t>
                      </a:r>
                    </a:p>
                  </a:txBody>
                  <a:tcPr marL="68580" marR="68580" marT="34290" marB="34290" anchor="ctr"/>
                </a:tc>
                <a:extLst>
                  <a:ext uri="{0D108BD9-81ED-4DB2-BD59-A6C34878D82A}">
                    <a16:rowId xmlns:a16="http://schemas.microsoft.com/office/drawing/2014/main" val="10003"/>
                  </a:ext>
                </a:extLst>
              </a:tr>
            </a:tbl>
          </a:graphicData>
        </a:graphic>
      </p:graphicFrame>
      <p:sp>
        <p:nvSpPr>
          <p:cNvPr id="62" name="TextBox 61"/>
          <p:cNvSpPr txBox="1"/>
          <p:nvPr/>
        </p:nvSpPr>
        <p:spPr>
          <a:xfrm>
            <a:off x="571500" y="2733675"/>
            <a:ext cx="1885950" cy="300082"/>
          </a:xfrm>
          <a:prstGeom prst="rect">
            <a:avLst/>
          </a:prstGeom>
          <a:noFill/>
        </p:spPr>
        <p:txBody>
          <a:bodyPr wrap="square" rtlCol="0">
            <a:spAutoFit/>
          </a:bodyPr>
          <a:lstStyle/>
          <a:p>
            <a:r>
              <a:rPr lang="en-US" sz="1350" dirty="0"/>
              <a:t>total no of each resource</a:t>
            </a:r>
          </a:p>
        </p:txBody>
      </p:sp>
      <p:sp>
        <p:nvSpPr>
          <p:cNvPr id="63" name="TextBox 62"/>
          <p:cNvSpPr txBox="1"/>
          <p:nvPr/>
        </p:nvSpPr>
        <p:spPr>
          <a:xfrm>
            <a:off x="4204097" y="2732486"/>
            <a:ext cx="1885950" cy="507831"/>
          </a:xfrm>
          <a:prstGeom prst="rect">
            <a:avLst/>
          </a:prstGeom>
          <a:noFill/>
        </p:spPr>
        <p:txBody>
          <a:bodyPr wrap="square" rtlCol="0">
            <a:spAutoFit/>
          </a:bodyPr>
          <a:lstStyle/>
          <a:p>
            <a:r>
              <a:rPr lang="en-US" sz="1350" dirty="0"/>
              <a:t>no of resources that are available (free)</a:t>
            </a:r>
          </a:p>
        </p:txBody>
      </p:sp>
      <p:sp>
        <p:nvSpPr>
          <p:cNvPr id="64" name="TextBox 63"/>
          <p:cNvSpPr txBox="1"/>
          <p:nvPr/>
        </p:nvSpPr>
        <p:spPr>
          <a:xfrm>
            <a:off x="571500" y="5200651"/>
            <a:ext cx="2390775" cy="507831"/>
          </a:xfrm>
          <a:prstGeom prst="rect">
            <a:avLst/>
          </a:prstGeom>
          <a:noFill/>
        </p:spPr>
        <p:txBody>
          <a:bodyPr wrap="square" rtlCol="0">
            <a:spAutoFit/>
          </a:bodyPr>
          <a:lstStyle/>
          <a:p>
            <a:r>
              <a:rPr lang="en-US" sz="1350" dirty="0"/>
              <a:t>no of resources held by each process</a:t>
            </a:r>
          </a:p>
        </p:txBody>
      </p:sp>
      <p:sp>
        <p:nvSpPr>
          <p:cNvPr id="65" name="TextBox 64"/>
          <p:cNvSpPr txBox="1"/>
          <p:nvPr/>
        </p:nvSpPr>
        <p:spPr>
          <a:xfrm>
            <a:off x="4204097" y="5190529"/>
            <a:ext cx="2368152" cy="507831"/>
          </a:xfrm>
          <a:prstGeom prst="rect">
            <a:avLst/>
          </a:prstGeom>
          <a:noFill/>
        </p:spPr>
        <p:txBody>
          <a:bodyPr wrap="square" rtlCol="0">
            <a:spAutoFit/>
          </a:bodyPr>
          <a:lstStyle/>
          <a:p>
            <a:r>
              <a:rPr lang="en-US" sz="1350" dirty="0"/>
              <a:t>no of resources still needed by each process to proceed</a:t>
            </a:r>
          </a:p>
        </p:txBody>
      </p:sp>
      <p:sp>
        <p:nvSpPr>
          <p:cNvPr id="66" name="Rounded Rectangle 65"/>
          <p:cNvSpPr/>
          <p:nvPr/>
        </p:nvSpPr>
        <p:spPr>
          <a:xfrm>
            <a:off x="4213620" y="4070152"/>
            <a:ext cx="2380061" cy="3560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67" name="Rounded Rectangle 66"/>
          <p:cNvSpPr/>
          <p:nvPr/>
        </p:nvSpPr>
        <p:spPr>
          <a:xfrm>
            <a:off x="4211955" y="4446685"/>
            <a:ext cx="2381726" cy="35661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69" name="Oval 68"/>
          <p:cNvSpPr/>
          <p:nvPr/>
        </p:nvSpPr>
        <p:spPr>
          <a:xfrm>
            <a:off x="6246077" y="4129872"/>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0" name="Oval 69"/>
          <p:cNvSpPr/>
          <p:nvPr/>
        </p:nvSpPr>
        <p:spPr>
          <a:xfrm>
            <a:off x="5764614" y="4507314"/>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1" name="Oval 70"/>
          <p:cNvSpPr/>
          <p:nvPr/>
        </p:nvSpPr>
        <p:spPr>
          <a:xfrm>
            <a:off x="6253047" y="4506487"/>
            <a:ext cx="228600" cy="2286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74" name="TextBox 73"/>
          <p:cNvSpPr txBox="1"/>
          <p:nvPr/>
        </p:nvSpPr>
        <p:spPr>
          <a:xfrm>
            <a:off x="105297" y="1882602"/>
            <a:ext cx="475059" cy="369332"/>
          </a:xfrm>
          <a:prstGeom prst="rect">
            <a:avLst/>
          </a:prstGeom>
          <a:noFill/>
        </p:spPr>
        <p:txBody>
          <a:bodyPr wrap="square" rtlCol="0">
            <a:spAutoFit/>
          </a:bodyPr>
          <a:lstStyle/>
          <a:p>
            <a:r>
              <a:rPr lang="en-US" sz="1800" dirty="0"/>
              <a:t>T =</a:t>
            </a:r>
          </a:p>
        </p:txBody>
      </p:sp>
      <p:sp>
        <p:nvSpPr>
          <p:cNvPr id="25" name="Left Brace 24"/>
          <p:cNvSpPr/>
          <p:nvPr/>
        </p:nvSpPr>
        <p:spPr>
          <a:xfrm>
            <a:off x="3965214" y="4077343"/>
            <a:ext cx="231430" cy="721911"/>
          </a:xfrm>
          <a:prstGeom prst="leftBrace">
            <a:avLst/>
          </a:prstGeom>
          <a:ln w="28575">
            <a:solidFill>
              <a:schemeClr val="accent6"/>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sz="1350"/>
          </a:p>
        </p:txBody>
      </p:sp>
      <p:sp>
        <p:nvSpPr>
          <p:cNvPr id="27" name="TextBox 26"/>
          <p:cNvSpPr txBox="1"/>
          <p:nvPr/>
        </p:nvSpPr>
        <p:spPr>
          <a:xfrm>
            <a:off x="2994350" y="4294513"/>
            <a:ext cx="944432" cy="300082"/>
          </a:xfrm>
          <a:prstGeom prst="rect">
            <a:avLst/>
          </a:prstGeom>
          <a:noFill/>
        </p:spPr>
        <p:txBody>
          <a:bodyPr wrap="square" rtlCol="0">
            <a:spAutoFit/>
          </a:bodyPr>
          <a:lstStyle/>
          <a:p>
            <a:pPr algn="ctr"/>
            <a:r>
              <a:rPr lang="en-US" sz="1350" dirty="0"/>
              <a:t>DEADLOCK</a:t>
            </a:r>
            <a:endParaRPr lang="en-IN" sz="1350" dirty="0"/>
          </a:p>
        </p:txBody>
      </p:sp>
    </p:spTree>
    <p:extLst>
      <p:ext uri="{BB962C8B-B14F-4D97-AF65-F5344CB8AC3E}">
        <p14:creationId xmlns:p14="http://schemas.microsoft.com/office/powerpoint/2010/main" val="233483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C5742-4432-ABA3-3E14-44A5EF7CFF8F}"/>
              </a:ext>
            </a:extLst>
          </p:cNvPr>
          <p:cNvSpPr>
            <a:spLocks noGrp="1"/>
          </p:cNvSpPr>
          <p:nvPr>
            <p:ph type="title"/>
          </p:nvPr>
        </p:nvSpPr>
        <p:spPr>
          <a:xfrm>
            <a:off x="838200" y="2747962"/>
            <a:ext cx="7772400" cy="1362075"/>
          </a:xfrm>
        </p:spPr>
        <p:txBody>
          <a:bodyPr>
            <a:normAutofit/>
          </a:bodyPr>
          <a:lstStyle/>
          <a:p>
            <a:pPr algn="ctr"/>
            <a:r>
              <a:rPr lang="en-US" sz="4800" dirty="0">
                <a:latin typeface="+mj-lt"/>
              </a:rPr>
              <a:t>Deadlock recovery</a:t>
            </a:r>
            <a:endParaRPr lang="en-US" sz="4400" dirty="0"/>
          </a:p>
        </p:txBody>
      </p:sp>
    </p:spTree>
    <p:extLst>
      <p:ext uri="{BB962C8B-B14F-4D97-AF65-F5344CB8AC3E}">
        <p14:creationId xmlns:p14="http://schemas.microsoft.com/office/powerpoint/2010/main" val="2302618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89564E-440C-C10A-7663-8D00B8EB5949}"/>
              </a:ext>
            </a:extLst>
          </p:cNvPr>
          <p:cNvSpPr>
            <a:spLocks noGrp="1"/>
          </p:cNvSpPr>
          <p:nvPr>
            <p:ph type="title"/>
          </p:nvPr>
        </p:nvSpPr>
        <p:spPr/>
        <p:txBody>
          <a:bodyPr/>
          <a:lstStyle/>
          <a:p>
            <a:r>
              <a:rPr lang="en-US" sz="3200" b="1" dirty="0"/>
              <a:t>Deadlock Recovery</a:t>
            </a:r>
          </a:p>
        </p:txBody>
      </p:sp>
      <p:sp>
        <p:nvSpPr>
          <p:cNvPr id="7" name="Content Placeholder 6">
            <a:extLst>
              <a:ext uri="{FF2B5EF4-FFF2-40B4-BE49-F238E27FC236}">
                <a16:creationId xmlns:a16="http://schemas.microsoft.com/office/drawing/2014/main" id="{FDBAA2AC-B250-9ECF-41A8-3C4DDAD75B40}"/>
              </a:ext>
            </a:extLst>
          </p:cNvPr>
          <p:cNvSpPr>
            <a:spLocks noGrp="1"/>
          </p:cNvSpPr>
          <p:nvPr>
            <p:ph idx="1"/>
          </p:nvPr>
        </p:nvSpPr>
        <p:spPr/>
        <p:txBody>
          <a:bodyPr/>
          <a:lstStyle/>
          <a:p>
            <a:r>
              <a:rPr lang="en-US" dirty="0">
                <a:latin typeface="Cambria" panose="02040503050406030204" pitchFamily="18" charset="0"/>
              </a:rPr>
              <a:t>Recovery through preemption</a:t>
            </a:r>
          </a:p>
          <a:p>
            <a:r>
              <a:rPr lang="en-US" dirty="0">
                <a:latin typeface="Cambria" panose="02040503050406030204" pitchFamily="18" charset="0"/>
              </a:rPr>
              <a:t>Recovery through rollback</a:t>
            </a:r>
          </a:p>
          <a:p>
            <a:r>
              <a:rPr lang="en-US" dirty="0">
                <a:latin typeface="Cambria" panose="02040503050406030204" pitchFamily="18" charset="0"/>
              </a:rPr>
              <a:t>Recovery through killing processes</a:t>
            </a:r>
          </a:p>
          <a:p>
            <a:endParaRPr lang="en-US" dirty="0">
              <a:latin typeface="Cambria" panose="02040503050406030204" pitchFamily="18" charset="0"/>
            </a:endParaRPr>
          </a:p>
          <a:p>
            <a:endParaRPr lang="en-US" dirty="0">
              <a:latin typeface="Cambria" panose="02040503050406030204" pitchFamily="18" charset="0"/>
            </a:endParaRPr>
          </a:p>
          <a:p>
            <a:endParaRPr lang="en-US" dirty="0"/>
          </a:p>
        </p:txBody>
      </p:sp>
    </p:spTree>
    <p:extLst>
      <p:ext uri="{BB962C8B-B14F-4D97-AF65-F5344CB8AC3E}">
        <p14:creationId xmlns:p14="http://schemas.microsoft.com/office/powerpoint/2010/main" val="1573961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Deadlock Recovery</a:t>
            </a:r>
            <a:endParaRPr lang="en-IN" sz="3200" b="1" dirty="0"/>
          </a:p>
        </p:txBody>
      </p:sp>
      <p:sp>
        <p:nvSpPr>
          <p:cNvPr id="3" name="Content Placeholder 2"/>
          <p:cNvSpPr>
            <a:spLocks noGrp="1"/>
          </p:cNvSpPr>
          <p:nvPr>
            <p:ph idx="1"/>
          </p:nvPr>
        </p:nvSpPr>
        <p:spPr>
          <a:xfrm>
            <a:off x="190500" y="914400"/>
            <a:ext cx="8763000" cy="5410200"/>
          </a:xfrm>
        </p:spPr>
        <p:txBody>
          <a:bodyPr>
            <a:normAutofit/>
          </a:bodyPr>
          <a:lstStyle/>
          <a:p>
            <a:pPr lvl="0" algn="just">
              <a:buClr>
                <a:schemeClr val="tx1"/>
              </a:buClr>
            </a:pPr>
            <a:r>
              <a:rPr lang="en-US" b="1" dirty="0">
                <a:solidFill>
                  <a:schemeClr val="tx2"/>
                </a:solidFill>
                <a:latin typeface="+mn-lt"/>
              </a:rPr>
              <a:t>Recovery through preemption</a:t>
            </a:r>
          </a:p>
          <a:p>
            <a:pPr lvl="1" algn="just"/>
            <a:r>
              <a:rPr lang="en-US" sz="2400" dirty="0">
                <a:latin typeface="+mn-lt"/>
              </a:rPr>
              <a:t>In some cases, it may be possible to temporarily take a resource away from its current owner and give it to another process.</a:t>
            </a:r>
          </a:p>
          <a:p>
            <a:pPr lvl="1" algn="just"/>
            <a:r>
              <a:rPr lang="en-US" sz="2400" dirty="0">
                <a:latin typeface="+mn-lt"/>
              </a:rPr>
              <a:t>Recovering this way is frequently difficult or impossible. </a:t>
            </a:r>
          </a:p>
          <a:p>
            <a:pPr lvl="1" algn="just"/>
            <a:r>
              <a:rPr lang="en-US" sz="2400" dirty="0">
                <a:latin typeface="+mn-lt"/>
              </a:rPr>
              <a:t>Choosing the process to suspend depends largely on which ones have resources that can easily be taken back.</a:t>
            </a:r>
          </a:p>
          <a:p>
            <a:pPr lvl="0" algn="just"/>
            <a:endParaRPr lang="en-US" dirty="0">
              <a:latin typeface="+mn-lt"/>
            </a:endParaRPr>
          </a:p>
          <a:p>
            <a:pPr lvl="0" algn="just"/>
            <a:endParaRPr lang="en-US" dirty="0">
              <a:latin typeface="+mn-lt"/>
            </a:endParaRPr>
          </a:p>
        </p:txBody>
      </p:sp>
      <p:sp>
        <p:nvSpPr>
          <p:cNvPr id="4" name="Oval 3">
            <a:extLst>
              <a:ext uri="{FF2B5EF4-FFF2-40B4-BE49-F238E27FC236}">
                <a16:creationId xmlns:a16="http://schemas.microsoft.com/office/drawing/2014/main" id="{4AB75C06-8EB3-4727-81B2-4879ECC763A9}"/>
              </a:ext>
            </a:extLst>
          </p:cNvPr>
          <p:cNvSpPr/>
          <p:nvPr/>
        </p:nvSpPr>
        <p:spPr>
          <a:xfrm>
            <a:off x="6477000" y="4040906"/>
            <a:ext cx="624548" cy="624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a:t>
            </a:r>
            <a:r>
              <a:rPr lang="en-IN" sz="2000" baseline="-25000" dirty="0"/>
              <a:t>1</a:t>
            </a:r>
          </a:p>
        </p:txBody>
      </p:sp>
      <p:sp>
        <p:nvSpPr>
          <p:cNvPr id="5" name="Oval 4">
            <a:extLst>
              <a:ext uri="{FF2B5EF4-FFF2-40B4-BE49-F238E27FC236}">
                <a16:creationId xmlns:a16="http://schemas.microsoft.com/office/drawing/2014/main" id="{13915621-E2F9-42C3-AE7E-99DDC70EB96B}"/>
              </a:ext>
            </a:extLst>
          </p:cNvPr>
          <p:cNvSpPr/>
          <p:nvPr/>
        </p:nvSpPr>
        <p:spPr>
          <a:xfrm>
            <a:off x="6484208" y="5852452"/>
            <a:ext cx="624548" cy="6245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a:t>
            </a:r>
            <a:r>
              <a:rPr lang="en-IN" sz="2000" baseline="-25000" dirty="0"/>
              <a:t>2</a:t>
            </a:r>
          </a:p>
        </p:txBody>
      </p:sp>
      <p:sp>
        <p:nvSpPr>
          <p:cNvPr id="6" name="Rectangle 5">
            <a:extLst>
              <a:ext uri="{FF2B5EF4-FFF2-40B4-BE49-F238E27FC236}">
                <a16:creationId xmlns:a16="http://schemas.microsoft.com/office/drawing/2014/main" id="{1619DDB6-6103-467C-B896-1459880FC650}"/>
              </a:ext>
            </a:extLst>
          </p:cNvPr>
          <p:cNvSpPr/>
          <p:nvPr/>
        </p:nvSpPr>
        <p:spPr>
          <a:xfrm>
            <a:off x="5236852" y="5036548"/>
            <a:ext cx="516156" cy="516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a:t>
            </a:r>
            <a:r>
              <a:rPr lang="en-IN" sz="2000" baseline="-25000" dirty="0"/>
              <a:t>1</a:t>
            </a:r>
          </a:p>
        </p:txBody>
      </p:sp>
      <p:sp>
        <p:nvSpPr>
          <p:cNvPr id="7" name="Rectangle 6">
            <a:extLst>
              <a:ext uri="{FF2B5EF4-FFF2-40B4-BE49-F238E27FC236}">
                <a16:creationId xmlns:a16="http://schemas.microsoft.com/office/drawing/2014/main" id="{0458135B-27FA-4A55-BC28-43E0644CEE02}"/>
              </a:ext>
            </a:extLst>
          </p:cNvPr>
          <p:cNvSpPr/>
          <p:nvPr/>
        </p:nvSpPr>
        <p:spPr>
          <a:xfrm>
            <a:off x="7762284" y="5036549"/>
            <a:ext cx="516156" cy="516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a:t>
            </a:r>
            <a:r>
              <a:rPr lang="en-IN" sz="2000" baseline="-25000" dirty="0"/>
              <a:t>2</a:t>
            </a:r>
          </a:p>
        </p:txBody>
      </p:sp>
      <p:cxnSp>
        <p:nvCxnSpPr>
          <p:cNvPr id="8" name="Curved Connector 10">
            <a:extLst>
              <a:ext uri="{FF2B5EF4-FFF2-40B4-BE49-F238E27FC236}">
                <a16:creationId xmlns:a16="http://schemas.microsoft.com/office/drawing/2014/main" id="{718869A3-528D-4CC9-A79E-314D1F7951DB}"/>
              </a:ext>
            </a:extLst>
          </p:cNvPr>
          <p:cNvCxnSpPr>
            <a:cxnSpLocks/>
            <a:stCxn id="7" idx="0"/>
            <a:endCxn id="4" idx="6"/>
          </p:cNvCxnSpPr>
          <p:nvPr/>
        </p:nvCxnSpPr>
        <p:spPr>
          <a:xfrm rot="16200000" flipV="1">
            <a:off x="7219271" y="4235458"/>
            <a:ext cx="683369" cy="918814"/>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Curved Connector 10">
            <a:extLst>
              <a:ext uri="{FF2B5EF4-FFF2-40B4-BE49-F238E27FC236}">
                <a16:creationId xmlns:a16="http://schemas.microsoft.com/office/drawing/2014/main" id="{59463117-614A-48B6-B5D7-2472BFE368B4}"/>
              </a:ext>
            </a:extLst>
          </p:cNvPr>
          <p:cNvCxnSpPr>
            <a:cxnSpLocks/>
            <a:stCxn id="4" idx="2"/>
            <a:endCxn id="6" idx="0"/>
          </p:cNvCxnSpPr>
          <p:nvPr/>
        </p:nvCxnSpPr>
        <p:spPr>
          <a:xfrm rot="10800000" flipV="1">
            <a:off x="5494930" y="4353180"/>
            <a:ext cx="982070" cy="683368"/>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10">
            <a:extLst>
              <a:ext uri="{FF2B5EF4-FFF2-40B4-BE49-F238E27FC236}">
                <a16:creationId xmlns:a16="http://schemas.microsoft.com/office/drawing/2014/main" id="{5033A97C-2DA6-48A1-B0F1-03E53038DE42}"/>
              </a:ext>
            </a:extLst>
          </p:cNvPr>
          <p:cNvCxnSpPr>
            <a:cxnSpLocks/>
            <a:stCxn id="5" idx="6"/>
            <a:endCxn id="7" idx="2"/>
          </p:cNvCxnSpPr>
          <p:nvPr/>
        </p:nvCxnSpPr>
        <p:spPr>
          <a:xfrm flipV="1">
            <a:off x="7108756" y="5552704"/>
            <a:ext cx="911606" cy="612022"/>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73C5E25-26B1-45F2-9D7D-191A51634CA1}"/>
              </a:ext>
            </a:extLst>
          </p:cNvPr>
          <p:cNvCxnSpPr>
            <a:cxnSpLocks/>
          </p:cNvCxnSpPr>
          <p:nvPr/>
        </p:nvCxnSpPr>
        <p:spPr>
          <a:xfrm rot="16200000" flipH="1">
            <a:off x="5683558" y="5364075"/>
            <a:ext cx="612023" cy="989278"/>
          </a:xfrm>
          <a:prstGeom prst="curvedConnector2">
            <a:avLst/>
          </a:prstGeom>
          <a:ln w="2540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0">
            <a:extLst>
              <a:ext uri="{FF2B5EF4-FFF2-40B4-BE49-F238E27FC236}">
                <a16:creationId xmlns:a16="http://schemas.microsoft.com/office/drawing/2014/main" id="{A942FD1E-8923-4BCF-AF5B-A4C5B6CD7FBF}"/>
              </a:ext>
            </a:extLst>
          </p:cNvPr>
          <p:cNvCxnSpPr>
            <a:cxnSpLocks/>
          </p:cNvCxnSpPr>
          <p:nvPr/>
        </p:nvCxnSpPr>
        <p:spPr>
          <a:xfrm rot="10800000" flipV="1">
            <a:off x="5494930" y="4353180"/>
            <a:ext cx="982070" cy="683368"/>
          </a:xfrm>
          <a:prstGeom prst="curvedConnector2">
            <a:avLst/>
          </a:prstGeom>
          <a:ln w="25400">
            <a:solidFill>
              <a:schemeClr val="tx1"/>
            </a:solidFill>
            <a:prstDash val="solid"/>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6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A0F1-A4A6-48AA-B06F-3DF9723199F2}"/>
              </a:ext>
            </a:extLst>
          </p:cNvPr>
          <p:cNvSpPr>
            <a:spLocks noGrp="1"/>
          </p:cNvSpPr>
          <p:nvPr>
            <p:ph type="title"/>
          </p:nvPr>
        </p:nvSpPr>
        <p:spPr/>
        <p:txBody>
          <a:bodyPr/>
          <a:lstStyle/>
          <a:p>
            <a:r>
              <a:rPr lang="en-US" sz="3200" b="1" dirty="0"/>
              <a:t>Deadlock Recovery</a:t>
            </a:r>
            <a:endParaRPr lang="en-IN" sz="3200" b="1" dirty="0"/>
          </a:p>
        </p:txBody>
      </p:sp>
      <p:sp>
        <p:nvSpPr>
          <p:cNvPr id="3" name="Content Placeholder 2">
            <a:extLst>
              <a:ext uri="{FF2B5EF4-FFF2-40B4-BE49-F238E27FC236}">
                <a16:creationId xmlns:a16="http://schemas.microsoft.com/office/drawing/2014/main" id="{889D1CA7-27E8-4317-A32A-AEFBE05BF38A}"/>
              </a:ext>
            </a:extLst>
          </p:cNvPr>
          <p:cNvSpPr>
            <a:spLocks noGrp="1"/>
          </p:cNvSpPr>
          <p:nvPr>
            <p:ph idx="1"/>
          </p:nvPr>
        </p:nvSpPr>
        <p:spPr>
          <a:xfrm>
            <a:off x="190500" y="914400"/>
            <a:ext cx="8763000" cy="5486400"/>
          </a:xfrm>
        </p:spPr>
        <p:txBody>
          <a:bodyPr>
            <a:normAutofit/>
          </a:bodyPr>
          <a:lstStyle/>
          <a:p>
            <a:pPr lvl="0" algn="just">
              <a:buClr>
                <a:schemeClr val="tx1"/>
              </a:buClr>
            </a:pPr>
            <a:r>
              <a:rPr lang="en-US" b="1" dirty="0">
                <a:solidFill>
                  <a:schemeClr val="tx2"/>
                </a:solidFill>
                <a:latin typeface="+mn-lt"/>
              </a:rPr>
              <a:t>Recovery through killing processes</a:t>
            </a:r>
          </a:p>
          <a:p>
            <a:pPr lvl="1" algn="just"/>
            <a:r>
              <a:rPr lang="en-US" sz="2400" dirty="0">
                <a:latin typeface="+mn-lt"/>
              </a:rPr>
              <a:t>The simplest way to break a deadlock is to kill one or more processes.</a:t>
            </a:r>
          </a:p>
          <a:p>
            <a:pPr lvl="1"/>
            <a:r>
              <a:rPr lang="en-IN" sz="2400" dirty="0">
                <a:latin typeface="+mn-lt"/>
              </a:rPr>
              <a:t>Kill all the process involved in deadlock.</a:t>
            </a:r>
          </a:p>
          <a:p>
            <a:pPr lvl="1"/>
            <a:r>
              <a:rPr lang="en-IN" sz="2400" dirty="0">
                <a:latin typeface="+mn-lt"/>
              </a:rPr>
              <a:t>Kill process one by one.</a:t>
            </a:r>
          </a:p>
          <a:p>
            <a:pPr lvl="1"/>
            <a:r>
              <a:rPr lang="en-IN" sz="2400" dirty="0">
                <a:latin typeface="+mn-lt"/>
              </a:rPr>
              <a:t>After killing each process check for deadlock.</a:t>
            </a:r>
          </a:p>
          <a:p>
            <a:pPr lvl="2"/>
            <a:r>
              <a:rPr lang="en-IN" sz="2400" dirty="0">
                <a:latin typeface="+mn-lt"/>
              </a:rPr>
              <a:t>If deadlock recovered, then stop killing more process.</a:t>
            </a:r>
          </a:p>
          <a:p>
            <a:pPr lvl="2"/>
            <a:r>
              <a:rPr lang="en-IN" sz="2400" dirty="0">
                <a:latin typeface="+mn-lt"/>
              </a:rPr>
              <a:t>Otherwise kill another process.</a:t>
            </a:r>
          </a:p>
        </p:txBody>
      </p:sp>
    </p:spTree>
    <p:extLst>
      <p:ext uri="{BB962C8B-B14F-4D97-AF65-F5344CB8AC3E}">
        <p14:creationId xmlns:p14="http://schemas.microsoft.com/office/powerpoint/2010/main" val="307747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Deadlock Recovery</a:t>
            </a:r>
            <a:endParaRPr lang="en-IN" sz="3200" b="1" dirty="0"/>
          </a:p>
        </p:txBody>
      </p:sp>
      <p:sp>
        <p:nvSpPr>
          <p:cNvPr id="3" name="Content Placeholder 2"/>
          <p:cNvSpPr>
            <a:spLocks noGrp="1"/>
          </p:cNvSpPr>
          <p:nvPr>
            <p:ph idx="1"/>
          </p:nvPr>
        </p:nvSpPr>
        <p:spPr>
          <a:xfrm>
            <a:off x="190500" y="914400"/>
            <a:ext cx="8763000" cy="5334000"/>
          </a:xfrm>
        </p:spPr>
        <p:txBody>
          <a:bodyPr>
            <a:normAutofit/>
          </a:bodyPr>
          <a:lstStyle/>
          <a:p>
            <a:pPr lvl="0" algn="just">
              <a:buClr>
                <a:schemeClr val="tx1"/>
              </a:buClr>
            </a:pPr>
            <a:r>
              <a:rPr lang="en-US" b="1" dirty="0">
                <a:solidFill>
                  <a:schemeClr val="tx2"/>
                </a:solidFill>
                <a:latin typeface="+mn-lt"/>
              </a:rPr>
              <a:t>Recovery through rollback</a:t>
            </a:r>
          </a:p>
          <a:p>
            <a:pPr lvl="1" algn="just"/>
            <a:r>
              <a:rPr lang="en-US" sz="2400" dirty="0">
                <a:latin typeface="+mn-lt"/>
              </a:rPr>
              <a:t>Checkpoint a process periodically.</a:t>
            </a:r>
          </a:p>
          <a:p>
            <a:pPr lvl="1" algn="just"/>
            <a:r>
              <a:rPr lang="en-US" sz="2400" dirty="0">
                <a:latin typeface="+mn-lt"/>
              </a:rPr>
              <a:t>Check pointing a process means that its state is written to a file so that it can be restarted later. </a:t>
            </a:r>
          </a:p>
          <a:p>
            <a:pPr lvl="1" algn="just"/>
            <a:r>
              <a:rPr lang="en-US" sz="2400" dirty="0">
                <a:latin typeface="+mn-lt"/>
              </a:rPr>
              <a:t>When deadlock is detected, rollback the preempted process up to the previous safe state before it acquired that resource.</a:t>
            </a:r>
          </a:p>
          <a:p>
            <a:pPr lvl="0" algn="just"/>
            <a:endParaRPr lang="en-US" dirty="0">
              <a:latin typeface="+mn-lt"/>
            </a:endParaRPr>
          </a:p>
          <a:p>
            <a:pPr lvl="0" algn="just"/>
            <a:endParaRPr lang="en-US" dirty="0">
              <a:latin typeface="+mn-lt"/>
            </a:endParaRPr>
          </a:p>
          <a:p>
            <a:pPr lvl="0" algn="just"/>
            <a:endParaRPr lang="en-US" dirty="0">
              <a:latin typeface="+mn-lt"/>
            </a:endParaRPr>
          </a:p>
        </p:txBody>
      </p:sp>
    </p:spTree>
    <p:extLst>
      <p:ext uri="{BB962C8B-B14F-4D97-AF65-F5344CB8AC3E}">
        <p14:creationId xmlns:p14="http://schemas.microsoft.com/office/powerpoint/2010/main" val="287074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143000"/>
            <a:ext cx="4648200" cy="4648200"/>
          </a:xfrm>
          <a:prstGeom prst="rect">
            <a:avLst/>
          </a:prstGeom>
        </p:spPr>
      </p:pic>
    </p:spTree>
    <p:extLst>
      <p:ext uri="{BB962C8B-B14F-4D97-AF65-F5344CB8AC3E}">
        <p14:creationId xmlns:p14="http://schemas.microsoft.com/office/powerpoint/2010/main" val="3260796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
            <a:ext cx="9144000" cy="711200"/>
          </a:xfrm>
        </p:spPr>
        <p:txBody>
          <a:bodyPr>
            <a:normAutofit/>
          </a:bodyPr>
          <a:lstStyle/>
          <a:p>
            <a:r>
              <a:rPr lang="en-US" sz="3200" dirty="0"/>
              <a:t>Deadlock v/s Starvation</a:t>
            </a:r>
          </a:p>
        </p:txBody>
      </p:sp>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6308" y="1510583"/>
          <a:ext cx="8846820" cy="47250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472500">
                <a:tc>
                  <a:txBody>
                    <a:bodyPr/>
                    <a:lstStyle/>
                    <a:p>
                      <a:pPr algn="l"/>
                      <a:r>
                        <a:rPr lang="en-US" sz="1800" b="1" dirty="0">
                          <a:solidFill>
                            <a:schemeClr val="tx1"/>
                          </a:solidFill>
                        </a:rPr>
                        <a:t>Deadlock</a:t>
                      </a:r>
                      <a:endParaRPr lang="en-US" sz="1400" b="1" dirty="0">
                        <a:solidFill>
                          <a:schemeClr val="tx1"/>
                        </a:solidFill>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dirty="0">
                          <a:solidFill>
                            <a:schemeClr val="tx1"/>
                          </a:solidFill>
                        </a:rPr>
                        <a:t>Starvation</a:t>
                      </a:r>
                      <a:endParaRPr lang="en-US" sz="1400" b="1" kern="1200" dirty="0">
                        <a:solidFill>
                          <a:schemeClr val="tx1"/>
                        </a:solidFill>
                        <a:latin typeface="+mn-lt"/>
                        <a:ea typeface="+mn-ea"/>
                        <a:cs typeface="+mn-cs"/>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45090687"/>
              </p:ext>
            </p:extLst>
          </p:nvPr>
        </p:nvGraphicFramePr>
        <p:xfrm>
          <a:off x="189880" y="1986830"/>
          <a:ext cx="8846820" cy="1260005"/>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1260005">
                <a:tc>
                  <a:txBody>
                    <a:bodyPr/>
                    <a:lstStyle/>
                    <a:p>
                      <a:endParaRPr lang="en-US" sz="1800" b="0" kern="1200" dirty="0">
                        <a:solidFill>
                          <a:schemeClr val="dk1"/>
                        </a:solidFill>
                        <a:latin typeface="+mn-lt"/>
                        <a:ea typeface="+mn-ea"/>
                        <a:cs typeface="+mn-cs"/>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1800" b="0" kern="1200" dirty="0">
                        <a:solidFill>
                          <a:schemeClr val="dk1"/>
                        </a:solidFill>
                        <a:latin typeface="+mn-lt"/>
                        <a:ea typeface="+mn-ea"/>
                        <a:cs typeface="+mn-cs"/>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715" y="2084172"/>
            <a:ext cx="4314286" cy="1078571"/>
          </a:xfrm>
          <a:prstGeom prst="rect">
            <a:avLst/>
          </a:prstGeom>
        </p:spPr>
      </p:pic>
      <p:pic>
        <p:nvPicPr>
          <p:cNvPr id="31" name="Picture 30"/>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994172" y="2264568"/>
            <a:ext cx="685800" cy="313135"/>
          </a:xfrm>
          <a:prstGeom prst="rect">
            <a:avLst/>
          </a:prstGeom>
        </p:spPr>
      </p:pic>
      <p:pic>
        <p:nvPicPr>
          <p:cNvPr id="32" name="Picture 31"/>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308372" y="2264568"/>
            <a:ext cx="685800" cy="313135"/>
          </a:xfrm>
          <a:prstGeom prst="rect">
            <a:avLst/>
          </a:prstGeom>
        </p:spPr>
      </p:pic>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3801665" y="2707481"/>
            <a:ext cx="685800" cy="313135"/>
          </a:xfrm>
          <a:prstGeom prst="rect">
            <a:avLst/>
          </a:prstGeom>
        </p:spPr>
      </p:pic>
      <p:pic>
        <p:nvPicPr>
          <p:cNvPr id="34" name="Picture 33"/>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3115865" y="2707480"/>
            <a:ext cx="685800" cy="313135"/>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790" y="2084172"/>
            <a:ext cx="4314286" cy="1078571"/>
          </a:xfrm>
          <a:prstGeom prst="rect">
            <a:avLst/>
          </a:prstGeom>
        </p:spPr>
      </p:pic>
      <p:pic>
        <p:nvPicPr>
          <p:cNvPr id="36" name="Picture 35"/>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5400247" y="2264568"/>
            <a:ext cx="685800" cy="313135"/>
          </a:xfrm>
          <a:prstGeom prst="rect">
            <a:avLst/>
          </a:prstGeom>
        </p:spPr>
      </p:pic>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4714447" y="2264568"/>
            <a:ext cx="685800" cy="313135"/>
          </a:xfrm>
          <a:prstGeom prst="rect">
            <a:avLst/>
          </a:prstGeom>
        </p:spPr>
      </p:pic>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8207741" y="2707481"/>
            <a:ext cx="685800" cy="313135"/>
          </a:xfrm>
          <a:prstGeom prst="rect">
            <a:avLst/>
          </a:prstGeom>
        </p:spPr>
      </p:pic>
      <p:pic>
        <p:nvPicPr>
          <p:cNvPr id="39" name="Picture 38"/>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7521941" y="2707480"/>
            <a:ext cx="685800" cy="313135"/>
          </a:xfrm>
          <a:prstGeom prst="rect">
            <a:avLst/>
          </a:prstGeom>
        </p:spPr>
      </p:pic>
    </p:spTree>
    <p:extLst>
      <p:ext uri="{BB962C8B-B14F-4D97-AF65-F5344CB8AC3E}">
        <p14:creationId xmlns:p14="http://schemas.microsoft.com/office/powerpoint/2010/main" val="22253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3.95833E-6 4.81481E-6 L 0.08607 0.04328 " pathEditMode="relative" rAng="0" ptsTypes="AA">
                                      <p:cBhvr>
                                        <p:cTn id="33" dur="2000" fill="hold"/>
                                        <p:tgtEl>
                                          <p:spTgt spid="31"/>
                                        </p:tgtEl>
                                        <p:attrNameLst>
                                          <p:attrName>ppt_x</p:attrName>
                                          <p:attrName>ppt_y</p:attrName>
                                        </p:attrNameLst>
                                      </p:cBhvr>
                                      <p:rCtr x="4297" y="2153"/>
                                    </p:animMotion>
                                  </p:childTnLst>
                                </p:cTn>
                              </p:par>
                              <p:par>
                                <p:cTn id="34" presetID="56" presetClass="path" presetSubtype="0" accel="50000" decel="50000" fill="hold" nodeType="withEffect">
                                  <p:stCondLst>
                                    <p:cond delay="0"/>
                                  </p:stCondLst>
                                  <p:childTnLst>
                                    <p:animMotion origin="layout" path="M 4.79167E-6 3.7037E-6 L -0.07253 -0.04283 " pathEditMode="relative" rAng="0" ptsTypes="AA">
                                      <p:cBhvr>
                                        <p:cTn id="35" dur="2000" fill="hold"/>
                                        <p:tgtEl>
                                          <p:spTgt spid="34"/>
                                        </p:tgtEl>
                                        <p:attrNameLst>
                                          <p:attrName>ppt_x</p:attrName>
                                          <p:attrName>ppt_y</p:attrName>
                                        </p:attrNameLst>
                                      </p:cBhvr>
                                      <p:rCtr x="-3633" y="-215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repeatCount="indefinite" accel="50000" decel="50000" fill="hold" nodeType="clickEffect">
                                  <p:stCondLst>
                                    <p:cond delay="0"/>
                                  </p:stCondLst>
                                  <p:endCondLst>
                                    <p:cond evt="onNext" delay="0">
                                      <p:tgtEl>
                                        <p:sldTgt/>
                                      </p:tgtEl>
                                    </p:cond>
                                  </p:endCondLst>
                                  <p:childTnLst>
                                    <p:animMotion origin="layout" path="M 0.00117 -0.00348 L -0.09831 -0.04144 L -0.16797 -0.04352 L -0.20378 0.00555 L -0.26146 0.00439 L -0.30834 0.00092 L -0.30795 0.00208 " pathEditMode="relative" rAng="0" ptsTypes="AAAAAAA">
                                      <p:cBhvr>
                                        <p:cTn id="56" dur="2000" fill="hold"/>
                                        <p:tgtEl>
                                          <p:spTgt spid="39"/>
                                        </p:tgtEl>
                                        <p:attrNameLst>
                                          <p:attrName>ppt_x</p:attrName>
                                          <p:attrName>ppt_y</p:attrName>
                                        </p:attrNameLst>
                                      </p:cBhvr>
                                      <p:rCtr x="-15482" y="-1551"/>
                                    </p:animMotion>
                                  </p:childTnLst>
                                </p:cTn>
                              </p:par>
                              <p:par>
                                <p:cTn id="57" presetID="0" presetClass="path" presetSubtype="0" repeatCount="indefinite" accel="50000" decel="50000" fill="hold" nodeType="withEffect">
                                  <p:stCondLst>
                                    <p:cond delay="0"/>
                                  </p:stCondLst>
                                  <p:endCondLst>
                                    <p:cond evt="onNext" delay="0">
                                      <p:tgtEl>
                                        <p:sldTgt/>
                                      </p:tgtEl>
                                    </p:cond>
                                  </p:endCondLst>
                                  <p:childTnLst>
                                    <p:animMotion origin="layout" path="M 3.75E-6 -0.00301 L -0.16524 -0.03912 L -0.22956 -0.04213 L -0.2655 0.00555 L -0.31016 0.00324 L -0.30977 0.00324 " pathEditMode="relative" rAng="0" ptsTypes="AAAAAA">
                                      <p:cBhvr>
                                        <p:cTn id="58" dur="2000" fill="hold"/>
                                        <p:tgtEl>
                                          <p:spTgt spid="38"/>
                                        </p:tgtEl>
                                        <p:attrNameLst>
                                          <p:attrName>ppt_x</p:attrName>
                                          <p:attrName>ppt_y</p:attrName>
                                        </p:attrNameLst>
                                      </p:cBhvr>
                                      <p:rCtr x="-15508"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
            <a:ext cx="9144000" cy="711200"/>
          </a:xfrm>
        </p:spPr>
        <p:txBody>
          <a:bodyPr>
            <a:normAutofit/>
          </a:bodyPr>
          <a:lstStyle/>
          <a:p>
            <a:r>
              <a:rPr lang="en-US" sz="3200" dirty="0"/>
              <a:t>Deadlock v/s Starvation</a:t>
            </a:r>
          </a:p>
        </p:txBody>
      </p:sp>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6308" y="1510583"/>
          <a:ext cx="8846820" cy="47250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472500">
                <a:tc>
                  <a:txBody>
                    <a:bodyPr/>
                    <a:lstStyle/>
                    <a:p>
                      <a:pPr algn="l"/>
                      <a:r>
                        <a:rPr lang="en-US" sz="1800" b="1" dirty="0">
                          <a:solidFill>
                            <a:schemeClr val="tx1"/>
                          </a:solidFill>
                        </a:rPr>
                        <a:t>Deadlock</a:t>
                      </a:r>
                      <a:endParaRPr lang="en-US" sz="1400" b="1" dirty="0">
                        <a:solidFill>
                          <a:schemeClr val="tx1"/>
                        </a:solidFill>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dirty="0">
                          <a:solidFill>
                            <a:schemeClr val="tx1"/>
                          </a:solidFill>
                        </a:rPr>
                        <a:t>Starvation</a:t>
                      </a:r>
                      <a:endParaRPr lang="en-US" sz="1400" b="1" kern="1200" dirty="0">
                        <a:solidFill>
                          <a:schemeClr val="tx1"/>
                        </a:solidFill>
                        <a:latin typeface="+mn-lt"/>
                        <a:ea typeface="+mn-ea"/>
                        <a:cs typeface="+mn-cs"/>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9880" y="1986830"/>
          <a:ext cx="8846820" cy="61722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617220">
                <a:tc>
                  <a:txBody>
                    <a:bodyPr/>
                    <a:lstStyle/>
                    <a:p>
                      <a:r>
                        <a:rPr lang="en-US" sz="1800" b="0" kern="1200" dirty="0">
                          <a:solidFill>
                            <a:schemeClr val="dk1"/>
                          </a:solidFill>
                          <a:latin typeface="+mn-lt"/>
                          <a:ea typeface="+mn-ea"/>
                          <a:cs typeface="+mn-cs"/>
                        </a:rPr>
                        <a:t>All processes </a:t>
                      </a:r>
                      <a:r>
                        <a:rPr lang="en-US" sz="1800" b="0" kern="1200" dirty="0">
                          <a:solidFill>
                            <a:schemeClr val="accent6"/>
                          </a:solidFill>
                          <a:latin typeface="+mn-lt"/>
                          <a:ea typeface="+mn-ea"/>
                          <a:cs typeface="+mn-cs"/>
                        </a:rPr>
                        <a:t>keep waiting for each other to complete and none get executed</a:t>
                      </a:r>
                      <a:r>
                        <a:rPr lang="en-US" sz="1800" b="0" kern="1200" dirty="0">
                          <a:solidFill>
                            <a:schemeClr val="dk1"/>
                          </a:solidFill>
                          <a:latin typeface="+mn-lt"/>
                          <a:ea typeface="+mn-ea"/>
                          <a:cs typeface="+mn-cs"/>
                        </a:rPr>
                        <a:t>.</a:t>
                      </a: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800" b="0" kern="1200" dirty="0">
                          <a:solidFill>
                            <a:schemeClr val="accent6"/>
                          </a:solidFill>
                          <a:latin typeface="+mn-lt"/>
                          <a:ea typeface="+mn-ea"/>
                          <a:cs typeface="+mn-cs"/>
                        </a:rPr>
                        <a:t>High priority process keep executing</a:t>
                      </a:r>
                      <a:r>
                        <a:rPr lang="en-US" sz="1800" b="0" kern="1200" dirty="0">
                          <a:solidFill>
                            <a:schemeClr val="dk1"/>
                          </a:solidFill>
                          <a:latin typeface="+mn-lt"/>
                          <a:ea typeface="+mn-ea"/>
                          <a:cs typeface="+mn-cs"/>
                        </a:rPr>
                        <a:t> and </a:t>
                      </a:r>
                      <a:r>
                        <a:rPr lang="en-US" sz="1800" b="0" kern="1200" dirty="0">
                          <a:solidFill>
                            <a:schemeClr val="accent6"/>
                          </a:solidFill>
                          <a:latin typeface="+mn-lt"/>
                          <a:ea typeface="+mn-ea"/>
                          <a:cs typeface="+mn-cs"/>
                        </a:rPr>
                        <a:t>low priority process are blocked</a:t>
                      </a:r>
                      <a:r>
                        <a:rPr lang="en-US" sz="1800" b="0" kern="1200" dirty="0">
                          <a:solidFill>
                            <a:schemeClr val="dk1"/>
                          </a:solidFill>
                          <a:latin typeface="+mn-lt"/>
                          <a:ea typeface="+mn-ea"/>
                          <a:cs typeface="+mn-cs"/>
                        </a:rPr>
                        <a:t>.</a:t>
                      </a: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9880" y="2605892"/>
          <a:ext cx="8846820" cy="61722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617220">
                <a:tc>
                  <a:txBody>
                    <a:bodyPr/>
                    <a:lstStyle/>
                    <a:p>
                      <a:r>
                        <a:rPr lang="en-US" sz="1800" b="0" kern="1200" dirty="0">
                          <a:solidFill>
                            <a:schemeClr val="accent6"/>
                          </a:solidFill>
                          <a:latin typeface="+mn-lt"/>
                          <a:ea typeface="+mn-ea"/>
                          <a:cs typeface="+mn-cs"/>
                        </a:rPr>
                        <a:t>Resources are blocked </a:t>
                      </a:r>
                      <a:r>
                        <a:rPr lang="en-US" sz="1800" b="0" kern="1200" dirty="0">
                          <a:solidFill>
                            <a:schemeClr val="dk1"/>
                          </a:solidFill>
                          <a:latin typeface="+mn-lt"/>
                          <a:ea typeface="+mn-ea"/>
                          <a:cs typeface="+mn-cs"/>
                        </a:rPr>
                        <a:t>by the process.</a:t>
                      </a:r>
                      <a:endParaRPr lang="en-GB" sz="1800" b="0" kern="1200" dirty="0">
                        <a:solidFill>
                          <a:schemeClr val="dk1"/>
                        </a:solidFill>
                        <a:latin typeface="+mn-lt"/>
                        <a:ea typeface="+mn-ea"/>
                        <a:cs typeface="+mn-cs"/>
                      </a:endParaRP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800" b="0" kern="1200" dirty="0">
                          <a:solidFill>
                            <a:schemeClr val="accent6"/>
                          </a:solidFill>
                          <a:latin typeface="+mn-lt"/>
                          <a:ea typeface="+mn-ea"/>
                          <a:cs typeface="+mn-cs"/>
                        </a:rPr>
                        <a:t>Resources are continuously utilized </a:t>
                      </a:r>
                      <a:r>
                        <a:rPr lang="en-US" sz="1800" b="0" kern="1200" dirty="0">
                          <a:solidFill>
                            <a:schemeClr val="dk1"/>
                          </a:solidFill>
                          <a:latin typeface="+mn-lt"/>
                          <a:ea typeface="+mn-ea"/>
                          <a:cs typeface="+mn-cs"/>
                        </a:rPr>
                        <a:t>by the higher priority process.</a:t>
                      </a:r>
                      <a:endParaRPr lang="en-GB" sz="1800" b="0" kern="1200" dirty="0">
                        <a:solidFill>
                          <a:schemeClr val="dk1"/>
                        </a:solidFill>
                        <a:latin typeface="+mn-lt"/>
                        <a:ea typeface="+mn-ea"/>
                        <a:cs typeface="+mn-cs"/>
                      </a:endParaRP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9880" y="3224954"/>
          <a:ext cx="8846820" cy="61722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617220">
                <a:tc>
                  <a:txBody>
                    <a:bodyPr/>
                    <a:lstStyle/>
                    <a:p>
                      <a:r>
                        <a:rPr lang="en-US" sz="1800" b="0" kern="1200" dirty="0">
                          <a:solidFill>
                            <a:schemeClr val="accent6"/>
                          </a:solidFill>
                          <a:latin typeface="+mn-lt"/>
                          <a:ea typeface="+mn-ea"/>
                          <a:cs typeface="+mn-cs"/>
                        </a:rPr>
                        <a:t>Necessary conditions </a:t>
                      </a:r>
                      <a:r>
                        <a:rPr lang="en-US" sz="1800" b="0" kern="1200" dirty="0">
                          <a:solidFill>
                            <a:schemeClr val="dk1"/>
                          </a:solidFill>
                          <a:latin typeface="+mn-lt"/>
                          <a:ea typeface="+mn-ea"/>
                          <a:cs typeface="+mn-cs"/>
                        </a:rPr>
                        <a:t>are mutual exclusion, hold and wait, no preemption, circular wait.</a:t>
                      </a: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800" b="0" kern="1200" dirty="0">
                          <a:solidFill>
                            <a:schemeClr val="accent6"/>
                          </a:solidFill>
                          <a:latin typeface="+mn-lt"/>
                          <a:ea typeface="+mn-ea"/>
                          <a:cs typeface="+mn-cs"/>
                        </a:rPr>
                        <a:t>Priorities</a:t>
                      </a:r>
                      <a:r>
                        <a:rPr lang="en-US" sz="1800" b="0" kern="1200" dirty="0">
                          <a:solidFill>
                            <a:schemeClr val="dk1"/>
                          </a:solidFill>
                          <a:latin typeface="+mn-lt"/>
                          <a:ea typeface="+mn-ea"/>
                          <a:cs typeface="+mn-cs"/>
                        </a:rPr>
                        <a:t> are assigned to the process.</a:t>
                      </a:r>
                      <a:endParaRPr lang="en-GB" sz="1800" b="0" kern="1200" dirty="0">
                        <a:solidFill>
                          <a:schemeClr val="dk1"/>
                        </a:solidFill>
                        <a:latin typeface="+mn-lt"/>
                        <a:ea typeface="+mn-ea"/>
                        <a:cs typeface="+mn-cs"/>
                      </a:endParaRP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9880" y="3844016"/>
          <a:ext cx="8846820" cy="40500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405000">
                <a:tc>
                  <a:txBody>
                    <a:bodyPr/>
                    <a:lstStyle/>
                    <a:p>
                      <a:r>
                        <a:rPr lang="en-US" sz="1800" b="0" kern="1200" dirty="0">
                          <a:solidFill>
                            <a:schemeClr val="dk1"/>
                          </a:solidFill>
                          <a:latin typeface="+mn-lt"/>
                          <a:ea typeface="+mn-ea"/>
                          <a:cs typeface="+mn-cs"/>
                        </a:rPr>
                        <a:t>Also known as </a:t>
                      </a:r>
                      <a:r>
                        <a:rPr lang="en-US" sz="1800" b="0" kern="1200" dirty="0">
                          <a:solidFill>
                            <a:schemeClr val="accent6"/>
                          </a:solidFill>
                          <a:latin typeface="+mn-lt"/>
                          <a:ea typeface="+mn-ea"/>
                          <a:cs typeface="+mn-cs"/>
                        </a:rPr>
                        <a:t>circular wait</a:t>
                      </a:r>
                      <a:r>
                        <a:rPr lang="en-US" sz="1800" b="0" kern="1200" dirty="0">
                          <a:solidFill>
                            <a:schemeClr val="dk1"/>
                          </a:solidFill>
                          <a:latin typeface="+mn-lt"/>
                          <a:ea typeface="+mn-ea"/>
                          <a:cs typeface="+mn-cs"/>
                        </a:rPr>
                        <a:t>.</a:t>
                      </a: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800" b="0" kern="1200" dirty="0">
                          <a:solidFill>
                            <a:schemeClr val="dk1"/>
                          </a:solidFill>
                          <a:latin typeface="+mn-lt"/>
                          <a:ea typeface="+mn-ea"/>
                          <a:cs typeface="+mn-cs"/>
                        </a:rPr>
                        <a:t>Also known as </a:t>
                      </a:r>
                      <a:r>
                        <a:rPr lang="en-US" sz="1800" b="0" kern="1200" dirty="0">
                          <a:solidFill>
                            <a:schemeClr val="accent6"/>
                          </a:solidFill>
                          <a:latin typeface="+mn-lt"/>
                          <a:ea typeface="+mn-ea"/>
                          <a:cs typeface="+mn-cs"/>
                        </a:rPr>
                        <a:t>lived lock</a:t>
                      </a:r>
                      <a:r>
                        <a:rPr lang="en-US" sz="1800" b="0" kern="1200" dirty="0">
                          <a:solidFill>
                            <a:schemeClr val="dk1"/>
                          </a:solidFill>
                          <a:latin typeface="+mn-lt"/>
                          <a:ea typeface="+mn-ea"/>
                          <a:cs typeface="+mn-cs"/>
                        </a:rPr>
                        <a:t>.</a:t>
                      </a:r>
                      <a:endParaRPr lang="en-GB" sz="1800" b="0" kern="1200" dirty="0">
                        <a:solidFill>
                          <a:schemeClr val="dk1"/>
                        </a:solidFill>
                        <a:latin typeface="+mn-lt"/>
                        <a:ea typeface="+mn-ea"/>
                        <a:cs typeface="+mn-cs"/>
                      </a:endParaRPr>
                    </a:p>
                  </a:txBody>
                  <a:tcPr marL="68580" marR="68580" marT="34290" marB="34290"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89880" y="4250857"/>
          <a:ext cx="8846820" cy="617220"/>
        </p:xfrm>
        <a:graphic>
          <a:graphicData uri="http://schemas.openxmlformats.org/drawingml/2006/table">
            <a:tbl>
              <a:tblPr firstRow="1" bandRow="1">
                <a:tableStyleId>{8EC20E35-A176-4012-BC5E-935CFFF8708E}</a:tableStyleId>
              </a:tblPr>
              <a:tblGrid>
                <a:gridCol w="4423410">
                  <a:extLst>
                    <a:ext uri="{9D8B030D-6E8A-4147-A177-3AD203B41FA5}">
                      <a16:colId xmlns:a16="http://schemas.microsoft.com/office/drawing/2014/main" val="20000"/>
                    </a:ext>
                  </a:extLst>
                </a:gridCol>
                <a:gridCol w="4423410">
                  <a:extLst>
                    <a:ext uri="{9D8B030D-6E8A-4147-A177-3AD203B41FA5}">
                      <a16:colId xmlns:a16="http://schemas.microsoft.com/office/drawing/2014/main" val="20001"/>
                    </a:ext>
                  </a:extLst>
                </a:gridCol>
              </a:tblGrid>
              <a:tr h="617220">
                <a:tc>
                  <a:txBody>
                    <a:bodyPr/>
                    <a:lstStyle/>
                    <a:p>
                      <a:r>
                        <a:rPr lang="en-US" sz="1800" b="0" kern="1200" dirty="0">
                          <a:solidFill>
                            <a:schemeClr val="dk1"/>
                          </a:solidFill>
                          <a:latin typeface="+mn-lt"/>
                          <a:ea typeface="+mn-ea"/>
                          <a:cs typeface="+mn-cs"/>
                        </a:rPr>
                        <a:t>It can be prevented by </a:t>
                      </a:r>
                      <a:r>
                        <a:rPr lang="en-US" sz="1800" b="0" kern="1200" dirty="0">
                          <a:solidFill>
                            <a:schemeClr val="accent6"/>
                          </a:solidFill>
                          <a:latin typeface="+mn-lt"/>
                          <a:ea typeface="+mn-ea"/>
                          <a:cs typeface="+mn-cs"/>
                        </a:rPr>
                        <a:t>avoiding the necessary conditions</a:t>
                      </a:r>
                      <a:r>
                        <a:rPr lang="en-US" sz="1800" b="0" kern="1200" dirty="0">
                          <a:solidFill>
                            <a:schemeClr val="dk1"/>
                          </a:solidFill>
                          <a:latin typeface="+mn-lt"/>
                          <a:ea typeface="+mn-ea"/>
                          <a:cs typeface="+mn-cs"/>
                        </a:rPr>
                        <a:t> for deadlock.</a:t>
                      </a: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1800" b="0" kern="1200" dirty="0">
                          <a:solidFill>
                            <a:schemeClr val="dk1"/>
                          </a:solidFill>
                          <a:latin typeface="+mn-lt"/>
                          <a:ea typeface="+mn-ea"/>
                          <a:cs typeface="+mn-cs"/>
                        </a:rPr>
                        <a:t>It can be prevented by </a:t>
                      </a:r>
                      <a:r>
                        <a:rPr lang="en-US" sz="1800" b="0" kern="1200" dirty="0">
                          <a:solidFill>
                            <a:schemeClr val="accent6"/>
                          </a:solidFill>
                          <a:latin typeface="+mn-lt"/>
                          <a:ea typeface="+mn-ea"/>
                          <a:cs typeface="+mn-cs"/>
                        </a:rPr>
                        <a:t>Aging</a:t>
                      </a:r>
                      <a:r>
                        <a:rPr lang="en-US" sz="1800" b="0" kern="1200" dirty="0">
                          <a:solidFill>
                            <a:schemeClr val="dk1"/>
                          </a:solidFill>
                          <a:latin typeface="+mn-lt"/>
                          <a:ea typeface="+mn-ea"/>
                          <a:cs typeface="+mn-cs"/>
                        </a:rPr>
                        <a:t>.</a:t>
                      </a:r>
                      <a:endParaRPr lang="en-GB" sz="1800" b="0" kern="1200" dirty="0">
                        <a:solidFill>
                          <a:schemeClr val="dk1"/>
                        </a:solidFill>
                        <a:latin typeface="+mn-lt"/>
                        <a:ea typeface="+mn-ea"/>
                        <a:cs typeface="+mn-cs"/>
                      </a:endParaRPr>
                    </a:p>
                  </a:txBody>
                  <a:tcPr marL="68580" marR="68580" marT="34290" marB="3429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6249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j-lt"/>
              </a:rPr>
              <a:t>Sequence of events to use a Resource</a:t>
            </a:r>
          </a:p>
        </p:txBody>
      </p:sp>
      <p:pic>
        <p:nvPicPr>
          <p:cNvPr id="1026" name="Picture 2"/>
          <p:cNvPicPr>
            <a:picLocks noGrp="1" noChangeAspect="1" noChangeArrowheads="1"/>
          </p:cNvPicPr>
          <p:nvPr>
            <p:ph idx="1"/>
          </p:nvPr>
        </p:nvPicPr>
        <p:blipFill>
          <a:blip r:embed="rId2"/>
          <a:srcRect/>
          <a:stretch>
            <a:fillRect/>
          </a:stretch>
        </p:blipFill>
        <p:spPr bwMode="auto">
          <a:xfrm>
            <a:off x="304800" y="1295400"/>
            <a:ext cx="8610600" cy="4572000"/>
          </a:xfrm>
          <a:prstGeom prst="rect">
            <a:avLst/>
          </a:prstGeom>
          <a:noFill/>
          <a:ln w="9525">
            <a:noFill/>
            <a:miter lim="800000"/>
            <a:headEnd/>
            <a:tailEnd/>
          </a:ln>
          <a:effectLst/>
        </p:spPr>
      </p:pic>
    </p:spTree>
    <p:extLst>
      <p:ext uri="{BB962C8B-B14F-4D97-AF65-F5344CB8AC3E}">
        <p14:creationId xmlns:p14="http://schemas.microsoft.com/office/powerpoint/2010/main" val="172152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AD26-4034-465A-9B85-F88DB6FDC9D5}"/>
              </a:ext>
            </a:extLst>
          </p:cNvPr>
          <p:cNvSpPr>
            <a:spLocks noGrp="1"/>
          </p:cNvSpPr>
          <p:nvPr>
            <p:ph type="title"/>
          </p:nvPr>
        </p:nvSpPr>
        <p:spPr/>
        <p:txBody>
          <a:bodyPr>
            <a:normAutofit/>
          </a:bodyPr>
          <a:lstStyle/>
          <a:p>
            <a:r>
              <a:rPr lang="en-US" sz="4000" b="1" dirty="0">
                <a:latin typeface="+mj-lt"/>
              </a:rPr>
              <a:t>Necessary Conditions for Deadlock</a:t>
            </a:r>
            <a:endParaRPr lang="en-IN" sz="4000" b="1" dirty="0">
              <a:latin typeface="+mj-lt"/>
            </a:endParaRPr>
          </a:p>
        </p:txBody>
      </p:sp>
      <p:sp>
        <p:nvSpPr>
          <p:cNvPr id="3" name="Content Placeholder 2">
            <a:extLst>
              <a:ext uri="{FF2B5EF4-FFF2-40B4-BE49-F238E27FC236}">
                <a16:creationId xmlns:a16="http://schemas.microsoft.com/office/drawing/2014/main" id="{522319A4-11E5-40C9-B870-588CE1A1AA52}"/>
              </a:ext>
            </a:extLst>
          </p:cNvPr>
          <p:cNvSpPr>
            <a:spLocks noGrp="1"/>
          </p:cNvSpPr>
          <p:nvPr>
            <p:ph idx="1"/>
          </p:nvPr>
        </p:nvSpPr>
        <p:spPr>
          <a:xfrm>
            <a:off x="190500" y="914400"/>
            <a:ext cx="8763000" cy="5334000"/>
          </a:xfrm>
        </p:spPr>
        <p:txBody>
          <a:bodyPr>
            <a:noAutofit/>
          </a:bodyPr>
          <a:lstStyle/>
          <a:p>
            <a:pPr marL="457200" indent="-410400" algn="just">
              <a:buClr>
                <a:schemeClr val="tx1"/>
              </a:buClr>
              <a:buFont typeface="+mj-lt"/>
              <a:buAutoNum type="arabicPeriod"/>
            </a:pPr>
            <a:r>
              <a:rPr lang="en-IN" b="1" dirty="0">
                <a:solidFill>
                  <a:schemeClr val="tx2"/>
                </a:solidFill>
                <a:latin typeface="+mn-lt"/>
              </a:rPr>
              <a:t>Mutual exclusion:</a:t>
            </a:r>
          </a:p>
          <a:p>
            <a:pPr marL="857250" lvl="1" indent="-410400" algn="just"/>
            <a:r>
              <a:rPr lang="en-US" sz="2400" b="1" dirty="0">
                <a:latin typeface="+mn-lt"/>
              </a:rPr>
              <a:t>At least one resource type </a:t>
            </a:r>
            <a:r>
              <a:rPr lang="en-US" sz="2400" dirty="0">
                <a:latin typeface="+mn-lt"/>
              </a:rPr>
              <a:t>in the system which can be used in </a:t>
            </a:r>
            <a:r>
              <a:rPr lang="en-US" sz="2400" b="1" dirty="0">
                <a:latin typeface="+mn-lt"/>
              </a:rPr>
              <a:t>non-shareable mode </a:t>
            </a:r>
            <a:r>
              <a:rPr lang="en-US" sz="2400" dirty="0">
                <a:latin typeface="+mn-lt"/>
              </a:rPr>
              <a:t>(i.e., one at a time) for example printer.</a:t>
            </a:r>
          </a:p>
          <a:p>
            <a:pPr marL="857250" lvl="1" indent="-410400" algn="just"/>
            <a:r>
              <a:rPr lang="en-US" sz="2400" dirty="0">
                <a:latin typeface="+mn-lt"/>
              </a:rPr>
              <a:t>Because many resource can be shared by more than one process at a time (e.g., </a:t>
            </a:r>
            <a:r>
              <a:rPr lang="en-IN" sz="2400" dirty="0">
                <a:latin typeface="+mn-lt"/>
              </a:rPr>
              <a:t>Memory location).</a:t>
            </a:r>
          </a:p>
          <a:p>
            <a:pPr marL="457200" indent="-410400" algn="just">
              <a:buClr>
                <a:schemeClr val="tx1"/>
              </a:buClr>
              <a:buFont typeface="+mj-lt"/>
              <a:buAutoNum type="arabicPeriod"/>
            </a:pPr>
            <a:r>
              <a:rPr lang="en-IN" b="1" dirty="0">
                <a:solidFill>
                  <a:schemeClr val="tx2"/>
                </a:solidFill>
                <a:latin typeface="+mn-lt"/>
              </a:rPr>
              <a:t>Hold and Wait: </a:t>
            </a:r>
          </a:p>
          <a:p>
            <a:pPr marL="857250" lvl="1" indent="-410400" algn="just"/>
            <a:r>
              <a:rPr lang="en-IN" sz="2400" dirty="0">
                <a:latin typeface="+mn-lt"/>
              </a:rPr>
              <a:t>Processes are allowed to request for new resources without releasing the resources they are currently holding.</a:t>
            </a:r>
          </a:p>
          <a:p>
            <a:pPr marL="457200" indent="-410400" algn="just">
              <a:buClr>
                <a:schemeClr val="tx1"/>
              </a:buClr>
              <a:buFont typeface="+mj-lt"/>
              <a:buAutoNum type="arabicPeriod"/>
            </a:pPr>
            <a:r>
              <a:rPr lang="en-IN" b="1" dirty="0">
                <a:solidFill>
                  <a:schemeClr val="tx2"/>
                </a:solidFill>
                <a:latin typeface="+mn-lt"/>
              </a:rPr>
              <a:t>No pre-emption:</a:t>
            </a:r>
          </a:p>
          <a:p>
            <a:pPr marL="857250" lvl="1" indent="-410400" algn="just"/>
            <a:r>
              <a:rPr lang="en-US" sz="2400" dirty="0">
                <a:latin typeface="+mn-lt"/>
              </a:rPr>
              <a:t>A resource can be released only voluntarily by the process holding it after that process has completed its task. </a:t>
            </a:r>
          </a:p>
          <a:p>
            <a:pPr marL="400050" lvl="1" indent="0" algn="just">
              <a:buNone/>
            </a:pPr>
            <a:endParaRPr lang="en-IN" sz="2400" dirty="0">
              <a:latin typeface="+mn-lt"/>
            </a:endParaRPr>
          </a:p>
        </p:txBody>
      </p:sp>
    </p:spTree>
    <p:extLst>
      <p:ext uri="{BB962C8B-B14F-4D97-AF65-F5344CB8AC3E}">
        <p14:creationId xmlns:p14="http://schemas.microsoft.com/office/powerpoint/2010/main" val="96882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themeOverride>
</file>

<file path=docProps/app.xml><?xml version="1.0" encoding="utf-8"?>
<Properties xmlns="http://schemas.openxmlformats.org/officeDocument/2006/extended-properties" xmlns:vt="http://schemas.openxmlformats.org/officeDocument/2006/docPropsVTypes">
  <Template/>
  <TotalTime>21725</TotalTime>
  <Words>4279</Words>
  <Application>Microsoft Office PowerPoint</Application>
  <PresentationFormat>On-screen Show (4:3)</PresentationFormat>
  <Paragraphs>1831</Paragraphs>
  <Slides>57</Slides>
  <Notes>8</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57</vt:i4>
      </vt:variant>
    </vt:vector>
  </HeadingPairs>
  <TitlesOfParts>
    <vt:vector size="67" baseType="lpstr">
      <vt:lpstr>Arial</vt:lpstr>
      <vt:lpstr>Calibri</vt:lpstr>
      <vt:lpstr>Cambria</vt:lpstr>
      <vt:lpstr>Open Sans Extrabold</vt:lpstr>
      <vt:lpstr>Roboto Condensed</vt:lpstr>
      <vt:lpstr>Wingdings</vt:lpstr>
      <vt:lpstr>Wingdings 3</vt:lpstr>
      <vt:lpstr>Office Theme</vt:lpstr>
      <vt:lpstr>Office Theme</vt:lpstr>
      <vt:lpstr>Office Theme</vt:lpstr>
      <vt:lpstr>PowerPoint Presentation</vt:lpstr>
      <vt:lpstr>Topics to be covered</vt:lpstr>
      <vt:lpstr>What is Deadlock?</vt:lpstr>
      <vt:lpstr>Definition of Deadlock</vt:lpstr>
      <vt:lpstr>Deadlock</vt:lpstr>
      <vt:lpstr>Deadlock v/s Starvation</vt:lpstr>
      <vt:lpstr>Deadlock v/s Starvation</vt:lpstr>
      <vt:lpstr>Sequence of events to use a Resource</vt:lpstr>
      <vt:lpstr>Necessary Conditions for Deadlock</vt:lpstr>
      <vt:lpstr>Necessary Conditions for Deadlock</vt:lpstr>
      <vt:lpstr>Deadlock Modeling </vt:lpstr>
      <vt:lpstr>Construction of Resource Allocation Graph</vt:lpstr>
      <vt:lpstr>Resource Allocation Graph</vt:lpstr>
      <vt:lpstr>PowerPoint Presentation</vt:lpstr>
      <vt:lpstr>Handling Deadlocks In DOS</vt:lpstr>
      <vt:lpstr>Handling Deadlocks In DOS</vt:lpstr>
      <vt:lpstr>Deadlock Prevention</vt:lpstr>
      <vt:lpstr>Deadlock Prevention</vt:lpstr>
      <vt:lpstr>Violation of Mutual Exclusion Condition</vt:lpstr>
      <vt:lpstr>Violation of Hold and Wait Condition</vt:lpstr>
      <vt:lpstr>Violation of Hold and Wait Condition</vt:lpstr>
      <vt:lpstr>Violation of No Preemption Condition</vt:lpstr>
      <vt:lpstr>Violation of Circular Wait Condition</vt:lpstr>
      <vt:lpstr>Deadlock Avoidance</vt:lpstr>
      <vt:lpstr>Safe and unsafe states</vt:lpstr>
      <vt:lpstr>Safe state</vt:lpstr>
      <vt:lpstr>Unsafe state</vt:lpstr>
      <vt:lpstr>Deadlock avoidance</vt:lpstr>
      <vt:lpstr>Banker’s algorithm for single resource</vt:lpstr>
      <vt:lpstr>Banker’s algorithm for single resource  (safe state)</vt:lpstr>
      <vt:lpstr>Banker’s algorithm for single resource  (safe state)</vt:lpstr>
      <vt:lpstr>Banker’s algorithm for single resource (unsafe state)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Detection</vt:lpstr>
      <vt:lpstr>Deadlock Detection</vt:lpstr>
      <vt:lpstr>Deadlock detection for single resource (RAG)</vt:lpstr>
      <vt:lpstr>Deadlock detection for single resource (RAG)</vt:lpstr>
      <vt:lpstr>Deadlock detection for multiple resources</vt:lpstr>
      <vt:lpstr>Deadlock detection for multiple resources</vt:lpstr>
      <vt:lpstr>Deadlock detection for multiple resources</vt:lpstr>
      <vt:lpstr>Deadlock recovery</vt:lpstr>
      <vt:lpstr>Deadlock Recovery</vt:lpstr>
      <vt:lpstr>Deadlock Recovery</vt:lpstr>
      <vt:lpstr>Deadlock Recovery</vt:lpstr>
      <vt:lpstr>Deadlock Recovery</vt:lpstr>
      <vt:lpstr>PowerPoint Presentation</vt:lpstr>
    </vt:vector>
  </TitlesOfParts>
  <Company>Marwadi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OS</dc:title>
  <dc:creator>Aanchal Phutela</dc:creator>
  <cp:lastModifiedBy>Chetan Chudasama</cp:lastModifiedBy>
  <cp:revision>2767</cp:revision>
  <dcterms:created xsi:type="dcterms:W3CDTF">2013-05-17T03:00:03Z</dcterms:created>
  <dcterms:modified xsi:type="dcterms:W3CDTF">2023-05-08T04:04:26Z</dcterms:modified>
</cp:coreProperties>
</file>