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58"/>
  </p:notesMasterIdLst>
  <p:sldIdLst>
    <p:sldId id="331" r:id="rId3"/>
    <p:sldId id="458" r:id="rId4"/>
    <p:sldId id="257" r:id="rId5"/>
    <p:sldId id="473" r:id="rId6"/>
    <p:sldId id="258" r:id="rId7"/>
    <p:sldId id="335" r:id="rId8"/>
    <p:sldId id="459" r:id="rId9"/>
    <p:sldId id="460" r:id="rId10"/>
    <p:sldId id="461" r:id="rId11"/>
    <p:sldId id="474" r:id="rId12"/>
    <p:sldId id="464" r:id="rId13"/>
    <p:sldId id="463" r:id="rId14"/>
    <p:sldId id="468" r:id="rId15"/>
    <p:sldId id="467" r:id="rId16"/>
    <p:sldId id="465" r:id="rId17"/>
    <p:sldId id="470" r:id="rId18"/>
    <p:sldId id="471" r:id="rId19"/>
    <p:sldId id="466" r:id="rId20"/>
    <p:sldId id="469" r:id="rId21"/>
    <p:sldId id="472"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90" r:id="rId38"/>
    <p:sldId id="491" r:id="rId39"/>
    <p:sldId id="492" r:id="rId40"/>
    <p:sldId id="493" r:id="rId41"/>
    <p:sldId id="494" r:id="rId42"/>
    <p:sldId id="495" r:id="rId43"/>
    <p:sldId id="496" r:id="rId44"/>
    <p:sldId id="497" r:id="rId45"/>
    <p:sldId id="498" r:id="rId46"/>
    <p:sldId id="499" r:id="rId47"/>
    <p:sldId id="500" r:id="rId48"/>
    <p:sldId id="501" r:id="rId49"/>
    <p:sldId id="502" r:id="rId50"/>
    <p:sldId id="503" r:id="rId51"/>
    <p:sldId id="504" r:id="rId52"/>
    <p:sldId id="505" r:id="rId53"/>
    <p:sldId id="506" r:id="rId54"/>
    <p:sldId id="507" r:id="rId55"/>
    <p:sldId id="508" r:id="rId56"/>
    <p:sldId id="334" r:id="rId5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2845476-A20B-4C35-9B6C-59757C17A9B6}" type="datetimeFigureOut">
              <a:rPr lang="en-IN" smtClean="0"/>
              <a:t>12-02-2024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5348E46-4214-4A92-9104-A7BB07410311}" type="slidenum">
              <a:rPr lang="en-IN" smtClean="0"/>
              <a:t>‹#›</a:t>
            </a:fld>
            <a:endParaRPr lang="en-IN"/>
          </a:p>
        </p:txBody>
      </p:sp>
    </p:spTree>
    <p:extLst>
      <p:ext uri="{BB962C8B-B14F-4D97-AF65-F5344CB8AC3E}">
        <p14:creationId xmlns:p14="http://schemas.microsoft.com/office/powerpoint/2010/main" val="79194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29</a:t>
            </a:fld>
            <a:endParaRPr lang="en-IN"/>
          </a:p>
        </p:txBody>
      </p:sp>
    </p:spTree>
    <p:extLst>
      <p:ext uri="{BB962C8B-B14F-4D97-AF65-F5344CB8AC3E}">
        <p14:creationId xmlns:p14="http://schemas.microsoft.com/office/powerpoint/2010/main" val="387573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38</a:t>
            </a:fld>
            <a:endParaRPr lang="en-IN"/>
          </a:p>
        </p:txBody>
      </p:sp>
    </p:spTree>
    <p:extLst>
      <p:ext uri="{BB962C8B-B14F-4D97-AF65-F5344CB8AC3E}">
        <p14:creationId xmlns:p14="http://schemas.microsoft.com/office/powerpoint/2010/main" val="3998023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39</a:t>
            </a:fld>
            <a:endParaRPr lang="en-IN"/>
          </a:p>
        </p:txBody>
      </p:sp>
    </p:spTree>
    <p:extLst>
      <p:ext uri="{BB962C8B-B14F-4D97-AF65-F5344CB8AC3E}">
        <p14:creationId xmlns:p14="http://schemas.microsoft.com/office/powerpoint/2010/main" val="4124427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40</a:t>
            </a:fld>
            <a:endParaRPr lang="en-IN"/>
          </a:p>
        </p:txBody>
      </p:sp>
    </p:spTree>
    <p:extLst>
      <p:ext uri="{BB962C8B-B14F-4D97-AF65-F5344CB8AC3E}">
        <p14:creationId xmlns:p14="http://schemas.microsoft.com/office/powerpoint/2010/main" val="189190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41</a:t>
            </a:fld>
            <a:endParaRPr lang="en-IN"/>
          </a:p>
        </p:txBody>
      </p:sp>
    </p:spTree>
    <p:extLst>
      <p:ext uri="{BB962C8B-B14F-4D97-AF65-F5344CB8AC3E}">
        <p14:creationId xmlns:p14="http://schemas.microsoft.com/office/powerpoint/2010/main" val="320460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42</a:t>
            </a:fld>
            <a:endParaRPr lang="en-IN"/>
          </a:p>
        </p:txBody>
      </p:sp>
    </p:spTree>
    <p:extLst>
      <p:ext uri="{BB962C8B-B14F-4D97-AF65-F5344CB8AC3E}">
        <p14:creationId xmlns:p14="http://schemas.microsoft.com/office/powerpoint/2010/main" val="2838926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43</a:t>
            </a:fld>
            <a:endParaRPr lang="en-IN"/>
          </a:p>
        </p:txBody>
      </p:sp>
    </p:spTree>
    <p:extLst>
      <p:ext uri="{BB962C8B-B14F-4D97-AF65-F5344CB8AC3E}">
        <p14:creationId xmlns:p14="http://schemas.microsoft.com/office/powerpoint/2010/main" val="3754616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44</a:t>
            </a:fld>
            <a:endParaRPr lang="en-IN"/>
          </a:p>
        </p:txBody>
      </p:sp>
    </p:spTree>
    <p:extLst>
      <p:ext uri="{BB962C8B-B14F-4D97-AF65-F5344CB8AC3E}">
        <p14:creationId xmlns:p14="http://schemas.microsoft.com/office/powerpoint/2010/main" val="222299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45</a:t>
            </a:fld>
            <a:endParaRPr lang="en-IN"/>
          </a:p>
        </p:txBody>
      </p:sp>
    </p:spTree>
    <p:extLst>
      <p:ext uri="{BB962C8B-B14F-4D97-AF65-F5344CB8AC3E}">
        <p14:creationId xmlns:p14="http://schemas.microsoft.com/office/powerpoint/2010/main" val="324197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46</a:t>
            </a:fld>
            <a:endParaRPr lang="en-IN"/>
          </a:p>
        </p:txBody>
      </p:sp>
    </p:spTree>
    <p:extLst>
      <p:ext uri="{BB962C8B-B14F-4D97-AF65-F5344CB8AC3E}">
        <p14:creationId xmlns:p14="http://schemas.microsoft.com/office/powerpoint/2010/main" val="2005354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47</a:t>
            </a:fld>
            <a:endParaRPr lang="en-IN"/>
          </a:p>
        </p:txBody>
      </p:sp>
    </p:spTree>
    <p:extLst>
      <p:ext uri="{BB962C8B-B14F-4D97-AF65-F5344CB8AC3E}">
        <p14:creationId xmlns:p14="http://schemas.microsoft.com/office/powerpoint/2010/main" val="225308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30</a:t>
            </a:fld>
            <a:endParaRPr lang="en-IN"/>
          </a:p>
        </p:txBody>
      </p:sp>
    </p:spTree>
    <p:extLst>
      <p:ext uri="{BB962C8B-B14F-4D97-AF65-F5344CB8AC3E}">
        <p14:creationId xmlns:p14="http://schemas.microsoft.com/office/powerpoint/2010/main" val="3264728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48</a:t>
            </a:fld>
            <a:endParaRPr lang="en-IN"/>
          </a:p>
        </p:txBody>
      </p:sp>
    </p:spTree>
    <p:extLst>
      <p:ext uri="{BB962C8B-B14F-4D97-AF65-F5344CB8AC3E}">
        <p14:creationId xmlns:p14="http://schemas.microsoft.com/office/powerpoint/2010/main" val="2230456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49</a:t>
            </a:fld>
            <a:endParaRPr lang="en-IN"/>
          </a:p>
        </p:txBody>
      </p:sp>
    </p:spTree>
    <p:extLst>
      <p:ext uri="{BB962C8B-B14F-4D97-AF65-F5344CB8AC3E}">
        <p14:creationId xmlns:p14="http://schemas.microsoft.com/office/powerpoint/2010/main" val="589238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50</a:t>
            </a:fld>
            <a:endParaRPr lang="en-IN"/>
          </a:p>
        </p:txBody>
      </p:sp>
    </p:spTree>
    <p:extLst>
      <p:ext uri="{BB962C8B-B14F-4D97-AF65-F5344CB8AC3E}">
        <p14:creationId xmlns:p14="http://schemas.microsoft.com/office/powerpoint/2010/main" val="52663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51</a:t>
            </a:fld>
            <a:endParaRPr lang="en-IN"/>
          </a:p>
        </p:txBody>
      </p:sp>
    </p:spTree>
    <p:extLst>
      <p:ext uri="{BB962C8B-B14F-4D97-AF65-F5344CB8AC3E}">
        <p14:creationId xmlns:p14="http://schemas.microsoft.com/office/powerpoint/2010/main" val="1982553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52</a:t>
            </a:fld>
            <a:endParaRPr lang="en-IN"/>
          </a:p>
        </p:txBody>
      </p:sp>
    </p:spTree>
    <p:extLst>
      <p:ext uri="{BB962C8B-B14F-4D97-AF65-F5344CB8AC3E}">
        <p14:creationId xmlns:p14="http://schemas.microsoft.com/office/powerpoint/2010/main" val="4235865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53</a:t>
            </a:fld>
            <a:endParaRPr lang="en-IN"/>
          </a:p>
        </p:txBody>
      </p:sp>
    </p:spTree>
    <p:extLst>
      <p:ext uri="{BB962C8B-B14F-4D97-AF65-F5344CB8AC3E}">
        <p14:creationId xmlns:p14="http://schemas.microsoft.com/office/powerpoint/2010/main" val="3996164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54</a:t>
            </a:fld>
            <a:endParaRPr lang="en-IN"/>
          </a:p>
        </p:txBody>
      </p:sp>
    </p:spTree>
    <p:extLst>
      <p:ext uri="{BB962C8B-B14F-4D97-AF65-F5344CB8AC3E}">
        <p14:creationId xmlns:p14="http://schemas.microsoft.com/office/powerpoint/2010/main" val="3604211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31</a:t>
            </a:fld>
            <a:endParaRPr lang="en-IN"/>
          </a:p>
        </p:txBody>
      </p:sp>
    </p:spTree>
    <p:extLst>
      <p:ext uri="{BB962C8B-B14F-4D97-AF65-F5344CB8AC3E}">
        <p14:creationId xmlns:p14="http://schemas.microsoft.com/office/powerpoint/2010/main" val="99051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32</a:t>
            </a:fld>
            <a:endParaRPr lang="en-IN"/>
          </a:p>
        </p:txBody>
      </p:sp>
    </p:spTree>
    <p:extLst>
      <p:ext uri="{BB962C8B-B14F-4D97-AF65-F5344CB8AC3E}">
        <p14:creationId xmlns:p14="http://schemas.microsoft.com/office/powerpoint/2010/main" val="69878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33</a:t>
            </a:fld>
            <a:endParaRPr lang="en-IN"/>
          </a:p>
        </p:txBody>
      </p:sp>
    </p:spTree>
    <p:extLst>
      <p:ext uri="{BB962C8B-B14F-4D97-AF65-F5344CB8AC3E}">
        <p14:creationId xmlns:p14="http://schemas.microsoft.com/office/powerpoint/2010/main" val="187243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34</a:t>
            </a:fld>
            <a:endParaRPr lang="en-IN"/>
          </a:p>
        </p:txBody>
      </p:sp>
    </p:spTree>
    <p:extLst>
      <p:ext uri="{BB962C8B-B14F-4D97-AF65-F5344CB8AC3E}">
        <p14:creationId xmlns:p14="http://schemas.microsoft.com/office/powerpoint/2010/main" val="1268710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35</a:t>
            </a:fld>
            <a:endParaRPr lang="en-IN"/>
          </a:p>
        </p:txBody>
      </p:sp>
    </p:spTree>
    <p:extLst>
      <p:ext uri="{BB962C8B-B14F-4D97-AF65-F5344CB8AC3E}">
        <p14:creationId xmlns:p14="http://schemas.microsoft.com/office/powerpoint/2010/main" val="72691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36</a:t>
            </a:fld>
            <a:endParaRPr lang="en-IN"/>
          </a:p>
        </p:txBody>
      </p:sp>
    </p:spTree>
    <p:extLst>
      <p:ext uri="{BB962C8B-B14F-4D97-AF65-F5344CB8AC3E}">
        <p14:creationId xmlns:p14="http://schemas.microsoft.com/office/powerpoint/2010/main" val="3189566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37</a:t>
            </a:fld>
            <a:endParaRPr lang="en-IN"/>
          </a:p>
        </p:txBody>
      </p:sp>
    </p:spTree>
    <p:extLst>
      <p:ext uri="{BB962C8B-B14F-4D97-AF65-F5344CB8AC3E}">
        <p14:creationId xmlns:p14="http://schemas.microsoft.com/office/powerpoint/2010/main" val="104002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470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94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5026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07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3083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446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354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588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8"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341616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096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8358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435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1724" y="2094103"/>
            <a:ext cx="2172335" cy="2056129"/>
          </a:xfrm>
          <a:prstGeom prst="rect">
            <a:avLst/>
          </a:prstGeom>
        </p:spPr>
        <p:txBody>
          <a:bodyPr wrap="square" lIns="0" tIns="0" rIns="0" bIns="0">
            <a:spAutoFit/>
          </a:bodyPr>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a:xfrm>
            <a:off x="3937190" y="1421193"/>
            <a:ext cx="7328534" cy="2478404"/>
          </a:xfrm>
          <a:prstGeom prst="rect">
            <a:avLst/>
          </a:prstGeom>
        </p:spPr>
        <p:txBody>
          <a:bodyPr wrap="square" lIns="0" tIns="0" rIns="0" bIns="0">
            <a:spAutoFit/>
          </a:bodyPr>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
        <p:nvSpPr>
          <p:cNvPr id="7" name="Rounded Rectangle 6"/>
          <p:cNvSpPr/>
          <p:nvPr userDrawn="1"/>
        </p:nvSpPr>
        <p:spPr>
          <a:xfrm>
            <a:off x="228600" y="685800"/>
            <a:ext cx="11815571" cy="56921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8"/>
          <a:stretch>
            <a:fillRect/>
          </a:stretch>
        </p:blipFill>
        <p:spPr>
          <a:xfrm>
            <a:off x="9601200" y="-127711"/>
            <a:ext cx="2110159" cy="9412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solidFill>
                  <a:prstClr val="black">
                    <a:tint val="75000"/>
                  </a:prstClr>
                </a:solidFill>
              </a:rPr>
              <a:pPr/>
              <a:t>12-02-2024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9412103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 y="-11861"/>
            <a:ext cx="12191975" cy="6857987"/>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p:nvPr/>
        </p:nvSpPr>
        <p:spPr>
          <a:xfrm>
            <a:off x="794598" y="5051959"/>
            <a:ext cx="3446145" cy="259045"/>
          </a:xfrm>
          <a:prstGeom prst="rect">
            <a:avLst/>
          </a:prstGeom>
        </p:spPr>
        <p:txBody>
          <a:bodyPr vert="horz" wrap="square" lIns="0" tIns="12700" rIns="0" bIns="0" rtlCol="0">
            <a:spAutoFit/>
          </a:bodyPr>
          <a:lstStyle/>
          <a:p>
            <a:pPr marL="12700">
              <a:spcBef>
                <a:spcPts val="100"/>
              </a:spcBef>
            </a:pPr>
            <a:r>
              <a:rPr sz="1600" spc="15" dirty="0">
                <a:solidFill>
                  <a:srgbClr val="FFFFFF"/>
                </a:solidFill>
                <a:latin typeface="FreeSans"/>
                <a:cs typeface="FreeSans"/>
              </a:rPr>
              <a:t>Department </a:t>
            </a:r>
            <a:r>
              <a:rPr sz="1600" spc="31" dirty="0">
                <a:solidFill>
                  <a:srgbClr val="FFFFFF"/>
                </a:solidFill>
                <a:latin typeface="FreeSans"/>
                <a:cs typeface="FreeSans"/>
              </a:rPr>
              <a:t>of </a:t>
            </a:r>
            <a:r>
              <a:rPr lang="en-IN" sz="1600" spc="5" dirty="0">
                <a:solidFill>
                  <a:srgbClr val="FFFFFF"/>
                </a:solidFill>
                <a:latin typeface="FreeSans"/>
                <a:cs typeface="FreeSans"/>
              </a:rPr>
              <a:t>Computer Engineering</a:t>
            </a:r>
            <a:endParaRPr sz="1600" dirty="0">
              <a:latin typeface="FreeSans"/>
              <a:cs typeface="FreeSans"/>
            </a:endParaRPr>
          </a:p>
        </p:txBody>
      </p:sp>
      <p:sp>
        <p:nvSpPr>
          <p:cNvPr id="6" name="object 6"/>
          <p:cNvSpPr txBox="1"/>
          <p:nvPr/>
        </p:nvSpPr>
        <p:spPr>
          <a:xfrm>
            <a:off x="794597" y="5396376"/>
            <a:ext cx="2405803" cy="300147"/>
          </a:xfrm>
          <a:prstGeom prst="rect">
            <a:avLst/>
          </a:prstGeom>
        </p:spPr>
        <p:txBody>
          <a:bodyPr vert="horz" wrap="square" lIns="0" tIns="12700" rIns="0" bIns="0" rtlCol="0">
            <a:spAutoFit/>
          </a:bodyPr>
          <a:lstStyle/>
          <a:p>
            <a:pPr marL="12700">
              <a:spcBef>
                <a:spcPts val="100"/>
              </a:spcBef>
            </a:pPr>
            <a:r>
              <a:rPr lang="en-IN" sz="1867" spc="-55" dirty="0">
                <a:solidFill>
                  <a:srgbClr val="FFFFFF"/>
                </a:solidFill>
                <a:latin typeface="FreeSans"/>
                <a:cs typeface="FreeSans"/>
              </a:rPr>
              <a:t>Prof. Pranav Tank</a:t>
            </a:r>
            <a:endParaRPr sz="1867" dirty="0">
              <a:latin typeface="FreeSans"/>
              <a:cs typeface="FreeSans"/>
            </a:endParaRPr>
          </a:p>
        </p:txBody>
      </p:sp>
      <p:sp>
        <p:nvSpPr>
          <p:cNvPr id="7" name="object 7"/>
          <p:cNvSpPr txBox="1">
            <a:spLocks noGrp="1"/>
          </p:cNvSpPr>
          <p:nvPr>
            <p:ph type="title"/>
          </p:nvPr>
        </p:nvSpPr>
        <p:spPr>
          <a:xfrm>
            <a:off x="622595" y="1443199"/>
            <a:ext cx="5225625" cy="505267"/>
          </a:xfrm>
          <a:prstGeom prst="rect">
            <a:avLst/>
          </a:prstGeom>
        </p:spPr>
        <p:txBody>
          <a:bodyPr vert="horz" wrap="square" lIns="0" tIns="12700" rIns="0" bIns="0" numCol="1" rtlCol="0" anchor="b" anchorCtr="0" compatLnSpc="1">
            <a:prstTxWarp prst="textNoShape">
              <a:avLst/>
            </a:prstTxWarp>
            <a:spAutoFit/>
          </a:bodyPr>
          <a:lstStyle/>
          <a:p>
            <a:pPr marL="12700">
              <a:spcBef>
                <a:spcPts val="100"/>
              </a:spcBef>
            </a:pPr>
            <a:r>
              <a:rPr lang="en-IN" sz="3200" spc="55" dirty="0">
                <a:latin typeface="Times New Roman" panose="02020603050405020304" pitchFamily="18" charset="0"/>
                <a:cs typeface="Times New Roman" panose="02020603050405020304" pitchFamily="18" charset="0"/>
              </a:rPr>
              <a:t>Concurrency Control (IPC)</a:t>
            </a:r>
            <a:endParaRPr sz="3200" spc="-35" dirty="0">
              <a:solidFill>
                <a:schemeClr val="bg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17199" y="1624335"/>
            <a:ext cx="4734560" cy="1792798"/>
          </a:xfrm>
          <a:prstGeom prst="rect">
            <a:avLst/>
          </a:prstGeom>
        </p:spPr>
        <p:txBody>
          <a:bodyPr vert="horz" wrap="square" lIns="0" tIns="116840" rIns="0" bIns="0" rtlCol="0">
            <a:spAutoFit/>
          </a:bodyPr>
          <a:lstStyle/>
          <a:p>
            <a:pPr marL="12700">
              <a:spcBef>
                <a:spcPts val="920"/>
              </a:spcBef>
            </a:pPr>
            <a:endParaRPr lang="en-IN" sz="2600" spc="-75" dirty="0">
              <a:solidFill>
                <a:srgbClr val="FFFFFF"/>
              </a:solidFill>
              <a:latin typeface="FreeSans"/>
              <a:cs typeface="FreeSans"/>
            </a:endParaRPr>
          </a:p>
          <a:p>
            <a:pPr marL="12700">
              <a:spcBef>
                <a:spcPts val="920"/>
              </a:spcBef>
            </a:pPr>
            <a:r>
              <a:rPr sz="2600" spc="-75" dirty="0">
                <a:solidFill>
                  <a:srgbClr val="FFFFFF"/>
                </a:solidFill>
                <a:latin typeface="FreeSans"/>
                <a:cs typeface="FreeSans"/>
              </a:rPr>
              <a:t>Unit</a:t>
            </a:r>
            <a:r>
              <a:rPr lang="en-IN" sz="2600" spc="-75" dirty="0">
                <a:solidFill>
                  <a:srgbClr val="FFFFFF"/>
                </a:solidFill>
                <a:latin typeface="FreeSans"/>
                <a:cs typeface="FreeSans"/>
              </a:rPr>
              <a:t>-3</a:t>
            </a:r>
            <a:endParaRPr sz="2600" dirty="0">
              <a:latin typeface="FreeSans"/>
              <a:cs typeface="FreeSans"/>
            </a:endParaRPr>
          </a:p>
          <a:p>
            <a:pPr marL="12700">
              <a:spcBef>
                <a:spcPts val="755"/>
              </a:spcBef>
            </a:pPr>
            <a:r>
              <a:rPr lang="en-IN" spc="-11" dirty="0">
                <a:solidFill>
                  <a:srgbClr val="FFFFFF"/>
                </a:solidFill>
                <a:latin typeface="FreeSans"/>
                <a:cs typeface="FreeSans"/>
              </a:rPr>
              <a:t>Operating System/01CE1401</a:t>
            </a:r>
          </a:p>
          <a:p>
            <a:pPr marL="12700">
              <a:spcBef>
                <a:spcPts val="755"/>
              </a:spcBef>
            </a:pPr>
            <a:endParaRPr dirty="0">
              <a:latin typeface="FreeSans"/>
              <a:cs typeface="FreeSans"/>
            </a:endParaRPr>
          </a:p>
        </p:txBody>
      </p:sp>
      <p:pic>
        <p:nvPicPr>
          <p:cNvPr id="9" name="Picture 8"/>
          <p:cNvPicPr>
            <a:picLocks noChangeAspect="1"/>
          </p:cNvPicPr>
          <p:nvPr/>
        </p:nvPicPr>
        <p:blipFill>
          <a:blip r:embed="rId3"/>
          <a:stretch>
            <a:fillRect/>
          </a:stretch>
        </p:blipFill>
        <p:spPr>
          <a:xfrm>
            <a:off x="794597" y="3783178"/>
            <a:ext cx="2647950" cy="1181100"/>
          </a:xfrm>
          <a:prstGeom prst="rect">
            <a:avLst/>
          </a:prstGeom>
        </p:spPr>
      </p:pic>
    </p:spTree>
    <p:extLst>
      <p:ext uri="{BB962C8B-B14F-4D97-AF65-F5344CB8AC3E}">
        <p14:creationId xmlns:p14="http://schemas.microsoft.com/office/powerpoint/2010/main" val="196579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90600"/>
            <a:ext cx="6019800" cy="3864519"/>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Process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b="1" dirty="0">
                <a:latin typeface="Times New Roman" panose="02020603050405020304" pitchFamily="18" charset="0"/>
                <a:cs typeface="Times New Roman" panose="02020603050405020304" pitchFamily="18" charset="0"/>
              </a:rPr>
              <a:t>Critical Section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Classic problem of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Software Solutions for Synchronization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Hardware Solutions for Synchronization problem</a:t>
            </a:r>
          </a:p>
          <a:p>
            <a:pPr marL="379730" indent="-367665">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Synchronization and their application</a:t>
            </a:r>
            <a:endParaRPr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338250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4725396"/>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Definition</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Race condition is an </a:t>
            </a:r>
            <a:r>
              <a:rPr lang="en-US" sz="2400" u="sng" spc="-5" dirty="0">
                <a:latin typeface="Times New Roman" panose="02020603050405020304" pitchFamily="18" charset="0"/>
                <a:cs typeface="Times New Roman" panose="02020603050405020304" pitchFamily="18" charset="0"/>
              </a:rPr>
              <a:t>undesirable</a:t>
            </a:r>
            <a:r>
              <a:rPr lang="en-US" sz="2400" spc="-5" dirty="0">
                <a:latin typeface="Times New Roman" panose="02020603050405020304" pitchFamily="18" charset="0"/>
                <a:cs typeface="Times New Roman" panose="02020603050405020304" pitchFamily="18" charset="0"/>
              </a:rPr>
              <a:t> situation that occurs when a device or system attempts to perform two or more operations at the </a:t>
            </a:r>
            <a:r>
              <a:rPr lang="en-US" sz="2400" u="sng" spc="-5" dirty="0">
                <a:latin typeface="Times New Roman" panose="02020603050405020304" pitchFamily="18" charset="0"/>
                <a:cs typeface="Times New Roman" panose="02020603050405020304" pitchFamily="18" charset="0"/>
              </a:rPr>
              <a:t>same time</a:t>
            </a:r>
            <a:r>
              <a:rPr lang="en-US" sz="2400" spc="-5" dirty="0">
                <a:latin typeface="Times New Roman" panose="02020603050405020304" pitchFamily="18" charset="0"/>
                <a:cs typeface="Times New Roman" panose="02020603050405020304" pitchFamily="18" charset="0"/>
              </a:rPr>
              <a:t>.</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Race conditions arise in software when separate processes or threads of execution depend on some shared state.</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Operations upon shared states are critical sections that must be mutually exclusive. Failure to do so opens up the possibility of corrupting the shared state.</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u="sng" spc="-5" dirty="0">
                <a:latin typeface="Times New Roman" panose="02020603050405020304" pitchFamily="18" charset="0"/>
                <a:cs typeface="Times New Roman" panose="02020603050405020304" pitchFamily="18" charset="0"/>
              </a:rPr>
              <a:t>Reasons:</a:t>
            </a: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Exact instruction execution order cannot be predicted.</a:t>
            </a: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Resource(file, memory, data) sharing.</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Race condition</a:t>
            </a:r>
          </a:p>
        </p:txBody>
      </p:sp>
    </p:spTree>
    <p:extLst>
      <p:ext uri="{BB962C8B-B14F-4D97-AF65-F5344CB8AC3E}">
        <p14:creationId xmlns:p14="http://schemas.microsoft.com/office/powerpoint/2010/main" val="375078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950517"/>
          </a:xfrm>
          <a:prstGeom prst="rect">
            <a:avLst/>
          </a:prstGeom>
        </p:spPr>
        <p:txBody>
          <a:bodyPr vert="horz" wrap="square" lIns="0" tIns="12700" rIns="0" bIns="0" rtlCol="0">
            <a:spAutoFit/>
          </a:bodyPr>
          <a:lstStyle/>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Example: Print Spooler directory; where 2 processes wants to access shared memory at same time.</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p:txBody>
      </p:sp>
      <p:sp>
        <p:nvSpPr>
          <p:cNvPr id="5" name="object 9">
            <a:extLst>
              <a:ext uri="{FF2B5EF4-FFF2-40B4-BE49-F238E27FC236}">
                <a16:creationId xmlns:a16="http://schemas.microsoft.com/office/drawing/2014/main" id="{4FC53010-3B61-403C-98D5-C7E84F2212C2}"/>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Race condition</a:t>
            </a:r>
          </a:p>
        </p:txBody>
      </p:sp>
      <p:pic>
        <p:nvPicPr>
          <p:cNvPr id="6" name="Picture 5">
            <a:extLst>
              <a:ext uri="{FF2B5EF4-FFF2-40B4-BE49-F238E27FC236}">
                <a16:creationId xmlns:a16="http://schemas.microsoft.com/office/drawing/2014/main" id="{5BB0085B-D2B0-4913-9DFF-8CB6E8188EE0}"/>
              </a:ext>
            </a:extLst>
          </p:cNvPr>
          <p:cNvPicPr>
            <a:picLocks noChangeAspect="1"/>
          </p:cNvPicPr>
          <p:nvPr/>
        </p:nvPicPr>
        <p:blipFill>
          <a:blip r:embed="rId2"/>
          <a:stretch>
            <a:fillRect/>
          </a:stretch>
        </p:blipFill>
        <p:spPr>
          <a:xfrm>
            <a:off x="3231356" y="1681462"/>
            <a:ext cx="5729288" cy="4272689"/>
          </a:xfrm>
          <a:prstGeom prst="rect">
            <a:avLst/>
          </a:prstGeom>
        </p:spPr>
      </p:pic>
    </p:spTree>
    <p:extLst>
      <p:ext uri="{BB962C8B-B14F-4D97-AF65-F5344CB8AC3E}">
        <p14:creationId xmlns:p14="http://schemas.microsoft.com/office/powerpoint/2010/main" val="182623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199" y="836162"/>
            <a:ext cx="5257779" cy="308290"/>
          </a:xfrm>
          <a:prstGeom prst="rect">
            <a:avLst/>
          </a:prstGeom>
        </p:spPr>
        <p:txBody>
          <a:bodyPr vert="horz" wrap="square" lIns="0" tIns="12700" rIns="0" bIns="0" rtlCol="0">
            <a:spAutoFit/>
          </a:bodyPr>
          <a:lstStyle/>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Example 2: Bank Transaction</a:t>
            </a:r>
          </a:p>
        </p:txBody>
      </p:sp>
      <p:sp>
        <p:nvSpPr>
          <p:cNvPr id="5" name="object 9">
            <a:extLst>
              <a:ext uri="{FF2B5EF4-FFF2-40B4-BE49-F238E27FC236}">
                <a16:creationId xmlns:a16="http://schemas.microsoft.com/office/drawing/2014/main" id="{4FC53010-3B61-403C-98D5-C7E84F2212C2}"/>
              </a:ext>
            </a:extLst>
          </p:cNvPr>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Race condition</a:t>
            </a:r>
          </a:p>
        </p:txBody>
      </p:sp>
      <p:pic>
        <p:nvPicPr>
          <p:cNvPr id="4" name="Picture 3">
            <a:extLst>
              <a:ext uri="{FF2B5EF4-FFF2-40B4-BE49-F238E27FC236}">
                <a16:creationId xmlns:a16="http://schemas.microsoft.com/office/drawing/2014/main" id="{0BBBA741-8A38-4756-BC13-9C6AE5F3C954}"/>
              </a:ext>
            </a:extLst>
          </p:cNvPr>
          <p:cNvPicPr>
            <a:picLocks noChangeAspect="1"/>
          </p:cNvPicPr>
          <p:nvPr/>
        </p:nvPicPr>
        <p:blipFill>
          <a:blip r:embed="rId2"/>
          <a:stretch>
            <a:fillRect/>
          </a:stretch>
        </p:blipFill>
        <p:spPr>
          <a:xfrm>
            <a:off x="609600" y="1371600"/>
            <a:ext cx="5353050" cy="4791075"/>
          </a:xfrm>
          <a:prstGeom prst="rect">
            <a:avLst/>
          </a:prstGeom>
        </p:spPr>
      </p:pic>
      <p:pic>
        <p:nvPicPr>
          <p:cNvPr id="8" name="Picture 7">
            <a:extLst>
              <a:ext uri="{FF2B5EF4-FFF2-40B4-BE49-F238E27FC236}">
                <a16:creationId xmlns:a16="http://schemas.microsoft.com/office/drawing/2014/main" id="{D1EC2F6A-1EFE-4D20-9B48-B4E4C0FF7399}"/>
              </a:ext>
            </a:extLst>
          </p:cNvPr>
          <p:cNvPicPr>
            <a:picLocks noChangeAspect="1"/>
          </p:cNvPicPr>
          <p:nvPr/>
        </p:nvPicPr>
        <p:blipFill>
          <a:blip r:embed="rId3"/>
          <a:stretch>
            <a:fillRect/>
          </a:stretch>
        </p:blipFill>
        <p:spPr>
          <a:xfrm>
            <a:off x="6840855" y="990307"/>
            <a:ext cx="4772025" cy="5191125"/>
          </a:xfrm>
          <a:prstGeom prst="rect">
            <a:avLst/>
          </a:prstGeom>
        </p:spPr>
      </p:pic>
      <p:cxnSp>
        <p:nvCxnSpPr>
          <p:cNvPr id="10" name="Straight Connector 9">
            <a:extLst>
              <a:ext uri="{FF2B5EF4-FFF2-40B4-BE49-F238E27FC236}">
                <a16:creationId xmlns:a16="http://schemas.microsoft.com/office/drawing/2014/main" id="{9C5DCBEF-2D5B-4E2C-9E1C-02430C1AC2C3}"/>
              </a:ext>
            </a:extLst>
          </p:cNvPr>
          <p:cNvCxnSpPr/>
          <p:nvPr/>
        </p:nvCxnSpPr>
        <p:spPr>
          <a:xfrm>
            <a:off x="6324600" y="990307"/>
            <a:ext cx="0" cy="5191125"/>
          </a:xfrm>
          <a:prstGeom prst="line">
            <a:avLst/>
          </a:prstGeom>
        </p:spPr>
        <p:style>
          <a:lnRef idx="1">
            <a:schemeClr val="dk1"/>
          </a:lnRef>
          <a:fillRef idx="0">
            <a:schemeClr val="dk1"/>
          </a:fillRef>
          <a:effectRef idx="0">
            <a:schemeClr val="dk1"/>
          </a:effectRef>
          <a:fontRef idx="minor">
            <a:schemeClr val="tx1"/>
          </a:fontRef>
        </p:style>
      </p:cxnSp>
      <p:sp>
        <p:nvSpPr>
          <p:cNvPr id="11" name="object 3">
            <a:extLst>
              <a:ext uri="{FF2B5EF4-FFF2-40B4-BE49-F238E27FC236}">
                <a16:creationId xmlns:a16="http://schemas.microsoft.com/office/drawing/2014/main" id="{E1678867-98A2-46DD-90B0-60FA8030D7FD}"/>
              </a:ext>
            </a:extLst>
          </p:cNvPr>
          <p:cNvSpPr txBox="1"/>
          <p:nvPr/>
        </p:nvSpPr>
        <p:spPr>
          <a:xfrm>
            <a:off x="1949547" y="6096626"/>
            <a:ext cx="2654104" cy="308290"/>
          </a:xfrm>
          <a:prstGeom prst="rect">
            <a:avLst/>
          </a:prstGeom>
        </p:spPr>
        <p:txBody>
          <a:bodyPr vert="horz" wrap="square" lIns="0" tIns="12700" rIns="0" bIns="0" rtlCol="0">
            <a:spAutoFit/>
          </a:bodyPr>
          <a:lstStyle/>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Scenario - 1</a:t>
            </a:r>
          </a:p>
        </p:txBody>
      </p:sp>
      <p:sp>
        <p:nvSpPr>
          <p:cNvPr id="12" name="object 3">
            <a:extLst>
              <a:ext uri="{FF2B5EF4-FFF2-40B4-BE49-F238E27FC236}">
                <a16:creationId xmlns:a16="http://schemas.microsoft.com/office/drawing/2014/main" id="{9260A8E8-3580-42E0-AD1C-A2DA7BB36A25}"/>
              </a:ext>
            </a:extLst>
          </p:cNvPr>
          <p:cNvSpPr txBox="1"/>
          <p:nvPr/>
        </p:nvSpPr>
        <p:spPr>
          <a:xfrm>
            <a:off x="7302597" y="6027287"/>
            <a:ext cx="2654104" cy="308290"/>
          </a:xfrm>
          <a:prstGeom prst="rect">
            <a:avLst/>
          </a:prstGeom>
        </p:spPr>
        <p:txBody>
          <a:bodyPr vert="horz" wrap="square" lIns="0" tIns="12700" rIns="0" bIns="0" rtlCol="0">
            <a:spAutoFit/>
          </a:bodyPr>
          <a:lstStyle/>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Scenario - 2</a:t>
            </a:r>
          </a:p>
        </p:txBody>
      </p:sp>
    </p:spTree>
    <p:extLst>
      <p:ext uri="{BB962C8B-B14F-4D97-AF65-F5344CB8AC3E}">
        <p14:creationId xmlns:p14="http://schemas.microsoft.com/office/powerpoint/2010/main" val="256271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914400"/>
            <a:ext cx="10972800" cy="4056495"/>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How to avoid Race condition</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There are different proposed solutions to overcome Race Condition:</a:t>
            </a: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b="1" i="1" spc="-5" dirty="0">
                <a:latin typeface="Times New Roman" panose="02020603050405020304" pitchFamily="18" charset="0"/>
                <a:cs typeface="Times New Roman" panose="02020603050405020304" pitchFamily="18" charset="0"/>
              </a:rPr>
              <a:t>Immutable Objects:</a:t>
            </a:r>
            <a:r>
              <a:rPr lang="en-US" sz="2400" spc="-5" dirty="0">
                <a:latin typeface="Times New Roman" panose="02020603050405020304" pitchFamily="18" charset="0"/>
                <a:cs typeface="Times New Roman" panose="02020603050405020304" pitchFamily="18" charset="0"/>
              </a:rPr>
              <a:t> The basic logic to avoid Race Condition is to use </a:t>
            </a:r>
            <a:r>
              <a:rPr lang="en-US" sz="2400" b="1" u="sng" spc="-5" dirty="0">
                <a:latin typeface="Times New Roman" panose="02020603050405020304" pitchFamily="18" charset="0"/>
                <a:cs typeface="Times New Roman" panose="02020603050405020304" pitchFamily="18" charset="0"/>
              </a:rPr>
              <a:t>immutable objects</a:t>
            </a:r>
            <a:r>
              <a:rPr lang="en-US" sz="2400" spc="-5" dirty="0">
                <a:latin typeface="Times New Roman" panose="02020603050405020304" pitchFamily="18" charset="0"/>
                <a:cs typeface="Times New Roman" panose="02020603050405020304" pitchFamily="18" charset="0"/>
              </a:rPr>
              <a:t> as much as possible.</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b="1" i="1" spc="-5" dirty="0">
                <a:latin typeface="Times New Roman" panose="02020603050405020304" pitchFamily="18" charset="0"/>
                <a:cs typeface="Times New Roman" panose="02020603050405020304" pitchFamily="18" charset="0"/>
              </a:rPr>
              <a:t>Synchronizing process:</a:t>
            </a:r>
            <a:r>
              <a:rPr lang="en-US" sz="2400" spc="-5" dirty="0">
                <a:latin typeface="Times New Roman" panose="02020603050405020304" pitchFamily="18" charset="0"/>
                <a:cs typeface="Times New Roman" panose="02020603050405020304" pitchFamily="18" charset="0"/>
              </a:rPr>
              <a:t> </a:t>
            </a:r>
            <a:r>
              <a:rPr lang="en-US" sz="2400" b="1" u="sng" spc="-5" dirty="0">
                <a:latin typeface="Times New Roman" panose="02020603050405020304" pitchFamily="18" charset="0"/>
                <a:cs typeface="Times New Roman" panose="02020603050405020304" pitchFamily="18" charset="0"/>
              </a:rPr>
              <a:t>Critical section </a:t>
            </a:r>
            <a:r>
              <a:rPr lang="en-US" sz="2400" spc="-5" dirty="0">
                <a:latin typeface="Times New Roman" panose="02020603050405020304" pitchFamily="18" charset="0"/>
                <a:cs typeface="Times New Roman" panose="02020603050405020304" pitchFamily="18" charset="0"/>
              </a:rPr>
              <a:t>is the best example to implement and achieve synchronization</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b="1" i="1" spc="-5" dirty="0">
                <a:latin typeface="Times New Roman" panose="02020603050405020304" pitchFamily="18" charset="0"/>
                <a:cs typeface="Times New Roman" panose="02020603050405020304" pitchFamily="18" charset="0"/>
              </a:rPr>
              <a:t>Atomic operations: </a:t>
            </a:r>
            <a:r>
              <a:rPr lang="en-US" sz="2400" spc="-5" dirty="0">
                <a:latin typeface="Times New Roman" panose="02020603050405020304" pitchFamily="18" charset="0"/>
                <a:cs typeface="Times New Roman" panose="02020603050405020304" pitchFamily="18" charset="0"/>
              </a:rPr>
              <a:t>Applying higher-level </a:t>
            </a:r>
            <a:r>
              <a:rPr lang="en-US" sz="2400" b="1" u="sng" spc="-5" dirty="0">
                <a:latin typeface="Times New Roman" panose="02020603050405020304" pitchFamily="18" charset="0"/>
                <a:cs typeface="Times New Roman" panose="02020603050405020304" pitchFamily="18" charset="0"/>
              </a:rPr>
              <a:t>lock-free</a:t>
            </a:r>
            <a:r>
              <a:rPr lang="en-US" sz="2400" spc="-5" dirty="0">
                <a:latin typeface="Times New Roman" panose="02020603050405020304" pitchFamily="18" charset="0"/>
                <a:cs typeface="Times New Roman" panose="02020603050405020304" pitchFamily="18" charset="0"/>
              </a:rPr>
              <a:t> abstractions is a way to achieve concept of Atomic operation</a:t>
            </a:r>
            <a:endParaRPr lang="en-US" sz="2400" b="1" i="1"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Race condition</a:t>
            </a:r>
          </a:p>
        </p:txBody>
      </p:sp>
    </p:spTree>
    <p:extLst>
      <p:ext uri="{BB962C8B-B14F-4D97-AF65-F5344CB8AC3E}">
        <p14:creationId xmlns:p14="http://schemas.microsoft.com/office/powerpoint/2010/main" val="270314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1360372"/>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Definition</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u="sng" spc="-5" dirty="0">
                <a:latin typeface="Times New Roman" panose="02020603050405020304" pitchFamily="18" charset="0"/>
                <a:cs typeface="Times New Roman" panose="02020603050405020304" pitchFamily="18" charset="0"/>
              </a:rPr>
              <a:t>The part of program</a:t>
            </a:r>
            <a:r>
              <a:rPr lang="en-US" sz="2400" spc="-5" dirty="0">
                <a:latin typeface="Times New Roman" panose="02020603050405020304" pitchFamily="18" charset="0"/>
                <a:cs typeface="Times New Roman" panose="02020603050405020304" pitchFamily="18" charset="0"/>
              </a:rPr>
              <a:t> where the </a:t>
            </a:r>
            <a:r>
              <a:rPr lang="en-US" sz="2400" u="sng" spc="-5" dirty="0">
                <a:latin typeface="Times New Roman" panose="02020603050405020304" pitchFamily="18" charset="0"/>
                <a:cs typeface="Times New Roman" panose="02020603050405020304" pitchFamily="18" charset="0"/>
              </a:rPr>
              <a:t>shared resource is accessed</a:t>
            </a:r>
            <a:r>
              <a:rPr lang="en-US" sz="2400" spc="-5" dirty="0">
                <a:latin typeface="Times New Roman" panose="02020603050405020304" pitchFamily="18" charset="0"/>
                <a:cs typeface="Times New Roman" panose="02020603050405020304" pitchFamily="18" charset="0"/>
              </a:rPr>
              <a:t> is called critical section or critical region.</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Critical Section</a:t>
            </a:r>
          </a:p>
        </p:txBody>
      </p:sp>
      <p:pic>
        <p:nvPicPr>
          <p:cNvPr id="5" name="Picture 4">
            <a:extLst>
              <a:ext uri="{FF2B5EF4-FFF2-40B4-BE49-F238E27FC236}">
                <a16:creationId xmlns:a16="http://schemas.microsoft.com/office/drawing/2014/main" id="{4AD8456E-C619-4E7D-9923-623F783381F2}"/>
              </a:ext>
            </a:extLst>
          </p:cNvPr>
          <p:cNvPicPr>
            <a:picLocks noChangeAspect="1"/>
          </p:cNvPicPr>
          <p:nvPr/>
        </p:nvPicPr>
        <p:blipFill>
          <a:blip r:embed="rId2"/>
          <a:stretch>
            <a:fillRect/>
          </a:stretch>
        </p:blipFill>
        <p:spPr>
          <a:xfrm>
            <a:off x="1824149" y="2562831"/>
            <a:ext cx="8543701" cy="2605088"/>
          </a:xfrm>
          <a:prstGeom prst="rect">
            <a:avLst/>
          </a:prstGeom>
        </p:spPr>
      </p:pic>
    </p:spTree>
    <p:extLst>
      <p:ext uri="{BB962C8B-B14F-4D97-AF65-F5344CB8AC3E}">
        <p14:creationId xmlns:p14="http://schemas.microsoft.com/office/powerpoint/2010/main" val="344984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Critical Section</a:t>
            </a:r>
          </a:p>
        </p:txBody>
      </p:sp>
      <p:pic>
        <p:nvPicPr>
          <p:cNvPr id="1026" name="Picture 2" descr="Critical Section problems">
            <a:extLst>
              <a:ext uri="{FF2B5EF4-FFF2-40B4-BE49-F238E27FC236}">
                <a16:creationId xmlns:a16="http://schemas.microsoft.com/office/drawing/2014/main" id="{052DC519-9E30-4649-997C-2539BE46B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60179"/>
            <a:ext cx="7010400" cy="453764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3">
            <a:extLst>
              <a:ext uri="{FF2B5EF4-FFF2-40B4-BE49-F238E27FC236}">
                <a16:creationId xmlns:a16="http://schemas.microsoft.com/office/drawing/2014/main" id="{90A0D29A-707A-44D7-8007-FD45BCDBE177}"/>
              </a:ext>
            </a:extLst>
          </p:cNvPr>
          <p:cNvSpPr txBox="1"/>
          <p:nvPr/>
        </p:nvSpPr>
        <p:spPr>
          <a:xfrm>
            <a:off x="1066800" y="812400"/>
            <a:ext cx="5410200" cy="35907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Understanding different regions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167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Critical Section (Real World Example)</a:t>
            </a:r>
          </a:p>
        </p:txBody>
      </p:sp>
      <p:sp>
        <p:nvSpPr>
          <p:cNvPr id="5" name="object 3">
            <a:extLst>
              <a:ext uri="{FF2B5EF4-FFF2-40B4-BE49-F238E27FC236}">
                <a16:creationId xmlns:a16="http://schemas.microsoft.com/office/drawing/2014/main" id="{4C411635-21CC-48CE-9974-FB0128B96AAC}"/>
              </a:ext>
            </a:extLst>
          </p:cNvPr>
          <p:cNvSpPr txBox="1"/>
          <p:nvPr/>
        </p:nvSpPr>
        <p:spPr>
          <a:xfrm>
            <a:off x="1066800" y="812400"/>
            <a:ext cx="3124199" cy="35907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Flight Booking</a:t>
            </a:r>
            <a:endParaRPr lang="en-US" sz="2400" b="1" dirty="0">
              <a:latin typeface="Times New Roman" panose="02020603050405020304" pitchFamily="18" charset="0"/>
              <a:cs typeface="Times New Roman" panose="02020603050405020304" pitchFamily="18" charset="0"/>
            </a:endParaRPr>
          </a:p>
        </p:txBody>
      </p:sp>
      <p:pic>
        <p:nvPicPr>
          <p:cNvPr id="2050" name="Picture 2" descr="Get Help with Flights, Hotels, &amp; Car Rental Bookings - CheapAir">
            <a:extLst>
              <a:ext uri="{FF2B5EF4-FFF2-40B4-BE49-F238E27FC236}">
                <a16:creationId xmlns:a16="http://schemas.microsoft.com/office/drawing/2014/main" id="{99EA9C51-B688-469F-88D7-80F1171ED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57533"/>
            <a:ext cx="4703089" cy="4656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implement seat selection on small screen mobile devices? - User  Experience Stack Exchange">
            <a:extLst>
              <a:ext uri="{FF2B5EF4-FFF2-40B4-BE49-F238E27FC236}">
                <a16:creationId xmlns:a16="http://schemas.microsoft.com/office/drawing/2014/main" id="{2672FF93-323E-4E86-9E9D-4C50952EF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853" y="2054295"/>
            <a:ext cx="5796282" cy="326253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AF11E21-2FEF-45E9-9677-065482B52FDF}"/>
              </a:ext>
            </a:extLst>
          </p:cNvPr>
          <p:cNvCxnSpPr/>
          <p:nvPr/>
        </p:nvCxnSpPr>
        <p:spPr>
          <a:xfrm>
            <a:off x="5791200" y="914400"/>
            <a:ext cx="0" cy="5191125"/>
          </a:xfrm>
          <a:prstGeom prst="line">
            <a:avLst/>
          </a:prstGeom>
        </p:spPr>
        <p:style>
          <a:lnRef idx="1">
            <a:schemeClr val="dk1"/>
          </a:lnRef>
          <a:fillRef idx="0">
            <a:schemeClr val="dk1"/>
          </a:fillRef>
          <a:effectRef idx="0">
            <a:schemeClr val="dk1"/>
          </a:effectRef>
          <a:fontRef idx="minor">
            <a:schemeClr val="tx1"/>
          </a:fontRef>
        </p:style>
      </p:cxnSp>
      <p:sp>
        <p:nvSpPr>
          <p:cNvPr id="9" name="object 3">
            <a:extLst>
              <a:ext uri="{FF2B5EF4-FFF2-40B4-BE49-F238E27FC236}">
                <a16:creationId xmlns:a16="http://schemas.microsoft.com/office/drawing/2014/main" id="{8E197E46-04C3-42EF-A750-056E73D0308E}"/>
              </a:ext>
            </a:extLst>
          </p:cNvPr>
          <p:cNvSpPr txBox="1"/>
          <p:nvPr/>
        </p:nvSpPr>
        <p:spPr>
          <a:xfrm>
            <a:off x="6096000" y="801708"/>
            <a:ext cx="3124199" cy="35907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Booking a movie ticket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948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1360372"/>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How to achieve Synchronization of Process</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972820" marR="5715" indent="-457200" algn="just">
              <a:lnSpc>
                <a:spcPct val="80000"/>
              </a:lnSpc>
              <a:spcBef>
                <a:spcPts val="435"/>
              </a:spcBef>
              <a:buFont typeface="+mj-lt"/>
              <a:buAutoNum type="arabicPeriod"/>
            </a:pPr>
            <a:r>
              <a:rPr lang="en-US" sz="2400" u="sng" spc="-5" dirty="0">
                <a:latin typeface="Times New Roman" panose="02020603050405020304" pitchFamily="18" charset="0"/>
                <a:cs typeface="Times New Roman" panose="02020603050405020304" pitchFamily="18" charset="0"/>
              </a:rPr>
              <a:t>Mutual Exclusion:</a:t>
            </a:r>
            <a:r>
              <a:rPr lang="en-US" sz="2400" spc="-5" dirty="0">
                <a:latin typeface="Times New Roman" panose="02020603050405020304" pitchFamily="18" charset="0"/>
                <a:cs typeface="Times New Roman" panose="02020603050405020304" pitchFamily="18" charset="0"/>
              </a:rPr>
              <a:t> If one process is executing inside critical section then the other process must not enter in the critical section.</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Critical Section</a:t>
            </a:r>
          </a:p>
        </p:txBody>
      </p:sp>
      <p:pic>
        <p:nvPicPr>
          <p:cNvPr id="6" name="Picture 5">
            <a:extLst>
              <a:ext uri="{FF2B5EF4-FFF2-40B4-BE49-F238E27FC236}">
                <a16:creationId xmlns:a16="http://schemas.microsoft.com/office/drawing/2014/main" id="{2222B39C-5E87-43F4-B2FB-D6FEE8FE03E6}"/>
              </a:ext>
            </a:extLst>
          </p:cNvPr>
          <p:cNvPicPr>
            <a:picLocks noChangeAspect="1"/>
          </p:cNvPicPr>
          <p:nvPr/>
        </p:nvPicPr>
        <p:blipFill>
          <a:blip r:embed="rId2"/>
          <a:stretch>
            <a:fillRect/>
          </a:stretch>
        </p:blipFill>
        <p:spPr>
          <a:xfrm>
            <a:off x="1371600" y="2562831"/>
            <a:ext cx="4343400" cy="3648075"/>
          </a:xfrm>
          <a:prstGeom prst="rect">
            <a:avLst/>
          </a:prstGeom>
        </p:spPr>
      </p:pic>
      <p:pic>
        <p:nvPicPr>
          <p:cNvPr id="8" name="Picture 7">
            <a:extLst>
              <a:ext uri="{FF2B5EF4-FFF2-40B4-BE49-F238E27FC236}">
                <a16:creationId xmlns:a16="http://schemas.microsoft.com/office/drawing/2014/main" id="{C2C4F90C-E175-48D0-B257-1C4DB453FD0B}"/>
              </a:ext>
            </a:extLst>
          </p:cNvPr>
          <p:cNvPicPr>
            <a:picLocks noChangeAspect="1"/>
          </p:cNvPicPr>
          <p:nvPr/>
        </p:nvPicPr>
        <p:blipFill>
          <a:blip r:embed="rId3"/>
          <a:stretch>
            <a:fillRect/>
          </a:stretch>
        </p:blipFill>
        <p:spPr>
          <a:xfrm>
            <a:off x="7791597" y="2439005"/>
            <a:ext cx="3019425" cy="3895725"/>
          </a:xfrm>
          <a:prstGeom prst="rect">
            <a:avLst/>
          </a:prstGeom>
        </p:spPr>
      </p:pic>
    </p:spTree>
    <p:extLst>
      <p:ext uri="{BB962C8B-B14F-4D97-AF65-F5344CB8AC3E}">
        <p14:creationId xmlns:p14="http://schemas.microsoft.com/office/powerpoint/2010/main" val="353130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38200" y="1142733"/>
            <a:ext cx="10820400" cy="2286267"/>
          </a:xfrm>
          <a:prstGeom prst="rect">
            <a:avLst/>
          </a:prstGeom>
        </p:spPr>
        <p:txBody>
          <a:bodyPr vert="horz" wrap="square" lIns="0" tIns="12700" rIns="0" bIns="0" rtlCol="0">
            <a:spAutoFit/>
          </a:bodyPr>
          <a:lstStyle/>
          <a:p>
            <a:pPr marL="972820" marR="5715" indent="-457200" algn="just">
              <a:lnSpc>
                <a:spcPct val="80000"/>
              </a:lnSpc>
              <a:spcBef>
                <a:spcPts val="435"/>
              </a:spcBef>
              <a:buFont typeface="+mj-lt"/>
              <a:buAutoNum type="arabicPeriod" startAt="2"/>
            </a:pPr>
            <a:r>
              <a:rPr lang="en-US" sz="2400" u="sng" spc="-5" dirty="0">
                <a:latin typeface="Times New Roman" panose="02020603050405020304" pitchFamily="18" charset="0"/>
                <a:cs typeface="Times New Roman" panose="02020603050405020304" pitchFamily="18" charset="0"/>
              </a:rPr>
              <a:t>Bounded Wait:</a:t>
            </a:r>
            <a:r>
              <a:rPr lang="en-US" sz="2400" spc="-5" dirty="0">
                <a:latin typeface="Times New Roman" panose="02020603050405020304" pitchFamily="18" charset="0"/>
                <a:cs typeface="Times New Roman" panose="02020603050405020304" pitchFamily="18" charset="0"/>
              </a:rPr>
              <a:t> The process must not be endlessly waiting for getting into the critical section.</a:t>
            </a:r>
          </a:p>
          <a:p>
            <a:pPr marL="972820" marR="5715" indent="-457200" algn="just">
              <a:lnSpc>
                <a:spcPct val="80000"/>
              </a:lnSpc>
              <a:spcBef>
                <a:spcPts val="435"/>
              </a:spcBef>
              <a:buFont typeface="+mj-lt"/>
              <a:buAutoNum type="arabicPeriod" startAt="2"/>
            </a:pPr>
            <a:endParaRPr lang="en-US" sz="2400" spc="-5" dirty="0">
              <a:latin typeface="Times New Roman" panose="02020603050405020304" pitchFamily="18" charset="0"/>
              <a:cs typeface="Times New Roman" panose="02020603050405020304" pitchFamily="18" charset="0"/>
            </a:endParaRPr>
          </a:p>
          <a:p>
            <a:pPr marL="972820" marR="5715" indent="-457200" algn="just">
              <a:lnSpc>
                <a:spcPct val="80000"/>
              </a:lnSpc>
              <a:spcBef>
                <a:spcPts val="435"/>
              </a:spcBef>
              <a:buFont typeface="+mj-lt"/>
              <a:buAutoNum type="arabicPeriod" startAt="2"/>
            </a:pPr>
            <a:r>
              <a:rPr lang="en-US" sz="2400" u="sng" spc="-5" dirty="0">
                <a:latin typeface="Times New Roman" panose="02020603050405020304" pitchFamily="18" charset="0"/>
                <a:cs typeface="Times New Roman" panose="02020603050405020304" pitchFamily="18" charset="0"/>
              </a:rPr>
              <a:t>Progress:</a:t>
            </a:r>
            <a:r>
              <a:rPr lang="en-US" sz="2400" spc="-5" dirty="0">
                <a:latin typeface="Times New Roman" panose="02020603050405020304" pitchFamily="18" charset="0"/>
                <a:cs typeface="Times New Roman" panose="02020603050405020304" pitchFamily="18" charset="0"/>
              </a:rPr>
              <a:t> No process running outside the critical region may block other process</a:t>
            </a:r>
          </a:p>
          <a:p>
            <a:pPr marL="972820" marR="5715" indent="-457200" algn="just">
              <a:lnSpc>
                <a:spcPct val="80000"/>
              </a:lnSpc>
              <a:spcBef>
                <a:spcPts val="435"/>
              </a:spcBef>
              <a:buFont typeface="+mj-lt"/>
              <a:buAutoNum type="arabicPeriod" startAt="2"/>
            </a:pPr>
            <a:endParaRPr lang="en-US" sz="2400" u="sng" spc="-5" dirty="0">
              <a:latin typeface="Times New Roman" panose="02020603050405020304" pitchFamily="18" charset="0"/>
              <a:cs typeface="Times New Roman" panose="02020603050405020304" pitchFamily="18" charset="0"/>
            </a:endParaRPr>
          </a:p>
          <a:p>
            <a:pPr marL="972820" marR="5715" indent="-457200" algn="just">
              <a:lnSpc>
                <a:spcPct val="80000"/>
              </a:lnSpc>
              <a:spcBef>
                <a:spcPts val="435"/>
              </a:spcBef>
              <a:buFont typeface="+mj-lt"/>
              <a:buAutoNum type="arabicPeriod" startAt="2"/>
            </a:pPr>
            <a:r>
              <a:rPr lang="en-US" sz="2400" u="sng" spc="-5" dirty="0">
                <a:latin typeface="Times New Roman" panose="02020603050405020304" pitchFamily="18" charset="0"/>
                <a:cs typeface="Times New Roman" panose="02020603050405020304" pitchFamily="18" charset="0"/>
              </a:rPr>
              <a:t>Arbitrary Speed:</a:t>
            </a:r>
            <a:r>
              <a:rPr lang="en-US" sz="2400" spc="-5" dirty="0">
                <a:latin typeface="Times New Roman" panose="02020603050405020304" pitchFamily="18" charset="0"/>
                <a:cs typeface="Times New Roman" panose="02020603050405020304" pitchFamily="18" charset="0"/>
              </a:rPr>
              <a:t> No assumption can be made about relative speed of different processes.</a:t>
            </a:r>
            <a:endParaRPr lang="en-US" sz="2400" u="sng"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Critical Section</a:t>
            </a:r>
          </a:p>
        </p:txBody>
      </p:sp>
    </p:spTree>
    <p:extLst>
      <p:ext uri="{BB962C8B-B14F-4D97-AF65-F5344CB8AC3E}">
        <p14:creationId xmlns:p14="http://schemas.microsoft.com/office/powerpoint/2010/main" val="366333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2"/>
          <p:cNvSpPr txBox="1"/>
          <p:nvPr/>
        </p:nvSpPr>
        <p:spPr>
          <a:xfrm>
            <a:off x="416160" y="1047472"/>
            <a:ext cx="11360160" cy="5508000"/>
          </a:xfrm>
          <a:prstGeom prst="rect">
            <a:avLst/>
          </a:prstGeom>
          <a:noFill/>
          <a:ln>
            <a:noFill/>
          </a:ln>
        </p:spPr>
        <p:txBody>
          <a:bodyPr tIns="121920" bIns="121920">
            <a:normAutofit/>
          </a:bodyPr>
          <a:lstStyle/>
          <a:p>
            <a:pPr algn="just">
              <a:lnSpc>
                <a:spcPct val="115000"/>
              </a:lnSpc>
            </a:pPr>
            <a:r>
              <a:rPr lang="en-US" sz="2667" spc="-1" dirty="0">
                <a:solidFill>
                  <a:srgbClr val="000000"/>
                </a:solidFill>
              </a:rPr>
              <a:t>After completion of this course, student will be able to </a:t>
            </a:r>
          </a:p>
          <a:p>
            <a:pPr marL="457189" indent="-457189" algn="just">
              <a:lnSpc>
                <a:spcPct val="115000"/>
              </a:lnSpc>
              <a:buFont typeface="Arial" panose="020B0604020202020204" pitchFamily="34" charset="0"/>
              <a:buChar char="•"/>
            </a:pPr>
            <a:r>
              <a:rPr lang="en-US" sz="2667" spc="-1" dirty="0"/>
              <a:t>Understanding the role of operating system with its function and services.  </a:t>
            </a:r>
          </a:p>
          <a:p>
            <a:pPr marL="457189" indent="-457189" algn="just">
              <a:lnSpc>
                <a:spcPct val="115000"/>
              </a:lnSpc>
              <a:buFont typeface="Arial" panose="020B0604020202020204" pitchFamily="34" charset="0"/>
              <a:buChar char="•"/>
            </a:pPr>
            <a:r>
              <a:rPr lang="en-US" sz="2667" spc="-1" dirty="0"/>
              <a:t>Application  and  comparison  of  various  CPU  scheduling  and  memory management algorithms. </a:t>
            </a:r>
          </a:p>
          <a:p>
            <a:pPr marL="457189" indent="-457189" algn="just">
              <a:lnSpc>
                <a:spcPct val="115000"/>
              </a:lnSpc>
              <a:buFont typeface="Arial" panose="020B0604020202020204" pitchFamily="34" charset="0"/>
              <a:buChar char="•"/>
            </a:pPr>
            <a:r>
              <a:rPr lang="en-US" sz="2667" spc="-1" dirty="0">
                <a:solidFill>
                  <a:srgbClr val="FF0000"/>
                </a:solidFill>
              </a:rPr>
              <a:t>Apply   various   concepts   and   asses   the   requirement   for   inter   process communication and deadlock. </a:t>
            </a:r>
          </a:p>
          <a:p>
            <a:pPr marL="457189" indent="-457189" algn="just">
              <a:lnSpc>
                <a:spcPct val="115000"/>
              </a:lnSpc>
              <a:buFont typeface="Arial" panose="020B0604020202020204" pitchFamily="34" charset="0"/>
              <a:buChar char="•"/>
            </a:pPr>
            <a:r>
              <a:rPr lang="en-US" sz="2667" spc="-1" dirty="0">
                <a:solidFill>
                  <a:srgbClr val="000000"/>
                </a:solidFill>
              </a:rPr>
              <a:t>Comprehend the mechanism of I/O and File Management</a:t>
            </a:r>
          </a:p>
          <a:p>
            <a:pPr marL="457189" indent="-457189" algn="just">
              <a:lnSpc>
                <a:spcPct val="115000"/>
              </a:lnSpc>
              <a:buFont typeface="Arial" panose="020B0604020202020204" pitchFamily="34" charset="0"/>
              <a:buChar char="•"/>
            </a:pPr>
            <a:r>
              <a:rPr lang="en-US" sz="2667" spc="-1" dirty="0">
                <a:solidFill>
                  <a:srgbClr val="000000"/>
                </a:solidFill>
              </a:rPr>
              <a:t>Implement  algorithms  and  acquire  a  detailed understanding  of  various  Unix  commands </a:t>
            </a:r>
          </a:p>
          <a:p>
            <a:pPr marL="457189" indent="-457189">
              <a:buFont typeface="Arial" panose="020B0604020202020204" pitchFamily="34" charset="0"/>
              <a:buChar char="•"/>
            </a:pPr>
            <a:endParaRPr lang="en-IN" sz="2667" dirty="0">
              <a:solidFill>
                <a:srgbClr val="0098A3"/>
              </a:solidFill>
              <a:latin typeface="Proxima Nova"/>
            </a:endParaRPr>
          </a:p>
        </p:txBody>
      </p:sp>
      <p:sp>
        <p:nvSpPr>
          <p:cNvPr id="4" name="TextShape 1">
            <a:extLst>
              <a:ext uri="{FF2B5EF4-FFF2-40B4-BE49-F238E27FC236}">
                <a16:creationId xmlns:a16="http://schemas.microsoft.com/office/drawing/2014/main" id="{FCD7D0BC-B906-4F60-A623-F10816703F8F}"/>
              </a:ext>
            </a:extLst>
          </p:cNvPr>
          <p:cNvSpPr txBox="1"/>
          <p:nvPr/>
        </p:nvSpPr>
        <p:spPr>
          <a:xfrm>
            <a:off x="384508" y="31652"/>
            <a:ext cx="11511276" cy="911251"/>
          </a:xfrm>
          <a:prstGeom prst="rect">
            <a:avLst/>
          </a:prstGeom>
          <a:noFill/>
          <a:ln>
            <a:noFill/>
          </a:ln>
        </p:spPr>
        <p:txBody>
          <a:bodyPr tIns="121920" bIns="121920">
            <a:noAutofit/>
          </a:bodyPr>
          <a:lstStyle/>
          <a:p>
            <a:pPr algn="just"/>
            <a:r>
              <a:rPr lang="en-US" sz="3200" spc="-1" dirty="0">
                <a:latin typeface="Proxima Nova"/>
                <a:ea typeface="Proxima Nova"/>
              </a:rPr>
              <a:t>Unit-3 Interprocess Communication </a:t>
            </a:r>
            <a:r>
              <a:rPr lang="en-US" sz="3200" spc="-1" dirty="0">
                <a:solidFill>
                  <a:srgbClr val="000000"/>
                </a:solidFill>
                <a:latin typeface="Proxima Nova"/>
              </a:rPr>
              <a:t>(CO - 3)</a:t>
            </a:r>
            <a:endParaRPr lang="en-US" sz="3200" spc="-1" dirty="0">
              <a:latin typeface="Proxima Nova"/>
              <a:ea typeface="Proxima Nova"/>
            </a:endParaRPr>
          </a:p>
          <a:p>
            <a:pPr algn="just">
              <a:lnSpc>
                <a:spcPct val="100000"/>
              </a:lnSpc>
            </a:pPr>
            <a:r>
              <a:rPr lang="en-US" sz="3200" spc="-1" dirty="0">
                <a:latin typeface="Proxima Nova"/>
                <a:ea typeface="Proxima Nova"/>
              </a:rPr>
              <a:t> </a:t>
            </a:r>
            <a:endParaRPr lang="en-US" sz="3200"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a:t>
            </a:r>
          </a:p>
        </p:txBody>
      </p:sp>
      <p:pic>
        <p:nvPicPr>
          <p:cNvPr id="5" name="Picture 4">
            <a:extLst>
              <a:ext uri="{FF2B5EF4-FFF2-40B4-BE49-F238E27FC236}">
                <a16:creationId xmlns:a16="http://schemas.microsoft.com/office/drawing/2014/main" id="{215444B2-4FE9-45A7-A933-27841323799E}"/>
              </a:ext>
            </a:extLst>
          </p:cNvPr>
          <p:cNvPicPr>
            <a:picLocks noChangeAspect="1"/>
          </p:cNvPicPr>
          <p:nvPr/>
        </p:nvPicPr>
        <p:blipFill>
          <a:blip r:embed="rId2"/>
          <a:stretch>
            <a:fillRect/>
          </a:stretch>
        </p:blipFill>
        <p:spPr>
          <a:xfrm>
            <a:off x="2687787" y="838200"/>
            <a:ext cx="6816425" cy="5440032"/>
          </a:xfrm>
          <a:prstGeom prst="rect">
            <a:avLst/>
          </a:prstGeom>
        </p:spPr>
      </p:pic>
    </p:spTree>
    <p:extLst>
      <p:ext uri="{BB962C8B-B14F-4D97-AF65-F5344CB8AC3E}">
        <p14:creationId xmlns:p14="http://schemas.microsoft.com/office/powerpoint/2010/main" val="4072223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0820400" cy="3131627"/>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Disabling interrupts (Hardware Approach) </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while (true)</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disabled interrupts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critical section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enable interrupts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remainder section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17D25254-0B1D-4023-BC38-F4C786AA8345}"/>
              </a:ext>
            </a:extLst>
          </p:cNvPr>
          <p:cNvPicPr>
            <a:picLocks noChangeAspect="1"/>
          </p:cNvPicPr>
          <p:nvPr/>
        </p:nvPicPr>
        <p:blipFill>
          <a:blip r:embed="rId2"/>
          <a:stretch>
            <a:fillRect/>
          </a:stretch>
        </p:blipFill>
        <p:spPr>
          <a:xfrm>
            <a:off x="4572000" y="2793503"/>
            <a:ext cx="7015163" cy="2871753"/>
          </a:xfrm>
          <a:prstGeom prst="rect">
            <a:avLst/>
          </a:prstGeom>
        </p:spPr>
      </p:pic>
    </p:spTree>
    <p:extLst>
      <p:ext uri="{BB962C8B-B14F-4D97-AF65-F5344CB8AC3E}">
        <p14:creationId xmlns:p14="http://schemas.microsoft.com/office/powerpoint/2010/main" val="408276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4416081"/>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Disabling interrupts (Hardware Approach) </a:t>
            </a:r>
          </a:p>
          <a:p>
            <a:pPr marL="515620" marR="5715" algn="just">
              <a:lnSpc>
                <a:spcPct val="80000"/>
              </a:lnSpc>
              <a:spcBef>
                <a:spcPts val="435"/>
              </a:spcBef>
            </a:pPr>
            <a:endParaRPr lang="en-US" sz="2400" spc="-5" dirty="0">
              <a:latin typeface="Proxima Nova"/>
              <a:cs typeface="Times New Roman" panose="02020603050405020304" pitchFamily="18" charset="0"/>
            </a:endParaRPr>
          </a:p>
          <a:p>
            <a:pPr marL="515620" marR="5715" algn="just">
              <a:lnSpc>
                <a:spcPct val="80000"/>
              </a:lnSpc>
              <a:spcBef>
                <a:spcPts val="435"/>
              </a:spcBef>
            </a:pPr>
            <a:r>
              <a:rPr lang="en-US" sz="2400" u="sng" spc="-5" dirty="0">
                <a:latin typeface="Proxima Nova"/>
                <a:cs typeface="Times New Roman" panose="02020603050405020304" pitchFamily="18" charset="0"/>
              </a:rPr>
              <a:t>Problems:</a:t>
            </a:r>
          </a:p>
          <a:p>
            <a:pPr marL="515620" marR="5715" algn="just">
              <a:lnSpc>
                <a:spcPct val="80000"/>
              </a:lnSpc>
              <a:spcBef>
                <a:spcPts val="435"/>
              </a:spcBef>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Unattractive or unwise to give user processes the power to turn off interrupts.</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What if one of them did it (disable interrupt) and never turned them on (enable interrupt) again? That could be the end of the system.</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If the system is a multiprocessor, with two or more CPUs, disabling interrupts affects only the CPU that executed the disable instruction.</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The other process will continue running and can access the shared memory.</a:t>
            </a:r>
          </a:p>
        </p:txBody>
      </p:sp>
    </p:spTree>
    <p:extLst>
      <p:ext uri="{BB962C8B-B14F-4D97-AF65-F5344CB8AC3E}">
        <p14:creationId xmlns:p14="http://schemas.microsoft.com/office/powerpoint/2010/main" val="325053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0820400" cy="3131627"/>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Shared lock variable (Software Approach) </a:t>
            </a:r>
          </a:p>
          <a:p>
            <a:pPr marL="515620" marR="5715" algn="just">
              <a:lnSpc>
                <a:spcPct val="80000"/>
              </a:lnSpc>
              <a:spcBef>
                <a:spcPts val="435"/>
              </a:spcBef>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while (true)</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set shared variable to 1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critical section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set shared variable to 0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&lt; remainder section &gt;;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DE37103E-D859-4452-A743-73A16D42D90E}"/>
              </a:ext>
            </a:extLst>
          </p:cNvPr>
          <p:cNvPicPr>
            <a:picLocks noChangeAspect="1"/>
          </p:cNvPicPr>
          <p:nvPr/>
        </p:nvPicPr>
        <p:blipFill>
          <a:blip r:embed="rId2"/>
          <a:stretch>
            <a:fillRect/>
          </a:stretch>
        </p:blipFill>
        <p:spPr>
          <a:xfrm>
            <a:off x="4976061" y="3429000"/>
            <a:ext cx="6758739" cy="2400300"/>
          </a:xfrm>
          <a:prstGeom prst="rect">
            <a:avLst/>
          </a:prstGeom>
        </p:spPr>
      </p:pic>
    </p:spTree>
    <p:extLst>
      <p:ext uri="{BB962C8B-B14F-4D97-AF65-F5344CB8AC3E}">
        <p14:creationId xmlns:p14="http://schemas.microsoft.com/office/powerpoint/2010/main" val="215563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4313489"/>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Shared lock variable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A shared variable lock having value 0 or 1.</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Before entering into critical region a process checks a shared variable lock’s value.</a:t>
            </a:r>
          </a:p>
          <a:p>
            <a:pPr marL="1315720" marR="5715" lvl="1"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1315720" marR="5715" lvl="1"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If the value of lock is 0 then set it to 1 before entering the critical section and enters into critical section and set it to 0 immediately after leaving the critical section.</a:t>
            </a:r>
          </a:p>
          <a:p>
            <a:pPr marL="1315720" marR="5715" lvl="1"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1315720" marR="5715" lvl="1"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If the value of lock is 1 then wait until it becomes 0 by some other process which is in critical section.</a:t>
            </a:r>
          </a:p>
        </p:txBody>
      </p:sp>
    </p:spTree>
    <p:extLst>
      <p:ext uri="{BB962C8B-B14F-4D97-AF65-F5344CB8AC3E}">
        <p14:creationId xmlns:p14="http://schemas.microsoft.com/office/powerpoint/2010/main" val="165608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5007012"/>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Shared lock variable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spc="-5" dirty="0">
              <a:latin typeface="Proxima Nova"/>
              <a:cs typeface="Times New Roman" panose="02020603050405020304" pitchFamily="18" charset="0"/>
            </a:endParaRPr>
          </a:p>
          <a:p>
            <a:pPr marL="515620" marR="5715" algn="just">
              <a:lnSpc>
                <a:spcPct val="80000"/>
              </a:lnSpc>
              <a:spcBef>
                <a:spcPts val="435"/>
              </a:spcBef>
            </a:pPr>
            <a:r>
              <a:rPr lang="en-US" sz="2400" u="sng" spc="-5" dirty="0">
                <a:latin typeface="Proxima Nova"/>
                <a:cs typeface="Times New Roman" panose="02020603050405020304" pitchFamily="18" charset="0"/>
              </a:rPr>
              <a:t>Problem:</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If process P0 sees the value of lock variable 0andbefore it can set it to 1 context switch occurs.</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Now process P1 runs and finds value of lock variable 0, so it sets value to 1, enters critical region.</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At some point of time P0 resumes, sets the value of lock variable to 1, enters critical region.</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515620" marR="5715" algn="just">
              <a:lnSpc>
                <a:spcPct val="80000"/>
              </a:lnSpc>
              <a:spcBef>
                <a:spcPts val="435"/>
              </a:spcBef>
            </a:pPr>
            <a:r>
              <a:rPr lang="en-US" sz="2400" spc="-5" dirty="0">
                <a:latin typeface="Proxima Nova"/>
                <a:cs typeface="Times New Roman" panose="02020603050405020304" pitchFamily="18" charset="0"/>
              </a:rPr>
              <a:t>Now two processes are in their critical regions accessing the same shared memory, which violates the mutual exclusion condition.</a:t>
            </a:r>
          </a:p>
        </p:txBody>
      </p:sp>
    </p:spTree>
    <p:extLst>
      <p:ext uri="{BB962C8B-B14F-4D97-AF65-F5344CB8AC3E}">
        <p14:creationId xmlns:p14="http://schemas.microsoft.com/office/powerpoint/2010/main" val="1799632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0820400" cy="3131627"/>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Strict Alteration (Software Approach)</a:t>
            </a:r>
            <a:r>
              <a:rPr lang="en-US" sz="2800" b="1" spc="-5" dirty="0">
                <a:latin typeface="Times New Roman" panose="02020603050405020304" pitchFamily="18" charset="0"/>
                <a:cs typeface="Times New Roman" panose="02020603050405020304" pitchFamily="18" charset="0"/>
              </a:rPr>
              <a:t> – Runs at user mode</a:t>
            </a:r>
          </a:p>
          <a:p>
            <a:pPr marL="515620" marR="5715" algn="just">
              <a:lnSpc>
                <a:spcPct val="80000"/>
              </a:lnSpc>
              <a:spcBef>
                <a:spcPts val="435"/>
              </a:spcBef>
            </a:pPr>
            <a:r>
              <a:rPr lang="en-US" sz="2400" b="1" u="sng" spc="-5" dirty="0">
                <a:latin typeface="Times New Roman" panose="02020603050405020304" pitchFamily="18" charset="0"/>
                <a:cs typeface="Times New Roman" panose="02020603050405020304" pitchFamily="18" charset="0"/>
              </a:rPr>
              <a:t>Process – 0</a:t>
            </a:r>
            <a:r>
              <a:rPr lang="en-US" sz="2400" spc="-5" dirty="0">
                <a:latin typeface="Times New Roman" panose="02020603050405020304" pitchFamily="18" charset="0"/>
                <a:cs typeface="Times New Roman" panose="02020603050405020304" pitchFamily="18" charset="0"/>
              </a:rPr>
              <a:t>					</a:t>
            </a:r>
            <a:r>
              <a:rPr lang="en-US" sz="2400" b="1" u="sng" spc="-5" dirty="0">
                <a:latin typeface="Times New Roman" panose="02020603050405020304" pitchFamily="18" charset="0"/>
                <a:cs typeface="Times New Roman" panose="02020603050405020304" pitchFamily="18" charset="0"/>
              </a:rPr>
              <a:t>Process – 1</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while (true)					while (true)</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while(turn != 0);					while(turn != 1);</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critical_region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critical_region</a:t>
            </a:r>
            <a:r>
              <a:rPr lang="en-US" sz="2400" spc="-5" dirty="0">
                <a:latin typeface="Times New Roman" panose="02020603050405020304" pitchFamily="18" charset="0"/>
                <a:cs typeface="Times New Roman" panose="02020603050405020304" pitchFamily="18" charset="0"/>
              </a:rPr>
              <a: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turn = 1;						 turn = 0;</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noncritical_region</a:t>
            </a:r>
            <a:r>
              <a:rPr lang="en-US" sz="2400" spc="-5" dirty="0">
                <a:latin typeface="Times New Roman" panose="02020603050405020304" pitchFamily="18" charset="0"/>
                <a:cs typeface="Times New Roman" panose="02020603050405020304" pitchFamily="18" charset="0"/>
              </a:rPr>
              <a:t>();					</a:t>
            </a:r>
            <a:r>
              <a:rPr lang="en-US" sz="2400" spc="-5" dirty="0" err="1">
                <a:latin typeface="Times New Roman" panose="02020603050405020304" pitchFamily="18" charset="0"/>
                <a:cs typeface="Times New Roman" panose="02020603050405020304" pitchFamily="18" charset="0"/>
              </a:rPr>
              <a:t>noncritical_region</a:t>
            </a:r>
            <a:r>
              <a:rPr lang="en-US" sz="2400" spc="-5" dirty="0">
                <a:latin typeface="Times New Roman" panose="02020603050405020304" pitchFamily="18" charset="0"/>
                <a:cs typeface="Times New Roman" panose="02020603050405020304" pitchFamily="18" charset="0"/>
              </a:rPr>
              <a:t>();</a:t>
            </a:r>
          </a:p>
          <a:p>
            <a:pPr marL="515620" marR="5715" algn="just">
              <a:lnSpc>
                <a:spcPct val="80000"/>
              </a:lnSpc>
              <a:spcBef>
                <a:spcPts val="435"/>
              </a:spcBef>
            </a:pPr>
            <a:r>
              <a:rPr lang="en-US" sz="2400" spc="-5"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BEC571D-E815-47DD-B4C7-60FC1F9D461A}"/>
              </a:ext>
            </a:extLst>
          </p:cNvPr>
          <p:cNvPicPr>
            <a:picLocks noChangeAspect="1"/>
          </p:cNvPicPr>
          <p:nvPr/>
        </p:nvPicPr>
        <p:blipFill>
          <a:blip r:embed="rId2"/>
          <a:stretch>
            <a:fillRect/>
          </a:stretch>
        </p:blipFill>
        <p:spPr>
          <a:xfrm>
            <a:off x="1697481" y="4027671"/>
            <a:ext cx="7548075" cy="2296929"/>
          </a:xfrm>
          <a:prstGeom prst="rect">
            <a:avLst/>
          </a:prstGeom>
        </p:spPr>
      </p:pic>
      <p:cxnSp>
        <p:nvCxnSpPr>
          <p:cNvPr id="8" name="Straight Connector 7">
            <a:extLst>
              <a:ext uri="{FF2B5EF4-FFF2-40B4-BE49-F238E27FC236}">
                <a16:creationId xmlns:a16="http://schemas.microsoft.com/office/drawing/2014/main" id="{629BAD84-989F-412E-B3E3-C24B0C52577E}"/>
              </a:ext>
            </a:extLst>
          </p:cNvPr>
          <p:cNvCxnSpPr/>
          <p:nvPr/>
        </p:nvCxnSpPr>
        <p:spPr>
          <a:xfrm>
            <a:off x="5486400" y="1295400"/>
            <a:ext cx="0" cy="262207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97698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5302477"/>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Strict Alteration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Integer variable 'turn' keeps track of whose turn is to enter the critical section.</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Initially turn=0. Process 0 inspects turn, finds it to be 0 and enters in its critical section.</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Process 1 also finds it to be 0 and therefore sits in a loop continually testing 'turn' to see when it becomes 1.</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Continuously testing a variable waiting for some event to appear is called the busy waiting.</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When process 0 exits from critical region it sets turn to 1and now process 1 can find it to be 1 and enters in to critical region.</a:t>
            </a:r>
          </a:p>
        </p:txBody>
      </p:sp>
    </p:spTree>
    <p:extLst>
      <p:ext uri="{BB962C8B-B14F-4D97-AF65-F5344CB8AC3E}">
        <p14:creationId xmlns:p14="http://schemas.microsoft.com/office/powerpoint/2010/main" val="35450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3080330"/>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Strict Alteration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u="sng" spc="-5" dirty="0">
              <a:latin typeface="Proxima Nova"/>
              <a:cs typeface="Times New Roman" panose="02020603050405020304" pitchFamily="18" charset="0"/>
            </a:endParaRPr>
          </a:p>
          <a:p>
            <a:pPr marL="515620" marR="5715" algn="just">
              <a:lnSpc>
                <a:spcPct val="80000"/>
              </a:lnSpc>
              <a:spcBef>
                <a:spcPts val="435"/>
              </a:spcBef>
            </a:pPr>
            <a:r>
              <a:rPr lang="en-US" sz="2400" u="sng" spc="-5" dirty="0">
                <a:latin typeface="Proxima Nova"/>
                <a:cs typeface="Times New Roman" panose="02020603050405020304" pitchFamily="18" charset="0"/>
              </a:rPr>
              <a:t>Problem:</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Consider the following situation of two Process P0 and P1.</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P0 leaves its critical region, set turn to 1, enters non-critical region.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P1 enters and finishes its critical region, set turn to 0.</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Now both are in non-critical region.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P0 finishes non critical region, enters critical region and leaves this region, set turn to 1.</a:t>
            </a:r>
          </a:p>
        </p:txBody>
      </p:sp>
      <p:pic>
        <p:nvPicPr>
          <p:cNvPr id="3" name="Picture 2">
            <a:extLst>
              <a:ext uri="{FF2B5EF4-FFF2-40B4-BE49-F238E27FC236}">
                <a16:creationId xmlns:a16="http://schemas.microsoft.com/office/drawing/2014/main" id="{CDD823CE-71D7-4865-93B7-AEA18EFC152F}"/>
              </a:ext>
            </a:extLst>
          </p:cNvPr>
          <p:cNvPicPr>
            <a:picLocks noChangeAspect="1"/>
          </p:cNvPicPr>
          <p:nvPr/>
        </p:nvPicPr>
        <p:blipFill>
          <a:blip r:embed="rId2"/>
          <a:stretch>
            <a:fillRect/>
          </a:stretch>
        </p:blipFill>
        <p:spPr>
          <a:xfrm>
            <a:off x="2421088" y="3942378"/>
            <a:ext cx="6922937" cy="2372698"/>
          </a:xfrm>
          <a:prstGeom prst="rect">
            <a:avLst/>
          </a:prstGeom>
        </p:spPr>
      </p:pic>
    </p:spTree>
    <p:extLst>
      <p:ext uri="{BB962C8B-B14F-4D97-AF65-F5344CB8AC3E}">
        <p14:creationId xmlns:p14="http://schemas.microsoft.com/office/powerpoint/2010/main" val="3407463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3029034"/>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Strict Alteration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u="sng" spc="-5" dirty="0">
              <a:latin typeface="Proxima Nova"/>
              <a:cs typeface="Times New Roman" panose="02020603050405020304" pitchFamily="18" charset="0"/>
            </a:endParaRPr>
          </a:p>
          <a:p>
            <a:pPr marL="515620" marR="5715" algn="just">
              <a:lnSpc>
                <a:spcPct val="80000"/>
              </a:lnSpc>
              <a:spcBef>
                <a:spcPts val="435"/>
              </a:spcBef>
            </a:pPr>
            <a:r>
              <a:rPr lang="en-US" sz="2400" u="sng" spc="-5" dirty="0">
                <a:latin typeface="Proxima Nova"/>
                <a:cs typeface="Times New Roman" panose="02020603050405020304" pitchFamily="18" charset="0"/>
              </a:rPr>
              <a:t>Disadvantage:</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Taking turn is not good idea when one of the process is much slower than the other.</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P0 finishes non-critical region but cannot enter its critical region because turn =1 and it is turn of P1 to enter the critical region.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Hence P0 will be blocked by a process P1 which is not in critical region.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It wastes CPU time, so we should avoid busy waiting as much as we can.</a:t>
            </a:r>
          </a:p>
        </p:txBody>
      </p:sp>
      <p:pic>
        <p:nvPicPr>
          <p:cNvPr id="5" name="Picture 4">
            <a:extLst>
              <a:ext uri="{FF2B5EF4-FFF2-40B4-BE49-F238E27FC236}">
                <a16:creationId xmlns:a16="http://schemas.microsoft.com/office/drawing/2014/main" id="{017D6D70-7A01-4BCB-B071-640CA2C765BE}"/>
              </a:ext>
            </a:extLst>
          </p:cNvPr>
          <p:cNvPicPr>
            <a:picLocks noChangeAspect="1"/>
          </p:cNvPicPr>
          <p:nvPr/>
        </p:nvPicPr>
        <p:blipFill>
          <a:blip r:embed="rId3"/>
          <a:stretch>
            <a:fillRect/>
          </a:stretch>
        </p:blipFill>
        <p:spPr>
          <a:xfrm>
            <a:off x="2326762" y="3891081"/>
            <a:ext cx="7538475" cy="2338422"/>
          </a:xfrm>
          <a:prstGeom prst="rect">
            <a:avLst/>
          </a:prstGeom>
        </p:spPr>
      </p:pic>
    </p:spTree>
    <p:extLst>
      <p:ext uri="{BB962C8B-B14F-4D97-AF65-F5344CB8AC3E}">
        <p14:creationId xmlns:p14="http://schemas.microsoft.com/office/powerpoint/2010/main" val="176710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90600"/>
            <a:ext cx="6019800" cy="3864519"/>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Process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Critical Section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Classic problem of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Software Solutions for Synchronization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Hardware Solutions for Synchronization problem</a:t>
            </a:r>
          </a:p>
          <a:p>
            <a:pPr marL="379730" indent="-367665">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Synchronization and their application</a:t>
            </a:r>
            <a:endParaRPr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4313489"/>
          </a:xfrm>
          <a:prstGeom prst="rect">
            <a:avLst/>
          </a:prstGeom>
        </p:spPr>
        <p:txBody>
          <a:bodyPr vert="horz" wrap="square" lIns="0" tIns="12700" rIns="0" bIns="0" rtlCol="0">
            <a:spAutoFit/>
          </a:bodyPr>
          <a:lstStyle/>
          <a:p>
            <a:pPr marL="515620" marR="5715" algn="just">
              <a:lnSpc>
                <a:spcPct val="80000"/>
              </a:lnSpc>
              <a:spcBef>
                <a:spcPts val="435"/>
              </a:spcBef>
            </a:pPr>
            <a:r>
              <a:rPr lang="en-US" sz="2800" b="1" u="sng" spc="-5" dirty="0">
                <a:latin typeface="Times New Roman" panose="02020603050405020304" pitchFamily="18" charset="0"/>
                <a:cs typeface="Times New Roman" panose="02020603050405020304" pitchFamily="18" charset="0"/>
              </a:rPr>
              <a:t>Strict Alteration (Software Approach) </a:t>
            </a:r>
            <a:r>
              <a:rPr lang="en-US" sz="2800" b="1" u="sng" spc="-5" dirty="0">
                <a:latin typeface="Proxima Nova"/>
                <a:cs typeface="Times New Roman" panose="02020603050405020304" pitchFamily="18" charset="0"/>
              </a:rPr>
              <a:t> </a:t>
            </a:r>
          </a:p>
          <a:p>
            <a:pPr marL="515620" marR="5715" algn="just">
              <a:lnSpc>
                <a:spcPct val="80000"/>
              </a:lnSpc>
              <a:spcBef>
                <a:spcPts val="435"/>
              </a:spcBef>
            </a:pPr>
            <a:endParaRPr lang="en-US" sz="2400" u="sng" spc="-5" dirty="0">
              <a:latin typeface="Proxima Nova"/>
              <a:cs typeface="Times New Roman" panose="02020603050405020304" pitchFamily="18" charset="0"/>
            </a:endParaRPr>
          </a:p>
          <a:p>
            <a:pPr marL="515620" marR="5715" algn="just">
              <a:lnSpc>
                <a:spcPct val="80000"/>
              </a:lnSpc>
              <a:spcBef>
                <a:spcPts val="435"/>
              </a:spcBef>
            </a:pPr>
            <a:r>
              <a:rPr lang="en-US" sz="2400" u="sng" spc="-5" dirty="0">
                <a:latin typeface="Proxima Nova"/>
                <a:cs typeface="Times New Roman" panose="02020603050405020304" pitchFamily="18" charset="0"/>
              </a:rPr>
              <a:t>Solution:</a:t>
            </a:r>
            <a:r>
              <a:rPr lang="en-US" sz="2400" spc="-5" dirty="0">
                <a:latin typeface="Proxima Nova"/>
                <a:cs typeface="Times New Roman" panose="02020603050405020304" pitchFamily="18" charset="0"/>
              </a:rPr>
              <a:t> (Petersons Solution)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Peterson's algorithm (or Peterson's solution) is a concurrent programming algorithm for mutual exclusion that allows two or more processes to share a single-use resource without conflict, using only shared memory for communication.</a:t>
            </a:r>
          </a:p>
          <a:p>
            <a:pPr marL="858520" marR="5715" indent="-342900" algn="just">
              <a:lnSpc>
                <a:spcPct val="80000"/>
              </a:lnSpc>
              <a:spcBef>
                <a:spcPts val="435"/>
              </a:spcBef>
              <a:buFont typeface="Arial" panose="020B0604020202020204" pitchFamily="34" charset="0"/>
              <a:buChar char="•"/>
            </a:pPr>
            <a:r>
              <a:rPr lang="en-US" sz="2400" spc="-5" dirty="0">
                <a:latin typeface="Proxima Nova"/>
                <a:cs typeface="Times New Roman" panose="02020603050405020304" pitchFamily="18" charset="0"/>
              </a:rPr>
              <a:t>It uses two variables, a bool array </a:t>
            </a:r>
            <a:r>
              <a:rPr lang="en-US" sz="2400" b="1" u="sng" spc="-5" dirty="0">
                <a:latin typeface="Proxima Nova"/>
                <a:cs typeface="Times New Roman" panose="02020603050405020304" pitchFamily="18" charset="0"/>
              </a:rPr>
              <a:t>flag</a:t>
            </a:r>
            <a:r>
              <a:rPr lang="en-US" sz="2400" spc="-5" dirty="0">
                <a:latin typeface="Proxima Nova"/>
                <a:cs typeface="Times New Roman" panose="02020603050405020304" pitchFamily="18" charset="0"/>
              </a:rPr>
              <a:t> of size 2 and an int variable </a:t>
            </a:r>
            <a:r>
              <a:rPr lang="en-US" sz="2400" b="1" u="sng" spc="-5" dirty="0">
                <a:latin typeface="Proxima Nova"/>
                <a:cs typeface="Times New Roman" panose="02020603050405020304" pitchFamily="18" charset="0"/>
              </a:rPr>
              <a:t>turn</a:t>
            </a:r>
            <a:r>
              <a:rPr lang="en-US" sz="2400" spc="-5" dirty="0">
                <a:latin typeface="Proxima Nova"/>
                <a:cs typeface="Times New Roman" panose="02020603050405020304" pitchFamily="18" charset="0"/>
              </a:rPr>
              <a:t> to accomplish it.</a:t>
            </a:r>
          </a:p>
          <a:p>
            <a:pPr marL="858520" marR="5715" indent="-342900" algn="just">
              <a:lnSpc>
                <a:spcPct val="80000"/>
              </a:lnSpc>
              <a:spcBef>
                <a:spcPts val="435"/>
              </a:spcBef>
              <a:buFont typeface="Arial" panose="020B0604020202020204" pitchFamily="34" charset="0"/>
              <a:buChar char="•"/>
            </a:pPr>
            <a:endParaRPr lang="en-US" sz="2400" spc="-5" dirty="0">
              <a:latin typeface="Proxima Nova"/>
              <a:cs typeface="Times New Roman" panose="02020603050405020304" pitchFamily="18" charset="0"/>
            </a:endParaRPr>
          </a:p>
          <a:p>
            <a:pPr marL="972820" marR="5715" lvl="1" algn="just">
              <a:lnSpc>
                <a:spcPct val="80000"/>
              </a:lnSpc>
              <a:spcBef>
                <a:spcPts val="435"/>
              </a:spcBef>
            </a:pPr>
            <a:r>
              <a:rPr lang="en-US" sz="2400" spc="-5" dirty="0">
                <a:latin typeface="Proxima Nova"/>
                <a:cs typeface="Times New Roman" panose="02020603050405020304" pitchFamily="18" charset="0"/>
              </a:rPr>
              <a:t>bool flag[2] = {false, false};</a:t>
            </a:r>
          </a:p>
          <a:p>
            <a:pPr marL="972820" marR="5715" lvl="1" algn="just">
              <a:lnSpc>
                <a:spcPct val="80000"/>
              </a:lnSpc>
              <a:spcBef>
                <a:spcPts val="435"/>
              </a:spcBef>
            </a:pPr>
            <a:r>
              <a:rPr lang="en-US" sz="2400" spc="-5" dirty="0">
                <a:latin typeface="Proxima Nova"/>
                <a:cs typeface="Times New Roman" panose="02020603050405020304" pitchFamily="18" charset="0"/>
              </a:rPr>
              <a:t>int turn;</a:t>
            </a:r>
          </a:p>
          <a:p>
            <a:pPr marL="972820" marR="5715" lvl="1" algn="just">
              <a:lnSpc>
                <a:spcPct val="80000"/>
              </a:lnSpc>
              <a:spcBef>
                <a:spcPts val="435"/>
              </a:spcBef>
            </a:pPr>
            <a:endParaRPr lang="en-US" sz="2400" spc="-5" dirty="0">
              <a:latin typeface="Proxima Nova"/>
              <a:cs typeface="Times New Roman" panose="02020603050405020304" pitchFamily="18" charset="0"/>
            </a:endParaRPr>
          </a:p>
        </p:txBody>
      </p:sp>
    </p:spTree>
    <p:extLst>
      <p:ext uri="{BB962C8B-B14F-4D97-AF65-F5344CB8AC3E}">
        <p14:creationId xmlns:p14="http://schemas.microsoft.com/office/powerpoint/2010/main" val="1998430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Mutual Exclusion with busy waiting</a:t>
            </a:r>
          </a:p>
        </p:txBody>
      </p:sp>
      <p:sp>
        <p:nvSpPr>
          <p:cNvPr id="6" name="object 3">
            <a:extLst>
              <a:ext uri="{FF2B5EF4-FFF2-40B4-BE49-F238E27FC236}">
                <a16:creationId xmlns:a16="http://schemas.microsoft.com/office/drawing/2014/main" id="{F92F324A-AB0D-4C51-B69D-79A00877F51F}"/>
              </a:ext>
            </a:extLst>
          </p:cNvPr>
          <p:cNvSpPr txBox="1"/>
          <p:nvPr/>
        </p:nvSpPr>
        <p:spPr>
          <a:xfrm>
            <a:off x="457200" y="862047"/>
            <a:ext cx="11353800" cy="1695336"/>
          </a:xfrm>
          <a:prstGeom prst="rect">
            <a:avLst/>
          </a:prstGeom>
        </p:spPr>
        <p:txBody>
          <a:bodyPr vert="horz" wrap="square" lIns="0" tIns="12700" rIns="0" bIns="0" rtlCol="0">
            <a:spAutoFit/>
          </a:bodyPr>
          <a:lstStyle/>
          <a:p>
            <a:pPr marL="972820" marR="5715" lvl="1" algn="just">
              <a:lnSpc>
                <a:spcPct val="80000"/>
              </a:lnSpc>
              <a:spcBef>
                <a:spcPts val="435"/>
              </a:spcBef>
            </a:pPr>
            <a:r>
              <a:rPr lang="en-US" sz="2400" spc="-5" dirty="0">
                <a:latin typeface="Proxima Nova"/>
                <a:cs typeface="Times New Roman" panose="02020603050405020304" pitchFamily="18" charset="0"/>
              </a:rPr>
              <a:t>bool flag[2] = {false, false};</a:t>
            </a:r>
          </a:p>
          <a:p>
            <a:pPr marL="972820" marR="5715" lvl="1" algn="just">
              <a:lnSpc>
                <a:spcPct val="80000"/>
              </a:lnSpc>
              <a:spcBef>
                <a:spcPts val="435"/>
              </a:spcBef>
            </a:pPr>
            <a:r>
              <a:rPr lang="en-US" sz="2400" spc="-5" dirty="0">
                <a:latin typeface="Proxima Nova"/>
                <a:cs typeface="Times New Roman" panose="02020603050405020304" pitchFamily="18" charset="0"/>
              </a:rPr>
              <a:t>int turn;</a:t>
            </a:r>
          </a:p>
          <a:p>
            <a:pPr marL="972820" marR="5715" lvl="1" algn="just">
              <a:lnSpc>
                <a:spcPct val="80000"/>
              </a:lnSpc>
              <a:spcBef>
                <a:spcPts val="435"/>
              </a:spcBef>
            </a:pPr>
            <a:endParaRPr lang="en-US" sz="2400" spc="-5" dirty="0">
              <a:latin typeface="Proxima Nova"/>
              <a:cs typeface="Times New Roman" panose="02020603050405020304" pitchFamily="18" charset="0"/>
            </a:endParaRPr>
          </a:p>
          <a:p>
            <a:pPr marL="972820" marR="5715" lvl="1" algn="just">
              <a:lnSpc>
                <a:spcPct val="80000"/>
              </a:lnSpc>
              <a:spcBef>
                <a:spcPts val="435"/>
              </a:spcBef>
            </a:pPr>
            <a:endParaRPr lang="en-US" sz="2400" spc="-5" dirty="0">
              <a:latin typeface="Proxima Nova"/>
              <a:cs typeface="Times New Roman" panose="02020603050405020304" pitchFamily="18" charset="0"/>
            </a:endParaRPr>
          </a:p>
          <a:p>
            <a:pPr marL="972820" marR="5715" lvl="1" algn="just">
              <a:lnSpc>
                <a:spcPct val="80000"/>
              </a:lnSpc>
              <a:spcBef>
                <a:spcPts val="435"/>
              </a:spcBef>
            </a:pPr>
            <a:endParaRPr lang="en-US" sz="2400" spc="-5" dirty="0">
              <a:latin typeface="Proxima Nova"/>
              <a:cs typeface="Times New Roman" panose="02020603050405020304" pitchFamily="18" charset="0"/>
            </a:endParaRPr>
          </a:p>
        </p:txBody>
      </p:sp>
      <p:graphicFrame>
        <p:nvGraphicFramePr>
          <p:cNvPr id="2" name="Table 1">
            <a:extLst>
              <a:ext uri="{FF2B5EF4-FFF2-40B4-BE49-F238E27FC236}">
                <a16:creationId xmlns:a16="http://schemas.microsoft.com/office/drawing/2014/main" id="{50F82605-E6BF-4997-8186-3E83F778D2E3}"/>
              </a:ext>
            </a:extLst>
          </p:cNvPr>
          <p:cNvGraphicFramePr>
            <a:graphicFrameLocks noGrp="1"/>
          </p:cNvGraphicFramePr>
          <p:nvPr>
            <p:extLst>
              <p:ext uri="{D42A27DB-BD31-4B8C-83A1-F6EECF244321}">
                <p14:modId xmlns:p14="http://schemas.microsoft.com/office/powerpoint/2010/main" val="900593607"/>
              </p:ext>
            </p:extLst>
          </p:nvPr>
        </p:nvGraphicFramePr>
        <p:xfrm>
          <a:off x="1447800" y="2057400"/>
          <a:ext cx="9144000" cy="2834640"/>
        </p:xfrm>
        <a:graphic>
          <a:graphicData uri="http://schemas.openxmlformats.org/drawingml/2006/table">
            <a:tbl>
              <a:tblPr/>
              <a:tblGrid>
                <a:gridCol w="4572000">
                  <a:extLst>
                    <a:ext uri="{9D8B030D-6E8A-4147-A177-3AD203B41FA5}">
                      <a16:colId xmlns:a16="http://schemas.microsoft.com/office/drawing/2014/main" val="745162489"/>
                    </a:ext>
                  </a:extLst>
                </a:gridCol>
                <a:gridCol w="4572000">
                  <a:extLst>
                    <a:ext uri="{9D8B030D-6E8A-4147-A177-3AD203B41FA5}">
                      <a16:colId xmlns:a16="http://schemas.microsoft.com/office/drawing/2014/main" val="2250612322"/>
                    </a:ext>
                  </a:extLst>
                </a:gridCol>
              </a:tblGrid>
              <a:tr h="1981200">
                <a:tc>
                  <a:txBody>
                    <a:bodyPr/>
                    <a:lstStyle/>
                    <a:p>
                      <a:pPr rtl="0"/>
                      <a:r>
                        <a:rPr lang="en-US" dirty="0">
                          <a:solidFill>
                            <a:schemeClr val="tx1"/>
                          </a:solidFill>
                          <a:effectLst/>
                        </a:rPr>
                        <a:t>P0: flag[0] = true; </a:t>
                      </a:r>
                    </a:p>
                    <a:p>
                      <a:pPr rtl="0"/>
                      <a:r>
                        <a:rPr lang="en-US" dirty="0">
                          <a:solidFill>
                            <a:schemeClr val="tx1"/>
                          </a:solidFill>
                          <a:effectLst/>
                        </a:rPr>
                        <a:t>P0_gate: turn = 1; </a:t>
                      </a:r>
                    </a:p>
                    <a:p>
                      <a:pPr rtl="0"/>
                      <a:r>
                        <a:rPr lang="en-US" b="1" dirty="0">
                          <a:solidFill>
                            <a:schemeClr val="tx1"/>
                          </a:solidFill>
                          <a:effectLst/>
                        </a:rPr>
                        <a:t>while</a:t>
                      </a:r>
                      <a:r>
                        <a:rPr lang="en-US" dirty="0">
                          <a:solidFill>
                            <a:schemeClr val="tx1"/>
                          </a:solidFill>
                          <a:effectLst/>
                        </a:rPr>
                        <a:t> (flag[1] &amp;&amp; turn == 1) </a:t>
                      </a:r>
                    </a:p>
                    <a:p>
                      <a:pPr rtl="0"/>
                      <a:r>
                        <a:rPr lang="en-US" dirty="0">
                          <a:solidFill>
                            <a:schemeClr val="tx1"/>
                          </a:solidFill>
                          <a:effectLst/>
                        </a:rPr>
                        <a:t>{ </a:t>
                      </a:r>
                    </a:p>
                    <a:p>
                      <a:pPr rtl="0"/>
                      <a:r>
                        <a:rPr lang="en-US" i="1" dirty="0">
                          <a:solidFill>
                            <a:schemeClr val="tx1"/>
                          </a:solidFill>
                          <a:effectLst/>
                        </a:rPr>
                        <a:t>// busy wait</a:t>
                      </a:r>
                      <a:r>
                        <a:rPr lang="en-US" dirty="0">
                          <a:solidFill>
                            <a:schemeClr val="tx1"/>
                          </a:solidFill>
                          <a:effectLst/>
                        </a:rPr>
                        <a:t> </a:t>
                      </a:r>
                    </a:p>
                    <a:p>
                      <a:pPr rtl="0"/>
                      <a:r>
                        <a:rPr lang="en-US" dirty="0">
                          <a:solidFill>
                            <a:schemeClr val="tx1"/>
                          </a:solidFill>
                          <a:effectLst/>
                        </a:rPr>
                        <a:t>} </a:t>
                      </a:r>
                    </a:p>
                    <a:p>
                      <a:pPr rtl="0"/>
                      <a:r>
                        <a:rPr lang="en-US" i="1" dirty="0">
                          <a:solidFill>
                            <a:schemeClr val="tx1"/>
                          </a:solidFill>
                          <a:effectLst/>
                        </a:rPr>
                        <a:t>// critical section</a:t>
                      </a:r>
                      <a:r>
                        <a:rPr lang="en-US" dirty="0">
                          <a:solidFill>
                            <a:schemeClr val="tx1"/>
                          </a:solidFill>
                          <a:effectLst/>
                        </a:rPr>
                        <a:t> </a:t>
                      </a:r>
                    </a:p>
                    <a:p>
                      <a:pPr rtl="0"/>
                      <a:r>
                        <a:rPr lang="en-US" dirty="0">
                          <a:solidFill>
                            <a:schemeClr val="tx1"/>
                          </a:solidFill>
                          <a:effectLst/>
                        </a:rPr>
                        <a:t>... </a:t>
                      </a:r>
                    </a:p>
                    <a:p>
                      <a:pPr rtl="0"/>
                      <a:r>
                        <a:rPr lang="en-US" i="1" dirty="0">
                          <a:solidFill>
                            <a:schemeClr val="tx1"/>
                          </a:solidFill>
                          <a:effectLst/>
                        </a:rPr>
                        <a:t>// end of critical section</a:t>
                      </a:r>
                      <a:r>
                        <a:rPr lang="en-US" dirty="0">
                          <a:solidFill>
                            <a:schemeClr val="tx1"/>
                          </a:solidFill>
                          <a:effectLst/>
                        </a:rPr>
                        <a:t> </a:t>
                      </a:r>
                    </a:p>
                    <a:p>
                      <a:pPr rtl="0"/>
                      <a:r>
                        <a:rPr lang="en-US" dirty="0">
                          <a:solidFill>
                            <a:schemeClr val="tx1"/>
                          </a:solidFill>
                          <a:effectLst/>
                        </a:rPr>
                        <a:t>flag[0] = false; </a:t>
                      </a:r>
                    </a:p>
                  </a:txBody>
                  <a:tcPr anchor="ctr">
                    <a:lnL>
                      <a:noFill/>
                    </a:lnL>
                    <a:lnR>
                      <a:noFill/>
                    </a:lnR>
                    <a:lnT>
                      <a:noFill/>
                    </a:lnT>
                    <a:lnB>
                      <a:noFill/>
                    </a:lnB>
                    <a:solidFill>
                      <a:srgbClr val="FFFFFF"/>
                    </a:solidFill>
                  </a:tcPr>
                </a:tc>
                <a:tc>
                  <a:txBody>
                    <a:bodyPr/>
                    <a:lstStyle/>
                    <a:p>
                      <a:pPr rtl="0"/>
                      <a:r>
                        <a:rPr lang="en-US" dirty="0">
                          <a:solidFill>
                            <a:schemeClr val="tx1"/>
                          </a:solidFill>
                          <a:effectLst/>
                        </a:rPr>
                        <a:t>P1: flag[1] = true;</a:t>
                      </a:r>
                    </a:p>
                    <a:p>
                      <a:pPr rtl="0"/>
                      <a:r>
                        <a:rPr lang="en-US" dirty="0">
                          <a:solidFill>
                            <a:schemeClr val="tx1"/>
                          </a:solidFill>
                          <a:effectLst/>
                        </a:rPr>
                        <a:t> P1_gate: turn = 0; </a:t>
                      </a:r>
                    </a:p>
                    <a:p>
                      <a:pPr rtl="0"/>
                      <a:r>
                        <a:rPr lang="en-US" b="1" dirty="0">
                          <a:solidFill>
                            <a:schemeClr val="tx1"/>
                          </a:solidFill>
                          <a:effectLst/>
                        </a:rPr>
                        <a:t>while</a:t>
                      </a:r>
                      <a:r>
                        <a:rPr lang="en-US" dirty="0">
                          <a:solidFill>
                            <a:schemeClr val="tx1"/>
                          </a:solidFill>
                          <a:effectLst/>
                        </a:rPr>
                        <a:t> (flag[0] &amp;&amp; turn == 0) </a:t>
                      </a:r>
                    </a:p>
                    <a:p>
                      <a:pPr rtl="0"/>
                      <a:r>
                        <a:rPr lang="en-US" dirty="0">
                          <a:solidFill>
                            <a:schemeClr val="tx1"/>
                          </a:solidFill>
                          <a:effectLst/>
                        </a:rPr>
                        <a:t>{ </a:t>
                      </a:r>
                    </a:p>
                    <a:p>
                      <a:pPr rtl="0"/>
                      <a:r>
                        <a:rPr lang="en-US" i="1" dirty="0">
                          <a:solidFill>
                            <a:schemeClr val="tx1"/>
                          </a:solidFill>
                          <a:effectLst/>
                        </a:rPr>
                        <a:t>// busy wait</a:t>
                      </a:r>
                      <a:r>
                        <a:rPr lang="en-US" dirty="0">
                          <a:solidFill>
                            <a:schemeClr val="tx1"/>
                          </a:solidFill>
                          <a:effectLst/>
                        </a:rPr>
                        <a:t> </a:t>
                      </a:r>
                    </a:p>
                    <a:p>
                      <a:pPr rtl="0"/>
                      <a:r>
                        <a:rPr lang="en-US" dirty="0">
                          <a:solidFill>
                            <a:schemeClr val="tx1"/>
                          </a:solidFill>
                          <a:effectLst/>
                        </a:rPr>
                        <a:t>} </a:t>
                      </a:r>
                    </a:p>
                    <a:p>
                      <a:pPr rtl="0"/>
                      <a:r>
                        <a:rPr lang="en-US" i="1" dirty="0">
                          <a:solidFill>
                            <a:schemeClr val="tx1"/>
                          </a:solidFill>
                          <a:effectLst/>
                        </a:rPr>
                        <a:t>// critical section</a:t>
                      </a:r>
                      <a:r>
                        <a:rPr lang="en-US" dirty="0">
                          <a:solidFill>
                            <a:schemeClr val="tx1"/>
                          </a:solidFill>
                          <a:effectLst/>
                        </a:rPr>
                        <a:t> </a:t>
                      </a:r>
                    </a:p>
                    <a:p>
                      <a:pPr rtl="0"/>
                      <a:r>
                        <a:rPr lang="en-US" dirty="0">
                          <a:solidFill>
                            <a:schemeClr val="tx1"/>
                          </a:solidFill>
                          <a:effectLst/>
                        </a:rPr>
                        <a:t>... </a:t>
                      </a:r>
                    </a:p>
                    <a:p>
                      <a:pPr rtl="0"/>
                      <a:r>
                        <a:rPr lang="en-US" i="1" dirty="0">
                          <a:solidFill>
                            <a:schemeClr val="tx1"/>
                          </a:solidFill>
                          <a:effectLst/>
                        </a:rPr>
                        <a:t>// end of critical section</a:t>
                      </a:r>
                      <a:r>
                        <a:rPr lang="en-US" dirty="0">
                          <a:solidFill>
                            <a:schemeClr val="tx1"/>
                          </a:solidFill>
                          <a:effectLst/>
                        </a:rPr>
                        <a:t> </a:t>
                      </a:r>
                    </a:p>
                    <a:p>
                      <a:pPr rtl="0"/>
                      <a:r>
                        <a:rPr lang="en-US" dirty="0">
                          <a:solidFill>
                            <a:schemeClr val="tx1"/>
                          </a:solidFill>
                          <a:effectLst/>
                        </a:rPr>
                        <a:t>flag[1] = false;</a:t>
                      </a:r>
                    </a:p>
                  </a:txBody>
                  <a:tcPr anchor="ctr">
                    <a:lnL>
                      <a:noFill/>
                    </a:lnL>
                    <a:lnR>
                      <a:noFill/>
                    </a:lnR>
                    <a:lnT>
                      <a:noFill/>
                    </a:lnT>
                    <a:lnB>
                      <a:noFill/>
                    </a:lnB>
                    <a:solidFill>
                      <a:srgbClr val="FFFFFF"/>
                    </a:solidFill>
                  </a:tcPr>
                </a:tc>
                <a:extLst>
                  <a:ext uri="{0D108BD9-81ED-4DB2-BD59-A6C34878D82A}">
                    <a16:rowId xmlns:a16="http://schemas.microsoft.com/office/drawing/2014/main" val="1612673306"/>
                  </a:ext>
                </a:extLst>
              </a:tr>
            </a:tbl>
          </a:graphicData>
        </a:graphic>
      </p:graphicFrame>
      <p:cxnSp>
        <p:nvCxnSpPr>
          <p:cNvPr id="5" name="Straight Connector 4">
            <a:extLst>
              <a:ext uri="{FF2B5EF4-FFF2-40B4-BE49-F238E27FC236}">
                <a16:creationId xmlns:a16="http://schemas.microsoft.com/office/drawing/2014/main" id="{4EECA464-4932-4043-9332-8FC62EDB41EA}"/>
              </a:ext>
            </a:extLst>
          </p:cNvPr>
          <p:cNvCxnSpPr/>
          <p:nvPr/>
        </p:nvCxnSpPr>
        <p:spPr>
          <a:xfrm>
            <a:off x="5486400" y="1752600"/>
            <a:ext cx="0" cy="335280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9036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Peterson’s Solution</a:t>
            </a:r>
          </a:p>
        </p:txBody>
      </p:sp>
      <p:sp>
        <p:nvSpPr>
          <p:cNvPr id="9" name="TextBox 8">
            <a:extLst>
              <a:ext uri="{FF2B5EF4-FFF2-40B4-BE49-F238E27FC236}">
                <a16:creationId xmlns:a16="http://schemas.microsoft.com/office/drawing/2014/main" id="{0966C81D-C584-4E17-B1B9-B7CB515D918A}"/>
              </a:ext>
            </a:extLst>
          </p:cNvPr>
          <p:cNvSpPr txBox="1"/>
          <p:nvPr/>
        </p:nvSpPr>
        <p:spPr>
          <a:xfrm>
            <a:off x="685800" y="1066800"/>
            <a:ext cx="10439400" cy="4154984"/>
          </a:xfrm>
          <a:prstGeom prst="rect">
            <a:avLst/>
          </a:prstGeom>
          <a:noFill/>
        </p:spPr>
        <p:txBody>
          <a:bodyPr wrap="square">
            <a:spAutoFit/>
          </a:bodyPr>
          <a:lstStyle/>
          <a:p>
            <a:r>
              <a:rPr lang="en-US" sz="2400" dirty="0">
                <a:latin typeface="Proxima Nova"/>
              </a:rPr>
              <a:t>Peterson's solution is a classic solution to the critical section problem. The critical section problem ensures that no two processes change or modify a resource’s value simultaneously.</a:t>
            </a:r>
          </a:p>
          <a:p>
            <a:endParaRPr lang="en-US" sz="2400" dirty="0">
              <a:latin typeface="Proxima Nova"/>
            </a:endParaRPr>
          </a:p>
          <a:p>
            <a:pPr marL="342900" indent="-342900">
              <a:buFont typeface="Arial" panose="020B0604020202020204" pitchFamily="34" charset="0"/>
              <a:buChar char="•"/>
            </a:pPr>
            <a:r>
              <a:rPr lang="en-US" sz="2400" dirty="0">
                <a:latin typeface="Proxima Nova"/>
              </a:rPr>
              <a:t>May not work properly in modern computer architecture.</a:t>
            </a:r>
          </a:p>
          <a:p>
            <a:pPr marL="342900" indent="-342900">
              <a:buFont typeface="Arial" panose="020B0604020202020204" pitchFamily="34" charset="0"/>
              <a:buChar char="•"/>
            </a:pPr>
            <a:endParaRPr lang="en-US" sz="2400" dirty="0">
              <a:latin typeface="Proxima Nova"/>
            </a:endParaRPr>
          </a:p>
          <a:p>
            <a:pPr marL="342900" indent="-342900">
              <a:buFont typeface="Arial" panose="020B0604020202020204" pitchFamily="34" charset="0"/>
              <a:buChar char="•"/>
            </a:pPr>
            <a:r>
              <a:rPr lang="en-US" sz="2400" dirty="0">
                <a:latin typeface="Proxima Nova"/>
              </a:rPr>
              <a:t>However it addresses the requirements of mutual exclusion, progress and bounded waiting.</a:t>
            </a:r>
          </a:p>
          <a:p>
            <a:pPr marL="342900" indent="-342900">
              <a:buFont typeface="Arial" panose="020B0604020202020204" pitchFamily="34" charset="0"/>
              <a:buChar char="•"/>
            </a:pPr>
            <a:endParaRPr lang="en-US" sz="2400" dirty="0">
              <a:latin typeface="Proxima Nova"/>
            </a:endParaRPr>
          </a:p>
          <a:p>
            <a:pPr marL="342900" indent="-342900">
              <a:buFont typeface="Arial" panose="020B0604020202020204" pitchFamily="34" charset="0"/>
              <a:buChar char="•"/>
            </a:pPr>
            <a:r>
              <a:rPr lang="en-US" sz="2400" dirty="0">
                <a:latin typeface="Proxima Nova"/>
              </a:rPr>
              <a:t>Peterson’s solution is limited to two process that alternate execution between their critical section and remainder sections.</a:t>
            </a:r>
          </a:p>
        </p:txBody>
      </p:sp>
    </p:spTree>
    <p:extLst>
      <p:ext uri="{BB962C8B-B14F-4D97-AF65-F5344CB8AC3E}">
        <p14:creationId xmlns:p14="http://schemas.microsoft.com/office/powerpoint/2010/main" val="1820428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Peterson’s Solution</a:t>
            </a:r>
          </a:p>
        </p:txBody>
      </p:sp>
      <p:pic>
        <p:nvPicPr>
          <p:cNvPr id="11" name="Picture 10">
            <a:extLst>
              <a:ext uri="{FF2B5EF4-FFF2-40B4-BE49-F238E27FC236}">
                <a16:creationId xmlns:a16="http://schemas.microsoft.com/office/drawing/2014/main" id="{9A849DF8-584B-49F8-898A-F31AE151A685}"/>
              </a:ext>
            </a:extLst>
          </p:cNvPr>
          <p:cNvPicPr>
            <a:picLocks noChangeAspect="1"/>
          </p:cNvPicPr>
          <p:nvPr/>
        </p:nvPicPr>
        <p:blipFill>
          <a:blip r:embed="rId3"/>
          <a:stretch>
            <a:fillRect/>
          </a:stretch>
        </p:blipFill>
        <p:spPr>
          <a:xfrm>
            <a:off x="2209800" y="1219200"/>
            <a:ext cx="7162800" cy="4986119"/>
          </a:xfrm>
          <a:prstGeom prst="rect">
            <a:avLst/>
          </a:prstGeom>
        </p:spPr>
      </p:pic>
      <p:sp>
        <p:nvSpPr>
          <p:cNvPr id="6" name="TextBox 5">
            <a:extLst>
              <a:ext uri="{FF2B5EF4-FFF2-40B4-BE49-F238E27FC236}">
                <a16:creationId xmlns:a16="http://schemas.microsoft.com/office/drawing/2014/main" id="{2CD08601-2C0C-4736-8714-158A3ACAF875}"/>
              </a:ext>
            </a:extLst>
          </p:cNvPr>
          <p:cNvSpPr txBox="1"/>
          <p:nvPr/>
        </p:nvSpPr>
        <p:spPr>
          <a:xfrm>
            <a:off x="838200" y="738104"/>
            <a:ext cx="10850880" cy="369332"/>
          </a:xfrm>
          <a:prstGeom prst="rect">
            <a:avLst/>
          </a:prstGeom>
          <a:noFill/>
        </p:spPr>
        <p:txBody>
          <a:bodyPr wrap="square">
            <a:spAutoFit/>
          </a:bodyPr>
          <a:lstStyle/>
          <a:p>
            <a:r>
              <a:rPr lang="en-US" sz="1800" b="1" u="sng" dirty="0">
                <a:latin typeface="Proxima Nova"/>
              </a:rPr>
              <a:t>Note:</a:t>
            </a:r>
            <a:r>
              <a:rPr lang="en-US" sz="1800" b="1" dirty="0">
                <a:latin typeface="Proxima Nova"/>
              </a:rPr>
              <a:t> </a:t>
            </a:r>
            <a:r>
              <a:rPr lang="en-US" sz="1800" dirty="0">
                <a:latin typeface="Proxima Nova"/>
              </a:rPr>
              <a:t>Peterson's solution requires two data items to be shared between two process.</a:t>
            </a:r>
          </a:p>
        </p:txBody>
      </p:sp>
    </p:spTree>
    <p:extLst>
      <p:ext uri="{BB962C8B-B14F-4D97-AF65-F5344CB8AC3E}">
        <p14:creationId xmlns:p14="http://schemas.microsoft.com/office/powerpoint/2010/main" val="3390895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Peterson’s Solution</a:t>
            </a:r>
          </a:p>
        </p:txBody>
      </p:sp>
      <p:sp>
        <p:nvSpPr>
          <p:cNvPr id="9" name="TextBox 8">
            <a:extLst>
              <a:ext uri="{FF2B5EF4-FFF2-40B4-BE49-F238E27FC236}">
                <a16:creationId xmlns:a16="http://schemas.microsoft.com/office/drawing/2014/main" id="{0966C81D-C584-4E17-B1B9-B7CB515D918A}"/>
              </a:ext>
            </a:extLst>
          </p:cNvPr>
          <p:cNvSpPr txBox="1"/>
          <p:nvPr/>
        </p:nvSpPr>
        <p:spPr>
          <a:xfrm>
            <a:off x="762000" y="762000"/>
            <a:ext cx="11049000" cy="5632311"/>
          </a:xfrm>
          <a:prstGeom prst="rect">
            <a:avLst/>
          </a:prstGeom>
          <a:noFill/>
        </p:spPr>
        <p:txBody>
          <a:bodyPr wrap="square">
            <a:spAutoFit/>
          </a:bodyPr>
          <a:lstStyle/>
          <a:p>
            <a:pPr algn="just"/>
            <a:r>
              <a:rPr lang="en-US" sz="2400" dirty="0">
                <a:latin typeface="Proxima Nova"/>
              </a:rPr>
              <a:t>Peterson's solution provides a solution to the following problems:</a:t>
            </a:r>
          </a:p>
          <a:p>
            <a:pPr algn="just"/>
            <a:endParaRPr lang="en-US" sz="2400" dirty="0">
              <a:latin typeface="Proxima Nova"/>
            </a:endParaRPr>
          </a:p>
          <a:p>
            <a:pPr algn="just"/>
            <a:r>
              <a:rPr lang="en-US" sz="2400" dirty="0">
                <a:latin typeface="Proxima Nova"/>
              </a:rPr>
              <a:t>1. It ensures that if a process is in the critical section, no other process must be allowed to enter it. This property is termed </a:t>
            </a:r>
            <a:r>
              <a:rPr lang="en-US" sz="2400" b="1" dirty="0">
                <a:latin typeface="Proxima Nova"/>
              </a:rPr>
              <a:t>mutual exclusion. </a:t>
            </a:r>
          </a:p>
          <a:p>
            <a:pPr algn="just"/>
            <a:endParaRPr lang="en-US" sz="2400" dirty="0">
              <a:latin typeface="Proxima Nova"/>
            </a:endParaRPr>
          </a:p>
          <a:p>
            <a:pPr algn="just"/>
            <a:r>
              <a:rPr lang="en-US" sz="2400" dirty="0">
                <a:latin typeface="Proxima Nova"/>
              </a:rPr>
              <a:t>2. If more than one process wants to enter the critical section, the process that should enter the critical region first must be established. This is termed </a:t>
            </a:r>
            <a:r>
              <a:rPr lang="en-US" sz="2400" b="1" dirty="0">
                <a:latin typeface="Proxima Nova"/>
              </a:rPr>
              <a:t>progress</a:t>
            </a:r>
            <a:r>
              <a:rPr lang="en-US" sz="2400" dirty="0">
                <a:latin typeface="Proxima Nova"/>
              </a:rPr>
              <a:t>. </a:t>
            </a:r>
          </a:p>
          <a:p>
            <a:pPr algn="just"/>
            <a:endParaRPr lang="en-US" sz="2400" dirty="0">
              <a:latin typeface="Proxima Nova"/>
            </a:endParaRPr>
          </a:p>
          <a:p>
            <a:pPr algn="just"/>
            <a:r>
              <a:rPr lang="en-US" sz="2400" dirty="0">
                <a:latin typeface="Proxima Nova"/>
              </a:rPr>
              <a:t>3. There is a limit to the number of requests that processors can make to enter the critical region, provided that a process has already requested to enter and is waiting. This is termed </a:t>
            </a:r>
            <a:r>
              <a:rPr lang="en-US" sz="2400" b="1" dirty="0">
                <a:latin typeface="Proxima Nova"/>
              </a:rPr>
              <a:t>bounding</a:t>
            </a:r>
            <a:r>
              <a:rPr lang="en-US" sz="2400" dirty="0">
                <a:latin typeface="Proxima Nova"/>
              </a:rPr>
              <a:t>. </a:t>
            </a:r>
          </a:p>
          <a:p>
            <a:pPr algn="just"/>
            <a:endParaRPr lang="en-US" sz="2400" dirty="0">
              <a:latin typeface="Proxima Nova"/>
            </a:endParaRPr>
          </a:p>
          <a:p>
            <a:pPr algn="just"/>
            <a:r>
              <a:rPr lang="en-US" sz="2400" dirty="0">
                <a:latin typeface="Proxima Nova"/>
              </a:rPr>
              <a:t>4. It provides </a:t>
            </a:r>
            <a:r>
              <a:rPr lang="en-US" sz="2400" b="1" dirty="0">
                <a:latin typeface="Proxima Nova"/>
              </a:rPr>
              <a:t>platform neutrality </a:t>
            </a:r>
            <a:r>
              <a:rPr lang="en-US" sz="2400" dirty="0">
                <a:latin typeface="Proxima Nova"/>
              </a:rPr>
              <a:t>as this solution is developed to run in user mode, which doesn't require any permission from the kernel.</a:t>
            </a:r>
          </a:p>
        </p:txBody>
      </p:sp>
    </p:spTree>
    <p:extLst>
      <p:ext uri="{BB962C8B-B14F-4D97-AF65-F5344CB8AC3E}">
        <p14:creationId xmlns:p14="http://schemas.microsoft.com/office/powerpoint/2010/main" val="886500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Test and Set Lock (TSL)</a:t>
            </a:r>
          </a:p>
        </p:txBody>
      </p:sp>
      <p:sp>
        <p:nvSpPr>
          <p:cNvPr id="9" name="TextBox 8">
            <a:extLst>
              <a:ext uri="{FF2B5EF4-FFF2-40B4-BE49-F238E27FC236}">
                <a16:creationId xmlns:a16="http://schemas.microsoft.com/office/drawing/2014/main" id="{0966C81D-C584-4E17-B1B9-B7CB515D918A}"/>
              </a:ext>
            </a:extLst>
          </p:cNvPr>
          <p:cNvSpPr txBox="1"/>
          <p:nvPr/>
        </p:nvSpPr>
        <p:spPr>
          <a:xfrm>
            <a:off x="675249" y="973659"/>
            <a:ext cx="10439400" cy="1200329"/>
          </a:xfrm>
          <a:prstGeom prst="rect">
            <a:avLst/>
          </a:prstGeom>
          <a:noFill/>
        </p:spPr>
        <p:txBody>
          <a:bodyPr wrap="square">
            <a:spAutoFit/>
          </a:bodyPr>
          <a:lstStyle/>
          <a:p>
            <a:pPr algn="just"/>
            <a:r>
              <a:rPr lang="en-US" sz="2400" dirty="0">
                <a:latin typeface="Proxima Nova"/>
              </a:rPr>
              <a:t>Test and set algorithm uses a boolean variable 'lock' which is initially initialized to false. This lock variable determines the entry of the process inside the critical section of the code.</a:t>
            </a:r>
          </a:p>
        </p:txBody>
      </p:sp>
      <p:pic>
        <p:nvPicPr>
          <p:cNvPr id="3" name="Picture 2">
            <a:extLst>
              <a:ext uri="{FF2B5EF4-FFF2-40B4-BE49-F238E27FC236}">
                <a16:creationId xmlns:a16="http://schemas.microsoft.com/office/drawing/2014/main" id="{6C75A087-AD58-485F-987B-40FE962C4713}"/>
              </a:ext>
            </a:extLst>
          </p:cNvPr>
          <p:cNvPicPr>
            <a:picLocks noChangeAspect="1"/>
          </p:cNvPicPr>
          <p:nvPr/>
        </p:nvPicPr>
        <p:blipFill>
          <a:blip r:embed="rId3"/>
          <a:stretch>
            <a:fillRect/>
          </a:stretch>
        </p:blipFill>
        <p:spPr>
          <a:xfrm>
            <a:off x="4473003" y="2176332"/>
            <a:ext cx="4606311" cy="2533471"/>
          </a:xfrm>
          <a:prstGeom prst="rect">
            <a:avLst/>
          </a:prstGeom>
        </p:spPr>
      </p:pic>
      <p:sp>
        <p:nvSpPr>
          <p:cNvPr id="7" name="TextBox 6">
            <a:extLst>
              <a:ext uri="{FF2B5EF4-FFF2-40B4-BE49-F238E27FC236}">
                <a16:creationId xmlns:a16="http://schemas.microsoft.com/office/drawing/2014/main" id="{2A7755EF-BAC9-439B-9FA1-E7A7CD5E2416}"/>
              </a:ext>
            </a:extLst>
          </p:cNvPr>
          <p:cNvSpPr txBox="1"/>
          <p:nvPr/>
        </p:nvSpPr>
        <p:spPr>
          <a:xfrm>
            <a:off x="675249" y="4695735"/>
            <a:ext cx="11049000" cy="1569660"/>
          </a:xfrm>
          <a:prstGeom prst="rect">
            <a:avLst/>
          </a:prstGeom>
          <a:noFill/>
        </p:spPr>
        <p:txBody>
          <a:bodyPr wrap="square">
            <a:spAutoFit/>
          </a:bodyPr>
          <a:lstStyle/>
          <a:p>
            <a:r>
              <a:rPr lang="en-US" sz="2400" dirty="0">
                <a:latin typeface="Proxima Nova"/>
              </a:rPr>
              <a:t>Lock value = 0 means the critical section is currently vacant and no process is present inside it. </a:t>
            </a:r>
          </a:p>
          <a:p>
            <a:r>
              <a:rPr lang="en-US" sz="2400" dirty="0">
                <a:latin typeface="Proxima Nova"/>
              </a:rPr>
              <a:t>Lock value = 1 means the critical section is currently occupied and a process is present inside it.</a:t>
            </a:r>
            <a:endParaRPr lang="en-IN" sz="2400" dirty="0">
              <a:latin typeface="Proxima Nova"/>
            </a:endParaRPr>
          </a:p>
        </p:txBody>
      </p:sp>
    </p:spTree>
    <p:extLst>
      <p:ext uri="{BB962C8B-B14F-4D97-AF65-F5344CB8AC3E}">
        <p14:creationId xmlns:p14="http://schemas.microsoft.com/office/powerpoint/2010/main" val="3683999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Test and Set Lock (TSL)</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973659"/>
            <a:ext cx="11049000"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There is a shared lock variable which can take either of the two values 0 or 1.</a:t>
            </a:r>
          </a:p>
          <a:p>
            <a:pPr marL="342900" indent="-342900" algn="just">
              <a:buFont typeface="Arial" panose="020B0604020202020204" pitchFamily="34" charset="0"/>
              <a:buChar char="•"/>
            </a:pPr>
            <a:r>
              <a:rPr lang="en-US" sz="2400" dirty="0">
                <a:latin typeface="Proxima Nova"/>
              </a:rPr>
              <a:t>Before entering into the critical section, a process inquires about the lock.</a:t>
            </a:r>
          </a:p>
          <a:p>
            <a:pPr marL="342900" indent="-342900" algn="just">
              <a:buFont typeface="Arial" panose="020B0604020202020204" pitchFamily="34" charset="0"/>
              <a:buChar char="•"/>
            </a:pPr>
            <a:r>
              <a:rPr lang="en-US" sz="2400" dirty="0">
                <a:latin typeface="Proxima Nova"/>
              </a:rPr>
              <a:t>If it is locked, it keeps on waiting till it becomes free.</a:t>
            </a:r>
          </a:p>
          <a:p>
            <a:pPr marL="342900" indent="-342900" algn="just">
              <a:buFont typeface="Arial" panose="020B0604020202020204" pitchFamily="34" charset="0"/>
              <a:buChar char="•"/>
            </a:pPr>
            <a:r>
              <a:rPr lang="en-US" sz="2400" dirty="0">
                <a:latin typeface="Proxima Nova"/>
              </a:rPr>
              <a:t>If it is not locked, it takes the lock and execute the critical section.</a:t>
            </a:r>
          </a:p>
        </p:txBody>
      </p:sp>
      <p:pic>
        <p:nvPicPr>
          <p:cNvPr id="5" name="Picture 4">
            <a:extLst>
              <a:ext uri="{FF2B5EF4-FFF2-40B4-BE49-F238E27FC236}">
                <a16:creationId xmlns:a16="http://schemas.microsoft.com/office/drawing/2014/main" id="{201431B7-A54B-4CFD-BFCA-55C5843AC9BE}"/>
              </a:ext>
            </a:extLst>
          </p:cNvPr>
          <p:cNvPicPr>
            <a:picLocks noChangeAspect="1"/>
          </p:cNvPicPr>
          <p:nvPr/>
        </p:nvPicPr>
        <p:blipFill>
          <a:blip r:embed="rId3"/>
          <a:stretch>
            <a:fillRect/>
          </a:stretch>
        </p:blipFill>
        <p:spPr>
          <a:xfrm>
            <a:off x="2664664" y="2667000"/>
            <a:ext cx="6862671" cy="2989015"/>
          </a:xfrm>
          <a:prstGeom prst="rect">
            <a:avLst/>
          </a:prstGeom>
        </p:spPr>
      </p:pic>
      <p:sp>
        <p:nvSpPr>
          <p:cNvPr id="10" name="TextBox 9">
            <a:extLst>
              <a:ext uri="{FF2B5EF4-FFF2-40B4-BE49-F238E27FC236}">
                <a16:creationId xmlns:a16="http://schemas.microsoft.com/office/drawing/2014/main" id="{8AF09936-A873-4CC5-8553-F920E8794A8E}"/>
              </a:ext>
            </a:extLst>
          </p:cNvPr>
          <p:cNvSpPr txBox="1"/>
          <p:nvPr/>
        </p:nvSpPr>
        <p:spPr>
          <a:xfrm>
            <a:off x="1371600" y="5779696"/>
            <a:ext cx="9220200" cy="461665"/>
          </a:xfrm>
          <a:prstGeom prst="rect">
            <a:avLst/>
          </a:prstGeom>
          <a:noFill/>
        </p:spPr>
        <p:txBody>
          <a:bodyPr wrap="square">
            <a:spAutoFit/>
          </a:bodyPr>
          <a:lstStyle/>
          <a:p>
            <a:pPr algn="just"/>
            <a:r>
              <a:rPr lang="en-US" sz="2400" dirty="0">
                <a:latin typeface="Proxima Nova"/>
              </a:rPr>
              <a:t>TSL is atomic. Memory bus is locked until it is finished executing.</a:t>
            </a:r>
          </a:p>
        </p:txBody>
      </p:sp>
    </p:spTree>
    <p:extLst>
      <p:ext uri="{BB962C8B-B14F-4D97-AF65-F5344CB8AC3E}">
        <p14:creationId xmlns:p14="http://schemas.microsoft.com/office/powerpoint/2010/main" val="1924189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Test and Set Lock (TSL)</a:t>
            </a:r>
          </a:p>
        </p:txBody>
      </p:sp>
      <p:pic>
        <p:nvPicPr>
          <p:cNvPr id="3" name="Picture 2">
            <a:extLst>
              <a:ext uri="{FF2B5EF4-FFF2-40B4-BE49-F238E27FC236}">
                <a16:creationId xmlns:a16="http://schemas.microsoft.com/office/drawing/2014/main" id="{FFBA2DD0-2E29-4685-81B2-1A3BAC035418}"/>
              </a:ext>
            </a:extLst>
          </p:cNvPr>
          <p:cNvPicPr>
            <a:picLocks noChangeAspect="1"/>
          </p:cNvPicPr>
          <p:nvPr/>
        </p:nvPicPr>
        <p:blipFill>
          <a:blip r:embed="rId3"/>
          <a:stretch>
            <a:fillRect/>
          </a:stretch>
        </p:blipFill>
        <p:spPr>
          <a:xfrm>
            <a:off x="936339" y="1143000"/>
            <a:ext cx="10319322" cy="4227192"/>
          </a:xfrm>
          <a:prstGeom prst="rect">
            <a:avLst/>
          </a:prstGeom>
        </p:spPr>
      </p:pic>
    </p:spTree>
    <p:extLst>
      <p:ext uri="{BB962C8B-B14F-4D97-AF65-F5344CB8AC3E}">
        <p14:creationId xmlns:p14="http://schemas.microsoft.com/office/powerpoint/2010/main" val="335887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XCHG or SWAP instruction</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1219200"/>
            <a:ext cx="10907151"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Swap function uses two boolean variables lock and key. Both lock and key variables are initially initialized to false.</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Swap algorithm is the same as lock and set algorithm.</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The Swap algorithm uses a temporary variable to set the lock to true when a process enters the critical section of the program.</a:t>
            </a:r>
          </a:p>
        </p:txBody>
      </p:sp>
    </p:spTree>
    <p:extLst>
      <p:ext uri="{BB962C8B-B14F-4D97-AF65-F5344CB8AC3E}">
        <p14:creationId xmlns:p14="http://schemas.microsoft.com/office/powerpoint/2010/main" val="4229194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XCHG or SWAP instruction</a:t>
            </a:r>
          </a:p>
        </p:txBody>
      </p:sp>
      <p:pic>
        <p:nvPicPr>
          <p:cNvPr id="3" name="Picture 2">
            <a:extLst>
              <a:ext uri="{FF2B5EF4-FFF2-40B4-BE49-F238E27FC236}">
                <a16:creationId xmlns:a16="http://schemas.microsoft.com/office/drawing/2014/main" id="{1C34D4BE-CA4C-4D46-B250-6B3E8316B76C}"/>
              </a:ext>
            </a:extLst>
          </p:cNvPr>
          <p:cNvPicPr>
            <a:picLocks noChangeAspect="1"/>
          </p:cNvPicPr>
          <p:nvPr/>
        </p:nvPicPr>
        <p:blipFill>
          <a:blip r:embed="rId3"/>
          <a:stretch>
            <a:fillRect/>
          </a:stretch>
        </p:blipFill>
        <p:spPr>
          <a:xfrm>
            <a:off x="2423194" y="762001"/>
            <a:ext cx="7280774" cy="5486400"/>
          </a:xfrm>
          <a:prstGeom prst="rect">
            <a:avLst/>
          </a:prstGeom>
        </p:spPr>
      </p:pic>
    </p:spTree>
    <p:extLst>
      <p:ext uri="{BB962C8B-B14F-4D97-AF65-F5344CB8AC3E}">
        <p14:creationId xmlns:p14="http://schemas.microsoft.com/office/powerpoint/2010/main" val="13893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90600"/>
            <a:ext cx="6019800" cy="3864519"/>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Process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Critical Section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Classic problem of Synchronization</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Software Solutions for Synchronization problem</a:t>
            </a:r>
          </a:p>
          <a:p>
            <a:pPr marL="379730" indent="-367665">
              <a:lnSpc>
                <a:spcPct val="100000"/>
              </a:lnSpc>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Hardware Solutions for Synchronization problem</a:t>
            </a:r>
          </a:p>
          <a:p>
            <a:pPr marL="379730" indent="-367665">
              <a:spcBef>
                <a:spcPts val="95"/>
              </a:spcBef>
              <a:buClr>
                <a:srgbClr val="40B9D2"/>
              </a:buClr>
              <a:buFont typeface="Arial MT"/>
              <a:buChar cha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Synchronization and their application</a:t>
            </a:r>
            <a:endParaRPr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2886223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XCHG or SWAP instruction</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1219200"/>
            <a:ext cx="11201400" cy="4154984"/>
          </a:xfrm>
          <a:prstGeom prst="rect">
            <a:avLst/>
          </a:prstGeom>
          <a:noFill/>
        </p:spPr>
        <p:txBody>
          <a:bodyPr wrap="square">
            <a:spAutoFit/>
          </a:bodyPr>
          <a:lstStyle/>
          <a:p>
            <a:pPr algn="just"/>
            <a:r>
              <a:rPr lang="en-US" sz="2400" dirty="0">
                <a:latin typeface="Proxima Nova"/>
              </a:rPr>
              <a:t>In the code above when a process P1 enters the critical section of the program it first executes the while loop</a:t>
            </a:r>
          </a:p>
          <a:p>
            <a:pPr algn="just"/>
            <a:endParaRPr lang="en-US" sz="2400" b="1" dirty="0">
              <a:latin typeface="Proxima Nova"/>
            </a:endParaRPr>
          </a:p>
          <a:p>
            <a:pPr algn="just"/>
            <a:r>
              <a:rPr lang="en-US" sz="2400" b="1" dirty="0">
                <a:latin typeface="Proxima Nova"/>
              </a:rPr>
              <a:t>while(key)</a:t>
            </a:r>
          </a:p>
          <a:p>
            <a:pPr algn="just"/>
            <a:r>
              <a:rPr lang="en-US" sz="2400" b="1" dirty="0">
                <a:latin typeface="Proxima Nova"/>
              </a:rPr>
              <a:t>{</a:t>
            </a:r>
          </a:p>
          <a:p>
            <a:pPr algn="just"/>
            <a:r>
              <a:rPr lang="en-US" sz="2400" b="1" dirty="0">
                <a:latin typeface="Proxima Nova"/>
              </a:rPr>
              <a:t>swap(</a:t>
            </a:r>
            <a:r>
              <a:rPr lang="en-US" sz="2400" b="1" dirty="0" err="1">
                <a:latin typeface="Proxima Nova"/>
              </a:rPr>
              <a:t>lock,key</a:t>
            </a:r>
            <a:r>
              <a:rPr lang="en-US" sz="2400" b="1" dirty="0">
                <a:latin typeface="Proxima Nova"/>
              </a:rPr>
              <a:t>);</a:t>
            </a:r>
          </a:p>
          <a:p>
            <a:pPr algn="just"/>
            <a:r>
              <a:rPr lang="en-US" sz="2400" b="1" dirty="0">
                <a:latin typeface="Proxima Nova"/>
              </a:rPr>
              <a:t>}</a:t>
            </a:r>
          </a:p>
          <a:p>
            <a:pPr algn="just"/>
            <a:endParaRPr lang="en-US" sz="2400" dirty="0">
              <a:latin typeface="Proxima Nova"/>
            </a:endParaRPr>
          </a:p>
          <a:p>
            <a:pPr algn="just"/>
            <a:r>
              <a:rPr lang="en-US" sz="2400" dirty="0">
                <a:latin typeface="Proxima Nova"/>
              </a:rPr>
              <a:t>As key value is set to true just before the for loop so swap(lock, key) swaps  the value of lock and key. Lock becomes true and the key becomes false. In the next iteration of the while loop breaks and the process, P1 enters the critical section.</a:t>
            </a:r>
          </a:p>
        </p:txBody>
      </p:sp>
    </p:spTree>
    <p:extLst>
      <p:ext uri="{BB962C8B-B14F-4D97-AF65-F5344CB8AC3E}">
        <p14:creationId xmlns:p14="http://schemas.microsoft.com/office/powerpoint/2010/main" val="182153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Priority Inversion Problem</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990600"/>
            <a:ext cx="11201400" cy="4524315"/>
          </a:xfrm>
          <a:prstGeom prst="rect">
            <a:avLst/>
          </a:prstGeom>
          <a:noFill/>
        </p:spPr>
        <p:txBody>
          <a:bodyPr wrap="square">
            <a:spAutoFit/>
          </a:bodyPr>
          <a:lstStyle/>
          <a:p>
            <a:pPr algn="just"/>
            <a:r>
              <a:rPr lang="en-US" sz="2400" dirty="0">
                <a:latin typeface="Proxima Nova"/>
              </a:rPr>
              <a:t>Priority inversion means the execution of a high priority process / thread is blocked by a lower priority process/thread. </a:t>
            </a:r>
          </a:p>
          <a:p>
            <a:pPr algn="just"/>
            <a:endParaRPr lang="en-US" sz="2400" dirty="0">
              <a:latin typeface="Proxima Nova"/>
            </a:endParaRPr>
          </a:p>
          <a:p>
            <a:pPr algn="just"/>
            <a:r>
              <a:rPr lang="en-US" sz="2400" dirty="0">
                <a:latin typeface="Proxima Nova"/>
              </a:rPr>
              <a:t>Consider a computer with two processes, H, with high priority and L, with low priority. </a:t>
            </a:r>
          </a:p>
          <a:p>
            <a:pPr marL="342900" indent="-342900" algn="just">
              <a:buFont typeface="Arial" panose="020B0604020202020204" pitchFamily="34" charset="0"/>
              <a:buChar char="•"/>
            </a:pPr>
            <a:r>
              <a:rPr lang="en-US" sz="2400" dirty="0">
                <a:latin typeface="Proxima Nova"/>
              </a:rPr>
              <a:t>The scheduling rules are such that H is run whenever it is in ready state. </a:t>
            </a:r>
          </a:p>
          <a:p>
            <a:pPr marL="342900" indent="-342900" algn="just">
              <a:buFont typeface="Arial" panose="020B0604020202020204" pitchFamily="34" charset="0"/>
              <a:buChar char="•"/>
            </a:pPr>
            <a:r>
              <a:rPr lang="en-US" sz="2400" dirty="0">
                <a:latin typeface="Proxima Nova"/>
              </a:rPr>
              <a:t>At a certain moment, with L in its critical region, H becomes ready to run (e.g., an I/O operation completes).</a:t>
            </a:r>
          </a:p>
          <a:p>
            <a:pPr marL="342900" indent="-342900" algn="just">
              <a:buFont typeface="Arial" panose="020B0604020202020204" pitchFamily="34" charset="0"/>
              <a:buChar char="•"/>
            </a:pPr>
            <a:r>
              <a:rPr lang="en-US" sz="2400" dirty="0">
                <a:latin typeface="Proxima Nova"/>
              </a:rPr>
              <a:t>H now begins busy waiting, but since L is never scheduled while H is running, L never gets the chance to leave its critical region, so H loops forever. </a:t>
            </a:r>
          </a:p>
          <a:p>
            <a:pPr algn="just"/>
            <a:endParaRPr lang="en-US" sz="2400" dirty="0">
              <a:latin typeface="Proxima Nova"/>
            </a:endParaRPr>
          </a:p>
          <a:p>
            <a:pPr algn="just"/>
            <a:r>
              <a:rPr lang="en-US" sz="2400" dirty="0">
                <a:latin typeface="Proxima Nova"/>
              </a:rPr>
              <a:t> This situation is sometimes referred to as the </a:t>
            </a:r>
            <a:r>
              <a:rPr lang="en-US" sz="2400" b="1" dirty="0">
                <a:latin typeface="Proxima Nova"/>
              </a:rPr>
              <a:t>priority inversion problem</a:t>
            </a:r>
            <a:r>
              <a:rPr lang="en-US" sz="2400" dirty="0">
                <a:latin typeface="Proxima Nova"/>
              </a:rPr>
              <a:t>.</a:t>
            </a:r>
          </a:p>
        </p:txBody>
      </p:sp>
    </p:spTree>
    <p:extLst>
      <p:ext uri="{BB962C8B-B14F-4D97-AF65-F5344CB8AC3E}">
        <p14:creationId xmlns:p14="http://schemas.microsoft.com/office/powerpoint/2010/main" val="1879002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Challenges faced by Peterson’s, TSL and XCHG</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797510"/>
            <a:ext cx="11356145" cy="526297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When a process wants to enter its critical region, it checks to see if the entry is allowed. </a:t>
            </a:r>
          </a:p>
          <a:p>
            <a:pPr marL="342900" indent="-342900" algn="just">
              <a:buFont typeface="Arial" panose="020B0604020202020204" pitchFamily="34" charset="0"/>
              <a:buChar char="•"/>
            </a:pPr>
            <a:r>
              <a:rPr lang="en-US" sz="2400" dirty="0">
                <a:latin typeface="Proxima Nova"/>
              </a:rPr>
              <a:t>If it is not, the process just sits in a tight loop waiting until it is allowed to enter</a:t>
            </a:r>
          </a:p>
          <a:p>
            <a:pPr algn="just"/>
            <a:endParaRPr lang="en-US" sz="2400" dirty="0">
              <a:latin typeface="Proxima Nova"/>
            </a:endParaRPr>
          </a:p>
          <a:p>
            <a:pPr marL="342900" indent="-342900" algn="just">
              <a:buFont typeface="Wingdings" panose="05000000000000000000" pitchFamily="2" charset="2"/>
              <a:buChar char="q"/>
            </a:pPr>
            <a:r>
              <a:rPr lang="en-US" sz="2400" dirty="0">
                <a:latin typeface="Proxima Nova"/>
              </a:rPr>
              <a:t>Problem : Busy waiting-waste of CPU time! </a:t>
            </a:r>
          </a:p>
          <a:p>
            <a:pPr algn="just"/>
            <a:endParaRPr lang="en-US" sz="2400" dirty="0">
              <a:latin typeface="Proxima Nova"/>
            </a:endParaRPr>
          </a:p>
          <a:p>
            <a:pPr marL="342900" indent="-342900" algn="just">
              <a:buFont typeface="Wingdings" panose="05000000000000000000" pitchFamily="2" charset="2"/>
              <a:buChar char="q"/>
            </a:pPr>
            <a:r>
              <a:rPr lang="en-US" sz="2400" dirty="0">
                <a:latin typeface="Proxima Nova"/>
              </a:rPr>
              <a:t>Solution: To avoid busy waiting we have IPC primitives (pair of sleep and wakeup). That means, Replace busy waiting by blocking calls.</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Sleep (blocks process): it is a system call that causes the caller to block, that is, be suspended until another process wakes it up. </a:t>
            </a:r>
          </a:p>
          <a:p>
            <a:pPr algn="just"/>
            <a:endParaRPr lang="en-US" sz="2400" dirty="0">
              <a:latin typeface="Proxima Nova"/>
            </a:endParaRPr>
          </a:p>
          <a:p>
            <a:pPr marL="342900" indent="-342900" algn="just">
              <a:buFont typeface="Arial" panose="020B0604020202020204" pitchFamily="34" charset="0"/>
              <a:buChar char="•"/>
            </a:pPr>
            <a:r>
              <a:rPr lang="en-US" sz="2400" dirty="0">
                <a:latin typeface="Proxima Nova"/>
              </a:rPr>
              <a:t>Wakeup (unblocks process):The wakeup call has one parameter, the process to be awakened.</a:t>
            </a:r>
          </a:p>
        </p:txBody>
      </p:sp>
    </p:spTree>
    <p:extLst>
      <p:ext uri="{BB962C8B-B14F-4D97-AF65-F5344CB8AC3E}">
        <p14:creationId xmlns:p14="http://schemas.microsoft.com/office/powerpoint/2010/main" val="3315505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Problem</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797510"/>
            <a:ext cx="11356145"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It is multi-process synchronization. </a:t>
            </a:r>
          </a:p>
          <a:p>
            <a:pPr marL="342900" indent="-342900" algn="just">
              <a:buFont typeface="Arial" panose="020B0604020202020204" pitchFamily="34" charset="0"/>
              <a:buChar char="•"/>
            </a:pPr>
            <a:r>
              <a:rPr lang="en-US" sz="2400" dirty="0">
                <a:latin typeface="Proxima Nova"/>
              </a:rPr>
              <a:t>It is also known as bounded buffer problem.</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This problem describes two processes producer and consumer, who share common, fixed size buffer.</a:t>
            </a:r>
          </a:p>
          <a:p>
            <a:pPr algn="just"/>
            <a:endParaRPr lang="en-US" sz="2400" dirty="0">
              <a:latin typeface="Proxima Nova"/>
            </a:endParaRPr>
          </a:p>
          <a:p>
            <a:pPr marL="342900" indent="-342900" algn="just">
              <a:buFont typeface="Wingdings" panose="05000000000000000000" pitchFamily="2" charset="2"/>
              <a:buChar char="q"/>
            </a:pPr>
            <a:r>
              <a:rPr lang="en-US" sz="2400" dirty="0">
                <a:latin typeface="Proxima Nova"/>
              </a:rPr>
              <a:t>Producer process: It produce some information and </a:t>
            </a:r>
          </a:p>
          <a:p>
            <a:pPr algn="just"/>
            <a:r>
              <a:rPr lang="en-US" sz="2400" dirty="0">
                <a:latin typeface="Proxima Nova"/>
              </a:rPr>
              <a:t>put it into buffer.</a:t>
            </a:r>
          </a:p>
          <a:p>
            <a:pPr algn="just"/>
            <a:endParaRPr lang="en-US" sz="2400" dirty="0">
              <a:latin typeface="Proxima Nova"/>
            </a:endParaRPr>
          </a:p>
          <a:p>
            <a:pPr marL="342900" indent="-342900" algn="just">
              <a:buFont typeface="Wingdings" panose="05000000000000000000" pitchFamily="2" charset="2"/>
              <a:buChar char="q"/>
            </a:pPr>
            <a:r>
              <a:rPr lang="en-US" sz="2400" dirty="0">
                <a:latin typeface="Proxima Nova"/>
              </a:rPr>
              <a:t>Consumer process: It consumes this information.</a:t>
            </a:r>
          </a:p>
        </p:txBody>
      </p:sp>
      <p:pic>
        <p:nvPicPr>
          <p:cNvPr id="3" name="Picture 2">
            <a:extLst>
              <a:ext uri="{FF2B5EF4-FFF2-40B4-BE49-F238E27FC236}">
                <a16:creationId xmlns:a16="http://schemas.microsoft.com/office/drawing/2014/main" id="{E38A7148-C32C-4ABB-B66B-3D7317DC4996}"/>
              </a:ext>
            </a:extLst>
          </p:cNvPr>
          <p:cNvPicPr>
            <a:picLocks noChangeAspect="1"/>
          </p:cNvPicPr>
          <p:nvPr/>
        </p:nvPicPr>
        <p:blipFill>
          <a:blip r:embed="rId3"/>
          <a:stretch>
            <a:fillRect/>
          </a:stretch>
        </p:blipFill>
        <p:spPr>
          <a:xfrm>
            <a:off x="7924800" y="2723160"/>
            <a:ext cx="4047200" cy="2847898"/>
          </a:xfrm>
          <a:prstGeom prst="rect">
            <a:avLst/>
          </a:prstGeom>
        </p:spPr>
      </p:pic>
    </p:spTree>
    <p:extLst>
      <p:ext uri="{BB962C8B-B14F-4D97-AF65-F5344CB8AC3E}">
        <p14:creationId xmlns:p14="http://schemas.microsoft.com/office/powerpoint/2010/main" val="1485117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Approach</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797510"/>
            <a:ext cx="11356145"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The problem is to make sure that the producer won’t try to add data (information) into the buffer if it is full and consumer won’t try to remove data (information) from the an empty buffer.</a:t>
            </a:r>
          </a:p>
          <a:p>
            <a:pPr algn="just"/>
            <a:endParaRPr lang="en-US" sz="2400" dirty="0">
              <a:latin typeface="Proxima Nova"/>
            </a:endParaRPr>
          </a:p>
          <a:p>
            <a:pPr marL="342900" indent="-342900" algn="just">
              <a:buFont typeface="Wingdings" panose="05000000000000000000" pitchFamily="2" charset="2"/>
              <a:buChar char="q"/>
            </a:pPr>
            <a:r>
              <a:rPr lang="en-US" sz="2400" b="1" dirty="0">
                <a:latin typeface="Proxima Nova"/>
              </a:rPr>
              <a:t>Solution for producer:</a:t>
            </a:r>
            <a:r>
              <a:rPr lang="en-US" sz="2400" dirty="0">
                <a:latin typeface="Proxima Nova"/>
              </a:rPr>
              <a:t> Producer either go to sleep or discard data if the buffer is full. Once the consumer removes an item from the buffer, it notifies (wakeups) the producer to put the data into buffer.</a:t>
            </a:r>
          </a:p>
          <a:p>
            <a:pPr marL="342900" indent="-342900" algn="just">
              <a:buFont typeface="Wingdings" panose="05000000000000000000" pitchFamily="2" charset="2"/>
              <a:buChar char="q"/>
            </a:pPr>
            <a:r>
              <a:rPr lang="en-US" sz="2400" b="1" dirty="0">
                <a:latin typeface="Proxima Nova"/>
              </a:rPr>
              <a:t>Solution for consumer</a:t>
            </a:r>
            <a:r>
              <a:rPr lang="en-US" sz="2400" dirty="0">
                <a:latin typeface="Proxima Nova"/>
              </a:rPr>
              <a:t>: Consumer can go to sleep if the buffer is empty. Once the producer puts data into buffer, it notifies (wakeups) the consumer to remove (use) data from buffer.</a:t>
            </a:r>
          </a:p>
        </p:txBody>
      </p:sp>
    </p:spTree>
    <p:extLst>
      <p:ext uri="{BB962C8B-B14F-4D97-AF65-F5344CB8AC3E}">
        <p14:creationId xmlns:p14="http://schemas.microsoft.com/office/powerpoint/2010/main" val="2185424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Approach</a:t>
            </a:r>
          </a:p>
        </p:txBody>
      </p:sp>
      <p:sp>
        <p:nvSpPr>
          <p:cNvPr id="9" name="TextBox 8">
            <a:extLst>
              <a:ext uri="{FF2B5EF4-FFF2-40B4-BE49-F238E27FC236}">
                <a16:creationId xmlns:a16="http://schemas.microsoft.com/office/drawing/2014/main" id="{0966C81D-C584-4E17-B1B9-B7CB515D918A}"/>
              </a:ext>
            </a:extLst>
          </p:cNvPr>
          <p:cNvSpPr txBox="1"/>
          <p:nvPr/>
        </p:nvSpPr>
        <p:spPr>
          <a:xfrm>
            <a:off x="457200" y="797510"/>
            <a:ext cx="11356145" cy="415498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Proxima Nova"/>
              </a:rPr>
              <a:t>Buffer is empty</a:t>
            </a:r>
          </a:p>
          <a:p>
            <a:pPr marL="1257300" lvl="2" indent="-342900" algn="just">
              <a:buFont typeface="Arial" panose="020B0604020202020204" pitchFamily="34" charset="0"/>
              <a:buChar char="•"/>
            </a:pPr>
            <a:r>
              <a:rPr lang="en-US" sz="2400" dirty="0">
                <a:latin typeface="Proxima Nova"/>
              </a:rPr>
              <a:t>Producer want to produce</a:t>
            </a:r>
          </a:p>
          <a:p>
            <a:pPr marL="1257300" lvl="2" indent="-342900" algn="just">
              <a:buFont typeface="Arial" panose="020B0604020202020204" pitchFamily="34" charset="0"/>
              <a:buChar char="•"/>
            </a:pPr>
            <a:r>
              <a:rPr lang="en-US" sz="2400" dirty="0">
                <a:latin typeface="Proxima Nova"/>
              </a:rPr>
              <a:t>Consumer want to consume</a:t>
            </a:r>
          </a:p>
          <a:p>
            <a:pPr marL="1257300" lvl="2"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b="1" dirty="0">
                <a:latin typeface="Proxima Nova"/>
              </a:rPr>
              <a:t>Buffer is full</a:t>
            </a:r>
          </a:p>
          <a:p>
            <a:pPr marL="1257300" lvl="2" indent="-342900" algn="just">
              <a:buFont typeface="Arial" panose="020B0604020202020204" pitchFamily="34" charset="0"/>
              <a:buChar char="•"/>
            </a:pPr>
            <a:r>
              <a:rPr lang="en-US" sz="2400" dirty="0">
                <a:latin typeface="Proxima Nova"/>
              </a:rPr>
              <a:t>Producer want to produce</a:t>
            </a:r>
          </a:p>
          <a:p>
            <a:pPr marL="1257300" lvl="2" indent="-342900" algn="just">
              <a:buFont typeface="Arial" panose="020B0604020202020204" pitchFamily="34" charset="0"/>
              <a:buChar char="•"/>
            </a:pPr>
            <a:r>
              <a:rPr lang="en-US" sz="2400" dirty="0">
                <a:latin typeface="Proxima Nova"/>
              </a:rPr>
              <a:t>Consumer want to consume</a:t>
            </a:r>
          </a:p>
          <a:p>
            <a:pPr marL="1257300" lvl="2"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b="1" dirty="0">
                <a:latin typeface="Proxima Nova"/>
              </a:rPr>
              <a:t>Buffer is partial filled</a:t>
            </a:r>
          </a:p>
          <a:p>
            <a:pPr marL="1257300" lvl="2" indent="-342900" algn="just">
              <a:buFont typeface="Arial" panose="020B0604020202020204" pitchFamily="34" charset="0"/>
              <a:buChar char="•"/>
            </a:pPr>
            <a:r>
              <a:rPr lang="en-US" sz="2400" dirty="0">
                <a:latin typeface="Proxima Nova"/>
              </a:rPr>
              <a:t>Producer want to produce</a:t>
            </a:r>
          </a:p>
          <a:p>
            <a:pPr marL="1257300" lvl="2" indent="-342900" algn="just">
              <a:buFont typeface="Arial" panose="020B0604020202020204" pitchFamily="34" charset="0"/>
              <a:buChar char="•"/>
            </a:pPr>
            <a:r>
              <a:rPr lang="en-US" sz="2400" dirty="0">
                <a:latin typeface="Proxima Nova"/>
              </a:rPr>
              <a:t>Consumer want to consume</a:t>
            </a:r>
          </a:p>
        </p:txBody>
      </p:sp>
      <p:pic>
        <p:nvPicPr>
          <p:cNvPr id="3" name="Picture 2">
            <a:extLst>
              <a:ext uri="{FF2B5EF4-FFF2-40B4-BE49-F238E27FC236}">
                <a16:creationId xmlns:a16="http://schemas.microsoft.com/office/drawing/2014/main" id="{90CDF3BB-A768-4368-8715-ECCB8D63B071}"/>
              </a:ext>
            </a:extLst>
          </p:cNvPr>
          <p:cNvPicPr>
            <a:picLocks noChangeAspect="1"/>
          </p:cNvPicPr>
          <p:nvPr/>
        </p:nvPicPr>
        <p:blipFill>
          <a:blip r:embed="rId3"/>
          <a:stretch>
            <a:fillRect/>
          </a:stretch>
        </p:blipFill>
        <p:spPr>
          <a:xfrm>
            <a:off x="5782048" y="1905000"/>
            <a:ext cx="5409828" cy="2895600"/>
          </a:xfrm>
          <a:prstGeom prst="rect">
            <a:avLst/>
          </a:prstGeom>
        </p:spPr>
      </p:pic>
    </p:spTree>
    <p:extLst>
      <p:ext uri="{BB962C8B-B14F-4D97-AF65-F5344CB8AC3E}">
        <p14:creationId xmlns:p14="http://schemas.microsoft.com/office/powerpoint/2010/main" val="314883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Approach</a:t>
            </a:r>
          </a:p>
        </p:txBody>
      </p:sp>
      <p:pic>
        <p:nvPicPr>
          <p:cNvPr id="6" name="Picture 5">
            <a:extLst>
              <a:ext uri="{FF2B5EF4-FFF2-40B4-BE49-F238E27FC236}">
                <a16:creationId xmlns:a16="http://schemas.microsoft.com/office/drawing/2014/main" id="{F789C0BD-D84F-47C8-8A81-F87CE2848FB6}"/>
              </a:ext>
            </a:extLst>
          </p:cNvPr>
          <p:cNvPicPr>
            <a:picLocks noChangeAspect="1"/>
          </p:cNvPicPr>
          <p:nvPr/>
        </p:nvPicPr>
        <p:blipFill>
          <a:blip r:embed="rId3"/>
          <a:stretch>
            <a:fillRect/>
          </a:stretch>
        </p:blipFill>
        <p:spPr>
          <a:xfrm>
            <a:off x="1981200" y="762000"/>
            <a:ext cx="7654138" cy="5562600"/>
          </a:xfrm>
          <a:prstGeom prst="rect">
            <a:avLst/>
          </a:prstGeom>
        </p:spPr>
      </p:pic>
    </p:spTree>
    <p:extLst>
      <p:ext uri="{BB962C8B-B14F-4D97-AF65-F5344CB8AC3E}">
        <p14:creationId xmlns:p14="http://schemas.microsoft.com/office/powerpoint/2010/main" val="2348761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Issue in Producer Consumer Problem</a:t>
            </a:r>
          </a:p>
        </p:txBody>
      </p:sp>
      <p:sp>
        <p:nvSpPr>
          <p:cNvPr id="5" name="TextBox 4">
            <a:extLst>
              <a:ext uri="{FF2B5EF4-FFF2-40B4-BE49-F238E27FC236}">
                <a16:creationId xmlns:a16="http://schemas.microsoft.com/office/drawing/2014/main" id="{3C48BAB3-2E1D-4AB0-B525-D4EFDEB1D1E0}"/>
              </a:ext>
            </a:extLst>
          </p:cNvPr>
          <p:cNvSpPr txBox="1"/>
          <p:nvPr/>
        </p:nvSpPr>
        <p:spPr>
          <a:xfrm>
            <a:off x="457200" y="685800"/>
            <a:ext cx="11356145"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The consumer has just read the variable count, noticed it's zero and is just about to move inside the if block.</a:t>
            </a:r>
          </a:p>
          <a:p>
            <a:pPr marL="342900" indent="-342900" algn="just">
              <a:buFont typeface="Arial" panose="020B0604020202020204" pitchFamily="34" charset="0"/>
              <a:buChar char="•"/>
            </a:pPr>
            <a:r>
              <a:rPr lang="en-US" sz="2400" dirty="0">
                <a:latin typeface="Proxima Nova"/>
              </a:rPr>
              <a:t>Just before calling sleep, the consumer is suspended and the producer is resumed. </a:t>
            </a:r>
          </a:p>
          <a:p>
            <a:pPr marL="342900" indent="-342900" algn="just">
              <a:buFont typeface="Arial" panose="020B0604020202020204" pitchFamily="34" charset="0"/>
              <a:buChar char="•"/>
            </a:pPr>
            <a:r>
              <a:rPr lang="en-US" sz="2400" dirty="0">
                <a:latin typeface="Proxima Nova"/>
              </a:rPr>
              <a:t>The producer creates an item, puts it into the buffer, and increases count.</a:t>
            </a:r>
          </a:p>
          <a:p>
            <a:pPr marL="342900" indent="-342900" algn="just">
              <a:buFont typeface="Arial" panose="020B0604020202020204" pitchFamily="34" charset="0"/>
              <a:buChar char="•"/>
            </a:pPr>
            <a:r>
              <a:rPr lang="en-US" sz="2400" dirty="0">
                <a:latin typeface="Proxima Nova"/>
              </a:rPr>
              <a:t>Because the buffer was empty prior to the last addition, the producer tries to wake up the consumer.</a:t>
            </a:r>
          </a:p>
          <a:p>
            <a:pPr marL="342900" indent="-342900" algn="just">
              <a:buFont typeface="Arial" panose="020B0604020202020204" pitchFamily="34" charset="0"/>
              <a:buChar char="•"/>
            </a:pPr>
            <a:r>
              <a:rPr lang="en-US" sz="2400" dirty="0">
                <a:latin typeface="Proxima Nova"/>
              </a:rPr>
              <a:t>Unfortunately the consumer wasn't yet sleeping, and the wakeup call is lost. </a:t>
            </a:r>
          </a:p>
          <a:p>
            <a:pPr marL="342900" indent="-342900" algn="just">
              <a:buFont typeface="Arial" panose="020B0604020202020204" pitchFamily="34" charset="0"/>
              <a:buChar char="•"/>
            </a:pPr>
            <a:r>
              <a:rPr lang="en-US" sz="2400" dirty="0">
                <a:latin typeface="Proxima Nova"/>
              </a:rPr>
              <a:t>When the consumer resumes, it goes to sleep and will never be awakened again. This is because the consumer is only awakened by the producer when count is equal to 1.</a:t>
            </a:r>
          </a:p>
          <a:p>
            <a:pPr marL="342900" indent="-342900" algn="just">
              <a:buFont typeface="Arial" panose="020B0604020202020204" pitchFamily="34" charset="0"/>
              <a:buChar char="•"/>
            </a:pPr>
            <a:r>
              <a:rPr lang="en-US" sz="2400" dirty="0">
                <a:latin typeface="Proxima Nova"/>
              </a:rPr>
              <a:t>The producer will loop until the buffer is full, after which it will also go to sleep.</a:t>
            </a:r>
          </a:p>
          <a:p>
            <a:pPr algn="just"/>
            <a:endParaRPr lang="en-US" sz="2400" dirty="0">
              <a:latin typeface="Proxima Nova"/>
            </a:endParaRPr>
          </a:p>
          <a:p>
            <a:pPr algn="just"/>
            <a:r>
              <a:rPr lang="en-US" sz="2400" dirty="0">
                <a:latin typeface="Proxima Nova"/>
              </a:rPr>
              <a:t>Finally, both the processes will sleep forever. This solution therefore is unsatisfactory.</a:t>
            </a:r>
          </a:p>
        </p:txBody>
      </p:sp>
    </p:spTree>
    <p:extLst>
      <p:ext uri="{BB962C8B-B14F-4D97-AF65-F5344CB8AC3E}">
        <p14:creationId xmlns:p14="http://schemas.microsoft.com/office/powerpoint/2010/main" val="20480950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Semaphore</a:t>
            </a:r>
          </a:p>
        </p:txBody>
      </p:sp>
      <p:sp>
        <p:nvSpPr>
          <p:cNvPr id="5" name="TextBox 4">
            <a:extLst>
              <a:ext uri="{FF2B5EF4-FFF2-40B4-BE49-F238E27FC236}">
                <a16:creationId xmlns:a16="http://schemas.microsoft.com/office/drawing/2014/main" id="{3C48BAB3-2E1D-4AB0-B525-D4EFDEB1D1E0}"/>
              </a:ext>
            </a:extLst>
          </p:cNvPr>
          <p:cNvSpPr txBox="1"/>
          <p:nvPr/>
        </p:nvSpPr>
        <p:spPr>
          <a:xfrm>
            <a:off x="457200" y="838200"/>
            <a:ext cx="11356145"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A semaphore is a variable that provides a simple but useful abstraction for controlling access (of shared resource) by multiple processes to a common resource in a parallel programming or multi user environment.</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So, Semaphore is nothing but a synchronized variable, that contain integer value.</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A useful way to think of a semaphore is as a record of how many units of a particular resource are available.</a:t>
            </a:r>
          </a:p>
        </p:txBody>
      </p:sp>
    </p:spTree>
    <p:extLst>
      <p:ext uri="{BB962C8B-B14F-4D97-AF65-F5344CB8AC3E}">
        <p14:creationId xmlns:p14="http://schemas.microsoft.com/office/powerpoint/2010/main" val="1516680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Types of Semaphore</a:t>
            </a:r>
          </a:p>
        </p:txBody>
      </p:sp>
      <p:sp>
        <p:nvSpPr>
          <p:cNvPr id="5" name="TextBox 4">
            <a:extLst>
              <a:ext uri="{FF2B5EF4-FFF2-40B4-BE49-F238E27FC236}">
                <a16:creationId xmlns:a16="http://schemas.microsoft.com/office/drawing/2014/main" id="{3C48BAB3-2E1D-4AB0-B525-D4EFDEB1D1E0}"/>
              </a:ext>
            </a:extLst>
          </p:cNvPr>
          <p:cNvSpPr txBox="1"/>
          <p:nvPr/>
        </p:nvSpPr>
        <p:spPr>
          <a:xfrm>
            <a:off x="457200" y="838200"/>
            <a:ext cx="11356145"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Semaphores which allow an arbitrary resource count are called </a:t>
            </a:r>
            <a:r>
              <a:rPr lang="en-US" sz="2400" b="1" dirty="0">
                <a:latin typeface="Proxima Nova"/>
              </a:rPr>
              <a:t>counting semaphores</a:t>
            </a:r>
            <a:r>
              <a:rPr lang="en-US" sz="2400" dirty="0">
                <a:latin typeface="Proxima Nova"/>
              </a:rPr>
              <a:t>(can have possible values more than two)</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While semaphores which are restricted to the values 0 and 1(or locked/unlocked, unavailable/available, up/down) are called </a:t>
            </a:r>
            <a:r>
              <a:rPr lang="en-US" sz="2400" b="1" dirty="0">
                <a:latin typeface="Proxima Nova"/>
              </a:rPr>
              <a:t>binary semaphores. </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Counting semaphore is having value of count and Binary semaphore is having value 0/1.</a:t>
            </a:r>
          </a:p>
        </p:txBody>
      </p:sp>
    </p:spTree>
    <p:extLst>
      <p:ext uri="{BB962C8B-B14F-4D97-AF65-F5344CB8AC3E}">
        <p14:creationId xmlns:p14="http://schemas.microsoft.com/office/powerpoint/2010/main" val="395101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4774640"/>
          </a:xfrm>
          <a:prstGeom prst="rect">
            <a:avLst/>
          </a:prstGeom>
        </p:spPr>
        <p:txBody>
          <a:bodyPr vert="horz" wrap="square" lIns="0" tIns="12700" rIns="0" bIns="0" rtlCol="0">
            <a:spAutoFit/>
          </a:bodyPr>
          <a:lstStyle/>
          <a:p>
            <a:pPr marL="12700" algn="ctr">
              <a:lnSpc>
                <a:spcPts val="2740"/>
              </a:lnSpc>
              <a:spcBef>
                <a:spcPts val="100"/>
              </a:spcBef>
            </a:pPr>
            <a:r>
              <a:rPr lang="en-US" sz="2400" b="1" u="sng" spc="-5" dirty="0">
                <a:latin typeface="Times New Roman" panose="02020603050405020304" pitchFamily="18" charset="0"/>
                <a:cs typeface="Times New Roman" panose="02020603050405020304" pitchFamily="18" charset="0"/>
              </a:rPr>
              <a:t>WHAT?</a:t>
            </a: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Introduction</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Process in system can be both independent or cooperating.</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972820" marR="5715" indent="-457200" algn="just">
              <a:lnSpc>
                <a:spcPct val="80000"/>
              </a:lnSpc>
              <a:spcBef>
                <a:spcPts val="435"/>
              </a:spcBef>
              <a:buFont typeface="+mj-lt"/>
              <a:buAutoNum type="arabicPeriod"/>
            </a:pPr>
            <a:r>
              <a:rPr lang="en-US" sz="2400" spc="-5" dirty="0">
                <a:latin typeface="Times New Roman" panose="02020603050405020304" pitchFamily="18" charset="0"/>
                <a:cs typeface="Times New Roman" panose="02020603050405020304" pitchFamily="18" charset="0"/>
              </a:rPr>
              <a:t>Independent process: It cannot affect or be affected by the execution of another process</a:t>
            </a:r>
          </a:p>
          <a:p>
            <a:pPr marL="972820" marR="5715" indent="-457200" algn="just">
              <a:lnSpc>
                <a:spcPct val="80000"/>
              </a:lnSpc>
              <a:spcBef>
                <a:spcPts val="435"/>
              </a:spcBef>
              <a:buFont typeface="+mj-lt"/>
              <a:buAutoNum type="arabicPeriod"/>
            </a:pPr>
            <a:r>
              <a:rPr lang="en-US" sz="2400" spc="-5" dirty="0">
                <a:latin typeface="Times New Roman" panose="02020603050405020304" pitchFamily="18" charset="0"/>
                <a:cs typeface="Times New Roman" panose="02020603050405020304" pitchFamily="18" charset="0"/>
              </a:rPr>
              <a:t>Cooperating process: It can affect or be affected by the execution of another process.</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Definition</a:t>
            </a:r>
            <a:r>
              <a:rPr lang="en-US" sz="2400" b="1" dirty="0">
                <a:latin typeface="Times New Roman" panose="02020603050405020304" pitchFamily="18" charset="0"/>
                <a:cs typeface="Times New Roman" panose="02020603050405020304" pitchFamily="18" charset="0"/>
              </a:rPr>
              <a:t>:</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Interprocess communication is the </a:t>
            </a:r>
            <a:r>
              <a:rPr lang="en-US" sz="2400" u="sng" spc="-5" dirty="0">
                <a:latin typeface="Times New Roman" panose="02020603050405020304" pitchFamily="18" charset="0"/>
                <a:cs typeface="Times New Roman" panose="02020603050405020304" pitchFamily="18" charset="0"/>
              </a:rPr>
              <a:t>mechanism provided by the operating system</a:t>
            </a:r>
            <a:r>
              <a:rPr lang="en-US" sz="2400" spc="-5" dirty="0">
                <a:latin typeface="Times New Roman" panose="02020603050405020304" pitchFamily="18" charset="0"/>
                <a:cs typeface="Times New Roman" panose="02020603050405020304" pitchFamily="18" charset="0"/>
              </a:rPr>
              <a:t> that </a:t>
            </a:r>
            <a:r>
              <a:rPr lang="en-US" sz="2400" b="1" i="1" spc="-5" dirty="0">
                <a:latin typeface="Times New Roman" panose="02020603050405020304" pitchFamily="18" charset="0"/>
                <a:cs typeface="Times New Roman" panose="02020603050405020304" pitchFamily="18" charset="0"/>
              </a:rPr>
              <a:t>allows processes to communicate with each other.</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Interprocess Communication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Counting Semaphore</a:t>
            </a:r>
          </a:p>
        </p:txBody>
      </p:sp>
      <p:sp>
        <p:nvSpPr>
          <p:cNvPr id="5" name="TextBox 4">
            <a:extLst>
              <a:ext uri="{FF2B5EF4-FFF2-40B4-BE49-F238E27FC236}">
                <a16:creationId xmlns:a16="http://schemas.microsoft.com/office/drawing/2014/main" id="{3C48BAB3-2E1D-4AB0-B525-D4EFDEB1D1E0}"/>
              </a:ext>
            </a:extLst>
          </p:cNvPr>
          <p:cNvSpPr txBox="1"/>
          <p:nvPr/>
        </p:nvSpPr>
        <p:spPr>
          <a:xfrm>
            <a:off x="457200" y="685800"/>
            <a:ext cx="11356145" cy="526297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Counting semaphores are equipped with two operations:</a:t>
            </a:r>
          </a:p>
          <a:p>
            <a:pPr lvl="2" algn="just"/>
            <a:endParaRPr lang="en-US" sz="2400" dirty="0">
              <a:latin typeface="Proxima Nova"/>
            </a:endParaRPr>
          </a:p>
          <a:p>
            <a:pPr lvl="2" algn="just"/>
            <a:r>
              <a:rPr lang="en-US" sz="2400" dirty="0">
                <a:latin typeface="Proxima Nova"/>
              </a:rPr>
              <a:t>1. V (known as signal() OR up)</a:t>
            </a:r>
          </a:p>
          <a:p>
            <a:pPr lvl="2" algn="just"/>
            <a:r>
              <a:rPr lang="en-US" sz="2400" dirty="0">
                <a:latin typeface="Proxima Nova"/>
              </a:rPr>
              <a:t>2. P (Known as wait() OR down)</a:t>
            </a:r>
          </a:p>
          <a:p>
            <a:pPr marL="342900" indent="-342900" algn="just">
              <a:buFont typeface="Arial" panose="020B0604020202020204" pitchFamily="34" charset="0"/>
              <a:buChar char="•"/>
            </a:pPr>
            <a:r>
              <a:rPr lang="en-US" sz="2400" dirty="0">
                <a:latin typeface="Proxima Nova"/>
              </a:rPr>
              <a:t>Operations V increments the semaphore S and P decrements the semaphore S.</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A simple way to understand wait() and signal() operations is:</a:t>
            </a:r>
          </a:p>
          <a:p>
            <a:pPr marL="342900" indent="-342900" algn="just">
              <a:buFont typeface="Arial" panose="020B0604020202020204" pitchFamily="34" charset="0"/>
              <a:buChar char="•"/>
            </a:pPr>
            <a:r>
              <a:rPr lang="en-US" sz="2400" b="1" dirty="0">
                <a:latin typeface="Proxima Nova"/>
              </a:rPr>
              <a:t>signal(): </a:t>
            </a:r>
            <a:r>
              <a:rPr lang="en-US" sz="2400" dirty="0">
                <a:latin typeface="Proxima Nova"/>
              </a:rPr>
              <a:t>Increments the value of semaphore variable by 1.</a:t>
            </a:r>
          </a:p>
          <a:p>
            <a:pPr marL="342900" indent="-342900" algn="just">
              <a:buFont typeface="Arial" panose="020B0604020202020204" pitchFamily="34" charset="0"/>
              <a:buChar char="•"/>
            </a:pPr>
            <a:r>
              <a:rPr lang="en-US" sz="2400" dirty="0">
                <a:latin typeface="Proxima Nova"/>
              </a:rPr>
              <a:t>After the increment, if the pre-increment value was negative(meaning there are processes waiting for a resource), it transfers a blocked process from the semaphore's waiting queue to the ready queue. (like Wake up)</a:t>
            </a:r>
          </a:p>
          <a:p>
            <a:pPr marL="342900" indent="-342900" algn="just">
              <a:buFont typeface="Arial" panose="020B0604020202020204" pitchFamily="34" charset="0"/>
              <a:buChar char="•"/>
            </a:pPr>
            <a:r>
              <a:rPr lang="en-US" sz="2400" b="1" dirty="0">
                <a:latin typeface="Proxima Nova"/>
              </a:rPr>
              <a:t>wait():</a:t>
            </a:r>
            <a:r>
              <a:rPr lang="en-US" sz="2400" dirty="0">
                <a:latin typeface="Proxima Nova"/>
              </a:rPr>
              <a:t> Decrements the value of semaphore variable by 1.</a:t>
            </a:r>
          </a:p>
          <a:p>
            <a:pPr marL="342900" indent="-342900" algn="just">
              <a:buFont typeface="Arial" panose="020B0604020202020204" pitchFamily="34" charset="0"/>
              <a:buChar char="•"/>
            </a:pPr>
            <a:r>
              <a:rPr lang="en-US" sz="2400" dirty="0">
                <a:latin typeface="Proxima Nova"/>
              </a:rPr>
              <a:t>If the value becomes negative or 0, the process </a:t>
            </a:r>
            <a:r>
              <a:rPr lang="en-US" sz="2400" dirty="0" err="1">
                <a:latin typeface="Proxima Nova"/>
              </a:rPr>
              <a:t>executingwait</a:t>
            </a:r>
            <a:r>
              <a:rPr lang="en-US" sz="2400" dirty="0">
                <a:latin typeface="Proxima Nova"/>
              </a:rPr>
              <a:t>() is blocked (like sleep), i.e., added to the semaphore’s queue.</a:t>
            </a:r>
          </a:p>
        </p:txBody>
      </p:sp>
    </p:spTree>
    <p:extLst>
      <p:ext uri="{BB962C8B-B14F-4D97-AF65-F5344CB8AC3E}">
        <p14:creationId xmlns:p14="http://schemas.microsoft.com/office/powerpoint/2010/main" val="1709868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Problem with Semaphore</a:t>
            </a:r>
          </a:p>
        </p:txBody>
      </p:sp>
      <p:sp>
        <p:nvSpPr>
          <p:cNvPr id="5" name="TextBox 4">
            <a:extLst>
              <a:ext uri="{FF2B5EF4-FFF2-40B4-BE49-F238E27FC236}">
                <a16:creationId xmlns:a16="http://schemas.microsoft.com/office/drawing/2014/main" id="{3C48BAB3-2E1D-4AB0-B525-D4EFDEB1D1E0}"/>
              </a:ext>
            </a:extLst>
          </p:cNvPr>
          <p:cNvSpPr txBox="1"/>
          <p:nvPr/>
        </p:nvSpPr>
        <p:spPr>
          <a:xfrm>
            <a:off x="457200" y="838200"/>
            <a:ext cx="11356145" cy="1938992"/>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3 semaphores: full, empty and Mutex</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r>
              <a:rPr lang="en-US" sz="2400" dirty="0">
                <a:latin typeface="Proxima Nova"/>
              </a:rPr>
              <a:t>Full counts-number of full(filled) slots (initially 0)</a:t>
            </a:r>
          </a:p>
          <a:p>
            <a:pPr marL="342900" indent="-342900" algn="just">
              <a:buFont typeface="Arial" panose="020B0604020202020204" pitchFamily="34" charset="0"/>
              <a:buChar char="•"/>
            </a:pPr>
            <a:r>
              <a:rPr lang="en-US" sz="2400" dirty="0">
                <a:latin typeface="Proxima Nova"/>
              </a:rPr>
              <a:t>Empty counts-number of empty slots (initially N)</a:t>
            </a:r>
          </a:p>
          <a:p>
            <a:pPr marL="342900" indent="-342900" algn="just">
              <a:buFont typeface="Arial" panose="020B0604020202020204" pitchFamily="34" charset="0"/>
              <a:buChar char="•"/>
            </a:pPr>
            <a:r>
              <a:rPr lang="en-US" sz="2400" dirty="0">
                <a:latin typeface="Proxima Nova"/>
              </a:rPr>
              <a:t>Mutex protects variable which contains the items produced and consumed</a:t>
            </a:r>
          </a:p>
        </p:txBody>
      </p:sp>
    </p:spTree>
    <p:extLst>
      <p:ext uri="{BB962C8B-B14F-4D97-AF65-F5344CB8AC3E}">
        <p14:creationId xmlns:p14="http://schemas.microsoft.com/office/powerpoint/2010/main" val="34464980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Producer Consumer Problem with Semaphore</a:t>
            </a:r>
          </a:p>
        </p:txBody>
      </p:sp>
      <p:pic>
        <p:nvPicPr>
          <p:cNvPr id="3" name="Picture 2">
            <a:extLst>
              <a:ext uri="{FF2B5EF4-FFF2-40B4-BE49-F238E27FC236}">
                <a16:creationId xmlns:a16="http://schemas.microsoft.com/office/drawing/2014/main" id="{72862307-8769-4F4E-8E36-0A05505389F5}"/>
              </a:ext>
            </a:extLst>
          </p:cNvPr>
          <p:cNvPicPr>
            <a:picLocks noChangeAspect="1"/>
          </p:cNvPicPr>
          <p:nvPr/>
        </p:nvPicPr>
        <p:blipFill>
          <a:blip r:embed="rId3"/>
          <a:stretch>
            <a:fillRect/>
          </a:stretch>
        </p:blipFill>
        <p:spPr>
          <a:xfrm>
            <a:off x="2354087" y="781050"/>
            <a:ext cx="7726107" cy="5467350"/>
          </a:xfrm>
          <a:prstGeom prst="rect">
            <a:avLst/>
          </a:prstGeom>
        </p:spPr>
      </p:pic>
    </p:spTree>
    <p:extLst>
      <p:ext uri="{BB962C8B-B14F-4D97-AF65-F5344CB8AC3E}">
        <p14:creationId xmlns:p14="http://schemas.microsoft.com/office/powerpoint/2010/main" val="497466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Dining Philosopher Problem</a:t>
            </a:r>
          </a:p>
        </p:txBody>
      </p:sp>
      <p:pic>
        <p:nvPicPr>
          <p:cNvPr id="5" name="Picture 4">
            <a:extLst>
              <a:ext uri="{FF2B5EF4-FFF2-40B4-BE49-F238E27FC236}">
                <a16:creationId xmlns:a16="http://schemas.microsoft.com/office/drawing/2014/main" id="{F9D38DA2-3866-4171-972A-8D597175B29A}"/>
              </a:ext>
            </a:extLst>
          </p:cNvPr>
          <p:cNvPicPr>
            <a:picLocks noChangeAspect="1"/>
          </p:cNvPicPr>
          <p:nvPr/>
        </p:nvPicPr>
        <p:blipFill>
          <a:blip r:embed="rId3"/>
          <a:stretch>
            <a:fillRect/>
          </a:stretch>
        </p:blipFill>
        <p:spPr>
          <a:xfrm>
            <a:off x="6400800" y="685800"/>
            <a:ext cx="4967417" cy="5486400"/>
          </a:xfrm>
          <a:prstGeom prst="rect">
            <a:avLst/>
          </a:prstGeom>
        </p:spPr>
      </p:pic>
      <p:sp>
        <p:nvSpPr>
          <p:cNvPr id="6" name="TextBox 5">
            <a:extLst>
              <a:ext uri="{FF2B5EF4-FFF2-40B4-BE49-F238E27FC236}">
                <a16:creationId xmlns:a16="http://schemas.microsoft.com/office/drawing/2014/main" id="{0713EDDB-2015-4721-BFCE-AEE41D098319}"/>
              </a:ext>
            </a:extLst>
          </p:cNvPr>
          <p:cNvSpPr txBox="1"/>
          <p:nvPr/>
        </p:nvSpPr>
        <p:spPr>
          <a:xfrm>
            <a:off x="468923" y="1371600"/>
            <a:ext cx="5334001" cy="3416320"/>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Philosopher eat and think</a:t>
            </a:r>
          </a:p>
          <a:p>
            <a:pPr algn="just"/>
            <a:endParaRPr lang="en-US" sz="2400" dirty="0">
              <a:latin typeface="Proxima Nova"/>
            </a:endParaRPr>
          </a:p>
          <a:p>
            <a:pPr marL="457200" indent="-457200" algn="just">
              <a:buFont typeface="+mj-lt"/>
              <a:buAutoNum type="arabicPeriod"/>
            </a:pPr>
            <a:r>
              <a:rPr lang="en-US" sz="2400" dirty="0">
                <a:latin typeface="Proxima Nova"/>
              </a:rPr>
              <a:t>To eat, they must first acquire left fork and then right fork (or vice versa).</a:t>
            </a:r>
          </a:p>
          <a:p>
            <a:pPr marL="457200" indent="-457200" algn="just">
              <a:buFont typeface="+mj-lt"/>
              <a:buAutoNum type="arabicPeriod"/>
            </a:pPr>
            <a:r>
              <a:rPr lang="en-US" sz="2400" dirty="0">
                <a:latin typeface="Proxima Nova"/>
              </a:rPr>
              <a:t>Then they eat.</a:t>
            </a:r>
          </a:p>
          <a:p>
            <a:pPr marL="457200" indent="-457200" algn="just">
              <a:buFont typeface="+mj-lt"/>
              <a:buAutoNum type="arabicPeriod"/>
            </a:pPr>
            <a:r>
              <a:rPr lang="en-US" sz="2400" dirty="0">
                <a:latin typeface="Proxima Nova"/>
              </a:rPr>
              <a:t>Then they put down the forks.</a:t>
            </a:r>
          </a:p>
          <a:p>
            <a:pPr marL="457200" indent="-457200" algn="just">
              <a:buFont typeface="+mj-lt"/>
              <a:buAutoNum type="arabicPeriod"/>
            </a:pPr>
            <a:r>
              <a:rPr lang="en-US" sz="2400" dirty="0">
                <a:latin typeface="Proxima Nova"/>
              </a:rPr>
              <a:t>Then they think.</a:t>
            </a:r>
          </a:p>
          <a:p>
            <a:pPr marL="457200" indent="-457200" algn="just">
              <a:buFont typeface="+mj-lt"/>
              <a:buAutoNum type="arabicPeriod"/>
            </a:pPr>
            <a:r>
              <a:rPr lang="en-US" sz="2400" dirty="0">
                <a:latin typeface="Proxima Nova"/>
              </a:rPr>
              <a:t>Go to 1.</a:t>
            </a:r>
          </a:p>
        </p:txBody>
      </p:sp>
    </p:spTree>
    <p:extLst>
      <p:ext uri="{BB962C8B-B14F-4D97-AF65-F5344CB8AC3E}">
        <p14:creationId xmlns:p14="http://schemas.microsoft.com/office/powerpoint/2010/main" val="2184092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91440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Dining Philosopher Problem</a:t>
            </a:r>
          </a:p>
        </p:txBody>
      </p:sp>
      <p:sp>
        <p:nvSpPr>
          <p:cNvPr id="6" name="TextBox 5">
            <a:extLst>
              <a:ext uri="{FF2B5EF4-FFF2-40B4-BE49-F238E27FC236}">
                <a16:creationId xmlns:a16="http://schemas.microsoft.com/office/drawing/2014/main" id="{0713EDDB-2015-4721-BFCE-AEE41D098319}"/>
              </a:ext>
            </a:extLst>
          </p:cNvPr>
          <p:cNvSpPr txBox="1"/>
          <p:nvPr/>
        </p:nvSpPr>
        <p:spPr>
          <a:xfrm>
            <a:off x="468923" y="990600"/>
            <a:ext cx="5334001"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Proxima Nova"/>
              </a:rPr>
              <a:t>Problems:</a:t>
            </a:r>
          </a:p>
          <a:p>
            <a:pPr marL="342900" indent="-342900" algn="just">
              <a:buFont typeface="Arial" panose="020B0604020202020204" pitchFamily="34" charset="0"/>
              <a:buChar char="•"/>
            </a:pPr>
            <a:endParaRPr lang="en-US" sz="2400" dirty="0">
              <a:latin typeface="Proxima Nova"/>
            </a:endParaRPr>
          </a:p>
          <a:p>
            <a:pPr marL="342900" indent="-342900" algn="just">
              <a:buFont typeface="Arial" panose="020B0604020202020204" pitchFamily="34" charset="0"/>
              <a:buChar char="•"/>
            </a:pPr>
            <a:endParaRPr lang="en-US" sz="2400" dirty="0">
              <a:latin typeface="Proxima Nova"/>
            </a:endParaRPr>
          </a:p>
          <a:p>
            <a:pPr marL="457200" indent="-457200" algn="just">
              <a:buFont typeface="+mj-lt"/>
              <a:buAutoNum type="arabicPeriod"/>
            </a:pPr>
            <a:r>
              <a:rPr lang="en-US" sz="2400" dirty="0">
                <a:latin typeface="Proxima Nova"/>
              </a:rPr>
              <a:t>Deadlock</a:t>
            </a:r>
          </a:p>
          <a:p>
            <a:pPr marL="457200" indent="-457200" algn="just">
              <a:buFont typeface="+mj-lt"/>
              <a:buAutoNum type="arabicPeriod"/>
            </a:pPr>
            <a:endParaRPr lang="en-US" sz="2400" dirty="0">
              <a:latin typeface="Proxima Nova"/>
            </a:endParaRPr>
          </a:p>
          <a:p>
            <a:pPr marL="457200" indent="-457200" algn="just">
              <a:buFont typeface="+mj-lt"/>
              <a:buAutoNum type="arabicPeriod"/>
            </a:pPr>
            <a:endParaRPr lang="en-US" sz="2400" dirty="0">
              <a:latin typeface="Proxima Nova"/>
            </a:endParaRPr>
          </a:p>
          <a:p>
            <a:pPr marL="457200" indent="-457200" algn="just">
              <a:buFont typeface="+mj-lt"/>
              <a:buAutoNum type="arabicPeriod"/>
            </a:pPr>
            <a:endParaRPr lang="en-US" sz="2400" dirty="0">
              <a:latin typeface="Proxima Nova"/>
            </a:endParaRPr>
          </a:p>
          <a:p>
            <a:pPr marL="457200" indent="-457200" algn="just">
              <a:buFont typeface="+mj-lt"/>
              <a:buAutoNum type="arabicPeriod"/>
            </a:pPr>
            <a:endParaRPr lang="en-US" sz="2400" dirty="0">
              <a:latin typeface="Proxima Nova"/>
            </a:endParaRPr>
          </a:p>
          <a:p>
            <a:pPr marL="457200" indent="-457200" algn="just">
              <a:buFont typeface="+mj-lt"/>
              <a:buAutoNum type="arabicPeriod"/>
            </a:pPr>
            <a:endParaRPr lang="en-US" sz="2400" dirty="0">
              <a:latin typeface="Proxima Nova"/>
            </a:endParaRPr>
          </a:p>
          <a:p>
            <a:pPr marL="457200" indent="-457200" algn="just">
              <a:buFont typeface="+mj-lt"/>
              <a:buAutoNum type="arabicPeriod"/>
            </a:pPr>
            <a:endParaRPr lang="en-US" sz="2400" dirty="0">
              <a:latin typeface="Proxima Nova"/>
            </a:endParaRPr>
          </a:p>
          <a:p>
            <a:pPr marL="457200" indent="-457200" algn="just">
              <a:buFont typeface="+mj-lt"/>
              <a:buAutoNum type="arabicPeriod"/>
            </a:pPr>
            <a:r>
              <a:rPr lang="en-US" sz="2400" dirty="0">
                <a:latin typeface="Proxima Nova"/>
              </a:rPr>
              <a:t>Starvation</a:t>
            </a:r>
          </a:p>
        </p:txBody>
      </p:sp>
      <p:pic>
        <p:nvPicPr>
          <p:cNvPr id="8" name="Picture 7">
            <a:extLst>
              <a:ext uri="{FF2B5EF4-FFF2-40B4-BE49-F238E27FC236}">
                <a16:creationId xmlns:a16="http://schemas.microsoft.com/office/drawing/2014/main" id="{3BF0263E-F8D3-4113-8DCB-971F5759672D}"/>
              </a:ext>
            </a:extLst>
          </p:cNvPr>
          <p:cNvPicPr>
            <a:picLocks noChangeAspect="1"/>
          </p:cNvPicPr>
          <p:nvPr/>
        </p:nvPicPr>
        <p:blipFill>
          <a:blip r:embed="rId3"/>
          <a:stretch>
            <a:fillRect/>
          </a:stretch>
        </p:blipFill>
        <p:spPr>
          <a:xfrm>
            <a:off x="3026385" y="3904517"/>
            <a:ext cx="2333625" cy="2095500"/>
          </a:xfrm>
          <a:prstGeom prst="rect">
            <a:avLst/>
          </a:prstGeom>
        </p:spPr>
      </p:pic>
      <p:pic>
        <p:nvPicPr>
          <p:cNvPr id="10" name="Picture 9">
            <a:extLst>
              <a:ext uri="{FF2B5EF4-FFF2-40B4-BE49-F238E27FC236}">
                <a16:creationId xmlns:a16="http://schemas.microsoft.com/office/drawing/2014/main" id="{CA05141C-089E-4C0B-82B6-24BCF4506582}"/>
              </a:ext>
            </a:extLst>
          </p:cNvPr>
          <p:cNvPicPr>
            <a:picLocks noChangeAspect="1"/>
          </p:cNvPicPr>
          <p:nvPr/>
        </p:nvPicPr>
        <p:blipFill>
          <a:blip r:embed="rId4"/>
          <a:stretch>
            <a:fillRect/>
          </a:stretch>
        </p:blipFill>
        <p:spPr>
          <a:xfrm>
            <a:off x="3135923" y="1442671"/>
            <a:ext cx="2114550" cy="2009775"/>
          </a:xfrm>
          <a:prstGeom prst="rect">
            <a:avLst/>
          </a:prstGeom>
        </p:spPr>
      </p:pic>
    </p:spTree>
    <p:extLst>
      <p:ext uri="{BB962C8B-B14F-4D97-AF65-F5344CB8AC3E}">
        <p14:creationId xmlns:p14="http://schemas.microsoft.com/office/powerpoint/2010/main" val="2097218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01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3401957"/>
          </a:xfrm>
          <a:prstGeom prst="rect">
            <a:avLst/>
          </a:prstGeom>
        </p:spPr>
        <p:txBody>
          <a:bodyPr vert="horz" wrap="square" lIns="0" tIns="12700" rIns="0" bIns="0" rtlCol="0">
            <a:spAutoFit/>
          </a:bodyPr>
          <a:lstStyle/>
          <a:p>
            <a:pPr marL="12700" algn="ctr">
              <a:lnSpc>
                <a:spcPts val="2740"/>
              </a:lnSpc>
              <a:spcBef>
                <a:spcPts val="100"/>
              </a:spcBef>
            </a:pPr>
            <a:r>
              <a:rPr lang="en-US" sz="2400" b="1" u="sng" spc="-5" dirty="0">
                <a:latin typeface="Times New Roman" panose="02020603050405020304" pitchFamily="18" charset="0"/>
                <a:cs typeface="Times New Roman" panose="02020603050405020304" pitchFamily="18" charset="0"/>
              </a:rPr>
              <a:t>HOW?</a:t>
            </a: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Working</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This communication could involve a process letting another process know that some event has occurred or the transferring of data from one process to another.</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Processes may be running on one or more computers connected by a network.</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IPC may also be referred to as </a:t>
            </a:r>
            <a:r>
              <a:rPr lang="en-US" sz="2400" b="1" i="1" spc="-5" dirty="0">
                <a:latin typeface="Times New Roman" panose="02020603050405020304" pitchFamily="18" charset="0"/>
                <a:cs typeface="Times New Roman" panose="02020603050405020304" pitchFamily="18" charset="0"/>
              </a:rPr>
              <a:t>inter-thread communication </a:t>
            </a:r>
            <a:r>
              <a:rPr lang="en-US" sz="2400" spc="-5" dirty="0">
                <a:latin typeface="Times New Roman" panose="02020603050405020304" pitchFamily="18" charset="0"/>
                <a:cs typeface="Times New Roman" panose="02020603050405020304" pitchFamily="18" charset="0"/>
              </a:rPr>
              <a:t>and </a:t>
            </a:r>
            <a:r>
              <a:rPr lang="en-US" sz="2400" b="1" i="1" spc="-5" dirty="0">
                <a:latin typeface="Times New Roman" panose="02020603050405020304" pitchFamily="18" charset="0"/>
                <a:cs typeface="Times New Roman" panose="02020603050405020304" pitchFamily="18" charset="0"/>
              </a:rPr>
              <a:t>inter-application communication.</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Interprocess Communication</a:t>
            </a:r>
          </a:p>
        </p:txBody>
      </p:sp>
    </p:spTree>
    <p:extLst>
      <p:ext uri="{BB962C8B-B14F-4D97-AF65-F5344CB8AC3E}">
        <p14:creationId xmlns:p14="http://schemas.microsoft.com/office/powerpoint/2010/main" val="248525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4198072"/>
          </a:xfrm>
          <a:prstGeom prst="rect">
            <a:avLst/>
          </a:prstGeom>
        </p:spPr>
        <p:txBody>
          <a:bodyPr vert="horz" wrap="square" lIns="0" tIns="12700" rIns="0" bIns="0" rtlCol="0">
            <a:spAutoFit/>
          </a:bodyPr>
          <a:lstStyle/>
          <a:p>
            <a:pPr marL="12700" algn="ctr">
              <a:lnSpc>
                <a:spcPts val="2740"/>
              </a:lnSpc>
              <a:spcBef>
                <a:spcPts val="100"/>
              </a:spcBef>
            </a:pPr>
            <a:r>
              <a:rPr lang="en-US" sz="2400" b="1" u="sng" spc="-5" dirty="0">
                <a:latin typeface="Times New Roman" panose="02020603050405020304" pitchFamily="18" charset="0"/>
                <a:cs typeface="Times New Roman" panose="02020603050405020304" pitchFamily="18" charset="0"/>
              </a:rPr>
              <a:t>WHY?</a:t>
            </a: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Need of IPC</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Information Sharing</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Computational Speed-up</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Modularity</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Convenience</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515620" marR="5715" algn="just">
              <a:lnSpc>
                <a:spcPct val="80000"/>
              </a:lnSpc>
              <a:spcBef>
                <a:spcPts val="435"/>
              </a:spcBef>
            </a:pPr>
            <a:r>
              <a:rPr lang="en-US" sz="2400" u="sng" spc="-5" dirty="0">
                <a:latin typeface="Times New Roman" panose="02020603050405020304" pitchFamily="18" charset="0"/>
                <a:cs typeface="Times New Roman" panose="02020603050405020304" pitchFamily="18" charset="0"/>
              </a:rPr>
              <a:t>Note:</a:t>
            </a:r>
            <a:r>
              <a:rPr lang="en-US" sz="2400" spc="-5" dirty="0">
                <a:latin typeface="Times New Roman" panose="02020603050405020304" pitchFamily="18" charset="0"/>
                <a:cs typeface="Times New Roman" panose="02020603050405020304" pitchFamily="18" charset="0"/>
              </a:rPr>
              <a:t> IPC is very important to design process for </a:t>
            </a:r>
            <a:r>
              <a:rPr lang="en-US" sz="2400" u="sng" spc="-5" dirty="0">
                <a:latin typeface="Times New Roman" panose="02020603050405020304" pitchFamily="18" charset="0"/>
                <a:cs typeface="Times New Roman" panose="02020603050405020304" pitchFamily="18" charset="0"/>
              </a:rPr>
              <a:t>Microkernels</a:t>
            </a:r>
            <a:r>
              <a:rPr lang="en-US" sz="2400" spc="-5" dirty="0">
                <a:latin typeface="Times New Roman" panose="02020603050405020304" pitchFamily="18" charset="0"/>
                <a:cs typeface="Times New Roman" panose="02020603050405020304" pitchFamily="18" charset="0"/>
              </a:rPr>
              <a:t> and </a:t>
            </a:r>
            <a:r>
              <a:rPr lang="en-US" sz="2400" u="sng" spc="-5" dirty="0">
                <a:latin typeface="Times New Roman" panose="02020603050405020304" pitchFamily="18" charset="0"/>
                <a:cs typeface="Times New Roman" panose="02020603050405020304" pitchFamily="18" charset="0"/>
              </a:rPr>
              <a:t>Nanokernels</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Interprocess Communication</a:t>
            </a:r>
          </a:p>
        </p:txBody>
      </p:sp>
    </p:spTree>
    <p:extLst>
      <p:ext uri="{BB962C8B-B14F-4D97-AF65-F5344CB8AC3E}">
        <p14:creationId xmlns:p14="http://schemas.microsoft.com/office/powerpoint/2010/main" val="75060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3145476"/>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Challenges (Issues) of IPC</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Data Corruption</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Deadlock</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Increased Complexity</a:t>
            </a:r>
          </a:p>
          <a:p>
            <a:pPr marL="858520" marR="5715" indent="-342900" algn="just">
              <a:lnSpc>
                <a:spcPct val="80000"/>
              </a:lnSpc>
              <a:spcBef>
                <a:spcPts val="435"/>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Requires process to synchronize their processing</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Interprocess Communication</a:t>
            </a:r>
          </a:p>
        </p:txBody>
      </p:sp>
    </p:spTree>
    <p:extLst>
      <p:ext uri="{BB962C8B-B14F-4D97-AF65-F5344CB8AC3E}">
        <p14:creationId xmlns:p14="http://schemas.microsoft.com/office/powerpoint/2010/main" val="204738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914400"/>
            <a:ext cx="10820400" cy="35907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Models for IPC</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Interprocess Communication</a:t>
            </a:r>
          </a:p>
        </p:txBody>
      </p:sp>
      <p:pic>
        <p:nvPicPr>
          <p:cNvPr id="5" name="Picture 4">
            <a:extLst>
              <a:ext uri="{FF2B5EF4-FFF2-40B4-BE49-F238E27FC236}">
                <a16:creationId xmlns:a16="http://schemas.microsoft.com/office/drawing/2014/main" id="{3A1C3ECC-D5B5-42AD-9355-F46A867EC10C}"/>
              </a:ext>
            </a:extLst>
          </p:cNvPr>
          <p:cNvPicPr>
            <a:picLocks noChangeAspect="1"/>
          </p:cNvPicPr>
          <p:nvPr/>
        </p:nvPicPr>
        <p:blipFill>
          <a:blip r:embed="rId2"/>
          <a:stretch>
            <a:fillRect/>
          </a:stretch>
        </p:blipFill>
        <p:spPr>
          <a:xfrm>
            <a:off x="990600" y="1463699"/>
            <a:ext cx="4999982" cy="4452938"/>
          </a:xfrm>
          <a:prstGeom prst="rect">
            <a:avLst/>
          </a:prstGeom>
        </p:spPr>
      </p:pic>
      <p:pic>
        <p:nvPicPr>
          <p:cNvPr id="6" name="Picture 5">
            <a:extLst>
              <a:ext uri="{FF2B5EF4-FFF2-40B4-BE49-F238E27FC236}">
                <a16:creationId xmlns:a16="http://schemas.microsoft.com/office/drawing/2014/main" id="{8EF3C1A6-6BF0-464B-976E-A342AB9B3522}"/>
              </a:ext>
            </a:extLst>
          </p:cNvPr>
          <p:cNvPicPr>
            <a:picLocks noChangeAspect="1"/>
          </p:cNvPicPr>
          <p:nvPr/>
        </p:nvPicPr>
        <p:blipFill>
          <a:blip r:embed="rId3"/>
          <a:stretch>
            <a:fillRect/>
          </a:stretch>
        </p:blipFill>
        <p:spPr>
          <a:xfrm>
            <a:off x="6553200" y="1353425"/>
            <a:ext cx="4991100" cy="4673485"/>
          </a:xfrm>
          <a:prstGeom prst="rect">
            <a:avLst/>
          </a:prstGeom>
        </p:spPr>
      </p:pic>
      <p:sp>
        <p:nvSpPr>
          <p:cNvPr id="8" name="TextBox 7">
            <a:extLst>
              <a:ext uri="{FF2B5EF4-FFF2-40B4-BE49-F238E27FC236}">
                <a16:creationId xmlns:a16="http://schemas.microsoft.com/office/drawing/2014/main" id="{97427044-89B9-4D40-B3A7-563EEDE2453B}"/>
              </a:ext>
            </a:extLst>
          </p:cNvPr>
          <p:cNvSpPr txBox="1"/>
          <p:nvPr/>
        </p:nvSpPr>
        <p:spPr>
          <a:xfrm>
            <a:off x="1371600" y="5943600"/>
            <a:ext cx="2209800" cy="369332"/>
          </a:xfrm>
          <a:prstGeom prst="rect">
            <a:avLst/>
          </a:prstGeom>
          <a:noFill/>
        </p:spPr>
        <p:txBody>
          <a:bodyPr wrap="square">
            <a:spAutoFit/>
          </a:bodyPr>
          <a:lstStyle/>
          <a:p>
            <a:r>
              <a:rPr lang="en-US" sz="1800" spc="-5" dirty="0">
                <a:latin typeface="Times New Roman" panose="02020603050405020304" pitchFamily="18" charset="0"/>
                <a:cs typeface="Times New Roman" panose="02020603050405020304" pitchFamily="18" charset="0"/>
              </a:rPr>
              <a:t>(a) Shared Memory</a:t>
            </a:r>
            <a:endParaRPr lang="en-IN" dirty="0"/>
          </a:p>
        </p:txBody>
      </p:sp>
      <p:sp>
        <p:nvSpPr>
          <p:cNvPr id="9" name="TextBox 8">
            <a:extLst>
              <a:ext uri="{FF2B5EF4-FFF2-40B4-BE49-F238E27FC236}">
                <a16:creationId xmlns:a16="http://schemas.microsoft.com/office/drawing/2014/main" id="{FC1F9BA5-63CA-4F50-81B1-332DA331DDEC}"/>
              </a:ext>
            </a:extLst>
          </p:cNvPr>
          <p:cNvSpPr txBox="1"/>
          <p:nvPr/>
        </p:nvSpPr>
        <p:spPr>
          <a:xfrm>
            <a:off x="7010400" y="5943600"/>
            <a:ext cx="2209800" cy="369332"/>
          </a:xfrm>
          <a:prstGeom prst="rect">
            <a:avLst/>
          </a:prstGeom>
          <a:noFill/>
        </p:spPr>
        <p:txBody>
          <a:bodyPr wrap="square">
            <a:spAutoFit/>
          </a:bodyPr>
          <a:lstStyle/>
          <a:p>
            <a:r>
              <a:rPr lang="en-US" sz="1800" spc="-5" dirty="0">
                <a:latin typeface="Times New Roman" panose="02020603050405020304" pitchFamily="18" charset="0"/>
                <a:cs typeface="Times New Roman" panose="02020603050405020304" pitchFamily="18" charset="0"/>
              </a:rPr>
              <a:t>(b) Message Passing</a:t>
            </a:r>
            <a:endParaRPr lang="en-IN" dirty="0"/>
          </a:p>
        </p:txBody>
      </p:sp>
    </p:spTree>
    <p:extLst>
      <p:ext uri="{BB962C8B-B14F-4D97-AF65-F5344CB8AC3E}">
        <p14:creationId xmlns:p14="http://schemas.microsoft.com/office/powerpoint/2010/main" val="2986006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0BA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TotalTime>
  <Words>3278</Words>
  <Application>Microsoft Office PowerPoint</Application>
  <PresentationFormat>Widescreen</PresentationFormat>
  <Paragraphs>454</Paragraphs>
  <Slides>55</Slides>
  <Notes>26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55</vt:i4>
      </vt:variant>
    </vt:vector>
  </HeadingPairs>
  <TitlesOfParts>
    <vt:vector size="66" baseType="lpstr">
      <vt:lpstr>Arial</vt:lpstr>
      <vt:lpstr>Arial MT</vt:lpstr>
      <vt:lpstr>Calibri</vt:lpstr>
      <vt:lpstr>Calibri Light</vt:lpstr>
      <vt:lpstr>Corbel</vt:lpstr>
      <vt:lpstr>FreeSans</vt:lpstr>
      <vt:lpstr>Proxima Nova</vt:lpstr>
      <vt:lpstr>Times New Roman</vt:lpstr>
      <vt:lpstr>Wingdings</vt:lpstr>
      <vt:lpstr>Office Theme</vt:lpstr>
      <vt:lpstr>1_Office Theme</vt:lpstr>
      <vt:lpstr>Concurrency Control (IPC)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of_x000d_Computer Engineering</dc:title>
  <dc:creator>Shilpa</dc:creator>
  <cp:lastModifiedBy>Pranav Tank</cp:lastModifiedBy>
  <cp:revision>178</cp:revision>
  <dcterms:created xsi:type="dcterms:W3CDTF">2023-01-18T08:13:00Z</dcterms:created>
  <dcterms:modified xsi:type="dcterms:W3CDTF">2024-02-12T14:28:07Z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2023-01-17T16:30:00Z</vt:filetime>
  </property>
  <property fmtid="{D5CDD505-2E9C-101B-9397-08002B2CF9AE}" pid="3" name="Creator">
    <vt:lpwstr>Microsoft® PowerPoint® for Microsoft 365</vt:lpwstr>
  </property>
  <property fmtid="{D5CDD505-2E9C-101B-9397-08002B2CF9AE}" pid="4" name="LastSaved">
    <vt:filetime>2023-01-18T16:30:00Z</vt:filetime>
  </property>
  <property fmtid="{D5CDD505-2E9C-101B-9397-08002B2CF9AE}" pid="5" name="ICV">
    <vt:lpwstr>C740DD60910A4F3C8D6E5F3C6105A332</vt:lpwstr>
  </property>
  <property fmtid="{D5CDD505-2E9C-101B-9397-08002B2CF9AE}" pid="6" name="KSOProductBuildVer">
    <vt:lpwstr>1033-11.2.0.11219</vt:lpwstr>
  </property>
</Properties>
</file>