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103"/>
  </p:notesMasterIdLst>
  <p:sldIdLst>
    <p:sldId id="331" r:id="rId3"/>
    <p:sldId id="458" r:id="rId4"/>
    <p:sldId id="555" r:id="rId5"/>
    <p:sldId id="556" r:id="rId6"/>
    <p:sldId id="258" r:id="rId7"/>
    <p:sldId id="512" r:id="rId8"/>
    <p:sldId id="513" r:id="rId9"/>
    <p:sldId id="534" r:id="rId10"/>
    <p:sldId id="535" r:id="rId11"/>
    <p:sldId id="536" r:id="rId12"/>
    <p:sldId id="538" r:id="rId13"/>
    <p:sldId id="539" r:id="rId14"/>
    <p:sldId id="540" r:id="rId15"/>
    <p:sldId id="514" r:id="rId16"/>
    <p:sldId id="516" r:id="rId17"/>
    <p:sldId id="515" r:id="rId18"/>
    <p:sldId id="557" r:id="rId19"/>
    <p:sldId id="537" r:id="rId20"/>
    <p:sldId id="541" r:id="rId21"/>
    <p:sldId id="542" r:id="rId22"/>
    <p:sldId id="543" r:id="rId23"/>
    <p:sldId id="518" r:id="rId24"/>
    <p:sldId id="544" r:id="rId25"/>
    <p:sldId id="519" r:id="rId26"/>
    <p:sldId id="545" r:id="rId27"/>
    <p:sldId id="546" r:id="rId28"/>
    <p:sldId id="547" r:id="rId29"/>
    <p:sldId id="548" r:id="rId30"/>
    <p:sldId id="549" r:id="rId31"/>
    <p:sldId id="566" r:id="rId32"/>
    <p:sldId id="567" r:id="rId33"/>
    <p:sldId id="558" r:id="rId34"/>
    <p:sldId id="552" r:id="rId35"/>
    <p:sldId id="553" r:id="rId36"/>
    <p:sldId id="554" r:id="rId37"/>
    <p:sldId id="559" r:id="rId38"/>
    <p:sldId id="560" r:id="rId39"/>
    <p:sldId id="568" r:id="rId40"/>
    <p:sldId id="562" r:id="rId41"/>
    <p:sldId id="565" r:id="rId42"/>
    <p:sldId id="550" r:id="rId43"/>
    <p:sldId id="520" r:id="rId44"/>
    <p:sldId id="521" r:id="rId45"/>
    <p:sldId id="522" r:id="rId46"/>
    <p:sldId id="523" r:id="rId47"/>
    <p:sldId id="524" r:id="rId48"/>
    <p:sldId id="569" r:id="rId49"/>
    <p:sldId id="525" r:id="rId50"/>
    <p:sldId id="526" r:id="rId51"/>
    <p:sldId id="527" r:id="rId52"/>
    <p:sldId id="570" r:id="rId53"/>
    <p:sldId id="528" r:id="rId54"/>
    <p:sldId id="529" r:id="rId55"/>
    <p:sldId id="530" r:id="rId56"/>
    <p:sldId id="531" r:id="rId57"/>
    <p:sldId id="532" r:id="rId58"/>
    <p:sldId id="533" r:id="rId59"/>
    <p:sldId id="571" r:id="rId60"/>
    <p:sldId id="572" r:id="rId61"/>
    <p:sldId id="366" r:id="rId62"/>
    <p:sldId id="367" r:id="rId63"/>
    <p:sldId id="369" r:id="rId64"/>
    <p:sldId id="370" r:id="rId65"/>
    <p:sldId id="573" r:id="rId66"/>
    <p:sldId id="371" r:id="rId67"/>
    <p:sldId id="449" r:id="rId68"/>
    <p:sldId id="450" r:id="rId69"/>
    <p:sldId id="372" r:id="rId70"/>
    <p:sldId id="448" r:id="rId71"/>
    <p:sldId id="373" r:id="rId72"/>
    <p:sldId id="374" r:id="rId73"/>
    <p:sldId id="383" r:id="rId74"/>
    <p:sldId id="451" r:id="rId75"/>
    <p:sldId id="375" r:id="rId76"/>
    <p:sldId id="376" r:id="rId77"/>
    <p:sldId id="377" r:id="rId78"/>
    <p:sldId id="378" r:id="rId79"/>
    <p:sldId id="379" r:id="rId80"/>
    <p:sldId id="384" r:id="rId81"/>
    <p:sldId id="574" r:id="rId82"/>
    <p:sldId id="575" r:id="rId83"/>
    <p:sldId id="576" r:id="rId84"/>
    <p:sldId id="577" r:id="rId85"/>
    <p:sldId id="578" r:id="rId86"/>
    <p:sldId id="579" r:id="rId87"/>
    <p:sldId id="580" r:id="rId88"/>
    <p:sldId id="581" r:id="rId89"/>
    <p:sldId id="582" r:id="rId90"/>
    <p:sldId id="583" r:id="rId91"/>
    <p:sldId id="584" r:id="rId92"/>
    <p:sldId id="585" r:id="rId93"/>
    <p:sldId id="586" r:id="rId94"/>
    <p:sldId id="587" r:id="rId95"/>
    <p:sldId id="588" r:id="rId96"/>
    <p:sldId id="591" r:id="rId97"/>
    <p:sldId id="589" r:id="rId98"/>
    <p:sldId id="590" r:id="rId99"/>
    <p:sldId id="592" r:id="rId100"/>
    <p:sldId id="593" r:id="rId101"/>
    <p:sldId id="334" r:id="rId102"/>
  </p:sldIdLst>
  <p:sldSz cx="12192000" cy="6858000"/>
  <p:notesSz cx="12192000" cy="6858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792" y="9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4.xml"/><Relationship Id="rId21" Type="http://schemas.openxmlformats.org/officeDocument/2006/relationships/slide" Target="slides/slide19.xml"/><Relationship Id="rId42" Type="http://schemas.openxmlformats.org/officeDocument/2006/relationships/slide" Target="slides/slide40.xml"/><Relationship Id="rId47" Type="http://schemas.openxmlformats.org/officeDocument/2006/relationships/slide" Target="slides/slide45.xml"/><Relationship Id="rId63" Type="http://schemas.openxmlformats.org/officeDocument/2006/relationships/slide" Target="slides/slide61.xml"/><Relationship Id="rId68" Type="http://schemas.openxmlformats.org/officeDocument/2006/relationships/slide" Target="slides/slide66.xml"/><Relationship Id="rId84" Type="http://schemas.openxmlformats.org/officeDocument/2006/relationships/slide" Target="slides/slide82.xml"/><Relationship Id="rId89" Type="http://schemas.openxmlformats.org/officeDocument/2006/relationships/slide" Target="slides/slide87.xml"/><Relationship Id="rId16" Type="http://schemas.openxmlformats.org/officeDocument/2006/relationships/slide" Target="slides/slide14.xml"/><Relationship Id="rId107" Type="http://schemas.openxmlformats.org/officeDocument/2006/relationships/tableStyles" Target="tableStyles.xml"/><Relationship Id="rId11" Type="http://schemas.openxmlformats.org/officeDocument/2006/relationships/slide" Target="slides/slide9.xml"/><Relationship Id="rId32" Type="http://schemas.openxmlformats.org/officeDocument/2006/relationships/slide" Target="slides/slide30.xml"/><Relationship Id="rId37" Type="http://schemas.openxmlformats.org/officeDocument/2006/relationships/slide" Target="slides/slide35.xml"/><Relationship Id="rId53" Type="http://schemas.openxmlformats.org/officeDocument/2006/relationships/slide" Target="slides/slide51.xml"/><Relationship Id="rId58" Type="http://schemas.openxmlformats.org/officeDocument/2006/relationships/slide" Target="slides/slide56.xml"/><Relationship Id="rId74" Type="http://schemas.openxmlformats.org/officeDocument/2006/relationships/slide" Target="slides/slide72.xml"/><Relationship Id="rId79" Type="http://schemas.openxmlformats.org/officeDocument/2006/relationships/slide" Target="slides/slide77.xml"/><Relationship Id="rId102" Type="http://schemas.openxmlformats.org/officeDocument/2006/relationships/slide" Target="slides/slide100.xml"/><Relationship Id="rId5" Type="http://schemas.openxmlformats.org/officeDocument/2006/relationships/slide" Target="slides/slide3.xml"/><Relationship Id="rId90" Type="http://schemas.openxmlformats.org/officeDocument/2006/relationships/slide" Target="slides/slide88.xml"/><Relationship Id="rId95" Type="http://schemas.openxmlformats.org/officeDocument/2006/relationships/slide" Target="slides/slide93.xml"/><Relationship Id="rId22" Type="http://schemas.openxmlformats.org/officeDocument/2006/relationships/slide" Target="slides/slide20.xml"/><Relationship Id="rId27" Type="http://schemas.openxmlformats.org/officeDocument/2006/relationships/slide" Target="slides/slide25.xml"/><Relationship Id="rId43" Type="http://schemas.openxmlformats.org/officeDocument/2006/relationships/slide" Target="slides/slide41.xml"/><Relationship Id="rId48" Type="http://schemas.openxmlformats.org/officeDocument/2006/relationships/slide" Target="slides/slide46.xml"/><Relationship Id="rId64" Type="http://schemas.openxmlformats.org/officeDocument/2006/relationships/slide" Target="slides/slide62.xml"/><Relationship Id="rId69" Type="http://schemas.openxmlformats.org/officeDocument/2006/relationships/slide" Target="slides/slide67.xml"/><Relationship Id="rId80" Type="http://schemas.openxmlformats.org/officeDocument/2006/relationships/slide" Target="slides/slide78.xml"/><Relationship Id="rId85" Type="http://schemas.openxmlformats.org/officeDocument/2006/relationships/slide" Target="slides/slide83.xml"/><Relationship Id="rId12" Type="http://schemas.openxmlformats.org/officeDocument/2006/relationships/slide" Target="slides/slide10.xml"/><Relationship Id="rId17" Type="http://schemas.openxmlformats.org/officeDocument/2006/relationships/slide" Target="slides/slide15.xml"/><Relationship Id="rId33" Type="http://schemas.openxmlformats.org/officeDocument/2006/relationships/slide" Target="slides/slide31.xml"/><Relationship Id="rId38" Type="http://schemas.openxmlformats.org/officeDocument/2006/relationships/slide" Target="slides/slide36.xml"/><Relationship Id="rId59" Type="http://schemas.openxmlformats.org/officeDocument/2006/relationships/slide" Target="slides/slide57.xml"/><Relationship Id="rId103" Type="http://schemas.openxmlformats.org/officeDocument/2006/relationships/notesMaster" Target="notesMasters/notesMaster1.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slide" Target="slides/slide60.xml"/><Relationship Id="rId70" Type="http://schemas.openxmlformats.org/officeDocument/2006/relationships/slide" Target="slides/slide68.xml"/><Relationship Id="rId75" Type="http://schemas.openxmlformats.org/officeDocument/2006/relationships/slide" Target="slides/slide73.xml"/><Relationship Id="rId83" Type="http://schemas.openxmlformats.org/officeDocument/2006/relationships/slide" Target="slides/slide81.xml"/><Relationship Id="rId88" Type="http://schemas.openxmlformats.org/officeDocument/2006/relationships/slide" Target="slides/slide86.xml"/><Relationship Id="rId91" Type="http://schemas.openxmlformats.org/officeDocument/2006/relationships/slide" Target="slides/slide89.xml"/><Relationship Id="rId96" Type="http://schemas.openxmlformats.org/officeDocument/2006/relationships/slide" Target="slides/slide94.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106"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slide" Target="slides/slide63.xml"/><Relationship Id="rId73" Type="http://schemas.openxmlformats.org/officeDocument/2006/relationships/slide" Target="slides/slide71.xml"/><Relationship Id="rId78" Type="http://schemas.openxmlformats.org/officeDocument/2006/relationships/slide" Target="slides/slide76.xml"/><Relationship Id="rId81" Type="http://schemas.openxmlformats.org/officeDocument/2006/relationships/slide" Target="slides/slide79.xml"/><Relationship Id="rId86" Type="http://schemas.openxmlformats.org/officeDocument/2006/relationships/slide" Target="slides/slide84.xml"/><Relationship Id="rId94" Type="http://schemas.openxmlformats.org/officeDocument/2006/relationships/slide" Target="slides/slide92.xml"/><Relationship Id="rId99" Type="http://schemas.openxmlformats.org/officeDocument/2006/relationships/slide" Target="slides/slide97.xml"/><Relationship Id="rId101" Type="http://schemas.openxmlformats.org/officeDocument/2006/relationships/slide" Target="slides/slide99.xml"/><Relationship Id="rId4" Type="http://schemas.openxmlformats.org/officeDocument/2006/relationships/slide" Target="slides/slide2.xml"/><Relationship Id="rId9" Type="http://schemas.openxmlformats.org/officeDocument/2006/relationships/slide" Target="slides/slide7.xml"/><Relationship Id="rId13" Type="http://schemas.openxmlformats.org/officeDocument/2006/relationships/slide" Target="slides/slide11.xml"/><Relationship Id="rId18" Type="http://schemas.openxmlformats.org/officeDocument/2006/relationships/slide" Target="slides/slide16.xml"/><Relationship Id="rId39" Type="http://schemas.openxmlformats.org/officeDocument/2006/relationships/slide" Target="slides/slide37.xml"/><Relationship Id="rId34" Type="http://schemas.openxmlformats.org/officeDocument/2006/relationships/slide" Target="slides/slide32.xml"/><Relationship Id="rId50" Type="http://schemas.openxmlformats.org/officeDocument/2006/relationships/slide" Target="slides/slide48.xml"/><Relationship Id="rId55" Type="http://schemas.openxmlformats.org/officeDocument/2006/relationships/slide" Target="slides/slide53.xml"/><Relationship Id="rId76" Type="http://schemas.openxmlformats.org/officeDocument/2006/relationships/slide" Target="slides/slide74.xml"/><Relationship Id="rId97" Type="http://schemas.openxmlformats.org/officeDocument/2006/relationships/slide" Target="slides/slide95.xml"/><Relationship Id="rId104" Type="http://schemas.openxmlformats.org/officeDocument/2006/relationships/presProps" Target="presProps.xml"/><Relationship Id="rId7" Type="http://schemas.openxmlformats.org/officeDocument/2006/relationships/slide" Target="slides/slide5.xml"/><Relationship Id="rId71" Type="http://schemas.openxmlformats.org/officeDocument/2006/relationships/slide" Target="slides/slide69.xml"/><Relationship Id="rId92" Type="http://schemas.openxmlformats.org/officeDocument/2006/relationships/slide" Target="slides/slide90.xml"/><Relationship Id="rId2" Type="http://schemas.openxmlformats.org/officeDocument/2006/relationships/slideMaster" Target="slideMasters/slideMaster2.xml"/><Relationship Id="rId29" Type="http://schemas.openxmlformats.org/officeDocument/2006/relationships/slide" Target="slides/slide27.xml"/><Relationship Id="rId24" Type="http://schemas.openxmlformats.org/officeDocument/2006/relationships/slide" Target="slides/slide22.xml"/><Relationship Id="rId40" Type="http://schemas.openxmlformats.org/officeDocument/2006/relationships/slide" Target="slides/slide38.xml"/><Relationship Id="rId45" Type="http://schemas.openxmlformats.org/officeDocument/2006/relationships/slide" Target="slides/slide43.xml"/><Relationship Id="rId66" Type="http://schemas.openxmlformats.org/officeDocument/2006/relationships/slide" Target="slides/slide64.xml"/><Relationship Id="rId87" Type="http://schemas.openxmlformats.org/officeDocument/2006/relationships/slide" Target="slides/slide85.xml"/><Relationship Id="rId61" Type="http://schemas.openxmlformats.org/officeDocument/2006/relationships/slide" Target="slides/slide59.xml"/><Relationship Id="rId82" Type="http://schemas.openxmlformats.org/officeDocument/2006/relationships/slide" Target="slides/slide80.xml"/><Relationship Id="rId19" Type="http://schemas.openxmlformats.org/officeDocument/2006/relationships/slide" Target="slides/slide17.xml"/><Relationship Id="rId14" Type="http://schemas.openxmlformats.org/officeDocument/2006/relationships/slide" Target="slides/slide12.xml"/><Relationship Id="rId30" Type="http://schemas.openxmlformats.org/officeDocument/2006/relationships/slide" Target="slides/slide28.xml"/><Relationship Id="rId35" Type="http://schemas.openxmlformats.org/officeDocument/2006/relationships/slide" Target="slides/slide33.xml"/><Relationship Id="rId56" Type="http://schemas.openxmlformats.org/officeDocument/2006/relationships/slide" Target="slides/slide54.xml"/><Relationship Id="rId77" Type="http://schemas.openxmlformats.org/officeDocument/2006/relationships/slide" Target="slides/slide75.xml"/><Relationship Id="rId100" Type="http://schemas.openxmlformats.org/officeDocument/2006/relationships/slide" Target="slides/slide98.xml"/><Relationship Id="rId105"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72" Type="http://schemas.openxmlformats.org/officeDocument/2006/relationships/slide" Target="slides/slide70.xml"/><Relationship Id="rId93" Type="http://schemas.openxmlformats.org/officeDocument/2006/relationships/slide" Target="slides/slide91.xml"/><Relationship Id="rId98" Type="http://schemas.openxmlformats.org/officeDocument/2006/relationships/slide" Target="slides/slide96.xml"/><Relationship Id="rId3" Type="http://schemas.openxmlformats.org/officeDocument/2006/relationships/slide" Target="slides/slide1.xml"/><Relationship Id="rId25" Type="http://schemas.openxmlformats.org/officeDocument/2006/relationships/slide" Target="slides/slide23.xml"/><Relationship Id="rId46" Type="http://schemas.openxmlformats.org/officeDocument/2006/relationships/slide" Target="slides/slide44.xml"/><Relationship Id="rId67"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22845476-A20B-4C35-9B6C-59757C17A9B6}" type="datetimeFigureOut">
              <a:rPr lang="en-IN" smtClean="0"/>
              <a:t>29-03-2024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E5348E46-4214-4A92-9104-A7BB07410311}" type="slidenum">
              <a:rPr lang="en-IN" smtClean="0"/>
              <a:t>‹#›</a:t>
            </a:fld>
            <a:endParaRPr lang="en-IN"/>
          </a:p>
        </p:txBody>
      </p:sp>
    </p:spTree>
    <p:extLst>
      <p:ext uri="{BB962C8B-B14F-4D97-AF65-F5344CB8AC3E}">
        <p14:creationId xmlns:p14="http://schemas.microsoft.com/office/powerpoint/2010/main" val="79194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a:t>
            </a:fld>
            <a:endParaRPr lang="en-IN"/>
          </a:p>
        </p:txBody>
      </p:sp>
    </p:spTree>
    <p:extLst>
      <p:ext uri="{BB962C8B-B14F-4D97-AF65-F5344CB8AC3E}">
        <p14:creationId xmlns:p14="http://schemas.microsoft.com/office/powerpoint/2010/main" val="420601012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51</a:t>
            </a:fld>
            <a:endParaRPr lang="en-IN"/>
          </a:p>
        </p:txBody>
      </p:sp>
    </p:spTree>
    <p:extLst>
      <p:ext uri="{BB962C8B-B14F-4D97-AF65-F5344CB8AC3E}">
        <p14:creationId xmlns:p14="http://schemas.microsoft.com/office/powerpoint/2010/main" val="101321035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58</a:t>
            </a:fld>
            <a:endParaRPr lang="en-IN"/>
          </a:p>
        </p:txBody>
      </p:sp>
    </p:spTree>
    <p:extLst>
      <p:ext uri="{BB962C8B-B14F-4D97-AF65-F5344CB8AC3E}">
        <p14:creationId xmlns:p14="http://schemas.microsoft.com/office/powerpoint/2010/main" val="2226786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a:t>
            </a:fld>
            <a:endParaRPr lang="en-IN"/>
          </a:p>
        </p:txBody>
      </p:sp>
    </p:spTree>
    <p:extLst>
      <p:ext uri="{BB962C8B-B14F-4D97-AF65-F5344CB8AC3E}">
        <p14:creationId xmlns:p14="http://schemas.microsoft.com/office/powerpoint/2010/main" val="137460809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17</a:t>
            </a:fld>
            <a:endParaRPr lang="en-IN"/>
          </a:p>
        </p:txBody>
      </p:sp>
    </p:spTree>
    <p:extLst>
      <p:ext uri="{BB962C8B-B14F-4D97-AF65-F5344CB8AC3E}">
        <p14:creationId xmlns:p14="http://schemas.microsoft.com/office/powerpoint/2010/main" val="8515148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30</a:t>
            </a:fld>
            <a:endParaRPr lang="en-IN"/>
          </a:p>
        </p:txBody>
      </p:sp>
    </p:spTree>
    <p:extLst>
      <p:ext uri="{BB962C8B-B14F-4D97-AF65-F5344CB8AC3E}">
        <p14:creationId xmlns:p14="http://schemas.microsoft.com/office/powerpoint/2010/main" val="336875024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31</a:t>
            </a:fld>
            <a:endParaRPr lang="en-IN"/>
          </a:p>
        </p:txBody>
      </p:sp>
    </p:spTree>
    <p:extLst>
      <p:ext uri="{BB962C8B-B14F-4D97-AF65-F5344CB8AC3E}">
        <p14:creationId xmlns:p14="http://schemas.microsoft.com/office/powerpoint/2010/main" val="25065807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32</a:t>
            </a:fld>
            <a:endParaRPr lang="en-IN"/>
          </a:p>
        </p:txBody>
      </p:sp>
    </p:spTree>
    <p:extLst>
      <p:ext uri="{BB962C8B-B14F-4D97-AF65-F5344CB8AC3E}">
        <p14:creationId xmlns:p14="http://schemas.microsoft.com/office/powerpoint/2010/main" val="32023220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38</a:t>
            </a:fld>
            <a:endParaRPr lang="en-IN"/>
          </a:p>
        </p:txBody>
      </p:sp>
    </p:spTree>
    <p:extLst>
      <p:ext uri="{BB962C8B-B14F-4D97-AF65-F5344CB8AC3E}">
        <p14:creationId xmlns:p14="http://schemas.microsoft.com/office/powerpoint/2010/main" val="293423412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41</a:t>
            </a:fld>
            <a:endParaRPr lang="en-IN"/>
          </a:p>
        </p:txBody>
      </p:sp>
    </p:spTree>
    <p:extLst>
      <p:ext uri="{BB962C8B-B14F-4D97-AF65-F5344CB8AC3E}">
        <p14:creationId xmlns:p14="http://schemas.microsoft.com/office/powerpoint/2010/main" val="410006379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E5348E46-4214-4A92-9104-A7BB07410311}" type="slidenum">
              <a:rPr lang="en-IN" smtClean="0"/>
              <a:t>47</a:t>
            </a:fld>
            <a:endParaRPr lang="en-IN"/>
          </a:p>
        </p:txBody>
      </p:sp>
    </p:spTree>
    <p:extLst>
      <p:ext uri="{BB962C8B-B14F-4D97-AF65-F5344CB8AC3E}">
        <p14:creationId xmlns:p14="http://schemas.microsoft.com/office/powerpoint/2010/main" val="25576044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440180"/>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8470151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8" name="Footer Placeholder 7"/>
          <p:cNvSpPr>
            <a:spLocks noGrp="1"/>
          </p:cNvSpPr>
          <p:nvPr>
            <p:ph type="ftr" sz="quarter" idx="11"/>
          </p:nvPr>
        </p:nvSpPr>
        <p:spPr/>
        <p:txBody>
          <a:bodyPr/>
          <a:lstStyle/>
          <a:p>
            <a:endParaRPr lang="en-IN">
              <a:solidFill>
                <a:prstClr val="black">
                  <a:tint val="75000"/>
                </a:prstClr>
              </a:solidFill>
            </a:endParaRPr>
          </a:p>
        </p:txBody>
      </p:sp>
      <p:sp>
        <p:nvSpPr>
          <p:cNvPr id="9" name="Slide Number Placeholder 8"/>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3394234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4" name="Footer Placeholder 3"/>
          <p:cNvSpPr>
            <a:spLocks noGrp="1"/>
          </p:cNvSpPr>
          <p:nvPr>
            <p:ph type="ftr" sz="quarter" idx="11"/>
          </p:nvPr>
        </p:nvSpPr>
        <p:spPr/>
        <p:txBody>
          <a:bodyPr/>
          <a:lstStyle/>
          <a:p>
            <a:endParaRPr lang="en-IN">
              <a:solidFill>
                <a:prstClr val="black">
                  <a:tint val="75000"/>
                </a:prstClr>
              </a:solidFill>
            </a:endParaRPr>
          </a:p>
        </p:txBody>
      </p:sp>
      <p:sp>
        <p:nvSpPr>
          <p:cNvPr id="5" name="Slide Number Placeholder 4"/>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5502663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3" name="Footer Placeholder 2"/>
          <p:cNvSpPr>
            <a:spLocks noGrp="1"/>
          </p:cNvSpPr>
          <p:nvPr>
            <p:ph type="ftr" sz="quarter" idx="11"/>
          </p:nvPr>
        </p:nvSpPr>
        <p:spPr/>
        <p:txBody>
          <a:bodyPr/>
          <a:lstStyle/>
          <a:p>
            <a:endParaRPr lang="en-IN">
              <a:solidFill>
                <a:prstClr val="black">
                  <a:tint val="75000"/>
                </a:prstClr>
              </a:solidFill>
            </a:endParaRPr>
          </a:p>
        </p:txBody>
      </p:sp>
      <p:sp>
        <p:nvSpPr>
          <p:cNvPr id="4" name="Slide Number Placeholder 3"/>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5807547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403083122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6" name="Footer Placeholder 5"/>
          <p:cNvSpPr>
            <a:spLocks noGrp="1"/>
          </p:cNvSpPr>
          <p:nvPr>
            <p:ph type="ftr" sz="quarter" idx="11"/>
          </p:nvPr>
        </p:nvSpPr>
        <p:spPr/>
        <p:txBody>
          <a:bodyPr/>
          <a:lstStyle/>
          <a:p>
            <a:endParaRPr lang="en-IN">
              <a:solidFill>
                <a:prstClr val="black">
                  <a:tint val="75000"/>
                </a:prstClr>
              </a:solidFill>
            </a:endParaRPr>
          </a:p>
        </p:txBody>
      </p:sp>
      <p:sp>
        <p:nvSpPr>
          <p:cNvPr id="7" name="Slide Number Placeholder 6"/>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2144639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7935447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588503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type="body" idx="1"/>
          </p:nvPr>
        </p:nvSpPr>
        <p:spPr/>
        <p:txBody>
          <a:bodyPr lIns="0" tIns="0" rIns="0" bIns="0"/>
          <a:lstStyle>
            <a:lvl1pPr>
              <a:defRPr sz="2400" b="0" i="0">
                <a:solidFill>
                  <a:schemeClr val="tx1"/>
                </a:solidFill>
                <a:latin typeface="Corbel" panose="020B0503020204020204"/>
                <a:cs typeface="Corbel" panose="020B050302020402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15680" y="98400"/>
            <a:ext cx="11360160" cy="763200"/>
          </a:xfrm>
          <a:prstGeom prst="rect">
            <a:avLst/>
          </a:prstGeom>
        </p:spPr>
        <p:txBody>
          <a:bodyPr lIns="0" tIns="0" rIns="0" bIns="0" anchor="ctr">
            <a:noAutofit/>
          </a:bodyPr>
          <a:lstStyle/>
          <a:p>
            <a:endParaRPr lang="en-US" sz="1867" b="0" strike="noStrike" spc="-1">
              <a:solidFill>
                <a:srgbClr val="000000"/>
              </a:solidFill>
              <a:latin typeface="Arial"/>
            </a:endParaRPr>
          </a:p>
        </p:txBody>
      </p:sp>
      <p:sp>
        <p:nvSpPr>
          <p:cNvPr id="8" name="PlaceHolder 2"/>
          <p:cNvSpPr>
            <a:spLocks noGrp="1"/>
          </p:cNvSpPr>
          <p:nvPr>
            <p:ph type="body"/>
          </p:nvPr>
        </p:nvSpPr>
        <p:spPr>
          <a:xfrm>
            <a:off x="415680" y="1151520"/>
            <a:ext cx="11360160" cy="4554720"/>
          </a:xfrm>
          <a:prstGeom prst="rect">
            <a:avLst/>
          </a:prstGeom>
        </p:spPr>
        <p:txBody>
          <a:bodyPr lIns="0" tIns="0" rIns="0" bIns="0">
            <a:normAutofit/>
          </a:bodyPr>
          <a:lstStyle/>
          <a:p>
            <a:endParaRPr lang="en-US" sz="1867" b="0" strike="noStrike" spc="-1">
              <a:solidFill>
                <a:srgbClr val="000000"/>
              </a:solidFill>
              <a:latin typeface="Arial"/>
            </a:endParaRPr>
          </a:p>
        </p:txBody>
      </p:sp>
    </p:spTree>
    <p:extLst>
      <p:ext uri="{BB962C8B-B14F-4D97-AF65-F5344CB8AC3E}">
        <p14:creationId xmlns:p14="http://schemas.microsoft.com/office/powerpoint/2010/main" val="34161689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24909668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6835810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5" name="Footer Placeholder 4"/>
          <p:cNvSpPr>
            <a:spLocks noGrp="1"/>
          </p:cNvSpPr>
          <p:nvPr>
            <p:ph type="ftr" sz="quarter" idx="11"/>
          </p:nvPr>
        </p:nvSpPr>
        <p:spPr/>
        <p:txBody>
          <a:bodyPr/>
          <a:lstStyle/>
          <a:p>
            <a:endParaRPr lang="en-IN">
              <a:solidFill>
                <a:prstClr val="black">
                  <a:tint val="75000"/>
                </a:prstClr>
              </a:solidFill>
            </a:endParaRPr>
          </a:p>
        </p:txBody>
      </p:sp>
      <p:sp>
        <p:nvSpPr>
          <p:cNvPr id="6" name="Slide Number Placeholder 5"/>
          <p:cNvSpPr>
            <a:spLocks noGrp="1"/>
          </p:cNvSpPr>
          <p:nvPr>
            <p:ph type="sldNum" sz="quarter" idx="12"/>
          </p:nvPr>
        </p:nvSpPr>
        <p:spPr/>
        <p:txBody>
          <a:body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3344358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theme" Target="../theme/theme2.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331724" y="2094103"/>
            <a:ext cx="2172335" cy="2056129"/>
          </a:xfrm>
          <a:prstGeom prst="rect">
            <a:avLst/>
          </a:prstGeom>
        </p:spPr>
        <p:txBody>
          <a:bodyPr wrap="square" lIns="0" tIns="0" rIns="0" bIns="0">
            <a:spAutoFit/>
          </a:bodyPr>
          <a:lstStyle>
            <a:lvl1pPr>
              <a:defRPr sz="3600" b="0" i="0">
                <a:solidFill>
                  <a:schemeClr val="bg1"/>
                </a:solidFill>
                <a:latin typeface="Corbel" panose="020B0503020204020204"/>
                <a:cs typeface="Corbel" panose="020B0503020204020204"/>
              </a:defRPr>
            </a:lvl1pPr>
          </a:lstStyle>
          <a:p>
            <a:endParaRPr/>
          </a:p>
        </p:txBody>
      </p:sp>
      <p:sp>
        <p:nvSpPr>
          <p:cNvPr id="3" name="Holder 3"/>
          <p:cNvSpPr>
            <a:spLocks noGrp="1"/>
          </p:cNvSpPr>
          <p:nvPr>
            <p:ph type="body" idx="1"/>
          </p:nvPr>
        </p:nvSpPr>
        <p:spPr>
          <a:xfrm>
            <a:off x="3937190" y="1421193"/>
            <a:ext cx="7328534" cy="2478404"/>
          </a:xfrm>
          <a:prstGeom prst="rect">
            <a:avLst/>
          </a:prstGeom>
        </p:spPr>
        <p:txBody>
          <a:bodyPr wrap="square" lIns="0" tIns="0" rIns="0" bIns="0">
            <a:spAutoFit/>
          </a:bodyPr>
          <a:lstStyle>
            <a:lvl1pPr>
              <a:defRPr sz="2400" b="0" i="0">
                <a:solidFill>
                  <a:schemeClr val="tx1"/>
                </a:solidFill>
                <a:latin typeface="Corbel" panose="020B0503020204020204"/>
                <a:cs typeface="Corbel" panose="020B0503020204020204"/>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3/29/2024</a:t>
            </a:fld>
            <a:endParaRPr lang="en-US"/>
          </a:p>
        </p:txBody>
      </p:sp>
      <p:sp>
        <p:nvSpPr>
          <p:cNvPr id="6" name="Holder 6"/>
          <p:cNvSpPr>
            <a:spLocks noGrp="1"/>
          </p:cNvSpPr>
          <p:nvPr>
            <p:ph type="sldNum" sz="quarter" idx="7"/>
          </p:nvPr>
        </p:nvSpPr>
        <p:spPr>
          <a:xfrm>
            <a:off x="8778240" y="6377940"/>
            <a:ext cx="280416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
        <p:nvSpPr>
          <p:cNvPr id="7" name="Rounded Rectangle 6"/>
          <p:cNvSpPr/>
          <p:nvPr userDrawn="1"/>
        </p:nvSpPr>
        <p:spPr>
          <a:xfrm>
            <a:off x="228600" y="685800"/>
            <a:ext cx="11815571" cy="5692140"/>
          </a:xfrm>
          <a:prstGeom prst="round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p:cNvPicPr>
            <a:picLocks noChangeAspect="1"/>
          </p:cNvPicPr>
          <p:nvPr userDrawn="1"/>
        </p:nvPicPr>
        <p:blipFill>
          <a:blip r:embed="rId8"/>
          <a:stretch>
            <a:fillRect/>
          </a:stretch>
        </p:blipFill>
        <p:spPr>
          <a:xfrm>
            <a:off x="9601200" y="-127711"/>
            <a:ext cx="2110159" cy="94122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6" r:id="rId6"/>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0B3A372-BE42-451E-B14C-5FF9C6C0F46F}" type="datetimeFigureOut">
              <a:rPr lang="en-IN" smtClean="0">
                <a:solidFill>
                  <a:prstClr val="black">
                    <a:tint val="75000"/>
                  </a:prstClr>
                </a:solidFill>
              </a:rPr>
              <a:pPr/>
              <a:t>29-03-2024</a:t>
            </a:fld>
            <a:endParaRPr lang="en-IN">
              <a:solidFill>
                <a:prstClr val="black">
                  <a:tint val="75000"/>
                </a:prstClr>
              </a:solidFill>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solidFill>
                <a:prstClr val="black">
                  <a:tint val="75000"/>
                </a:prstClr>
              </a:solidFill>
            </a:endParaRP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729A-A80B-48B4-A1F8-161E6CCF1013}" type="slidenum">
              <a:rPr lang="en-IN" smtClean="0">
                <a:solidFill>
                  <a:prstClr val="black">
                    <a:tint val="75000"/>
                  </a:prstClr>
                </a:solidFill>
              </a:rPr>
              <a:pPr/>
              <a:t>‹#›</a:t>
            </a:fld>
            <a:endParaRPr lang="en-IN">
              <a:solidFill>
                <a:prstClr val="black">
                  <a:tint val="75000"/>
                </a:prstClr>
              </a:solidFill>
            </a:endParaRPr>
          </a:p>
        </p:txBody>
      </p:sp>
    </p:spTree>
    <p:extLst>
      <p:ext uri="{BB962C8B-B14F-4D97-AF65-F5344CB8AC3E}">
        <p14:creationId xmlns:p14="http://schemas.microsoft.com/office/powerpoint/2010/main" val="1494121032"/>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00.xml.rels><?xml version="1.0" encoding="UTF-8" standalone="yes"?>
<Relationships xmlns="http://schemas.openxmlformats.org/package/2006/relationships"><Relationship Id="rId2" Type="http://schemas.openxmlformats.org/officeDocument/2006/relationships/image" Target="../media/image42.jpe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5.xml"/></Relationships>
</file>

<file path=ppt/slides/_rels/slide4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4.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59.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5.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25" y="-11861"/>
            <a:ext cx="12191975" cy="6857987"/>
          </a:xfrm>
          <a:prstGeom prst="rect">
            <a:avLst/>
          </a:prstGeom>
          <a:blipFill>
            <a:blip r:embed="rId2" cstate="print"/>
            <a:stretch>
              <a:fillRect/>
            </a:stretch>
          </a:blipFill>
        </p:spPr>
        <p:txBody>
          <a:bodyPr wrap="square" lIns="0" tIns="0" rIns="0" bIns="0" rtlCol="0"/>
          <a:lstStyle/>
          <a:p>
            <a:endParaRPr dirty="0"/>
          </a:p>
        </p:txBody>
      </p:sp>
      <p:sp>
        <p:nvSpPr>
          <p:cNvPr id="5" name="object 5"/>
          <p:cNvSpPr txBox="1"/>
          <p:nvPr/>
        </p:nvSpPr>
        <p:spPr>
          <a:xfrm>
            <a:off x="794598" y="5051959"/>
            <a:ext cx="3446145" cy="259045"/>
          </a:xfrm>
          <a:prstGeom prst="rect">
            <a:avLst/>
          </a:prstGeom>
        </p:spPr>
        <p:txBody>
          <a:bodyPr vert="horz" wrap="square" lIns="0" tIns="12700" rIns="0" bIns="0" rtlCol="0">
            <a:spAutoFit/>
          </a:bodyPr>
          <a:lstStyle/>
          <a:p>
            <a:pPr marL="12700">
              <a:spcBef>
                <a:spcPts val="100"/>
              </a:spcBef>
            </a:pPr>
            <a:r>
              <a:rPr sz="1600" spc="15" dirty="0">
                <a:solidFill>
                  <a:srgbClr val="FFFFFF"/>
                </a:solidFill>
                <a:latin typeface="FreeSans"/>
                <a:cs typeface="FreeSans"/>
              </a:rPr>
              <a:t>Department </a:t>
            </a:r>
            <a:r>
              <a:rPr sz="1600" spc="31" dirty="0">
                <a:solidFill>
                  <a:srgbClr val="FFFFFF"/>
                </a:solidFill>
                <a:latin typeface="FreeSans"/>
                <a:cs typeface="FreeSans"/>
              </a:rPr>
              <a:t>of </a:t>
            </a:r>
            <a:r>
              <a:rPr lang="en-IN" sz="1600" spc="5" dirty="0">
                <a:solidFill>
                  <a:srgbClr val="FFFFFF"/>
                </a:solidFill>
                <a:latin typeface="FreeSans"/>
                <a:cs typeface="FreeSans"/>
              </a:rPr>
              <a:t>Computer Engineering</a:t>
            </a:r>
            <a:endParaRPr sz="1600" dirty="0">
              <a:latin typeface="FreeSans"/>
              <a:cs typeface="FreeSans"/>
            </a:endParaRPr>
          </a:p>
        </p:txBody>
      </p:sp>
      <p:sp>
        <p:nvSpPr>
          <p:cNvPr id="6" name="object 6"/>
          <p:cNvSpPr txBox="1"/>
          <p:nvPr/>
        </p:nvSpPr>
        <p:spPr>
          <a:xfrm>
            <a:off x="794597" y="5396376"/>
            <a:ext cx="2405803" cy="300147"/>
          </a:xfrm>
          <a:prstGeom prst="rect">
            <a:avLst/>
          </a:prstGeom>
        </p:spPr>
        <p:txBody>
          <a:bodyPr vert="horz" wrap="square" lIns="0" tIns="12700" rIns="0" bIns="0" rtlCol="0">
            <a:spAutoFit/>
          </a:bodyPr>
          <a:lstStyle/>
          <a:p>
            <a:pPr marL="12700">
              <a:spcBef>
                <a:spcPts val="100"/>
              </a:spcBef>
            </a:pPr>
            <a:r>
              <a:rPr lang="en-IN" sz="1867" spc="-55" dirty="0">
                <a:solidFill>
                  <a:srgbClr val="FFFFFF"/>
                </a:solidFill>
                <a:latin typeface="FreeSans"/>
                <a:cs typeface="FreeSans"/>
              </a:rPr>
              <a:t>Prof. Pranav Tank</a:t>
            </a:r>
            <a:endParaRPr sz="1867" dirty="0">
              <a:latin typeface="FreeSans"/>
              <a:cs typeface="FreeSans"/>
            </a:endParaRPr>
          </a:p>
        </p:txBody>
      </p:sp>
      <p:sp>
        <p:nvSpPr>
          <p:cNvPr id="7" name="object 7"/>
          <p:cNvSpPr txBox="1">
            <a:spLocks noGrp="1"/>
          </p:cNvSpPr>
          <p:nvPr>
            <p:ph type="title"/>
          </p:nvPr>
        </p:nvSpPr>
        <p:spPr>
          <a:xfrm>
            <a:off x="622595" y="1443199"/>
            <a:ext cx="5225625" cy="505267"/>
          </a:xfrm>
          <a:prstGeom prst="rect">
            <a:avLst/>
          </a:prstGeom>
        </p:spPr>
        <p:txBody>
          <a:bodyPr vert="horz" wrap="square" lIns="0" tIns="12700" rIns="0" bIns="0" numCol="1" rtlCol="0" anchor="b" anchorCtr="0" compatLnSpc="1">
            <a:prstTxWarp prst="textNoShape">
              <a:avLst/>
            </a:prstTxWarp>
            <a:spAutoFit/>
          </a:bodyPr>
          <a:lstStyle/>
          <a:p>
            <a:pPr marL="12700">
              <a:spcBef>
                <a:spcPts val="100"/>
              </a:spcBef>
            </a:pPr>
            <a:r>
              <a:rPr lang="en-IN" sz="3200" spc="55" dirty="0">
                <a:latin typeface="Times New Roman" panose="02020603050405020304" pitchFamily="18" charset="0"/>
                <a:cs typeface="Times New Roman" panose="02020603050405020304" pitchFamily="18" charset="0"/>
              </a:rPr>
              <a:t>Memory Management</a:t>
            </a:r>
            <a:endParaRPr sz="3200" spc="-35" dirty="0">
              <a:solidFill>
                <a:schemeClr val="bg1"/>
              </a:solidFill>
              <a:latin typeface="Times New Roman" panose="02020603050405020304" pitchFamily="18" charset="0"/>
              <a:cs typeface="Times New Roman" panose="02020603050405020304" pitchFamily="18" charset="0"/>
            </a:endParaRPr>
          </a:p>
        </p:txBody>
      </p:sp>
      <p:sp>
        <p:nvSpPr>
          <p:cNvPr id="8" name="object 8"/>
          <p:cNvSpPr txBox="1"/>
          <p:nvPr/>
        </p:nvSpPr>
        <p:spPr>
          <a:xfrm>
            <a:off x="517199" y="1624335"/>
            <a:ext cx="4734560" cy="1792798"/>
          </a:xfrm>
          <a:prstGeom prst="rect">
            <a:avLst/>
          </a:prstGeom>
        </p:spPr>
        <p:txBody>
          <a:bodyPr vert="horz" wrap="square" lIns="0" tIns="116840" rIns="0" bIns="0" rtlCol="0">
            <a:spAutoFit/>
          </a:bodyPr>
          <a:lstStyle/>
          <a:p>
            <a:pPr marL="12700">
              <a:spcBef>
                <a:spcPts val="920"/>
              </a:spcBef>
            </a:pPr>
            <a:endParaRPr lang="en-IN" sz="2600" spc="-75" dirty="0">
              <a:solidFill>
                <a:srgbClr val="FFFFFF"/>
              </a:solidFill>
              <a:latin typeface="FreeSans"/>
              <a:cs typeface="FreeSans"/>
            </a:endParaRPr>
          </a:p>
          <a:p>
            <a:pPr marL="12700">
              <a:spcBef>
                <a:spcPts val="920"/>
              </a:spcBef>
            </a:pPr>
            <a:r>
              <a:rPr sz="2600" spc="-75" dirty="0">
                <a:solidFill>
                  <a:srgbClr val="FFFFFF"/>
                </a:solidFill>
                <a:latin typeface="FreeSans"/>
                <a:cs typeface="FreeSans"/>
              </a:rPr>
              <a:t>Unit</a:t>
            </a:r>
            <a:r>
              <a:rPr lang="en-IN" sz="2600" spc="-75" dirty="0">
                <a:solidFill>
                  <a:srgbClr val="FFFFFF"/>
                </a:solidFill>
                <a:latin typeface="FreeSans"/>
                <a:cs typeface="FreeSans"/>
              </a:rPr>
              <a:t>-4</a:t>
            </a:r>
            <a:endParaRPr sz="2600" dirty="0">
              <a:latin typeface="FreeSans"/>
              <a:cs typeface="FreeSans"/>
            </a:endParaRPr>
          </a:p>
          <a:p>
            <a:pPr marL="12700">
              <a:spcBef>
                <a:spcPts val="755"/>
              </a:spcBef>
            </a:pPr>
            <a:r>
              <a:rPr lang="en-IN" spc="-11" dirty="0">
                <a:solidFill>
                  <a:srgbClr val="FFFFFF"/>
                </a:solidFill>
                <a:latin typeface="FreeSans"/>
                <a:cs typeface="FreeSans"/>
              </a:rPr>
              <a:t>Operating System/01CE1401</a:t>
            </a:r>
          </a:p>
          <a:p>
            <a:pPr marL="12700">
              <a:spcBef>
                <a:spcPts val="755"/>
              </a:spcBef>
            </a:pPr>
            <a:endParaRPr dirty="0">
              <a:latin typeface="FreeSans"/>
              <a:cs typeface="FreeSans"/>
            </a:endParaRPr>
          </a:p>
        </p:txBody>
      </p:sp>
      <p:pic>
        <p:nvPicPr>
          <p:cNvPr id="9" name="Picture 8"/>
          <p:cNvPicPr>
            <a:picLocks noChangeAspect="1"/>
          </p:cNvPicPr>
          <p:nvPr/>
        </p:nvPicPr>
        <p:blipFill>
          <a:blip r:embed="rId3"/>
          <a:stretch>
            <a:fillRect/>
          </a:stretch>
        </p:blipFill>
        <p:spPr>
          <a:xfrm>
            <a:off x="794597" y="3783178"/>
            <a:ext cx="2647950" cy="1181100"/>
          </a:xfrm>
          <a:prstGeom prst="rect">
            <a:avLst/>
          </a:prstGeom>
        </p:spPr>
      </p:pic>
    </p:spTree>
    <p:extLst>
      <p:ext uri="{BB962C8B-B14F-4D97-AF65-F5344CB8AC3E}">
        <p14:creationId xmlns:p14="http://schemas.microsoft.com/office/powerpoint/2010/main" val="1965798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Logical and Physical address map</a:t>
            </a:r>
            <a:endParaRPr lang="en-IN" sz="3600" b="1" spc="-65" dirty="0">
              <a:latin typeface="Times New Roman"/>
              <a:cs typeface="Times New Roman"/>
            </a:endParaRPr>
          </a:p>
        </p:txBody>
      </p:sp>
      <p:pic>
        <p:nvPicPr>
          <p:cNvPr id="5" name="Picture 4">
            <a:extLst>
              <a:ext uri="{FF2B5EF4-FFF2-40B4-BE49-F238E27FC236}">
                <a16:creationId xmlns:a16="http://schemas.microsoft.com/office/drawing/2014/main" id="{C22D5CF1-2C94-431A-A920-DA3DCEA2D2D0}"/>
              </a:ext>
            </a:extLst>
          </p:cNvPr>
          <p:cNvPicPr>
            <a:picLocks noChangeAspect="1"/>
          </p:cNvPicPr>
          <p:nvPr/>
        </p:nvPicPr>
        <p:blipFill>
          <a:blip r:embed="rId2"/>
          <a:stretch>
            <a:fillRect/>
          </a:stretch>
        </p:blipFill>
        <p:spPr>
          <a:xfrm>
            <a:off x="1447800" y="2362201"/>
            <a:ext cx="7772400" cy="3622322"/>
          </a:xfrm>
          <a:prstGeom prst="rect">
            <a:avLst/>
          </a:prstGeom>
        </p:spPr>
      </p:pic>
      <p:sp>
        <p:nvSpPr>
          <p:cNvPr id="6" name="object 3">
            <a:extLst>
              <a:ext uri="{FF2B5EF4-FFF2-40B4-BE49-F238E27FC236}">
                <a16:creationId xmlns:a16="http://schemas.microsoft.com/office/drawing/2014/main" id="{47671AD9-6580-4D4A-B82B-EE30157B53E5}"/>
              </a:ext>
            </a:extLst>
          </p:cNvPr>
          <p:cNvSpPr txBox="1"/>
          <p:nvPr/>
        </p:nvSpPr>
        <p:spPr>
          <a:xfrm>
            <a:off x="609600" y="1017315"/>
            <a:ext cx="11201400" cy="1436291"/>
          </a:xfrm>
          <a:prstGeom prst="rect">
            <a:avLst/>
          </a:prstGeom>
        </p:spPr>
        <p:txBody>
          <a:bodyPr vert="horz" wrap="square" lIns="0" tIns="12700" rIns="0" bIns="0" rtlCol="0">
            <a:spAutoFit/>
          </a:bodyPr>
          <a:lstStyle/>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Hardware Address Protection</a:t>
            </a:r>
          </a:p>
          <a:p>
            <a:pPr marL="12700" algn="just">
              <a:lnSpc>
                <a:spcPts val="2740"/>
              </a:lnSpc>
              <a:spcBef>
                <a:spcPts val="100"/>
              </a:spcBef>
            </a:pPr>
            <a:endParaRPr lang="en-US" sz="2400" b="1"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Base register: Starting Legal address</a:t>
            </a: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Limit register: Size of range</a:t>
            </a:r>
          </a:p>
        </p:txBody>
      </p:sp>
    </p:spTree>
    <p:extLst>
      <p:ext uri="{BB962C8B-B14F-4D97-AF65-F5344CB8AC3E}">
        <p14:creationId xmlns:p14="http://schemas.microsoft.com/office/powerpoint/2010/main" val="354006771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7960109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Logical and Physical address map</a:t>
            </a:r>
            <a:endParaRPr lang="en-IN" sz="3600" b="1" spc="-65" dirty="0">
              <a:latin typeface="Times New Roman"/>
              <a:cs typeface="Times New Roman"/>
            </a:endParaRPr>
          </a:p>
        </p:txBody>
      </p:sp>
      <p:sp>
        <p:nvSpPr>
          <p:cNvPr id="6" name="object 3">
            <a:extLst>
              <a:ext uri="{FF2B5EF4-FFF2-40B4-BE49-F238E27FC236}">
                <a16:creationId xmlns:a16="http://schemas.microsoft.com/office/drawing/2014/main" id="{47671AD9-6580-4D4A-B82B-EE30157B53E5}"/>
              </a:ext>
            </a:extLst>
          </p:cNvPr>
          <p:cNvSpPr txBox="1"/>
          <p:nvPr/>
        </p:nvSpPr>
        <p:spPr>
          <a:xfrm>
            <a:off x="609600" y="1017315"/>
            <a:ext cx="11201400" cy="359073"/>
          </a:xfrm>
          <a:prstGeom prst="rect">
            <a:avLst/>
          </a:prstGeom>
        </p:spPr>
        <p:txBody>
          <a:bodyPr vert="horz" wrap="square" lIns="0" tIns="12700" rIns="0" bIns="0" rtlCol="0">
            <a:spAutoFit/>
          </a:bodyPr>
          <a:lstStyle/>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Hardware Address Protection</a:t>
            </a:r>
          </a:p>
        </p:txBody>
      </p:sp>
      <p:pic>
        <p:nvPicPr>
          <p:cNvPr id="3" name="Picture 2">
            <a:extLst>
              <a:ext uri="{FF2B5EF4-FFF2-40B4-BE49-F238E27FC236}">
                <a16:creationId xmlns:a16="http://schemas.microsoft.com/office/drawing/2014/main" id="{BF27A080-4808-48F8-A89C-A5C8B4F14955}"/>
              </a:ext>
            </a:extLst>
          </p:cNvPr>
          <p:cNvPicPr>
            <a:picLocks noChangeAspect="1"/>
          </p:cNvPicPr>
          <p:nvPr/>
        </p:nvPicPr>
        <p:blipFill>
          <a:blip r:embed="rId2"/>
          <a:stretch>
            <a:fillRect/>
          </a:stretch>
        </p:blipFill>
        <p:spPr>
          <a:xfrm>
            <a:off x="3276600" y="1836674"/>
            <a:ext cx="5314950" cy="4303108"/>
          </a:xfrm>
          <a:prstGeom prst="rect">
            <a:avLst/>
          </a:prstGeom>
        </p:spPr>
      </p:pic>
    </p:spTree>
    <p:extLst>
      <p:ext uri="{BB962C8B-B14F-4D97-AF65-F5344CB8AC3E}">
        <p14:creationId xmlns:p14="http://schemas.microsoft.com/office/powerpoint/2010/main" val="72761814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17314"/>
            <a:ext cx="11353800" cy="3218830"/>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For any process to get executed it should remain in main memory.</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Whenever process is fetched in the main memory, it requires some storage space.</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In main memory physical address of process may not exactly match with the logical address and that is why we need mapping between logical and physical address.</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Part of OS manages the main memory is known as Memory Management Unit (MMU).</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Logical and Physical address map</a:t>
            </a:r>
            <a:endParaRPr lang="en-IN" sz="3600" b="1" spc="-65" dirty="0">
              <a:latin typeface="Times New Roman"/>
              <a:cs typeface="Times New Roman"/>
            </a:endParaRPr>
          </a:p>
        </p:txBody>
      </p:sp>
    </p:spTree>
    <p:extLst>
      <p:ext uri="{BB962C8B-B14F-4D97-AF65-F5344CB8AC3E}">
        <p14:creationId xmlns:p14="http://schemas.microsoft.com/office/powerpoint/2010/main" val="36847216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562600" y="2544142"/>
            <a:ext cx="6477000" cy="1769715"/>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Base register is known as Relocation register.</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The value in the relocation register added to every address generated by a user when process is send to memory.</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Logical and Physical address map</a:t>
            </a:r>
            <a:endParaRPr lang="en-IN" sz="3600" b="1" spc="-65" dirty="0">
              <a:latin typeface="Times New Roman"/>
              <a:cs typeface="Times New Roman"/>
            </a:endParaRPr>
          </a:p>
        </p:txBody>
      </p:sp>
      <p:pic>
        <p:nvPicPr>
          <p:cNvPr id="5" name="Picture 4">
            <a:extLst>
              <a:ext uri="{FF2B5EF4-FFF2-40B4-BE49-F238E27FC236}">
                <a16:creationId xmlns:a16="http://schemas.microsoft.com/office/drawing/2014/main" id="{9F1C1DBF-C5C0-43F3-813D-04E14F8EAD45}"/>
              </a:ext>
            </a:extLst>
          </p:cNvPr>
          <p:cNvPicPr>
            <a:picLocks noChangeAspect="1"/>
          </p:cNvPicPr>
          <p:nvPr/>
        </p:nvPicPr>
        <p:blipFill>
          <a:blip r:embed="rId2"/>
          <a:stretch>
            <a:fillRect/>
          </a:stretch>
        </p:blipFill>
        <p:spPr>
          <a:xfrm>
            <a:off x="456028" y="1232556"/>
            <a:ext cx="4932434" cy="4519587"/>
          </a:xfrm>
          <a:prstGeom prst="rect">
            <a:avLst/>
          </a:prstGeom>
        </p:spPr>
      </p:pic>
    </p:spTree>
    <p:extLst>
      <p:ext uri="{BB962C8B-B14F-4D97-AF65-F5344CB8AC3E}">
        <p14:creationId xmlns:p14="http://schemas.microsoft.com/office/powerpoint/2010/main" val="5557801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17314"/>
            <a:ext cx="11353800" cy="2513509"/>
          </a:xfrm>
          <a:prstGeom prst="rect">
            <a:avLst/>
          </a:prstGeom>
        </p:spPr>
        <p:txBody>
          <a:bodyPr vert="horz" wrap="square" lIns="0" tIns="12700" rIns="0" bIns="0" rtlCol="0">
            <a:spAutoFit/>
          </a:bodyPr>
          <a:lstStyle/>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What is Memory Abstraction?</a:t>
            </a:r>
          </a:p>
          <a:p>
            <a:pPr marL="12700" algn="just">
              <a:lnSpc>
                <a:spcPts val="2740"/>
              </a:lnSpc>
              <a:spcBef>
                <a:spcPts val="100"/>
              </a:spcBef>
            </a:pPr>
            <a:endParaRPr lang="en-US" sz="2400" b="1"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The hardware and OS memory manager makes you see the memory as a single contiguous</a:t>
            </a: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entity.</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What is the need of Memory Abstraction?</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Memory Abstraction</a:t>
            </a:r>
          </a:p>
        </p:txBody>
      </p:sp>
    </p:spTree>
    <p:extLst>
      <p:ext uri="{BB962C8B-B14F-4D97-AF65-F5344CB8AC3E}">
        <p14:creationId xmlns:p14="http://schemas.microsoft.com/office/powerpoint/2010/main" val="26384116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8302" y="838200"/>
            <a:ext cx="11506200" cy="3936975"/>
          </a:xfrm>
          <a:prstGeom prst="rect">
            <a:avLst/>
          </a:prstGeom>
        </p:spPr>
        <p:txBody>
          <a:bodyPr vert="horz" wrap="square" lIns="0" tIns="12700" rIns="0" bIns="0" rtlCol="0">
            <a:spAutoFit/>
          </a:bodyPr>
          <a:lstStyle/>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In this model the memory presented to the programmer was simply a single block of</a:t>
            </a:r>
          </a:p>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physical memory.</a:t>
            </a: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having a set of addresses from 0 to some maximum</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with each address corresponding to a cell containing some number of bits, commonly eight.</a:t>
            </a: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When program execute instruction like MOV REGISTER1, 1000</a:t>
            </a: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If at the same time another program execute same instruction then value of first program will be overwrite. So only one process at a time can be running.</a:t>
            </a:r>
            <a:endParaRPr lang="en-US" sz="2400"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No Memory Abstraction</a:t>
            </a:r>
          </a:p>
        </p:txBody>
      </p:sp>
      <p:pic>
        <p:nvPicPr>
          <p:cNvPr id="5" name="Picture 4">
            <a:extLst>
              <a:ext uri="{FF2B5EF4-FFF2-40B4-BE49-F238E27FC236}">
                <a16:creationId xmlns:a16="http://schemas.microsoft.com/office/drawing/2014/main" id="{41B3F1C3-A24C-4FC8-88E7-39EF8AD54D4F}"/>
              </a:ext>
            </a:extLst>
          </p:cNvPr>
          <p:cNvPicPr>
            <a:picLocks noChangeAspect="1"/>
          </p:cNvPicPr>
          <p:nvPr/>
        </p:nvPicPr>
        <p:blipFill>
          <a:blip r:embed="rId2"/>
          <a:stretch>
            <a:fillRect/>
          </a:stretch>
        </p:blipFill>
        <p:spPr>
          <a:xfrm>
            <a:off x="3048000" y="4797448"/>
            <a:ext cx="5525317" cy="1527151"/>
          </a:xfrm>
          <a:prstGeom prst="rect">
            <a:avLst/>
          </a:prstGeom>
        </p:spPr>
      </p:pic>
    </p:spTree>
    <p:extLst>
      <p:ext uri="{BB962C8B-B14F-4D97-AF65-F5344CB8AC3E}">
        <p14:creationId xmlns:p14="http://schemas.microsoft.com/office/powerpoint/2010/main" val="39524127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35454" y="1066800"/>
            <a:ext cx="7675098" cy="3590727"/>
          </a:xfrm>
          <a:prstGeom prst="rect">
            <a:avLst/>
          </a:prstGeom>
        </p:spPr>
        <p:txBody>
          <a:bodyPr vert="horz" wrap="square" lIns="0" tIns="12700" rIns="0" bIns="0" rtlCol="0">
            <a:spAutoFit/>
          </a:bodyPr>
          <a:lstStyle/>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What if we want to run multiple program?</a:t>
            </a:r>
          </a:p>
          <a:p>
            <a:pPr marL="469900" indent="-457200" algn="just">
              <a:lnSpc>
                <a:spcPts val="2740"/>
              </a:lnSpc>
              <a:spcBef>
                <a:spcPts val="100"/>
              </a:spcBef>
              <a:buFont typeface="+mj-lt"/>
              <a:buAutoNum type="arabicPeriod"/>
            </a:pPr>
            <a:r>
              <a:rPr lang="en-US" sz="2400" dirty="0">
                <a:latin typeface="Times New Roman" panose="02020603050405020304" pitchFamily="18" charset="0"/>
                <a:cs typeface="Times New Roman" panose="02020603050405020304" pitchFamily="18" charset="0"/>
              </a:rPr>
              <a:t>OS saves entire memory on disk</a:t>
            </a:r>
          </a:p>
          <a:p>
            <a:pPr marL="469900" indent="-457200" algn="just">
              <a:lnSpc>
                <a:spcPts val="2740"/>
              </a:lnSpc>
              <a:spcBef>
                <a:spcPts val="100"/>
              </a:spcBef>
              <a:buFont typeface="+mj-lt"/>
              <a:buAutoNum type="arabicPeriod"/>
            </a:pPr>
            <a:r>
              <a:rPr lang="en-US" sz="2400" dirty="0">
                <a:latin typeface="Times New Roman" panose="02020603050405020304" pitchFamily="18" charset="0"/>
                <a:cs typeface="Times New Roman" panose="02020603050405020304" pitchFamily="18" charset="0"/>
              </a:rPr>
              <a:t>OS brings next program</a:t>
            </a:r>
          </a:p>
          <a:p>
            <a:pPr marL="469900" indent="-457200" algn="just">
              <a:lnSpc>
                <a:spcPts val="2740"/>
              </a:lnSpc>
              <a:spcBef>
                <a:spcPts val="100"/>
              </a:spcBef>
              <a:buFont typeface="+mj-lt"/>
              <a:buAutoNum type="arabicPeriod"/>
            </a:pPr>
            <a:r>
              <a:rPr lang="en-US" sz="2400" dirty="0">
                <a:latin typeface="Times New Roman" panose="02020603050405020304" pitchFamily="18" charset="0"/>
                <a:cs typeface="Times New Roman" panose="02020603050405020304" pitchFamily="18" charset="0"/>
              </a:rPr>
              <a:t>OS runs next program </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We can use swapping to run multiple programs concurrently.</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The process of bringing in each process in its entirely in to memory, running it for a while and then putting it back on the disk is called swapping.</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No Memory Abstraction</a:t>
            </a:r>
          </a:p>
        </p:txBody>
      </p:sp>
      <p:pic>
        <p:nvPicPr>
          <p:cNvPr id="7" name="Picture 6">
            <a:extLst>
              <a:ext uri="{FF2B5EF4-FFF2-40B4-BE49-F238E27FC236}">
                <a16:creationId xmlns:a16="http://schemas.microsoft.com/office/drawing/2014/main" id="{1F8386E7-43EE-4A5E-A5F1-9DF04FD8A815}"/>
              </a:ext>
            </a:extLst>
          </p:cNvPr>
          <p:cNvPicPr>
            <a:picLocks noChangeAspect="1"/>
          </p:cNvPicPr>
          <p:nvPr/>
        </p:nvPicPr>
        <p:blipFill>
          <a:blip r:embed="rId2"/>
          <a:stretch>
            <a:fillRect/>
          </a:stretch>
        </p:blipFill>
        <p:spPr>
          <a:xfrm>
            <a:off x="8468877" y="1530706"/>
            <a:ext cx="3553883" cy="1752600"/>
          </a:xfrm>
          <a:prstGeom prst="rect">
            <a:avLst/>
          </a:prstGeom>
        </p:spPr>
      </p:pic>
    </p:spTree>
    <p:extLst>
      <p:ext uri="{BB962C8B-B14F-4D97-AF65-F5344CB8AC3E}">
        <p14:creationId xmlns:p14="http://schemas.microsoft.com/office/powerpoint/2010/main" val="24552971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1049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Memory: Swapping, </a:t>
            </a:r>
            <a:r>
              <a:rPr lang="en-US" sz="2200" b="1" spc="-5" dirty="0">
                <a:latin typeface="Times New Roman" panose="02020603050405020304" pitchFamily="18" charset="0"/>
                <a:cs typeface="Times New Roman" panose="02020603050405020304" pitchFamily="18" charset="0"/>
              </a:rPr>
              <a:t>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Paging: Page table, Segmentation, 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Virtual Memory: Basics of Virtual Memory – Hardware and control structures, 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Least Recently Used (LRU), Optimal (OPT), Second Chance (SC)</a:t>
            </a:r>
            <a:r>
              <a:rPr lang="gu-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First In First Out (FIFO),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130905854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Memory allocation</a:t>
            </a:r>
            <a:endParaRPr lang="en-IN" sz="3600" b="1" spc="-65" dirty="0">
              <a:latin typeface="Times New Roman"/>
              <a:cs typeface="Times New Roman"/>
            </a:endParaRPr>
          </a:p>
        </p:txBody>
      </p:sp>
      <p:pic>
        <p:nvPicPr>
          <p:cNvPr id="3" name="Picture 2">
            <a:extLst>
              <a:ext uri="{FF2B5EF4-FFF2-40B4-BE49-F238E27FC236}">
                <a16:creationId xmlns:a16="http://schemas.microsoft.com/office/drawing/2014/main" id="{12878770-086D-4B55-9E1D-BBD16A28DA39}"/>
              </a:ext>
            </a:extLst>
          </p:cNvPr>
          <p:cNvPicPr>
            <a:picLocks noChangeAspect="1"/>
          </p:cNvPicPr>
          <p:nvPr/>
        </p:nvPicPr>
        <p:blipFill>
          <a:blip r:embed="rId2"/>
          <a:stretch>
            <a:fillRect/>
          </a:stretch>
        </p:blipFill>
        <p:spPr>
          <a:xfrm>
            <a:off x="1579119" y="1114425"/>
            <a:ext cx="8031606" cy="5289106"/>
          </a:xfrm>
          <a:prstGeom prst="rect">
            <a:avLst/>
          </a:prstGeom>
        </p:spPr>
      </p:pic>
    </p:spTree>
    <p:extLst>
      <p:ext uri="{BB962C8B-B14F-4D97-AF65-F5344CB8AC3E}">
        <p14:creationId xmlns:p14="http://schemas.microsoft.com/office/powerpoint/2010/main" val="136825850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17314"/>
            <a:ext cx="11353800" cy="2141612"/>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Simple and old method.</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Here each process occupies contiguous block of memory.</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When process is brought in memory, a memory is searched to find a chunk of free memory having enough size to hold a process. </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Contiguous memory allocation</a:t>
            </a:r>
          </a:p>
        </p:txBody>
      </p:sp>
      <p:sp>
        <p:nvSpPr>
          <p:cNvPr id="8" name="object 3">
            <a:extLst>
              <a:ext uri="{FF2B5EF4-FFF2-40B4-BE49-F238E27FC236}">
                <a16:creationId xmlns:a16="http://schemas.microsoft.com/office/drawing/2014/main" id="{6259CE51-78D0-4D16-A793-921932B110F0}"/>
              </a:ext>
            </a:extLst>
          </p:cNvPr>
          <p:cNvSpPr txBox="1"/>
          <p:nvPr/>
        </p:nvSpPr>
        <p:spPr>
          <a:xfrm>
            <a:off x="609600" y="3429000"/>
            <a:ext cx="4800600" cy="1436291"/>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Single Processor monitor</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Simplest schema</a:t>
            </a: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Only one processor run</a:t>
            </a:r>
          </a:p>
        </p:txBody>
      </p:sp>
      <p:sp>
        <p:nvSpPr>
          <p:cNvPr id="9" name="object 3">
            <a:extLst>
              <a:ext uri="{FF2B5EF4-FFF2-40B4-BE49-F238E27FC236}">
                <a16:creationId xmlns:a16="http://schemas.microsoft.com/office/drawing/2014/main" id="{A292285E-E852-4DC2-86F8-24BC65DB2C8F}"/>
              </a:ext>
            </a:extLst>
          </p:cNvPr>
          <p:cNvSpPr txBox="1"/>
          <p:nvPr/>
        </p:nvSpPr>
        <p:spPr>
          <a:xfrm>
            <a:off x="6307602" y="3428999"/>
            <a:ext cx="5655798" cy="1795363"/>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Multiprogramming with fixed partition</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Multiple process run simultaneously.</a:t>
            </a: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Memory is divided in fixed partition.</a:t>
            </a: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Each partition contains exactly one process </a:t>
            </a:r>
          </a:p>
        </p:txBody>
      </p:sp>
      <p:pic>
        <p:nvPicPr>
          <p:cNvPr id="11" name="Picture 10">
            <a:extLst>
              <a:ext uri="{FF2B5EF4-FFF2-40B4-BE49-F238E27FC236}">
                <a16:creationId xmlns:a16="http://schemas.microsoft.com/office/drawing/2014/main" id="{3A7FAF75-8086-4F5D-A872-AC872C643EA5}"/>
              </a:ext>
            </a:extLst>
          </p:cNvPr>
          <p:cNvPicPr>
            <a:picLocks noChangeAspect="1"/>
          </p:cNvPicPr>
          <p:nvPr/>
        </p:nvPicPr>
        <p:blipFill>
          <a:blip r:embed="rId2"/>
          <a:stretch>
            <a:fillRect/>
          </a:stretch>
        </p:blipFill>
        <p:spPr>
          <a:xfrm>
            <a:off x="4267200" y="3384664"/>
            <a:ext cx="1457325" cy="2257425"/>
          </a:xfrm>
          <a:prstGeom prst="rect">
            <a:avLst/>
          </a:prstGeom>
        </p:spPr>
      </p:pic>
    </p:spTree>
    <p:extLst>
      <p:ext uri="{BB962C8B-B14F-4D97-AF65-F5344CB8AC3E}">
        <p14:creationId xmlns:p14="http://schemas.microsoft.com/office/powerpoint/2010/main" val="969757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TextShape 2"/>
          <p:cNvSpPr txBox="1"/>
          <p:nvPr/>
        </p:nvSpPr>
        <p:spPr>
          <a:xfrm>
            <a:off x="416160" y="1047472"/>
            <a:ext cx="11360160" cy="5508000"/>
          </a:xfrm>
          <a:prstGeom prst="rect">
            <a:avLst/>
          </a:prstGeom>
          <a:noFill/>
          <a:ln>
            <a:noFill/>
          </a:ln>
        </p:spPr>
        <p:txBody>
          <a:bodyPr tIns="121920" bIns="121920">
            <a:normAutofit/>
          </a:bodyPr>
          <a:lstStyle/>
          <a:p>
            <a:pPr algn="just">
              <a:lnSpc>
                <a:spcPct val="115000"/>
              </a:lnSpc>
            </a:pPr>
            <a:r>
              <a:rPr lang="en-US" sz="2667" spc="-1" dirty="0">
                <a:solidFill>
                  <a:srgbClr val="000000"/>
                </a:solidFill>
              </a:rPr>
              <a:t>After completion of this course, student will be able to </a:t>
            </a:r>
          </a:p>
          <a:p>
            <a:pPr marL="457189" indent="-457189" algn="just">
              <a:lnSpc>
                <a:spcPct val="115000"/>
              </a:lnSpc>
              <a:buFont typeface="Arial" panose="020B0604020202020204" pitchFamily="34" charset="0"/>
              <a:buChar char="•"/>
            </a:pPr>
            <a:r>
              <a:rPr lang="en-US" sz="2667" spc="-1" dirty="0"/>
              <a:t>Understanding the role of operating system with its function and services.  </a:t>
            </a:r>
          </a:p>
          <a:p>
            <a:pPr marL="457189" indent="-457189" algn="just">
              <a:lnSpc>
                <a:spcPct val="115000"/>
              </a:lnSpc>
              <a:buFont typeface="Arial" panose="020B0604020202020204" pitchFamily="34" charset="0"/>
              <a:buChar char="•"/>
            </a:pPr>
            <a:r>
              <a:rPr lang="en-US" sz="2667" spc="-1" dirty="0">
                <a:solidFill>
                  <a:srgbClr val="FF0000"/>
                </a:solidFill>
              </a:rPr>
              <a:t>Application  and  comparison  of  various  CPU  scheduling  and  memory management algorithms. </a:t>
            </a:r>
          </a:p>
          <a:p>
            <a:pPr marL="457189" indent="-457189" algn="just">
              <a:lnSpc>
                <a:spcPct val="115000"/>
              </a:lnSpc>
              <a:buFont typeface="Arial" panose="020B0604020202020204" pitchFamily="34" charset="0"/>
              <a:buChar char="•"/>
            </a:pPr>
            <a:r>
              <a:rPr lang="en-US" sz="2667" spc="-1" dirty="0"/>
              <a:t>Apply   various   concepts   and   asses   the   requirement   for   inter   process communication and deadlock. </a:t>
            </a:r>
          </a:p>
          <a:p>
            <a:pPr marL="457189" indent="-457189" algn="just">
              <a:lnSpc>
                <a:spcPct val="115000"/>
              </a:lnSpc>
              <a:buFont typeface="Arial" panose="020B0604020202020204" pitchFamily="34" charset="0"/>
              <a:buChar char="•"/>
            </a:pPr>
            <a:r>
              <a:rPr lang="en-US" sz="2667" spc="-1" dirty="0">
                <a:solidFill>
                  <a:srgbClr val="000000"/>
                </a:solidFill>
              </a:rPr>
              <a:t>Comprehend the mechanism of I/O and File Management</a:t>
            </a:r>
          </a:p>
          <a:p>
            <a:pPr marL="457189" indent="-457189" algn="just">
              <a:lnSpc>
                <a:spcPct val="115000"/>
              </a:lnSpc>
              <a:buFont typeface="Arial" panose="020B0604020202020204" pitchFamily="34" charset="0"/>
              <a:buChar char="•"/>
            </a:pPr>
            <a:r>
              <a:rPr lang="en-US" sz="2667" spc="-1" dirty="0">
                <a:solidFill>
                  <a:srgbClr val="000000"/>
                </a:solidFill>
              </a:rPr>
              <a:t>Implement  algorithms  and  acquire  a  detailed understanding  of  various  Unix  commands </a:t>
            </a:r>
          </a:p>
          <a:p>
            <a:pPr marL="457189" indent="-457189">
              <a:buFont typeface="Arial" panose="020B0604020202020204" pitchFamily="34" charset="0"/>
              <a:buChar char="•"/>
            </a:pPr>
            <a:endParaRPr lang="en-IN" sz="2667" dirty="0">
              <a:solidFill>
                <a:srgbClr val="0098A3"/>
              </a:solidFill>
              <a:latin typeface="Proxima Nova"/>
            </a:endParaRPr>
          </a:p>
        </p:txBody>
      </p:sp>
      <p:sp>
        <p:nvSpPr>
          <p:cNvPr id="4" name="TextShape 1">
            <a:extLst>
              <a:ext uri="{FF2B5EF4-FFF2-40B4-BE49-F238E27FC236}">
                <a16:creationId xmlns:a16="http://schemas.microsoft.com/office/drawing/2014/main" id="{FCD7D0BC-B906-4F60-A623-F10816703F8F}"/>
              </a:ext>
            </a:extLst>
          </p:cNvPr>
          <p:cNvSpPr txBox="1"/>
          <p:nvPr/>
        </p:nvSpPr>
        <p:spPr>
          <a:xfrm>
            <a:off x="384508" y="31652"/>
            <a:ext cx="11511276" cy="911251"/>
          </a:xfrm>
          <a:prstGeom prst="rect">
            <a:avLst/>
          </a:prstGeom>
          <a:noFill/>
          <a:ln>
            <a:noFill/>
          </a:ln>
        </p:spPr>
        <p:txBody>
          <a:bodyPr tIns="121920" bIns="121920">
            <a:noAutofit/>
          </a:bodyPr>
          <a:lstStyle/>
          <a:p>
            <a:pPr algn="just"/>
            <a:r>
              <a:rPr lang="en-US" sz="3200" spc="-1" dirty="0">
                <a:latin typeface="Proxima Nova"/>
                <a:ea typeface="Proxima Nova"/>
              </a:rPr>
              <a:t>Unit-3 Interprocess Communication </a:t>
            </a:r>
            <a:r>
              <a:rPr lang="en-US" sz="3200" spc="-1" dirty="0">
                <a:solidFill>
                  <a:srgbClr val="000000"/>
                </a:solidFill>
                <a:latin typeface="Proxima Nova"/>
              </a:rPr>
              <a:t>(CO - 2)</a:t>
            </a:r>
            <a:endParaRPr lang="en-US" sz="3200" spc="-1" dirty="0">
              <a:latin typeface="Proxima Nova"/>
              <a:ea typeface="Proxima Nova"/>
            </a:endParaRPr>
          </a:p>
          <a:p>
            <a:pPr algn="just">
              <a:lnSpc>
                <a:spcPct val="100000"/>
              </a:lnSpc>
            </a:pPr>
            <a:r>
              <a:rPr lang="en-US" sz="3200" spc="-1" dirty="0">
                <a:latin typeface="Proxima Nova"/>
                <a:ea typeface="Proxima Nova"/>
              </a:rPr>
              <a:t> </a:t>
            </a:r>
            <a:endParaRPr lang="en-US" sz="3200"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Contiguous memory allocation</a:t>
            </a:r>
          </a:p>
        </p:txBody>
      </p:sp>
      <p:pic>
        <p:nvPicPr>
          <p:cNvPr id="5" name="Picture 4">
            <a:extLst>
              <a:ext uri="{FF2B5EF4-FFF2-40B4-BE49-F238E27FC236}">
                <a16:creationId xmlns:a16="http://schemas.microsoft.com/office/drawing/2014/main" id="{E082AE86-6790-40FB-8066-F0B29B6F94D8}"/>
              </a:ext>
            </a:extLst>
          </p:cNvPr>
          <p:cNvPicPr>
            <a:picLocks noChangeAspect="1"/>
          </p:cNvPicPr>
          <p:nvPr/>
        </p:nvPicPr>
        <p:blipFill>
          <a:blip r:embed="rId2"/>
          <a:stretch>
            <a:fillRect/>
          </a:stretch>
        </p:blipFill>
        <p:spPr>
          <a:xfrm>
            <a:off x="1071955" y="1381125"/>
            <a:ext cx="10048090" cy="4095750"/>
          </a:xfrm>
          <a:prstGeom prst="rect">
            <a:avLst/>
          </a:prstGeom>
        </p:spPr>
      </p:pic>
    </p:spTree>
    <p:extLst>
      <p:ext uri="{BB962C8B-B14F-4D97-AF65-F5344CB8AC3E}">
        <p14:creationId xmlns:p14="http://schemas.microsoft.com/office/powerpoint/2010/main" val="75387466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17314"/>
            <a:ext cx="11353800" cy="2141612"/>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Simple and old method.</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Here each process occupies contiguous block of memory.</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When process is brought in memory, a memory is searched to find a chunk of free memory having enough size to hold a process. </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Multiprogramming with fixed partition</a:t>
            </a:r>
          </a:p>
        </p:txBody>
      </p:sp>
      <p:sp>
        <p:nvSpPr>
          <p:cNvPr id="8" name="object 3">
            <a:extLst>
              <a:ext uri="{FF2B5EF4-FFF2-40B4-BE49-F238E27FC236}">
                <a16:creationId xmlns:a16="http://schemas.microsoft.com/office/drawing/2014/main" id="{6259CE51-78D0-4D16-A793-921932B110F0}"/>
              </a:ext>
            </a:extLst>
          </p:cNvPr>
          <p:cNvSpPr txBox="1"/>
          <p:nvPr/>
        </p:nvSpPr>
        <p:spPr>
          <a:xfrm>
            <a:off x="609600" y="3429000"/>
            <a:ext cx="4800600" cy="1436291"/>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Single Processor monitor</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Simplest schema</a:t>
            </a: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Only one processor run</a:t>
            </a:r>
          </a:p>
        </p:txBody>
      </p:sp>
      <p:sp>
        <p:nvSpPr>
          <p:cNvPr id="9" name="object 3">
            <a:extLst>
              <a:ext uri="{FF2B5EF4-FFF2-40B4-BE49-F238E27FC236}">
                <a16:creationId xmlns:a16="http://schemas.microsoft.com/office/drawing/2014/main" id="{A292285E-E852-4DC2-86F8-24BC65DB2C8F}"/>
              </a:ext>
            </a:extLst>
          </p:cNvPr>
          <p:cNvSpPr txBox="1"/>
          <p:nvPr/>
        </p:nvSpPr>
        <p:spPr>
          <a:xfrm>
            <a:off x="6307602" y="3428999"/>
            <a:ext cx="5655798" cy="1795363"/>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Multiprogramming with fixed partition</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Multiple process run simultaneously.</a:t>
            </a: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Memory is divided in fixed partition.</a:t>
            </a: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Each partition contains exactly one process </a:t>
            </a:r>
          </a:p>
        </p:txBody>
      </p:sp>
      <p:pic>
        <p:nvPicPr>
          <p:cNvPr id="11" name="Picture 10">
            <a:extLst>
              <a:ext uri="{FF2B5EF4-FFF2-40B4-BE49-F238E27FC236}">
                <a16:creationId xmlns:a16="http://schemas.microsoft.com/office/drawing/2014/main" id="{3A7FAF75-8086-4F5D-A872-AC872C643EA5}"/>
              </a:ext>
            </a:extLst>
          </p:cNvPr>
          <p:cNvPicPr>
            <a:picLocks noChangeAspect="1"/>
          </p:cNvPicPr>
          <p:nvPr/>
        </p:nvPicPr>
        <p:blipFill>
          <a:blip r:embed="rId2"/>
          <a:stretch>
            <a:fillRect/>
          </a:stretch>
        </p:blipFill>
        <p:spPr>
          <a:xfrm>
            <a:off x="4267200" y="3384664"/>
            <a:ext cx="1457325" cy="2257425"/>
          </a:xfrm>
          <a:prstGeom prst="rect">
            <a:avLst/>
          </a:prstGeom>
        </p:spPr>
      </p:pic>
    </p:spTree>
    <p:extLst>
      <p:ext uri="{BB962C8B-B14F-4D97-AF65-F5344CB8AC3E}">
        <p14:creationId xmlns:p14="http://schemas.microsoft.com/office/powerpoint/2010/main" val="367220329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93542" y="805061"/>
            <a:ext cx="9171551" cy="5334794"/>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Here memory is divided into fixed sized partitions.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Size can be equal or unequal for different partitions.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Generally unequal partitions are used for better utilizations.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Each partition can accommodate exactly one process, means only single process can be placed in one partition.</a:t>
            </a: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Whenever any program needs to be loaded in memory, a free partition big enough to hold the program is found. This partition will be allocated to that program or process.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there is no free partition available of required size, then the process needs to wait. Such process will be put in a queue.</a:t>
            </a:r>
            <a:endParaRPr lang="en-US" sz="2400" b="1"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Multiprogramming with fixed partitions</a:t>
            </a:r>
          </a:p>
        </p:txBody>
      </p:sp>
      <p:pic>
        <p:nvPicPr>
          <p:cNvPr id="5" name="Picture 4">
            <a:extLst>
              <a:ext uri="{FF2B5EF4-FFF2-40B4-BE49-F238E27FC236}">
                <a16:creationId xmlns:a16="http://schemas.microsoft.com/office/drawing/2014/main" id="{DF4D36C6-D23F-45A6-95C6-9AB14ABFA70F}"/>
              </a:ext>
            </a:extLst>
          </p:cNvPr>
          <p:cNvPicPr>
            <a:picLocks noChangeAspect="1"/>
          </p:cNvPicPr>
          <p:nvPr/>
        </p:nvPicPr>
        <p:blipFill>
          <a:blip r:embed="rId2"/>
          <a:stretch>
            <a:fillRect/>
          </a:stretch>
        </p:blipFill>
        <p:spPr>
          <a:xfrm>
            <a:off x="9982200" y="1371600"/>
            <a:ext cx="1780151" cy="3952776"/>
          </a:xfrm>
          <a:prstGeom prst="rect">
            <a:avLst/>
          </a:prstGeom>
        </p:spPr>
      </p:pic>
    </p:spTree>
    <p:extLst>
      <p:ext uri="{BB962C8B-B14F-4D97-AF65-F5344CB8AC3E}">
        <p14:creationId xmlns:p14="http://schemas.microsoft.com/office/powerpoint/2010/main" val="19614654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762000"/>
            <a:ext cx="11487443" cy="2859757"/>
          </a:xfrm>
          <a:prstGeom prst="rect">
            <a:avLst/>
          </a:prstGeom>
        </p:spPr>
        <p:txBody>
          <a:bodyPr vert="horz" wrap="square" lIns="0" tIns="12700" rIns="0" bIns="0" rtlCol="0">
            <a:spAutoFit/>
          </a:bodyPr>
          <a:lstStyle/>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Advantages:</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Implementation is simple.</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Processing overhead is low.</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Disadvantages:</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Degree of Multiprogramming is fixed because memory is divided into fixed partition and each partition can contain one process. </a:t>
            </a:r>
          </a:p>
          <a:p>
            <a:pPr marL="355600" indent="-342900" algn="just">
              <a:lnSpc>
                <a:spcPts val="2740"/>
              </a:lnSpc>
              <a:spcBef>
                <a:spcPts val="1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Internal Fragmentation </a:t>
            </a:r>
            <a:r>
              <a:rPr lang="en-US" sz="2400" dirty="0">
                <a:latin typeface="Times New Roman" panose="02020603050405020304" pitchFamily="18" charset="0"/>
                <a:cs typeface="Times New Roman" panose="02020603050405020304" pitchFamily="18" charset="0"/>
              </a:rPr>
              <a:t>because partition of fixed size. </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Multiprogramming with fixed partitions</a:t>
            </a:r>
          </a:p>
        </p:txBody>
      </p:sp>
      <p:pic>
        <p:nvPicPr>
          <p:cNvPr id="6" name="Picture 5">
            <a:extLst>
              <a:ext uri="{FF2B5EF4-FFF2-40B4-BE49-F238E27FC236}">
                <a16:creationId xmlns:a16="http://schemas.microsoft.com/office/drawing/2014/main" id="{FC2A01D6-B9A4-4363-9B2C-7C6F4E5525CD}"/>
              </a:ext>
            </a:extLst>
          </p:cNvPr>
          <p:cNvPicPr>
            <a:picLocks noChangeAspect="1"/>
          </p:cNvPicPr>
          <p:nvPr/>
        </p:nvPicPr>
        <p:blipFill>
          <a:blip r:embed="rId2"/>
          <a:stretch>
            <a:fillRect/>
          </a:stretch>
        </p:blipFill>
        <p:spPr>
          <a:xfrm>
            <a:off x="2895599" y="3581400"/>
            <a:ext cx="7239001" cy="2688072"/>
          </a:xfrm>
          <a:prstGeom prst="rect">
            <a:avLst/>
          </a:prstGeom>
        </p:spPr>
      </p:pic>
    </p:spTree>
    <p:extLst>
      <p:ext uri="{BB962C8B-B14F-4D97-AF65-F5344CB8AC3E}">
        <p14:creationId xmlns:p14="http://schemas.microsoft.com/office/powerpoint/2010/main" val="36778958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9742" y="762000"/>
            <a:ext cx="9412458" cy="5681042"/>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Initially, the entire available memory is treated as a single free partition.</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Process is allocated exactly as much memory as it requires.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Whenever any process enters in a system, a chunk of free memory big enough to fit the process is found and allocated. The remaining unoccupied space is treated as another free partition.</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If enough free memory is not available to fit the process, process needs to wait until required memory becomes available.</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Whenever any process gets terminate, it releases the space occupied. If the released free space is contiguous to another free partition, both the free partitions are merged together in to single free partition.</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Better utilization of memory than fixed sized size partition.</a:t>
            </a:r>
            <a:endParaRPr lang="en-US" sz="2400" b="1"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Multiprogramming with dynamic partitions</a:t>
            </a:r>
          </a:p>
        </p:txBody>
      </p:sp>
      <p:pic>
        <p:nvPicPr>
          <p:cNvPr id="6" name="Picture 5">
            <a:extLst>
              <a:ext uri="{FF2B5EF4-FFF2-40B4-BE49-F238E27FC236}">
                <a16:creationId xmlns:a16="http://schemas.microsoft.com/office/drawing/2014/main" id="{1F861154-B1DE-4A19-80D8-7542A8DD6BAA}"/>
              </a:ext>
            </a:extLst>
          </p:cNvPr>
          <p:cNvPicPr>
            <a:picLocks noChangeAspect="1"/>
          </p:cNvPicPr>
          <p:nvPr/>
        </p:nvPicPr>
        <p:blipFill>
          <a:blip r:embed="rId2"/>
          <a:stretch>
            <a:fillRect/>
          </a:stretch>
        </p:blipFill>
        <p:spPr>
          <a:xfrm>
            <a:off x="10210800" y="1371600"/>
            <a:ext cx="1690838" cy="3886200"/>
          </a:xfrm>
          <a:prstGeom prst="rect">
            <a:avLst/>
          </a:prstGeom>
        </p:spPr>
      </p:pic>
    </p:spTree>
    <p:extLst>
      <p:ext uri="{BB962C8B-B14F-4D97-AF65-F5344CB8AC3E}">
        <p14:creationId xmlns:p14="http://schemas.microsoft.com/office/powerpoint/2010/main" val="17882971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762000"/>
            <a:ext cx="11487443" cy="2513509"/>
          </a:xfrm>
          <a:prstGeom prst="rect">
            <a:avLst/>
          </a:prstGeom>
        </p:spPr>
        <p:txBody>
          <a:bodyPr vert="horz" wrap="square" lIns="0" tIns="12700" rIns="0" bIns="0" rtlCol="0">
            <a:spAutoFit/>
          </a:bodyPr>
          <a:lstStyle/>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Advantages:</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Better utilization of memory.</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No Internal Fragmentation.</a:t>
            </a: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There is no limitation on size of processes.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Disadvantages:</a:t>
            </a:r>
          </a:p>
          <a:p>
            <a:pPr marL="355600" indent="-342900" algn="just">
              <a:lnSpc>
                <a:spcPts val="2740"/>
              </a:lnSpc>
              <a:spcBef>
                <a:spcPts val="100"/>
              </a:spcBef>
              <a:buFont typeface="Arial" panose="020B0604020202020204" pitchFamily="34" charset="0"/>
              <a:buChar char="•"/>
            </a:pPr>
            <a:r>
              <a:rPr lang="en-US" sz="2400" b="1" dirty="0">
                <a:latin typeface="Times New Roman" panose="02020603050405020304" pitchFamily="18" charset="0"/>
                <a:cs typeface="Times New Roman" panose="02020603050405020304" pitchFamily="18" charset="0"/>
              </a:rPr>
              <a:t>External Fragmentation </a:t>
            </a:r>
            <a:r>
              <a:rPr lang="en-US" sz="2400" dirty="0">
                <a:latin typeface="Times New Roman" panose="02020603050405020304" pitchFamily="18" charset="0"/>
                <a:cs typeface="Times New Roman" panose="02020603050405020304" pitchFamily="18" charset="0"/>
              </a:rPr>
              <a:t>because partition of fixed size. </a:t>
            </a:r>
          </a:p>
        </p:txBody>
      </p:sp>
      <p:sp>
        <p:nvSpPr>
          <p:cNvPr id="5" name="object 9">
            <a:extLst>
              <a:ext uri="{FF2B5EF4-FFF2-40B4-BE49-F238E27FC236}">
                <a16:creationId xmlns:a16="http://schemas.microsoft.com/office/drawing/2014/main" id="{4E705BD1-E179-410B-8398-3D1C9252B760}"/>
              </a:ext>
            </a:extLst>
          </p:cNvPr>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Multiprogramming with dynamic partitions</a:t>
            </a:r>
          </a:p>
        </p:txBody>
      </p:sp>
      <p:pic>
        <p:nvPicPr>
          <p:cNvPr id="7" name="Picture 6">
            <a:extLst>
              <a:ext uri="{FF2B5EF4-FFF2-40B4-BE49-F238E27FC236}">
                <a16:creationId xmlns:a16="http://schemas.microsoft.com/office/drawing/2014/main" id="{2C04206F-531E-4A7F-8317-EBACE5067E6A}"/>
              </a:ext>
            </a:extLst>
          </p:cNvPr>
          <p:cNvPicPr>
            <a:picLocks noChangeAspect="1"/>
          </p:cNvPicPr>
          <p:nvPr/>
        </p:nvPicPr>
        <p:blipFill>
          <a:blip r:embed="rId2"/>
          <a:stretch>
            <a:fillRect/>
          </a:stretch>
        </p:blipFill>
        <p:spPr>
          <a:xfrm>
            <a:off x="1295400" y="3397100"/>
            <a:ext cx="8848725" cy="2924175"/>
          </a:xfrm>
          <a:prstGeom prst="rect">
            <a:avLst/>
          </a:prstGeom>
        </p:spPr>
      </p:pic>
    </p:spTree>
    <p:extLst>
      <p:ext uri="{BB962C8B-B14F-4D97-AF65-F5344CB8AC3E}">
        <p14:creationId xmlns:p14="http://schemas.microsoft.com/office/powerpoint/2010/main" val="18384972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75371" y="914400"/>
            <a:ext cx="11241258" cy="2846933"/>
          </a:xfrm>
          <a:prstGeom prst="rect">
            <a:avLst/>
          </a:prstGeom>
        </p:spPr>
        <p:txBody>
          <a:bodyPr vert="horz" wrap="square" lIns="0" tIns="12700" rIns="0" bIns="0" rtlCol="0">
            <a:spAutoFit/>
          </a:bodyPr>
          <a:lstStyle/>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Consider six memory partitions of size 200 KB, 400 KB, 600 KB, 500 KB, 300 KB and 250 KB. These partitions need to be allocated to four processes of sizes 357 KB, 210 KB, 468 KB and 491 KB in that order. Perform the allocation of processes using</a:t>
            </a:r>
          </a:p>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1.First Fit Algorithm</a:t>
            </a:r>
          </a:p>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2.Best Fit Algorithm</a:t>
            </a:r>
          </a:p>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3.Worst Fit Algorithm</a:t>
            </a:r>
          </a:p>
          <a:p>
            <a:pPr marL="12700" algn="just">
              <a:lnSpc>
                <a:spcPts val="2740"/>
              </a:lnSpc>
              <a:spcBef>
                <a:spcPts val="100"/>
              </a:spcBef>
            </a:pPr>
            <a:endParaRPr lang="en-US" sz="2400"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b="1" u="sng" dirty="0">
                <a:latin typeface="Times New Roman" panose="02020603050405020304" pitchFamily="18" charset="0"/>
                <a:cs typeface="Times New Roman" panose="02020603050405020304" pitchFamily="18" charset="0"/>
              </a:rPr>
              <a:t>Solution</a:t>
            </a:r>
          </a:p>
        </p:txBody>
      </p:sp>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Problem on Fragmentation</a:t>
            </a:r>
          </a:p>
        </p:txBody>
      </p:sp>
      <p:pic>
        <p:nvPicPr>
          <p:cNvPr id="5" name="Picture 4">
            <a:extLst>
              <a:ext uri="{FF2B5EF4-FFF2-40B4-BE49-F238E27FC236}">
                <a16:creationId xmlns:a16="http://schemas.microsoft.com/office/drawing/2014/main" id="{2589B98A-AFFE-4B0C-BA27-3A6BDFD3CDFC}"/>
              </a:ext>
            </a:extLst>
          </p:cNvPr>
          <p:cNvPicPr>
            <a:picLocks noChangeAspect="1"/>
          </p:cNvPicPr>
          <p:nvPr/>
        </p:nvPicPr>
        <p:blipFill>
          <a:blip r:embed="rId2"/>
          <a:stretch>
            <a:fillRect/>
          </a:stretch>
        </p:blipFill>
        <p:spPr>
          <a:xfrm>
            <a:off x="2362200" y="3886200"/>
            <a:ext cx="8123144" cy="1676400"/>
          </a:xfrm>
          <a:prstGeom prst="rect">
            <a:avLst/>
          </a:prstGeom>
        </p:spPr>
      </p:pic>
      <p:sp>
        <p:nvSpPr>
          <p:cNvPr id="7" name="object 3">
            <a:extLst>
              <a:ext uri="{FF2B5EF4-FFF2-40B4-BE49-F238E27FC236}">
                <a16:creationId xmlns:a16="http://schemas.microsoft.com/office/drawing/2014/main" id="{10CFEE25-EB59-489E-829F-2D526A137C9B}"/>
              </a:ext>
            </a:extLst>
          </p:cNvPr>
          <p:cNvSpPr txBox="1"/>
          <p:nvPr/>
        </p:nvSpPr>
        <p:spPr>
          <a:xfrm>
            <a:off x="1905000" y="5562600"/>
            <a:ext cx="8382000" cy="718145"/>
          </a:xfrm>
          <a:prstGeom prst="rect">
            <a:avLst/>
          </a:prstGeom>
        </p:spPr>
        <p:txBody>
          <a:bodyPr vert="horz" wrap="square" lIns="0" tIns="12700" rIns="0" bIns="0" rtlCol="0">
            <a:spAutoFit/>
          </a:bodyPr>
          <a:lstStyle/>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Process P1 = 357KB			Process P2 = 210KB		</a:t>
            </a:r>
          </a:p>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Process P3 = 468KB			Process P4 = 491KB</a:t>
            </a:r>
            <a:endParaRPr lang="en-US" sz="2400" b="1" u="sng"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512411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Problem on Fragmentation</a:t>
            </a:r>
          </a:p>
        </p:txBody>
      </p:sp>
      <p:pic>
        <p:nvPicPr>
          <p:cNvPr id="5" name="Picture 4">
            <a:extLst>
              <a:ext uri="{FF2B5EF4-FFF2-40B4-BE49-F238E27FC236}">
                <a16:creationId xmlns:a16="http://schemas.microsoft.com/office/drawing/2014/main" id="{0AC5FC4F-111D-45BE-9575-A4D3D67910FC}"/>
              </a:ext>
            </a:extLst>
          </p:cNvPr>
          <p:cNvPicPr>
            <a:picLocks noChangeAspect="1"/>
          </p:cNvPicPr>
          <p:nvPr/>
        </p:nvPicPr>
        <p:blipFill>
          <a:blip r:embed="rId2"/>
          <a:stretch>
            <a:fillRect/>
          </a:stretch>
        </p:blipFill>
        <p:spPr>
          <a:xfrm>
            <a:off x="2590800" y="728504"/>
            <a:ext cx="7391400" cy="5405111"/>
          </a:xfrm>
          <a:prstGeom prst="rect">
            <a:avLst/>
          </a:prstGeom>
        </p:spPr>
      </p:pic>
    </p:spTree>
    <p:extLst>
      <p:ext uri="{BB962C8B-B14F-4D97-AF65-F5344CB8AC3E}">
        <p14:creationId xmlns:p14="http://schemas.microsoft.com/office/powerpoint/2010/main" val="142841883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Problem on Fragmentation</a:t>
            </a:r>
          </a:p>
        </p:txBody>
      </p:sp>
      <p:pic>
        <p:nvPicPr>
          <p:cNvPr id="3" name="Picture 2">
            <a:extLst>
              <a:ext uri="{FF2B5EF4-FFF2-40B4-BE49-F238E27FC236}">
                <a16:creationId xmlns:a16="http://schemas.microsoft.com/office/drawing/2014/main" id="{4DB61475-33A2-46A2-B017-9D9B783C6A8E}"/>
              </a:ext>
            </a:extLst>
          </p:cNvPr>
          <p:cNvPicPr>
            <a:picLocks noChangeAspect="1"/>
          </p:cNvPicPr>
          <p:nvPr/>
        </p:nvPicPr>
        <p:blipFill>
          <a:blip r:embed="rId2"/>
          <a:stretch>
            <a:fillRect/>
          </a:stretch>
        </p:blipFill>
        <p:spPr>
          <a:xfrm>
            <a:off x="3055079" y="702541"/>
            <a:ext cx="6264486" cy="5469659"/>
          </a:xfrm>
          <a:prstGeom prst="rect">
            <a:avLst/>
          </a:prstGeom>
        </p:spPr>
      </p:pic>
    </p:spTree>
    <p:extLst>
      <p:ext uri="{BB962C8B-B14F-4D97-AF65-F5344CB8AC3E}">
        <p14:creationId xmlns:p14="http://schemas.microsoft.com/office/powerpoint/2010/main" val="28414836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Problem on Fragmentation</a:t>
            </a:r>
          </a:p>
        </p:txBody>
      </p:sp>
      <p:pic>
        <p:nvPicPr>
          <p:cNvPr id="5" name="Picture 4">
            <a:extLst>
              <a:ext uri="{FF2B5EF4-FFF2-40B4-BE49-F238E27FC236}">
                <a16:creationId xmlns:a16="http://schemas.microsoft.com/office/drawing/2014/main" id="{AA932546-DCB4-41F6-821E-33B1C94CD2B0}"/>
              </a:ext>
            </a:extLst>
          </p:cNvPr>
          <p:cNvPicPr>
            <a:picLocks noChangeAspect="1"/>
          </p:cNvPicPr>
          <p:nvPr/>
        </p:nvPicPr>
        <p:blipFill>
          <a:blip r:embed="rId2"/>
          <a:stretch>
            <a:fillRect/>
          </a:stretch>
        </p:blipFill>
        <p:spPr>
          <a:xfrm>
            <a:off x="3398310" y="914400"/>
            <a:ext cx="5836374" cy="5105400"/>
          </a:xfrm>
          <a:prstGeom prst="rect">
            <a:avLst/>
          </a:prstGeom>
        </p:spPr>
      </p:pic>
    </p:spTree>
    <p:extLst>
      <p:ext uri="{BB962C8B-B14F-4D97-AF65-F5344CB8AC3E}">
        <p14:creationId xmlns:p14="http://schemas.microsoft.com/office/powerpoint/2010/main" val="445398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Memory: Swapping, 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Paging: Page table, Segmentation, 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Virtual Memory: Basics of Virtual Memory – Hardware and control structures, 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Least Recently Used (LRU), Optimal (OPT), Second Chance (SC)</a:t>
            </a:r>
            <a:r>
              <a:rPr lang="gu-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First In First Out (FIFO),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315724068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Memory: </a:t>
            </a:r>
            <a:r>
              <a:rPr lang="en-US" sz="2200" b="1" spc="-5" dirty="0">
                <a:latin typeface="Times New Roman" panose="02020603050405020304" pitchFamily="18" charset="0"/>
                <a:cs typeface="Times New Roman" panose="02020603050405020304" pitchFamily="18" charset="0"/>
              </a:rPr>
              <a:t>Swapping</a:t>
            </a:r>
            <a:r>
              <a:rPr lang="en-US" sz="2200" spc="-5" dirty="0">
                <a:latin typeface="Times New Roman" panose="02020603050405020304" pitchFamily="18" charset="0"/>
                <a:cs typeface="Times New Roman" panose="02020603050405020304" pitchFamily="18" charset="0"/>
              </a:rPr>
              <a:t>, 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Paging: Page table, Segmentation, 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Virtual Memory: Basics of Virtual Memory – Hardware and control structures, 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Least Recently Used (LRU), Optimal (OPT), Second Chance (SC)</a:t>
            </a:r>
            <a:r>
              <a:rPr lang="gu-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First In First Out (FIFO),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29736349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Swapping</a:t>
            </a:r>
          </a:p>
        </p:txBody>
      </p:sp>
      <p:pic>
        <p:nvPicPr>
          <p:cNvPr id="4" name="Picture 3">
            <a:extLst>
              <a:ext uri="{FF2B5EF4-FFF2-40B4-BE49-F238E27FC236}">
                <a16:creationId xmlns:a16="http://schemas.microsoft.com/office/drawing/2014/main" id="{2D4CC013-52F5-4455-93A0-7FB9175D1692}"/>
              </a:ext>
            </a:extLst>
          </p:cNvPr>
          <p:cNvPicPr>
            <a:picLocks noChangeAspect="1"/>
          </p:cNvPicPr>
          <p:nvPr/>
        </p:nvPicPr>
        <p:blipFill>
          <a:blip r:embed="rId3"/>
          <a:stretch>
            <a:fillRect/>
          </a:stretch>
        </p:blipFill>
        <p:spPr>
          <a:xfrm>
            <a:off x="2514600" y="1155612"/>
            <a:ext cx="6400800" cy="4546775"/>
          </a:xfrm>
          <a:prstGeom prst="rect">
            <a:avLst/>
          </a:prstGeom>
        </p:spPr>
      </p:pic>
    </p:spTree>
    <p:extLst>
      <p:ext uri="{BB962C8B-B14F-4D97-AF65-F5344CB8AC3E}">
        <p14:creationId xmlns:p14="http://schemas.microsoft.com/office/powerpoint/2010/main" val="13910096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Memory: Swapping, 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b="1" spc="-5" dirty="0">
                <a:latin typeface="Times New Roman" panose="02020603050405020304" pitchFamily="18" charset="0"/>
                <a:cs typeface="Times New Roman" panose="02020603050405020304" pitchFamily="18" charset="0"/>
              </a:rPr>
              <a:t>Paging: Page table</a:t>
            </a:r>
            <a:r>
              <a:rPr lang="en-US" sz="2200" spc="-5" dirty="0">
                <a:latin typeface="Times New Roman" panose="02020603050405020304" pitchFamily="18" charset="0"/>
                <a:cs typeface="Times New Roman" panose="02020603050405020304" pitchFamily="18" charset="0"/>
              </a:rPr>
              <a:t>, Segmentation, 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Virtual Memory: Basics of Virtual Memory – Hardware and control structures, 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Least Recently Used (LRU), Optimal (OPT), Second Chance (SC)</a:t>
            </a:r>
            <a:r>
              <a:rPr lang="gu-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First In First Out (FIFO),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21068320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Paging</a:t>
            </a:r>
            <a:endParaRPr lang="en-IN" sz="3600" b="1" spc="-65" dirty="0">
              <a:latin typeface="Times New Roman"/>
              <a:cs typeface="Times New Roman"/>
            </a:endParaRPr>
          </a:p>
        </p:txBody>
      </p:sp>
      <p:sp>
        <p:nvSpPr>
          <p:cNvPr id="12" name="object 3">
            <a:extLst>
              <a:ext uri="{FF2B5EF4-FFF2-40B4-BE49-F238E27FC236}">
                <a16:creationId xmlns:a16="http://schemas.microsoft.com/office/drawing/2014/main" id="{1BE57B47-DA97-4167-B635-E5898441D8A2}"/>
              </a:ext>
            </a:extLst>
          </p:cNvPr>
          <p:cNvSpPr txBox="1"/>
          <p:nvPr/>
        </p:nvSpPr>
        <p:spPr>
          <a:xfrm>
            <a:off x="495300" y="990600"/>
            <a:ext cx="11201400" cy="1795363"/>
          </a:xfrm>
          <a:prstGeom prst="rect">
            <a:avLst/>
          </a:prstGeom>
        </p:spPr>
        <p:txBody>
          <a:bodyPr vert="horz" wrap="square" lIns="0" tIns="12700" rIns="0" bIns="0" rtlCol="0">
            <a:spAutoFit/>
          </a:bodyPr>
          <a:lstStyle/>
          <a:p>
            <a:pPr marL="12700" algn="just">
              <a:lnSpc>
                <a:spcPts val="2740"/>
              </a:lnSpc>
              <a:spcBef>
                <a:spcPts val="100"/>
              </a:spcBef>
            </a:pPr>
            <a:r>
              <a:rPr lang="en-US" sz="2400" b="1" u="sng" spc="-5" dirty="0">
                <a:latin typeface="Times New Roman" panose="02020603050405020304" pitchFamily="18" charset="0"/>
                <a:cs typeface="Times New Roman" panose="02020603050405020304" pitchFamily="18" charset="0"/>
              </a:rPr>
              <a:t>Definition:</a:t>
            </a:r>
            <a:r>
              <a:rPr lang="en-US" sz="2400" b="1"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The task is to find the free frame in the main memory.</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OS maintains a table called </a:t>
            </a:r>
            <a:r>
              <a:rPr lang="en-US" sz="2400" i="1" spc="-5" dirty="0">
                <a:latin typeface="Times New Roman" panose="02020603050405020304" pitchFamily="18" charset="0"/>
                <a:cs typeface="Times New Roman" panose="02020603050405020304" pitchFamily="18" charset="0"/>
              </a:rPr>
              <a:t>Page Table, </a:t>
            </a:r>
            <a:r>
              <a:rPr lang="en-US" sz="2400" spc="-5" dirty="0">
                <a:latin typeface="Times New Roman" panose="02020603050405020304" pitchFamily="18" charset="0"/>
                <a:cs typeface="Times New Roman" panose="02020603050405020304" pitchFamily="18" charset="0"/>
              </a:rPr>
              <a:t>for each process.</a:t>
            </a:r>
          </a:p>
          <a:p>
            <a:pPr marL="12700" algn="just">
              <a:lnSpc>
                <a:spcPts val="2740"/>
              </a:lnSpc>
              <a:spcBef>
                <a:spcPts val="100"/>
              </a:spcBef>
            </a:pPr>
            <a:endParaRPr lang="en-US" sz="2400" i="1"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Page table is indexed by page number and stores the information about frame number.</a:t>
            </a:r>
          </a:p>
        </p:txBody>
      </p:sp>
      <p:pic>
        <p:nvPicPr>
          <p:cNvPr id="3" name="Picture 2">
            <a:extLst>
              <a:ext uri="{FF2B5EF4-FFF2-40B4-BE49-F238E27FC236}">
                <a16:creationId xmlns:a16="http://schemas.microsoft.com/office/drawing/2014/main" id="{D8CE2113-AAF1-448A-953E-110C52EC4189}"/>
              </a:ext>
            </a:extLst>
          </p:cNvPr>
          <p:cNvPicPr>
            <a:picLocks noChangeAspect="1"/>
          </p:cNvPicPr>
          <p:nvPr/>
        </p:nvPicPr>
        <p:blipFill>
          <a:blip r:embed="rId2"/>
          <a:stretch>
            <a:fillRect/>
          </a:stretch>
        </p:blipFill>
        <p:spPr>
          <a:xfrm>
            <a:off x="576775" y="2925639"/>
            <a:ext cx="5486400" cy="3042159"/>
          </a:xfrm>
          <a:prstGeom prst="rect">
            <a:avLst/>
          </a:prstGeom>
        </p:spPr>
      </p:pic>
      <p:pic>
        <p:nvPicPr>
          <p:cNvPr id="6" name="Picture 5">
            <a:extLst>
              <a:ext uri="{FF2B5EF4-FFF2-40B4-BE49-F238E27FC236}">
                <a16:creationId xmlns:a16="http://schemas.microsoft.com/office/drawing/2014/main" id="{48B4BD9A-DB17-403F-8DF4-F22F4B0A8A60}"/>
              </a:ext>
            </a:extLst>
          </p:cNvPr>
          <p:cNvPicPr>
            <a:picLocks noChangeAspect="1"/>
          </p:cNvPicPr>
          <p:nvPr/>
        </p:nvPicPr>
        <p:blipFill>
          <a:blip r:embed="rId3"/>
          <a:stretch>
            <a:fillRect/>
          </a:stretch>
        </p:blipFill>
        <p:spPr>
          <a:xfrm>
            <a:off x="7010400" y="3015826"/>
            <a:ext cx="4875409" cy="2861786"/>
          </a:xfrm>
          <a:prstGeom prst="rect">
            <a:avLst/>
          </a:prstGeom>
        </p:spPr>
      </p:pic>
      <p:cxnSp>
        <p:nvCxnSpPr>
          <p:cNvPr id="8" name="Straight Connector 7">
            <a:extLst>
              <a:ext uri="{FF2B5EF4-FFF2-40B4-BE49-F238E27FC236}">
                <a16:creationId xmlns:a16="http://schemas.microsoft.com/office/drawing/2014/main" id="{906113EA-2CB5-47B9-B1AE-3E5DAEE6FFD6}"/>
              </a:ext>
            </a:extLst>
          </p:cNvPr>
          <p:cNvCxnSpPr/>
          <p:nvPr/>
        </p:nvCxnSpPr>
        <p:spPr>
          <a:xfrm>
            <a:off x="6553200" y="2925639"/>
            <a:ext cx="0" cy="3246561"/>
          </a:xfrm>
          <a:prstGeom prst="line">
            <a:avLst/>
          </a:prstGeom>
          <a:ln w="19050"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3640749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Page allocation in Paging</a:t>
            </a:r>
            <a:endParaRPr lang="en-IN" sz="3600" b="1" spc="-65" dirty="0">
              <a:latin typeface="Times New Roman"/>
              <a:cs typeface="Times New Roman"/>
            </a:endParaRPr>
          </a:p>
        </p:txBody>
      </p:sp>
      <p:pic>
        <p:nvPicPr>
          <p:cNvPr id="5" name="Picture 4">
            <a:extLst>
              <a:ext uri="{FF2B5EF4-FFF2-40B4-BE49-F238E27FC236}">
                <a16:creationId xmlns:a16="http://schemas.microsoft.com/office/drawing/2014/main" id="{97085564-352E-4CFB-89F0-A7D75DDDBD21}"/>
              </a:ext>
            </a:extLst>
          </p:cNvPr>
          <p:cNvPicPr>
            <a:picLocks noChangeAspect="1"/>
          </p:cNvPicPr>
          <p:nvPr/>
        </p:nvPicPr>
        <p:blipFill>
          <a:blip r:embed="rId2"/>
          <a:stretch>
            <a:fillRect/>
          </a:stretch>
        </p:blipFill>
        <p:spPr>
          <a:xfrm>
            <a:off x="1753816" y="806294"/>
            <a:ext cx="8684367" cy="5245411"/>
          </a:xfrm>
          <a:prstGeom prst="rect">
            <a:avLst/>
          </a:prstGeom>
        </p:spPr>
      </p:pic>
    </p:spTree>
    <p:extLst>
      <p:ext uri="{BB962C8B-B14F-4D97-AF65-F5344CB8AC3E}">
        <p14:creationId xmlns:p14="http://schemas.microsoft.com/office/powerpoint/2010/main" val="428056522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Paging: Hardware Support</a:t>
            </a:r>
            <a:endParaRPr lang="en-IN" sz="3600" b="1" spc="-65" dirty="0">
              <a:latin typeface="Times New Roman"/>
              <a:cs typeface="Times New Roman"/>
            </a:endParaRPr>
          </a:p>
        </p:txBody>
      </p:sp>
      <p:sp>
        <p:nvSpPr>
          <p:cNvPr id="2" name="Rectangle 1">
            <a:extLst>
              <a:ext uri="{FF2B5EF4-FFF2-40B4-BE49-F238E27FC236}">
                <a16:creationId xmlns:a16="http://schemas.microsoft.com/office/drawing/2014/main" id="{71D953F8-6E6D-459E-B332-5C405B6C8A27}"/>
              </a:ext>
            </a:extLst>
          </p:cNvPr>
          <p:cNvSpPr/>
          <p:nvPr/>
        </p:nvSpPr>
        <p:spPr>
          <a:xfrm>
            <a:off x="474784" y="980049"/>
            <a:ext cx="5413131" cy="1077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algn="just">
              <a:lnSpc>
                <a:spcPts val="2740"/>
              </a:lnSpc>
              <a:spcBef>
                <a:spcPts val="100"/>
              </a:spcBef>
            </a:pPr>
            <a:r>
              <a:rPr lang="en-US" sz="1800" spc="-5" dirty="0">
                <a:latin typeface="Times New Roman" panose="02020603050405020304" pitchFamily="18" charset="0"/>
                <a:cs typeface="Times New Roman" panose="02020603050405020304" pitchFamily="18" charset="0"/>
              </a:rPr>
              <a:t>Logical address is divided into two parts:</a:t>
            </a:r>
          </a:p>
          <a:p>
            <a:pPr marL="355600" indent="-342900" algn="just">
              <a:lnSpc>
                <a:spcPts val="2740"/>
              </a:lnSpc>
              <a:spcBef>
                <a:spcPts val="100"/>
              </a:spcBef>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Page number (p)</a:t>
            </a:r>
          </a:p>
          <a:p>
            <a:pPr marL="355600" indent="-342900" algn="just">
              <a:lnSpc>
                <a:spcPts val="2740"/>
              </a:lnSpc>
              <a:spcBef>
                <a:spcPts val="100"/>
              </a:spcBef>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Offset (d)</a:t>
            </a:r>
          </a:p>
        </p:txBody>
      </p:sp>
      <p:sp>
        <p:nvSpPr>
          <p:cNvPr id="9" name="Rectangle 8">
            <a:extLst>
              <a:ext uri="{FF2B5EF4-FFF2-40B4-BE49-F238E27FC236}">
                <a16:creationId xmlns:a16="http://schemas.microsoft.com/office/drawing/2014/main" id="{CF5212D3-CDD9-49A0-BB8C-D83698713881}"/>
              </a:ext>
            </a:extLst>
          </p:cNvPr>
          <p:cNvSpPr/>
          <p:nvPr/>
        </p:nvSpPr>
        <p:spPr>
          <a:xfrm>
            <a:off x="6304085" y="980049"/>
            <a:ext cx="5413131" cy="1077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12700" algn="just">
              <a:lnSpc>
                <a:spcPts val="2740"/>
              </a:lnSpc>
              <a:spcBef>
                <a:spcPts val="100"/>
              </a:spcBef>
            </a:pPr>
            <a:r>
              <a:rPr lang="en-US" sz="1800" spc="-5" dirty="0">
                <a:latin typeface="Times New Roman" panose="02020603050405020304" pitchFamily="18" charset="0"/>
                <a:cs typeface="Times New Roman" panose="02020603050405020304" pitchFamily="18" charset="0"/>
              </a:rPr>
              <a:t>Physical address is divided into two parts:</a:t>
            </a:r>
          </a:p>
          <a:p>
            <a:pPr marL="355600" indent="-342900" algn="just">
              <a:lnSpc>
                <a:spcPts val="2740"/>
              </a:lnSpc>
              <a:spcBef>
                <a:spcPts val="100"/>
              </a:spcBef>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Frame number (</a:t>
            </a:r>
            <a:r>
              <a:rPr lang="en-US" spc="-5" dirty="0">
                <a:latin typeface="Times New Roman" panose="02020603050405020304" pitchFamily="18" charset="0"/>
                <a:cs typeface="Times New Roman" panose="02020603050405020304" pitchFamily="18" charset="0"/>
              </a:rPr>
              <a:t>f</a:t>
            </a:r>
            <a:r>
              <a:rPr lang="en-US" sz="1800" spc="-5" dirty="0">
                <a:latin typeface="Times New Roman" panose="02020603050405020304" pitchFamily="18" charset="0"/>
                <a:cs typeface="Times New Roman" panose="02020603050405020304" pitchFamily="18" charset="0"/>
              </a:rPr>
              <a:t>)</a:t>
            </a:r>
          </a:p>
          <a:p>
            <a:pPr marL="355600" indent="-342900" algn="just">
              <a:lnSpc>
                <a:spcPts val="2740"/>
              </a:lnSpc>
              <a:spcBef>
                <a:spcPts val="100"/>
              </a:spcBef>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Offset (d)</a:t>
            </a:r>
          </a:p>
        </p:txBody>
      </p:sp>
      <p:sp>
        <p:nvSpPr>
          <p:cNvPr id="10" name="Rectangle 9">
            <a:extLst>
              <a:ext uri="{FF2B5EF4-FFF2-40B4-BE49-F238E27FC236}">
                <a16:creationId xmlns:a16="http://schemas.microsoft.com/office/drawing/2014/main" id="{FEABEDCF-D2D7-4D95-A4ED-D828AB15CAB4}"/>
              </a:ext>
            </a:extLst>
          </p:cNvPr>
          <p:cNvSpPr/>
          <p:nvPr/>
        </p:nvSpPr>
        <p:spPr>
          <a:xfrm>
            <a:off x="2952017" y="2590800"/>
            <a:ext cx="6287966" cy="1077218"/>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marL="355600" indent="-342900" algn="just">
              <a:lnSpc>
                <a:spcPts val="2740"/>
              </a:lnSpc>
              <a:spcBef>
                <a:spcPts val="100"/>
              </a:spcBef>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Offset (d) is a part of both address and is always same.</a:t>
            </a:r>
          </a:p>
          <a:p>
            <a:pPr marL="355600" indent="-342900" algn="just">
              <a:lnSpc>
                <a:spcPts val="2740"/>
              </a:lnSpc>
              <a:spcBef>
                <a:spcPts val="100"/>
              </a:spcBef>
              <a:buFont typeface="Arial" panose="020B0604020202020204" pitchFamily="34" charset="0"/>
              <a:buChar char="•"/>
            </a:pPr>
            <a:r>
              <a:rPr lang="en-US" sz="1800" spc="-5" dirty="0">
                <a:latin typeface="Times New Roman" panose="02020603050405020304" pitchFamily="18" charset="0"/>
                <a:cs typeface="Times New Roman" panose="02020603050405020304" pitchFamily="18" charset="0"/>
              </a:rPr>
              <a:t>Frame number (</a:t>
            </a:r>
            <a:r>
              <a:rPr lang="en-US" spc="-5" dirty="0">
                <a:latin typeface="Times New Roman" panose="02020603050405020304" pitchFamily="18" charset="0"/>
                <a:cs typeface="Times New Roman" panose="02020603050405020304" pitchFamily="18" charset="0"/>
              </a:rPr>
              <a:t>f</a:t>
            </a:r>
            <a:r>
              <a:rPr lang="en-US" sz="1800" spc="-5" dirty="0">
                <a:latin typeface="Times New Roman" panose="02020603050405020304" pitchFamily="18" charset="0"/>
                <a:cs typeface="Times New Roman" panose="02020603050405020304" pitchFamily="18" charset="0"/>
              </a:rPr>
              <a:t>)</a:t>
            </a:r>
            <a:r>
              <a:rPr lang="en-US" spc="-5" dirty="0">
                <a:latin typeface="Times New Roman" panose="02020603050405020304" pitchFamily="18" charset="0"/>
                <a:cs typeface="Times New Roman" panose="02020603050405020304" pitchFamily="18" charset="0"/>
              </a:rPr>
              <a:t> can be searched from page number and will provide the exact location of the object.</a:t>
            </a:r>
            <a:endParaRPr lang="en-US" sz="1800" spc="-5" dirty="0">
              <a:latin typeface="Times New Roman" panose="02020603050405020304" pitchFamily="18" charset="0"/>
              <a:cs typeface="Times New Roman" panose="02020603050405020304" pitchFamily="18" charset="0"/>
            </a:endParaRPr>
          </a:p>
        </p:txBody>
      </p:sp>
      <p:pic>
        <p:nvPicPr>
          <p:cNvPr id="11" name="Picture 10">
            <a:extLst>
              <a:ext uri="{FF2B5EF4-FFF2-40B4-BE49-F238E27FC236}">
                <a16:creationId xmlns:a16="http://schemas.microsoft.com/office/drawing/2014/main" id="{AF839842-64E3-44EF-B433-148BCDD041F2}"/>
              </a:ext>
            </a:extLst>
          </p:cNvPr>
          <p:cNvPicPr>
            <a:picLocks noChangeAspect="1"/>
          </p:cNvPicPr>
          <p:nvPr/>
        </p:nvPicPr>
        <p:blipFill>
          <a:blip r:embed="rId2"/>
          <a:stretch>
            <a:fillRect/>
          </a:stretch>
        </p:blipFill>
        <p:spPr>
          <a:xfrm>
            <a:off x="4003371" y="4343400"/>
            <a:ext cx="4185257" cy="1077218"/>
          </a:xfrm>
          <a:prstGeom prst="rect">
            <a:avLst/>
          </a:prstGeom>
        </p:spPr>
      </p:pic>
    </p:spTree>
    <p:extLst>
      <p:ext uri="{BB962C8B-B14F-4D97-AF65-F5344CB8AC3E}">
        <p14:creationId xmlns:p14="http://schemas.microsoft.com/office/powerpoint/2010/main" val="13690787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Variation in Paging</a:t>
            </a:r>
            <a:endParaRPr lang="en-IN" sz="3600" b="1" spc="-65" dirty="0">
              <a:latin typeface="Times New Roman"/>
              <a:cs typeface="Times New Roman"/>
            </a:endParaRPr>
          </a:p>
        </p:txBody>
      </p:sp>
      <p:sp>
        <p:nvSpPr>
          <p:cNvPr id="8" name="TextBox 7">
            <a:extLst>
              <a:ext uri="{FF2B5EF4-FFF2-40B4-BE49-F238E27FC236}">
                <a16:creationId xmlns:a16="http://schemas.microsoft.com/office/drawing/2014/main" id="{8068091F-E326-4377-95EE-67ED25D51504}"/>
              </a:ext>
            </a:extLst>
          </p:cNvPr>
          <p:cNvSpPr txBox="1"/>
          <p:nvPr/>
        </p:nvSpPr>
        <p:spPr>
          <a:xfrm>
            <a:off x="609600" y="1371600"/>
            <a:ext cx="6553200" cy="1156727"/>
          </a:xfrm>
          <a:prstGeom prst="rect">
            <a:avLst/>
          </a:prstGeom>
          <a:noFill/>
        </p:spPr>
        <p:txBody>
          <a:bodyPr wrap="square">
            <a:spAutoFit/>
          </a:bodyPr>
          <a:lstStyle/>
          <a:p>
            <a:pPr marL="298450" indent="-285750" algn="just">
              <a:lnSpc>
                <a:spcPts val="2740"/>
              </a:lnSpc>
              <a:spcBef>
                <a:spcPts val="100"/>
              </a:spcBef>
              <a:buFont typeface="Arial" panose="020B0604020202020204" pitchFamily="34" charset="0"/>
              <a:buChar char="•"/>
            </a:pPr>
            <a:r>
              <a:rPr lang="en-US" sz="2400" b="1" spc="-5" dirty="0">
                <a:latin typeface="Times New Roman" panose="02020603050405020304" pitchFamily="18" charset="0"/>
                <a:cs typeface="Times New Roman" panose="02020603050405020304" pitchFamily="18" charset="0"/>
              </a:rPr>
              <a:t>Translation look aside buffer (TLB)</a:t>
            </a:r>
          </a:p>
          <a:p>
            <a:pPr marL="298450" indent="-285750" algn="just">
              <a:lnSpc>
                <a:spcPts val="2740"/>
              </a:lnSpc>
              <a:spcBef>
                <a:spcPts val="100"/>
              </a:spcBef>
              <a:buFont typeface="Arial" panose="020B0604020202020204" pitchFamily="34" charset="0"/>
              <a:buChar char="•"/>
            </a:pPr>
            <a:r>
              <a:rPr lang="en-US" sz="2400" b="1" spc="-5" dirty="0">
                <a:latin typeface="Times New Roman" panose="02020603050405020304" pitchFamily="18" charset="0"/>
                <a:cs typeface="Times New Roman" panose="02020603050405020304" pitchFamily="18" charset="0"/>
              </a:rPr>
              <a:t>Hierarchical Paging</a:t>
            </a:r>
          </a:p>
          <a:p>
            <a:pPr marL="298450" indent="-285750" algn="just">
              <a:lnSpc>
                <a:spcPts val="2740"/>
              </a:lnSpc>
              <a:spcBef>
                <a:spcPts val="100"/>
              </a:spcBef>
              <a:buFont typeface="Arial" panose="020B0604020202020204" pitchFamily="34" charset="0"/>
              <a:buChar char="•"/>
            </a:pPr>
            <a:r>
              <a:rPr lang="en-US" sz="2400" b="1" spc="-5" dirty="0">
                <a:latin typeface="Times New Roman" panose="02020603050405020304" pitchFamily="18" charset="0"/>
                <a:cs typeface="Times New Roman" panose="02020603050405020304" pitchFamily="18" charset="0"/>
              </a:rPr>
              <a:t>Inverted Page Table</a:t>
            </a:r>
          </a:p>
        </p:txBody>
      </p:sp>
    </p:spTree>
    <p:extLst>
      <p:ext uri="{BB962C8B-B14F-4D97-AF65-F5344CB8AC3E}">
        <p14:creationId xmlns:p14="http://schemas.microsoft.com/office/powerpoint/2010/main" val="265533545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Protection in Paging</a:t>
            </a:r>
            <a:endParaRPr lang="en-IN" sz="3600" b="1" spc="-65" dirty="0">
              <a:latin typeface="Times New Roman"/>
              <a:cs typeface="Times New Roman"/>
            </a:endParaRPr>
          </a:p>
        </p:txBody>
      </p:sp>
      <p:pic>
        <p:nvPicPr>
          <p:cNvPr id="3" name="Picture 2">
            <a:extLst>
              <a:ext uri="{FF2B5EF4-FFF2-40B4-BE49-F238E27FC236}">
                <a16:creationId xmlns:a16="http://schemas.microsoft.com/office/drawing/2014/main" id="{1990E19C-CC9F-4296-9D75-3903A8A04E5B}"/>
              </a:ext>
            </a:extLst>
          </p:cNvPr>
          <p:cNvPicPr>
            <a:picLocks noChangeAspect="1"/>
          </p:cNvPicPr>
          <p:nvPr/>
        </p:nvPicPr>
        <p:blipFill>
          <a:blip r:embed="rId2"/>
          <a:stretch>
            <a:fillRect/>
          </a:stretch>
        </p:blipFill>
        <p:spPr>
          <a:xfrm>
            <a:off x="2597417" y="1600200"/>
            <a:ext cx="6997165" cy="4552950"/>
          </a:xfrm>
          <a:prstGeom prst="rect">
            <a:avLst/>
          </a:prstGeom>
        </p:spPr>
      </p:pic>
    </p:spTree>
    <p:extLst>
      <p:ext uri="{BB962C8B-B14F-4D97-AF65-F5344CB8AC3E}">
        <p14:creationId xmlns:p14="http://schemas.microsoft.com/office/powerpoint/2010/main" val="3883363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Memory: Swapping, 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b="1" spc="-5" dirty="0">
                <a:latin typeface="Times New Roman" panose="02020603050405020304" pitchFamily="18" charset="0"/>
                <a:cs typeface="Times New Roman" panose="02020603050405020304" pitchFamily="18" charset="0"/>
              </a:rPr>
              <a:t>Paging: </a:t>
            </a:r>
            <a:r>
              <a:rPr lang="en-US" sz="2200" spc="-5" dirty="0">
                <a:latin typeface="Times New Roman" panose="02020603050405020304" pitchFamily="18" charset="0"/>
                <a:cs typeface="Times New Roman" panose="02020603050405020304" pitchFamily="18" charset="0"/>
              </a:rPr>
              <a:t>Page table, </a:t>
            </a:r>
            <a:r>
              <a:rPr lang="en-US" sz="2200" b="1" spc="-5" dirty="0">
                <a:latin typeface="Times New Roman" panose="02020603050405020304" pitchFamily="18" charset="0"/>
                <a:cs typeface="Times New Roman" panose="02020603050405020304" pitchFamily="18" charset="0"/>
              </a:rPr>
              <a:t>Segmentation</a:t>
            </a:r>
            <a:r>
              <a:rPr lang="en-US" sz="2200" spc="-5" dirty="0">
                <a:latin typeface="Times New Roman" panose="02020603050405020304" pitchFamily="18" charset="0"/>
                <a:cs typeface="Times New Roman" panose="02020603050405020304" pitchFamily="18" charset="0"/>
              </a:rPr>
              <a:t>, 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Virtual Memory: Basics of Virtual Memory – Hardware and control structures, 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Least Recently Used (LRU), Optimal (OPT), Second Chance (SC)</a:t>
            </a:r>
            <a:r>
              <a:rPr lang="gu-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First In First Out (FIFO),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177060865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9742" y="762000"/>
            <a:ext cx="11165058" cy="5686300"/>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From the user point of view, logical address space of any process is a collection of code, data and stack.</a:t>
            </a:r>
          </a:p>
          <a:p>
            <a:pPr marL="355600" indent="-342900" algn="just">
              <a:lnSpc>
                <a:spcPts val="2740"/>
              </a:lnSpc>
              <a:spcBef>
                <a:spcPts val="1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Code can be comprise of main function, user define function and library function.</a:t>
            </a:r>
          </a:p>
          <a:p>
            <a:pPr marL="355600" indent="-342900" algn="just">
              <a:lnSpc>
                <a:spcPts val="2740"/>
              </a:lnSpc>
              <a:spcBef>
                <a:spcPts val="1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Data can be local variable, global variable, array and other data structure.</a:t>
            </a:r>
          </a:p>
          <a:p>
            <a:pPr marL="355600" indent="-342900" algn="just">
              <a:lnSpc>
                <a:spcPts val="2740"/>
              </a:lnSpc>
              <a:spcBef>
                <a:spcPts val="1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The logical address space of a process is divided into blocks of varying size, called segments.</a:t>
            </a:r>
          </a:p>
          <a:p>
            <a:pPr marL="355600" indent="-342900" algn="just">
              <a:lnSpc>
                <a:spcPts val="2740"/>
              </a:lnSpc>
              <a:spcBef>
                <a:spcPts val="1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When ever a process is to be executed, its segments are moved from secondary storage to the main memory.</a:t>
            </a:r>
          </a:p>
          <a:p>
            <a:pPr marL="355600" indent="-342900" algn="just">
              <a:lnSpc>
                <a:spcPts val="2740"/>
              </a:lnSpc>
              <a:spcBef>
                <a:spcPts val="1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Each segment is allocated a chunk of free memory of the size equal to that segment.</a:t>
            </a:r>
          </a:p>
          <a:p>
            <a:pPr marL="355600" indent="-342900" algn="just">
              <a:lnSpc>
                <a:spcPts val="2740"/>
              </a:lnSpc>
              <a:spcBef>
                <a:spcPts val="100"/>
              </a:spcBef>
              <a:buFont typeface="Arial" panose="020B0604020202020204" pitchFamily="34" charset="0"/>
              <a:buChar char="•"/>
            </a:pPr>
            <a:endParaRPr lang="en-US" sz="22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OS maintains one table known as segment table, for each process. It includes size of segment and location in memory where the segment has been loaded.</a:t>
            </a:r>
          </a:p>
        </p:txBody>
      </p:sp>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Segmentation</a:t>
            </a:r>
          </a:p>
        </p:txBody>
      </p:sp>
    </p:spTree>
    <p:extLst>
      <p:ext uri="{BB962C8B-B14F-4D97-AF65-F5344CB8AC3E}">
        <p14:creationId xmlns:p14="http://schemas.microsoft.com/office/powerpoint/2010/main" val="38444754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b="1" spc="-5" dirty="0">
                <a:latin typeface="Times New Roman" panose="02020603050405020304" pitchFamily="18" charset="0"/>
                <a:cs typeface="Times New Roman" panose="02020603050405020304" pitchFamily="18" charset="0"/>
              </a:rPr>
              <a:t>Memory:</a:t>
            </a:r>
            <a:r>
              <a:rPr lang="en-US" sz="2200" spc="-5" dirty="0">
                <a:latin typeface="Times New Roman" panose="02020603050405020304" pitchFamily="18" charset="0"/>
                <a:cs typeface="Times New Roman" panose="02020603050405020304" pitchFamily="18" charset="0"/>
              </a:rPr>
              <a:t> Swapping, 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Paging: Page table, Segmentation, 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Virtual Memory: Basics of Virtual Memory – Hardware and control structures, 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Least Recently Used (LRU), Optimal (OPT), Second Chance (SC)</a:t>
            </a:r>
            <a:r>
              <a:rPr lang="gu-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First In First Out (FIFO),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9091463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806548"/>
            <a:ext cx="11165058" cy="1056828"/>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Logical Address is divided into two parts:</a:t>
            </a:r>
          </a:p>
          <a:p>
            <a:pPr marL="469900" indent="-457200" algn="just">
              <a:lnSpc>
                <a:spcPts val="2740"/>
              </a:lnSpc>
              <a:spcBef>
                <a:spcPts val="100"/>
              </a:spcBef>
              <a:buFont typeface="+mj-lt"/>
              <a:buAutoNum type="arabicPeriod"/>
            </a:pPr>
            <a:r>
              <a:rPr lang="en-US" sz="2200" dirty="0">
                <a:latin typeface="Times New Roman" panose="02020603050405020304" pitchFamily="18" charset="0"/>
                <a:cs typeface="Times New Roman" panose="02020603050405020304" pitchFamily="18" charset="0"/>
              </a:rPr>
              <a:t>Segment number</a:t>
            </a:r>
          </a:p>
          <a:p>
            <a:pPr marL="469900" indent="-457200" algn="just">
              <a:lnSpc>
                <a:spcPts val="2740"/>
              </a:lnSpc>
              <a:spcBef>
                <a:spcPts val="100"/>
              </a:spcBef>
              <a:buFont typeface="+mj-lt"/>
              <a:buAutoNum type="arabicPeriod"/>
            </a:pPr>
            <a:r>
              <a:rPr lang="en-US" sz="2200" dirty="0">
                <a:latin typeface="Times New Roman" panose="02020603050405020304" pitchFamily="18" charset="0"/>
                <a:cs typeface="Times New Roman" panose="02020603050405020304" pitchFamily="18" charset="0"/>
              </a:rPr>
              <a:t>Offset</a:t>
            </a:r>
          </a:p>
        </p:txBody>
      </p:sp>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Segmentation</a:t>
            </a:r>
          </a:p>
        </p:txBody>
      </p:sp>
      <p:pic>
        <p:nvPicPr>
          <p:cNvPr id="5" name="Picture 4">
            <a:extLst>
              <a:ext uri="{FF2B5EF4-FFF2-40B4-BE49-F238E27FC236}">
                <a16:creationId xmlns:a16="http://schemas.microsoft.com/office/drawing/2014/main" id="{7064DCD2-ACFD-49A5-8D8A-63885B324978}"/>
              </a:ext>
            </a:extLst>
          </p:cNvPr>
          <p:cNvPicPr>
            <a:picLocks noChangeAspect="1"/>
          </p:cNvPicPr>
          <p:nvPr/>
        </p:nvPicPr>
        <p:blipFill>
          <a:blip r:embed="rId2"/>
          <a:stretch>
            <a:fillRect/>
          </a:stretch>
        </p:blipFill>
        <p:spPr>
          <a:xfrm>
            <a:off x="3276600" y="1315033"/>
            <a:ext cx="7848600" cy="4571025"/>
          </a:xfrm>
          <a:prstGeom prst="rect">
            <a:avLst/>
          </a:prstGeom>
        </p:spPr>
      </p:pic>
    </p:spTree>
    <p:extLst>
      <p:ext uri="{BB962C8B-B14F-4D97-AF65-F5344CB8AC3E}">
        <p14:creationId xmlns:p14="http://schemas.microsoft.com/office/powerpoint/2010/main" val="42864089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Memory: Swapping, 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Paging: Page table, Segmentation, 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b="1" dirty="0">
                <a:latin typeface="Times New Roman" panose="02020603050405020304" pitchFamily="18" charset="0"/>
                <a:cs typeface="Times New Roman" panose="02020603050405020304" pitchFamily="18" charset="0"/>
              </a:rPr>
              <a:t>Virtual Memory: </a:t>
            </a:r>
            <a:r>
              <a:rPr lang="en-US" sz="2200" dirty="0">
                <a:latin typeface="Times New Roman" panose="02020603050405020304" pitchFamily="18" charset="0"/>
                <a:cs typeface="Times New Roman" panose="02020603050405020304" pitchFamily="18" charset="0"/>
              </a:rPr>
              <a:t>Basics of Virtual Memory – Hardware and control structures, 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Least Recently Used (LRU), Optimal (OPT), Second Chance (SC)</a:t>
            </a:r>
            <a:r>
              <a:rPr lang="gu-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First In First Out (FIFO),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218615162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69742" y="762000"/>
            <a:ext cx="11393658" cy="4270400"/>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Memory is hardware that your computer uses to load the operating system and run programs.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Computer consists of one or more RAM chips that each have several memory modules.</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The amount of real memory in a computer is limited to the amount of RAM installed. Common memory sizes are 1GB, 2GB, and 4GB.</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Because your computer has a finite amount of RAM, it is possible to run out of memory when too many programs are running at one time. </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is where </a:t>
            </a:r>
            <a:r>
              <a:rPr lang="en-US" sz="2400" b="1" u="sng" dirty="0">
                <a:latin typeface="Times New Roman" panose="02020603050405020304" pitchFamily="18" charset="0"/>
                <a:cs typeface="Times New Roman" panose="02020603050405020304" pitchFamily="18" charset="0"/>
              </a:rPr>
              <a:t>virtual memory</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comes into the picture.</a:t>
            </a:r>
          </a:p>
        </p:txBody>
      </p:sp>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Virtual Memory</a:t>
            </a:r>
          </a:p>
        </p:txBody>
      </p:sp>
    </p:spTree>
    <p:extLst>
      <p:ext uri="{BB962C8B-B14F-4D97-AF65-F5344CB8AC3E}">
        <p14:creationId xmlns:p14="http://schemas.microsoft.com/office/powerpoint/2010/main" val="161717548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914400"/>
            <a:ext cx="10972800" cy="2846933"/>
          </a:xfrm>
          <a:prstGeom prst="rect">
            <a:avLst/>
          </a:prstGeom>
        </p:spPr>
        <p:txBody>
          <a:bodyPr vert="horz" wrap="square" lIns="0" tIns="12700" rIns="0" bIns="0" rtlCol="0">
            <a:spAutoFit/>
          </a:bodyPr>
          <a:lstStyle/>
          <a:p>
            <a:pPr marL="12700" algn="just">
              <a:lnSpc>
                <a:spcPts val="2740"/>
              </a:lnSpc>
              <a:spcBef>
                <a:spcPts val="100"/>
              </a:spcBef>
            </a:pPr>
            <a:r>
              <a:rPr lang="en-US" sz="2400" dirty="0">
                <a:latin typeface="Times New Roman" panose="02020603050405020304" pitchFamily="18" charset="0"/>
                <a:cs typeface="Times New Roman" panose="02020603050405020304" pitchFamily="18" charset="0"/>
              </a:rPr>
              <a:t>Virtual memory increases the available memory of your computer by enlarging the "address space," or places in memory where data can be stored.</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does this by using hard disk space for additional memory allocation.</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However, since the hard drive is much slower than the RAM, data stored in virtual memory must be mapped back to real memory in order to be used.</a:t>
            </a:r>
          </a:p>
          <a:p>
            <a:pPr marL="355600" indent="-342900" algn="just">
              <a:lnSpc>
                <a:spcPts val="2740"/>
              </a:lnSpc>
              <a:spcBef>
                <a:spcPts val="100"/>
              </a:spcBef>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Virtual Memory</a:t>
            </a:r>
          </a:p>
        </p:txBody>
      </p:sp>
    </p:spTree>
    <p:extLst>
      <p:ext uri="{BB962C8B-B14F-4D97-AF65-F5344CB8AC3E}">
        <p14:creationId xmlns:p14="http://schemas.microsoft.com/office/powerpoint/2010/main" val="868397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872158"/>
            <a:ext cx="8763000" cy="5681042"/>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Each program has its own address space, which is broken up into pages.</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Each page is a contiguous range of addresses.</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These pages are mapped onto the physical memory but, to run the program, all pages are not required to be present in the physical memory.</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The operating system keeps those parts of the program currently in use in main memory, and the rest on the disk.</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In a system using virtual memory, the physical memory is divided into page frames and the virtual address space is divided in into equally-sized partitions called pages.</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610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Virtual Memory</a:t>
            </a:r>
          </a:p>
        </p:txBody>
      </p:sp>
      <p:pic>
        <p:nvPicPr>
          <p:cNvPr id="5" name="Picture 4">
            <a:extLst>
              <a:ext uri="{FF2B5EF4-FFF2-40B4-BE49-F238E27FC236}">
                <a16:creationId xmlns:a16="http://schemas.microsoft.com/office/drawing/2014/main" id="{EA4B7BC1-2312-4CD5-B2AE-2D780F051059}"/>
              </a:ext>
            </a:extLst>
          </p:cNvPr>
          <p:cNvPicPr>
            <a:picLocks noChangeAspect="1"/>
          </p:cNvPicPr>
          <p:nvPr/>
        </p:nvPicPr>
        <p:blipFill>
          <a:blip r:embed="rId2"/>
          <a:stretch>
            <a:fillRect/>
          </a:stretch>
        </p:blipFill>
        <p:spPr>
          <a:xfrm>
            <a:off x="9525000" y="1333500"/>
            <a:ext cx="2365472" cy="4191000"/>
          </a:xfrm>
          <a:prstGeom prst="rect">
            <a:avLst/>
          </a:prstGeom>
        </p:spPr>
      </p:pic>
    </p:spTree>
    <p:extLst>
      <p:ext uri="{BB962C8B-B14F-4D97-AF65-F5344CB8AC3E}">
        <p14:creationId xmlns:p14="http://schemas.microsoft.com/office/powerpoint/2010/main" val="350650910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457200" y="872158"/>
            <a:ext cx="11201400" cy="2487861"/>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Virtual memory involves the separation of logical memory perceived(aware) by user from physical memory</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This separation allows extremely large virtual memory to be provided for programmers when only smaller amount of physical memory is available.</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Thus programmer need not to worry about the amount of memory available.</a:t>
            </a:r>
          </a:p>
        </p:txBody>
      </p:sp>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Virtual Memory: Hardware &amp; Control Structures</a:t>
            </a:r>
          </a:p>
        </p:txBody>
      </p:sp>
      <p:pic>
        <p:nvPicPr>
          <p:cNvPr id="6" name="Picture 5">
            <a:extLst>
              <a:ext uri="{FF2B5EF4-FFF2-40B4-BE49-F238E27FC236}">
                <a16:creationId xmlns:a16="http://schemas.microsoft.com/office/drawing/2014/main" id="{931F0D60-DAF1-4BDC-A463-E66ECE116EDF}"/>
              </a:ext>
            </a:extLst>
          </p:cNvPr>
          <p:cNvPicPr>
            <a:picLocks noChangeAspect="1"/>
          </p:cNvPicPr>
          <p:nvPr/>
        </p:nvPicPr>
        <p:blipFill>
          <a:blip r:embed="rId2"/>
          <a:stretch>
            <a:fillRect/>
          </a:stretch>
        </p:blipFill>
        <p:spPr>
          <a:xfrm>
            <a:off x="2743200" y="3328156"/>
            <a:ext cx="5791200" cy="3072644"/>
          </a:xfrm>
          <a:prstGeom prst="rect">
            <a:avLst/>
          </a:prstGeom>
        </p:spPr>
      </p:pic>
    </p:spTree>
    <p:extLst>
      <p:ext uri="{BB962C8B-B14F-4D97-AF65-F5344CB8AC3E}">
        <p14:creationId xmlns:p14="http://schemas.microsoft.com/office/powerpoint/2010/main" val="208302865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Virtual Memory: Hardware &amp; Control Structures</a:t>
            </a:r>
          </a:p>
        </p:txBody>
      </p:sp>
      <p:sp>
        <p:nvSpPr>
          <p:cNvPr id="2" name="Rectangle: Rounded Corners 1">
            <a:extLst>
              <a:ext uri="{FF2B5EF4-FFF2-40B4-BE49-F238E27FC236}">
                <a16:creationId xmlns:a16="http://schemas.microsoft.com/office/drawing/2014/main" id="{E070B7F4-0588-468D-914C-A45FA0CC05DC}"/>
              </a:ext>
            </a:extLst>
          </p:cNvPr>
          <p:cNvSpPr/>
          <p:nvPr/>
        </p:nvSpPr>
        <p:spPr>
          <a:xfrm>
            <a:off x="4394982" y="1066800"/>
            <a:ext cx="3200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Virtual Memory Implemented</a:t>
            </a:r>
            <a:endParaRPr lang="en-IN" sz="2400" dirty="0"/>
          </a:p>
        </p:txBody>
      </p:sp>
      <p:sp>
        <p:nvSpPr>
          <p:cNvPr id="7" name="Rectangle: Rounded Corners 6">
            <a:extLst>
              <a:ext uri="{FF2B5EF4-FFF2-40B4-BE49-F238E27FC236}">
                <a16:creationId xmlns:a16="http://schemas.microsoft.com/office/drawing/2014/main" id="{51C477FF-BA05-47A3-974B-79C643C9CC28}"/>
              </a:ext>
            </a:extLst>
          </p:cNvPr>
          <p:cNvSpPr/>
          <p:nvPr/>
        </p:nvSpPr>
        <p:spPr>
          <a:xfrm>
            <a:off x="990600" y="3355145"/>
            <a:ext cx="3200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Demand Paging</a:t>
            </a:r>
            <a:endParaRPr lang="en-IN" sz="2400" dirty="0"/>
          </a:p>
        </p:txBody>
      </p:sp>
      <p:sp>
        <p:nvSpPr>
          <p:cNvPr id="8" name="Rectangle: Rounded Corners 7">
            <a:extLst>
              <a:ext uri="{FF2B5EF4-FFF2-40B4-BE49-F238E27FC236}">
                <a16:creationId xmlns:a16="http://schemas.microsoft.com/office/drawing/2014/main" id="{55DC5C76-8252-4B8E-BC8E-D8054AC75489}"/>
              </a:ext>
            </a:extLst>
          </p:cNvPr>
          <p:cNvSpPr/>
          <p:nvPr/>
        </p:nvSpPr>
        <p:spPr>
          <a:xfrm>
            <a:off x="4419600" y="3355145"/>
            <a:ext cx="3200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Segmentation</a:t>
            </a:r>
            <a:endParaRPr lang="en-IN" dirty="0"/>
          </a:p>
        </p:txBody>
      </p:sp>
      <p:sp>
        <p:nvSpPr>
          <p:cNvPr id="9" name="Rectangle: Rounded Corners 8">
            <a:extLst>
              <a:ext uri="{FF2B5EF4-FFF2-40B4-BE49-F238E27FC236}">
                <a16:creationId xmlns:a16="http://schemas.microsoft.com/office/drawing/2014/main" id="{99FBF3E6-D36C-4F6E-8B3A-CC739C127AD4}"/>
              </a:ext>
            </a:extLst>
          </p:cNvPr>
          <p:cNvSpPr/>
          <p:nvPr/>
        </p:nvSpPr>
        <p:spPr>
          <a:xfrm>
            <a:off x="7812258" y="3355145"/>
            <a:ext cx="3200400" cy="1524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t>Paging</a:t>
            </a:r>
            <a:endParaRPr lang="en-IN" sz="2400" dirty="0"/>
          </a:p>
        </p:txBody>
      </p:sp>
      <p:cxnSp>
        <p:nvCxnSpPr>
          <p:cNvPr id="18" name="Straight Connector 17">
            <a:extLst>
              <a:ext uri="{FF2B5EF4-FFF2-40B4-BE49-F238E27FC236}">
                <a16:creationId xmlns:a16="http://schemas.microsoft.com/office/drawing/2014/main" id="{54C0F91C-AD6E-42A1-ABDB-44C28ED721F5}"/>
              </a:ext>
            </a:extLst>
          </p:cNvPr>
          <p:cNvCxnSpPr>
            <a:stCxn id="2" idx="1"/>
          </p:cNvCxnSpPr>
          <p:nvPr/>
        </p:nvCxnSpPr>
        <p:spPr>
          <a:xfrm flipH="1">
            <a:off x="2590800" y="1828800"/>
            <a:ext cx="1804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9357535B-B9DE-467E-A914-6D7D437D1759}"/>
              </a:ext>
            </a:extLst>
          </p:cNvPr>
          <p:cNvCxnSpPr/>
          <p:nvPr/>
        </p:nvCxnSpPr>
        <p:spPr>
          <a:xfrm flipH="1">
            <a:off x="7595382" y="1828800"/>
            <a:ext cx="1804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4558BF2-A96B-4290-8D8D-67E2623738BA}"/>
              </a:ext>
            </a:extLst>
          </p:cNvPr>
          <p:cNvCxnSpPr>
            <a:endCxn id="7" idx="0"/>
          </p:cNvCxnSpPr>
          <p:nvPr/>
        </p:nvCxnSpPr>
        <p:spPr>
          <a:xfrm>
            <a:off x="2590800" y="1828800"/>
            <a:ext cx="0" cy="152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0A0F2FFB-0030-45B0-9204-00F85C825777}"/>
              </a:ext>
            </a:extLst>
          </p:cNvPr>
          <p:cNvCxnSpPr/>
          <p:nvPr/>
        </p:nvCxnSpPr>
        <p:spPr>
          <a:xfrm>
            <a:off x="9399564" y="1827627"/>
            <a:ext cx="0" cy="15263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B127CA2-5EF5-4968-BD7F-1D7C088CDEC4}"/>
              </a:ext>
            </a:extLst>
          </p:cNvPr>
          <p:cNvCxnSpPr>
            <a:cxnSpLocks/>
          </p:cNvCxnSpPr>
          <p:nvPr/>
        </p:nvCxnSpPr>
        <p:spPr>
          <a:xfrm>
            <a:off x="5995182" y="2590799"/>
            <a:ext cx="0" cy="763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326419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Memory: Swapping, 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Paging: Page table, Segmentation, </a:t>
            </a:r>
            <a:r>
              <a:rPr lang="en-US" sz="2200" b="1" spc="-5" dirty="0">
                <a:latin typeface="Times New Roman" panose="02020603050405020304" pitchFamily="18" charset="0"/>
                <a:cs typeface="Times New Roman" panose="02020603050405020304" pitchFamily="18" charset="0"/>
              </a:rPr>
              <a:t>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Virtual Memory: Basics of Virtual Memory – Hardware and control structures, 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Least Recently Used (LRU), Optimal (OPT), Second Chance (SC)</a:t>
            </a:r>
            <a:r>
              <a:rPr lang="gu-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First In First Out (FIFO),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30306922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Demand Paging</a:t>
            </a:r>
          </a:p>
        </p:txBody>
      </p:sp>
      <p:sp>
        <p:nvSpPr>
          <p:cNvPr id="12" name="object 3">
            <a:extLst>
              <a:ext uri="{FF2B5EF4-FFF2-40B4-BE49-F238E27FC236}">
                <a16:creationId xmlns:a16="http://schemas.microsoft.com/office/drawing/2014/main" id="{1BE57B47-DA97-4167-B635-E5898441D8A2}"/>
              </a:ext>
            </a:extLst>
          </p:cNvPr>
          <p:cNvSpPr txBox="1"/>
          <p:nvPr/>
        </p:nvSpPr>
        <p:spPr>
          <a:xfrm>
            <a:off x="457200" y="872158"/>
            <a:ext cx="11201400" cy="5334794"/>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Demand paging is similar to a paging system with swapping where processes may reside in secondary memory. When we want to execute a process, we swap it into the main memory.</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Rather than swapping entire process into memory we use lazy swapper.</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 lazy swapper never swaps page into memory, unless that page will be needed.</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If some process is needs to be swap in, then pager(page table handler) brings only those pages which will be used by process.</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Thus avoid reading unused pages and decrease swap time and amount of physical memory needed.</a:t>
            </a:r>
          </a:p>
        </p:txBody>
      </p:sp>
    </p:spTree>
    <p:extLst>
      <p:ext uri="{BB962C8B-B14F-4D97-AF65-F5344CB8AC3E}">
        <p14:creationId xmlns:p14="http://schemas.microsoft.com/office/powerpoint/2010/main" val="43816815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Demand Paging</a:t>
            </a:r>
          </a:p>
        </p:txBody>
      </p:sp>
      <p:sp>
        <p:nvSpPr>
          <p:cNvPr id="12" name="object 3">
            <a:extLst>
              <a:ext uri="{FF2B5EF4-FFF2-40B4-BE49-F238E27FC236}">
                <a16:creationId xmlns:a16="http://schemas.microsoft.com/office/drawing/2014/main" id="{1BE57B47-DA97-4167-B635-E5898441D8A2}"/>
              </a:ext>
            </a:extLst>
          </p:cNvPr>
          <p:cNvSpPr txBox="1"/>
          <p:nvPr/>
        </p:nvSpPr>
        <p:spPr>
          <a:xfrm>
            <a:off x="457200" y="872158"/>
            <a:ext cx="11201400" cy="5334794"/>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Demand paging is similar to a paging system with swapping where processes may reside in secondary memory. When we want to execute a process, we swap it into the main memory.</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Rather than swapping entire process into memory we use lazy swapper.</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A lazy swapper never swaps page into memory, unless that page will be needed.</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If some process is needs to be swap in, then pager(page table handler) brings only those pages which will be used by process.</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Thus avoid reading unused pages and decrease swap time and amount of physical memory needed.</a:t>
            </a:r>
          </a:p>
        </p:txBody>
      </p:sp>
    </p:spTree>
    <p:extLst>
      <p:ext uri="{BB962C8B-B14F-4D97-AF65-F5344CB8AC3E}">
        <p14:creationId xmlns:p14="http://schemas.microsoft.com/office/powerpoint/2010/main" val="33827046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143000"/>
            <a:ext cx="11353800" cy="2463751"/>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Introduction</a:t>
            </a:r>
            <a:r>
              <a:rPr sz="2400" b="1"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Second major component of computer system is memory after processors.</a:t>
            </a: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CPU can only access main memory and register.</a:t>
            </a: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To access any data than that data must be fetched into main memory from disk.</a:t>
            </a:r>
          </a:p>
          <a:p>
            <a:pPr marL="12700" algn="just">
              <a:lnSpc>
                <a:spcPts val="2740"/>
              </a:lnSpc>
              <a:spcBef>
                <a:spcPts val="100"/>
              </a:spcBef>
            </a:pPr>
            <a:endParaRPr lang="en-US" sz="2400" b="1"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Definition</a:t>
            </a:r>
            <a:r>
              <a:rPr lang="en-US" sz="2400" b="1" dirty="0">
                <a:latin typeface="Times New Roman" panose="02020603050405020304" pitchFamily="18" charset="0"/>
                <a:cs typeface="Times New Roman" panose="02020603050405020304" pitchFamily="18" charset="0"/>
              </a:rPr>
              <a:t>: </a:t>
            </a:r>
            <a:r>
              <a:rPr lang="en-US" sz="2400" dirty="0">
                <a:latin typeface="Times New Roman" panose="02020603050405020304" pitchFamily="18" charset="0"/>
                <a:cs typeface="Times New Roman" panose="02020603050405020304" pitchFamily="18" charset="0"/>
              </a:rPr>
              <a:t>Computer memory is the physical device, capable to store information in a temporary or permanent mode.</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Memory Concept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Demand Paging</a:t>
            </a:r>
          </a:p>
        </p:txBody>
      </p:sp>
      <p:pic>
        <p:nvPicPr>
          <p:cNvPr id="3" name="Picture 2">
            <a:extLst>
              <a:ext uri="{FF2B5EF4-FFF2-40B4-BE49-F238E27FC236}">
                <a16:creationId xmlns:a16="http://schemas.microsoft.com/office/drawing/2014/main" id="{6AC5C83C-37FD-4FE4-9A06-A76F50AFC364}"/>
              </a:ext>
            </a:extLst>
          </p:cNvPr>
          <p:cNvPicPr>
            <a:picLocks noChangeAspect="1"/>
          </p:cNvPicPr>
          <p:nvPr/>
        </p:nvPicPr>
        <p:blipFill>
          <a:blip r:embed="rId2"/>
          <a:stretch>
            <a:fillRect/>
          </a:stretch>
        </p:blipFill>
        <p:spPr>
          <a:xfrm>
            <a:off x="1974374" y="947737"/>
            <a:ext cx="7855426" cy="4962525"/>
          </a:xfrm>
          <a:prstGeom prst="rect">
            <a:avLst/>
          </a:prstGeom>
        </p:spPr>
      </p:pic>
    </p:spTree>
    <p:extLst>
      <p:ext uri="{BB962C8B-B14F-4D97-AF65-F5344CB8AC3E}">
        <p14:creationId xmlns:p14="http://schemas.microsoft.com/office/powerpoint/2010/main" val="391012036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Memory: Swapping, 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Paging: Page table, Segmentation, 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Virtual Memory: Basics of Virtual Memory – Hardware and control structures, </a:t>
            </a:r>
            <a:r>
              <a:rPr lang="en-US" sz="2200" b="1" dirty="0">
                <a:latin typeface="Times New Roman" panose="02020603050405020304" pitchFamily="18" charset="0"/>
                <a:cs typeface="Times New Roman" panose="02020603050405020304" pitchFamily="18" charset="0"/>
              </a:rPr>
              <a:t>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Least Recently Used (LRU), Optimal (OPT), Second Chance (SC)</a:t>
            </a:r>
            <a:r>
              <a:rPr lang="gu-IN" sz="2200" dirty="0">
                <a:latin typeface="Times New Roman" panose="02020603050405020304" pitchFamily="18" charset="0"/>
                <a:cs typeface="Times New Roman" panose="02020603050405020304" pitchFamily="18" charset="0"/>
              </a:rPr>
              <a:t>, </a:t>
            </a:r>
            <a:r>
              <a:rPr lang="en-US" sz="2200" dirty="0">
                <a:latin typeface="Times New Roman" panose="02020603050405020304" pitchFamily="18" charset="0"/>
                <a:cs typeface="Times New Roman" panose="02020603050405020304" pitchFamily="18" charset="0"/>
              </a:rPr>
              <a:t>First In First Out (FIFO),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356767984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Demand Paging – Page Fault</a:t>
            </a:r>
          </a:p>
        </p:txBody>
      </p:sp>
      <p:sp>
        <p:nvSpPr>
          <p:cNvPr id="12" name="object 3">
            <a:extLst>
              <a:ext uri="{FF2B5EF4-FFF2-40B4-BE49-F238E27FC236}">
                <a16:creationId xmlns:a16="http://schemas.microsoft.com/office/drawing/2014/main" id="{1BE57B47-DA97-4167-B635-E5898441D8A2}"/>
              </a:ext>
            </a:extLst>
          </p:cNvPr>
          <p:cNvSpPr txBox="1"/>
          <p:nvPr/>
        </p:nvSpPr>
        <p:spPr>
          <a:xfrm>
            <a:off x="495300" y="1066800"/>
            <a:ext cx="11201400" cy="4296048"/>
          </a:xfrm>
          <a:prstGeom prst="rect">
            <a:avLst/>
          </a:prstGeom>
        </p:spPr>
        <p:txBody>
          <a:bodyPr vert="horz" wrap="square" lIns="0" tIns="12700" rIns="0" bIns="0" rtlCol="0">
            <a:spAutoFit/>
          </a:bodyPr>
          <a:lstStyle/>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If a process tries to access a page that is not in main memory then it causes page fault.</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Page Table includes the valid-invalid bit for each page entry.</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1270000" lvl="2"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If the bit is valid then the page is currently available in the memory.</a:t>
            </a:r>
          </a:p>
          <a:p>
            <a:pPr marL="1270000" lvl="2"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If it is set to invalid then page is either invalid or not present in the main memory.</a:t>
            </a:r>
          </a:p>
          <a:p>
            <a:pPr marL="355600"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Whenever logical address is generated the system operates as follows</a:t>
            </a:r>
          </a:p>
          <a:p>
            <a:pPr marL="1270000" lvl="2" indent="-342900" algn="just">
              <a:lnSpc>
                <a:spcPts val="2740"/>
              </a:lnSpc>
              <a:spcBef>
                <a:spcPts val="100"/>
              </a:spcBef>
              <a:buFont typeface="Arial" panose="020B0604020202020204" pitchFamily="34" charset="0"/>
              <a:buChar char="•"/>
            </a:pPr>
            <a:endParaRPr lang="en-US" sz="2400" spc="-5" dirty="0">
              <a:latin typeface="Times New Roman" panose="02020603050405020304" pitchFamily="18" charset="0"/>
              <a:cs typeface="Times New Roman" panose="02020603050405020304" pitchFamily="18" charset="0"/>
            </a:endParaRPr>
          </a:p>
          <a:p>
            <a:pPr marL="1270000" lvl="2"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Page table is searched if the validity bit is set to valid then physical address is determined</a:t>
            </a:r>
          </a:p>
          <a:p>
            <a:pPr marL="1270000" lvl="2"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If page validity is invalid then OS read that page into free from disk.</a:t>
            </a:r>
          </a:p>
        </p:txBody>
      </p:sp>
    </p:spTree>
    <p:extLst>
      <p:ext uri="{BB962C8B-B14F-4D97-AF65-F5344CB8AC3E}">
        <p14:creationId xmlns:p14="http://schemas.microsoft.com/office/powerpoint/2010/main" val="330753918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Demand Paging – Page Fault</a:t>
            </a:r>
          </a:p>
        </p:txBody>
      </p:sp>
      <p:sp>
        <p:nvSpPr>
          <p:cNvPr id="12" name="object 3">
            <a:extLst>
              <a:ext uri="{FF2B5EF4-FFF2-40B4-BE49-F238E27FC236}">
                <a16:creationId xmlns:a16="http://schemas.microsoft.com/office/drawing/2014/main" id="{1BE57B47-DA97-4167-B635-E5898441D8A2}"/>
              </a:ext>
            </a:extLst>
          </p:cNvPr>
          <p:cNvSpPr txBox="1"/>
          <p:nvPr/>
        </p:nvSpPr>
        <p:spPr>
          <a:xfrm>
            <a:off x="495300" y="1066800"/>
            <a:ext cx="11201400" cy="5001369"/>
          </a:xfrm>
          <a:prstGeom prst="rect">
            <a:avLst/>
          </a:prstGeom>
        </p:spPr>
        <p:txBody>
          <a:bodyPr vert="horz" wrap="square" lIns="0" tIns="12700" rIns="0" bIns="0" rtlCol="0">
            <a:spAutoFit/>
          </a:bodyPr>
          <a:lstStyle/>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Following steps are followed to manage page fault:</a:t>
            </a: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1. Check page table for the process to determine whether the reference is valid or invalid.</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2. If the page is invalid then terminate the process, but if the page is valid but currently not available in main memory, then generate trap instruction.</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3. OS determines the location of that page on swap area.</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4. Then it will use free frame list to find out free frame. OS will schedule disk operation to read desired page into newly allocated memory.</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5. When disk read is complete modify the page table and set reference bit to valid.</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6. Restart the instruction.</a:t>
            </a:r>
          </a:p>
        </p:txBody>
      </p:sp>
    </p:spTree>
    <p:extLst>
      <p:ext uri="{BB962C8B-B14F-4D97-AF65-F5344CB8AC3E}">
        <p14:creationId xmlns:p14="http://schemas.microsoft.com/office/powerpoint/2010/main" val="380806837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Demand Paging – Page Fault</a:t>
            </a:r>
          </a:p>
        </p:txBody>
      </p:sp>
      <p:pic>
        <p:nvPicPr>
          <p:cNvPr id="3" name="Picture 2">
            <a:extLst>
              <a:ext uri="{FF2B5EF4-FFF2-40B4-BE49-F238E27FC236}">
                <a16:creationId xmlns:a16="http://schemas.microsoft.com/office/drawing/2014/main" id="{834DBB7C-7663-4D3F-8220-FDBCE146875D}"/>
              </a:ext>
            </a:extLst>
          </p:cNvPr>
          <p:cNvPicPr>
            <a:picLocks noChangeAspect="1"/>
          </p:cNvPicPr>
          <p:nvPr/>
        </p:nvPicPr>
        <p:blipFill>
          <a:blip r:embed="rId2"/>
          <a:stretch>
            <a:fillRect/>
          </a:stretch>
        </p:blipFill>
        <p:spPr>
          <a:xfrm>
            <a:off x="1600200" y="904875"/>
            <a:ext cx="8763000" cy="5246194"/>
          </a:xfrm>
          <a:prstGeom prst="rect">
            <a:avLst/>
          </a:prstGeom>
        </p:spPr>
      </p:pic>
    </p:spTree>
    <p:extLst>
      <p:ext uri="{BB962C8B-B14F-4D97-AF65-F5344CB8AC3E}">
        <p14:creationId xmlns:p14="http://schemas.microsoft.com/office/powerpoint/2010/main" val="164834708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Locality of reference </a:t>
            </a:r>
          </a:p>
        </p:txBody>
      </p:sp>
      <p:sp>
        <p:nvSpPr>
          <p:cNvPr id="12" name="object 3">
            <a:extLst>
              <a:ext uri="{FF2B5EF4-FFF2-40B4-BE49-F238E27FC236}">
                <a16:creationId xmlns:a16="http://schemas.microsoft.com/office/drawing/2014/main" id="{1BE57B47-DA97-4167-B635-E5898441D8A2}"/>
              </a:ext>
            </a:extLst>
          </p:cNvPr>
          <p:cNvSpPr txBox="1"/>
          <p:nvPr/>
        </p:nvSpPr>
        <p:spPr>
          <a:xfrm>
            <a:off x="495300" y="1066800"/>
            <a:ext cx="11201400" cy="3898503"/>
          </a:xfrm>
          <a:prstGeom prst="rect">
            <a:avLst/>
          </a:prstGeom>
        </p:spPr>
        <p:txBody>
          <a:bodyPr vert="horz" wrap="square" lIns="0" tIns="12700" rIns="0" bIns="0" rtlCol="0">
            <a:spAutoFit/>
          </a:bodyPr>
          <a:lstStyle/>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Locality is set of pages that are actively used together. A program generally composed of different localities.</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Example, when function is called it defines new locality, and we exit the function the process leaves its locality. Process may return to this locality later.</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dirty="0"/>
              <a:t>Locality of reference (often abbreviated simply as locality) is an extremely important concept in systems.</a:t>
            </a: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The basic idea is that programs don’t just access memory randomly, a program tends to use small amount of data for a while and then move on to another small chunk of data.</a:t>
            </a:r>
          </a:p>
        </p:txBody>
      </p:sp>
    </p:spTree>
    <p:extLst>
      <p:ext uri="{BB962C8B-B14F-4D97-AF65-F5344CB8AC3E}">
        <p14:creationId xmlns:p14="http://schemas.microsoft.com/office/powerpoint/2010/main" val="69600330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W</a:t>
            </a:r>
            <a:r>
              <a:rPr lang="en-IN" sz="3600" b="1" spc="-65" dirty="0">
                <a:latin typeface="Times New Roman"/>
                <a:cs typeface="Times New Roman"/>
              </a:rPr>
              <a:t>orking set</a:t>
            </a:r>
          </a:p>
        </p:txBody>
      </p:sp>
      <p:sp>
        <p:nvSpPr>
          <p:cNvPr id="12" name="object 3">
            <a:extLst>
              <a:ext uri="{FF2B5EF4-FFF2-40B4-BE49-F238E27FC236}">
                <a16:creationId xmlns:a16="http://schemas.microsoft.com/office/drawing/2014/main" id="{1BE57B47-DA97-4167-B635-E5898441D8A2}"/>
              </a:ext>
            </a:extLst>
          </p:cNvPr>
          <p:cNvSpPr txBox="1"/>
          <p:nvPr/>
        </p:nvSpPr>
        <p:spPr>
          <a:xfrm>
            <a:off x="495300" y="1066800"/>
            <a:ext cx="11201400" cy="3193182"/>
          </a:xfrm>
          <a:prstGeom prst="rect">
            <a:avLst/>
          </a:prstGeom>
        </p:spPr>
        <p:txBody>
          <a:bodyPr vert="horz" wrap="square" lIns="0" tIns="12700" rIns="0" bIns="0" rtlCol="0">
            <a:spAutoFit/>
          </a:bodyPr>
          <a:lstStyle/>
          <a:p>
            <a:pPr marL="12700" algn="just">
              <a:lnSpc>
                <a:spcPts val="2740"/>
              </a:lnSpc>
              <a:spcBef>
                <a:spcPts val="100"/>
              </a:spcBef>
            </a:pPr>
            <a:r>
              <a:rPr lang="en-US" sz="2400" b="1" u="sng" spc="-5" dirty="0">
                <a:latin typeface="Times New Roman" panose="02020603050405020304" pitchFamily="18" charset="0"/>
                <a:cs typeface="Times New Roman" panose="02020603050405020304" pitchFamily="18" charset="0"/>
              </a:rPr>
              <a:t>Definition:</a:t>
            </a:r>
            <a:r>
              <a:rPr lang="en-US" sz="2400" b="1"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 working set is the set of pages that will be used by the process in the near future. </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The pages in the most recent page references is the working set.</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If the page is active in use then it will be in the working set but if it is no longer being used then it will dropped working set after some time later. Thus working set is approximation of the program locality.</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545362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Dirty Page / Dirty Bit</a:t>
            </a:r>
            <a:endParaRPr lang="en-IN" sz="3600" b="1" spc="-65" dirty="0">
              <a:latin typeface="Times New Roman"/>
              <a:cs typeface="Times New Roman"/>
            </a:endParaRPr>
          </a:p>
        </p:txBody>
      </p:sp>
      <p:sp>
        <p:nvSpPr>
          <p:cNvPr id="12" name="object 3">
            <a:extLst>
              <a:ext uri="{FF2B5EF4-FFF2-40B4-BE49-F238E27FC236}">
                <a16:creationId xmlns:a16="http://schemas.microsoft.com/office/drawing/2014/main" id="{1BE57B47-DA97-4167-B635-E5898441D8A2}"/>
              </a:ext>
            </a:extLst>
          </p:cNvPr>
          <p:cNvSpPr txBox="1"/>
          <p:nvPr/>
        </p:nvSpPr>
        <p:spPr>
          <a:xfrm>
            <a:off x="495300" y="990600"/>
            <a:ext cx="11201400" cy="3565079"/>
          </a:xfrm>
          <a:prstGeom prst="rect">
            <a:avLst/>
          </a:prstGeom>
        </p:spPr>
        <p:txBody>
          <a:bodyPr vert="horz" wrap="square" lIns="0" tIns="12700" rIns="0" bIns="0" rtlCol="0">
            <a:spAutoFit/>
          </a:bodyPr>
          <a:lstStyle/>
          <a:p>
            <a:pPr marL="12700" algn="just">
              <a:lnSpc>
                <a:spcPts val="2740"/>
              </a:lnSpc>
              <a:spcBef>
                <a:spcPts val="100"/>
              </a:spcBef>
            </a:pPr>
            <a:r>
              <a:rPr lang="en-US" sz="2400" b="1" u="sng" spc="-5" dirty="0">
                <a:latin typeface="Times New Roman" panose="02020603050405020304" pitchFamily="18" charset="0"/>
                <a:cs typeface="Times New Roman" panose="02020603050405020304" pitchFamily="18" charset="0"/>
              </a:rPr>
              <a:t>Definition:</a:t>
            </a:r>
            <a:r>
              <a:rPr lang="en-US" sz="2400" b="1" spc="-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One bit for each page frame, set by hardware whenever the page is modified.</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If a dirty page is replaced, it must be written to disk before its page frame is reused.</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It is cheaper to pick a clean page for replacement than a dirty page:</a:t>
            </a: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The clean page can be simply discarded when it is replaced, whereas the dirty page must be written back to disk.</a:t>
            </a:r>
          </a:p>
          <a:p>
            <a:pPr marL="355600" indent="-342900" algn="just">
              <a:lnSpc>
                <a:spcPts val="2740"/>
              </a:lnSpc>
              <a:spcBef>
                <a:spcPts val="100"/>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Therefore, the page replacement policy will prefer to replace a clean pages over a dirty page.</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3917265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762000" y="990600"/>
            <a:ext cx="10668000" cy="3487493"/>
          </a:xfrm>
          <a:prstGeom prst="rect">
            <a:avLst/>
          </a:prstGeom>
        </p:spPr>
        <p:txBody>
          <a:bodyPr vert="horz" wrap="square" lIns="0" tIns="12065" rIns="0" bIns="0" rtlCol="0">
            <a:spAutoFit/>
          </a:bodyPr>
          <a:lstStyle/>
          <a:p>
            <a:pPr marL="379730" indent="-367665">
              <a:lnSpc>
                <a:spcPct val="100000"/>
              </a:lnSpc>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Memory: Swapping, Contiguous memory allocation, Non-contiguous memory allocation</a:t>
            </a:r>
          </a:p>
          <a:p>
            <a:pPr marL="379730" indent="-367665">
              <a:lnSpc>
                <a:spcPct val="100000"/>
              </a:lnSpc>
              <a:spcBef>
                <a:spcPts val="95"/>
              </a:spcBef>
              <a:buClr>
                <a:srgbClr val="40B9D2"/>
              </a:buClr>
              <a:buFont typeface="Arial MT"/>
              <a:buChar cha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spcBef>
                <a:spcPts val="95"/>
              </a:spcBef>
              <a:buClr>
                <a:srgbClr val="40B9D2"/>
              </a:buClr>
              <a:buFont typeface="Arial MT"/>
              <a:buChar char="●"/>
              <a:tabLst>
                <a:tab pos="379730" algn="l"/>
                <a:tab pos="380365" algn="l"/>
              </a:tabLst>
            </a:pPr>
            <a:r>
              <a:rPr lang="en-US" sz="2200" spc="-5" dirty="0">
                <a:latin typeface="Times New Roman" panose="02020603050405020304" pitchFamily="18" charset="0"/>
                <a:cs typeface="Times New Roman" panose="02020603050405020304" pitchFamily="18" charset="0"/>
              </a:rPr>
              <a:t>Paging: Page table, Segmentation, Demand Paging</a:t>
            </a:r>
          </a:p>
          <a:p>
            <a:pPr marL="12065">
              <a:lnSpc>
                <a:spcPct val="100000"/>
              </a:lnSpc>
              <a:spcBef>
                <a:spcPts val="95"/>
              </a:spcBef>
              <a:buClr>
                <a:srgbClr val="40B9D2"/>
              </a:buClr>
              <a:tabLst>
                <a:tab pos="379730" algn="l"/>
                <a:tab pos="380365" algn="l"/>
              </a:tabLst>
            </a:pPr>
            <a:endParaRPr lang="en-US" sz="2200" spc="-5"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Virtual Memory: Basics of Virtual Memory – Hardware and control structures, Locality of Reference, Page Fault, Dirty Bit</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a:p>
            <a:pPr marL="379730" indent="-367665">
              <a:lnSpc>
                <a:spcPct val="100000"/>
              </a:lnSpc>
              <a:spcBef>
                <a:spcPts val="95"/>
              </a:spcBef>
              <a:buClr>
                <a:srgbClr val="40B9D2"/>
              </a:buClr>
              <a:buFont typeface="Arial MT"/>
              <a:buChar char="●"/>
              <a:tabLst>
                <a:tab pos="379730" algn="l"/>
                <a:tab pos="380365" algn="l"/>
              </a:tabLst>
            </a:pPr>
            <a:r>
              <a:rPr lang="en-US" sz="2200" dirty="0">
                <a:latin typeface="Times New Roman" panose="02020603050405020304" pitchFamily="18" charset="0"/>
                <a:cs typeface="Times New Roman" panose="02020603050405020304" pitchFamily="18" charset="0"/>
              </a:rPr>
              <a:t>Page Replacement Policies: </a:t>
            </a:r>
            <a:r>
              <a:rPr lang="en-US" sz="2200" b="1" dirty="0">
                <a:latin typeface="Times New Roman" panose="02020603050405020304" pitchFamily="18" charset="0"/>
                <a:cs typeface="Times New Roman" panose="02020603050405020304" pitchFamily="18" charset="0"/>
              </a:rPr>
              <a:t>Least Recently Used (LRU), Optimal (OPT)</a:t>
            </a:r>
            <a:r>
              <a:rPr lang="en-US" sz="2200" dirty="0">
                <a:latin typeface="Times New Roman" panose="02020603050405020304" pitchFamily="18" charset="0"/>
                <a:cs typeface="Times New Roman" panose="02020603050405020304" pitchFamily="18" charset="0"/>
              </a:rPr>
              <a:t>, Second Chance (SC)</a:t>
            </a:r>
            <a:r>
              <a:rPr lang="gu-IN" sz="2200" dirty="0">
                <a:latin typeface="Times New Roman" panose="02020603050405020304" pitchFamily="18" charset="0"/>
                <a:cs typeface="Times New Roman" panose="02020603050405020304" pitchFamily="18" charset="0"/>
              </a:rPr>
              <a:t>, </a:t>
            </a:r>
            <a:r>
              <a:rPr lang="en-US" sz="2200" b="1" dirty="0">
                <a:latin typeface="Times New Roman" panose="02020603050405020304" pitchFamily="18" charset="0"/>
                <a:cs typeface="Times New Roman" panose="02020603050405020304" pitchFamily="18" charset="0"/>
              </a:rPr>
              <a:t>First In First Out (FIFO),</a:t>
            </a:r>
            <a:r>
              <a:rPr lang="en-US" sz="2200" dirty="0">
                <a:latin typeface="Times New Roman" panose="02020603050405020304" pitchFamily="18" charset="0"/>
                <a:cs typeface="Times New Roman" panose="02020603050405020304" pitchFamily="18" charset="0"/>
              </a:rPr>
              <a:t> Not Recently Used (NRU)</a:t>
            </a:r>
          </a:p>
          <a:p>
            <a:pPr marL="12065">
              <a:lnSpc>
                <a:spcPct val="100000"/>
              </a:lnSpc>
              <a:spcBef>
                <a:spcPts val="95"/>
              </a:spcBef>
              <a:buClr>
                <a:srgbClr val="40B9D2"/>
              </a:buClr>
              <a:tabLst>
                <a:tab pos="379730" algn="l"/>
                <a:tab pos="380365" algn="l"/>
              </a:tabLst>
            </a:pPr>
            <a:endParaRPr lang="en-US" sz="2200" dirty="0">
              <a:latin typeface="Times New Roman" panose="02020603050405020304" pitchFamily="18" charset="0"/>
              <a:cs typeface="Times New Roman" panose="02020603050405020304" pitchFamily="18" charset="0"/>
            </a:endParaRPr>
          </a:p>
        </p:txBody>
      </p:sp>
      <p:sp>
        <p:nvSpPr>
          <p:cNvPr id="7" name="object 9"/>
          <p:cNvSpPr txBox="1"/>
          <p:nvPr/>
        </p:nvSpPr>
        <p:spPr>
          <a:xfrm>
            <a:off x="438276" y="59519"/>
            <a:ext cx="8050530" cy="574040"/>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Topics Covered</a:t>
            </a:r>
          </a:p>
        </p:txBody>
      </p:sp>
    </p:spTree>
    <p:extLst>
      <p:ext uri="{BB962C8B-B14F-4D97-AF65-F5344CB8AC3E}">
        <p14:creationId xmlns:p14="http://schemas.microsoft.com/office/powerpoint/2010/main" val="144786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9"/>
          <p:cNvSpPr txBox="1"/>
          <p:nvPr/>
        </p:nvSpPr>
        <p:spPr>
          <a:xfrm>
            <a:off x="76200" y="59519"/>
            <a:ext cx="9753600"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Demand Paging – Page Fault</a:t>
            </a:r>
          </a:p>
        </p:txBody>
      </p:sp>
      <p:pic>
        <p:nvPicPr>
          <p:cNvPr id="3" name="Picture 2">
            <a:extLst>
              <a:ext uri="{FF2B5EF4-FFF2-40B4-BE49-F238E27FC236}">
                <a16:creationId xmlns:a16="http://schemas.microsoft.com/office/drawing/2014/main" id="{834DBB7C-7663-4D3F-8220-FDBCE146875D}"/>
              </a:ext>
            </a:extLst>
          </p:cNvPr>
          <p:cNvPicPr>
            <a:picLocks noChangeAspect="1"/>
          </p:cNvPicPr>
          <p:nvPr/>
        </p:nvPicPr>
        <p:blipFill>
          <a:blip r:embed="rId2"/>
          <a:stretch>
            <a:fillRect/>
          </a:stretch>
        </p:blipFill>
        <p:spPr>
          <a:xfrm>
            <a:off x="1600200" y="904875"/>
            <a:ext cx="8763000" cy="5246194"/>
          </a:xfrm>
          <a:prstGeom prst="rect">
            <a:avLst/>
          </a:prstGeom>
        </p:spPr>
      </p:pic>
    </p:spTree>
    <p:extLst>
      <p:ext uri="{BB962C8B-B14F-4D97-AF65-F5344CB8AC3E}">
        <p14:creationId xmlns:p14="http://schemas.microsoft.com/office/powerpoint/2010/main" val="41056601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17314"/>
            <a:ext cx="11353800" cy="4823372"/>
          </a:xfrm>
          <a:prstGeom prst="rect">
            <a:avLst/>
          </a:prstGeom>
        </p:spPr>
        <p:txBody>
          <a:bodyPr vert="horz" wrap="square" lIns="0" tIns="12700" rIns="0" bIns="0" rtlCol="0">
            <a:spAutoFit/>
          </a:bodyPr>
          <a:lstStyle/>
          <a:p>
            <a:pPr marL="12700" algn="just">
              <a:lnSpc>
                <a:spcPts val="2740"/>
              </a:lnSpc>
              <a:spcBef>
                <a:spcPts val="100"/>
              </a:spcBef>
            </a:pPr>
            <a:r>
              <a:rPr lang="en-US" sz="2400" b="1" spc="-5" dirty="0">
                <a:latin typeface="Times New Roman" panose="02020603050405020304" pitchFamily="18" charset="0"/>
                <a:cs typeface="Times New Roman" panose="02020603050405020304" pitchFamily="18" charset="0"/>
              </a:rPr>
              <a:t>Types of Memory</a:t>
            </a:r>
            <a:r>
              <a:rPr sz="2400" b="1" dirty="0">
                <a:latin typeface="Times New Roman" panose="02020603050405020304" pitchFamily="18" charset="0"/>
                <a:cs typeface="Times New Roman" panose="02020603050405020304" pitchFamily="18" charset="0"/>
              </a:rPr>
              <a:t>:</a:t>
            </a:r>
            <a:endParaRPr lang="en-US" sz="2400" b="1"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a:pPr>
            <a:r>
              <a:rPr lang="en-US" sz="2400" b="1" dirty="0">
                <a:latin typeface="Times New Roman" panose="02020603050405020304" pitchFamily="18" charset="0"/>
                <a:cs typeface="Times New Roman" panose="02020603050405020304" pitchFamily="18" charset="0"/>
              </a:rPr>
              <a:t>	Random Access Memory (RAM), </a:t>
            </a:r>
            <a:r>
              <a:rPr lang="en-US" sz="2400" dirty="0">
                <a:latin typeface="Times New Roman" panose="02020603050405020304" pitchFamily="18" charset="0"/>
                <a:cs typeface="Times New Roman" panose="02020603050405020304" pitchFamily="18" charset="0"/>
              </a:rPr>
              <a:t>is a volatile memory that loses its content when computer or hardware device loses power.</a:t>
            </a:r>
          </a:p>
          <a:p>
            <a:pPr marL="469900" indent="-457200" algn="just">
              <a:lnSpc>
                <a:spcPts val="2740"/>
              </a:lnSpc>
              <a:spcBef>
                <a:spcPts val="100"/>
              </a:spcBef>
              <a:buFont typeface="+mj-lt"/>
              <a:buAutoNum type="arabicPeriod"/>
            </a:pPr>
            <a:r>
              <a:rPr lang="en-US" sz="2400" b="1" dirty="0">
                <a:latin typeface="Times New Roman" panose="02020603050405020304" pitchFamily="18" charset="0"/>
                <a:cs typeface="Times New Roman" panose="02020603050405020304" pitchFamily="18" charset="0"/>
              </a:rPr>
              <a:t>	 Read Only Memory (ROM), </a:t>
            </a:r>
            <a:r>
              <a:rPr lang="en-US" sz="2400" dirty="0">
                <a:latin typeface="Times New Roman" panose="02020603050405020304" pitchFamily="18" charset="0"/>
                <a:cs typeface="Times New Roman" panose="02020603050405020304" pitchFamily="18" charset="0"/>
              </a:rPr>
              <a:t>is a non-volatile memory sometimes abbreviated as NVRAM, is a memory that keep its content even if the power is lost.</a:t>
            </a:r>
          </a:p>
          <a:p>
            <a:pPr marL="858520" marR="5715" indent="-342900" algn="just">
              <a:lnSpc>
                <a:spcPct val="80000"/>
              </a:lnSpc>
              <a:spcBef>
                <a:spcPts val="435"/>
              </a:spcBef>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Computer uses special ROM called BIOS (Basic Input Output System) which permanently stores the software needed to access computer hardware such as hard disk.</a:t>
            </a:r>
            <a:endParaRPr lang="en-US" sz="2400" b="1" dirty="0">
              <a:latin typeface="Times New Roman" panose="02020603050405020304" pitchFamily="18" charset="0"/>
              <a:cs typeface="Times New Roman" panose="02020603050405020304" pitchFamily="18" charset="0"/>
            </a:endParaRPr>
          </a:p>
          <a:p>
            <a:pPr marL="469900" indent="-457200" algn="just">
              <a:lnSpc>
                <a:spcPts val="2740"/>
              </a:lnSpc>
              <a:spcBef>
                <a:spcPts val="100"/>
              </a:spcBef>
              <a:buFont typeface="+mj-lt"/>
              <a:buAutoNum type="arabicPeriod" startAt="3"/>
            </a:pPr>
            <a:r>
              <a:rPr lang="en-US" sz="2400" b="1" dirty="0">
                <a:latin typeface="Times New Roman" panose="02020603050405020304" pitchFamily="18" charset="0"/>
                <a:cs typeface="Times New Roman" panose="02020603050405020304" pitchFamily="18" charset="0"/>
              </a:rPr>
              <a:t>     Programmable Read Only Memory (PROM), </a:t>
            </a:r>
            <a:r>
              <a:rPr lang="en-US" sz="2400" dirty="0">
                <a:latin typeface="Times New Roman" panose="02020603050405020304" pitchFamily="18" charset="0"/>
                <a:cs typeface="Times New Roman" panose="02020603050405020304" pitchFamily="18" charset="0"/>
              </a:rPr>
              <a:t>is a memory chip on which you can store a program. You cannot wipe it clean and use it to store something else. E.g CD-R</a:t>
            </a:r>
          </a:p>
          <a:p>
            <a:pPr marL="469900" indent="-457200" algn="just">
              <a:lnSpc>
                <a:spcPts val="2740"/>
              </a:lnSpc>
              <a:spcBef>
                <a:spcPts val="100"/>
              </a:spcBef>
              <a:buFont typeface="+mj-lt"/>
              <a:buAutoNum type="arabicPeriod" startAt="3"/>
            </a:pPr>
            <a:r>
              <a:rPr lang="en-US" sz="2400" b="1" spc="-5" dirty="0">
                <a:latin typeface="Times New Roman" panose="02020603050405020304" pitchFamily="18" charset="0"/>
                <a:cs typeface="Times New Roman" panose="02020603050405020304" pitchFamily="18" charset="0"/>
              </a:rPr>
              <a:t>    Erasable Programmable </a:t>
            </a:r>
            <a:r>
              <a:rPr lang="en-US" sz="2400" b="1" dirty="0">
                <a:latin typeface="Times New Roman" panose="02020603050405020304" pitchFamily="18" charset="0"/>
                <a:cs typeface="Times New Roman" panose="02020603050405020304" pitchFamily="18" charset="0"/>
              </a:rPr>
              <a:t>Read Only Memory (EPROM), </a:t>
            </a:r>
            <a:r>
              <a:rPr lang="en-US" sz="2400" dirty="0">
                <a:latin typeface="Times New Roman" panose="02020603050405020304" pitchFamily="18" charset="0"/>
                <a:cs typeface="Times New Roman" panose="02020603050405020304" pitchFamily="18" charset="0"/>
              </a:rPr>
              <a:t>is a special type of PROM that can be erased by exposing it to ultraviolet light. E.g CD-RW.</a:t>
            </a:r>
          </a:p>
          <a:p>
            <a:pPr marL="469900" indent="-457200" algn="just">
              <a:lnSpc>
                <a:spcPts val="2740"/>
              </a:lnSpc>
              <a:spcBef>
                <a:spcPts val="100"/>
              </a:spcBef>
              <a:buFont typeface="+mj-lt"/>
              <a:buAutoNum type="arabicPeriod" startAt="3"/>
            </a:pPr>
            <a:r>
              <a:rPr lang="en-US" sz="2400" b="1" spc="-5" dirty="0">
                <a:latin typeface="Times New Roman" panose="02020603050405020304" pitchFamily="18" charset="0"/>
                <a:cs typeface="Times New Roman" panose="02020603050405020304" pitchFamily="18" charset="0"/>
              </a:rPr>
              <a:t>    Electrically Erasable Programmable </a:t>
            </a:r>
            <a:r>
              <a:rPr lang="en-US" sz="2400" b="1" dirty="0">
                <a:latin typeface="Times New Roman" panose="02020603050405020304" pitchFamily="18" charset="0"/>
                <a:cs typeface="Times New Roman" panose="02020603050405020304" pitchFamily="18" charset="0"/>
              </a:rPr>
              <a:t>Read Only Memory (EEPROM), </a:t>
            </a:r>
            <a:r>
              <a:rPr lang="en-US" sz="2400" dirty="0">
                <a:latin typeface="Times New Roman" panose="02020603050405020304" pitchFamily="18" charset="0"/>
                <a:cs typeface="Times New Roman" panose="02020603050405020304" pitchFamily="18" charset="0"/>
              </a:rPr>
              <a:t>is a special type of PROM that can be erased by exposing it to an electrical charge. E.g Pendrive</a:t>
            </a:r>
            <a:endParaRPr lang="en-US" sz="2400"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Memory Concept</a:t>
            </a:r>
          </a:p>
        </p:txBody>
      </p:sp>
    </p:spTree>
    <p:extLst>
      <p:ext uri="{BB962C8B-B14F-4D97-AF65-F5344CB8AC3E}">
        <p14:creationId xmlns:p14="http://schemas.microsoft.com/office/powerpoint/2010/main" val="2711171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8600" y="-32327"/>
            <a:ext cx="7861934" cy="697230"/>
          </a:xfrm>
          <a:prstGeom prst="rect">
            <a:avLst/>
          </a:prstGeom>
        </p:spPr>
        <p:txBody>
          <a:bodyPr vert="horz" wrap="square" lIns="0" tIns="13335" rIns="0" bIns="0" rtlCol="0">
            <a:spAutoFit/>
          </a:bodyPr>
          <a:lstStyle/>
          <a:p>
            <a:pPr marL="12700">
              <a:lnSpc>
                <a:spcPct val="100000"/>
              </a:lnSpc>
              <a:spcBef>
                <a:spcPts val="105"/>
              </a:spcBef>
            </a:pPr>
            <a:r>
              <a:rPr sz="4400" b="1" dirty="0">
                <a:solidFill>
                  <a:srgbClr val="000000"/>
                </a:solidFill>
                <a:latin typeface="Times New Roman" panose="02020603050405020304"/>
                <a:cs typeface="Times New Roman" panose="02020603050405020304"/>
              </a:rPr>
              <a:t>Page</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Replacement</a:t>
            </a:r>
            <a:r>
              <a:rPr sz="4400" b="1" spc="-4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policies:</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Need</a:t>
            </a:r>
            <a:endParaRPr sz="4400" dirty="0">
              <a:latin typeface="Times New Roman" panose="02020603050405020304"/>
              <a:cs typeface="Times New Roman" panose="02020603050405020304"/>
            </a:endParaRPr>
          </a:p>
        </p:txBody>
      </p:sp>
      <p:pic>
        <p:nvPicPr>
          <p:cNvPr id="3" name="object 3"/>
          <p:cNvPicPr/>
          <p:nvPr/>
        </p:nvPicPr>
        <p:blipFill>
          <a:blip r:embed="rId2" cstate="print"/>
          <a:stretch>
            <a:fillRect/>
          </a:stretch>
        </p:blipFill>
        <p:spPr>
          <a:xfrm>
            <a:off x="1138136" y="762000"/>
            <a:ext cx="9224772" cy="4973509"/>
          </a:xfrm>
          <a:prstGeom prst="rect">
            <a:avLst/>
          </a:prstGeom>
        </p:spPr>
      </p:pic>
      <p:sp>
        <p:nvSpPr>
          <p:cNvPr id="4" name="Rectangle 3"/>
          <p:cNvSpPr/>
          <p:nvPr/>
        </p:nvSpPr>
        <p:spPr>
          <a:xfrm>
            <a:off x="2209800" y="2057400"/>
            <a:ext cx="990600" cy="304800"/>
          </a:xfrm>
          <a:prstGeom prst="rect">
            <a:avLst/>
          </a:prstGeom>
          <a:solidFill>
            <a:schemeClr val="bg1">
              <a:lumMod val="85000"/>
            </a:schemeClr>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solidFill>
                  <a:schemeClr val="tx1"/>
                </a:solidFill>
                <a:latin typeface="Times New Roman" panose="02020603050405020304" pitchFamily="18" charset="0"/>
                <a:cs typeface="Times New Roman" panose="02020603050405020304" pitchFamily="18" charset="0"/>
              </a:rPr>
              <a:t>M</a:t>
            </a:r>
          </a:p>
        </p:txBody>
      </p:sp>
      <p:sp>
        <p:nvSpPr>
          <p:cNvPr id="5" name="TextBox 4"/>
          <p:cNvSpPr txBox="1"/>
          <p:nvPr/>
        </p:nvSpPr>
        <p:spPr>
          <a:xfrm>
            <a:off x="1138136" y="5791200"/>
            <a:ext cx="10134600" cy="646331"/>
          </a:xfrm>
          <a:prstGeom prst="rect">
            <a:avLst/>
          </a:prstGeom>
          <a:noFill/>
        </p:spPr>
        <p:txBody>
          <a:bodyPr wrap="square" rtlCol="0">
            <a:spAutoFit/>
          </a:bodyPr>
          <a:lstStyle/>
          <a:p>
            <a:r>
              <a:rPr lang="en-IN" dirty="0">
                <a:latin typeface="Times New Roman" panose="02020603050405020304" pitchFamily="18" charset="0"/>
                <a:cs typeface="Times New Roman" panose="02020603050405020304" pitchFamily="18" charset="0"/>
              </a:rPr>
              <a:t>When a process has more number of pages and there are not enough frames available in the physical memory we need </a:t>
            </a:r>
            <a:r>
              <a:rPr lang="en-IN" b="1" dirty="0">
                <a:latin typeface="Times New Roman" panose="02020603050405020304" pitchFamily="18" charset="0"/>
                <a:cs typeface="Times New Roman" panose="02020603050405020304" pitchFamily="18" charset="0"/>
              </a:rPr>
              <a:t>page replacement</a:t>
            </a:r>
            <a:r>
              <a:rPr lang="en-IN" dirty="0">
                <a:latin typeface="Times New Roman" panose="02020603050405020304" pitchFamily="18" charset="0"/>
                <a:cs typeface="Times New Roman" panose="02020603050405020304" pitchFamily="18" charset="0"/>
              </a:rPr>
              <a:t>.</a:t>
            </a:r>
          </a:p>
        </p:txBody>
      </p:sp>
      <p:sp>
        <p:nvSpPr>
          <p:cNvPr id="6" name="TextBox 5"/>
          <p:cNvSpPr txBox="1"/>
          <p:nvPr/>
        </p:nvSpPr>
        <p:spPr>
          <a:xfrm>
            <a:off x="8610600" y="4724400"/>
            <a:ext cx="15240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Secondary Memory-Disk</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 y="0"/>
            <a:ext cx="8142605" cy="697230"/>
          </a:xfrm>
          <a:prstGeom prst="rect">
            <a:avLst/>
          </a:prstGeom>
        </p:spPr>
        <p:txBody>
          <a:bodyPr vert="horz" wrap="square" lIns="0" tIns="13335" rIns="0" bIns="0" rtlCol="0">
            <a:spAutoFit/>
          </a:bodyPr>
          <a:lstStyle/>
          <a:p>
            <a:pPr marL="12700">
              <a:lnSpc>
                <a:spcPct val="100000"/>
              </a:lnSpc>
              <a:spcBef>
                <a:spcPts val="105"/>
              </a:spcBef>
            </a:pPr>
            <a:r>
              <a:rPr sz="4400" b="1" dirty="0">
                <a:solidFill>
                  <a:srgbClr val="000000"/>
                </a:solidFill>
                <a:latin typeface="Times New Roman" panose="02020603050405020304"/>
                <a:cs typeface="Times New Roman" panose="02020603050405020304"/>
              </a:rPr>
              <a:t>Page</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Replacement</a:t>
            </a:r>
            <a:r>
              <a:rPr sz="4400" b="1" spc="-45" dirty="0">
                <a:solidFill>
                  <a:srgbClr val="000000"/>
                </a:solidFill>
                <a:latin typeface="Times New Roman" panose="02020603050405020304"/>
                <a:cs typeface="Times New Roman" panose="02020603050405020304"/>
              </a:rPr>
              <a:t> </a:t>
            </a:r>
            <a:r>
              <a:rPr lang="en-IN" sz="4400" b="1" dirty="0">
                <a:solidFill>
                  <a:srgbClr val="000000"/>
                </a:solidFill>
              </a:rPr>
              <a:t>Working</a:t>
            </a:r>
            <a:endParaRPr sz="4400" dirty="0">
              <a:latin typeface="Times New Roman" panose="02020603050405020304"/>
              <a:cs typeface="Times New Roman" panose="02020603050405020304"/>
            </a:endParaRPr>
          </a:p>
        </p:txBody>
      </p:sp>
      <p:pic>
        <p:nvPicPr>
          <p:cNvPr id="3" name="object 3"/>
          <p:cNvPicPr/>
          <p:nvPr/>
        </p:nvPicPr>
        <p:blipFill>
          <a:blip r:embed="rId2" cstate="print"/>
          <a:stretch>
            <a:fillRect/>
          </a:stretch>
        </p:blipFill>
        <p:spPr>
          <a:xfrm>
            <a:off x="760602" y="1022603"/>
            <a:ext cx="6245225" cy="5128583"/>
          </a:xfrm>
          <a:prstGeom prst="rect">
            <a:avLst/>
          </a:prstGeom>
        </p:spPr>
      </p:pic>
      <p:sp>
        <p:nvSpPr>
          <p:cNvPr id="4" name="object 4"/>
          <p:cNvSpPr txBox="1"/>
          <p:nvPr/>
        </p:nvSpPr>
        <p:spPr>
          <a:xfrm>
            <a:off x="7086600" y="1022603"/>
            <a:ext cx="4344797" cy="5128583"/>
          </a:xfrm>
          <a:prstGeom prst="rect">
            <a:avLst/>
          </a:prstGeom>
        </p:spPr>
        <p:txBody>
          <a:bodyPr vert="horz" wrap="square" lIns="0" tIns="121920" rIns="0" bIns="0" rtlCol="0">
            <a:spAutoFit/>
          </a:bodyPr>
          <a:lstStyle/>
          <a:p>
            <a:pPr marL="391795" marR="59690" indent="-379730">
              <a:lnSpc>
                <a:spcPct val="70000"/>
              </a:lnSpc>
              <a:spcBef>
                <a:spcPts val="960"/>
              </a:spcBef>
              <a:buAutoNum type="arabicPeriod"/>
              <a:tabLst>
                <a:tab pos="391795" algn="l"/>
                <a:tab pos="392430" algn="l"/>
              </a:tabLst>
            </a:pPr>
            <a:r>
              <a:rPr sz="2400" dirty="0">
                <a:latin typeface="Times New Roman" panose="02020603050405020304" pitchFamily="18" charset="0"/>
                <a:cs typeface="Times New Roman" panose="02020603050405020304" pitchFamily="18" charset="0"/>
              </a:rPr>
              <a:t>Find</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location</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of</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the</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desired </a:t>
            </a:r>
            <a:r>
              <a:rPr sz="2400" spc="-5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page</a:t>
            </a:r>
            <a:r>
              <a:rPr sz="2400" dirty="0">
                <a:latin typeface="Times New Roman" panose="02020603050405020304" pitchFamily="18" charset="0"/>
                <a:cs typeface="Times New Roman" panose="02020603050405020304" pitchFamily="18" charset="0"/>
              </a:rPr>
              <a:t> on</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disk.</a:t>
            </a:r>
          </a:p>
          <a:p>
            <a:pPr marL="391795" indent="-379730">
              <a:lnSpc>
                <a:spcPts val="2450"/>
              </a:lnSpc>
              <a:spcBef>
                <a:spcPts val="2150"/>
              </a:spcBef>
              <a:buAutoNum type="arabicPeriod"/>
              <a:tabLst>
                <a:tab pos="391795" algn="l"/>
                <a:tab pos="392430" algn="l"/>
              </a:tabLst>
            </a:pPr>
            <a:r>
              <a:rPr sz="2400" dirty="0">
                <a:latin typeface="Times New Roman" panose="02020603050405020304" pitchFamily="18" charset="0"/>
                <a:cs typeface="Times New Roman" panose="02020603050405020304" pitchFamily="18" charset="0"/>
              </a:rPr>
              <a:t>Find</a:t>
            </a:r>
            <a:r>
              <a:rPr sz="2400" spc="-3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free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frame:</a:t>
            </a:r>
            <a:endParaRPr sz="2400" dirty="0">
              <a:latin typeface="Times New Roman" panose="02020603050405020304" pitchFamily="18" charset="0"/>
              <a:cs typeface="Times New Roman" panose="02020603050405020304" pitchFamily="18" charset="0"/>
            </a:endParaRPr>
          </a:p>
          <a:p>
            <a:pPr marL="368935" indent="-234950">
              <a:lnSpc>
                <a:spcPts val="2015"/>
              </a:lnSpc>
              <a:buChar char="-"/>
              <a:tabLst>
                <a:tab pos="826135" algn="l"/>
                <a:tab pos="826135" algn="l"/>
              </a:tabLst>
            </a:pPr>
            <a:r>
              <a:rPr sz="2400" spc="-5" dirty="0">
                <a:latin typeface="Times New Roman" panose="02020603050405020304" pitchFamily="18" charset="0"/>
                <a:cs typeface="Times New Roman" panose="02020603050405020304" pitchFamily="18" charset="0"/>
              </a:rPr>
              <a:t>If</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there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free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frame,</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use</a:t>
            </a:r>
            <a:r>
              <a:rPr lang="en-IN"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it.</a:t>
            </a:r>
            <a:endParaRPr sz="2400" dirty="0">
              <a:latin typeface="Times New Roman" panose="02020603050405020304" pitchFamily="18" charset="0"/>
              <a:cs typeface="Times New Roman" panose="02020603050405020304" pitchFamily="18" charset="0"/>
            </a:endParaRPr>
          </a:p>
          <a:p>
            <a:pPr marL="368935" indent="-234950">
              <a:lnSpc>
                <a:spcPts val="2015"/>
              </a:lnSpc>
              <a:buChar char="-"/>
              <a:tabLst>
                <a:tab pos="826135" algn="l"/>
                <a:tab pos="826135" algn="l"/>
              </a:tabLst>
            </a:pPr>
            <a:r>
              <a:rPr sz="2400" spc="-5" dirty="0">
                <a:latin typeface="Times New Roman" panose="02020603050405020304" pitchFamily="18" charset="0"/>
                <a:cs typeface="Times New Roman" panose="02020603050405020304" pitchFamily="18" charset="0"/>
              </a:rPr>
              <a:t>If</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there</a:t>
            </a:r>
            <a:r>
              <a:rPr sz="2400" spc="-2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is</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no</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free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frame,</a:t>
            </a:r>
            <a:r>
              <a:rPr sz="2400" spc="-3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use</a:t>
            </a:r>
            <a:endParaRPr sz="2400" dirty="0">
              <a:latin typeface="Times New Roman" panose="02020603050405020304" pitchFamily="18" charset="0"/>
              <a:cs typeface="Times New Roman" panose="02020603050405020304" pitchFamily="18" charset="0"/>
            </a:endParaRPr>
          </a:p>
          <a:p>
            <a:pPr marL="391795">
              <a:lnSpc>
                <a:spcPts val="2015"/>
              </a:lnSpc>
            </a:pPr>
            <a:r>
              <a:rPr sz="2400" dirty="0">
                <a:latin typeface="Times New Roman" panose="02020603050405020304" pitchFamily="18" charset="0"/>
                <a:cs typeface="Times New Roman" panose="02020603050405020304" pitchFamily="18" charset="0"/>
              </a:rPr>
              <a:t>a</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page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replacement</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algorithm</a:t>
            </a:r>
            <a:endParaRPr sz="2400" dirty="0">
              <a:latin typeface="Times New Roman" panose="02020603050405020304" pitchFamily="18" charset="0"/>
              <a:cs typeface="Times New Roman" panose="02020603050405020304" pitchFamily="18" charset="0"/>
            </a:endParaRPr>
          </a:p>
          <a:p>
            <a:pPr marL="391795">
              <a:lnSpc>
                <a:spcPts val="2020"/>
              </a:lnSpc>
            </a:pPr>
            <a:r>
              <a:rPr sz="2400" spc="-15" dirty="0">
                <a:latin typeface="Times New Roman" panose="02020603050405020304" pitchFamily="18" charset="0"/>
                <a:cs typeface="Times New Roman" panose="02020603050405020304" pitchFamily="18" charset="0"/>
              </a:rPr>
              <a:t>to </a:t>
            </a:r>
            <a:r>
              <a:rPr sz="2400" dirty="0">
                <a:latin typeface="Times New Roman" panose="02020603050405020304" pitchFamily="18" charset="0"/>
                <a:cs typeface="Times New Roman" panose="02020603050405020304" pitchFamily="18" charset="0"/>
              </a:rPr>
              <a:t>select</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a:t>
            </a:r>
            <a:r>
              <a:rPr sz="2400" spc="-20" dirty="0">
                <a:latin typeface="Times New Roman" panose="02020603050405020304" pitchFamily="18" charset="0"/>
                <a:cs typeface="Times New Roman" panose="02020603050405020304" pitchFamily="18" charset="0"/>
              </a:rPr>
              <a:t> </a:t>
            </a:r>
            <a:r>
              <a:rPr sz="2400" b="1" dirty="0">
                <a:solidFill>
                  <a:srgbClr val="3366FF"/>
                </a:solidFill>
                <a:latin typeface="Times New Roman" panose="02020603050405020304" pitchFamily="18" charset="0"/>
                <a:cs typeface="Times New Roman" panose="02020603050405020304" pitchFamily="18" charset="0"/>
              </a:rPr>
              <a:t>victim</a:t>
            </a:r>
            <a:r>
              <a:rPr sz="2400" b="1" spc="-30" dirty="0">
                <a:solidFill>
                  <a:srgbClr val="3366FF"/>
                </a:solidFill>
                <a:latin typeface="Times New Roman" panose="02020603050405020304" pitchFamily="18" charset="0"/>
                <a:cs typeface="Times New Roman" panose="02020603050405020304" pitchFamily="18" charset="0"/>
              </a:rPr>
              <a:t> </a:t>
            </a:r>
            <a:r>
              <a:rPr sz="2400" b="1" spc="-15" dirty="0">
                <a:solidFill>
                  <a:srgbClr val="3366FF"/>
                </a:solidFill>
                <a:latin typeface="Times New Roman" panose="02020603050405020304" pitchFamily="18" charset="0"/>
                <a:cs typeface="Times New Roman" panose="02020603050405020304" pitchFamily="18" charset="0"/>
              </a:rPr>
              <a:t>frame</a:t>
            </a:r>
            <a:r>
              <a:rPr lang="en-IN" sz="2400" b="1" spc="-15" dirty="0">
                <a:solidFill>
                  <a:srgbClr val="3366FF"/>
                </a:solidFill>
                <a:latin typeface="Times New Roman" panose="02020603050405020304" pitchFamily="18" charset="0"/>
                <a:cs typeface="Times New Roman" panose="02020603050405020304" pitchFamily="18" charset="0"/>
              </a:rPr>
              <a:t>.</a:t>
            </a:r>
            <a:endParaRPr lang="en-US" sz="2400" dirty="0">
              <a:latin typeface="Times New Roman" panose="02020603050405020304" pitchFamily="18" charset="0"/>
              <a:cs typeface="Times New Roman" panose="02020603050405020304" pitchFamily="18" charset="0"/>
            </a:endParaRPr>
          </a:p>
          <a:p>
            <a:pPr marL="368935" indent="-234950">
              <a:lnSpc>
                <a:spcPts val="2015"/>
              </a:lnSpc>
              <a:buChar char="-"/>
              <a:tabLst>
                <a:tab pos="826135" algn="l"/>
                <a:tab pos="826135" algn="l"/>
              </a:tabLst>
            </a:pPr>
            <a:r>
              <a:rPr sz="2400" spc="-20" dirty="0">
                <a:latin typeface="Times New Roman" panose="02020603050405020304" pitchFamily="18" charset="0"/>
                <a:cs typeface="Times New Roman" panose="02020603050405020304" pitchFamily="18" charset="0"/>
              </a:rPr>
              <a:t>Write </a:t>
            </a:r>
            <a:r>
              <a:rPr sz="2400" dirty="0">
                <a:latin typeface="Times New Roman" panose="02020603050405020304" pitchFamily="18" charset="0"/>
                <a:cs typeface="Times New Roman" panose="02020603050405020304" pitchFamily="18" charset="0"/>
              </a:rPr>
              <a:t>victim</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frame</a:t>
            </a:r>
            <a:r>
              <a:rPr sz="2400" spc="-2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to</a:t>
            </a:r>
            <a:r>
              <a:rPr sz="2400" spc="-10"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disk </a:t>
            </a:r>
            <a:r>
              <a:rPr sz="2400" spc="-5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if</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dirty</a:t>
            </a:r>
            <a:endParaRPr sz="2400" dirty="0">
              <a:latin typeface="Times New Roman" panose="02020603050405020304" pitchFamily="18" charset="0"/>
              <a:cs typeface="Times New Roman" panose="02020603050405020304" pitchFamily="18" charset="0"/>
            </a:endParaRPr>
          </a:p>
          <a:p>
            <a:pPr marL="391795" indent="-379730">
              <a:lnSpc>
                <a:spcPts val="2450"/>
              </a:lnSpc>
              <a:spcBef>
                <a:spcPts val="2160"/>
              </a:spcBef>
              <a:buAutoNum type="arabicPeriod" startAt="3"/>
              <a:tabLst>
                <a:tab pos="391795" algn="l"/>
                <a:tab pos="392430" algn="l"/>
                <a:tab pos="1241425" algn="l"/>
              </a:tabLst>
            </a:pPr>
            <a:r>
              <a:rPr sz="2400" spc="-5" dirty="0">
                <a:latin typeface="Times New Roman" panose="02020603050405020304" pitchFamily="18" charset="0"/>
                <a:cs typeface="Times New Roman" panose="02020603050405020304" pitchFamily="18" charset="0"/>
              </a:rPr>
              <a:t>Bring	the</a:t>
            </a:r>
            <a:r>
              <a:rPr sz="2400" spc="-2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desired</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page</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into</a:t>
            </a:r>
            <a:r>
              <a:rPr sz="2400" spc="-5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endParaRPr sz="2400" dirty="0">
              <a:latin typeface="Times New Roman" panose="02020603050405020304" pitchFamily="18" charset="0"/>
              <a:cs typeface="Times New Roman" panose="02020603050405020304" pitchFamily="18" charset="0"/>
            </a:endParaRPr>
          </a:p>
          <a:p>
            <a:pPr marL="391795">
              <a:lnSpc>
                <a:spcPts val="2015"/>
              </a:lnSpc>
            </a:pPr>
            <a:r>
              <a:rPr sz="2400" spc="-15" dirty="0">
                <a:latin typeface="Times New Roman" panose="02020603050405020304" pitchFamily="18" charset="0"/>
                <a:cs typeface="Times New Roman" panose="02020603050405020304" pitchFamily="18" charset="0"/>
              </a:rPr>
              <a:t>(newly)</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free</a:t>
            </a:r>
            <a:r>
              <a:rPr sz="2400" spc="-2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frame;</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update</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endParaRPr sz="2400" dirty="0">
              <a:latin typeface="Times New Roman" panose="02020603050405020304" pitchFamily="18" charset="0"/>
              <a:cs typeface="Times New Roman" panose="02020603050405020304" pitchFamily="18" charset="0"/>
            </a:endParaRPr>
          </a:p>
          <a:p>
            <a:pPr marL="391795">
              <a:lnSpc>
                <a:spcPts val="2450"/>
              </a:lnSpc>
            </a:pPr>
            <a:r>
              <a:rPr sz="2400" spc="-5" dirty="0">
                <a:latin typeface="Times New Roman" panose="02020603050405020304" pitchFamily="18" charset="0"/>
                <a:cs typeface="Times New Roman" panose="02020603050405020304" pitchFamily="18" charset="0"/>
              </a:rPr>
              <a:t>page</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and</a:t>
            </a:r>
            <a:r>
              <a:rPr sz="2400" spc="-1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frame</a:t>
            </a:r>
            <a:r>
              <a:rPr sz="2400" spc="-4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tables</a:t>
            </a:r>
            <a:endParaRPr sz="2400" dirty="0">
              <a:latin typeface="Times New Roman" panose="02020603050405020304" pitchFamily="18" charset="0"/>
              <a:cs typeface="Times New Roman" panose="02020603050405020304" pitchFamily="18" charset="0"/>
            </a:endParaRPr>
          </a:p>
          <a:p>
            <a:pPr marL="391795" indent="-379730">
              <a:lnSpc>
                <a:spcPts val="2450"/>
              </a:lnSpc>
              <a:spcBef>
                <a:spcPts val="2145"/>
              </a:spcBef>
              <a:buAutoNum type="arabicPeriod" startAt="4"/>
              <a:tabLst>
                <a:tab pos="391795" algn="l"/>
                <a:tab pos="392430" algn="l"/>
              </a:tabLst>
            </a:pPr>
            <a:r>
              <a:rPr sz="2400" dirty="0">
                <a:latin typeface="Times New Roman" panose="02020603050405020304" pitchFamily="18" charset="0"/>
                <a:cs typeface="Times New Roman" panose="02020603050405020304" pitchFamily="18" charset="0"/>
              </a:rPr>
              <a:t>Continue</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2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process</a:t>
            </a:r>
            <a:r>
              <a:rPr sz="2400" spc="5" dirty="0">
                <a:latin typeface="Times New Roman" panose="02020603050405020304" pitchFamily="18" charset="0"/>
                <a:cs typeface="Times New Roman" panose="02020603050405020304" pitchFamily="18" charset="0"/>
              </a:rPr>
              <a:t> </a:t>
            </a:r>
            <a:r>
              <a:rPr sz="2400" spc="-25" dirty="0">
                <a:latin typeface="Times New Roman" panose="02020603050405020304" pitchFamily="18" charset="0"/>
                <a:cs typeface="Times New Roman" panose="02020603050405020304" pitchFamily="18" charset="0"/>
              </a:rPr>
              <a:t>by</a:t>
            </a:r>
            <a:endParaRPr sz="2400" dirty="0">
              <a:latin typeface="Times New Roman" panose="02020603050405020304" pitchFamily="18" charset="0"/>
              <a:cs typeface="Times New Roman" panose="02020603050405020304" pitchFamily="18" charset="0"/>
            </a:endParaRPr>
          </a:p>
          <a:p>
            <a:pPr marL="391795">
              <a:lnSpc>
                <a:spcPts val="2015"/>
              </a:lnSpc>
            </a:pPr>
            <a:r>
              <a:rPr sz="2400" spc="-5" dirty="0">
                <a:latin typeface="Times New Roman" panose="02020603050405020304" pitchFamily="18" charset="0"/>
                <a:cs typeface="Times New Roman" panose="02020603050405020304" pitchFamily="18" charset="0"/>
              </a:rPr>
              <a:t>restarting</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15" dirty="0">
                <a:latin typeface="Times New Roman" panose="02020603050405020304" pitchFamily="18" charset="0"/>
                <a:cs typeface="Times New Roman" panose="02020603050405020304" pitchFamily="18" charset="0"/>
              </a:rPr>
              <a:t> </a:t>
            </a:r>
            <a:r>
              <a:rPr sz="2400" dirty="0">
                <a:latin typeface="Times New Roman" panose="02020603050405020304" pitchFamily="18" charset="0"/>
                <a:cs typeface="Times New Roman" panose="02020603050405020304" pitchFamily="18" charset="0"/>
              </a:rPr>
              <a:t>instruction</a:t>
            </a:r>
            <a:r>
              <a:rPr sz="2400" spc="-4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that</a:t>
            </a:r>
            <a:endParaRPr sz="2400" dirty="0">
              <a:latin typeface="Times New Roman" panose="02020603050405020304" pitchFamily="18" charset="0"/>
              <a:cs typeface="Times New Roman" panose="02020603050405020304" pitchFamily="18" charset="0"/>
            </a:endParaRPr>
          </a:p>
          <a:p>
            <a:pPr marL="391795">
              <a:lnSpc>
                <a:spcPts val="2450"/>
              </a:lnSpc>
            </a:pPr>
            <a:r>
              <a:rPr sz="2400" dirty="0">
                <a:latin typeface="Times New Roman" panose="02020603050405020304" pitchFamily="18" charset="0"/>
                <a:cs typeface="Times New Roman" panose="02020603050405020304" pitchFamily="18" charset="0"/>
              </a:rPr>
              <a:t>caused</a:t>
            </a:r>
            <a:r>
              <a:rPr sz="2400" spc="-2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the</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trap</a:t>
            </a:r>
            <a:endParaRPr sz="2400" dirty="0">
              <a:latin typeface="Times New Roman" panose="02020603050405020304" pitchFamily="18" charset="0"/>
              <a:cs typeface="Times New Roman" panose="02020603050405020304" pitchFamily="18" charset="0"/>
            </a:endParaRPr>
          </a:p>
        </p:txBody>
      </p:sp>
      <p:sp>
        <p:nvSpPr>
          <p:cNvPr id="5" name="TextBox 4"/>
          <p:cNvSpPr txBox="1"/>
          <p:nvPr/>
        </p:nvSpPr>
        <p:spPr>
          <a:xfrm>
            <a:off x="5334000" y="5638800"/>
            <a:ext cx="1524000" cy="584775"/>
          </a:xfrm>
          <a:prstGeom prst="rect">
            <a:avLst/>
          </a:prstGeom>
          <a:noFill/>
        </p:spPr>
        <p:txBody>
          <a:bodyPr wrap="square" rtlCol="0">
            <a:spAutoFit/>
          </a:bodyPr>
          <a:lstStyle/>
          <a:p>
            <a:r>
              <a:rPr lang="en-IN" sz="1600" dirty="0">
                <a:latin typeface="Times New Roman" panose="02020603050405020304" pitchFamily="18" charset="0"/>
                <a:cs typeface="Times New Roman" panose="02020603050405020304" pitchFamily="18" charset="0"/>
              </a:rPr>
              <a:t>Secondary Memory-Disk</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8" y="0"/>
            <a:ext cx="9293861"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solidFill>
                  <a:srgbClr val="000000"/>
                </a:solidFill>
                <a:latin typeface="Times New Roman" panose="02020603050405020304"/>
                <a:cs typeface="Times New Roman" panose="02020603050405020304"/>
              </a:rPr>
              <a:t>1. </a:t>
            </a:r>
            <a:r>
              <a:rPr sz="4400" b="1" dirty="0">
                <a:solidFill>
                  <a:srgbClr val="000000"/>
                </a:solidFill>
                <a:latin typeface="Times New Roman" panose="02020603050405020304"/>
                <a:cs typeface="Times New Roman" panose="02020603050405020304"/>
              </a:rPr>
              <a:t>First</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in</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First</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Out</a:t>
            </a:r>
            <a:r>
              <a:rPr sz="4400" b="1" spc="-15" dirty="0">
                <a:solidFill>
                  <a:srgbClr val="000000"/>
                </a:solidFill>
                <a:latin typeface="Times New Roman" panose="02020603050405020304"/>
                <a:cs typeface="Times New Roman" panose="02020603050405020304"/>
              </a:rPr>
              <a:t> </a:t>
            </a:r>
            <a:r>
              <a:rPr sz="4400" b="1" spc="-5" dirty="0">
                <a:solidFill>
                  <a:srgbClr val="000000"/>
                </a:solidFill>
                <a:latin typeface="Times New Roman" panose="02020603050405020304"/>
                <a:cs typeface="Times New Roman" panose="02020603050405020304"/>
              </a:rPr>
              <a:t>(FIFO)</a:t>
            </a:r>
            <a:endParaRPr sz="4400" dirty="0">
              <a:latin typeface="Times New Roman" panose="02020603050405020304"/>
              <a:cs typeface="Times New Roman" panose="02020603050405020304"/>
            </a:endParaRPr>
          </a:p>
        </p:txBody>
      </p:sp>
      <p:sp>
        <p:nvSpPr>
          <p:cNvPr id="7" name="object 7"/>
          <p:cNvSpPr txBox="1"/>
          <p:nvPr/>
        </p:nvSpPr>
        <p:spPr>
          <a:xfrm>
            <a:off x="838200" y="914400"/>
            <a:ext cx="9982200" cy="3244478"/>
          </a:xfrm>
          <a:prstGeom prst="rect">
            <a:avLst/>
          </a:prstGeom>
        </p:spPr>
        <p:txBody>
          <a:bodyPr vert="horz" wrap="square" lIns="0" tIns="12700" rIns="0" bIns="0" rtlCol="0">
            <a:spAutoFit/>
          </a:bodyPr>
          <a:lstStyle/>
          <a:p>
            <a:pPr marL="342900" indent="-342900">
              <a:lnSpc>
                <a:spcPct val="100000"/>
              </a:lnSpc>
              <a:spcBef>
                <a:spcPts val="100"/>
              </a:spcBef>
              <a:buFont typeface="Arial" panose="020B0604020202020204" pitchFamily="34" charset="0"/>
              <a:buChar char="•"/>
            </a:pPr>
            <a:r>
              <a:rPr sz="2200" dirty="0">
                <a:latin typeface="Times New Roman" panose="02020603050405020304" pitchFamily="18" charset="0"/>
                <a:cs typeface="Times New Roman" panose="02020603050405020304" pitchFamily="18" charset="0"/>
              </a:rPr>
              <a:t>The</a:t>
            </a:r>
            <a:r>
              <a:rPr sz="2200" spc="-2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simplest</a:t>
            </a:r>
            <a:r>
              <a:rPr sz="2200" spc="-5" dirty="0">
                <a:latin typeface="Times New Roman" panose="02020603050405020304" pitchFamily="18" charset="0"/>
                <a:cs typeface="Times New Roman" panose="02020603050405020304" pitchFamily="18" charset="0"/>
              </a:rPr>
              <a:t> page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replacement</a:t>
            </a:r>
            <a:r>
              <a:rPr sz="2200" spc="-3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algorithm.</a:t>
            </a:r>
            <a:endParaRPr sz="22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endParaRPr sz="2200" dirty="0">
              <a:latin typeface="Times New Roman" panose="02020603050405020304" pitchFamily="18" charset="0"/>
              <a:cs typeface="Times New Roman" panose="02020603050405020304" pitchFamily="18" charset="0"/>
            </a:endParaRPr>
          </a:p>
          <a:p>
            <a:pPr marL="342900" indent="-342900">
              <a:lnSpc>
                <a:spcPct val="100000"/>
              </a:lnSpc>
              <a:spcBef>
                <a:spcPts val="30"/>
              </a:spcBef>
              <a:buFont typeface="Arial" panose="020B0604020202020204" pitchFamily="34" charset="0"/>
              <a:buChar char="•"/>
            </a:pPr>
            <a:endParaRPr sz="2200" dirty="0">
              <a:latin typeface="Times New Roman" panose="02020603050405020304" pitchFamily="18" charset="0"/>
              <a:cs typeface="Times New Roman" panose="02020603050405020304" pitchFamily="18" charset="0"/>
            </a:endParaRPr>
          </a:p>
          <a:p>
            <a:pPr marL="342900" indent="-342900">
              <a:lnSpc>
                <a:spcPts val="2710"/>
              </a:lnSpc>
              <a:buFont typeface="Arial" panose="020B0604020202020204" pitchFamily="34" charset="0"/>
              <a:buChar char="•"/>
            </a:pPr>
            <a:r>
              <a:rPr sz="2200" spc="-5" dirty="0">
                <a:latin typeface="Times New Roman" panose="02020603050405020304" pitchFamily="18" charset="0"/>
                <a:cs typeface="Times New Roman" panose="02020603050405020304" pitchFamily="18" charset="0"/>
              </a:rPr>
              <a:t>When </a:t>
            </a:r>
            <a:r>
              <a:rPr sz="2200" dirty="0">
                <a:latin typeface="Times New Roman" panose="02020603050405020304" pitchFamily="18" charset="0"/>
                <a:cs typeface="Times New Roman" panose="02020603050405020304" pitchFamily="18" charset="0"/>
              </a:rPr>
              <a:t>the</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page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must be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replaced the</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oldest</a:t>
            </a:r>
            <a:r>
              <a:rPr lang="en-US"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page</a:t>
            </a:r>
            <a:r>
              <a:rPr sz="2200" spc="-2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is</a:t>
            </a:r>
            <a:r>
              <a:rPr sz="2200" spc="-25"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chosen.</a:t>
            </a:r>
          </a:p>
          <a:p>
            <a:pPr marL="457200" indent="-457200">
              <a:lnSpc>
                <a:spcPct val="100000"/>
              </a:lnSpc>
              <a:buFont typeface="Arial" panose="020B0604020202020204" pitchFamily="34" charset="0"/>
              <a:buChar char="•"/>
            </a:pPr>
            <a:endParaRPr sz="2200" dirty="0">
              <a:latin typeface="Times New Roman" panose="02020603050405020304" pitchFamily="18" charset="0"/>
              <a:cs typeface="Times New Roman" panose="02020603050405020304" pitchFamily="18" charset="0"/>
            </a:endParaRPr>
          </a:p>
          <a:p>
            <a:pPr marL="537845" marR="187325" indent="-342900">
              <a:lnSpc>
                <a:spcPts val="2530"/>
              </a:lnSpc>
              <a:spcBef>
                <a:spcPts val="1780"/>
              </a:spcBef>
              <a:buFont typeface="Arial" panose="020B0604020202020204" pitchFamily="34" charset="0"/>
              <a:buChar char="•"/>
            </a:pPr>
            <a:r>
              <a:rPr lang="en-US" sz="2200" dirty="0">
                <a:latin typeface="Times New Roman" panose="02020603050405020304" pitchFamily="18" charset="0"/>
                <a:cs typeface="Times New Roman" panose="02020603050405020304" pitchFamily="18" charset="0"/>
              </a:rPr>
              <a:t>O</a:t>
            </a:r>
            <a:r>
              <a:rPr sz="2200" dirty="0">
                <a:latin typeface="Times New Roman" panose="02020603050405020304" pitchFamily="18" charset="0"/>
                <a:cs typeface="Times New Roman" panose="02020603050405020304" pitchFamily="18" charset="0"/>
              </a:rPr>
              <a:t>ne</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FIFO</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queue</a:t>
            </a:r>
            <a:r>
              <a:rPr sz="2200" spc="1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is</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maintained</a:t>
            </a:r>
            <a:r>
              <a:rPr sz="2200" spc="-2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to</a:t>
            </a:r>
            <a:r>
              <a:rPr sz="2200" spc="-5" dirty="0">
                <a:latin typeface="Times New Roman" panose="02020603050405020304" pitchFamily="18" charset="0"/>
                <a:cs typeface="Times New Roman" panose="02020603050405020304" pitchFamily="18" charset="0"/>
              </a:rPr>
              <a:t> hold</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all </a:t>
            </a:r>
            <a:r>
              <a:rPr sz="2200" spc="-5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pages</a:t>
            </a:r>
            <a:r>
              <a:rPr sz="2200" spc="-2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in</a:t>
            </a:r>
            <a:r>
              <a:rPr sz="2200" spc="5" dirty="0">
                <a:latin typeface="Times New Roman" panose="02020603050405020304" pitchFamily="18" charset="0"/>
                <a:cs typeface="Times New Roman" panose="02020603050405020304" pitchFamily="18" charset="0"/>
              </a:rPr>
              <a:t> </a:t>
            </a:r>
            <a:r>
              <a:rPr sz="2200" spc="-35" dirty="0">
                <a:latin typeface="Times New Roman" panose="02020603050405020304" pitchFamily="18" charset="0"/>
                <a:cs typeface="Times New Roman" panose="02020603050405020304" pitchFamily="18" charset="0"/>
              </a:rPr>
              <a:t>memory.</a:t>
            </a:r>
            <a:endParaRPr sz="2200" dirty="0">
              <a:latin typeface="Times New Roman" panose="02020603050405020304" pitchFamily="18" charset="0"/>
              <a:cs typeface="Times New Roman" panose="02020603050405020304" pitchFamily="18" charset="0"/>
            </a:endParaRPr>
          </a:p>
          <a:p>
            <a:pPr marL="457200" indent="-457200">
              <a:lnSpc>
                <a:spcPct val="100000"/>
              </a:lnSpc>
              <a:spcBef>
                <a:spcPts val="25"/>
              </a:spcBef>
              <a:buFont typeface="Arial" panose="020B0604020202020204" pitchFamily="34" charset="0"/>
              <a:buChar char="•"/>
            </a:pPr>
            <a:endParaRPr sz="2200" dirty="0">
              <a:latin typeface="Times New Roman" panose="02020603050405020304" pitchFamily="18" charset="0"/>
              <a:cs typeface="Times New Roman" panose="02020603050405020304" pitchFamily="18" charset="0"/>
            </a:endParaRPr>
          </a:p>
          <a:p>
            <a:pPr marL="520700" marR="172085" indent="-342900">
              <a:lnSpc>
                <a:spcPts val="2530"/>
              </a:lnSpc>
              <a:spcBef>
                <a:spcPts val="5"/>
              </a:spcBef>
              <a:buFont typeface="Arial" panose="020B0604020202020204" pitchFamily="34" charset="0"/>
              <a:buChar char="•"/>
            </a:pPr>
            <a:r>
              <a:rPr sz="2200" spc="-10" dirty="0">
                <a:latin typeface="Times New Roman" panose="02020603050405020304" pitchFamily="18" charset="0"/>
                <a:cs typeface="Times New Roman" panose="02020603050405020304" pitchFamily="18" charset="0"/>
              </a:rPr>
              <a:t>Replace </a:t>
            </a:r>
            <a:r>
              <a:rPr sz="2200" dirty="0">
                <a:latin typeface="Times New Roman" panose="02020603050405020304" pitchFamily="18" charset="0"/>
                <a:cs typeface="Times New Roman" panose="02020603050405020304" pitchFamily="18" charset="0"/>
              </a:rPr>
              <a:t>the </a:t>
            </a:r>
            <a:r>
              <a:rPr sz="2200" spc="-5" dirty="0">
                <a:latin typeface="Times New Roman" panose="02020603050405020304" pitchFamily="18" charset="0"/>
                <a:cs typeface="Times New Roman" panose="02020603050405020304" pitchFamily="18" charset="0"/>
              </a:rPr>
              <a:t>page which at the </a:t>
            </a:r>
            <a:r>
              <a:rPr sz="2200" spc="-10" dirty="0">
                <a:latin typeface="Times New Roman" panose="02020603050405020304" pitchFamily="18" charset="0"/>
                <a:cs typeface="Times New Roman" panose="02020603050405020304" pitchFamily="18" charset="0"/>
              </a:rPr>
              <a:t>top </a:t>
            </a:r>
            <a:r>
              <a:rPr sz="2200" dirty="0">
                <a:latin typeface="Times New Roman" panose="02020603050405020304" pitchFamily="18" charset="0"/>
                <a:cs typeface="Times New Roman" panose="02020603050405020304" pitchFamily="18" charset="0"/>
              </a:rPr>
              <a:t>of </a:t>
            </a:r>
            <a:r>
              <a:rPr sz="2200" spc="-5" dirty="0">
                <a:latin typeface="Times New Roman" panose="02020603050405020304" pitchFamily="18" charset="0"/>
                <a:cs typeface="Times New Roman" panose="02020603050405020304" pitchFamily="18" charset="0"/>
              </a:rPr>
              <a:t>the </a:t>
            </a:r>
            <a:r>
              <a:rPr sz="2200" spc="-5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queue</a:t>
            </a:r>
            <a:r>
              <a:rPr sz="2200" spc="-1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and</a:t>
            </a:r>
            <a:r>
              <a:rPr sz="2200" spc="-1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add</a:t>
            </a:r>
            <a:r>
              <a:rPr sz="2200" spc="-2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new</a:t>
            </a:r>
            <a:r>
              <a:rPr sz="2200" spc="-2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pages </a:t>
            </a:r>
            <a:r>
              <a:rPr sz="2200" spc="-10" dirty="0">
                <a:latin typeface="Times New Roman" panose="02020603050405020304" pitchFamily="18" charset="0"/>
                <a:cs typeface="Times New Roman" panose="02020603050405020304" pitchFamily="18" charset="0"/>
              </a:rPr>
              <a:t>from</a:t>
            </a:r>
            <a:r>
              <a:rPr sz="2200" spc="-15"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rear</a:t>
            </a:r>
            <a:r>
              <a:rPr sz="2200" spc="-30" dirty="0">
                <a:latin typeface="Times New Roman" panose="02020603050405020304" pitchFamily="18" charset="0"/>
                <a:cs typeface="Times New Roman" panose="02020603050405020304" pitchFamily="18" charset="0"/>
              </a:rPr>
              <a:t> </a:t>
            </a:r>
            <a:r>
              <a:rPr sz="2200" dirty="0">
                <a:latin typeface="Times New Roman" panose="02020603050405020304" pitchFamily="18" charset="0"/>
                <a:cs typeface="Times New Roman" panose="02020603050405020304" pitchFamily="18" charset="0"/>
              </a:rPr>
              <a:t>end </a:t>
            </a:r>
            <a:r>
              <a:rPr sz="2200" spc="-5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(tail)of </a:t>
            </a:r>
            <a:r>
              <a:rPr sz="2200" dirty="0">
                <a:latin typeface="Times New Roman" panose="02020603050405020304" pitchFamily="18" charset="0"/>
                <a:cs typeface="Times New Roman" panose="02020603050405020304" pitchFamily="18" charset="0"/>
              </a:rPr>
              <a:t>the</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queue.</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722399"/>
            <a:ext cx="9086215" cy="1720984"/>
          </a:xfrm>
          <a:prstGeom prst="rect">
            <a:avLst/>
          </a:prstGeom>
        </p:spPr>
        <p:txBody>
          <a:bodyPr vert="horz" wrap="square" lIns="0" tIns="96520" rIns="0" bIns="0" rtlCol="0">
            <a:spAutoFit/>
          </a:bodyPr>
          <a:lstStyle/>
          <a:p>
            <a:pPr marL="12700">
              <a:lnSpc>
                <a:spcPct val="100000"/>
              </a:lnSpc>
              <a:spcBef>
                <a:spcPts val="760"/>
              </a:spcBef>
              <a:tabLst>
                <a:tab pos="241300" algn="l"/>
              </a:tabLst>
            </a:pPr>
            <a:r>
              <a:rPr lang="en-IN" sz="2200" spc="-5" dirty="0">
                <a:latin typeface="Times New Roman" panose="02020603050405020304" pitchFamily="18" charset="0"/>
                <a:cs typeface="Times New Roman" panose="02020603050405020304" pitchFamily="18" charset="0"/>
              </a:rPr>
              <a:t>Q.1 </a:t>
            </a:r>
            <a:r>
              <a:rPr sz="2200" spc="-5" dirty="0">
                <a:latin typeface="Times New Roman" panose="02020603050405020304" pitchFamily="18" charset="0"/>
                <a:cs typeface="Times New Roman" panose="02020603050405020304" pitchFamily="18" charset="0"/>
              </a:rPr>
              <a:t>String :</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232152453252</a:t>
            </a:r>
            <a:endParaRPr sz="2200" dirty="0">
              <a:latin typeface="Times New Roman" panose="02020603050405020304" pitchFamily="18" charset="0"/>
              <a:cs typeface="Times New Roman" panose="02020603050405020304" pitchFamily="18" charset="0"/>
            </a:endParaRPr>
          </a:p>
          <a:p>
            <a:pPr marL="12700">
              <a:lnSpc>
                <a:spcPct val="100000"/>
              </a:lnSpc>
              <a:spcBef>
                <a:spcPts val="665"/>
              </a:spcBef>
              <a:tabLst>
                <a:tab pos="241300" algn="l"/>
              </a:tabLst>
            </a:pPr>
            <a:r>
              <a:rPr lang="en-US" sz="2200" spc="-5" dirty="0">
                <a:latin typeface="Times New Roman" panose="02020603050405020304" pitchFamily="18" charset="0"/>
                <a:cs typeface="Times New Roman" panose="02020603050405020304" pitchFamily="18" charset="0"/>
              </a:rPr>
              <a:t>Only </a:t>
            </a:r>
            <a:r>
              <a:rPr sz="2200" spc="-5" dirty="0">
                <a:latin typeface="Times New Roman" panose="02020603050405020304" pitchFamily="18" charset="0"/>
                <a:cs typeface="Times New Roman" panose="02020603050405020304" pitchFamily="18" charset="0"/>
              </a:rPr>
              <a:t>3</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frames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(3</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pages </a:t>
            </a:r>
            <a:r>
              <a:rPr sz="2200" dirty="0">
                <a:latin typeface="Times New Roman" panose="02020603050405020304" pitchFamily="18" charset="0"/>
                <a:cs typeface="Times New Roman" panose="02020603050405020304" pitchFamily="18" charset="0"/>
              </a:rPr>
              <a:t>can</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be in</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memory</a:t>
            </a:r>
            <a:r>
              <a:rPr sz="2200" dirty="0">
                <a:latin typeface="Times New Roman" panose="02020603050405020304" pitchFamily="18" charset="0"/>
                <a:cs typeface="Times New Roman" panose="02020603050405020304" pitchFamily="18" charset="0"/>
              </a:rPr>
              <a:t> at</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time per</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process)</a:t>
            </a:r>
            <a:endParaRPr lang="en-IN" sz="2200" spc="-10" dirty="0">
              <a:latin typeface="Times New Roman" panose="02020603050405020304" pitchFamily="18" charset="0"/>
              <a:cs typeface="Times New Roman" panose="02020603050405020304" pitchFamily="18" charset="0"/>
            </a:endParaRPr>
          </a:p>
          <a:p>
            <a:pPr marL="469900" indent="-457200">
              <a:lnSpc>
                <a:spcPct val="100000"/>
              </a:lnSpc>
              <a:spcBef>
                <a:spcPts val="665"/>
              </a:spcBef>
              <a:buFont typeface="+mj-lt"/>
              <a:buAutoNum type="arabicPeriod"/>
              <a:tabLst>
                <a:tab pos="241300" algn="l"/>
              </a:tabLst>
            </a:pPr>
            <a:r>
              <a:rPr lang="en-IN" sz="2200" spc="-10" dirty="0">
                <a:latin typeface="Times New Roman" panose="02020603050405020304" pitchFamily="18" charset="0"/>
                <a:cs typeface="Times New Roman" panose="02020603050405020304" pitchFamily="18" charset="0"/>
              </a:rPr>
              <a:t>Find the no. of page faults using FIFO?</a:t>
            </a:r>
          </a:p>
          <a:p>
            <a:pPr marL="469900" indent="-457200">
              <a:lnSpc>
                <a:spcPct val="100000"/>
              </a:lnSpc>
              <a:spcBef>
                <a:spcPts val="665"/>
              </a:spcBef>
              <a:buFont typeface="+mj-lt"/>
              <a:buAutoNum type="arabicPeriod"/>
              <a:tabLst>
                <a:tab pos="241300" algn="l"/>
              </a:tabLst>
            </a:pPr>
            <a:r>
              <a:rPr lang="en-IN" sz="2200" spc="-10" dirty="0">
                <a:latin typeface="Times New Roman" panose="02020603050405020304" pitchFamily="18" charset="0"/>
                <a:cs typeface="Times New Roman" panose="02020603050405020304" pitchFamily="18" charset="0"/>
              </a:rPr>
              <a:t>Also find the Hit Ratio and Miss Ratio?</a:t>
            </a:r>
            <a:endParaRPr sz="2200" dirty="0">
              <a:latin typeface="Times New Roman" panose="02020603050405020304" pitchFamily="18" charset="0"/>
              <a:cs typeface="Times New Roman" panose="02020603050405020304" pitchFamily="18" charset="0"/>
            </a:endParaRPr>
          </a:p>
        </p:txBody>
      </p:sp>
      <p:sp>
        <p:nvSpPr>
          <p:cNvPr id="5" name="object 2"/>
          <p:cNvSpPr txBox="1">
            <a:spLocks/>
          </p:cNvSpPr>
          <p:nvPr/>
        </p:nvSpPr>
        <p:spPr>
          <a:xfrm>
            <a:off x="152400" y="0"/>
            <a:ext cx="5410200" cy="690574"/>
          </a:xfrm>
          <a:prstGeom prst="rect">
            <a:avLst/>
          </a:prstGeom>
        </p:spPr>
        <p:txBody>
          <a:bodyPr vert="horz" wrap="square" lIns="0" tIns="13335" rIns="0" bIns="0" rtlCol="0">
            <a:spAutoFit/>
          </a:bodyPr>
          <a:lstStyle>
            <a:lvl1pPr>
              <a:defRPr sz="2200" b="0" i="0">
                <a:solidFill>
                  <a:schemeClr val="bg1"/>
                </a:solidFill>
                <a:latin typeface="Times New Roman" panose="02020603050405020304"/>
                <a:ea typeface="+mj-ea"/>
                <a:cs typeface="Times New Roman" panose="02020603050405020304"/>
              </a:defRPr>
            </a:lvl1pPr>
          </a:lstStyle>
          <a:p>
            <a:pPr marL="12700">
              <a:spcBef>
                <a:spcPts val="105"/>
              </a:spcBef>
            </a:pPr>
            <a:r>
              <a:rPr lang="en-IN" sz="4400" b="1" kern="0" spc="-30" dirty="0">
                <a:solidFill>
                  <a:srgbClr val="000000"/>
                </a:solidFill>
              </a:rPr>
              <a:t> </a:t>
            </a:r>
            <a:r>
              <a:rPr lang="en-IN" sz="4400" b="1" kern="0" dirty="0">
                <a:solidFill>
                  <a:srgbClr val="000000"/>
                </a:solidFill>
              </a:rPr>
              <a:t>FIFO- Example</a:t>
            </a:r>
            <a:endParaRPr lang="en-IN" sz="4400" kern="0"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31652"/>
            <a:ext cx="5989320" cy="696595"/>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0000"/>
                </a:solidFill>
                <a:latin typeface="Times New Roman" panose="02020603050405020304"/>
                <a:cs typeface="Times New Roman" panose="02020603050405020304"/>
              </a:rPr>
              <a:t>First</a:t>
            </a:r>
            <a:r>
              <a:rPr sz="4400" b="1" spc="-20"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in</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First</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Out</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(FIFO)</a:t>
            </a:r>
            <a:endParaRPr sz="4400" dirty="0">
              <a:latin typeface="Times New Roman" panose="02020603050405020304"/>
              <a:cs typeface="Times New Roman" panose="02020603050405020304"/>
            </a:endParaRPr>
          </a:p>
        </p:txBody>
      </p:sp>
      <p:sp>
        <p:nvSpPr>
          <p:cNvPr id="3" name="object 3"/>
          <p:cNvSpPr txBox="1"/>
          <p:nvPr/>
        </p:nvSpPr>
        <p:spPr>
          <a:xfrm>
            <a:off x="914400" y="1371600"/>
            <a:ext cx="9086215" cy="3667671"/>
          </a:xfrm>
          <a:prstGeom prst="rect">
            <a:avLst/>
          </a:prstGeom>
        </p:spPr>
        <p:txBody>
          <a:bodyPr vert="horz" wrap="square" lIns="0" tIns="96520" rIns="0" bIns="0" rtlCol="0">
            <a:spAutoFit/>
          </a:bodyPr>
          <a:lstStyle/>
          <a:p>
            <a:pPr marL="12700">
              <a:lnSpc>
                <a:spcPct val="100000"/>
              </a:lnSpc>
              <a:spcBef>
                <a:spcPts val="760"/>
              </a:spcBef>
              <a:tabLst>
                <a:tab pos="241300" algn="l"/>
              </a:tabLst>
            </a:pPr>
            <a:r>
              <a:rPr lang="en-IN" sz="2400" b="1" dirty="0">
                <a:latin typeface="Times New Roman" panose="02020603050405020304" pitchFamily="18" charset="0"/>
                <a:cs typeface="Times New Roman" panose="02020603050405020304" pitchFamily="18" charset="0"/>
              </a:rPr>
              <a:t>Page Miss</a:t>
            </a:r>
            <a:r>
              <a:rPr lang="en-IN" sz="2400" dirty="0">
                <a:latin typeface="Times New Roman" panose="02020603050405020304" pitchFamily="18" charset="0"/>
                <a:cs typeface="Times New Roman" panose="02020603050405020304" pitchFamily="18" charset="0"/>
              </a:rPr>
              <a:t>=Total no. of Page Faults</a:t>
            </a:r>
          </a:p>
          <a:p>
            <a:pPr marL="12700">
              <a:lnSpc>
                <a:spcPct val="100000"/>
              </a:lnSpc>
              <a:spcBef>
                <a:spcPts val="760"/>
              </a:spcBef>
              <a:tabLst>
                <a:tab pos="241300" algn="l"/>
              </a:tabLst>
            </a:pPr>
            <a:endParaRPr lang="en-IN" sz="2400" dirty="0">
              <a:latin typeface="Times New Roman" panose="02020603050405020304" pitchFamily="18" charset="0"/>
              <a:cs typeface="Times New Roman" panose="02020603050405020304" pitchFamily="18" charset="0"/>
            </a:endParaRPr>
          </a:p>
          <a:p>
            <a:pPr marL="12700">
              <a:lnSpc>
                <a:spcPct val="100000"/>
              </a:lnSpc>
              <a:spcBef>
                <a:spcPts val="760"/>
              </a:spcBef>
              <a:tabLst>
                <a:tab pos="241300" algn="l"/>
              </a:tabLst>
            </a:pPr>
            <a:r>
              <a:rPr lang="en-IN" sz="2400" b="1" dirty="0">
                <a:latin typeface="Times New Roman" panose="02020603050405020304" pitchFamily="18" charset="0"/>
                <a:cs typeface="Times New Roman" panose="02020603050405020304" pitchFamily="18" charset="0"/>
              </a:rPr>
              <a:t>Page Hit</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Total number of references – Total number of page misses or page faults</a:t>
            </a:r>
          </a:p>
          <a:p>
            <a:pPr marL="12700">
              <a:lnSpc>
                <a:spcPct val="100000"/>
              </a:lnSpc>
              <a:spcBef>
                <a:spcPts val="760"/>
              </a:spcBef>
              <a:tabLst>
                <a:tab pos="241300" algn="l"/>
              </a:tabLst>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760"/>
              </a:spcBef>
              <a:tabLst>
                <a:tab pos="241300" algn="l"/>
              </a:tabLst>
            </a:pPr>
            <a:r>
              <a:rPr lang="en-US" sz="2400" b="1" dirty="0">
                <a:latin typeface="Times New Roman" panose="02020603050405020304" pitchFamily="18" charset="0"/>
                <a:cs typeface="Times New Roman" panose="02020603050405020304" pitchFamily="18" charset="0"/>
              </a:rPr>
              <a:t>Hit Ratio</a:t>
            </a:r>
            <a:r>
              <a:rPr lang="en-US" sz="2400" dirty="0">
                <a:latin typeface="Times New Roman" panose="02020603050405020304" pitchFamily="18" charset="0"/>
                <a:cs typeface="Times New Roman" panose="02020603050405020304" pitchFamily="18" charset="0"/>
              </a:rPr>
              <a:t>= Total number of page hits / Total number of references</a:t>
            </a:r>
          </a:p>
          <a:p>
            <a:pPr marL="12700">
              <a:lnSpc>
                <a:spcPct val="100000"/>
              </a:lnSpc>
              <a:spcBef>
                <a:spcPts val="760"/>
              </a:spcBef>
              <a:tabLst>
                <a:tab pos="241300" algn="l"/>
              </a:tabLst>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760"/>
              </a:spcBef>
              <a:tabLst>
                <a:tab pos="241300" algn="l"/>
              </a:tabLst>
            </a:pPr>
            <a:r>
              <a:rPr lang="en-US" sz="2400" b="1" dirty="0">
                <a:latin typeface="Times New Roman" panose="02020603050405020304" pitchFamily="18" charset="0"/>
                <a:cs typeface="Times New Roman" panose="02020603050405020304" pitchFamily="18" charset="0"/>
              </a:rPr>
              <a:t>Miss Ratio</a:t>
            </a:r>
            <a:r>
              <a:rPr lang="en-US" sz="2400" dirty="0">
                <a:latin typeface="Times New Roman" panose="02020603050405020304" pitchFamily="18" charset="0"/>
                <a:cs typeface="Times New Roman" panose="02020603050405020304" pitchFamily="18" charset="0"/>
              </a:rPr>
              <a:t>=1-Hit Ratio</a:t>
            </a: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42135965"/>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4800" y="0"/>
            <a:ext cx="5989320" cy="696595"/>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0000"/>
                </a:solidFill>
                <a:latin typeface="Times New Roman" panose="02020603050405020304"/>
                <a:cs typeface="Times New Roman" panose="02020603050405020304"/>
              </a:rPr>
              <a:t>First</a:t>
            </a:r>
            <a:r>
              <a:rPr sz="4400" b="1" spc="-20"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in</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First</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Out</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(FIFO)</a:t>
            </a:r>
            <a:endParaRPr sz="4400" dirty="0">
              <a:latin typeface="Times New Roman" panose="02020603050405020304"/>
              <a:cs typeface="Times New Roman" panose="02020603050405020304"/>
            </a:endParaRPr>
          </a:p>
        </p:txBody>
      </p:sp>
      <p:sp>
        <p:nvSpPr>
          <p:cNvPr id="3" name="object 3"/>
          <p:cNvSpPr txBox="1"/>
          <p:nvPr/>
        </p:nvSpPr>
        <p:spPr>
          <a:xfrm>
            <a:off x="916939" y="1722399"/>
            <a:ext cx="9086215" cy="1047750"/>
          </a:xfrm>
          <a:prstGeom prst="rect">
            <a:avLst/>
          </a:prstGeom>
        </p:spPr>
        <p:txBody>
          <a:bodyPr vert="horz" wrap="square" lIns="0" tIns="96520" rIns="0" bIns="0" rtlCol="0">
            <a:spAutoFit/>
          </a:bodyPr>
          <a:lstStyle/>
          <a:p>
            <a:pPr marL="241300" indent="-228600">
              <a:lnSpc>
                <a:spcPct val="100000"/>
              </a:lnSpc>
              <a:spcBef>
                <a:spcPts val="760"/>
              </a:spcBef>
              <a:buFont typeface="Arial MT"/>
              <a:buChar char="•"/>
              <a:tabLst>
                <a:tab pos="241300" algn="l"/>
              </a:tabLst>
            </a:pPr>
            <a:r>
              <a:rPr sz="2800" spc="-5" dirty="0">
                <a:latin typeface="Cambria" panose="02040503050406030204"/>
                <a:cs typeface="Cambria" panose="02040503050406030204"/>
              </a:rPr>
              <a:t>String :</a:t>
            </a:r>
            <a:r>
              <a:rPr sz="2800" spc="-10" dirty="0">
                <a:latin typeface="Cambria" panose="02040503050406030204"/>
                <a:cs typeface="Cambria" panose="02040503050406030204"/>
              </a:rPr>
              <a:t> </a:t>
            </a:r>
            <a:r>
              <a:rPr sz="2800" spc="-5" dirty="0">
                <a:latin typeface="Cambria" panose="02040503050406030204"/>
                <a:cs typeface="Cambria" panose="02040503050406030204"/>
              </a:rPr>
              <a:t>232152453252</a:t>
            </a:r>
            <a:endParaRPr sz="2800">
              <a:latin typeface="Cambria" panose="02040503050406030204"/>
              <a:cs typeface="Cambria" panose="02040503050406030204"/>
            </a:endParaRPr>
          </a:p>
          <a:p>
            <a:pPr marL="241300" indent="-228600">
              <a:lnSpc>
                <a:spcPct val="100000"/>
              </a:lnSpc>
              <a:spcBef>
                <a:spcPts val="665"/>
              </a:spcBef>
              <a:buFont typeface="Arial MT"/>
              <a:buChar char="•"/>
              <a:tabLst>
                <a:tab pos="241300" algn="l"/>
              </a:tabLst>
            </a:pPr>
            <a:r>
              <a:rPr sz="2800" spc="-5" dirty="0">
                <a:latin typeface="Cambria" panose="02040503050406030204"/>
                <a:cs typeface="Cambria" panose="02040503050406030204"/>
              </a:rPr>
              <a:t>3</a:t>
            </a:r>
            <a:r>
              <a:rPr sz="2800" dirty="0">
                <a:latin typeface="Cambria" panose="02040503050406030204"/>
                <a:cs typeface="Cambria" panose="02040503050406030204"/>
              </a:rPr>
              <a:t> </a:t>
            </a:r>
            <a:r>
              <a:rPr sz="2800" spc="-15" dirty="0">
                <a:latin typeface="Cambria" panose="02040503050406030204"/>
                <a:cs typeface="Cambria" panose="02040503050406030204"/>
              </a:rPr>
              <a:t>frames</a:t>
            </a:r>
            <a:r>
              <a:rPr sz="2800" dirty="0">
                <a:latin typeface="Cambria" panose="02040503050406030204"/>
                <a:cs typeface="Cambria" panose="02040503050406030204"/>
              </a:rPr>
              <a:t> </a:t>
            </a:r>
            <a:r>
              <a:rPr sz="2800" spc="-5" dirty="0">
                <a:latin typeface="Cambria" panose="02040503050406030204"/>
                <a:cs typeface="Cambria" panose="02040503050406030204"/>
              </a:rPr>
              <a:t>(3</a:t>
            </a:r>
            <a:r>
              <a:rPr sz="2800" spc="10" dirty="0">
                <a:latin typeface="Cambria" panose="02040503050406030204"/>
                <a:cs typeface="Cambria" panose="02040503050406030204"/>
              </a:rPr>
              <a:t> </a:t>
            </a:r>
            <a:r>
              <a:rPr sz="2800" spc="-5" dirty="0">
                <a:latin typeface="Cambria" panose="02040503050406030204"/>
                <a:cs typeface="Cambria" panose="02040503050406030204"/>
              </a:rPr>
              <a:t>pages </a:t>
            </a:r>
            <a:r>
              <a:rPr sz="2800" dirty="0">
                <a:latin typeface="Cambria" panose="02040503050406030204"/>
                <a:cs typeface="Cambria" panose="02040503050406030204"/>
              </a:rPr>
              <a:t>can</a:t>
            </a:r>
            <a:r>
              <a:rPr sz="2800" spc="-15" dirty="0">
                <a:latin typeface="Cambria" panose="02040503050406030204"/>
                <a:cs typeface="Cambria" panose="02040503050406030204"/>
              </a:rPr>
              <a:t> </a:t>
            </a:r>
            <a:r>
              <a:rPr sz="2800" spc="-5" dirty="0">
                <a:latin typeface="Cambria" panose="02040503050406030204"/>
                <a:cs typeface="Cambria" panose="02040503050406030204"/>
              </a:rPr>
              <a:t>be in</a:t>
            </a:r>
            <a:r>
              <a:rPr sz="2800" dirty="0">
                <a:latin typeface="Cambria" panose="02040503050406030204"/>
                <a:cs typeface="Cambria" panose="02040503050406030204"/>
              </a:rPr>
              <a:t> </a:t>
            </a:r>
            <a:r>
              <a:rPr sz="2800" spc="-5" dirty="0">
                <a:latin typeface="Cambria" panose="02040503050406030204"/>
                <a:cs typeface="Cambria" panose="02040503050406030204"/>
              </a:rPr>
              <a:t>memory</a:t>
            </a:r>
            <a:r>
              <a:rPr sz="2800" dirty="0">
                <a:latin typeface="Cambria" panose="02040503050406030204"/>
                <a:cs typeface="Cambria" panose="02040503050406030204"/>
              </a:rPr>
              <a:t> at</a:t>
            </a:r>
            <a:r>
              <a:rPr sz="2800" spc="-15" dirty="0">
                <a:latin typeface="Cambria" panose="02040503050406030204"/>
                <a:cs typeface="Cambria" panose="02040503050406030204"/>
              </a:rPr>
              <a:t> </a:t>
            </a:r>
            <a:r>
              <a:rPr sz="2800" spc="-5" dirty="0">
                <a:latin typeface="Cambria" panose="02040503050406030204"/>
                <a:cs typeface="Cambria" panose="02040503050406030204"/>
              </a:rPr>
              <a:t>a</a:t>
            </a:r>
            <a:r>
              <a:rPr sz="2800" dirty="0">
                <a:latin typeface="Cambria" panose="02040503050406030204"/>
                <a:cs typeface="Cambria" panose="02040503050406030204"/>
              </a:rPr>
              <a:t> </a:t>
            </a:r>
            <a:r>
              <a:rPr sz="2800" spc="-5" dirty="0">
                <a:latin typeface="Cambria" panose="02040503050406030204"/>
                <a:cs typeface="Cambria" panose="02040503050406030204"/>
              </a:rPr>
              <a:t>time per</a:t>
            </a:r>
            <a:r>
              <a:rPr sz="2800" dirty="0">
                <a:latin typeface="Cambria" panose="02040503050406030204"/>
                <a:cs typeface="Cambria" panose="02040503050406030204"/>
              </a:rPr>
              <a:t> </a:t>
            </a:r>
            <a:r>
              <a:rPr sz="2800" spc="-10" dirty="0">
                <a:latin typeface="Cambria" panose="02040503050406030204"/>
                <a:cs typeface="Cambria" panose="02040503050406030204"/>
              </a:rPr>
              <a:t>process)</a:t>
            </a:r>
            <a:endParaRPr sz="2800">
              <a:latin typeface="Cambria" panose="02040503050406030204"/>
              <a:cs typeface="Cambria" panose="02040503050406030204"/>
            </a:endParaRPr>
          </a:p>
        </p:txBody>
      </p:sp>
      <p:graphicFrame>
        <p:nvGraphicFramePr>
          <p:cNvPr id="4" name="object 4"/>
          <p:cNvGraphicFramePr>
            <a:graphicFrameLocks noGrp="1"/>
          </p:cNvGraphicFramePr>
          <p:nvPr/>
        </p:nvGraphicFramePr>
        <p:xfrm>
          <a:off x="649262" y="3168142"/>
          <a:ext cx="10694032" cy="2725977"/>
        </p:xfrm>
        <a:graphic>
          <a:graphicData uri="http://schemas.openxmlformats.org/drawingml/2006/table">
            <a:tbl>
              <a:tblPr firstRow="1" bandRow="1">
                <a:tableStyleId>{2D5ABB26-0587-4C30-8999-92F81FD0307C}</a:tableStyleId>
              </a:tblPr>
              <a:tblGrid>
                <a:gridCol w="1811655">
                  <a:extLst>
                    <a:ext uri="{9D8B030D-6E8A-4147-A177-3AD203B41FA5}">
                      <a16:colId xmlns:a16="http://schemas.microsoft.com/office/drawing/2014/main" val="20000"/>
                    </a:ext>
                  </a:extLst>
                </a:gridCol>
                <a:gridCol w="675640">
                  <a:extLst>
                    <a:ext uri="{9D8B030D-6E8A-4147-A177-3AD203B41FA5}">
                      <a16:colId xmlns:a16="http://schemas.microsoft.com/office/drawing/2014/main" val="20001"/>
                    </a:ext>
                  </a:extLst>
                </a:gridCol>
                <a:gridCol w="768350">
                  <a:extLst>
                    <a:ext uri="{9D8B030D-6E8A-4147-A177-3AD203B41FA5}">
                      <a16:colId xmlns:a16="http://schemas.microsoft.com/office/drawing/2014/main" val="20002"/>
                    </a:ext>
                  </a:extLst>
                </a:gridCol>
                <a:gridCol w="768350">
                  <a:extLst>
                    <a:ext uri="{9D8B030D-6E8A-4147-A177-3AD203B41FA5}">
                      <a16:colId xmlns:a16="http://schemas.microsoft.com/office/drawing/2014/main" val="20003"/>
                    </a:ext>
                  </a:extLst>
                </a:gridCol>
                <a:gridCol w="767079">
                  <a:extLst>
                    <a:ext uri="{9D8B030D-6E8A-4147-A177-3AD203B41FA5}">
                      <a16:colId xmlns:a16="http://schemas.microsoft.com/office/drawing/2014/main" val="20004"/>
                    </a:ext>
                  </a:extLst>
                </a:gridCol>
                <a:gridCol w="764539">
                  <a:extLst>
                    <a:ext uri="{9D8B030D-6E8A-4147-A177-3AD203B41FA5}">
                      <a16:colId xmlns:a16="http://schemas.microsoft.com/office/drawing/2014/main" val="20005"/>
                    </a:ext>
                  </a:extLst>
                </a:gridCol>
                <a:gridCol w="764539">
                  <a:extLst>
                    <a:ext uri="{9D8B030D-6E8A-4147-A177-3AD203B41FA5}">
                      <a16:colId xmlns:a16="http://schemas.microsoft.com/office/drawing/2014/main" val="20006"/>
                    </a:ext>
                  </a:extLst>
                </a:gridCol>
                <a:gridCol w="764540">
                  <a:extLst>
                    <a:ext uri="{9D8B030D-6E8A-4147-A177-3AD203B41FA5}">
                      <a16:colId xmlns:a16="http://schemas.microsoft.com/office/drawing/2014/main" val="20007"/>
                    </a:ext>
                  </a:extLst>
                </a:gridCol>
                <a:gridCol w="764540">
                  <a:extLst>
                    <a:ext uri="{9D8B030D-6E8A-4147-A177-3AD203B41FA5}">
                      <a16:colId xmlns:a16="http://schemas.microsoft.com/office/drawing/2014/main" val="20008"/>
                    </a:ext>
                  </a:extLst>
                </a:gridCol>
                <a:gridCol w="764540">
                  <a:extLst>
                    <a:ext uri="{9D8B030D-6E8A-4147-A177-3AD203B41FA5}">
                      <a16:colId xmlns:a16="http://schemas.microsoft.com/office/drawing/2014/main" val="20009"/>
                    </a:ext>
                  </a:extLst>
                </a:gridCol>
                <a:gridCol w="693420">
                  <a:extLst>
                    <a:ext uri="{9D8B030D-6E8A-4147-A177-3AD203B41FA5}">
                      <a16:colId xmlns:a16="http://schemas.microsoft.com/office/drawing/2014/main" val="20010"/>
                    </a:ext>
                  </a:extLst>
                </a:gridCol>
                <a:gridCol w="693420">
                  <a:extLst>
                    <a:ext uri="{9D8B030D-6E8A-4147-A177-3AD203B41FA5}">
                      <a16:colId xmlns:a16="http://schemas.microsoft.com/office/drawing/2014/main" val="20011"/>
                    </a:ext>
                  </a:extLst>
                </a:gridCol>
                <a:gridCol w="693420">
                  <a:extLst>
                    <a:ext uri="{9D8B030D-6E8A-4147-A177-3AD203B41FA5}">
                      <a16:colId xmlns:a16="http://schemas.microsoft.com/office/drawing/2014/main" val="20012"/>
                    </a:ext>
                  </a:extLst>
                </a:gridCol>
              </a:tblGrid>
              <a:tr h="450850">
                <a:tc>
                  <a:txBody>
                    <a:bodyPr/>
                    <a:lstStyle/>
                    <a:p>
                      <a:pPr marL="68580">
                        <a:lnSpc>
                          <a:spcPts val="3265"/>
                        </a:lnSpc>
                      </a:pPr>
                      <a:r>
                        <a:rPr sz="2800" b="1" spc="-5" dirty="0">
                          <a:solidFill>
                            <a:srgbClr val="FFFFFF"/>
                          </a:solidFill>
                          <a:latin typeface="Times New Roman" panose="02020603050405020304"/>
                          <a:cs typeface="Times New Roman" panose="02020603050405020304"/>
                        </a:rPr>
                        <a:t>String</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8580">
                        <a:lnSpc>
                          <a:spcPts val="3265"/>
                        </a:lnSpc>
                      </a:pPr>
                      <a:r>
                        <a:rPr sz="2800" b="1" dirty="0">
                          <a:solidFill>
                            <a:srgbClr val="FFFFFF"/>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8580">
                        <a:lnSpc>
                          <a:spcPts val="3265"/>
                        </a:lnSpc>
                      </a:pPr>
                      <a:r>
                        <a:rPr sz="2800" b="1" dirty="0">
                          <a:solidFill>
                            <a:srgbClr val="FFFFFF"/>
                          </a:solidFill>
                          <a:latin typeface="Times New Roman" panose="02020603050405020304"/>
                          <a:cs typeface="Times New Roman" panose="02020603050405020304"/>
                        </a:rPr>
                        <a:t>3</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8580">
                        <a:lnSpc>
                          <a:spcPts val="3265"/>
                        </a:lnSpc>
                      </a:pPr>
                      <a:r>
                        <a:rPr sz="2800" b="1" dirty="0">
                          <a:solidFill>
                            <a:srgbClr val="FFFFFF"/>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8580">
                        <a:lnSpc>
                          <a:spcPts val="3265"/>
                        </a:lnSpc>
                      </a:pPr>
                      <a:r>
                        <a:rPr sz="2800" b="1" dirty="0">
                          <a:solidFill>
                            <a:srgbClr val="FFFFFF"/>
                          </a:solidFill>
                          <a:latin typeface="Times New Roman" panose="02020603050405020304"/>
                          <a:cs typeface="Times New Roman" panose="02020603050405020304"/>
                        </a:rPr>
                        <a:t>1</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9215">
                        <a:lnSpc>
                          <a:spcPts val="3265"/>
                        </a:lnSpc>
                      </a:pPr>
                      <a:r>
                        <a:rPr sz="2800" b="1" dirty="0">
                          <a:solidFill>
                            <a:srgbClr val="FFFFFF"/>
                          </a:solidFill>
                          <a:latin typeface="Times New Roman" panose="02020603050405020304"/>
                          <a:cs typeface="Times New Roman" panose="02020603050405020304"/>
                        </a:rPr>
                        <a:t>5</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8580">
                        <a:lnSpc>
                          <a:spcPts val="3265"/>
                        </a:lnSpc>
                      </a:pPr>
                      <a:r>
                        <a:rPr sz="2800" b="1" dirty="0">
                          <a:solidFill>
                            <a:srgbClr val="FFFFFF"/>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9215">
                        <a:lnSpc>
                          <a:spcPts val="3265"/>
                        </a:lnSpc>
                      </a:pPr>
                      <a:r>
                        <a:rPr sz="2800" b="1" dirty="0">
                          <a:solidFill>
                            <a:srgbClr val="FFFFFF"/>
                          </a:solidFill>
                          <a:latin typeface="Times New Roman" panose="02020603050405020304"/>
                          <a:cs typeface="Times New Roman" panose="02020603050405020304"/>
                        </a:rPr>
                        <a:t>4</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9215">
                        <a:lnSpc>
                          <a:spcPts val="3265"/>
                        </a:lnSpc>
                      </a:pPr>
                      <a:r>
                        <a:rPr sz="2800" b="1" dirty="0">
                          <a:solidFill>
                            <a:srgbClr val="FFFFFF"/>
                          </a:solidFill>
                          <a:latin typeface="Times New Roman" panose="02020603050405020304"/>
                          <a:cs typeface="Times New Roman" panose="02020603050405020304"/>
                        </a:rPr>
                        <a:t>5</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9215">
                        <a:lnSpc>
                          <a:spcPts val="3265"/>
                        </a:lnSpc>
                      </a:pPr>
                      <a:r>
                        <a:rPr sz="2800" b="1" dirty="0">
                          <a:solidFill>
                            <a:srgbClr val="FFFFFF"/>
                          </a:solidFill>
                          <a:latin typeface="Times New Roman" panose="02020603050405020304"/>
                          <a:cs typeface="Times New Roman" panose="02020603050405020304"/>
                        </a:rPr>
                        <a:t>3</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9850">
                        <a:lnSpc>
                          <a:spcPts val="3265"/>
                        </a:lnSpc>
                      </a:pPr>
                      <a:r>
                        <a:rPr sz="2800" b="1" dirty="0">
                          <a:solidFill>
                            <a:srgbClr val="FFFFFF"/>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9850">
                        <a:lnSpc>
                          <a:spcPts val="3265"/>
                        </a:lnSpc>
                      </a:pPr>
                      <a:r>
                        <a:rPr sz="2800" b="1" dirty="0">
                          <a:solidFill>
                            <a:srgbClr val="FFFFFF"/>
                          </a:solidFill>
                          <a:latin typeface="Times New Roman" panose="02020603050405020304"/>
                          <a:cs typeface="Times New Roman" panose="02020603050405020304"/>
                        </a:rPr>
                        <a:t>5</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tc>
                  <a:txBody>
                    <a:bodyPr/>
                    <a:lstStyle/>
                    <a:p>
                      <a:pPr marL="69850">
                        <a:lnSpc>
                          <a:spcPts val="3265"/>
                        </a:lnSpc>
                      </a:pPr>
                      <a:r>
                        <a:rPr sz="2800" b="1" dirty="0">
                          <a:solidFill>
                            <a:srgbClr val="FFFFFF"/>
                          </a:solidFill>
                          <a:latin typeface="Times New Roman" panose="02020603050405020304"/>
                          <a:cs typeface="Times New Roman" panose="02020603050405020304"/>
                        </a:rPr>
                        <a:t>2</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5B9BD4"/>
                    </a:solidFill>
                  </a:tcPr>
                </a:tc>
                <a:extLst>
                  <a:ext uri="{0D108BD9-81ED-4DB2-BD59-A6C34878D82A}">
                    <a16:rowId xmlns:a16="http://schemas.microsoft.com/office/drawing/2014/main" val="10000"/>
                  </a:ext>
                </a:extLst>
              </a:tr>
              <a:tr h="450849">
                <a:tc>
                  <a:txBody>
                    <a:bodyPr/>
                    <a:lstStyle/>
                    <a:p>
                      <a:pPr algn="ctr">
                        <a:lnSpc>
                          <a:spcPts val="3265"/>
                        </a:lnSpc>
                      </a:pPr>
                      <a:r>
                        <a:rPr lang="en-IN" sz="2800" b="1" dirty="0">
                          <a:solidFill>
                            <a:srgbClr val="FFFFFF"/>
                          </a:solidFill>
                          <a:latin typeface="Times New Roman" panose="02020603050405020304"/>
                          <a:cs typeface="Times New Roman" panose="02020603050405020304"/>
                        </a:rPr>
                        <a:t>3</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5B9BD4"/>
                    </a:solidFill>
                  </a:tcPr>
                </a:tc>
                <a:tc>
                  <a:txBody>
                    <a:bodyPr/>
                    <a:lstStyle/>
                    <a:p>
                      <a:pPr marL="68580">
                        <a:lnSpc>
                          <a:spcPts val="3265"/>
                        </a:lnSpc>
                      </a:pP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8580">
                        <a:lnSpc>
                          <a:spcPts val="3265"/>
                        </a:lnSpc>
                      </a:pP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8580">
                        <a:lnSpc>
                          <a:spcPts val="3265"/>
                        </a:lnSpc>
                      </a:pP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8580">
                        <a:lnSpc>
                          <a:spcPts val="3265"/>
                        </a:lnSpc>
                      </a:pPr>
                      <a:r>
                        <a:rPr lang="en-IN" sz="2800" b="1" dirty="0">
                          <a:latin typeface="Times New Roman" panose="02020603050405020304"/>
                          <a:cs typeface="Times New Roman" panose="02020603050405020304"/>
                        </a:rPr>
                        <a:t>1</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9215">
                        <a:lnSpc>
                          <a:spcPts val="3265"/>
                        </a:lnSpc>
                      </a:pPr>
                      <a:r>
                        <a:rPr lang="en-IN" sz="2800" b="1" dirty="0">
                          <a:latin typeface="Times New Roman" panose="02020603050405020304"/>
                          <a:cs typeface="Times New Roman" panose="02020603050405020304"/>
                        </a:rPr>
                        <a:t>1</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8580">
                        <a:lnSpc>
                          <a:spcPts val="3265"/>
                        </a:lnSpc>
                      </a:pPr>
                      <a:r>
                        <a:rPr lang="en-IN" sz="2800" b="1" dirty="0">
                          <a:latin typeface="Times New Roman" panose="02020603050405020304"/>
                          <a:cs typeface="Times New Roman" panose="02020603050405020304"/>
                        </a:rPr>
                        <a:t>1</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9215">
                        <a:lnSpc>
                          <a:spcPts val="3265"/>
                        </a:lnSpc>
                      </a:pPr>
                      <a:r>
                        <a:rPr lang="en-IN" sz="2800" b="1" dirty="0">
                          <a:latin typeface="Times New Roman" panose="02020603050405020304"/>
                          <a:cs typeface="Times New Roman" panose="02020603050405020304"/>
                        </a:rPr>
                        <a:t>4</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9215">
                        <a:lnSpc>
                          <a:spcPts val="3265"/>
                        </a:lnSpc>
                      </a:pPr>
                      <a:r>
                        <a:rPr lang="en-IN" sz="2800" b="1" dirty="0">
                          <a:latin typeface="Times New Roman" panose="02020603050405020304"/>
                          <a:cs typeface="Times New Roman" panose="02020603050405020304"/>
                        </a:rPr>
                        <a:t>4</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9215">
                        <a:lnSpc>
                          <a:spcPts val="3265"/>
                        </a:lnSpc>
                      </a:pPr>
                      <a:r>
                        <a:rPr lang="en-IN" sz="2800" b="1" dirty="0">
                          <a:latin typeface="Times New Roman" panose="02020603050405020304"/>
                          <a:cs typeface="Times New Roman" panose="02020603050405020304"/>
                        </a:rPr>
                        <a:t>4</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9850">
                        <a:lnSpc>
                          <a:spcPts val="3265"/>
                        </a:lnSpc>
                      </a:pPr>
                      <a:r>
                        <a:rPr lang="en-IN" sz="2800" b="1" dirty="0">
                          <a:latin typeface="Times New Roman" panose="02020603050405020304"/>
                          <a:cs typeface="Times New Roman" panose="02020603050405020304"/>
                        </a:rPr>
                        <a:t>4</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9850">
                        <a:lnSpc>
                          <a:spcPts val="3265"/>
                        </a:lnSpc>
                      </a:pPr>
                      <a:r>
                        <a:rPr lang="en-IN" sz="2800" b="1" dirty="0">
                          <a:latin typeface="Times New Roman" panose="02020603050405020304"/>
                          <a:cs typeface="Times New Roman" panose="02020603050405020304"/>
                        </a:rPr>
                        <a:t>4</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tc>
                  <a:txBody>
                    <a:bodyPr/>
                    <a:lstStyle/>
                    <a:p>
                      <a:pPr marL="69850">
                        <a:lnSpc>
                          <a:spcPts val="3265"/>
                        </a:lnSpc>
                      </a:pPr>
                      <a:r>
                        <a:rPr lang="en-IN" sz="2800" b="1" dirty="0">
                          <a:latin typeface="Times New Roman" panose="02020603050405020304"/>
                          <a:cs typeface="Times New Roman" panose="02020603050405020304"/>
                        </a:rPr>
                        <a:t>2</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1"/>
                  </a:ext>
                </a:extLst>
              </a:tr>
              <a:tr h="450850">
                <a:tc>
                  <a:txBody>
                    <a:bodyPr/>
                    <a:lstStyle/>
                    <a:p>
                      <a:pPr algn="ctr">
                        <a:lnSpc>
                          <a:spcPts val="3270"/>
                        </a:lnSpc>
                      </a:pPr>
                      <a:r>
                        <a:rPr lang="en-IN" sz="2800" b="1" dirty="0">
                          <a:solidFill>
                            <a:srgbClr val="FFFFFF"/>
                          </a:solidFill>
                          <a:latin typeface="Times New Roman" panose="02020603050405020304"/>
                          <a:cs typeface="Times New Roman" panose="02020603050405020304"/>
                        </a:rPr>
                        <a:t>2</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endParaRPr sz="2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8580">
                        <a:lnSpc>
                          <a:spcPts val="3270"/>
                        </a:lnSpc>
                      </a:pPr>
                      <a:r>
                        <a:rPr sz="2800" b="1" dirty="0">
                          <a:latin typeface="Times New Roman" panose="02020603050405020304"/>
                          <a:cs typeface="Times New Roman" panose="02020603050405020304"/>
                        </a:rPr>
                        <a:t>3</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8580">
                        <a:lnSpc>
                          <a:spcPts val="3270"/>
                        </a:lnSpc>
                      </a:pPr>
                      <a:r>
                        <a:rPr sz="2800" b="1" dirty="0">
                          <a:latin typeface="Times New Roman" panose="02020603050405020304"/>
                          <a:cs typeface="Times New Roman" panose="02020603050405020304"/>
                        </a:rPr>
                        <a:t>3</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8580">
                        <a:lnSpc>
                          <a:spcPts val="3270"/>
                        </a:lnSpc>
                      </a:pPr>
                      <a:r>
                        <a:rPr sz="2800" b="1" dirty="0">
                          <a:latin typeface="Times New Roman" panose="02020603050405020304"/>
                          <a:cs typeface="Times New Roman" panose="02020603050405020304"/>
                        </a:rPr>
                        <a:t>3</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215">
                        <a:lnSpc>
                          <a:spcPts val="3270"/>
                        </a:lnSpc>
                      </a:pPr>
                      <a:r>
                        <a:rPr sz="2800" b="1" dirty="0">
                          <a:latin typeface="Times New Roman" panose="02020603050405020304"/>
                          <a:cs typeface="Times New Roman" panose="02020603050405020304"/>
                        </a:rPr>
                        <a:t>3</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8580">
                        <a:lnSpc>
                          <a:spcPts val="3270"/>
                        </a:lnSpc>
                      </a:pPr>
                      <a:r>
                        <a:rPr sz="2800" b="1" dirty="0">
                          <a:latin typeface="Times New Roman" panose="02020603050405020304"/>
                          <a:cs typeface="Times New Roman" panose="02020603050405020304"/>
                        </a:rPr>
                        <a:t>2</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215">
                        <a:lnSpc>
                          <a:spcPts val="3270"/>
                        </a:lnSpc>
                      </a:pPr>
                      <a:r>
                        <a:rPr sz="2800" b="1" dirty="0">
                          <a:latin typeface="Times New Roman" panose="02020603050405020304"/>
                          <a:cs typeface="Times New Roman" panose="02020603050405020304"/>
                        </a:rPr>
                        <a:t>2</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215">
                        <a:lnSpc>
                          <a:spcPts val="3270"/>
                        </a:lnSpc>
                      </a:pPr>
                      <a:r>
                        <a:rPr sz="2800" b="1" dirty="0">
                          <a:latin typeface="Times New Roman" panose="02020603050405020304"/>
                          <a:cs typeface="Times New Roman" panose="02020603050405020304"/>
                        </a:rPr>
                        <a:t>2</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215">
                        <a:lnSpc>
                          <a:spcPts val="3270"/>
                        </a:lnSpc>
                      </a:pPr>
                      <a:r>
                        <a:rPr sz="2800" b="1" dirty="0">
                          <a:latin typeface="Times New Roman" panose="02020603050405020304"/>
                          <a:cs typeface="Times New Roman" panose="02020603050405020304"/>
                        </a:rPr>
                        <a:t>2</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850">
                        <a:lnSpc>
                          <a:spcPts val="3270"/>
                        </a:lnSpc>
                      </a:pPr>
                      <a:r>
                        <a:rPr sz="2800" b="1" dirty="0">
                          <a:latin typeface="Times New Roman" panose="02020603050405020304"/>
                          <a:cs typeface="Times New Roman" panose="02020603050405020304"/>
                        </a:rPr>
                        <a:t>2</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850">
                        <a:lnSpc>
                          <a:spcPts val="3270"/>
                        </a:lnSpc>
                      </a:pPr>
                      <a:r>
                        <a:rPr sz="2800" b="1" dirty="0">
                          <a:latin typeface="Times New Roman" panose="02020603050405020304"/>
                          <a:cs typeface="Times New Roman" panose="02020603050405020304"/>
                        </a:rPr>
                        <a:t>5</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850">
                        <a:lnSpc>
                          <a:spcPts val="3270"/>
                        </a:lnSpc>
                      </a:pPr>
                      <a:r>
                        <a:rPr sz="2800" b="1" dirty="0">
                          <a:latin typeface="Times New Roman" panose="02020603050405020304"/>
                          <a:cs typeface="Times New Roman" panose="02020603050405020304"/>
                        </a:rPr>
                        <a:t>5</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2"/>
                  </a:ext>
                </a:extLst>
              </a:tr>
              <a:tr h="450850">
                <a:tc>
                  <a:txBody>
                    <a:bodyPr/>
                    <a:lstStyle/>
                    <a:p>
                      <a:pPr algn="ctr">
                        <a:lnSpc>
                          <a:spcPts val="3270"/>
                        </a:lnSpc>
                      </a:pPr>
                      <a:r>
                        <a:rPr lang="en-IN" sz="2800" b="1" dirty="0">
                          <a:solidFill>
                            <a:srgbClr val="FFFFFF"/>
                          </a:solidFill>
                          <a:latin typeface="Times New Roman" panose="02020603050405020304"/>
                          <a:cs typeface="Times New Roman" panose="02020603050405020304"/>
                        </a:rPr>
                        <a:t>1</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5B9BD4"/>
                    </a:solidFill>
                  </a:tcPr>
                </a:tc>
                <a:tc>
                  <a:txBody>
                    <a:bodyPr/>
                    <a:lstStyle/>
                    <a:p>
                      <a:pPr>
                        <a:lnSpc>
                          <a:spcPct val="100000"/>
                        </a:lnSpc>
                      </a:pPr>
                      <a:r>
                        <a:rPr lang="en-IN" sz="2900" b="1" dirty="0">
                          <a:latin typeface="Times New Roman" panose="02020603050405020304"/>
                          <a:cs typeface="Times New Roman" panose="02020603050405020304"/>
                        </a:rPr>
                        <a:t>2</a:t>
                      </a:r>
                      <a:endParaRPr sz="2900" b="1"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IN" sz="2900" b="1" dirty="0">
                          <a:latin typeface="Times New Roman" panose="02020603050405020304"/>
                          <a:cs typeface="Times New Roman" panose="02020603050405020304"/>
                        </a:rPr>
                        <a:t>2</a:t>
                      </a:r>
                      <a:endParaRPr sz="2900" b="1"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a:lnSpc>
                          <a:spcPct val="100000"/>
                        </a:lnSpc>
                      </a:pPr>
                      <a:r>
                        <a:rPr lang="en-IN" sz="2900" b="1" dirty="0">
                          <a:latin typeface="Times New Roman" panose="02020603050405020304"/>
                          <a:cs typeface="Times New Roman" panose="02020603050405020304"/>
                        </a:rPr>
                        <a:t>2</a:t>
                      </a:r>
                      <a:endParaRPr sz="2900" b="1"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8580">
                        <a:lnSpc>
                          <a:spcPts val="3270"/>
                        </a:lnSpc>
                      </a:pPr>
                      <a:r>
                        <a:rPr lang="en-IN" sz="2800" b="1" dirty="0">
                          <a:latin typeface="Times New Roman" panose="02020603050405020304"/>
                          <a:cs typeface="Times New Roman" panose="02020603050405020304"/>
                        </a:rPr>
                        <a:t>2</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9215">
                        <a:lnSpc>
                          <a:spcPts val="3270"/>
                        </a:lnSpc>
                      </a:pPr>
                      <a:r>
                        <a:rPr lang="en-IN" sz="2800" b="1" dirty="0">
                          <a:latin typeface="Times New Roman" panose="02020603050405020304"/>
                          <a:cs typeface="Times New Roman" panose="02020603050405020304"/>
                        </a:rPr>
                        <a:t>5</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8580">
                        <a:lnSpc>
                          <a:spcPts val="3270"/>
                        </a:lnSpc>
                      </a:pPr>
                      <a:r>
                        <a:rPr lang="en-IN" sz="2800" b="1" dirty="0">
                          <a:latin typeface="Times New Roman" panose="02020603050405020304"/>
                          <a:cs typeface="Times New Roman" panose="02020603050405020304"/>
                        </a:rPr>
                        <a:t>5</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9215">
                        <a:lnSpc>
                          <a:spcPts val="3270"/>
                        </a:lnSpc>
                      </a:pPr>
                      <a:r>
                        <a:rPr lang="en-IN" sz="2800" b="1" dirty="0">
                          <a:latin typeface="Times New Roman" panose="02020603050405020304"/>
                          <a:cs typeface="Times New Roman" panose="02020603050405020304"/>
                        </a:rPr>
                        <a:t>5</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9215">
                        <a:lnSpc>
                          <a:spcPts val="3270"/>
                        </a:lnSpc>
                      </a:pPr>
                      <a:r>
                        <a:rPr lang="en-IN" sz="2800" b="1" dirty="0">
                          <a:latin typeface="Times New Roman" panose="02020603050405020304"/>
                          <a:cs typeface="Times New Roman" panose="02020603050405020304"/>
                        </a:rPr>
                        <a:t>5</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9215">
                        <a:lnSpc>
                          <a:spcPts val="3270"/>
                        </a:lnSpc>
                      </a:pPr>
                      <a:r>
                        <a:rPr lang="en-IN" sz="2800" b="1" dirty="0">
                          <a:latin typeface="Times New Roman" panose="02020603050405020304"/>
                          <a:cs typeface="Times New Roman" panose="02020603050405020304"/>
                        </a:rPr>
                        <a:t>3</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9850">
                        <a:lnSpc>
                          <a:spcPts val="3270"/>
                        </a:lnSpc>
                      </a:pPr>
                      <a:r>
                        <a:rPr lang="en-IN" sz="2800" b="1" dirty="0">
                          <a:latin typeface="Times New Roman" panose="02020603050405020304"/>
                          <a:cs typeface="Times New Roman" panose="02020603050405020304"/>
                        </a:rPr>
                        <a:t>3</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9850">
                        <a:lnSpc>
                          <a:spcPts val="3270"/>
                        </a:lnSpc>
                      </a:pPr>
                      <a:r>
                        <a:rPr lang="en-IN" sz="2800" b="1" dirty="0">
                          <a:latin typeface="Times New Roman" panose="02020603050405020304"/>
                          <a:cs typeface="Times New Roman" panose="02020603050405020304"/>
                        </a:rPr>
                        <a:t>3</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tc>
                  <a:txBody>
                    <a:bodyPr/>
                    <a:lstStyle/>
                    <a:p>
                      <a:pPr marL="69850">
                        <a:lnSpc>
                          <a:spcPts val="3270"/>
                        </a:lnSpc>
                      </a:pPr>
                      <a:r>
                        <a:rPr lang="en-IN" sz="2800" b="1" dirty="0">
                          <a:latin typeface="Times New Roman" panose="02020603050405020304"/>
                          <a:cs typeface="Times New Roman" panose="02020603050405020304"/>
                        </a:rPr>
                        <a:t>3</a:t>
                      </a:r>
                      <a:endParaRPr sz="2800" dirty="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D2DEEE"/>
                    </a:solidFill>
                  </a:tcPr>
                </a:tc>
                <a:extLst>
                  <a:ext uri="{0D108BD9-81ED-4DB2-BD59-A6C34878D82A}">
                    <a16:rowId xmlns:a16="http://schemas.microsoft.com/office/drawing/2014/main" val="10003"/>
                  </a:ext>
                </a:extLst>
              </a:tr>
              <a:tr h="922578">
                <a:tc>
                  <a:txBody>
                    <a:bodyPr/>
                    <a:lstStyle/>
                    <a:p>
                      <a:pPr marL="68580">
                        <a:lnSpc>
                          <a:spcPts val="3270"/>
                        </a:lnSpc>
                      </a:pPr>
                      <a:r>
                        <a:rPr sz="2800" b="1" spc="-5" dirty="0">
                          <a:solidFill>
                            <a:srgbClr val="FFFFFF"/>
                          </a:solidFill>
                          <a:latin typeface="Times New Roman" panose="02020603050405020304"/>
                          <a:cs typeface="Times New Roman" panose="02020603050405020304"/>
                        </a:rPr>
                        <a:t>Page</a:t>
                      </a:r>
                      <a:r>
                        <a:rPr sz="2800" b="1" spc="-35" dirty="0">
                          <a:solidFill>
                            <a:srgbClr val="FFFFFF"/>
                          </a:solidFill>
                          <a:latin typeface="Times New Roman" panose="02020603050405020304"/>
                          <a:cs typeface="Times New Roman" panose="02020603050405020304"/>
                        </a:rPr>
                        <a:t> </a:t>
                      </a:r>
                      <a:r>
                        <a:rPr sz="2800" b="1" spc="-5" dirty="0">
                          <a:solidFill>
                            <a:srgbClr val="FFFFFF"/>
                          </a:solidFill>
                          <a:latin typeface="Times New Roman" panose="02020603050405020304"/>
                          <a:cs typeface="Times New Roman" panose="02020603050405020304"/>
                        </a:rPr>
                        <a:t>Fault</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5B9BD4"/>
                    </a:solidFill>
                  </a:tcPr>
                </a:tc>
                <a:tc>
                  <a:txBody>
                    <a:bodyPr/>
                    <a:lstStyle/>
                    <a:p>
                      <a:pPr marL="68580">
                        <a:lnSpc>
                          <a:spcPts val="327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8580">
                        <a:lnSpc>
                          <a:spcPts val="327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8580">
                        <a:lnSpc>
                          <a:spcPts val="327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215">
                        <a:lnSpc>
                          <a:spcPts val="327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8580">
                        <a:lnSpc>
                          <a:spcPts val="327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215">
                        <a:lnSpc>
                          <a:spcPts val="327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215">
                        <a:lnSpc>
                          <a:spcPts val="327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a:lnSpc>
                          <a:spcPct val="100000"/>
                        </a:lnSpc>
                      </a:pPr>
                      <a:endParaRPr sz="29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850">
                        <a:lnSpc>
                          <a:spcPts val="327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tc>
                  <a:txBody>
                    <a:bodyPr/>
                    <a:lstStyle/>
                    <a:p>
                      <a:pPr marL="69850">
                        <a:lnSpc>
                          <a:spcPts val="3270"/>
                        </a:lnSpc>
                      </a:pPr>
                      <a:r>
                        <a:rPr sz="2800" b="1" dirty="0">
                          <a:solidFill>
                            <a:srgbClr val="FF0000"/>
                          </a:solidFill>
                          <a:latin typeface="Times New Roman" panose="02020603050405020304"/>
                          <a:cs typeface="Times New Roman" panose="02020603050405020304"/>
                        </a:rPr>
                        <a:t>F</a:t>
                      </a:r>
                      <a:endParaRPr sz="2800">
                        <a:latin typeface="Times New Roman" panose="02020603050405020304"/>
                        <a:cs typeface="Times New Roman" panose="02020603050405020304"/>
                      </a:endParaRPr>
                    </a:p>
                  </a:txBody>
                  <a:tcPr marL="0" marR="0" marT="0"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AEEF7"/>
                    </a:solidFill>
                  </a:tcPr>
                </a:tc>
                <a:extLst>
                  <a:ext uri="{0D108BD9-81ED-4DB2-BD59-A6C34878D82A}">
                    <a16:rowId xmlns:a16="http://schemas.microsoft.com/office/drawing/2014/main" val="10004"/>
                  </a:ext>
                </a:extLst>
              </a:tr>
            </a:tbl>
          </a:graphicData>
        </a:graphic>
      </p:graphicFrame>
      <p:sp>
        <p:nvSpPr>
          <p:cNvPr id="5" name="object 5"/>
          <p:cNvSpPr txBox="1"/>
          <p:nvPr/>
        </p:nvSpPr>
        <p:spPr>
          <a:xfrm>
            <a:off x="1828800" y="6018644"/>
            <a:ext cx="3322782" cy="382156"/>
          </a:xfrm>
          <a:prstGeom prst="rect">
            <a:avLst/>
          </a:prstGeom>
        </p:spPr>
        <p:txBody>
          <a:bodyPr vert="horz" wrap="square" lIns="0" tIns="12700" rIns="0" bIns="0" rtlCol="0">
            <a:spAutoFit/>
          </a:bodyPr>
          <a:lstStyle/>
          <a:p>
            <a:pPr marL="12700">
              <a:lnSpc>
                <a:spcPct val="100000"/>
              </a:lnSpc>
              <a:spcBef>
                <a:spcPts val="100"/>
              </a:spcBef>
            </a:pPr>
            <a:r>
              <a:rPr lang="en-IN" sz="2400" b="1" dirty="0">
                <a:latin typeface="Calibri" panose="020F0502020204030204"/>
                <a:cs typeface="Calibri" panose="020F0502020204030204"/>
              </a:rPr>
              <a:t>Answer: </a:t>
            </a:r>
            <a:r>
              <a:rPr sz="2400" b="1" dirty="0">
                <a:latin typeface="Calibri" panose="020F0502020204030204"/>
                <a:cs typeface="Calibri" panose="020F0502020204030204"/>
              </a:rPr>
              <a:t>9</a:t>
            </a:r>
            <a:r>
              <a:rPr sz="2400" b="1" spc="-50" dirty="0">
                <a:latin typeface="Calibri" panose="020F0502020204030204"/>
                <a:cs typeface="Calibri" panose="020F0502020204030204"/>
              </a:rPr>
              <a:t> </a:t>
            </a:r>
            <a:r>
              <a:rPr sz="2400" b="1" spc="-20" dirty="0">
                <a:latin typeface="Calibri" panose="020F0502020204030204"/>
                <a:cs typeface="Calibri" panose="020F0502020204030204"/>
              </a:rPr>
              <a:t>Page</a:t>
            </a:r>
            <a:r>
              <a:rPr sz="2400" b="1" spc="-45" dirty="0">
                <a:latin typeface="Calibri" panose="020F0502020204030204"/>
                <a:cs typeface="Calibri" panose="020F0502020204030204"/>
              </a:rPr>
              <a:t> </a:t>
            </a:r>
            <a:r>
              <a:rPr sz="2400" b="1" spc="-10" dirty="0">
                <a:latin typeface="Calibri" panose="020F0502020204030204"/>
                <a:cs typeface="Calibri" panose="020F0502020204030204"/>
              </a:rPr>
              <a:t>fault</a:t>
            </a:r>
            <a:r>
              <a:rPr lang="en-IN" sz="2400" b="1" spc="-10" dirty="0">
                <a:latin typeface="Calibri" panose="020F0502020204030204"/>
                <a:cs typeface="Calibri" panose="020F0502020204030204"/>
              </a:rPr>
              <a:t>s</a:t>
            </a:r>
            <a:endParaRPr sz="2400" dirty="0">
              <a:latin typeface="Calibri" panose="020F0502020204030204"/>
              <a:cs typeface="Calibri" panose="020F0502020204030204"/>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62000" y="9236"/>
            <a:ext cx="5989320" cy="696595"/>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0000"/>
                </a:solidFill>
                <a:latin typeface="Times New Roman" panose="02020603050405020304"/>
                <a:cs typeface="Times New Roman" panose="02020603050405020304"/>
              </a:rPr>
              <a:t>First</a:t>
            </a:r>
            <a:r>
              <a:rPr sz="4400" b="1" spc="-20"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in</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First</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Out</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(FIFO)</a:t>
            </a:r>
            <a:endParaRPr sz="4400" dirty="0">
              <a:latin typeface="Times New Roman" panose="02020603050405020304"/>
              <a:cs typeface="Times New Roman" panose="02020603050405020304"/>
            </a:endParaRPr>
          </a:p>
        </p:txBody>
      </p:sp>
      <p:sp>
        <p:nvSpPr>
          <p:cNvPr id="3" name="object 3"/>
          <p:cNvSpPr txBox="1"/>
          <p:nvPr/>
        </p:nvSpPr>
        <p:spPr>
          <a:xfrm>
            <a:off x="914400" y="1371600"/>
            <a:ext cx="10744200" cy="3770263"/>
          </a:xfrm>
          <a:prstGeom prst="rect">
            <a:avLst/>
          </a:prstGeom>
        </p:spPr>
        <p:txBody>
          <a:bodyPr vert="horz" wrap="square" lIns="0" tIns="96520" rIns="0" bIns="0" rtlCol="0">
            <a:spAutoFit/>
          </a:bodyPr>
          <a:lstStyle/>
          <a:p>
            <a:pPr marL="12700">
              <a:lnSpc>
                <a:spcPct val="100000"/>
              </a:lnSpc>
              <a:spcBef>
                <a:spcPts val="760"/>
              </a:spcBef>
              <a:tabLst>
                <a:tab pos="241300" algn="l"/>
              </a:tabLst>
            </a:pPr>
            <a:r>
              <a:rPr lang="en-IN" sz="2400" b="1" dirty="0">
                <a:latin typeface="Times New Roman" panose="02020603050405020304" pitchFamily="18" charset="0"/>
                <a:cs typeface="Times New Roman" panose="02020603050405020304" pitchFamily="18" charset="0"/>
              </a:rPr>
              <a:t>Page Miss</a:t>
            </a:r>
            <a:r>
              <a:rPr lang="en-IN" sz="2400" dirty="0">
                <a:latin typeface="Times New Roman" panose="02020603050405020304" pitchFamily="18" charset="0"/>
                <a:cs typeface="Times New Roman" panose="02020603050405020304" pitchFamily="18" charset="0"/>
              </a:rPr>
              <a:t>=Total no. of Page Faults </a:t>
            </a:r>
            <a:r>
              <a:rPr lang="en-IN" sz="2400" b="1" dirty="0">
                <a:latin typeface="Times New Roman" panose="02020603050405020304" pitchFamily="18" charset="0"/>
                <a:cs typeface="Times New Roman" panose="02020603050405020304" pitchFamily="18" charset="0"/>
              </a:rPr>
              <a:t>(9)</a:t>
            </a:r>
          </a:p>
          <a:p>
            <a:pPr marL="12700">
              <a:lnSpc>
                <a:spcPct val="100000"/>
              </a:lnSpc>
              <a:spcBef>
                <a:spcPts val="760"/>
              </a:spcBef>
              <a:tabLst>
                <a:tab pos="241300" algn="l"/>
              </a:tabLst>
            </a:pPr>
            <a:endParaRPr lang="en-IN" sz="2400" dirty="0">
              <a:latin typeface="Times New Roman" panose="02020603050405020304" pitchFamily="18" charset="0"/>
              <a:cs typeface="Times New Roman" panose="02020603050405020304" pitchFamily="18" charset="0"/>
            </a:endParaRPr>
          </a:p>
          <a:p>
            <a:pPr marL="12700">
              <a:lnSpc>
                <a:spcPct val="100000"/>
              </a:lnSpc>
              <a:spcBef>
                <a:spcPts val="760"/>
              </a:spcBef>
              <a:tabLst>
                <a:tab pos="241300" algn="l"/>
              </a:tabLst>
            </a:pPr>
            <a:r>
              <a:rPr lang="en-IN" sz="2400" b="1" dirty="0">
                <a:latin typeface="Times New Roman" panose="02020603050405020304" pitchFamily="18" charset="0"/>
                <a:cs typeface="Times New Roman" panose="02020603050405020304" pitchFamily="18" charset="0"/>
              </a:rPr>
              <a:t>Page Hit</a:t>
            </a:r>
            <a:r>
              <a:rPr lang="en-IN" sz="2400" dirty="0">
                <a:latin typeface="Times New Roman" panose="02020603050405020304" pitchFamily="18" charset="0"/>
                <a:cs typeface="Times New Roman" panose="02020603050405020304" pitchFamily="18" charset="0"/>
              </a:rPr>
              <a:t>=</a:t>
            </a:r>
            <a:r>
              <a:rPr lang="en-US" sz="2400" dirty="0">
                <a:latin typeface="Times New Roman" panose="02020603050405020304" pitchFamily="18" charset="0"/>
                <a:cs typeface="Times New Roman" panose="02020603050405020304" pitchFamily="18" charset="0"/>
              </a:rPr>
              <a:t>Total number of references – Total number of page misses or page faults </a:t>
            </a:r>
          </a:p>
          <a:p>
            <a:pPr marL="12700">
              <a:lnSpc>
                <a:spcPct val="100000"/>
              </a:lnSpc>
              <a:spcBef>
                <a:spcPts val="760"/>
              </a:spcBef>
              <a:tabLst>
                <a:tab pos="241300" algn="l"/>
              </a:tabLst>
            </a:pPr>
            <a:r>
              <a:rPr lang="en-US" sz="2400" b="1" dirty="0">
                <a:latin typeface="Times New Roman" panose="02020603050405020304" pitchFamily="18" charset="0"/>
                <a:cs typeface="Times New Roman" panose="02020603050405020304" pitchFamily="18" charset="0"/>
              </a:rPr>
              <a:t>(12-9 = 3)</a:t>
            </a:r>
          </a:p>
          <a:p>
            <a:pPr marL="12700">
              <a:lnSpc>
                <a:spcPct val="100000"/>
              </a:lnSpc>
              <a:spcBef>
                <a:spcPts val="760"/>
              </a:spcBef>
              <a:tabLst>
                <a:tab pos="241300" algn="l"/>
              </a:tabLst>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760"/>
              </a:spcBef>
              <a:tabLst>
                <a:tab pos="241300" algn="l"/>
              </a:tabLst>
            </a:pPr>
            <a:r>
              <a:rPr lang="en-US" sz="2400" b="1" dirty="0">
                <a:latin typeface="Times New Roman" panose="02020603050405020304" pitchFamily="18" charset="0"/>
                <a:cs typeface="Times New Roman" panose="02020603050405020304" pitchFamily="18" charset="0"/>
              </a:rPr>
              <a:t>Hit Ratio</a:t>
            </a:r>
            <a:r>
              <a:rPr lang="en-US" sz="2400" dirty="0">
                <a:latin typeface="Times New Roman" panose="02020603050405020304" pitchFamily="18" charset="0"/>
                <a:cs typeface="Times New Roman" panose="02020603050405020304" pitchFamily="18" charset="0"/>
              </a:rPr>
              <a:t>= Total number of page hits / Total number of references </a:t>
            </a:r>
            <a:r>
              <a:rPr lang="en-US" sz="2400" b="1" dirty="0">
                <a:latin typeface="Times New Roman" panose="02020603050405020304" pitchFamily="18" charset="0"/>
                <a:cs typeface="Times New Roman" panose="02020603050405020304" pitchFamily="18" charset="0"/>
              </a:rPr>
              <a:t>(3/12 = 0.25)</a:t>
            </a:r>
          </a:p>
          <a:p>
            <a:pPr marL="12700">
              <a:lnSpc>
                <a:spcPct val="100000"/>
              </a:lnSpc>
              <a:spcBef>
                <a:spcPts val="760"/>
              </a:spcBef>
              <a:tabLst>
                <a:tab pos="241300" algn="l"/>
              </a:tabLst>
            </a:pPr>
            <a:endParaRPr lang="en-US" sz="2400" dirty="0">
              <a:latin typeface="Times New Roman" panose="02020603050405020304" pitchFamily="18" charset="0"/>
              <a:cs typeface="Times New Roman" panose="02020603050405020304" pitchFamily="18" charset="0"/>
            </a:endParaRPr>
          </a:p>
          <a:p>
            <a:pPr marL="12700">
              <a:lnSpc>
                <a:spcPct val="100000"/>
              </a:lnSpc>
              <a:spcBef>
                <a:spcPts val="760"/>
              </a:spcBef>
              <a:tabLst>
                <a:tab pos="241300" algn="l"/>
              </a:tabLst>
            </a:pPr>
            <a:r>
              <a:rPr lang="en-US" sz="2400" b="1" dirty="0">
                <a:latin typeface="Times New Roman" panose="02020603050405020304" pitchFamily="18" charset="0"/>
                <a:cs typeface="Times New Roman" panose="02020603050405020304" pitchFamily="18" charset="0"/>
              </a:rPr>
              <a:t>Miss Ratio</a:t>
            </a:r>
            <a:r>
              <a:rPr lang="en-US" sz="2400" dirty="0">
                <a:latin typeface="Times New Roman" panose="02020603050405020304" pitchFamily="18" charset="0"/>
                <a:cs typeface="Times New Roman" panose="02020603050405020304" pitchFamily="18" charset="0"/>
              </a:rPr>
              <a:t>=1-Hit Ratio </a:t>
            </a:r>
            <a:r>
              <a:rPr lang="en-US" sz="2400" b="1" dirty="0">
                <a:latin typeface="Times New Roman" panose="02020603050405020304" pitchFamily="18" charset="0"/>
                <a:cs typeface="Times New Roman" panose="02020603050405020304" pitchFamily="18" charset="0"/>
              </a:rPr>
              <a:t>(1 – 0.25 = 0.75)</a:t>
            </a:r>
            <a:endParaRPr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78860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1143000"/>
            <a:ext cx="9086215" cy="4796185"/>
          </a:xfrm>
          <a:prstGeom prst="rect">
            <a:avLst/>
          </a:prstGeom>
        </p:spPr>
        <p:txBody>
          <a:bodyPr vert="horz" wrap="square" lIns="0" tIns="96520" rIns="0" bIns="0" rtlCol="0">
            <a:spAutoFit/>
          </a:bodyPr>
          <a:lstStyle/>
          <a:p>
            <a:pPr marL="12700">
              <a:lnSpc>
                <a:spcPct val="100000"/>
              </a:lnSpc>
              <a:spcBef>
                <a:spcPts val="760"/>
              </a:spcBef>
              <a:tabLst>
                <a:tab pos="241300" algn="l"/>
              </a:tabLst>
            </a:pPr>
            <a:r>
              <a:rPr lang="en-IN" sz="2800" b="1" dirty="0">
                <a:latin typeface="Cambria" panose="02040503050406030204"/>
                <a:cs typeface="Cambria" panose="02040503050406030204"/>
              </a:rPr>
              <a:t>Solution.1</a:t>
            </a:r>
          </a:p>
          <a:p>
            <a:pPr marL="12700">
              <a:lnSpc>
                <a:spcPct val="100000"/>
              </a:lnSpc>
              <a:spcBef>
                <a:spcPts val="760"/>
              </a:spcBef>
              <a:tabLst>
                <a:tab pos="241300" algn="l"/>
              </a:tabLst>
            </a:pPr>
            <a:r>
              <a:rPr lang="en-IN" sz="2800" b="1" dirty="0">
                <a:latin typeface="Cambria" panose="02040503050406030204"/>
                <a:cs typeface="Cambria" panose="02040503050406030204"/>
              </a:rPr>
              <a:t>Page Miss</a:t>
            </a:r>
            <a:r>
              <a:rPr lang="en-IN" sz="2800" dirty="0">
                <a:latin typeface="Cambria" panose="02040503050406030204"/>
                <a:cs typeface="Cambria" panose="02040503050406030204"/>
              </a:rPr>
              <a:t>=9</a:t>
            </a:r>
          </a:p>
          <a:p>
            <a:pPr marL="12700">
              <a:lnSpc>
                <a:spcPct val="100000"/>
              </a:lnSpc>
              <a:spcBef>
                <a:spcPts val="760"/>
              </a:spcBef>
              <a:tabLst>
                <a:tab pos="241300" algn="l"/>
              </a:tabLst>
            </a:pPr>
            <a:r>
              <a:rPr lang="en-IN" sz="2800" b="1" dirty="0">
                <a:latin typeface="Cambria" panose="02040503050406030204"/>
                <a:cs typeface="Cambria" panose="02040503050406030204"/>
              </a:rPr>
              <a:t>Page Hit</a:t>
            </a:r>
            <a:r>
              <a:rPr lang="en-IN" sz="2800" dirty="0">
                <a:latin typeface="Cambria" panose="02040503050406030204"/>
                <a:cs typeface="Cambria" panose="02040503050406030204"/>
              </a:rPr>
              <a:t>=</a:t>
            </a:r>
            <a:r>
              <a:rPr lang="en-US" sz="2800" dirty="0">
                <a:latin typeface="Cambria" panose="02040503050406030204"/>
                <a:cs typeface="Cambria" panose="02040503050406030204"/>
              </a:rPr>
              <a:t>12-9  =3</a:t>
            </a:r>
          </a:p>
          <a:p>
            <a:pPr marL="12700">
              <a:lnSpc>
                <a:spcPct val="100000"/>
              </a:lnSpc>
              <a:spcBef>
                <a:spcPts val="760"/>
              </a:spcBef>
              <a:tabLst>
                <a:tab pos="241300" algn="l"/>
              </a:tabLst>
            </a:pPr>
            <a:endParaRPr lang="en-US" sz="2800" dirty="0">
              <a:latin typeface="Cambria" panose="02040503050406030204"/>
              <a:cs typeface="Cambria" panose="02040503050406030204"/>
            </a:endParaRPr>
          </a:p>
          <a:p>
            <a:pPr marL="12700">
              <a:lnSpc>
                <a:spcPct val="100000"/>
              </a:lnSpc>
              <a:spcBef>
                <a:spcPts val="760"/>
              </a:spcBef>
              <a:tabLst>
                <a:tab pos="241300" algn="l"/>
              </a:tabLst>
            </a:pPr>
            <a:r>
              <a:rPr lang="en-US" sz="2800" b="1" dirty="0">
                <a:latin typeface="Cambria" panose="02040503050406030204"/>
                <a:cs typeface="Cambria" panose="02040503050406030204"/>
              </a:rPr>
              <a:t>Hit Ratio</a:t>
            </a:r>
            <a:r>
              <a:rPr lang="en-US" sz="2800" dirty="0">
                <a:latin typeface="Cambria" panose="02040503050406030204"/>
                <a:cs typeface="Cambria" panose="02040503050406030204"/>
              </a:rPr>
              <a:t>=</a:t>
            </a:r>
            <a:r>
              <a:rPr lang="en-US" sz="2800" dirty="0"/>
              <a:t> 3/12</a:t>
            </a:r>
          </a:p>
          <a:p>
            <a:pPr marL="12700">
              <a:lnSpc>
                <a:spcPct val="100000"/>
              </a:lnSpc>
              <a:spcBef>
                <a:spcPts val="760"/>
              </a:spcBef>
              <a:tabLst>
                <a:tab pos="241300" algn="l"/>
              </a:tabLst>
            </a:pPr>
            <a:r>
              <a:rPr lang="en-US" sz="2800" dirty="0"/>
              <a:t>                  =</a:t>
            </a:r>
            <a:r>
              <a:rPr lang="en-US" sz="2800" b="1" dirty="0"/>
              <a:t>0.25</a:t>
            </a:r>
          </a:p>
          <a:p>
            <a:pPr marL="12700">
              <a:lnSpc>
                <a:spcPct val="100000"/>
              </a:lnSpc>
              <a:spcBef>
                <a:spcPts val="760"/>
              </a:spcBef>
              <a:tabLst>
                <a:tab pos="241300" algn="l"/>
              </a:tabLst>
            </a:pPr>
            <a:endParaRPr lang="en-US" sz="2800" dirty="0">
              <a:latin typeface="Cambria" panose="02040503050406030204"/>
              <a:cs typeface="Cambria" panose="02040503050406030204"/>
            </a:endParaRPr>
          </a:p>
          <a:p>
            <a:pPr marL="12700">
              <a:lnSpc>
                <a:spcPct val="100000"/>
              </a:lnSpc>
              <a:spcBef>
                <a:spcPts val="760"/>
              </a:spcBef>
              <a:tabLst>
                <a:tab pos="241300" algn="l"/>
              </a:tabLst>
            </a:pPr>
            <a:r>
              <a:rPr lang="en-US" sz="2800" b="1" dirty="0">
                <a:latin typeface="Cambria" panose="02040503050406030204"/>
                <a:cs typeface="Cambria" panose="02040503050406030204"/>
              </a:rPr>
              <a:t>Miss Ratio</a:t>
            </a:r>
            <a:r>
              <a:rPr lang="en-US" sz="2800" dirty="0">
                <a:latin typeface="Cambria" panose="02040503050406030204"/>
                <a:cs typeface="Cambria" panose="02040503050406030204"/>
              </a:rPr>
              <a:t>=1-0.25</a:t>
            </a:r>
          </a:p>
          <a:p>
            <a:pPr marL="12700">
              <a:lnSpc>
                <a:spcPct val="100000"/>
              </a:lnSpc>
              <a:spcBef>
                <a:spcPts val="760"/>
              </a:spcBef>
              <a:tabLst>
                <a:tab pos="241300" algn="l"/>
              </a:tabLst>
            </a:pPr>
            <a:r>
              <a:rPr lang="en-US" sz="2800" dirty="0">
                <a:latin typeface="Cambria" panose="02040503050406030204"/>
                <a:cs typeface="Cambria" panose="02040503050406030204"/>
              </a:rPr>
              <a:t>                      =</a:t>
            </a:r>
            <a:r>
              <a:rPr lang="en-US" sz="2800" b="1" dirty="0">
                <a:latin typeface="Cambria" panose="02040503050406030204"/>
                <a:cs typeface="Cambria" panose="02040503050406030204"/>
              </a:rPr>
              <a:t>0.75</a:t>
            </a:r>
            <a:endParaRPr sz="2800" b="1" dirty="0">
              <a:latin typeface="Cambria" panose="02040503050406030204"/>
              <a:cs typeface="Cambria" panose="02040503050406030204"/>
            </a:endParaRPr>
          </a:p>
        </p:txBody>
      </p:sp>
      <p:sp>
        <p:nvSpPr>
          <p:cNvPr id="4" name="object 2">
            <a:extLst>
              <a:ext uri="{FF2B5EF4-FFF2-40B4-BE49-F238E27FC236}">
                <a16:creationId xmlns:a16="http://schemas.microsoft.com/office/drawing/2014/main" id="{57FB11B2-9C4A-4407-9005-FF54D61DB7DA}"/>
              </a:ext>
            </a:extLst>
          </p:cNvPr>
          <p:cNvSpPr txBox="1">
            <a:spLocks noGrp="1"/>
          </p:cNvSpPr>
          <p:nvPr>
            <p:ph type="title"/>
          </p:nvPr>
        </p:nvSpPr>
        <p:spPr>
          <a:xfrm>
            <a:off x="762000" y="9236"/>
            <a:ext cx="5989320" cy="696595"/>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0000"/>
                </a:solidFill>
                <a:latin typeface="Times New Roman" panose="02020603050405020304"/>
                <a:cs typeface="Times New Roman" panose="02020603050405020304"/>
              </a:rPr>
              <a:t>First</a:t>
            </a:r>
            <a:r>
              <a:rPr sz="4400" b="1" spc="-20"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in</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First</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Out</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(FIFO)</a:t>
            </a:r>
            <a:endParaRPr sz="4400" dirty="0">
              <a:latin typeface="Times New Roman" panose="02020603050405020304"/>
              <a:cs typeface="Times New Roman" panose="02020603050405020304"/>
            </a:endParaRPr>
          </a:p>
        </p:txBody>
      </p:sp>
    </p:spTree>
    <p:extLst>
      <p:ext uri="{BB962C8B-B14F-4D97-AF65-F5344CB8AC3E}">
        <p14:creationId xmlns:p14="http://schemas.microsoft.com/office/powerpoint/2010/main" val="18921881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16939" y="1722399"/>
            <a:ext cx="9086215" cy="1279838"/>
          </a:xfrm>
          <a:prstGeom prst="rect">
            <a:avLst/>
          </a:prstGeom>
        </p:spPr>
        <p:txBody>
          <a:bodyPr vert="horz" wrap="square" lIns="0" tIns="96520" rIns="0" bIns="0" rtlCol="0">
            <a:spAutoFit/>
          </a:bodyPr>
          <a:lstStyle/>
          <a:p>
            <a:pPr marL="12700">
              <a:lnSpc>
                <a:spcPct val="100000"/>
              </a:lnSpc>
              <a:spcBef>
                <a:spcPts val="760"/>
              </a:spcBef>
              <a:tabLst>
                <a:tab pos="241300" algn="l"/>
              </a:tabLst>
            </a:pPr>
            <a:r>
              <a:rPr lang="en-IN" sz="2200" spc="-5" dirty="0">
                <a:latin typeface="Times New Roman" panose="02020603050405020304" pitchFamily="18" charset="0"/>
                <a:cs typeface="Times New Roman" panose="02020603050405020304" pitchFamily="18" charset="0"/>
              </a:rPr>
              <a:t>Q.2 </a:t>
            </a:r>
            <a:r>
              <a:rPr sz="2200" spc="-5" dirty="0">
                <a:latin typeface="Times New Roman" panose="02020603050405020304" pitchFamily="18" charset="0"/>
                <a:cs typeface="Times New Roman" panose="02020603050405020304" pitchFamily="18" charset="0"/>
              </a:rPr>
              <a:t>String :</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232152453252</a:t>
            </a:r>
            <a:endParaRPr sz="2200" dirty="0">
              <a:latin typeface="Times New Roman" panose="02020603050405020304" pitchFamily="18" charset="0"/>
              <a:cs typeface="Times New Roman" panose="02020603050405020304" pitchFamily="18" charset="0"/>
            </a:endParaRPr>
          </a:p>
          <a:p>
            <a:pPr marL="12700">
              <a:lnSpc>
                <a:spcPct val="100000"/>
              </a:lnSpc>
              <a:spcBef>
                <a:spcPts val="665"/>
              </a:spcBef>
              <a:tabLst>
                <a:tab pos="241300" algn="l"/>
              </a:tabLst>
            </a:pPr>
            <a:r>
              <a:rPr lang="en-US" sz="2200" spc="-5" dirty="0">
                <a:latin typeface="Times New Roman" panose="02020603050405020304" pitchFamily="18" charset="0"/>
                <a:cs typeface="Times New Roman" panose="02020603050405020304" pitchFamily="18" charset="0"/>
              </a:rPr>
              <a:t>Only </a:t>
            </a:r>
            <a:r>
              <a:rPr sz="2200" spc="-5" dirty="0">
                <a:latin typeface="Times New Roman" panose="02020603050405020304" pitchFamily="18" charset="0"/>
                <a:cs typeface="Times New Roman" panose="02020603050405020304" pitchFamily="18" charset="0"/>
              </a:rPr>
              <a:t>4</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frames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(4</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pages </a:t>
            </a:r>
            <a:r>
              <a:rPr sz="2200" dirty="0">
                <a:latin typeface="Times New Roman" panose="02020603050405020304" pitchFamily="18" charset="0"/>
                <a:cs typeface="Times New Roman" panose="02020603050405020304" pitchFamily="18" charset="0"/>
              </a:rPr>
              <a:t>can</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be in</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memory</a:t>
            </a:r>
            <a:r>
              <a:rPr sz="2200" dirty="0">
                <a:latin typeface="Times New Roman" panose="02020603050405020304" pitchFamily="18" charset="0"/>
                <a:cs typeface="Times New Roman" panose="02020603050405020304" pitchFamily="18" charset="0"/>
              </a:rPr>
              <a:t> at</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time per</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process)</a:t>
            </a:r>
            <a:endParaRPr sz="2200" dirty="0">
              <a:latin typeface="Times New Roman" panose="02020603050405020304" pitchFamily="18" charset="0"/>
              <a:cs typeface="Times New Roman" panose="02020603050405020304" pitchFamily="18" charset="0"/>
            </a:endParaRPr>
          </a:p>
          <a:p>
            <a:pPr marL="469900" indent="-457200">
              <a:lnSpc>
                <a:spcPct val="100000"/>
              </a:lnSpc>
              <a:spcBef>
                <a:spcPts val="565"/>
              </a:spcBef>
              <a:buFont typeface="+mj-lt"/>
              <a:buAutoNum type="arabicPeriod"/>
              <a:tabLst>
                <a:tab pos="241300" algn="l"/>
              </a:tabLst>
            </a:pPr>
            <a:r>
              <a:rPr lang="en-IN" sz="2200" spc="-5" dirty="0">
                <a:latin typeface="Times New Roman" panose="02020603050405020304" pitchFamily="18" charset="0"/>
                <a:cs typeface="Times New Roman" panose="02020603050405020304" pitchFamily="18" charset="0"/>
              </a:rPr>
              <a:t>Find the No of Page Faults using FIFO?</a:t>
            </a:r>
          </a:p>
        </p:txBody>
      </p:sp>
      <p:sp>
        <p:nvSpPr>
          <p:cNvPr id="3" name="object 2"/>
          <p:cNvSpPr txBox="1">
            <a:spLocks/>
          </p:cNvSpPr>
          <p:nvPr/>
        </p:nvSpPr>
        <p:spPr>
          <a:xfrm>
            <a:off x="152400" y="25791"/>
            <a:ext cx="5410200" cy="690574"/>
          </a:xfrm>
          <a:prstGeom prst="rect">
            <a:avLst/>
          </a:prstGeom>
        </p:spPr>
        <p:txBody>
          <a:bodyPr vert="horz" wrap="square" lIns="0" tIns="13335" rIns="0" bIns="0" rtlCol="0">
            <a:spAutoFit/>
          </a:bodyPr>
          <a:lstStyle>
            <a:lvl1pPr>
              <a:defRPr>
                <a:latin typeface="+mj-lt"/>
                <a:ea typeface="+mj-ea"/>
                <a:cs typeface="+mj-cs"/>
              </a:defRPr>
            </a:lvl1pPr>
          </a:lstStyle>
          <a:p>
            <a:pPr marL="12700">
              <a:spcBef>
                <a:spcPts val="105"/>
              </a:spcBef>
            </a:pPr>
            <a:r>
              <a:rPr lang="en-IN" sz="4400" b="1" kern="0" spc="-30" dirty="0">
                <a:solidFill>
                  <a:srgbClr val="000000"/>
                </a:solidFill>
                <a:latin typeface="Times New Roman" panose="02020603050405020304"/>
                <a:cs typeface="Times New Roman" panose="02020603050405020304"/>
              </a:rPr>
              <a:t> </a:t>
            </a:r>
            <a:r>
              <a:rPr lang="en-IN" sz="4400" b="1" kern="0" dirty="0">
                <a:solidFill>
                  <a:srgbClr val="000000"/>
                </a:solidFill>
                <a:latin typeface="Times New Roman" panose="02020603050405020304"/>
                <a:cs typeface="Times New Roman" panose="02020603050405020304"/>
              </a:rPr>
              <a:t>FIFO- Example</a:t>
            </a:r>
            <a:endParaRPr lang="en-IN" sz="4400" kern="0" dirty="0">
              <a:solidFill>
                <a:sysClr val="windowText" lastClr="000000"/>
              </a:solidFill>
              <a:latin typeface="Times New Roman" panose="02020603050405020304"/>
              <a:cs typeface="Times New Roman" panose="02020603050405020304"/>
            </a:endParaRP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800" y="9236"/>
            <a:ext cx="7772400" cy="690574"/>
          </a:xfrm>
          <a:prstGeom prst="rect">
            <a:avLst/>
          </a:prstGeom>
        </p:spPr>
        <p:txBody>
          <a:bodyPr vert="horz" wrap="square" lIns="0" tIns="13335" rIns="0" bIns="0" rtlCol="0">
            <a:spAutoFit/>
          </a:bodyPr>
          <a:lstStyle/>
          <a:p>
            <a:pPr marL="12700">
              <a:lnSpc>
                <a:spcPct val="100000"/>
              </a:lnSpc>
              <a:spcBef>
                <a:spcPts val="105"/>
              </a:spcBef>
            </a:pPr>
            <a:r>
              <a:rPr sz="4400" b="1" spc="-25" dirty="0">
                <a:solidFill>
                  <a:srgbClr val="000000"/>
                </a:solidFill>
                <a:latin typeface="Times New Roman" panose="02020603050405020304" pitchFamily="18" charset="0"/>
                <a:cs typeface="Times New Roman" panose="02020603050405020304" pitchFamily="18" charset="0"/>
              </a:rPr>
              <a:t>Belady’s</a:t>
            </a:r>
            <a:r>
              <a:rPr sz="4400" b="1" spc="-35" dirty="0">
                <a:solidFill>
                  <a:srgbClr val="000000"/>
                </a:solidFill>
                <a:latin typeface="Times New Roman" panose="02020603050405020304" pitchFamily="18" charset="0"/>
                <a:cs typeface="Times New Roman" panose="02020603050405020304" pitchFamily="18" charset="0"/>
              </a:rPr>
              <a:t> </a:t>
            </a:r>
            <a:r>
              <a:rPr sz="4400" b="1" dirty="0">
                <a:solidFill>
                  <a:srgbClr val="000000"/>
                </a:solidFill>
                <a:latin typeface="Times New Roman" panose="02020603050405020304" pitchFamily="18" charset="0"/>
                <a:cs typeface="Times New Roman" panose="02020603050405020304" pitchFamily="18" charset="0"/>
              </a:rPr>
              <a:t>(or</a:t>
            </a:r>
            <a:r>
              <a:rPr sz="4400" b="1" spc="-5" dirty="0">
                <a:solidFill>
                  <a:srgbClr val="000000"/>
                </a:solidFill>
                <a:latin typeface="Times New Roman" panose="02020603050405020304" pitchFamily="18" charset="0"/>
                <a:cs typeface="Times New Roman" panose="02020603050405020304" pitchFamily="18" charset="0"/>
              </a:rPr>
              <a:t> </a:t>
            </a:r>
            <a:r>
              <a:rPr sz="4400" b="1" spc="-10" dirty="0">
                <a:solidFill>
                  <a:srgbClr val="000000"/>
                </a:solidFill>
                <a:latin typeface="Times New Roman" panose="02020603050405020304" pitchFamily="18" charset="0"/>
                <a:cs typeface="Times New Roman" panose="02020603050405020304" pitchFamily="18" charset="0"/>
              </a:rPr>
              <a:t>FIFO) </a:t>
            </a:r>
            <a:r>
              <a:rPr sz="4400" b="1" spc="-5" dirty="0">
                <a:solidFill>
                  <a:srgbClr val="000000"/>
                </a:solidFill>
                <a:latin typeface="Times New Roman" panose="02020603050405020304" pitchFamily="18" charset="0"/>
                <a:cs typeface="Times New Roman" panose="02020603050405020304" pitchFamily="18" charset="0"/>
              </a:rPr>
              <a:t>Anomaly</a:t>
            </a:r>
            <a:endParaRPr sz="4400" b="1" dirty="0">
              <a:latin typeface="Times New Roman" panose="02020603050405020304" pitchFamily="18" charset="0"/>
              <a:cs typeface="Times New Roman" panose="02020603050405020304" pitchFamily="18" charset="0"/>
            </a:endParaRPr>
          </a:p>
        </p:txBody>
      </p:sp>
      <p:sp>
        <p:nvSpPr>
          <p:cNvPr id="5" name="Rectangle 4"/>
          <p:cNvSpPr/>
          <p:nvPr/>
        </p:nvSpPr>
        <p:spPr>
          <a:xfrm>
            <a:off x="685800" y="1371600"/>
            <a:ext cx="10591800" cy="2800767"/>
          </a:xfrm>
          <a:prstGeom prst="rect">
            <a:avLst/>
          </a:prstGeom>
        </p:spPr>
        <p:txBody>
          <a:bodyPr wrap="square">
            <a:spAutoFit/>
          </a:bodyPr>
          <a:lstStyle/>
          <a:p>
            <a:pPr fontAlgn="base"/>
            <a:r>
              <a:rPr lang="en-US" sz="2200" dirty="0">
                <a:latin typeface="Times New Roman" panose="02020603050405020304" pitchFamily="18" charset="0"/>
                <a:cs typeface="Times New Roman" panose="02020603050405020304" pitchFamily="18" charset="0"/>
              </a:rPr>
              <a:t>Generally, on increasing the number of frames to a process’ virtual memory, its execution becomes faster as fewer page faults occur. Sometimes the reverse happens, i.e. more page faults occur when more frames are allocated to a process. This most unexpected result is termed </a:t>
            </a:r>
            <a:r>
              <a:rPr lang="en-US" sz="2200" b="1" dirty="0" err="1">
                <a:latin typeface="Times New Roman" panose="02020603050405020304" pitchFamily="18" charset="0"/>
                <a:cs typeface="Times New Roman" panose="02020603050405020304" pitchFamily="18" charset="0"/>
              </a:rPr>
              <a:t>Belady’s</a:t>
            </a:r>
            <a:r>
              <a:rPr lang="en-US" sz="2200" b="1" dirty="0">
                <a:latin typeface="Times New Roman" panose="02020603050405020304" pitchFamily="18" charset="0"/>
                <a:cs typeface="Times New Roman" panose="02020603050405020304" pitchFamily="18" charset="0"/>
              </a:rPr>
              <a:t> Anomaly</a:t>
            </a:r>
            <a:r>
              <a:rPr lang="en-US" sz="2200" dirty="0">
                <a:latin typeface="Times New Roman" panose="02020603050405020304" pitchFamily="18" charset="0"/>
                <a:cs typeface="Times New Roman" panose="02020603050405020304" pitchFamily="18" charset="0"/>
              </a:rPr>
              <a:t>. </a:t>
            </a:r>
          </a:p>
          <a:p>
            <a:pPr fontAlgn="base"/>
            <a:endParaRPr lang="en-US" sz="2200" dirty="0">
              <a:latin typeface="Times New Roman" panose="02020603050405020304" pitchFamily="18" charset="0"/>
              <a:cs typeface="Times New Roman" panose="02020603050405020304" pitchFamily="18" charset="0"/>
            </a:endParaRPr>
          </a:p>
          <a:p>
            <a:pPr fontAlgn="base"/>
            <a:r>
              <a:rPr lang="en-US" sz="2200" b="1" dirty="0" err="1">
                <a:latin typeface="Times New Roman" panose="02020603050405020304" pitchFamily="18" charset="0"/>
                <a:cs typeface="Times New Roman" panose="02020603050405020304" pitchFamily="18" charset="0"/>
              </a:rPr>
              <a:t>Belady’s</a:t>
            </a:r>
            <a:r>
              <a:rPr lang="en-US" sz="2200" b="1" dirty="0">
                <a:latin typeface="Times New Roman" panose="02020603050405020304" pitchFamily="18" charset="0"/>
                <a:cs typeface="Times New Roman" panose="02020603050405020304" pitchFamily="18" charset="0"/>
              </a:rPr>
              <a:t> anomaly</a:t>
            </a:r>
            <a:r>
              <a:rPr lang="en-US" sz="2200" dirty="0">
                <a:latin typeface="Times New Roman" panose="02020603050405020304" pitchFamily="18" charset="0"/>
                <a:cs typeface="Times New Roman" panose="02020603050405020304" pitchFamily="18" charset="0"/>
              </a:rPr>
              <a:t> is the name given to the phenomenon where increasing the number of page frames results in an increase in the number of page faults for a given memory access pattern.</a:t>
            </a:r>
            <a:r>
              <a:rPr lang="en-US" sz="2200" dirty="0">
                <a:solidFill>
                  <a:srgbClr val="273239"/>
                </a:solidFill>
                <a:latin typeface="Times New Roman" panose="02020603050405020304" pitchFamily="18" charset="0"/>
                <a:cs typeface="Times New Roman" panose="02020603050405020304" pitchFamily="18" charset="0"/>
              </a:rPr>
              <a:t> </a:t>
            </a:r>
            <a:endParaRPr lang="en-US" sz="2200" b="0" i="0" dirty="0">
              <a:solidFill>
                <a:srgbClr val="273239"/>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3813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17314"/>
            <a:ext cx="11353800" cy="359073"/>
          </a:xfrm>
          <a:prstGeom prst="rect">
            <a:avLst/>
          </a:prstGeom>
        </p:spPr>
        <p:txBody>
          <a:bodyPr vert="horz" wrap="square" lIns="0" tIns="12700" rIns="0" bIns="0" rtlCol="0">
            <a:spAutoFit/>
          </a:bodyPr>
          <a:lstStyle/>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 The Hierarchy arrangement of storage </a:t>
            </a:r>
            <a:r>
              <a:rPr lang="en-US" sz="2400" dirty="0">
                <a:latin typeface="Times New Roman" panose="02020603050405020304" pitchFamily="18" charset="0"/>
                <a:cs typeface="Times New Roman" panose="02020603050405020304" pitchFamily="18" charset="0"/>
              </a:rPr>
              <a:t>is called memory hierarchy.</a:t>
            </a:r>
            <a:endParaRPr lang="en-US" sz="2400" spc="-5" dirty="0">
              <a:latin typeface="Times New Roman" panose="02020603050405020304" pitchFamily="18" charset="0"/>
              <a:cs typeface="Times New Roman" panose="02020603050405020304" pitchFamily="18" charset="0"/>
            </a:endParaRP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IN" sz="3600" b="1" spc="-65" dirty="0">
                <a:latin typeface="Times New Roman"/>
                <a:cs typeface="Times New Roman"/>
              </a:rPr>
              <a:t>Memory Hierarchy</a:t>
            </a:r>
          </a:p>
        </p:txBody>
      </p:sp>
      <p:pic>
        <p:nvPicPr>
          <p:cNvPr id="5" name="Picture 4">
            <a:extLst>
              <a:ext uri="{FF2B5EF4-FFF2-40B4-BE49-F238E27FC236}">
                <a16:creationId xmlns:a16="http://schemas.microsoft.com/office/drawing/2014/main" id="{4432D4C5-BDC4-409C-9F5A-EFD69323FEA1}"/>
              </a:ext>
            </a:extLst>
          </p:cNvPr>
          <p:cNvPicPr>
            <a:picLocks noChangeAspect="1"/>
          </p:cNvPicPr>
          <p:nvPr/>
        </p:nvPicPr>
        <p:blipFill>
          <a:blip r:embed="rId2"/>
          <a:stretch>
            <a:fillRect/>
          </a:stretch>
        </p:blipFill>
        <p:spPr>
          <a:xfrm>
            <a:off x="4343400" y="1768532"/>
            <a:ext cx="3257550" cy="3906299"/>
          </a:xfrm>
          <a:prstGeom prst="rect">
            <a:avLst/>
          </a:prstGeom>
        </p:spPr>
      </p:pic>
    </p:spTree>
    <p:extLst>
      <p:ext uri="{BB962C8B-B14F-4D97-AF65-F5344CB8AC3E}">
        <p14:creationId xmlns:p14="http://schemas.microsoft.com/office/powerpoint/2010/main" val="374110786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838200" y="1600200"/>
            <a:ext cx="10515600" cy="2308324"/>
          </a:xfrm>
          <a:prstGeom prst="rect">
            <a:avLst/>
          </a:prstGeom>
        </p:spPr>
        <p:txBody>
          <a:bodyPr vert="horz" wrap="square" lIns="0" tIns="12700" rIns="0" bIns="0" rtlCol="0">
            <a:spAutoFit/>
          </a:bodyPr>
          <a:lstStyle/>
          <a:p>
            <a:pPr marL="12700">
              <a:lnSpc>
                <a:spcPts val="3650"/>
              </a:lnSpc>
              <a:spcBef>
                <a:spcPts val="100"/>
              </a:spcBef>
            </a:pPr>
            <a:r>
              <a:rPr lang="en-IN" sz="2200" spc="-5" dirty="0">
                <a:solidFill>
                  <a:srgbClr val="000000"/>
                </a:solidFill>
                <a:latin typeface="Times New Roman" panose="02020603050405020304" pitchFamily="18" charset="0"/>
                <a:cs typeface="Times New Roman" panose="02020603050405020304" pitchFamily="18" charset="0"/>
              </a:rPr>
              <a:t>Q.3 </a:t>
            </a:r>
            <a:r>
              <a:rPr sz="2200" spc="-5" dirty="0">
                <a:solidFill>
                  <a:srgbClr val="000000"/>
                </a:solidFill>
                <a:latin typeface="Times New Roman" panose="02020603050405020304" pitchFamily="18" charset="0"/>
                <a:cs typeface="Times New Roman" panose="02020603050405020304" pitchFamily="18" charset="0"/>
              </a:rPr>
              <a:t>String</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0</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1</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2</a:t>
            </a:r>
            <a:r>
              <a:rPr sz="2200" spc="-20"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3</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0</a:t>
            </a:r>
            <a:r>
              <a:rPr sz="2200" spc="-1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1</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4</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0</a:t>
            </a:r>
            <a:r>
              <a:rPr sz="2200" spc="-20"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1</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2</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3</a:t>
            </a:r>
            <a:r>
              <a:rPr sz="2200" spc="-20"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4</a:t>
            </a:r>
            <a:endParaRPr sz="2200" dirty="0">
              <a:latin typeface="Times New Roman" panose="02020603050405020304" pitchFamily="18" charset="0"/>
              <a:cs typeface="Times New Roman" panose="02020603050405020304" pitchFamily="18" charset="0"/>
            </a:endParaRPr>
          </a:p>
          <a:p>
            <a:pPr marL="469900" marR="5080" indent="-457200">
              <a:lnSpc>
                <a:spcPts val="3460"/>
              </a:lnSpc>
              <a:spcBef>
                <a:spcPts val="240"/>
              </a:spcBef>
              <a:buFont typeface="+mj-lt"/>
              <a:buAutoNum type="arabicPeriod"/>
            </a:pPr>
            <a:r>
              <a:rPr sz="2200" dirty="0">
                <a:solidFill>
                  <a:srgbClr val="000000"/>
                </a:solidFill>
                <a:latin typeface="Times New Roman" panose="02020603050405020304" pitchFamily="18" charset="0"/>
                <a:cs typeface="Times New Roman" panose="02020603050405020304" pitchFamily="18" charset="0"/>
              </a:rPr>
              <a:t>3 </a:t>
            </a:r>
            <a:r>
              <a:rPr sz="2200" spc="-15" dirty="0">
                <a:solidFill>
                  <a:srgbClr val="000000"/>
                </a:solidFill>
                <a:latin typeface="Times New Roman" panose="02020603050405020304" pitchFamily="18" charset="0"/>
                <a:cs typeface="Times New Roman" panose="02020603050405020304" pitchFamily="18" charset="0"/>
              </a:rPr>
              <a:t>frames </a:t>
            </a:r>
            <a:r>
              <a:rPr sz="2200" dirty="0">
                <a:solidFill>
                  <a:srgbClr val="000000"/>
                </a:solidFill>
                <a:latin typeface="Times New Roman" panose="02020603050405020304" pitchFamily="18" charset="0"/>
                <a:cs typeface="Times New Roman" panose="02020603050405020304" pitchFamily="18" charset="0"/>
              </a:rPr>
              <a:t>(3 </a:t>
            </a:r>
            <a:r>
              <a:rPr sz="2200" spc="-5" dirty="0">
                <a:solidFill>
                  <a:srgbClr val="000000"/>
                </a:solidFill>
                <a:latin typeface="Times New Roman" panose="02020603050405020304" pitchFamily="18" charset="0"/>
                <a:cs typeface="Times New Roman" panose="02020603050405020304" pitchFamily="18" charset="0"/>
              </a:rPr>
              <a:t>pages </a:t>
            </a:r>
            <a:r>
              <a:rPr sz="2200" dirty="0">
                <a:solidFill>
                  <a:srgbClr val="000000"/>
                </a:solidFill>
                <a:latin typeface="Times New Roman" panose="02020603050405020304" pitchFamily="18" charset="0"/>
                <a:cs typeface="Times New Roman" panose="02020603050405020304" pitchFamily="18" charset="0"/>
              </a:rPr>
              <a:t>can </a:t>
            </a:r>
            <a:r>
              <a:rPr sz="2200" spc="-5" dirty="0">
                <a:solidFill>
                  <a:srgbClr val="000000"/>
                </a:solidFill>
                <a:latin typeface="Times New Roman" panose="02020603050405020304" pitchFamily="18" charset="0"/>
                <a:cs typeface="Times New Roman" panose="02020603050405020304" pitchFamily="18" charset="0"/>
              </a:rPr>
              <a:t>be </a:t>
            </a:r>
            <a:r>
              <a:rPr sz="2200" dirty="0">
                <a:solidFill>
                  <a:srgbClr val="000000"/>
                </a:solidFill>
                <a:latin typeface="Times New Roman" panose="02020603050405020304" pitchFamily="18" charset="0"/>
                <a:cs typeface="Times New Roman" panose="02020603050405020304" pitchFamily="18" charset="0"/>
              </a:rPr>
              <a:t>in </a:t>
            </a:r>
            <a:r>
              <a:rPr sz="2200" spc="-5" dirty="0">
                <a:solidFill>
                  <a:srgbClr val="000000"/>
                </a:solidFill>
                <a:latin typeface="Times New Roman" panose="02020603050405020304" pitchFamily="18" charset="0"/>
                <a:cs typeface="Times New Roman" panose="02020603050405020304" pitchFamily="18" charset="0"/>
              </a:rPr>
              <a:t>memory at </a:t>
            </a:r>
            <a:r>
              <a:rPr sz="2200" dirty="0">
                <a:solidFill>
                  <a:srgbClr val="000000"/>
                </a:solidFill>
                <a:latin typeface="Times New Roman" panose="02020603050405020304" pitchFamily="18" charset="0"/>
                <a:cs typeface="Times New Roman" panose="02020603050405020304" pitchFamily="18" charset="0"/>
              </a:rPr>
              <a:t>a </a:t>
            </a:r>
            <a:r>
              <a:rPr sz="2200" spc="-5" dirty="0">
                <a:solidFill>
                  <a:srgbClr val="000000"/>
                </a:solidFill>
                <a:latin typeface="Times New Roman" panose="02020603050405020304" pitchFamily="18" charset="0"/>
                <a:cs typeface="Times New Roman" panose="02020603050405020304" pitchFamily="18" charset="0"/>
              </a:rPr>
              <a:t>time </a:t>
            </a:r>
            <a:r>
              <a:rPr sz="2200" dirty="0">
                <a:solidFill>
                  <a:srgbClr val="000000"/>
                </a:solidFill>
                <a:latin typeface="Times New Roman" panose="02020603050405020304" pitchFamily="18" charset="0"/>
                <a:cs typeface="Times New Roman" panose="02020603050405020304" pitchFamily="18" charset="0"/>
              </a:rPr>
              <a:t>per </a:t>
            </a:r>
            <a:r>
              <a:rPr sz="2200" spc="-10" dirty="0">
                <a:solidFill>
                  <a:srgbClr val="000000"/>
                </a:solidFill>
                <a:latin typeface="Times New Roman" panose="02020603050405020304" pitchFamily="18" charset="0"/>
                <a:cs typeface="Times New Roman" panose="02020603050405020304" pitchFamily="18" charset="0"/>
              </a:rPr>
              <a:t>process) </a:t>
            </a:r>
            <a:r>
              <a:rPr sz="2200" spc="-690" dirty="0">
                <a:solidFill>
                  <a:srgbClr val="000000"/>
                </a:solidFill>
                <a:latin typeface="Times New Roman" panose="02020603050405020304" pitchFamily="18" charset="0"/>
                <a:cs typeface="Times New Roman" panose="02020603050405020304" pitchFamily="18" charset="0"/>
              </a:rPr>
              <a:t> </a:t>
            </a:r>
            <a:r>
              <a:rPr sz="2200" spc="-15" dirty="0">
                <a:solidFill>
                  <a:srgbClr val="000000"/>
                </a:solidFill>
                <a:latin typeface="Times New Roman" panose="02020603050405020304" pitchFamily="18" charset="0"/>
                <a:cs typeface="Times New Roman" panose="02020603050405020304" pitchFamily="18" charset="0"/>
              </a:rPr>
              <a:t>4frames</a:t>
            </a:r>
            <a:r>
              <a:rPr sz="2200" dirty="0">
                <a:solidFill>
                  <a:srgbClr val="000000"/>
                </a:solidFill>
                <a:latin typeface="Times New Roman" panose="02020603050405020304" pitchFamily="18" charset="0"/>
                <a:cs typeface="Times New Roman" panose="02020603050405020304" pitchFamily="18" charset="0"/>
              </a:rPr>
              <a:t> (4 pages</a:t>
            </a:r>
            <a:r>
              <a:rPr sz="2200" spc="-30"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can</a:t>
            </a:r>
            <a:r>
              <a:rPr sz="2200" spc="-10"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be</a:t>
            </a:r>
            <a:r>
              <a:rPr sz="2200" spc="-5" dirty="0">
                <a:solidFill>
                  <a:srgbClr val="000000"/>
                </a:solidFill>
                <a:latin typeface="Times New Roman" panose="02020603050405020304" pitchFamily="18" charset="0"/>
                <a:cs typeface="Times New Roman" panose="02020603050405020304" pitchFamily="18" charset="0"/>
              </a:rPr>
              <a:t> </a:t>
            </a:r>
            <a:r>
              <a:rPr sz="2200" dirty="0">
                <a:solidFill>
                  <a:srgbClr val="000000"/>
                </a:solidFill>
                <a:latin typeface="Times New Roman" panose="02020603050405020304" pitchFamily="18" charset="0"/>
                <a:cs typeface="Times New Roman" panose="02020603050405020304" pitchFamily="18" charset="0"/>
              </a:rPr>
              <a:t>in</a:t>
            </a:r>
            <a:r>
              <a:rPr sz="2200" spc="-20" dirty="0">
                <a:solidFill>
                  <a:srgbClr val="000000"/>
                </a:solidFill>
                <a:latin typeface="Times New Roman" panose="02020603050405020304" pitchFamily="18" charset="0"/>
                <a:cs typeface="Times New Roman" panose="02020603050405020304" pitchFamily="18" charset="0"/>
              </a:rPr>
              <a:t> </a:t>
            </a:r>
            <a:r>
              <a:rPr sz="2200" spc="-5" dirty="0">
                <a:solidFill>
                  <a:srgbClr val="000000"/>
                </a:solidFill>
                <a:latin typeface="Times New Roman" panose="02020603050405020304" pitchFamily="18" charset="0"/>
                <a:cs typeface="Times New Roman" panose="02020603050405020304" pitchFamily="18" charset="0"/>
              </a:rPr>
              <a:t>memory</a:t>
            </a:r>
            <a:r>
              <a:rPr sz="2200" spc="5" dirty="0">
                <a:solidFill>
                  <a:srgbClr val="000000"/>
                </a:solidFill>
                <a:latin typeface="Times New Roman" panose="02020603050405020304" pitchFamily="18" charset="0"/>
                <a:cs typeface="Times New Roman" panose="02020603050405020304" pitchFamily="18" charset="0"/>
              </a:rPr>
              <a:t> </a:t>
            </a:r>
            <a:r>
              <a:rPr sz="2200" spc="-5" dirty="0">
                <a:solidFill>
                  <a:srgbClr val="000000"/>
                </a:solidFill>
                <a:latin typeface="Times New Roman" panose="02020603050405020304" pitchFamily="18" charset="0"/>
                <a:cs typeface="Times New Roman" panose="02020603050405020304" pitchFamily="18" charset="0"/>
              </a:rPr>
              <a:t>at </a:t>
            </a:r>
            <a:r>
              <a:rPr sz="2200" dirty="0">
                <a:solidFill>
                  <a:srgbClr val="000000"/>
                </a:solidFill>
                <a:latin typeface="Times New Roman" panose="02020603050405020304" pitchFamily="18" charset="0"/>
                <a:cs typeface="Times New Roman" panose="02020603050405020304" pitchFamily="18" charset="0"/>
              </a:rPr>
              <a:t>a</a:t>
            </a:r>
            <a:r>
              <a:rPr sz="2200" spc="-20" dirty="0">
                <a:solidFill>
                  <a:srgbClr val="000000"/>
                </a:solidFill>
                <a:latin typeface="Times New Roman" panose="02020603050405020304" pitchFamily="18" charset="0"/>
                <a:cs typeface="Times New Roman" panose="02020603050405020304" pitchFamily="18" charset="0"/>
              </a:rPr>
              <a:t> </a:t>
            </a:r>
            <a:r>
              <a:rPr sz="2200" spc="-5" dirty="0">
                <a:solidFill>
                  <a:srgbClr val="000000"/>
                </a:solidFill>
                <a:latin typeface="Times New Roman" panose="02020603050405020304" pitchFamily="18" charset="0"/>
                <a:cs typeface="Times New Roman" panose="02020603050405020304" pitchFamily="18" charset="0"/>
              </a:rPr>
              <a:t>time</a:t>
            </a:r>
            <a:r>
              <a:rPr sz="2200" spc="-15" dirty="0">
                <a:solidFill>
                  <a:srgbClr val="000000"/>
                </a:solidFill>
                <a:latin typeface="Times New Roman" panose="02020603050405020304" pitchFamily="18" charset="0"/>
                <a:cs typeface="Times New Roman" panose="02020603050405020304" pitchFamily="18" charset="0"/>
              </a:rPr>
              <a:t> </a:t>
            </a:r>
            <a:r>
              <a:rPr sz="2200" spc="-5" dirty="0">
                <a:solidFill>
                  <a:srgbClr val="000000"/>
                </a:solidFill>
                <a:latin typeface="Times New Roman" panose="02020603050405020304" pitchFamily="18" charset="0"/>
                <a:cs typeface="Times New Roman" panose="02020603050405020304" pitchFamily="18" charset="0"/>
              </a:rPr>
              <a:t>per</a:t>
            </a:r>
            <a:r>
              <a:rPr sz="2200" spc="-10" dirty="0">
                <a:solidFill>
                  <a:srgbClr val="000000"/>
                </a:solidFill>
                <a:latin typeface="Times New Roman" panose="02020603050405020304" pitchFamily="18" charset="0"/>
                <a:cs typeface="Times New Roman" panose="02020603050405020304" pitchFamily="18" charset="0"/>
              </a:rPr>
              <a:t> </a:t>
            </a:r>
            <a:r>
              <a:rPr sz="2200" spc="-5" dirty="0">
                <a:solidFill>
                  <a:srgbClr val="000000"/>
                </a:solidFill>
                <a:latin typeface="Times New Roman" panose="02020603050405020304" pitchFamily="18" charset="0"/>
                <a:cs typeface="Times New Roman" panose="02020603050405020304" pitchFamily="18" charset="0"/>
              </a:rPr>
              <a:t>process)</a:t>
            </a:r>
            <a:br>
              <a:rPr lang="en-IN" sz="2200" spc="-5" dirty="0">
                <a:solidFill>
                  <a:srgbClr val="000000"/>
                </a:solidFill>
                <a:latin typeface="Times New Roman" panose="02020603050405020304" pitchFamily="18" charset="0"/>
                <a:cs typeface="Times New Roman" panose="02020603050405020304" pitchFamily="18" charset="0"/>
              </a:rPr>
            </a:br>
            <a:r>
              <a:rPr lang="en-US" sz="2200" spc="-5" dirty="0">
                <a:solidFill>
                  <a:srgbClr val="000000"/>
                </a:solidFill>
                <a:latin typeface="Times New Roman" panose="02020603050405020304" pitchFamily="18" charset="0"/>
                <a:cs typeface="Times New Roman" panose="02020603050405020304" pitchFamily="18" charset="0"/>
              </a:rPr>
              <a:t>Find the No of Page Faults using FIFO?</a:t>
            </a:r>
            <a:br>
              <a:rPr lang="en-US" sz="2200" spc="-5" dirty="0">
                <a:solidFill>
                  <a:srgbClr val="000000"/>
                </a:solidFill>
                <a:latin typeface="Times New Roman" panose="02020603050405020304" pitchFamily="18" charset="0"/>
                <a:cs typeface="Times New Roman" panose="02020603050405020304" pitchFamily="18" charset="0"/>
              </a:rPr>
            </a:br>
            <a:endParaRPr sz="2200" dirty="0">
              <a:latin typeface="Times New Roman" panose="02020603050405020304" pitchFamily="18" charset="0"/>
              <a:cs typeface="Times New Roman" panose="02020603050405020304" pitchFamily="18" charset="0"/>
            </a:endParaRPr>
          </a:p>
        </p:txBody>
      </p:sp>
      <p:sp>
        <p:nvSpPr>
          <p:cNvPr id="3" name="object 2"/>
          <p:cNvSpPr txBox="1">
            <a:spLocks/>
          </p:cNvSpPr>
          <p:nvPr/>
        </p:nvSpPr>
        <p:spPr>
          <a:xfrm>
            <a:off x="228600" y="0"/>
            <a:ext cx="5410200" cy="690574"/>
          </a:xfrm>
          <a:prstGeom prst="rect">
            <a:avLst/>
          </a:prstGeom>
        </p:spPr>
        <p:txBody>
          <a:bodyPr vert="horz" wrap="square" lIns="0" tIns="13335" rIns="0" bIns="0" rtlCol="0">
            <a:spAutoFit/>
          </a:bodyPr>
          <a:lstStyle>
            <a:lvl1pPr>
              <a:defRPr sz="2200" b="0" i="0">
                <a:solidFill>
                  <a:schemeClr val="bg1"/>
                </a:solidFill>
                <a:latin typeface="Times New Roman" panose="02020603050405020304"/>
                <a:ea typeface="+mj-ea"/>
                <a:cs typeface="Times New Roman" panose="02020603050405020304"/>
              </a:defRPr>
            </a:lvl1pPr>
          </a:lstStyle>
          <a:p>
            <a:pPr marL="12700">
              <a:spcBef>
                <a:spcPts val="105"/>
              </a:spcBef>
            </a:pPr>
            <a:r>
              <a:rPr lang="en-IN" sz="4400" b="1" kern="0" spc="-30" dirty="0">
                <a:solidFill>
                  <a:srgbClr val="000000"/>
                </a:solidFill>
              </a:rPr>
              <a:t> </a:t>
            </a:r>
            <a:r>
              <a:rPr lang="en-IN" sz="4400" b="1" kern="0" dirty="0">
                <a:solidFill>
                  <a:srgbClr val="000000"/>
                </a:solidFill>
              </a:rPr>
              <a:t>FIFO- Example</a:t>
            </a:r>
            <a:endParaRPr lang="en-IN" sz="4400" kern="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33400" y="-9236"/>
            <a:ext cx="8001000" cy="690574"/>
          </a:xfrm>
          <a:prstGeom prst="rect">
            <a:avLst/>
          </a:prstGeom>
        </p:spPr>
        <p:txBody>
          <a:bodyPr vert="horz" wrap="square" lIns="0" tIns="13335" rIns="0" bIns="0" rtlCol="0">
            <a:spAutoFit/>
          </a:bodyPr>
          <a:lstStyle/>
          <a:p>
            <a:pPr marL="12700">
              <a:lnSpc>
                <a:spcPct val="100000"/>
              </a:lnSpc>
              <a:spcBef>
                <a:spcPts val="105"/>
              </a:spcBef>
            </a:pPr>
            <a:r>
              <a:rPr sz="4400" b="1" spc="-25" dirty="0">
                <a:solidFill>
                  <a:srgbClr val="000000"/>
                </a:solidFill>
                <a:latin typeface="Times New Roman" panose="02020603050405020304" pitchFamily="18" charset="0"/>
                <a:cs typeface="Times New Roman" panose="02020603050405020304" pitchFamily="18" charset="0"/>
              </a:rPr>
              <a:t>Belady’s</a:t>
            </a:r>
            <a:r>
              <a:rPr sz="4400" b="1" spc="-35" dirty="0">
                <a:solidFill>
                  <a:srgbClr val="000000"/>
                </a:solidFill>
                <a:latin typeface="Times New Roman" panose="02020603050405020304" pitchFamily="18" charset="0"/>
                <a:cs typeface="Times New Roman" panose="02020603050405020304" pitchFamily="18" charset="0"/>
              </a:rPr>
              <a:t> </a:t>
            </a:r>
            <a:r>
              <a:rPr sz="4400" b="1" dirty="0">
                <a:solidFill>
                  <a:srgbClr val="000000"/>
                </a:solidFill>
                <a:latin typeface="Times New Roman" panose="02020603050405020304" pitchFamily="18" charset="0"/>
                <a:cs typeface="Times New Roman" panose="02020603050405020304" pitchFamily="18" charset="0"/>
              </a:rPr>
              <a:t>(or</a:t>
            </a:r>
            <a:r>
              <a:rPr sz="4400" b="1" spc="-5" dirty="0">
                <a:solidFill>
                  <a:srgbClr val="000000"/>
                </a:solidFill>
                <a:latin typeface="Times New Roman" panose="02020603050405020304" pitchFamily="18" charset="0"/>
                <a:cs typeface="Times New Roman" panose="02020603050405020304" pitchFamily="18" charset="0"/>
              </a:rPr>
              <a:t> </a:t>
            </a:r>
            <a:r>
              <a:rPr sz="4400" b="1" spc="-10" dirty="0">
                <a:solidFill>
                  <a:srgbClr val="000000"/>
                </a:solidFill>
                <a:latin typeface="Times New Roman" panose="02020603050405020304" pitchFamily="18" charset="0"/>
                <a:cs typeface="Times New Roman" panose="02020603050405020304" pitchFamily="18" charset="0"/>
              </a:rPr>
              <a:t>FIFO) </a:t>
            </a:r>
            <a:r>
              <a:rPr sz="4400" b="1" spc="-5" dirty="0">
                <a:solidFill>
                  <a:srgbClr val="000000"/>
                </a:solidFill>
                <a:latin typeface="Times New Roman" panose="02020603050405020304" pitchFamily="18" charset="0"/>
                <a:cs typeface="Times New Roman" panose="02020603050405020304" pitchFamily="18" charset="0"/>
              </a:rPr>
              <a:t>Anomaly</a:t>
            </a:r>
            <a:endParaRPr sz="4400" b="1" dirty="0">
              <a:latin typeface="Times New Roman" panose="02020603050405020304" pitchFamily="18" charset="0"/>
              <a:cs typeface="Times New Roman" panose="02020603050405020304" pitchFamily="18" charset="0"/>
            </a:endParaRPr>
          </a:p>
        </p:txBody>
      </p:sp>
      <p:pic>
        <p:nvPicPr>
          <p:cNvPr id="3" name="object 3"/>
          <p:cNvPicPr/>
          <p:nvPr/>
        </p:nvPicPr>
        <p:blipFill>
          <a:blip r:embed="rId2" cstate="print"/>
          <a:stretch>
            <a:fillRect/>
          </a:stretch>
        </p:blipFill>
        <p:spPr>
          <a:xfrm>
            <a:off x="914400" y="914400"/>
            <a:ext cx="9883449" cy="4189272"/>
          </a:xfrm>
          <a:prstGeom prst="rect">
            <a:avLst/>
          </a:prstGeom>
        </p:spPr>
      </p:pic>
      <p:sp>
        <p:nvSpPr>
          <p:cNvPr id="4" name="object 4"/>
          <p:cNvSpPr txBox="1"/>
          <p:nvPr/>
        </p:nvSpPr>
        <p:spPr>
          <a:xfrm>
            <a:off x="1143000" y="5562600"/>
            <a:ext cx="9907905" cy="689932"/>
          </a:xfrm>
          <a:prstGeom prst="rect">
            <a:avLst/>
          </a:prstGeom>
        </p:spPr>
        <p:txBody>
          <a:bodyPr vert="horz" wrap="square" lIns="0" tIns="12700" rIns="0" bIns="0" rtlCol="0">
            <a:spAutoFit/>
          </a:bodyPr>
          <a:lstStyle/>
          <a:p>
            <a:pPr marL="12700" marR="5080">
              <a:lnSpc>
                <a:spcPct val="100000"/>
              </a:lnSpc>
              <a:spcBef>
                <a:spcPts val="100"/>
              </a:spcBef>
            </a:pPr>
            <a:r>
              <a:rPr sz="2200" b="1" spc="-5" dirty="0">
                <a:latin typeface="Times New Roman" panose="02020603050405020304" pitchFamily="18" charset="0"/>
                <a:cs typeface="Times New Roman" panose="02020603050405020304" pitchFamily="18" charset="0"/>
              </a:rPr>
              <a:t>Certain page reference </a:t>
            </a:r>
            <a:r>
              <a:rPr sz="2200" b="1" spc="-10" dirty="0">
                <a:latin typeface="Times New Roman" panose="02020603050405020304" pitchFamily="18" charset="0"/>
                <a:cs typeface="Times New Roman" panose="02020603050405020304" pitchFamily="18" charset="0"/>
              </a:rPr>
              <a:t>patterns </a:t>
            </a:r>
            <a:r>
              <a:rPr sz="2200" b="1" dirty="0">
                <a:latin typeface="Times New Roman" panose="02020603050405020304" pitchFamily="18" charset="0"/>
                <a:cs typeface="Times New Roman" panose="02020603050405020304" pitchFamily="18" charset="0"/>
              </a:rPr>
              <a:t>actually </a:t>
            </a:r>
            <a:r>
              <a:rPr sz="2200" b="1" spc="-5" dirty="0">
                <a:latin typeface="Times New Roman" panose="02020603050405020304" pitchFamily="18" charset="0"/>
                <a:cs typeface="Times New Roman" panose="02020603050405020304" pitchFamily="18" charset="0"/>
              </a:rPr>
              <a:t>cause </a:t>
            </a:r>
            <a:r>
              <a:rPr sz="2200" b="1" dirty="0">
                <a:latin typeface="Times New Roman" panose="02020603050405020304" pitchFamily="18" charset="0"/>
                <a:cs typeface="Times New Roman" panose="02020603050405020304" pitchFamily="18" charset="0"/>
              </a:rPr>
              <a:t>more </a:t>
            </a:r>
            <a:r>
              <a:rPr sz="2200" b="1" spc="-5" dirty="0">
                <a:latin typeface="Times New Roman" panose="02020603050405020304" pitchFamily="18" charset="0"/>
                <a:cs typeface="Times New Roman" panose="02020603050405020304" pitchFamily="18" charset="0"/>
              </a:rPr>
              <a:t>page faults when number of page frames </a:t>
            </a:r>
            <a:r>
              <a:rPr sz="2200" b="1" spc="-440"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allocated</a:t>
            </a:r>
            <a:r>
              <a:rPr sz="2200" b="1" spc="-55" dirty="0">
                <a:latin typeface="Times New Roman" panose="02020603050405020304" pitchFamily="18" charset="0"/>
                <a:cs typeface="Times New Roman" panose="02020603050405020304" pitchFamily="18" charset="0"/>
              </a:rPr>
              <a:t> </a:t>
            </a:r>
            <a:r>
              <a:rPr sz="2200" b="1" spc="-15" dirty="0">
                <a:latin typeface="Times New Roman" panose="02020603050405020304" pitchFamily="18" charset="0"/>
                <a:cs typeface="Times New Roman" panose="02020603050405020304" pitchFamily="18" charset="0"/>
              </a:rPr>
              <a:t>to</a:t>
            </a:r>
            <a:r>
              <a:rPr sz="2200" b="1" spc="-10" dirty="0">
                <a:latin typeface="Times New Roman" panose="02020603050405020304" pitchFamily="18" charset="0"/>
                <a:cs typeface="Times New Roman" panose="02020603050405020304" pitchFamily="18" charset="0"/>
              </a:rPr>
              <a:t> </a:t>
            </a:r>
            <a:r>
              <a:rPr sz="2200" b="1" dirty="0">
                <a:latin typeface="Times New Roman" panose="02020603050405020304" pitchFamily="18" charset="0"/>
                <a:cs typeface="Times New Roman" panose="02020603050405020304" pitchFamily="18" charset="0"/>
              </a:rPr>
              <a:t>a</a:t>
            </a:r>
            <a:r>
              <a:rPr sz="2200" b="1" spc="-10" dirty="0">
                <a:latin typeface="Times New Roman" panose="02020603050405020304" pitchFamily="18" charset="0"/>
                <a:cs typeface="Times New Roman" panose="02020603050405020304" pitchFamily="18" charset="0"/>
              </a:rPr>
              <a:t> </a:t>
            </a:r>
            <a:r>
              <a:rPr sz="2200" b="1" spc="-5" dirty="0">
                <a:latin typeface="Times New Roman" panose="02020603050405020304" pitchFamily="18" charset="0"/>
                <a:cs typeface="Times New Roman" panose="02020603050405020304" pitchFamily="18" charset="0"/>
              </a:rPr>
              <a:t>process</a:t>
            </a:r>
            <a:r>
              <a:rPr sz="2200" b="1" spc="-30" dirty="0">
                <a:latin typeface="Times New Roman" panose="02020603050405020304" pitchFamily="18" charset="0"/>
                <a:cs typeface="Times New Roman" panose="02020603050405020304" pitchFamily="18" charset="0"/>
              </a:rPr>
              <a:t> </a:t>
            </a:r>
            <a:r>
              <a:rPr sz="2200" b="1" dirty="0">
                <a:latin typeface="Times New Roman" panose="02020603050405020304" pitchFamily="18" charset="0"/>
                <a:cs typeface="Times New Roman" panose="02020603050405020304" pitchFamily="18" charset="0"/>
              </a:rPr>
              <a:t>is</a:t>
            </a:r>
            <a:r>
              <a:rPr sz="2200" b="1" spc="-10" dirty="0">
                <a:latin typeface="Times New Roman" panose="02020603050405020304" pitchFamily="18" charset="0"/>
                <a:cs typeface="Times New Roman" panose="02020603050405020304" pitchFamily="18" charset="0"/>
              </a:rPr>
              <a:t> </a:t>
            </a:r>
            <a:r>
              <a:rPr sz="2200" b="1" dirty="0">
                <a:latin typeface="Times New Roman" panose="02020603050405020304" pitchFamily="18" charset="0"/>
                <a:cs typeface="Times New Roman" panose="02020603050405020304" pitchFamily="18" charset="0"/>
              </a:rPr>
              <a:t>increased</a:t>
            </a: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81000" y="0"/>
            <a:ext cx="5410200" cy="690574"/>
          </a:xfrm>
          <a:prstGeom prst="rect">
            <a:avLst/>
          </a:prstGeom>
        </p:spPr>
        <p:txBody>
          <a:bodyPr vert="horz" wrap="square" lIns="0" tIns="13335" rIns="0" bIns="0" rtlCol="0">
            <a:spAutoFit/>
          </a:bodyPr>
          <a:lstStyle/>
          <a:p>
            <a:pPr marL="12700">
              <a:lnSpc>
                <a:spcPct val="100000"/>
              </a:lnSpc>
              <a:spcBef>
                <a:spcPts val="105"/>
              </a:spcBef>
            </a:pPr>
            <a:r>
              <a:rPr sz="4400" b="1" spc="-30"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FIFO</a:t>
            </a:r>
            <a:r>
              <a:rPr lang="en-IN" sz="4400" b="1" dirty="0">
                <a:solidFill>
                  <a:srgbClr val="000000"/>
                </a:solidFill>
                <a:latin typeface="Times New Roman" panose="02020603050405020304"/>
                <a:cs typeface="Times New Roman" panose="02020603050405020304"/>
              </a:rPr>
              <a:t>- Example</a:t>
            </a:r>
            <a:endParaRPr sz="4400" dirty="0">
              <a:latin typeface="Times New Roman" panose="02020603050405020304"/>
              <a:cs typeface="Times New Roman" panose="02020603050405020304"/>
            </a:endParaRPr>
          </a:p>
        </p:txBody>
      </p:sp>
      <p:sp>
        <p:nvSpPr>
          <p:cNvPr id="3" name="object 3"/>
          <p:cNvSpPr txBox="1"/>
          <p:nvPr/>
        </p:nvSpPr>
        <p:spPr>
          <a:xfrm>
            <a:off x="916939" y="1807210"/>
            <a:ext cx="10077450" cy="3526093"/>
          </a:xfrm>
          <a:prstGeom prst="rect">
            <a:avLst/>
          </a:prstGeom>
        </p:spPr>
        <p:txBody>
          <a:bodyPr vert="horz" wrap="square" lIns="0" tIns="59690" rIns="0" bIns="0" rtlCol="0">
            <a:spAutoFit/>
          </a:bodyPr>
          <a:lstStyle/>
          <a:p>
            <a:r>
              <a:rPr lang="en-US" sz="2200" dirty="0">
                <a:latin typeface="Times New Roman" panose="02020603050405020304" pitchFamily="18" charset="0"/>
                <a:cs typeface="Times New Roman" panose="02020603050405020304" pitchFamily="18" charset="0"/>
              </a:rPr>
              <a:t>Q.4 A system uses 3 page frames for storing process pages in main memory. It uses the First in First out (FIFO) page replacement policy. Assume that all the page frames are initially empty. </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What is the total number of page faults  that will occur while processing the page reference string given below-</a:t>
            </a:r>
          </a:p>
          <a:p>
            <a:r>
              <a:rPr lang="en-US" sz="2200" dirty="0">
                <a:latin typeface="Times New Roman" panose="02020603050405020304" pitchFamily="18" charset="0"/>
                <a:cs typeface="Times New Roman" panose="02020603050405020304" pitchFamily="18" charset="0"/>
              </a:rPr>
              <a:t>4 , 7, 6, 1, 7, 6, 1, 2, 7, 2</a:t>
            </a:r>
          </a:p>
          <a:p>
            <a:endParaRPr lang="en-US" sz="2200" dirty="0">
              <a:latin typeface="Times New Roman" panose="02020603050405020304" pitchFamily="18" charset="0"/>
              <a:cs typeface="Times New Roman" panose="02020603050405020304" pitchFamily="18" charset="0"/>
            </a:endParaRPr>
          </a:p>
          <a:p>
            <a:r>
              <a:rPr lang="en-US" sz="2200" dirty="0">
                <a:latin typeface="Times New Roman" panose="02020603050405020304" pitchFamily="18" charset="0"/>
                <a:cs typeface="Times New Roman" panose="02020603050405020304" pitchFamily="18" charset="0"/>
              </a:rPr>
              <a:t>Also calculate the hit ratio and miss ratio.</a:t>
            </a:r>
          </a:p>
          <a:p>
            <a:pPr marL="12700" marR="5080">
              <a:lnSpc>
                <a:spcPts val="3030"/>
              </a:lnSpc>
              <a:spcBef>
                <a:spcPts val="470"/>
              </a:spcBef>
              <a:tabLst>
                <a:tab pos="241300" algn="l"/>
              </a:tabLst>
            </a:pP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33400" y="720859"/>
            <a:ext cx="9848850" cy="1370888"/>
          </a:xfrm>
          <a:prstGeom prst="rect">
            <a:avLst/>
          </a:prstGeom>
        </p:spPr>
        <p:txBody>
          <a:bodyPr vert="horz" wrap="square" lIns="0" tIns="59690" rIns="0" bIns="0" rtlCol="0">
            <a:spAutoFit/>
          </a:bodyPr>
          <a:lstStyle/>
          <a:p>
            <a:r>
              <a:rPr lang="en-US" sz="2800" dirty="0">
                <a:latin typeface="Times New Roman" panose="02020603050405020304" pitchFamily="18" charset="0"/>
                <a:cs typeface="Times New Roman" panose="02020603050405020304" pitchFamily="18" charset="0"/>
              </a:rPr>
              <a:t>Solution 4</a:t>
            </a:r>
          </a:p>
          <a:p>
            <a:endParaRPr lang="en-US" sz="2800" dirty="0">
              <a:latin typeface="Times New Roman" panose="02020603050405020304" pitchFamily="18" charset="0"/>
              <a:cs typeface="Times New Roman" panose="02020603050405020304" pitchFamily="18" charset="0"/>
            </a:endParaRPr>
          </a:p>
          <a:p>
            <a:pPr marL="12700" marR="5080">
              <a:lnSpc>
                <a:spcPts val="3030"/>
              </a:lnSpc>
              <a:spcBef>
                <a:spcPts val="470"/>
              </a:spcBef>
              <a:tabLst>
                <a:tab pos="241300" algn="l"/>
              </a:tabLst>
            </a:pPr>
            <a:endParaRPr sz="2800" dirty="0">
              <a:latin typeface="Cambria" panose="02040503050406030204"/>
              <a:cs typeface="Cambria" panose="02040503050406030204"/>
            </a:endParaRPr>
          </a:p>
        </p:txBody>
      </p:sp>
      <p:pic>
        <p:nvPicPr>
          <p:cNvPr id="5" name="Picture 4"/>
          <p:cNvPicPr>
            <a:picLocks noChangeAspect="1"/>
          </p:cNvPicPr>
          <p:nvPr/>
        </p:nvPicPr>
        <p:blipFill>
          <a:blip r:embed="rId2"/>
          <a:stretch>
            <a:fillRect/>
          </a:stretch>
        </p:blipFill>
        <p:spPr>
          <a:xfrm>
            <a:off x="2057400" y="809202"/>
            <a:ext cx="9163050" cy="3105150"/>
          </a:xfrm>
          <a:prstGeom prst="rect">
            <a:avLst/>
          </a:prstGeom>
        </p:spPr>
      </p:pic>
      <p:sp>
        <p:nvSpPr>
          <p:cNvPr id="6" name="Rectangle 5"/>
          <p:cNvSpPr/>
          <p:nvPr/>
        </p:nvSpPr>
        <p:spPr>
          <a:xfrm>
            <a:off x="533400" y="3382111"/>
            <a:ext cx="6477000" cy="2800767"/>
          </a:xfrm>
          <a:prstGeom prst="rect">
            <a:avLst/>
          </a:prstGeom>
        </p:spPr>
        <p:txBody>
          <a:bodyPr wrap="square">
            <a:spAutoFit/>
          </a:bodyPr>
          <a:lstStyle/>
          <a:p>
            <a:r>
              <a:rPr lang="en-US" sz="1600" b="1" u="sng" dirty="0">
                <a:latin typeface="Times New Roman" panose="02020603050405020304" pitchFamily="18" charset="0"/>
                <a:cs typeface="Times New Roman" panose="02020603050405020304" pitchFamily="18" charset="0"/>
              </a:rPr>
              <a:t>Calculating Hit ratio-</a:t>
            </a:r>
            <a:endParaRPr lang="en-US" sz="1600" b="1" dirty="0">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Total number of page hits</a:t>
            </a:r>
          </a:p>
          <a:p>
            <a:r>
              <a:rPr lang="en-US" sz="1600" dirty="0">
                <a:latin typeface="Times New Roman" panose="02020603050405020304" pitchFamily="18" charset="0"/>
                <a:cs typeface="Times New Roman" panose="02020603050405020304" pitchFamily="18" charset="0"/>
              </a:rPr>
              <a:t>= Total number of references – Total number of page misses or page faults</a:t>
            </a:r>
          </a:p>
          <a:p>
            <a:r>
              <a:rPr lang="en-US" sz="1600" dirty="0">
                <a:latin typeface="Times New Roman" panose="02020603050405020304" pitchFamily="18" charset="0"/>
                <a:cs typeface="Times New Roman" panose="02020603050405020304" pitchFamily="18" charset="0"/>
              </a:rPr>
              <a:t>= 10 – 6</a:t>
            </a:r>
          </a:p>
          <a:p>
            <a:r>
              <a:rPr lang="en-US" sz="1600" dirty="0">
                <a:latin typeface="Times New Roman" panose="02020603050405020304" pitchFamily="18" charset="0"/>
                <a:cs typeface="Times New Roman" panose="02020603050405020304" pitchFamily="18" charset="0"/>
              </a:rPr>
              <a:t>= 4</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Thus, Hit ratio</a:t>
            </a:r>
          </a:p>
          <a:p>
            <a:r>
              <a:rPr lang="en-US" sz="1600" dirty="0">
                <a:latin typeface="Times New Roman" panose="02020603050405020304" pitchFamily="18" charset="0"/>
                <a:cs typeface="Times New Roman" panose="02020603050405020304" pitchFamily="18" charset="0"/>
              </a:rPr>
              <a:t>= Total number of page hits / Total number of references</a:t>
            </a:r>
          </a:p>
          <a:p>
            <a:r>
              <a:rPr lang="en-US" sz="1600" dirty="0">
                <a:latin typeface="Times New Roman" panose="02020603050405020304" pitchFamily="18" charset="0"/>
                <a:cs typeface="Times New Roman" panose="02020603050405020304" pitchFamily="18" charset="0"/>
              </a:rPr>
              <a:t>= 4 / 10</a:t>
            </a:r>
          </a:p>
          <a:p>
            <a:r>
              <a:rPr lang="en-US" sz="1600" dirty="0">
                <a:latin typeface="Times New Roman" panose="02020603050405020304" pitchFamily="18" charset="0"/>
                <a:cs typeface="Times New Roman" panose="02020603050405020304" pitchFamily="18" charset="0"/>
              </a:rPr>
              <a:t>= 0.4 or 40%</a:t>
            </a:r>
            <a:endParaRPr lang="en-US" sz="1600" b="0" i="0" dirty="0">
              <a:effectLst/>
              <a:latin typeface="Times New Roman" panose="02020603050405020304" pitchFamily="18" charset="0"/>
              <a:cs typeface="Times New Roman" panose="02020603050405020304" pitchFamily="18" charset="0"/>
            </a:endParaRPr>
          </a:p>
        </p:txBody>
      </p:sp>
      <p:sp>
        <p:nvSpPr>
          <p:cNvPr id="7" name="Rectangle 6"/>
          <p:cNvSpPr/>
          <p:nvPr/>
        </p:nvSpPr>
        <p:spPr>
          <a:xfrm>
            <a:off x="7848600" y="2667000"/>
            <a:ext cx="4191000" cy="4031873"/>
          </a:xfrm>
          <a:prstGeom prst="rect">
            <a:avLst/>
          </a:prstGeom>
        </p:spPr>
        <p:txBody>
          <a:bodyPr wrap="square">
            <a:spAutoFit/>
          </a:bodyPr>
          <a:lstStyle/>
          <a:p>
            <a:r>
              <a:rPr lang="en-IN" sz="1600" b="1" u="sng" dirty="0">
                <a:solidFill>
                  <a:srgbClr val="303030"/>
                </a:solidFill>
                <a:latin typeface="Times New Roman" panose="02020603050405020304" pitchFamily="18" charset="0"/>
                <a:cs typeface="Times New Roman" panose="02020603050405020304" pitchFamily="18" charset="0"/>
              </a:rPr>
              <a:t>Calculating Miss ratio-</a:t>
            </a:r>
          </a:p>
          <a:p>
            <a:endParaRPr lang="en-IN" sz="1600" b="1" i="0" dirty="0">
              <a:solidFill>
                <a:srgbClr val="303030"/>
              </a:solidFill>
              <a:effectLst/>
              <a:latin typeface="Times New Roman" panose="02020603050405020304" pitchFamily="18" charset="0"/>
              <a:cs typeface="Times New Roman" panose="02020603050405020304" pitchFamily="18" charset="0"/>
            </a:endParaRPr>
          </a:p>
          <a:p>
            <a:r>
              <a:rPr lang="en-US" sz="1600" dirty="0">
                <a:latin typeface="Times New Roman" panose="02020603050405020304" pitchFamily="18" charset="0"/>
                <a:cs typeface="Times New Roman" panose="02020603050405020304" pitchFamily="18" charset="0"/>
              </a:rPr>
              <a:t>Total number of page misses or page faults = 6</a:t>
            </a:r>
          </a:p>
          <a:p>
            <a:r>
              <a:rPr lang="en-US" sz="1600" dirty="0">
                <a:latin typeface="Times New Roman" panose="02020603050405020304" pitchFamily="18" charset="0"/>
                <a:cs typeface="Times New Roman" panose="02020603050405020304" pitchFamily="18" charset="0"/>
              </a:rPr>
              <a:t> </a:t>
            </a:r>
          </a:p>
          <a:p>
            <a:r>
              <a:rPr lang="en-US" sz="1600" dirty="0">
                <a:latin typeface="Times New Roman" panose="02020603050405020304" pitchFamily="18" charset="0"/>
                <a:cs typeface="Times New Roman" panose="02020603050405020304" pitchFamily="18" charset="0"/>
              </a:rPr>
              <a:t>Thus, Miss ratio</a:t>
            </a:r>
          </a:p>
          <a:p>
            <a:r>
              <a:rPr lang="en-US" sz="1600" dirty="0">
                <a:latin typeface="Times New Roman" panose="02020603050405020304" pitchFamily="18" charset="0"/>
                <a:cs typeface="Times New Roman" panose="02020603050405020304" pitchFamily="18" charset="0"/>
              </a:rPr>
              <a:t>= Total number of page misses / Total number of references</a:t>
            </a:r>
          </a:p>
          <a:p>
            <a:r>
              <a:rPr lang="en-US" sz="1600" dirty="0">
                <a:latin typeface="Times New Roman" panose="02020603050405020304" pitchFamily="18" charset="0"/>
                <a:cs typeface="Times New Roman" panose="02020603050405020304" pitchFamily="18" charset="0"/>
              </a:rPr>
              <a:t>=6/10</a:t>
            </a:r>
            <a:br>
              <a:rPr lang="en-US" sz="1600" dirty="0">
                <a:latin typeface="Times New Roman" panose="02020603050405020304" pitchFamily="18" charset="0"/>
                <a:cs typeface="Times New Roman" panose="02020603050405020304" pitchFamily="18" charset="0"/>
              </a:rPr>
            </a:br>
            <a:r>
              <a:rPr lang="en-US" sz="1600" dirty="0">
                <a:latin typeface="Times New Roman" panose="02020603050405020304" pitchFamily="18" charset="0"/>
                <a:cs typeface="Times New Roman" panose="02020603050405020304" pitchFamily="18" charset="0"/>
              </a:rPr>
              <a:t>= 0.6 or 60%</a:t>
            </a:r>
          </a:p>
          <a:p>
            <a:r>
              <a:rPr lang="en-US" sz="1600" dirty="0">
                <a:latin typeface="Times New Roman" panose="02020603050405020304" pitchFamily="18" charset="0"/>
                <a:cs typeface="Times New Roman" panose="02020603050405020304" pitchFamily="18" charset="0"/>
              </a:rPr>
              <a:t> </a:t>
            </a:r>
          </a:p>
          <a:p>
            <a:r>
              <a:rPr lang="en-US" sz="1600" b="1" dirty="0">
                <a:latin typeface="Times New Roman" panose="02020603050405020304" pitchFamily="18" charset="0"/>
                <a:cs typeface="Times New Roman" panose="02020603050405020304" pitchFamily="18" charset="0"/>
              </a:rPr>
              <a:t>Alternatively</a:t>
            </a:r>
            <a:r>
              <a:rPr lang="en-US" sz="1600" dirty="0">
                <a:latin typeface="Times New Roman" panose="02020603050405020304" pitchFamily="18" charset="0"/>
                <a:cs typeface="Times New Roman" panose="02020603050405020304" pitchFamily="18" charset="0"/>
              </a:rPr>
              <a:t>,</a:t>
            </a:r>
          </a:p>
          <a:p>
            <a:r>
              <a:rPr lang="en-US" sz="1600" dirty="0">
                <a:latin typeface="Times New Roman" panose="02020603050405020304" pitchFamily="18" charset="0"/>
                <a:cs typeface="Times New Roman" panose="02020603050405020304" pitchFamily="18" charset="0"/>
              </a:rPr>
              <a:t>Miss ratio</a:t>
            </a:r>
          </a:p>
          <a:p>
            <a:r>
              <a:rPr lang="en-US" sz="1600" dirty="0">
                <a:latin typeface="Times New Roman" panose="02020603050405020304" pitchFamily="18" charset="0"/>
                <a:cs typeface="Times New Roman" panose="02020603050405020304" pitchFamily="18" charset="0"/>
              </a:rPr>
              <a:t>= 1 – Hit ratio</a:t>
            </a:r>
          </a:p>
          <a:p>
            <a:r>
              <a:rPr lang="en-US" sz="1600" dirty="0">
                <a:latin typeface="Times New Roman" panose="02020603050405020304" pitchFamily="18" charset="0"/>
                <a:cs typeface="Times New Roman" panose="02020603050405020304" pitchFamily="18" charset="0"/>
              </a:rPr>
              <a:t>= 1 – 0.4</a:t>
            </a:r>
          </a:p>
          <a:p>
            <a:r>
              <a:rPr lang="en-US" sz="1600" dirty="0">
                <a:latin typeface="Times New Roman" panose="02020603050405020304" pitchFamily="18" charset="0"/>
                <a:cs typeface="Times New Roman" panose="02020603050405020304" pitchFamily="18" charset="0"/>
              </a:rPr>
              <a:t>= 0.6 or 60%</a:t>
            </a:r>
          </a:p>
          <a:p>
            <a:endParaRPr lang="en-IN" sz="1600" b="1" i="0" dirty="0">
              <a:solidFill>
                <a:srgbClr val="303030"/>
              </a:solidFill>
              <a:effectLst/>
              <a:latin typeface="Times New Roman" panose="02020603050405020304" pitchFamily="18" charset="0"/>
              <a:cs typeface="Times New Roman" panose="02020603050405020304" pitchFamily="18" charset="0"/>
            </a:endParaRPr>
          </a:p>
        </p:txBody>
      </p:sp>
      <p:sp>
        <p:nvSpPr>
          <p:cNvPr id="10" name="object 2"/>
          <p:cNvSpPr txBox="1">
            <a:spLocks noGrp="1"/>
          </p:cNvSpPr>
          <p:nvPr>
            <p:ph type="title"/>
          </p:nvPr>
        </p:nvSpPr>
        <p:spPr>
          <a:xfrm>
            <a:off x="152400" y="0"/>
            <a:ext cx="5410200" cy="690574"/>
          </a:xfrm>
          <a:prstGeom prst="rect">
            <a:avLst/>
          </a:prstGeom>
        </p:spPr>
        <p:txBody>
          <a:bodyPr vert="horz" wrap="square" lIns="0" tIns="13335" rIns="0" bIns="0" rtlCol="0">
            <a:spAutoFit/>
          </a:bodyPr>
          <a:lstStyle/>
          <a:p>
            <a:pPr marL="12700">
              <a:lnSpc>
                <a:spcPct val="100000"/>
              </a:lnSpc>
              <a:spcBef>
                <a:spcPts val="105"/>
              </a:spcBef>
            </a:pPr>
            <a:r>
              <a:rPr sz="4400" b="1" spc="-30"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FIFO</a:t>
            </a:r>
            <a:endParaRPr sz="4400" dirty="0">
              <a:latin typeface="Times New Roman" panose="02020603050405020304"/>
              <a:cs typeface="Times New Roman" panose="02020603050405020304"/>
            </a:endParaRPr>
          </a:p>
        </p:txBody>
      </p:sp>
    </p:spTree>
    <p:extLst>
      <p:ext uri="{BB962C8B-B14F-4D97-AF65-F5344CB8AC3E}">
        <p14:creationId xmlns:p14="http://schemas.microsoft.com/office/powerpoint/2010/main" val="92554457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5986780" cy="696595"/>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0000"/>
                </a:solidFill>
                <a:latin typeface="Times New Roman" panose="02020603050405020304"/>
                <a:cs typeface="Times New Roman" panose="02020603050405020304"/>
              </a:rPr>
              <a:t>First</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in</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First</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Out</a:t>
            </a:r>
            <a:r>
              <a:rPr sz="4400" b="1" spc="-15" dirty="0">
                <a:solidFill>
                  <a:srgbClr val="000000"/>
                </a:solidFill>
                <a:latin typeface="Times New Roman" panose="02020603050405020304"/>
                <a:cs typeface="Times New Roman" panose="02020603050405020304"/>
              </a:rPr>
              <a:t> </a:t>
            </a:r>
            <a:r>
              <a:rPr sz="4400" b="1" spc="-5" dirty="0">
                <a:solidFill>
                  <a:srgbClr val="000000"/>
                </a:solidFill>
                <a:latin typeface="Times New Roman" panose="02020603050405020304"/>
                <a:cs typeface="Times New Roman" panose="02020603050405020304"/>
              </a:rPr>
              <a:t>(FIFO)</a:t>
            </a:r>
            <a:endParaRPr sz="4400" dirty="0">
              <a:latin typeface="Times New Roman" panose="02020603050405020304"/>
              <a:cs typeface="Times New Roman" panose="02020603050405020304"/>
            </a:endParaRPr>
          </a:p>
        </p:txBody>
      </p:sp>
      <p:sp>
        <p:nvSpPr>
          <p:cNvPr id="3" name="object 3"/>
          <p:cNvSpPr txBox="1"/>
          <p:nvPr/>
        </p:nvSpPr>
        <p:spPr>
          <a:xfrm>
            <a:off x="838200" y="1143000"/>
            <a:ext cx="9271635" cy="2149948"/>
          </a:xfrm>
          <a:prstGeom prst="rect">
            <a:avLst/>
          </a:prstGeom>
        </p:spPr>
        <p:txBody>
          <a:bodyPr vert="horz" wrap="square" lIns="0" tIns="97155" rIns="0" bIns="0" rtlCol="0">
            <a:spAutoFit/>
          </a:bodyPr>
          <a:lstStyle/>
          <a:p>
            <a:pPr marL="12700">
              <a:lnSpc>
                <a:spcPct val="100000"/>
              </a:lnSpc>
              <a:spcBef>
                <a:spcPts val="765"/>
              </a:spcBef>
              <a:tabLst>
                <a:tab pos="241300" algn="l"/>
              </a:tabLst>
            </a:pPr>
            <a:r>
              <a:rPr lang="en-IN" sz="2200" spc="-15" dirty="0">
                <a:latin typeface="Times New Roman" panose="02020603050405020304" pitchFamily="18" charset="0"/>
                <a:cs typeface="Times New Roman" panose="02020603050405020304" pitchFamily="18" charset="0"/>
              </a:rPr>
              <a:t>Q. 5 </a:t>
            </a:r>
            <a:r>
              <a:rPr sz="2200" spc="-15" dirty="0">
                <a:latin typeface="Times New Roman" panose="02020603050405020304" pitchFamily="18" charset="0"/>
                <a:cs typeface="Times New Roman" panose="02020603050405020304" pitchFamily="18" charset="0"/>
              </a:rPr>
              <a:t>Reference </a:t>
            </a:r>
            <a:r>
              <a:rPr sz="2200" spc="-5" dirty="0">
                <a:latin typeface="Times New Roman" panose="02020603050405020304" pitchFamily="18" charset="0"/>
                <a:cs typeface="Times New Roman" panose="02020603050405020304" pitchFamily="18" charset="0"/>
              </a:rPr>
              <a:t>string:</a:t>
            </a:r>
            <a:r>
              <a:rPr sz="2200" spc="5" dirty="0">
                <a:latin typeface="Times New Roman" panose="02020603050405020304" pitchFamily="18" charset="0"/>
                <a:cs typeface="Times New Roman" panose="02020603050405020304" pitchFamily="18" charset="0"/>
              </a:rPr>
              <a:t> </a:t>
            </a:r>
            <a:r>
              <a:rPr sz="2200" b="1" spc="-5" dirty="0">
                <a:solidFill>
                  <a:srgbClr val="FF0000"/>
                </a:solidFill>
                <a:latin typeface="Times New Roman" panose="02020603050405020304" pitchFamily="18" charset="0"/>
                <a:cs typeface="Times New Roman" panose="02020603050405020304" pitchFamily="18" charset="0"/>
              </a:rPr>
              <a:t>7,0,1,2,0,3,0,4,2,3,0,3,0,3,2,1,2,0,1,7,0,1</a:t>
            </a:r>
            <a:endParaRPr sz="2200" dirty="0">
              <a:latin typeface="Times New Roman" panose="02020603050405020304" pitchFamily="18" charset="0"/>
              <a:cs typeface="Times New Roman" panose="02020603050405020304" pitchFamily="18" charset="0"/>
            </a:endParaRPr>
          </a:p>
          <a:p>
            <a:pPr marL="241300" indent="-228600">
              <a:lnSpc>
                <a:spcPct val="100000"/>
              </a:lnSpc>
              <a:spcBef>
                <a:spcPts val="660"/>
              </a:spcBef>
              <a:buFont typeface="Arial MT"/>
              <a:buChar char="•"/>
              <a:tabLst>
                <a:tab pos="241300" algn="l"/>
              </a:tabLst>
            </a:pPr>
            <a:r>
              <a:rPr sz="2200" spc="-5" dirty="0">
                <a:latin typeface="Times New Roman" panose="02020603050405020304" pitchFamily="18" charset="0"/>
                <a:cs typeface="Times New Roman" panose="02020603050405020304" pitchFamily="18" charset="0"/>
              </a:rPr>
              <a:t>3</a:t>
            </a:r>
            <a:r>
              <a:rPr sz="2200" dirty="0">
                <a:latin typeface="Times New Roman" panose="02020603050405020304" pitchFamily="18" charset="0"/>
                <a:cs typeface="Times New Roman" panose="02020603050405020304" pitchFamily="18" charset="0"/>
              </a:rPr>
              <a:t> </a:t>
            </a:r>
            <a:r>
              <a:rPr sz="2200" spc="-15" dirty="0">
                <a:latin typeface="Times New Roman" panose="02020603050405020304" pitchFamily="18" charset="0"/>
                <a:cs typeface="Times New Roman" panose="02020603050405020304" pitchFamily="18" charset="0"/>
              </a:rPr>
              <a:t>frames</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(3</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pages can</a:t>
            </a:r>
            <a:r>
              <a:rPr sz="2200" spc="-15"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be</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in </a:t>
            </a:r>
            <a:r>
              <a:rPr sz="2200" spc="-10" dirty="0">
                <a:latin typeface="Times New Roman" panose="02020603050405020304" pitchFamily="18" charset="0"/>
                <a:cs typeface="Times New Roman" panose="02020603050405020304" pitchFamily="18" charset="0"/>
              </a:rPr>
              <a:t>memory</a:t>
            </a:r>
            <a:r>
              <a:rPr sz="220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at</a:t>
            </a:r>
            <a:r>
              <a:rPr sz="2200" spc="-10" dirty="0">
                <a:latin typeface="Times New Roman" panose="02020603050405020304" pitchFamily="18" charset="0"/>
                <a:cs typeface="Times New Roman" panose="02020603050405020304" pitchFamily="18" charset="0"/>
              </a:rPr>
              <a:t> </a:t>
            </a:r>
            <a:r>
              <a:rPr sz="2200" spc="-5" dirty="0">
                <a:latin typeface="Times New Roman" panose="02020603050405020304" pitchFamily="18" charset="0"/>
                <a:cs typeface="Times New Roman" panose="02020603050405020304" pitchFamily="18" charset="0"/>
              </a:rPr>
              <a:t>a </a:t>
            </a:r>
            <a:r>
              <a:rPr sz="2200" spc="-10" dirty="0">
                <a:latin typeface="Times New Roman" panose="02020603050405020304" pitchFamily="18" charset="0"/>
                <a:cs typeface="Times New Roman" panose="02020603050405020304" pitchFamily="18" charset="0"/>
              </a:rPr>
              <a:t>time</a:t>
            </a:r>
            <a:r>
              <a:rPr sz="2200" spc="-5" dirty="0">
                <a:latin typeface="Times New Roman" panose="02020603050405020304" pitchFamily="18" charset="0"/>
                <a:cs typeface="Times New Roman" panose="02020603050405020304" pitchFamily="18" charset="0"/>
              </a:rPr>
              <a:t> per</a:t>
            </a:r>
            <a:r>
              <a:rPr sz="2200" dirty="0">
                <a:latin typeface="Times New Roman" panose="02020603050405020304" pitchFamily="18" charset="0"/>
                <a:cs typeface="Times New Roman" panose="02020603050405020304" pitchFamily="18" charset="0"/>
              </a:rPr>
              <a:t> </a:t>
            </a:r>
            <a:r>
              <a:rPr sz="2200" spc="-10" dirty="0">
                <a:latin typeface="Times New Roman" panose="02020603050405020304" pitchFamily="18" charset="0"/>
                <a:cs typeface="Times New Roman" panose="02020603050405020304" pitchFamily="18" charset="0"/>
              </a:rPr>
              <a:t>process)</a:t>
            </a:r>
            <a:endParaRPr lang="en-IN" sz="2200" spc="-10" dirty="0">
              <a:latin typeface="Times New Roman" panose="02020603050405020304" pitchFamily="18" charset="0"/>
              <a:cs typeface="Times New Roman" panose="02020603050405020304" pitchFamily="18" charset="0"/>
            </a:endParaRPr>
          </a:p>
          <a:p>
            <a:pPr marL="241300" indent="-228600">
              <a:spcBef>
                <a:spcPts val="660"/>
              </a:spcBef>
              <a:buFont typeface="Arial MT"/>
              <a:buChar char="•"/>
              <a:tabLst>
                <a:tab pos="241300" algn="l"/>
              </a:tabLst>
            </a:pPr>
            <a:r>
              <a:rPr lang="en-IN" sz="2200" spc="-10" dirty="0">
                <a:latin typeface="Times New Roman" panose="02020603050405020304" pitchFamily="18" charset="0"/>
                <a:cs typeface="Times New Roman" panose="02020603050405020304" pitchFamily="18" charset="0"/>
              </a:rPr>
              <a:t>4 </a:t>
            </a:r>
            <a:r>
              <a:rPr lang="en-US" sz="2200" spc="-15" dirty="0">
                <a:latin typeface="Times New Roman" panose="02020603050405020304" pitchFamily="18" charset="0"/>
                <a:cs typeface="Times New Roman" panose="02020603050405020304" pitchFamily="18" charset="0"/>
              </a:rPr>
              <a:t>frames</a:t>
            </a:r>
            <a:r>
              <a:rPr lang="en-US" sz="220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(4</a:t>
            </a:r>
            <a:r>
              <a:rPr lang="en-US" sz="220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pages can</a:t>
            </a:r>
            <a:r>
              <a:rPr lang="en-US" sz="2200" spc="-15"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be</a:t>
            </a:r>
            <a:r>
              <a:rPr lang="en-US" sz="2200" spc="1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in </a:t>
            </a:r>
            <a:r>
              <a:rPr lang="en-US" sz="2200" spc="-10" dirty="0">
                <a:latin typeface="Times New Roman" panose="02020603050405020304" pitchFamily="18" charset="0"/>
                <a:cs typeface="Times New Roman" panose="02020603050405020304" pitchFamily="18" charset="0"/>
              </a:rPr>
              <a:t>memory</a:t>
            </a:r>
            <a:r>
              <a:rPr lang="en-US" sz="220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at</a:t>
            </a:r>
            <a:r>
              <a:rPr lang="en-US" sz="2200" spc="-10" dirty="0">
                <a:latin typeface="Times New Roman" panose="02020603050405020304" pitchFamily="18" charset="0"/>
                <a:cs typeface="Times New Roman" panose="02020603050405020304" pitchFamily="18" charset="0"/>
              </a:rPr>
              <a:t> </a:t>
            </a:r>
            <a:r>
              <a:rPr lang="en-US" sz="2200" spc="-5" dirty="0">
                <a:latin typeface="Times New Roman" panose="02020603050405020304" pitchFamily="18" charset="0"/>
                <a:cs typeface="Times New Roman" panose="02020603050405020304" pitchFamily="18" charset="0"/>
              </a:rPr>
              <a:t>a </a:t>
            </a:r>
            <a:r>
              <a:rPr lang="en-US" sz="2200" spc="-10" dirty="0">
                <a:latin typeface="Times New Roman" panose="02020603050405020304" pitchFamily="18" charset="0"/>
                <a:cs typeface="Times New Roman" panose="02020603050405020304" pitchFamily="18" charset="0"/>
              </a:rPr>
              <a:t>time</a:t>
            </a:r>
            <a:r>
              <a:rPr lang="en-US" sz="2200" spc="-5" dirty="0">
                <a:latin typeface="Times New Roman" panose="02020603050405020304" pitchFamily="18" charset="0"/>
                <a:cs typeface="Times New Roman" panose="02020603050405020304" pitchFamily="18" charset="0"/>
              </a:rPr>
              <a:t> per</a:t>
            </a:r>
            <a:r>
              <a:rPr lang="en-US" sz="2200" dirty="0">
                <a:latin typeface="Times New Roman" panose="02020603050405020304" pitchFamily="18" charset="0"/>
                <a:cs typeface="Times New Roman" panose="02020603050405020304" pitchFamily="18" charset="0"/>
              </a:rPr>
              <a:t> </a:t>
            </a:r>
            <a:r>
              <a:rPr lang="en-US" sz="2200" spc="-10" dirty="0">
                <a:latin typeface="Times New Roman" panose="02020603050405020304" pitchFamily="18" charset="0"/>
                <a:cs typeface="Times New Roman" panose="02020603050405020304" pitchFamily="18" charset="0"/>
              </a:rPr>
              <a:t>process)</a:t>
            </a:r>
            <a:endParaRPr lang="en-IN" sz="2200" spc="-10" dirty="0">
              <a:latin typeface="Times New Roman" panose="02020603050405020304" pitchFamily="18" charset="0"/>
              <a:cs typeface="Times New Roman" panose="02020603050405020304" pitchFamily="18" charset="0"/>
            </a:endParaRPr>
          </a:p>
          <a:p>
            <a:pPr marL="12700">
              <a:spcBef>
                <a:spcPts val="660"/>
              </a:spcBef>
              <a:tabLst>
                <a:tab pos="241300" algn="l"/>
              </a:tabLst>
            </a:pPr>
            <a:r>
              <a:rPr lang="en-IN" sz="2200" spc="-5" dirty="0">
                <a:latin typeface="Times New Roman" panose="02020603050405020304" pitchFamily="18" charset="0"/>
                <a:cs typeface="Times New Roman" panose="02020603050405020304" pitchFamily="18" charset="0"/>
              </a:rPr>
              <a:t>Find the No of Page Faults using FIFO?</a:t>
            </a:r>
          </a:p>
          <a:p>
            <a:pPr marL="241300" indent="-228600">
              <a:lnSpc>
                <a:spcPct val="100000"/>
              </a:lnSpc>
              <a:spcBef>
                <a:spcPts val="660"/>
              </a:spcBef>
              <a:buFont typeface="Arial MT"/>
              <a:buChar char="•"/>
              <a:tabLst>
                <a:tab pos="241300" algn="l"/>
              </a:tabLst>
            </a:pPr>
            <a:endParaRPr sz="22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5986780" cy="696595"/>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0000"/>
                </a:solidFill>
                <a:latin typeface="Times New Roman" panose="02020603050405020304"/>
                <a:cs typeface="Times New Roman" panose="02020603050405020304"/>
              </a:rPr>
              <a:t>First</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in</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First</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Out</a:t>
            </a:r>
            <a:r>
              <a:rPr sz="4400" b="1" spc="-15" dirty="0">
                <a:solidFill>
                  <a:srgbClr val="000000"/>
                </a:solidFill>
                <a:latin typeface="Times New Roman" panose="02020603050405020304"/>
                <a:cs typeface="Times New Roman" panose="02020603050405020304"/>
              </a:rPr>
              <a:t> </a:t>
            </a:r>
            <a:r>
              <a:rPr sz="4400" b="1" spc="-5" dirty="0">
                <a:solidFill>
                  <a:srgbClr val="000000"/>
                </a:solidFill>
                <a:latin typeface="Times New Roman" panose="02020603050405020304"/>
                <a:cs typeface="Times New Roman" panose="02020603050405020304"/>
              </a:rPr>
              <a:t>(FIFO)</a:t>
            </a:r>
            <a:endParaRPr sz="4400">
              <a:latin typeface="Times New Roman" panose="02020603050405020304"/>
              <a:cs typeface="Times New Roman" panose="02020603050405020304"/>
            </a:endParaRPr>
          </a:p>
        </p:txBody>
      </p:sp>
      <p:sp>
        <p:nvSpPr>
          <p:cNvPr id="3" name="object 3"/>
          <p:cNvSpPr txBox="1"/>
          <p:nvPr/>
        </p:nvSpPr>
        <p:spPr>
          <a:xfrm>
            <a:off x="1066800" y="845797"/>
            <a:ext cx="9271635" cy="926536"/>
          </a:xfrm>
          <a:prstGeom prst="rect">
            <a:avLst/>
          </a:prstGeom>
        </p:spPr>
        <p:txBody>
          <a:bodyPr vert="horz" wrap="square" lIns="0" tIns="97155" rIns="0" bIns="0" rtlCol="0">
            <a:spAutoFit/>
          </a:bodyPr>
          <a:lstStyle/>
          <a:p>
            <a:pPr marL="12700">
              <a:lnSpc>
                <a:spcPct val="100000"/>
              </a:lnSpc>
              <a:spcBef>
                <a:spcPts val="765"/>
              </a:spcBef>
              <a:tabLst>
                <a:tab pos="241300" algn="l"/>
              </a:tabLst>
            </a:pPr>
            <a:r>
              <a:rPr lang="en-IN" sz="2400" b="1" spc="-15" dirty="0">
                <a:latin typeface="Times New Roman" panose="02020603050405020304" pitchFamily="18" charset="0"/>
                <a:cs typeface="Times New Roman" panose="02020603050405020304" pitchFamily="18" charset="0"/>
              </a:rPr>
              <a:t>Solution.5</a:t>
            </a:r>
            <a:r>
              <a:rPr lang="en-IN" sz="2400" spc="-15"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Reference </a:t>
            </a:r>
            <a:r>
              <a:rPr sz="2400" spc="-5" dirty="0">
                <a:latin typeface="Times New Roman" panose="02020603050405020304" pitchFamily="18" charset="0"/>
                <a:cs typeface="Times New Roman" panose="02020603050405020304" pitchFamily="18" charset="0"/>
              </a:rPr>
              <a:t>string:</a:t>
            </a:r>
            <a:r>
              <a:rPr sz="2400" spc="5" dirty="0">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7,0,1,2,0,3,0,4,2,3,0,3,0,3,2,1,2,0,1,7,0,1</a:t>
            </a:r>
            <a:endParaRPr sz="2400" dirty="0">
              <a:latin typeface="Times New Roman" panose="02020603050405020304" pitchFamily="18" charset="0"/>
              <a:cs typeface="Times New Roman" panose="02020603050405020304" pitchFamily="18" charset="0"/>
            </a:endParaRPr>
          </a:p>
          <a:p>
            <a:pPr marL="241300" indent="-228600">
              <a:lnSpc>
                <a:spcPct val="100000"/>
              </a:lnSpc>
              <a:spcBef>
                <a:spcPts val="660"/>
              </a:spcBef>
              <a:buFont typeface="Arial MT"/>
              <a:buChar char="•"/>
              <a:tabLst>
                <a:tab pos="241300" algn="l"/>
              </a:tabLst>
            </a:pPr>
            <a:r>
              <a:rPr sz="2400" spc="-5" dirty="0">
                <a:latin typeface="Times New Roman" panose="02020603050405020304" pitchFamily="18" charset="0"/>
                <a:cs typeface="Times New Roman" panose="02020603050405020304" pitchFamily="18" charset="0"/>
              </a:rPr>
              <a:t>3</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frames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(3</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pages can</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 </a:t>
            </a:r>
            <a:r>
              <a:rPr sz="2400" spc="-10" dirty="0">
                <a:latin typeface="Times New Roman" panose="02020603050405020304" pitchFamily="18" charset="0"/>
                <a:cs typeface="Times New Roman" panose="02020603050405020304" pitchFamily="18" charset="0"/>
              </a:rPr>
              <a:t>memory</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 </a:t>
            </a:r>
            <a:r>
              <a:rPr sz="2400" spc="-10" dirty="0">
                <a:latin typeface="Times New Roman" panose="02020603050405020304" pitchFamily="18" charset="0"/>
                <a:cs typeface="Times New Roman" panose="02020603050405020304" pitchFamily="18" charset="0"/>
              </a:rPr>
              <a:t>time</a:t>
            </a:r>
            <a:r>
              <a:rPr sz="2400" spc="-5" dirty="0">
                <a:latin typeface="Times New Roman" panose="02020603050405020304" pitchFamily="18" charset="0"/>
                <a:cs typeface="Times New Roman" panose="02020603050405020304" pitchFamily="18" charset="0"/>
              </a:rPr>
              <a:t> per</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process)</a:t>
            </a:r>
            <a:endParaRPr sz="24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1524000" y="5410200"/>
            <a:ext cx="2366010" cy="381515"/>
          </a:xfrm>
          <a:prstGeom prst="rect">
            <a:avLst/>
          </a:prstGeom>
        </p:spPr>
        <p:txBody>
          <a:bodyPr vert="horz" wrap="square" lIns="0" tIns="12065" rIns="0" bIns="0" rtlCol="0">
            <a:spAutoFit/>
          </a:bodyPr>
          <a:lstStyle/>
          <a:p>
            <a:pPr marL="241300" indent="-228600">
              <a:lnSpc>
                <a:spcPct val="100000"/>
              </a:lnSpc>
              <a:spcBef>
                <a:spcPts val="95"/>
              </a:spcBef>
              <a:buFont typeface="Arial MT"/>
              <a:buChar char="•"/>
              <a:tabLst>
                <a:tab pos="241300" algn="l"/>
              </a:tabLst>
            </a:pPr>
            <a:r>
              <a:rPr sz="2400" spc="-5" dirty="0">
                <a:latin typeface="Times New Roman" panose="02020603050405020304" pitchFamily="18" charset="0"/>
                <a:cs typeface="Times New Roman" panose="02020603050405020304" pitchFamily="18" charset="0"/>
              </a:rPr>
              <a:t>15</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page</a:t>
            </a:r>
            <a:r>
              <a:rPr sz="2400" spc="-3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faults</a:t>
            </a:r>
            <a:endParaRPr sz="2400" dirty="0">
              <a:latin typeface="Times New Roman" panose="02020603050405020304" pitchFamily="18" charset="0"/>
              <a:cs typeface="Times New Roman" panose="02020603050405020304" pitchFamily="18" charset="0"/>
            </a:endParaRPr>
          </a:p>
        </p:txBody>
      </p:sp>
      <p:pic>
        <p:nvPicPr>
          <p:cNvPr id="5" name="object 5"/>
          <p:cNvPicPr/>
          <p:nvPr/>
        </p:nvPicPr>
        <p:blipFill>
          <a:blip r:embed="rId2" cstate="print"/>
          <a:stretch>
            <a:fillRect/>
          </a:stretch>
        </p:blipFill>
        <p:spPr>
          <a:xfrm>
            <a:off x="1295400" y="2716683"/>
            <a:ext cx="7891282" cy="2127561"/>
          </a:xfrm>
          <a:prstGeom prst="rect">
            <a:avLst/>
          </a:prstGeom>
        </p:spPr>
      </p:pic>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5986780" cy="696595"/>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0000"/>
                </a:solidFill>
                <a:latin typeface="Times New Roman" panose="02020603050405020304"/>
                <a:cs typeface="Times New Roman" panose="02020603050405020304"/>
              </a:rPr>
              <a:t>First</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in</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First</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Out</a:t>
            </a:r>
            <a:r>
              <a:rPr sz="4400" b="1" spc="-15" dirty="0">
                <a:solidFill>
                  <a:srgbClr val="000000"/>
                </a:solidFill>
                <a:latin typeface="Times New Roman" panose="02020603050405020304"/>
                <a:cs typeface="Times New Roman" panose="02020603050405020304"/>
              </a:rPr>
              <a:t> </a:t>
            </a:r>
            <a:r>
              <a:rPr sz="4400" b="1" spc="-5" dirty="0">
                <a:solidFill>
                  <a:srgbClr val="000000"/>
                </a:solidFill>
                <a:latin typeface="Times New Roman" panose="02020603050405020304"/>
                <a:cs typeface="Times New Roman" panose="02020603050405020304"/>
              </a:rPr>
              <a:t>(FIFO)</a:t>
            </a:r>
            <a:endParaRPr sz="4400">
              <a:latin typeface="Times New Roman" panose="02020603050405020304"/>
              <a:cs typeface="Times New Roman" panose="02020603050405020304"/>
            </a:endParaRPr>
          </a:p>
        </p:txBody>
      </p:sp>
      <p:sp>
        <p:nvSpPr>
          <p:cNvPr id="3" name="object 3"/>
          <p:cNvSpPr txBox="1"/>
          <p:nvPr/>
        </p:nvSpPr>
        <p:spPr>
          <a:xfrm>
            <a:off x="361289" y="1052919"/>
            <a:ext cx="9271635" cy="1883208"/>
          </a:xfrm>
          <a:prstGeom prst="rect">
            <a:avLst/>
          </a:prstGeom>
        </p:spPr>
        <p:txBody>
          <a:bodyPr vert="horz" wrap="square" lIns="0" tIns="97155" rIns="0" bIns="0" rtlCol="0">
            <a:spAutoFit/>
          </a:bodyPr>
          <a:lstStyle/>
          <a:p>
            <a:pPr marL="12700">
              <a:lnSpc>
                <a:spcPct val="100000"/>
              </a:lnSpc>
              <a:spcBef>
                <a:spcPts val="765"/>
              </a:spcBef>
              <a:tabLst>
                <a:tab pos="241300" algn="l"/>
              </a:tabLst>
            </a:pPr>
            <a:r>
              <a:rPr lang="en-IN" sz="2400" b="1" spc="-15" dirty="0">
                <a:latin typeface="Times New Roman" panose="02020603050405020304" pitchFamily="18" charset="0"/>
                <a:cs typeface="Times New Roman" panose="02020603050405020304" pitchFamily="18" charset="0"/>
              </a:rPr>
              <a:t>   Solution 5</a:t>
            </a:r>
          </a:p>
          <a:p>
            <a:pPr marL="241300" indent="-228600">
              <a:lnSpc>
                <a:spcPct val="100000"/>
              </a:lnSpc>
              <a:spcBef>
                <a:spcPts val="765"/>
              </a:spcBef>
              <a:buFont typeface="Arial MT"/>
              <a:buChar char="•"/>
              <a:tabLst>
                <a:tab pos="241300" algn="l"/>
              </a:tabLst>
            </a:pPr>
            <a:r>
              <a:rPr sz="2400" spc="-15" dirty="0">
                <a:latin typeface="Times New Roman" panose="02020603050405020304" pitchFamily="18" charset="0"/>
                <a:cs typeface="Times New Roman" panose="02020603050405020304" pitchFamily="18" charset="0"/>
              </a:rPr>
              <a:t>Reference </a:t>
            </a:r>
            <a:r>
              <a:rPr sz="2400" spc="-5" dirty="0">
                <a:latin typeface="Times New Roman" panose="02020603050405020304" pitchFamily="18" charset="0"/>
                <a:cs typeface="Times New Roman" panose="02020603050405020304" pitchFamily="18" charset="0"/>
              </a:rPr>
              <a:t>string:</a:t>
            </a:r>
            <a:r>
              <a:rPr sz="2400" spc="5" dirty="0">
                <a:latin typeface="Times New Roman" panose="02020603050405020304" pitchFamily="18" charset="0"/>
                <a:cs typeface="Times New Roman" panose="02020603050405020304" pitchFamily="18" charset="0"/>
              </a:rPr>
              <a:t> </a:t>
            </a:r>
            <a:r>
              <a:rPr sz="2400" b="1" spc="-5" dirty="0">
                <a:solidFill>
                  <a:srgbClr val="FF0000"/>
                </a:solidFill>
                <a:latin typeface="Times New Roman" panose="02020603050405020304" pitchFamily="18" charset="0"/>
                <a:cs typeface="Times New Roman" panose="02020603050405020304" pitchFamily="18" charset="0"/>
              </a:rPr>
              <a:t>7,0,1,2,0,3,0,4,2,3,0,3,0,3,2,1,2,0,1,7,0,1</a:t>
            </a:r>
            <a:endParaRPr lang="en-IN" sz="2400" b="1" spc="-5" dirty="0">
              <a:solidFill>
                <a:srgbClr val="FF0000"/>
              </a:solidFill>
              <a:latin typeface="Times New Roman" panose="02020603050405020304" pitchFamily="18" charset="0"/>
              <a:cs typeface="Times New Roman" panose="02020603050405020304" pitchFamily="18" charset="0"/>
            </a:endParaRPr>
          </a:p>
          <a:p>
            <a:pPr marL="241300" indent="-228600">
              <a:spcBef>
                <a:spcPts val="765"/>
              </a:spcBef>
              <a:buFont typeface="Arial MT"/>
              <a:buChar char="•"/>
              <a:tabLst>
                <a:tab pos="241300" algn="l"/>
              </a:tabLst>
            </a:pPr>
            <a:r>
              <a:rPr lang="en-US" sz="2400" spc="-5"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spc="-15" dirty="0">
                <a:latin typeface="Times New Roman" panose="02020603050405020304" pitchFamily="18" charset="0"/>
                <a:cs typeface="Times New Roman" panose="02020603050405020304" pitchFamily="18" charset="0"/>
              </a:rPr>
              <a:t>frames</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(4</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pages can</a:t>
            </a:r>
            <a:r>
              <a:rPr lang="en-US" sz="2400" spc="-15"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be</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in </a:t>
            </a:r>
            <a:r>
              <a:rPr lang="en-US" sz="2400" spc="-10" dirty="0">
                <a:latin typeface="Times New Roman" panose="02020603050405020304" pitchFamily="18" charset="0"/>
                <a:cs typeface="Times New Roman" panose="02020603050405020304" pitchFamily="18" charset="0"/>
              </a:rPr>
              <a:t>memory</a:t>
            </a:r>
            <a:r>
              <a:rPr lang="en-US" sz="240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at</a:t>
            </a:r>
            <a:r>
              <a:rPr lang="en-US" sz="2400" spc="-10" dirty="0">
                <a:latin typeface="Times New Roman" panose="02020603050405020304" pitchFamily="18" charset="0"/>
                <a:cs typeface="Times New Roman" panose="02020603050405020304" pitchFamily="18" charset="0"/>
              </a:rPr>
              <a:t> </a:t>
            </a:r>
            <a:r>
              <a:rPr lang="en-US" sz="2400" spc="-5" dirty="0">
                <a:latin typeface="Times New Roman" panose="02020603050405020304" pitchFamily="18" charset="0"/>
                <a:cs typeface="Times New Roman" panose="02020603050405020304" pitchFamily="18" charset="0"/>
              </a:rPr>
              <a:t>a </a:t>
            </a:r>
            <a:r>
              <a:rPr lang="en-US" sz="2400" spc="-10" dirty="0">
                <a:latin typeface="Times New Roman" panose="02020603050405020304" pitchFamily="18" charset="0"/>
                <a:cs typeface="Times New Roman" panose="02020603050405020304" pitchFamily="18" charset="0"/>
              </a:rPr>
              <a:t>time</a:t>
            </a:r>
            <a:r>
              <a:rPr lang="en-US" sz="2400" spc="-5" dirty="0">
                <a:latin typeface="Times New Roman" panose="02020603050405020304" pitchFamily="18" charset="0"/>
                <a:cs typeface="Times New Roman" panose="02020603050405020304" pitchFamily="18" charset="0"/>
              </a:rPr>
              <a:t> per</a:t>
            </a:r>
            <a:r>
              <a:rPr lang="en-US" sz="2400" dirty="0">
                <a:latin typeface="Times New Roman" panose="02020603050405020304" pitchFamily="18" charset="0"/>
                <a:cs typeface="Times New Roman" panose="02020603050405020304" pitchFamily="18" charset="0"/>
              </a:rPr>
              <a:t> </a:t>
            </a:r>
            <a:r>
              <a:rPr lang="en-US" sz="2400" spc="-10" dirty="0">
                <a:latin typeface="Times New Roman" panose="02020603050405020304" pitchFamily="18" charset="0"/>
                <a:cs typeface="Times New Roman" panose="02020603050405020304" pitchFamily="18" charset="0"/>
              </a:rPr>
              <a:t>process)</a:t>
            </a:r>
            <a:endParaRPr lang="en-US" sz="2400" dirty="0">
              <a:latin typeface="Times New Roman" panose="02020603050405020304" pitchFamily="18" charset="0"/>
              <a:cs typeface="Times New Roman" panose="02020603050405020304" pitchFamily="18" charset="0"/>
            </a:endParaRPr>
          </a:p>
          <a:p>
            <a:pPr marL="241300" indent="-228600">
              <a:lnSpc>
                <a:spcPct val="100000"/>
              </a:lnSpc>
              <a:spcBef>
                <a:spcPts val="765"/>
              </a:spcBef>
              <a:buFont typeface="Arial MT"/>
              <a:buChar char="•"/>
              <a:tabLst>
                <a:tab pos="241300" algn="l"/>
              </a:tabLst>
            </a:pPr>
            <a:endParaRPr sz="2400" dirty="0">
              <a:latin typeface="Times New Roman" panose="02020603050405020304" pitchFamily="18" charset="0"/>
              <a:cs typeface="Times New Roman" panose="02020603050405020304" pitchFamily="18" charset="0"/>
            </a:endParaRPr>
          </a:p>
        </p:txBody>
      </p:sp>
      <p:sp>
        <p:nvSpPr>
          <p:cNvPr id="4" name="object 4"/>
          <p:cNvSpPr txBox="1"/>
          <p:nvPr/>
        </p:nvSpPr>
        <p:spPr>
          <a:xfrm>
            <a:off x="738173" y="3657600"/>
            <a:ext cx="4667911" cy="381515"/>
          </a:xfrm>
          <a:prstGeom prst="rect">
            <a:avLst/>
          </a:prstGeom>
        </p:spPr>
        <p:txBody>
          <a:bodyPr vert="horz" wrap="square" lIns="0" tIns="12065" rIns="0" bIns="0" rtlCol="0">
            <a:spAutoFit/>
          </a:bodyPr>
          <a:lstStyle/>
          <a:p>
            <a:pPr marL="12700">
              <a:lnSpc>
                <a:spcPct val="100000"/>
              </a:lnSpc>
              <a:spcBef>
                <a:spcPts val="95"/>
              </a:spcBef>
              <a:tabLst>
                <a:tab pos="241300" algn="l"/>
              </a:tabLst>
            </a:pPr>
            <a:r>
              <a:rPr lang="en-IN" sz="2400" spc="-5" dirty="0">
                <a:latin typeface="Times New Roman" panose="02020603050405020304" pitchFamily="18" charset="0"/>
                <a:cs typeface="Times New Roman" panose="02020603050405020304" pitchFamily="18" charset="0"/>
              </a:rPr>
              <a:t>Answer: </a:t>
            </a:r>
            <a:r>
              <a:rPr sz="2400" spc="-5" dirty="0">
                <a:latin typeface="Times New Roman" panose="02020603050405020304" pitchFamily="18" charset="0"/>
                <a:cs typeface="Times New Roman" panose="02020603050405020304" pitchFamily="18" charset="0"/>
              </a:rPr>
              <a:t>10</a:t>
            </a:r>
            <a:r>
              <a:rPr sz="2400" spc="-3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page</a:t>
            </a:r>
            <a:r>
              <a:rPr sz="2400" spc="-3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fault</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16939" y="1722399"/>
            <a:ext cx="9086215" cy="1856919"/>
          </a:xfrm>
          <a:prstGeom prst="rect">
            <a:avLst/>
          </a:prstGeom>
        </p:spPr>
        <p:txBody>
          <a:bodyPr vert="horz" wrap="square" lIns="0" tIns="96520" rIns="0" bIns="0" rtlCol="0">
            <a:spAutoFit/>
          </a:bodyPr>
          <a:lstStyle/>
          <a:p>
            <a:pPr marL="12700">
              <a:lnSpc>
                <a:spcPct val="100000"/>
              </a:lnSpc>
              <a:spcBef>
                <a:spcPts val="760"/>
              </a:spcBef>
              <a:tabLst>
                <a:tab pos="241300" algn="l"/>
              </a:tabLst>
            </a:pPr>
            <a:r>
              <a:rPr lang="en-IN" sz="2400" b="1" spc="-15" dirty="0">
                <a:latin typeface="Times New Roman" panose="02020603050405020304" pitchFamily="18" charset="0"/>
                <a:cs typeface="Times New Roman" panose="02020603050405020304" pitchFamily="18" charset="0"/>
              </a:rPr>
              <a:t>Question 6.</a:t>
            </a:r>
          </a:p>
          <a:p>
            <a:pPr marL="241300" indent="-228600">
              <a:lnSpc>
                <a:spcPct val="100000"/>
              </a:lnSpc>
              <a:spcBef>
                <a:spcPts val="760"/>
              </a:spcBef>
              <a:buFont typeface="Arial MT"/>
              <a:buChar char="•"/>
              <a:tabLst>
                <a:tab pos="241300" algn="l"/>
              </a:tabLst>
            </a:pPr>
            <a:r>
              <a:rPr sz="2400" spc="-15" dirty="0">
                <a:latin typeface="Times New Roman" panose="02020603050405020304" pitchFamily="18" charset="0"/>
                <a:cs typeface="Times New Roman" panose="02020603050405020304" pitchFamily="18" charset="0"/>
              </a:rPr>
              <a:t>Reference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string:</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1,</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2,</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3,</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4,</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1,</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2,</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5,</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1,</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2,</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3,</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4,</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5</a:t>
            </a:r>
            <a:endParaRPr sz="2400" dirty="0">
              <a:latin typeface="Times New Roman" panose="02020603050405020304" pitchFamily="18" charset="0"/>
              <a:cs typeface="Times New Roman" panose="02020603050405020304" pitchFamily="18" charset="0"/>
            </a:endParaRPr>
          </a:p>
          <a:p>
            <a:pPr marL="241300" indent="-228600">
              <a:lnSpc>
                <a:spcPct val="100000"/>
              </a:lnSpc>
              <a:spcBef>
                <a:spcPts val="665"/>
              </a:spcBef>
              <a:buFont typeface="Arial MT"/>
              <a:buChar char="•"/>
              <a:tabLst>
                <a:tab pos="241300" algn="l"/>
              </a:tabLst>
            </a:pPr>
            <a:r>
              <a:rPr sz="2400" spc="-5" dirty="0">
                <a:latin typeface="Times New Roman" panose="02020603050405020304" pitchFamily="18" charset="0"/>
                <a:cs typeface="Times New Roman" panose="02020603050405020304" pitchFamily="18" charset="0"/>
              </a:rPr>
              <a:t>3</a:t>
            </a:r>
            <a:r>
              <a:rPr sz="2400" dirty="0">
                <a:latin typeface="Times New Roman" panose="02020603050405020304" pitchFamily="18" charset="0"/>
                <a:cs typeface="Times New Roman" panose="02020603050405020304" pitchFamily="18" charset="0"/>
              </a:rPr>
              <a:t> </a:t>
            </a:r>
            <a:r>
              <a:rPr sz="2400" spc="-15" dirty="0">
                <a:latin typeface="Times New Roman" panose="02020603050405020304" pitchFamily="18" charset="0"/>
                <a:cs typeface="Times New Roman" panose="02020603050405020304" pitchFamily="18" charset="0"/>
              </a:rPr>
              <a:t>frames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(3</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pages </a:t>
            </a:r>
            <a:r>
              <a:rPr sz="2400" dirty="0">
                <a:latin typeface="Times New Roman" panose="02020603050405020304" pitchFamily="18" charset="0"/>
                <a:cs typeface="Times New Roman" panose="02020603050405020304" pitchFamily="18" charset="0"/>
              </a:rPr>
              <a:t>can</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 memory</a:t>
            </a:r>
            <a:r>
              <a:rPr sz="2400" dirty="0">
                <a:latin typeface="Times New Roman" panose="02020603050405020304" pitchFamily="18" charset="0"/>
                <a:cs typeface="Times New Roman" panose="02020603050405020304" pitchFamily="18" charset="0"/>
              </a:rPr>
              <a:t> at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time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per</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process)</a:t>
            </a:r>
            <a:endParaRPr sz="2400" dirty="0">
              <a:latin typeface="Times New Roman" panose="02020603050405020304" pitchFamily="18" charset="0"/>
              <a:cs typeface="Times New Roman" panose="02020603050405020304" pitchFamily="18" charset="0"/>
            </a:endParaRPr>
          </a:p>
          <a:p>
            <a:pPr marL="241300" indent="-228600">
              <a:lnSpc>
                <a:spcPct val="100000"/>
              </a:lnSpc>
              <a:spcBef>
                <a:spcPts val="670"/>
              </a:spcBef>
              <a:buFont typeface="Arial MT"/>
              <a:buChar char="•"/>
              <a:tabLst>
                <a:tab pos="241300" algn="l"/>
              </a:tabLst>
            </a:pPr>
            <a:r>
              <a:rPr sz="2400" spc="-5" dirty="0">
                <a:latin typeface="Times New Roman" panose="02020603050405020304" pitchFamily="18" charset="0"/>
                <a:cs typeface="Times New Roman" panose="02020603050405020304" pitchFamily="18" charset="0"/>
              </a:rPr>
              <a:t>4 </a:t>
            </a:r>
            <a:r>
              <a:rPr sz="2400" spc="-15" dirty="0">
                <a:latin typeface="Times New Roman" panose="02020603050405020304" pitchFamily="18" charset="0"/>
                <a:cs typeface="Times New Roman" panose="02020603050405020304" pitchFamily="18" charset="0"/>
              </a:rPr>
              <a:t>frames</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(4</a:t>
            </a:r>
            <a:r>
              <a:rPr sz="2400" spc="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pages</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can</a:t>
            </a:r>
            <a:r>
              <a:rPr sz="2400" spc="-15"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be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in </a:t>
            </a:r>
            <a:r>
              <a:rPr sz="2400" spc="-10" dirty="0">
                <a:latin typeface="Times New Roman" panose="02020603050405020304" pitchFamily="18" charset="0"/>
                <a:cs typeface="Times New Roman" panose="02020603050405020304" pitchFamily="18" charset="0"/>
              </a:rPr>
              <a:t>memory</a:t>
            </a:r>
            <a:r>
              <a:rPr sz="240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at</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a:t>
            </a:r>
            <a:r>
              <a:rPr sz="2400"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time </a:t>
            </a:r>
            <a:r>
              <a:rPr sz="2400" spc="-5" dirty="0">
                <a:latin typeface="Times New Roman" panose="02020603050405020304" pitchFamily="18" charset="0"/>
                <a:cs typeface="Times New Roman" panose="02020603050405020304" pitchFamily="18" charset="0"/>
              </a:rPr>
              <a:t>per</a:t>
            </a:r>
            <a:r>
              <a:rPr sz="2400" spc="5" dirty="0">
                <a:latin typeface="Times New Roman" panose="02020603050405020304" pitchFamily="18" charset="0"/>
                <a:cs typeface="Times New Roman" panose="02020603050405020304" pitchFamily="18" charset="0"/>
              </a:rPr>
              <a:t> </a:t>
            </a:r>
            <a:r>
              <a:rPr sz="2400" spc="-10" dirty="0">
                <a:latin typeface="Times New Roman" panose="02020603050405020304" pitchFamily="18" charset="0"/>
                <a:cs typeface="Times New Roman" panose="02020603050405020304" pitchFamily="18" charset="0"/>
              </a:rPr>
              <a:t>process)</a:t>
            </a:r>
            <a:endParaRPr sz="2400" dirty="0">
              <a:latin typeface="Times New Roman" panose="02020603050405020304" pitchFamily="18" charset="0"/>
              <a:cs typeface="Times New Roman" panose="02020603050405020304" pitchFamily="18" charset="0"/>
            </a:endParaRPr>
          </a:p>
        </p:txBody>
      </p:sp>
      <p:sp>
        <p:nvSpPr>
          <p:cNvPr id="5" name="object 2"/>
          <p:cNvSpPr txBox="1">
            <a:spLocks noGrp="1"/>
          </p:cNvSpPr>
          <p:nvPr>
            <p:ph type="title"/>
          </p:nvPr>
        </p:nvSpPr>
        <p:spPr>
          <a:xfrm>
            <a:off x="85015" y="0"/>
            <a:ext cx="5410200" cy="690574"/>
          </a:xfrm>
          <a:prstGeom prst="rect">
            <a:avLst/>
          </a:prstGeom>
        </p:spPr>
        <p:txBody>
          <a:bodyPr vert="horz" wrap="square" lIns="0" tIns="13335" rIns="0" bIns="0" rtlCol="0">
            <a:spAutoFit/>
          </a:bodyPr>
          <a:lstStyle/>
          <a:p>
            <a:pPr marL="12700">
              <a:lnSpc>
                <a:spcPct val="100000"/>
              </a:lnSpc>
              <a:spcBef>
                <a:spcPts val="105"/>
              </a:spcBef>
            </a:pPr>
            <a:r>
              <a:rPr sz="4400" b="1" spc="-30"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FIFO</a:t>
            </a:r>
            <a:r>
              <a:rPr lang="en-IN" sz="4400" b="1" dirty="0">
                <a:solidFill>
                  <a:srgbClr val="000000"/>
                </a:solidFill>
                <a:latin typeface="Times New Roman" panose="02020603050405020304"/>
                <a:cs typeface="Times New Roman" panose="02020603050405020304"/>
              </a:rPr>
              <a:t>- Example</a:t>
            </a:r>
            <a:endParaRPr sz="4400" dirty="0">
              <a:latin typeface="Times New Roman" panose="02020603050405020304"/>
              <a:cs typeface="Times New Roman" panose="02020603050405020304"/>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2380869" y="1516456"/>
            <a:ext cx="5849620" cy="320601"/>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2000" spc="-20" dirty="0">
                <a:latin typeface="Times New Roman" panose="02020603050405020304" pitchFamily="18" charset="0"/>
                <a:cs typeface="Times New Roman" panose="02020603050405020304" pitchFamily="18" charset="0"/>
              </a:rPr>
              <a:t>Reference</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string:</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2,</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3,</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4,</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2,</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5,</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1,</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2,</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3,</a:t>
            </a:r>
            <a:r>
              <a:rPr sz="2000" spc="-2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4,</a:t>
            </a:r>
            <a:r>
              <a:rPr sz="2000" spc="-15"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5</a:t>
            </a:r>
          </a:p>
        </p:txBody>
      </p:sp>
      <p:sp>
        <p:nvSpPr>
          <p:cNvPr id="4" name="object 4"/>
          <p:cNvSpPr txBox="1"/>
          <p:nvPr/>
        </p:nvSpPr>
        <p:spPr>
          <a:xfrm>
            <a:off x="2380869" y="1974341"/>
            <a:ext cx="4725670" cy="720725"/>
          </a:xfrm>
          <a:prstGeom prst="rect">
            <a:avLst/>
          </a:prstGeom>
        </p:spPr>
        <p:txBody>
          <a:bodyPr vert="horz" wrap="square" lIns="0" tIns="53975" rIns="0" bIns="0" rtlCol="0">
            <a:spAutoFit/>
          </a:bodyPr>
          <a:lstStyle/>
          <a:p>
            <a:pPr marL="241300" marR="5080" indent="-228600">
              <a:lnSpc>
                <a:spcPts val="2590"/>
              </a:lnSpc>
              <a:spcBef>
                <a:spcPts val="425"/>
              </a:spcBef>
              <a:buFont typeface="Arial MT"/>
              <a:buChar char="•"/>
              <a:tabLst>
                <a:tab pos="241300" algn="l"/>
              </a:tabLst>
            </a:pPr>
            <a:r>
              <a:rPr sz="2000" dirty="0">
                <a:latin typeface="Times New Roman" panose="02020603050405020304" pitchFamily="18" charset="0"/>
                <a:cs typeface="Times New Roman" panose="02020603050405020304" pitchFamily="18" charset="0"/>
              </a:rPr>
              <a:t>3 </a:t>
            </a:r>
            <a:r>
              <a:rPr sz="2000" spc="-10" dirty="0">
                <a:latin typeface="Times New Roman" panose="02020603050405020304" pitchFamily="18" charset="0"/>
                <a:cs typeface="Times New Roman" panose="02020603050405020304" pitchFamily="18" charset="0"/>
              </a:rPr>
              <a:t>frames </a:t>
            </a:r>
            <a:r>
              <a:rPr sz="2000" spc="-5" dirty="0">
                <a:latin typeface="Times New Roman" panose="02020603050405020304" pitchFamily="18" charset="0"/>
                <a:cs typeface="Times New Roman" panose="02020603050405020304" pitchFamily="18" charset="0"/>
              </a:rPr>
              <a:t>(3 </a:t>
            </a:r>
            <a:r>
              <a:rPr sz="2000" spc="-10" dirty="0">
                <a:latin typeface="Times New Roman" panose="02020603050405020304" pitchFamily="18" charset="0"/>
                <a:cs typeface="Times New Roman" panose="02020603050405020304" pitchFamily="18" charset="0"/>
              </a:rPr>
              <a:t>pages can </a:t>
            </a:r>
            <a:r>
              <a:rPr sz="2000" spc="-5" dirty="0">
                <a:latin typeface="Times New Roman" panose="02020603050405020304" pitchFamily="18" charset="0"/>
                <a:cs typeface="Times New Roman" panose="02020603050405020304" pitchFamily="18" charset="0"/>
              </a:rPr>
              <a:t>be </a:t>
            </a:r>
            <a:r>
              <a:rPr sz="2000" dirty="0">
                <a:latin typeface="Times New Roman" panose="02020603050405020304" pitchFamily="18" charset="0"/>
                <a:cs typeface="Times New Roman" panose="02020603050405020304" pitchFamily="18" charset="0"/>
              </a:rPr>
              <a:t>in memory </a:t>
            </a:r>
            <a:r>
              <a:rPr sz="2000" spc="-535" dirty="0">
                <a:latin typeface="Times New Roman" panose="02020603050405020304" pitchFamily="18" charset="0"/>
                <a:cs typeface="Times New Roman" panose="02020603050405020304" pitchFamily="18" charset="0"/>
              </a:rPr>
              <a:t> </a:t>
            </a:r>
            <a:r>
              <a:rPr sz="2000" spc="-15" dirty="0">
                <a:latin typeface="Times New Roman" panose="02020603050405020304" pitchFamily="18" charset="0"/>
                <a:cs typeface="Times New Roman" panose="02020603050405020304" pitchFamily="18" charset="0"/>
              </a:rPr>
              <a:t>at</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a:t>
            </a:r>
            <a:r>
              <a:rPr sz="2000" spc="-1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time</a:t>
            </a:r>
            <a:r>
              <a:rPr sz="2000" spc="-1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per </a:t>
            </a:r>
            <a:r>
              <a:rPr sz="2000" spc="-10" dirty="0">
                <a:latin typeface="Times New Roman" panose="02020603050405020304" pitchFamily="18" charset="0"/>
                <a:cs typeface="Times New Roman" panose="02020603050405020304" pitchFamily="18" charset="0"/>
              </a:rPr>
              <a:t>process):</a:t>
            </a:r>
            <a:endParaRPr sz="2000" dirty="0">
              <a:latin typeface="Times New Roman" panose="02020603050405020304" pitchFamily="18" charset="0"/>
              <a:cs typeface="Times New Roman" panose="02020603050405020304" pitchFamily="18" charset="0"/>
            </a:endParaRPr>
          </a:p>
        </p:txBody>
      </p:sp>
      <p:sp>
        <p:nvSpPr>
          <p:cNvPr id="5" name="object 5"/>
          <p:cNvSpPr txBox="1"/>
          <p:nvPr/>
        </p:nvSpPr>
        <p:spPr>
          <a:xfrm>
            <a:off x="2380869" y="3672332"/>
            <a:ext cx="1412875" cy="320601"/>
          </a:xfrm>
          <a:prstGeom prst="rect">
            <a:avLst/>
          </a:prstGeom>
        </p:spPr>
        <p:txBody>
          <a:bodyPr vert="horz" wrap="square" lIns="0" tIns="12700" rIns="0" bIns="0" rtlCol="0">
            <a:spAutoFit/>
          </a:bodyPr>
          <a:lstStyle/>
          <a:p>
            <a:pPr marL="241300" indent="-228600">
              <a:lnSpc>
                <a:spcPct val="100000"/>
              </a:lnSpc>
              <a:spcBef>
                <a:spcPts val="100"/>
              </a:spcBef>
              <a:buFont typeface="Arial MT"/>
              <a:buChar char="•"/>
              <a:tabLst>
                <a:tab pos="241300" algn="l"/>
              </a:tabLst>
            </a:pPr>
            <a:r>
              <a:rPr sz="2000" dirty="0">
                <a:latin typeface="Times New Roman" panose="02020603050405020304" pitchFamily="18" charset="0"/>
                <a:cs typeface="Times New Roman" panose="02020603050405020304" pitchFamily="18" charset="0"/>
              </a:rPr>
              <a:t>4</a:t>
            </a:r>
            <a:r>
              <a:rPr sz="2000" spc="-8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frames:</a:t>
            </a:r>
            <a:endParaRPr sz="2000" dirty="0">
              <a:latin typeface="Times New Roman" panose="02020603050405020304" pitchFamily="18" charset="0"/>
              <a:cs typeface="Times New Roman" panose="02020603050405020304" pitchFamily="18" charset="0"/>
            </a:endParaRPr>
          </a:p>
        </p:txBody>
      </p:sp>
      <p:graphicFrame>
        <p:nvGraphicFramePr>
          <p:cNvPr id="6" name="object 6"/>
          <p:cNvGraphicFramePr>
            <a:graphicFrameLocks noGrp="1"/>
          </p:cNvGraphicFramePr>
          <p:nvPr/>
        </p:nvGraphicFramePr>
        <p:xfrm>
          <a:off x="7834693" y="2038921"/>
          <a:ext cx="381000" cy="1371600"/>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tblGrid>
              <a:tr h="457200">
                <a:tc>
                  <a:txBody>
                    <a:bodyPr/>
                    <a:lstStyle/>
                    <a:p>
                      <a:pPr marL="1270" algn="ctr">
                        <a:lnSpc>
                          <a:spcPct val="100000"/>
                        </a:lnSpc>
                        <a:spcBef>
                          <a:spcPts val="670"/>
                        </a:spcBef>
                      </a:pPr>
                      <a:r>
                        <a:rPr sz="1800" dirty="0">
                          <a:latin typeface="Arial MT"/>
                          <a:cs typeface="Arial MT"/>
                        </a:rPr>
                        <a:t>1</a:t>
                      </a:r>
                    </a:p>
                  </a:txBody>
                  <a:tcPr marL="0" marR="0" marT="850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457200">
                <a:tc>
                  <a:txBody>
                    <a:bodyPr/>
                    <a:lstStyle/>
                    <a:p>
                      <a:pPr marL="1270" algn="ctr">
                        <a:lnSpc>
                          <a:spcPct val="100000"/>
                        </a:lnSpc>
                        <a:spcBef>
                          <a:spcPts val="670"/>
                        </a:spcBef>
                      </a:pPr>
                      <a:r>
                        <a:rPr sz="1800" dirty="0">
                          <a:latin typeface="Arial MT"/>
                          <a:cs typeface="Arial MT"/>
                        </a:rPr>
                        <a:t>2</a:t>
                      </a:r>
                    </a:p>
                  </a:txBody>
                  <a:tcPr marL="0" marR="0" marT="85090"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457200">
                <a:tc>
                  <a:txBody>
                    <a:bodyPr/>
                    <a:lstStyle/>
                    <a:p>
                      <a:pPr marL="1270" algn="ctr">
                        <a:lnSpc>
                          <a:spcPct val="100000"/>
                        </a:lnSpc>
                        <a:spcBef>
                          <a:spcPts val="675"/>
                        </a:spcBef>
                      </a:pPr>
                      <a:r>
                        <a:rPr sz="1800" dirty="0">
                          <a:latin typeface="Arial MT"/>
                          <a:cs typeface="Arial MT"/>
                        </a:rPr>
                        <a:t>3</a:t>
                      </a: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2"/>
                  </a:ext>
                </a:extLst>
              </a:tr>
            </a:tbl>
          </a:graphicData>
        </a:graphic>
      </p:graphicFrame>
      <p:sp>
        <p:nvSpPr>
          <p:cNvPr id="7" name="object 7"/>
          <p:cNvSpPr txBox="1"/>
          <p:nvPr/>
        </p:nvSpPr>
        <p:spPr>
          <a:xfrm>
            <a:off x="7531989" y="2104390"/>
            <a:ext cx="153035" cy="795089"/>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panose="02020603050405020304" pitchFamily="18" charset="0"/>
                <a:cs typeface="Times New Roman" panose="02020603050405020304" pitchFamily="18" charset="0"/>
              </a:rPr>
              <a:t>1</a:t>
            </a:r>
            <a:endParaRPr sz="2000" dirty="0">
              <a:latin typeface="Times New Roman" panose="02020603050405020304" pitchFamily="18" charset="0"/>
              <a:cs typeface="Times New Roman" panose="02020603050405020304" pitchFamily="18" charset="0"/>
            </a:endParaRPr>
          </a:p>
          <a:p>
            <a:pPr marL="12700">
              <a:lnSpc>
                <a:spcPct val="100000"/>
              </a:lnSpc>
              <a:spcBef>
                <a:spcPts val="1325"/>
              </a:spcBef>
            </a:pPr>
            <a:r>
              <a:rPr sz="2000" spc="-5" dirty="0">
                <a:latin typeface="Times New Roman" panose="02020603050405020304" pitchFamily="18" charset="0"/>
                <a:cs typeface="Times New Roman" panose="02020603050405020304" pitchFamily="18" charset="0"/>
              </a:rPr>
              <a:t>2</a:t>
            </a:r>
            <a:endParaRPr sz="2000" dirty="0">
              <a:latin typeface="Times New Roman" panose="02020603050405020304" pitchFamily="18" charset="0"/>
              <a:cs typeface="Times New Roman" panose="02020603050405020304" pitchFamily="18" charset="0"/>
            </a:endParaRPr>
          </a:p>
        </p:txBody>
      </p:sp>
      <p:sp>
        <p:nvSpPr>
          <p:cNvPr id="8" name="object 8"/>
          <p:cNvSpPr txBox="1"/>
          <p:nvPr/>
        </p:nvSpPr>
        <p:spPr>
          <a:xfrm>
            <a:off x="7531989" y="3023742"/>
            <a:ext cx="153035" cy="320601"/>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panose="02020603050405020304" pitchFamily="18" charset="0"/>
                <a:cs typeface="Times New Roman" panose="02020603050405020304" pitchFamily="18" charset="0"/>
              </a:rPr>
              <a:t>3</a:t>
            </a:r>
            <a:endParaRPr sz="2000" dirty="0">
              <a:latin typeface="Times New Roman" panose="02020603050405020304" pitchFamily="18" charset="0"/>
              <a:cs typeface="Times New Roman" panose="02020603050405020304" pitchFamily="18" charset="0"/>
            </a:endParaRPr>
          </a:p>
        </p:txBody>
      </p:sp>
      <p:graphicFrame>
        <p:nvGraphicFramePr>
          <p:cNvPr id="9" name="object 9"/>
          <p:cNvGraphicFramePr>
            <a:graphicFrameLocks noGrp="1"/>
          </p:cNvGraphicFramePr>
          <p:nvPr/>
        </p:nvGraphicFramePr>
        <p:xfrm>
          <a:off x="7831645" y="3677221"/>
          <a:ext cx="381000" cy="1828799"/>
        </p:xfrm>
        <a:graphic>
          <a:graphicData uri="http://schemas.openxmlformats.org/drawingml/2006/table">
            <a:tbl>
              <a:tblPr firstRow="1" bandRow="1">
                <a:tableStyleId>{2D5ABB26-0587-4C30-8999-92F81FD0307C}</a:tableStyleId>
              </a:tblPr>
              <a:tblGrid>
                <a:gridCol w="381000">
                  <a:extLst>
                    <a:ext uri="{9D8B030D-6E8A-4147-A177-3AD203B41FA5}">
                      <a16:colId xmlns:a16="http://schemas.microsoft.com/office/drawing/2014/main" val="20000"/>
                    </a:ext>
                  </a:extLst>
                </a:gridCol>
              </a:tblGrid>
              <a:tr h="457200">
                <a:tc>
                  <a:txBody>
                    <a:bodyPr/>
                    <a:lstStyle/>
                    <a:p>
                      <a:pPr marL="1270" algn="ctr">
                        <a:lnSpc>
                          <a:spcPct val="100000"/>
                        </a:lnSpc>
                        <a:spcBef>
                          <a:spcPts val="675"/>
                        </a:spcBef>
                      </a:pPr>
                      <a:r>
                        <a:rPr sz="1800" dirty="0">
                          <a:latin typeface="Arial MT"/>
                          <a:cs typeface="Arial MT"/>
                        </a:rPr>
                        <a:t>1</a:t>
                      </a: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0"/>
                  </a:ext>
                </a:extLst>
              </a:tr>
              <a:tr h="457200">
                <a:tc>
                  <a:txBody>
                    <a:bodyPr/>
                    <a:lstStyle/>
                    <a:p>
                      <a:pPr marL="1270" algn="ctr">
                        <a:lnSpc>
                          <a:spcPct val="100000"/>
                        </a:lnSpc>
                        <a:spcBef>
                          <a:spcPts val="675"/>
                        </a:spcBef>
                      </a:pPr>
                      <a:r>
                        <a:rPr sz="1800" dirty="0">
                          <a:latin typeface="Arial MT"/>
                          <a:cs typeface="Arial MT"/>
                        </a:rPr>
                        <a:t>2</a:t>
                      </a: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9525">
                      <a:solidFill>
                        <a:srgbClr val="000000"/>
                      </a:solidFill>
                      <a:prstDash val="solid"/>
                    </a:lnB>
                  </a:tcPr>
                </a:tc>
                <a:extLst>
                  <a:ext uri="{0D108BD9-81ED-4DB2-BD59-A6C34878D82A}">
                    <a16:rowId xmlns:a16="http://schemas.microsoft.com/office/drawing/2014/main" val="10001"/>
                  </a:ext>
                </a:extLst>
              </a:tr>
              <a:tr h="457200">
                <a:tc>
                  <a:txBody>
                    <a:bodyPr/>
                    <a:lstStyle/>
                    <a:p>
                      <a:pPr marL="1270" algn="ctr">
                        <a:lnSpc>
                          <a:spcPct val="100000"/>
                        </a:lnSpc>
                        <a:spcBef>
                          <a:spcPts val="675"/>
                        </a:spcBef>
                      </a:pPr>
                      <a:r>
                        <a:rPr sz="1800" dirty="0">
                          <a:latin typeface="Arial MT"/>
                          <a:cs typeface="Arial MT"/>
                        </a:rPr>
                        <a:t>3</a:t>
                      </a:r>
                    </a:p>
                  </a:txBody>
                  <a:tcPr marL="0" marR="0" marT="85725" marB="0">
                    <a:lnL w="9525">
                      <a:solidFill>
                        <a:srgbClr val="000000"/>
                      </a:solidFill>
                      <a:prstDash val="solid"/>
                    </a:lnL>
                    <a:lnR w="9525">
                      <a:solidFill>
                        <a:srgbClr val="000000"/>
                      </a:solidFill>
                      <a:prstDash val="solid"/>
                    </a:lnR>
                    <a:lnT w="9525">
                      <a:solidFill>
                        <a:srgbClr val="000000"/>
                      </a:solidFill>
                      <a:prstDash val="solid"/>
                    </a:lnT>
                    <a:lnB w="12700">
                      <a:solidFill>
                        <a:srgbClr val="000000"/>
                      </a:solidFill>
                      <a:prstDash val="solid"/>
                    </a:lnB>
                  </a:tcPr>
                </a:tc>
                <a:extLst>
                  <a:ext uri="{0D108BD9-81ED-4DB2-BD59-A6C34878D82A}">
                    <a16:rowId xmlns:a16="http://schemas.microsoft.com/office/drawing/2014/main" val="10002"/>
                  </a:ext>
                </a:extLst>
              </a:tr>
              <a:tr h="457199">
                <a:tc>
                  <a:txBody>
                    <a:bodyPr/>
                    <a:lstStyle/>
                    <a:p>
                      <a:pPr marL="1270" algn="ctr">
                        <a:lnSpc>
                          <a:spcPct val="100000"/>
                        </a:lnSpc>
                        <a:spcBef>
                          <a:spcPts val="675"/>
                        </a:spcBef>
                      </a:pPr>
                      <a:r>
                        <a:rPr sz="1800" dirty="0">
                          <a:latin typeface="Arial MT"/>
                          <a:cs typeface="Arial MT"/>
                        </a:rPr>
                        <a:t>4</a:t>
                      </a:r>
                    </a:p>
                  </a:txBody>
                  <a:tcPr marL="0" marR="0" marT="85725" marB="0">
                    <a:lnL w="9525">
                      <a:solidFill>
                        <a:srgbClr val="000000"/>
                      </a:solidFill>
                      <a:prstDash val="solid"/>
                    </a:lnL>
                    <a:lnR w="9525">
                      <a:solidFill>
                        <a:srgbClr val="000000"/>
                      </a:solidFill>
                      <a:prstDash val="solid"/>
                    </a:lnR>
                    <a:lnT w="12700">
                      <a:solidFill>
                        <a:srgbClr val="000000"/>
                      </a:solidFill>
                      <a:prstDash val="solid"/>
                    </a:lnT>
                    <a:lnB w="9525">
                      <a:solidFill>
                        <a:srgbClr val="000000"/>
                      </a:solidFill>
                      <a:prstDash val="solid"/>
                    </a:lnB>
                  </a:tcPr>
                </a:tc>
                <a:extLst>
                  <a:ext uri="{0D108BD9-81ED-4DB2-BD59-A6C34878D82A}">
                    <a16:rowId xmlns:a16="http://schemas.microsoft.com/office/drawing/2014/main" val="10003"/>
                  </a:ext>
                </a:extLst>
              </a:tr>
            </a:tbl>
          </a:graphicData>
        </a:graphic>
      </p:graphicFrame>
      <p:sp>
        <p:nvSpPr>
          <p:cNvPr id="10" name="object 10"/>
          <p:cNvSpPr txBox="1"/>
          <p:nvPr/>
        </p:nvSpPr>
        <p:spPr>
          <a:xfrm>
            <a:off x="916939" y="4662296"/>
            <a:ext cx="7559675" cy="1628651"/>
          </a:xfrm>
          <a:prstGeom prst="rect">
            <a:avLst/>
          </a:prstGeom>
        </p:spPr>
        <p:txBody>
          <a:bodyPr vert="horz" wrap="square" lIns="0" tIns="12700" rIns="0" bIns="0" rtlCol="0">
            <a:spAutoFit/>
          </a:bodyPr>
          <a:lstStyle/>
          <a:p>
            <a:pPr marL="6624320">
              <a:lnSpc>
                <a:spcPct val="100000"/>
              </a:lnSpc>
              <a:spcBef>
                <a:spcPts val="100"/>
              </a:spcBef>
            </a:pPr>
            <a:r>
              <a:rPr sz="2000" spc="-5" dirty="0">
                <a:latin typeface="Times New Roman" panose="02020603050405020304" pitchFamily="18" charset="0"/>
                <a:cs typeface="Times New Roman" panose="02020603050405020304" pitchFamily="18" charset="0"/>
              </a:rPr>
              <a:t>3</a:t>
            </a:r>
            <a:endParaRPr sz="2000" dirty="0">
              <a:latin typeface="Times New Roman" panose="02020603050405020304" pitchFamily="18" charset="0"/>
              <a:cs typeface="Times New Roman" panose="02020603050405020304" pitchFamily="18" charset="0"/>
            </a:endParaRPr>
          </a:p>
          <a:p>
            <a:pPr marL="6630670">
              <a:lnSpc>
                <a:spcPct val="100000"/>
              </a:lnSpc>
              <a:spcBef>
                <a:spcPts val="1740"/>
              </a:spcBef>
            </a:pPr>
            <a:r>
              <a:rPr sz="2000" spc="-5" dirty="0">
                <a:latin typeface="Times New Roman" panose="02020603050405020304" pitchFamily="18" charset="0"/>
                <a:cs typeface="Times New Roman" panose="02020603050405020304" pitchFamily="18" charset="0"/>
              </a:rPr>
              <a:t>4</a:t>
            </a:r>
            <a:endParaRPr sz="2000" dirty="0">
              <a:latin typeface="Times New Roman" panose="02020603050405020304" pitchFamily="18" charset="0"/>
              <a:cs typeface="Times New Roman" panose="02020603050405020304" pitchFamily="18" charset="0"/>
            </a:endParaRPr>
          </a:p>
          <a:p>
            <a:pPr marL="1704975" indent="-229235">
              <a:lnSpc>
                <a:spcPct val="100000"/>
              </a:lnSpc>
              <a:spcBef>
                <a:spcPts val="1100"/>
              </a:spcBef>
              <a:buFont typeface="Arial MT"/>
              <a:buChar char="•"/>
              <a:tabLst>
                <a:tab pos="1705610" algn="l"/>
              </a:tabLst>
            </a:pPr>
            <a:r>
              <a:rPr sz="2000" spc="-10" dirty="0">
                <a:latin typeface="Times New Roman" panose="02020603050405020304" pitchFamily="18" charset="0"/>
                <a:cs typeface="Times New Roman" panose="02020603050405020304" pitchFamily="18" charset="0"/>
              </a:rPr>
              <a:t>FIFO</a:t>
            </a:r>
            <a:r>
              <a:rPr sz="2000" spc="-20"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Replacement</a:t>
            </a:r>
            <a:r>
              <a:rPr sz="2000" spc="-5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manifests</a:t>
            </a:r>
            <a:r>
              <a:rPr sz="2000" spc="-3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Belady’s</a:t>
            </a:r>
            <a:r>
              <a:rPr sz="2000" spc="-3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Anomaly:</a:t>
            </a:r>
          </a:p>
          <a:p>
            <a:pPr marL="2162175" lvl="1" indent="-229235">
              <a:lnSpc>
                <a:spcPct val="100000"/>
              </a:lnSpc>
              <a:spcBef>
                <a:spcPts val="240"/>
              </a:spcBef>
              <a:buFont typeface="Arial MT"/>
              <a:buChar char="•"/>
              <a:tabLst>
                <a:tab pos="2162810" algn="l"/>
              </a:tabLst>
            </a:pPr>
            <a:r>
              <a:rPr sz="2000" spc="-10" dirty="0">
                <a:latin typeface="Times New Roman" panose="02020603050405020304" pitchFamily="18" charset="0"/>
                <a:cs typeface="Times New Roman" panose="02020603050405020304" pitchFamily="18" charset="0"/>
              </a:rPr>
              <a:t>more</a:t>
            </a:r>
            <a:r>
              <a:rPr sz="2000" spc="-1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frames</a:t>
            </a:r>
            <a:r>
              <a:rPr sz="2000" spc="-25" dirty="0">
                <a:latin typeface="Times New Roman" panose="02020603050405020304" pitchFamily="18" charset="0"/>
                <a:cs typeface="Times New Roman" panose="02020603050405020304" pitchFamily="18" charset="0"/>
              </a:rPr>
              <a:t> </a:t>
            </a:r>
            <a:r>
              <a:rPr lang="en-US" sz="2000" spc="-25" dirty="0">
                <a:latin typeface="Times New Roman" panose="02020603050405020304" pitchFamily="18" charset="0"/>
                <a:cs typeface="Times New Roman" panose="02020603050405020304" pitchFamily="18" charset="0"/>
              </a:rPr>
              <a:t>=</a:t>
            </a:r>
            <a:r>
              <a:rPr sz="2000" spc="-7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more</a:t>
            </a:r>
            <a:r>
              <a:rPr sz="2000" spc="-20"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page faults</a:t>
            </a:r>
            <a:endParaRPr sz="2000" dirty="0">
              <a:latin typeface="Times New Roman" panose="02020603050405020304" pitchFamily="18" charset="0"/>
              <a:cs typeface="Times New Roman" panose="02020603050405020304" pitchFamily="18" charset="0"/>
            </a:endParaRPr>
          </a:p>
        </p:txBody>
      </p:sp>
      <p:graphicFrame>
        <p:nvGraphicFramePr>
          <p:cNvPr id="11" name="object 11"/>
          <p:cNvGraphicFramePr>
            <a:graphicFrameLocks noGrp="1"/>
          </p:cNvGraphicFramePr>
          <p:nvPr/>
        </p:nvGraphicFramePr>
        <p:xfrm>
          <a:off x="8354568" y="2176844"/>
          <a:ext cx="2272030" cy="3270873"/>
        </p:xfrm>
        <a:graphic>
          <a:graphicData uri="http://schemas.openxmlformats.org/drawingml/2006/table">
            <a:tbl>
              <a:tblPr firstRow="1" bandRow="1">
                <a:tableStyleId>{2D5ABB26-0587-4C30-8999-92F81FD0307C}</a:tableStyleId>
              </a:tblPr>
              <a:tblGrid>
                <a:gridCol w="287020">
                  <a:extLst>
                    <a:ext uri="{9D8B030D-6E8A-4147-A177-3AD203B41FA5}">
                      <a16:colId xmlns:a16="http://schemas.microsoft.com/office/drawing/2014/main" val="20000"/>
                    </a:ext>
                  </a:extLst>
                </a:gridCol>
                <a:gridCol w="387350">
                  <a:extLst>
                    <a:ext uri="{9D8B030D-6E8A-4147-A177-3AD203B41FA5}">
                      <a16:colId xmlns:a16="http://schemas.microsoft.com/office/drawing/2014/main" val="20001"/>
                    </a:ext>
                  </a:extLst>
                </a:gridCol>
                <a:gridCol w="1597660">
                  <a:extLst>
                    <a:ext uri="{9D8B030D-6E8A-4147-A177-3AD203B41FA5}">
                      <a16:colId xmlns:a16="http://schemas.microsoft.com/office/drawing/2014/main" val="20002"/>
                    </a:ext>
                  </a:extLst>
                </a:gridCol>
              </a:tblGrid>
              <a:tr h="349182">
                <a:tc>
                  <a:txBody>
                    <a:bodyPr/>
                    <a:lstStyle/>
                    <a:p>
                      <a:pPr marL="34290">
                        <a:lnSpc>
                          <a:spcPts val="1990"/>
                        </a:lnSpc>
                      </a:pPr>
                      <a:r>
                        <a:rPr sz="1800" dirty="0">
                          <a:latin typeface="Arial MT"/>
                          <a:cs typeface="Arial MT"/>
                        </a:rPr>
                        <a:t>4</a:t>
                      </a:r>
                    </a:p>
                  </a:txBody>
                  <a:tcPr marL="0" marR="0" marT="0" marB="0"/>
                </a:tc>
                <a:tc>
                  <a:txBody>
                    <a:bodyPr/>
                    <a:lstStyle/>
                    <a:p>
                      <a:pPr algn="ctr">
                        <a:lnSpc>
                          <a:spcPts val="1990"/>
                        </a:lnSpc>
                      </a:pPr>
                      <a:r>
                        <a:rPr sz="1800" dirty="0">
                          <a:latin typeface="Arial MT"/>
                          <a:cs typeface="Arial MT"/>
                        </a:rPr>
                        <a:t>5</a:t>
                      </a:r>
                    </a:p>
                  </a:txBody>
                  <a:tcPr marL="0" marR="0" marT="0" marB="0"/>
                </a:tc>
                <a:tc>
                  <a:txBody>
                    <a:bodyPr/>
                    <a:lstStyle/>
                    <a:p>
                      <a:pPr>
                        <a:lnSpc>
                          <a:spcPct val="100000"/>
                        </a:lnSpc>
                      </a:pPr>
                      <a:endParaRPr sz="22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0"/>
                  </a:ext>
                </a:extLst>
              </a:tr>
              <a:tr h="459676">
                <a:tc>
                  <a:txBody>
                    <a:bodyPr/>
                    <a:lstStyle/>
                    <a:p>
                      <a:pPr marL="34290">
                        <a:lnSpc>
                          <a:spcPct val="100000"/>
                        </a:lnSpc>
                        <a:spcBef>
                          <a:spcPts val="565"/>
                        </a:spcBef>
                      </a:pPr>
                      <a:r>
                        <a:rPr sz="1800" dirty="0">
                          <a:latin typeface="Arial MT"/>
                          <a:cs typeface="Arial MT"/>
                        </a:rPr>
                        <a:t>1</a:t>
                      </a:r>
                    </a:p>
                  </a:txBody>
                  <a:tcPr marL="0" marR="0" marT="71755" marB="0"/>
                </a:tc>
                <a:tc>
                  <a:txBody>
                    <a:bodyPr/>
                    <a:lstStyle/>
                    <a:p>
                      <a:pPr algn="ctr">
                        <a:lnSpc>
                          <a:spcPct val="100000"/>
                        </a:lnSpc>
                        <a:spcBef>
                          <a:spcPts val="565"/>
                        </a:spcBef>
                      </a:pPr>
                      <a:r>
                        <a:rPr sz="1800" dirty="0">
                          <a:latin typeface="Arial MT"/>
                          <a:cs typeface="Arial MT"/>
                        </a:rPr>
                        <a:t>3</a:t>
                      </a:r>
                    </a:p>
                  </a:txBody>
                  <a:tcPr marL="0" marR="0" marT="71755" marB="0"/>
                </a:tc>
                <a:tc>
                  <a:txBody>
                    <a:bodyPr/>
                    <a:lstStyle/>
                    <a:p>
                      <a:pPr marL="106680" algn="ctr">
                        <a:lnSpc>
                          <a:spcPct val="100000"/>
                        </a:lnSpc>
                        <a:spcBef>
                          <a:spcPts val="565"/>
                        </a:spcBef>
                      </a:pPr>
                      <a:r>
                        <a:rPr sz="1800" spc="-5" dirty="0">
                          <a:latin typeface="Arial MT"/>
                          <a:cs typeface="Arial MT"/>
                        </a:rPr>
                        <a:t>9</a:t>
                      </a:r>
                      <a:r>
                        <a:rPr sz="1800" spc="-20" dirty="0">
                          <a:latin typeface="Arial MT"/>
                          <a:cs typeface="Arial MT"/>
                        </a:rPr>
                        <a:t> </a:t>
                      </a:r>
                      <a:r>
                        <a:rPr sz="1800" spc="-10" dirty="0">
                          <a:latin typeface="Arial MT"/>
                          <a:cs typeface="Arial MT"/>
                        </a:rPr>
                        <a:t>page</a:t>
                      </a:r>
                      <a:r>
                        <a:rPr sz="1800" spc="-15" dirty="0">
                          <a:latin typeface="Arial MT"/>
                          <a:cs typeface="Arial MT"/>
                        </a:rPr>
                        <a:t> </a:t>
                      </a:r>
                      <a:r>
                        <a:rPr sz="1800" spc="-5" dirty="0">
                          <a:latin typeface="Arial MT"/>
                          <a:cs typeface="Arial MT"/>
                        </a:rPr>
                        <a:t>faults</a:t>
                      </a:r>
                      <a:endParaRPr sz="1800" dirty="0">
                        <a:latin typeface="Arial MT"/>
                        <a:cs typeface="Arial MT"/>
                      </a:endParaRPr>
                    </a:p>
                  </a:txBody>
                  <a:tcPr marL="0" marR="0" marT="71755" marB="0"/>
                </a:tc>
                <a:extLst>
                  <a:ext uri="{0D108BD9-81ED-4DB2-BD59-A6C34878D82A}">
                    <a16:rowId xmlns:a16="http://schemas.microsoft.com/office/drawing/2014/main" val="10001"/>
                  </a:ext>
                </a:extLst>
              </a:tr>
              <a:tr h="597852">
                <a:tc>
                  <a:txBody>
                    <a:bodyPr/>
                    <a:lstStyle/>
                    <a:p>
                      <a:pPr marL="34290">
                        <a:lnSpc>
                          <a:spcPct val="100000"/>
                        </a:lnSpc>
                        <a:spcBef>
                          <a:spcPts val="700"/>
                        </a:spcBef>
                      </a:pPr>
                      <a:r>
                        <a:rPr sz="1800" dirty="0">
                          <a:latin typeface="Arial MT"/>
                          <a:cs typeface="Arial MT"/>
                        </a:rPr>
                        <a:t>2</a:t>
                      </a:r>
                    </a:p>
                  </a:txBody>
                  <a:tcPr marL="0" marR="0" marT="88900" marB="0"/>
                </a:tc>
                <a:tc>
                  <a:txBody>
                    <a:bodyPr/>
                    <a:lstStyle/>
                    <a:p>
                      <a:pPr algn="ctr">
                        <a:lnSpc>
                          <a:spcPct val="100000"/>
                        </a:lnSpc>
                        <a:spcBef>
                          <a:spcPts val="700"/>
                        </a:spcBef>
                      </a:pPr>
                      <a:r>
                        <a:rPr sz="1800" dirty="0">
                          <a:latin typeface="Arial MT"/>
                          <a:cs typeface="Arial MT"/>
                        </a:rPr>
                        <a:t>4</a:t>
                      </a:r>
                    </a:p>
                  </a:txBody>
                  <a:tcPr marL="0" marR="0" marT="88900" marB="0"/>
                </a:tc>
                <a:tc>
                  <a:txBody>
                    <a:bodyPr/>
                    <a:lstStyle/>
                    <a:p>
                      <a:pPr>
                        <a:lnSpc>
                          <a:spcPct val="100000"/>
                        </a:lnSpc>
                      </a:pPr>
                      <a:endParaRPr sz="23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2"/>
                  </a:ext>
                </a:extLst>
              </a:tr>
              <a:tr h="581215">
                <a:tc>
                  <a:txBody>
                    <a:bodyPr/>
                    <a:lstStyle/>
                    <a:p>
                      <a:pPr marL="31750">
                        <a:lnSpc>
                          <a:spcPct val="100000"/>
                        </a:lnSpc>
                        <a:spcBef>
                          <a:spcPts val="1655"/>
                        </a:spcBef>
                      </a:pPr>
                      <a:r>
                        <a:rPr sz="1800" dirty="0">
                          <a:latin typeface="Arial MT"/>
                          <a:cs typeface="Arial MT"/>
                        </a:rPr>
                        <a:t>5</a:t>
                      </a:r>
                    </a:p>
                  </a:txBody>
                  <a:tcPr marL="0" marR="0" marT="210185" marB="0"/>
                </a:tc>
                <a:tc>
                  <a:txBody>
                    <a:bodyPr/>
                    <a:lstStyle/>
                    <a:p>
                      <a:pPr marR="1270" algn="ctr">
                        <a:lnSpc>
                          <a:spcPct val="100000"/>
                        </a:lnSpc>
                        <a:spcBef>
                          <a:spcPts val="1655"/>
                        </a:spcBef>
                      </a:pPr>
                      <a:r>
                        <a:rPr sz="1800" dirty="0">
                          <a:latin typeface="Arial MT"/>
                          <a:cs typeface="Arial MT"/>
                        </a:rPr>
                        <a:t>4</a:t>
                      </a:r>
                    </a:p>
                  </a:txBody>
                  <a:tcPr marL="0" marR="0" marT="210185" marB="0"/>
                </a:tc>
                <a:tc>
                  <a:txBody>
                    <a:bodyPr/>
                    <a:lstStyle/>
                    <a:p>
                      <a:pPr>
                        <a:lnSpc>
                          <a:spcPct val="100000"/>
                        </a:lnSpc>
                      </a:pPr>
                      <a:endParaRPr sz="23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3"/>
                  </a:ext>
                </a:extLst>
              </a:tr>
              <a:tr h="468936">
                <a:tc>
                  <a:txBody>
                    <a:bodyPr/>
                    <a:lstStyle/>
                    <a:p>
                      <a:pPr marL="31750">
                        <a:lnSpc>
                          <a:spcPct val="100000"/>
                        </a:lnSpc>
                        <a:spcBef>
                          <a:spcPts val="565"/>
                        </a:spcBef>
                      </a:pPr>
                      <a:r>
                        <a:rPr sz="1800" dirty="0">
                          <a:latin typeface="Arial MT"/>
                          <a:cs typeface="Arial MT"/>
                        </a:rPr>
                        <a:t>1</a:t>
                      </a:r>
                    </a:p>
                  </a:txBody>
                  <a:tcPr marL="0" marR="0" marT="71755" marB="0"/>
                </a:tc>
                <a:tc>
                  <a:txBody>
                    <a:bodyPr/>
                    <a:lstStyle/>
                    <a:p>
                      <a:pPr marR="1270" algn="ctr">
                        <a:lnSpc>
                          <a:spcPct val="100000"/>
                        </a:lnSpc>
                        <a:spcBef>
                          <a:spcPts val="715"/>
                        </a:spcBef>
                      </a:pPr>
                      <a:r>
                        <a:rPr sz="1800" dirty="0">
                          <a:latin typeface="Arial MT"/>
                          <a:cs typeface="Arial MT"/>
                        </a:rPr>
                        <a:t>5</a:t>
                      </a:r>
                    </a:p>
                  </a:txBody>
                  <a:tcPr marL="0" marR="0" marT="90805" marB="0"/>
                </a:tc>
                <a:tc>
                  <a:txBody>
                    <a:bodyPr/>
                    <a:lstStyle/>
                    <a:p>
                      <a:pPr marL="99695" algn="ctr">
                        <a:lnSpc>
                          <a:spcPct val="100000"/>
                        </a:lnSpc>
                        <a:spcBef>
                          <a:spcPts val="565"/>
                        </a:spcBef>
                      </a:pPr>
                      <a:r>
                        <a:rPr sz="1800" spc="-5" dirty="0">
                          <a:latin typeface="Arial MT"/>
                          <a:cs typeface="Arial MT"/>
                        </a:rPr>
                        <a:t>10</a:t>
                      </a:r>
                      <a:r>
                        <a:rPr sz="1800" spc="-30" dirty="0">
                          <a:latin typeface="Arial MT"/>
                          <a:cs typeface="Arial MT"/>
                        </a:rPr>
                        <a:t> </a:t>
                      </a:r>
                      <a:r>
                        <a:rPr sz="1800" spc="-5" dirty="0">
                          <a:latin typeface="Arial MT"/>
                          <a:cs typeface="Arial MT"/>
                        </a:rPr>
                        <a:t>page</a:t>
                      </a:r>
                      <a:r>
                        <a:rPr sz="1800" spc="-20" dirty="0">
                          <a:latin typeface="Arial MT"/>
                          <a:cs typeface="Arial MT"/>
                        </a:rPr>
                        <a:t> </a:t>
                      </a:r>
                      <a:r>
                        <a:rPr sz="1800" spc="-5" dirty="0">
                          <a:latin typeface="Arial MT"/>
                          <a:cs typeface="Arial MT"/>
                        </a:rPr>
                        <a:t>faults</a:t>
                      </a:r>
                      <a:endParaRPr sz="1800" dirty="0">
                        <a:latin typeface="Arial MT"/>
                        <a:cs typeface="Arial MT"/>
                      </a:endParaRPr>
                    </a:p>
                  </a:txBody>
                  <a:tcPr marL="0" marR="0" marT="71755" marB="0"/>
                </a:tc>
                <a:extLst>
                  <a:ext uri="{0D108BD9-81ED-4DB2-BD59-A6C34878D82A}">
                    <a16:rowId xmlns:a16="http://schemas.microsoft.com/office/drawing/2014/main" val="10004"/>
                  </a:ext>
                </a:extLst>
              </a:tr>
              <a:tr h="457560">
                <a:tc>
                  <a:txBody>
                    <a:bodyPr/>
                    <a:lstStyle/>
                    <a:p>
                      <a:pPr marL="31750">
                        <a:lnSpc>
                          <a:spcPct val="100000"/>
                        </a:lnSpc>
                        <a:spcBef>
                          <a:spcPts val="625"/>
                        </a:spcBef>
                      </a:pPr>
                      <a:r>
                        <a:rPr sz="1800" dirty="0">
                          <a:latin typeface="Arial MT"/>
                          <a:cs typeface="Arial MT"/>
                        </a:rPr>
                        <a:t>2</a:t>
                      </a:r>
                    </a:p>
                  </a:txBody>
                  <a:tcPr marL="0" marR="0" marT="79375" marB="0"/>
                </a:tc>
                <a:tc>
                  <a:txBody>
                    <a:bodyPr/>
                    <a:lstStyle/>
                    <a:p>
                      <a:pPr>
                        <a:lnSpc>
                          <a:spcPct val="100000"/>
                        </a:lnSpc>
                      </a:pPr>
                      <a:endParaRPr sz="2300" dirty="0">
                        <a:latin typeface="Times New Roman" panose="02020603050405020304"/>
                        <a:cs typeface="Times New Roman" panose="02020603050405020304"/>
                      </a:endParaRPr>
                    </a:p>
                  </a:txBody>
                  <a:tcPr marL="0" marR="0" marT="0" marB="0"/>
                </a:tc>
                <a:tc>
                  <a:txBody>
                    <a:bodyPr/>
                    <a:lstStyle/>
                    <a:p>
                      <a:pPr>
                        <a:lnSpc>
                          <a:spcPct val="100000"/>
                        </a:lnSpc>
                      </a:pPr>
                      <a:endParaRPr sz="23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5"/>
                  </a:ext>
                </a:extLst>
              </a:tr>
              <a:tr h="356452">
                <a:tc>
                  <a:txBody>
                    <a:bodyPr/>
                    <a:lstStyle/>
                    <a:p>
                      <a:pPr marL="31750">
                        <a:lnSpc>
                          <a:spcPts val="2080"/>
                        </a:lnSpc>
                        <a:spcBef>
                          <a:spcPts val="625"/>
                        </a:spcBef>
                      </a:pPr>
                      <a:r>
                        <a:rPr sz="1800" dirty="0">
                          <a:latin typeface="Arial MT"/>
                          <a:cs typeface="Arial MT"/>
                        </a:rPr>
                        <a:t>3</a:t>
                      </a:r>
                    </a:p>
                  </a:txBody>
                  <a:tcPr marL="0" marR="0" marT="79375" marB="0"/>
                </a:tc>
                <a:tc>
                  <a:txBody>
                    <a:bodyPr/>
                    <a:lstStyle/>
                    <a:p>
                      <a:pPr>
                        <a:lnSpc>
                          <a:spcPct val="100000"/>
                        </a:lnSpc>
                      </a:pPr>
                      <a:endParaRPr sz="2200" dirty="0">
                        <a:latin typeface="Times New Roman" panose="02020603050405020304"/>
                        <a:cs typeface="Times New Roman" panose="02020603050405020304"/>
                      </a:endParaRPr>
                    </a:p>
                  </a:txBody>
                  <a:tcPr marL="0" marR="0" marT="0" marB="0"/>
                </a:tc>
                <a:tc>
                  <a:txBody>
                    <a:bodyPr/>
                    <a:lstStyle/>
                    <a:p>
                      <a:pPr>
                        <a:lnSpc>
                          <a:spcPct val="100000"/>
                        </a:lnSpc>
                      </a:pPr>
                      <a:endParaRPr sz="2200" dirty="0">
                        <a:latin typeface="Times New Roman" panose="02020603050405020304"/>
                        <a:cs typeface="Times New Roman" panose="02020603050405020304"/>
                      </a:endParaRPr>
                    </a:p>
                  </a:txBody>
                  <a:tcPr marL="0" marR="0" marT="0" marB="0"/>
                </a:tc>
                <a:extLst>
                  <a:ext uri="{0D108BD9-81ED-4DB2-BD59-A6C34878D82A}">
                    <a16:rowId xmlns:a16="http://schemas.microsoft.com/office/drawing/2014/main" val="10006"/>
                  </a:ext>
                </a:extLst>
              </a:tr>
            </a:tbl>
          </a:graphicData>
        </a:graphic>
      </p:graphicFrame>
      <p:sp>
        <p:nvSpPr>
          <p:cNvPr id="12" name="object 12"/>
          <p:cNvSpPr txBox="1"/>
          <p:nvPr/>
        </p:nvSpPr>
        <p:spPr>
          <a:xfrm>
            <a:off x="7528941" y="3743070"/>
            <a:ext cx="153035" cy="795089"/>
          </a:xfrm>
          <a:prstGeom prst="rect">
            <a:avLst/>
          </a:prstGeom>
        </p:spPr>
        <p:txBody>
          <a:bodyPr vert="horz" wrap="square" lIns="0" tIns="12700" rIns="0" bIns="0" rtlCol="0">
            <a:spAutoFit/>
          </a:bodyPr>
          <a:lstStyle/>
          <a:p>
            <a:pPr marL="12700">
              <a:lnSpc>
                <a:spcPct val="100000"/>
              </a:lnSpc>
              <a:spcBef>
                <a:spcPts val="100"/>
              </a:spcBef>
            </a:pPr>
            <a:r>
              <a:rPr sz="2000" spc="-5" dirty="0">
                <a:latin typeface="Times New Roman" panose="02020603050405020304" pitchFamily="18" charset="0"/>
                <a:cs typeface="Times New Roman" panose="02020603050405020304" pitchFamily="18" charset="0"/>
              </a:rPr>
              <a:t>1</a:t>
            </a:r>
            <a:endParaRPr sz="2000" dirty="0">
              <a:latin typeface="Times New Roman" panose="02020603050405020304" pitchFamily="18" charset="0"/>
              <a:cs typeface="Times New Roman" panose="02020603050405020304" pitchFamily="18" charset="0"/>
            </a:endParaRPr>
          </a:p>
          <a:p>
            <a:pPr marL="12700">
              <a:lnSpc>
                <a:spcPct val="100000"/>
              </a:lnSpc>
              <a:spcBef>
                <a:spcPts val="1325"/>
              </a:spcBef>
            </a:pPr>
            <a:r>
              <a:rPr sz="2000" spc="-5" dirty="0">
                <a:latin typeface="Times New Roman" panose="02020603050405020304" pitchFamily="18" charset="0"/>
                <a:cs typeface="Times New Roman" panose="02020603050405020304" pitchFamily="18" charset="0"/>
              </a:rPr>
              <a:t>2</a:t>
            </a:r>
            <a:endParaRPr sz="2000" dirty="0">
              <a:latin typeface="Times New Roman" panose="02020603050405020304" pitchFamily="18" charset="0"/>
              <a:cs typeface="Times New Roman" panose="02020603050405020304" pitchFamily="18" charset="0"/>
            </a:endParaRPr>
          </a:p>
        </p:txBody>
      </p:sp>
      <p:sp>
        <p:nvSpPr>
          <p:cNvPr id="13" name="object 2"/>
          <p:cNvSpPr txBox="1">
            <a:spLocks/>
          </p:cNvSpPr>
          <p:nvPr/>
        </p:nvSpPr>
        <p:spPr>
          <a:xfrm>
            <a:off x="304800" y="0"/>
            <a:ext cx="5410200" cy="690574"/>
          </a:xfrm>
          <a:prstGeom prst="rect">
            <a:avLst/>
          </a:prstGeom>
        </p:spPr>
        <p:txBody>
          <a:bodyPr vert="horz" wrap="square" lIns="0" tIns="13335" rIns="0" bIns="0" rtlCol="0">
            <a:spAutoFit/>
          </a:bodyPr>
          <a:lstStyle>
            <a:lvl1pPr>
              <a:defRPr sz="2200" b="0" i="0">
                <a:solidFill>
                  <a:schemeClr val="bg1"/>
                </a:solidFill>
                <a:latin typeface="Times New Roman" panose="02020603050405020304"/>
                <a:ea typeface="+mj-ea"/>
                <a:cs typeface="Times New Roman" panose="02020603050405020304"/>
              </a:defRPr>
            </a:lvl1pPr>
          </a:lstStyle>
          <a:p>
            <a:pPr marL="12700">
              <a:spcBef>
                <a:spcPts val="105"/>
              </a:spcBef>
            </a:pPr>
            <a:r>
              <a:rPr lang="en-IN" sz="4400" b="1" kern="0" spc="-30" dirty="0">
                <a:solidFill>
                  <a:srgbClr val="000000"/>
                </a:solidFill>
                <a:latin typeface="Times New Roman" panose="02020603050405020304" pitchFamily="18" charset="0"/>
                <a:cs typeface="Times New Roman" panose="02020603050405020304" pitchFamily="18" charset="0"/>
              </a:rPr>
              <a:t> </a:t>
            </a:r>
            <a:r>
              <a:rPr lang="en-IN" sz="4400" b="1" kern="0" dirty="0">
                <a:solidFill>
                  <a:srgbClr val="000000"/>
                </a:solidFill>
                <a:latin typeface="Times New Roman" panose="02020603050405020304" pitchFamily="18" charset="0"/>
                <a:cs typeface="Times New Roman" panose="02020603050405020304" pitchFamily="18" charset="0"/>
              </a:rPr>
              <a:t>FIFO</a:t>
            </a:r>
            <a:endParaRPr lang="en-IN" sz="4400" kern="0" dirty="0">
              <a:latin typeface="Times New Roman" panose="02020603050405020304" pitchFamily="18" charset="0"/>
              <a:cs typeface="Times New Roman" panose="02020603050405020304" pitchFamily="18" charset="0"/>
            </a:endParaRPr>
          </a:p>
        </p:txBody>
      </p:sp>
      <p:sp>
        <p:nvSpPr>
          <p:cNvPr id="16" name="object 3"/>
          <p:cNvSpPr txBox="1"/>
          <p:nvPr/>
        </p:nvSpPr>
        <p:spPr>
          <a:xfrm>
            <a:off x="879994" y="983742"/>
            <a:ext cx="5849620" cy="320601"/>
          </a:xfrm>
          <a:prstGeom prst="rect">
            <a:avLst/>
          </a:prstGeom>
        </p:spPr>
        <p:txBody>
          <a:bodyPr vert="horz" wrap="square" lIns="0" tIns="12700" rIns="0" bIns="0" rtlCol="0">
            <a:spAutoFit/>
          </a:bodyPr>
          <a:lstStyle/>
          <a:p>
            <a:pPr marL="12700">
              <a:lnSpc>
                <a:spcPct val="100000"/>
              </a:lnSpc>
              <a:spcBef>
                <a:spcPts val="100"/>
              </a:spcBef>
              <a:tabLst>
                <a:tab pos="241300" algn="l"/>
              </a:tabLst>
            </a:pPr>
            <a:r>
              <a:rPr lang="en-IN" sz="2000" b="1" spc="-20" dirty="0">
                <a:latin typeface="Times New Roman" panose="02020603050405020304" pitchFamily="18" charset="0"/>
                <a:cs typeface="Times New Roman" panose="02020603050405020304" pitchFamily="18" charset="0"/>
              </a:rPr>
              <a:t>Solution 6</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9" y="0"/>
            <a:ext cx="5986780" cy="696595"/>
          </a:xfrm>
          <a:prstGeom prst="rect">
            <a:avLst/>
          </a:prstGeom>
        </p:spPr>
        <p:txBody>
          <a:bodyPr vert="horz" wrap="square" lIns="0" tIns="12700" rIns="0" bIns="0" rtlCol="0">
            <a:spAutoFit/>
          </a:bodyPr>
          <a:lstStyle/>
          <a:p>
            <a:pPr marL="12700">
              <a:lnSpc>
                <a:spcPct val="100000"/>
              </a:lnSpc>
              <a:spcBef>
                <a:spcPts val="100"/>
              </a:spcBef>
            </a:pPr>
            <a:r>
              <a:rPr sz="4400" b="1" dirty="0">
                <a:solidFill>
                  <a:srgbClr val="000000"/>
                </a:solidFill>
                <a:latin typeface="Times New Roman" panose="02020603050405020304"/>
                <a:cs typeface="Times New Roman" panose="02020603050405020304"/>
              </a:rPr>
              <a:t>First</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in</a:t>
            </a:r>
            <a:r>
              <a:rPr sz="4400" b="1" spc="-1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First</a:t>
            </a:r>
            <a:r>
              <a:rPr sz="4400" b="1" spc="-35" dirty="0">
                <a:solidFill>
                  <a:srgbClr val="000000"/>
                </a:solidFill>
                <a:latin typeface="Times New Roman" panose="02020603050405020304"/>
                <a:cs typeface="Times New Roman" panose="02020603050405020304"/>
              </a:rPr>
              <a:t> </a:t>
            </a:r>
            <a:r>
              <a:rPr sz="4400" b="1" dirty="0">
                <a:solidFill>
                  <a:srgbClr val="000000"/>
                </a:solidFill>
                <a:latin typeface="Times New Roman" panose="02020603050405020304"/>
                <a:cs typeface="Times New Roman" panose="02020603050405020304"/>
              </a:rPr>
              <a:t>Out</a:t>
            </a:r>
            <a:r>
              <a:rPr sz="4400" b="1" spc="-15" dirty="0">
                <a:solidFill>
                  <a:srgbClr val="000000"/>
                </a:solidFill>
                <a:latin typeface="Times New Roman" panose="02020603050405020304"/>
                <a:cs typeface="Times New Roman" panose="02020603050405020304"/>
              </a:rPr>
              <a:t> </a:t>
            </a:r>
            <a:r>
              <a:rPr sz="4400" b="1" spc="-5" dirty="0">
                <a:solidFill>
                  <a:srgbClr val="000000"/>
                </a:solidFill>
                <a:latin typeface="Times New Roman" panose="02020603050405020304"/>
                <a:cs typeface="Times New Roman" panose="02020603050405020304"/>
              </a:rPr>
              <a:t>(FIFO)</a:t>
            </a:r>
            <a:endParaRPr sz="4400" dirty="0">
              <a:latin typeface="Times New Roman" panose="02020603050405020304"/>
              <a:cs typeface="Times New Roman" panose="02020603050405020304"/>
            </a:endParaRPr>
          </a:p>
        </p:txBody>
      </p:sp>
      <p:grpSp>
        <p:nvGrpSpPr>
          <p:cNvPr id="3" name="object 3"/>
          <p:cNvGrpSpPr/>
          <p:nvPr/>
        </p:nvGrpSpPr>
        <p:grpSpPr>
          <a:xfrm>
            <a:off x="427990" y="1456689"/>
            <a:ext cx="11154410" cy="1875465"/>
            <a:chOff x="275590" y="1456689"/>
            <a:chExt cx="11084560" cy="1692275"/>
          </a:xfrm>
        </p:grpSpPr>
        <p:sp>
          <p:nvSpPr>
            <p:cNvPr id="4" name="object 4"/>
            <p:cNvSpPr/>
            <p:nvPr/>
          </p:nvSpPr>
          <p:spPr>
            <a:xfrm>
              <a:off x="281940" y="1802891"/>
              <a:ext cx="11071860" cy="1339850"/>
            </a:xfrm>
            <a:custGeom>
              <a:avLst/>
              <a:gdLst/>
              <a:ahLst/>
              <a:cxnLst/>
              <a:rect l="l" t="t" r="r" b="b"/>
              <a:pathLst>
                <a:path w="11071860" h="1339850">
                  <a:moveTo>
                    <a:pt x="0" y="1339596"/>
                  </a:moveTo>
                  <a:lnTo>
                    <a:pt x="11071860" y="1339596"/>
                  </a:lnTo>
                  <a:lnTo>
                    <a:pt x="11071860" y="0"/>
                  </a:lnTo>
                  <a:lnTo>
                    <a:pt x="0" y="0"/>
                  </a:lnTo>
                  <a:lnTo>
                    <a:pt x="0" y="1339596"/>
                  </a:lnTo>
                  <a:close/>
                </a:path>
              </a:pathLst>
            </a:custGeom>
            <a:ln w="12699">
              <a:solidFill>
                <a:srgbClr val="5B9BD4"/>
              </a:solidFill>
            </a:ln>
          </p:spPr>
          <p:txBody>
            <a:bodyPr wrap="square" lIns="0" tIns="0" rIns="0" bIns="0" rtlCol="0"/>
            <a:lstStyle/>
            <a:p>
              <a:endParaRPr dirty="0"/>
            </a:p>
          </p:txBody>
        </p:sp>
        <p:sp>
          <p:nvSpPr>
            <p:cNvPr id="5" name="object 5"/>
            <p:cNvSpPr/>
            <p:nvPr/>
          </p:nvSpPr>
          <p:spPr>
            <a:xfrm>
              <a:off x="836676" y="1463039"/>
              <a:ext cx="7749540" cy="678180"/>
            </a:xfrm>
            <a:custGeom>
              <a:avLst/>
              <a:gdLst/>
              <a:ahLst/>
              <a:cxnLst/>
              <a:rect l="l" t="t" r="r" b="b"/>
              <a:pathLst>
                <a:path w="7749540" h="678180">
                  <a:moveTo>
                    <a:pt x="7636509" y="0"/>
                  </a:moveTo>
                  <a:lnTo>
                    <a:pt x="113030" y="0"/>
                  </a:lnTo>
                  <a:lnTo>
                    <a:pt x="69035" y="8874"/>
                  </a:lnTo>
                  <a:lnTo>
                    <a:pt x="33107" y="33083"/>
                  </a:lnTo>
                  <a:lnTo>
                    <a:pt x="8883" y="69008"/>
                  </a:lnTo>
                  <a:lnTo>
                    <a:pt x="0" y="113030"/>
                  </a:lnTo>
                  <a:lnTo>
                    <a:pt x="0" y="565150"/>
                  </a:lnTo>
                  <a:lnTo>
                    <a:pt x="8883" y="609171"/>
                  </a:lnTo>
                  <a:lnTo>
                    <a:pt x="33107" y="645096"/>
                  </a:lnTo>
                  <a:lnTo>
                    <a:pt x="69035" y="669305"/>
                  </a:lnTo>
                  <a:lnTo>
                    <a:pt x="113030" y="678180"/>
                  </a:lnTo>
                  <a:lnTo>
                    <a:pt x="7636509" y="678180"/>
                  </a:lnTo>
                  <a:lnTo>
                    <a:pt x="7680531" y="669305"/>
                  </a:lnTo>
                  <a:lnTo>
                    <a:pt x="7716456" y="645096"/>
                  </a:lnTo>
                  <a:lnTo>
                    <a:pt x="7740665" y="609171"/>
                  </a:lnTo>
                  <a:lnTo>
                    <a:pt x="7749540" y="565150"/>
                  </a:lnTo>
                  <a:lnTo>
                    <a:pt x="7749540" y="113030"/>
                  </a:lnTo>
                  <a:lnTo>
                    <a:pt x="7740665" y="69008"/>
                  </a:lnTo>
                  <a:lnTo>
                    <a:pt x="7716456" y="33083"/>
                  </a:lnTo>
                  <a:lnTo>
                    <a:pt x="7680531" y="8874"/>
                  </a:lnTo>
                  <a:lnTo>
                    <a:pt x="7636509" y="0"/>
                  </a:lnTo>
                  <a:close/>
                </a:path>
              </a:pathLst>
            </a:custGeom>
            <a:solidFill>
              <a:srgbClr val="5B9BD4"/>
            </a:solidFill>
          </p:spPr>
          <p:txBody>
            <a:bodyPr wrap="square" lIns="0" tIns="0" rIns="0" bIns="0" rtlCol="0"/>
            <a:lstStyle/>
            <a:p>
              <a:endParaRPr dirty="0"/>
            </a:p>
          </p:txBody>
        </p:sp>
        <p:sp>
          <p:nvSpPr>
            <p:cNvPr id="6" name="object 6"/>
            <p:cNvSpPr/>
            <p:nvPr/>
          </p:nvSpPr>
          <p:spPr>
            <a:xfrm>
              <a:off x="836676" y="1463039"/>
              <a:ext cx="7749540" cy="678180"/>
            </a:xfrm>
            <a:custGeom>
              <a:avLst/>
              <a:gdLst/>
              <a:ahLst/>
              <a:cxnLst/>
              <a:rect l="l" t="t" r="r" b="b"/>
              <a:pathLst>
                <a:path w="7749540" h="678180">
                  <a:moveTo>
                    <a:pt x="0" y="113030"/>
                  </a:moveTo>
                  <a:lnTo>
                    <a:pt x="8883" y="69008"/>
                  </a:lnTo>
                  <a:lnTo>
                    <a:pt x="33107" y="33083"/>
                  </a:lnTo>
                  <a:lnTo>
                    <a:pt x="69035" y="8874"/>
                  </a:lnTo>
                  <a:lnTo>
                    <a:pt x="113030" y="0"/>
                  </a:lnTo>
                  <a:lnTo>
                    <a:pt x="7636509" y="0"/>
                  </a:lnTo>
                  <a:lnTo>
                    <a:pt x="7680531" y="8874"/>
                  </a:lnTo>
                  <a:lnTo>
                    <a:pt x="7716456" y="33083"/>
                  </a:lnTo>
                  <a:lnTo>
                    <a:pt x="7740665" y="69008"/>
                  </a:lnTo>
                  <a:lnTo>
                    <a:pt x="7749540" y="113030"/>
                  </a:lnTo>
                  <a:lnTo>
                    <a:pt x="7749540" y="565150"/>
                  </a:lnTo>
                  <a:lnTo>
                    <a:pt x="7740665" y="609171"/>
                  </a:lnTo>
                  <a:lnTo>
                    <a:pt x="7716456" y="645096"/>
                  </a:lnTo>
                  <a:lnTo>
                    <a:pt x="7680531" y="669305"/>
                  </a:lnTo>
                  <a:lnTo>
                    <a:pt x="7636509" y="678180"/>
                  </a:lnTo>
                  <a:lnTo>
                    <a:pt x="113030" y="678180"/>
                  </a:lnTo>
                  <a:lnTo>
                    <a:pt x="69035" y="669305"/>
                  </a:lnTo>
                  <a:lnTo>
                    <a:pt x="33107" y="645096"/>
                  </a:lnTo>
                  <a:lnTo>
                    <a:pt x="8883" y="609171"/>
                  </a:lnTo>
                  <a:lnTo>
                    <a:pt x="0" y="565150"/>
                  </a:lnTo>
                  <a:lnTo>
                    <a:pt x="0" y="113030"/>
                  </a:lnTo>
                  <a:close/>
                </a:path>
              </a:pathLst>
            </a:custGeom>
            <a:ln w="12700">
              <a:solidFill>
                <a:srgbClr val="FFFFFF"/>
              </a:solidFill>
            </a:ln>
          </p:spPr>
          <p:txBody>
            <a:bodyPr wrap="square" lIns="0" tIns="0" rIns="0" bIns="0" rtlCol="0"/>
            <a:lstStyle/>
            <a:p>
              <a:endParaRPr dirty="0"/>
            </a:p>
          </p:txBody>
        </p:sp>
      </p:grpSp>
      <p:sp>
        <p:nvSpPr>
          <p:cNvPr id="7" name="object 7"/>
          <p:cNvSpPr txBox="1"/>
          <p:nvPr/>
        </p:nvSpPr>
        <p:spPr>
          <a:xfrm>
            <a:off x="1065276" y="1586560"/>
            <a:ext cx="10364724" cy="2085827"/>
          </a:xfrm>
          <a:prstGeom prst="rect">
            <a:avLst/>
          </a:prstGeom>
        </p:spPr>
        <p:txBody>
          <a:bodyPr vert="horz" wrap="square" lIns="0" tIns="13335" rIns="0" bIns="0" rtlCol="0">
            <a:spAutoFit/>
          </a:bodyPr>
          <a:lstStyle/>
          <a:p>
            <a:pPr marL="33020">
              <a:lnSpc>
                <a:spcPct val="100000"/>
              </a:lnSpc>
              <a:spcBef>
                <a:spcPts val="105"/>
              </a:spcBef>
            </a:pPr>
            <a:r>
              <a:rPr sz="2300" spc="-15" dirty="0">
                <a:solidFill>
                  <a:srgbClr val="FFFFFF"/>
                </a:solidFill>
                <a:latin typeface="Cambria" panose="02040503050406030204"/>
                <a:cs typeface="Cambria" panose="02040503050406030204"/>
              </a:rPr>
              <a:t>Advantage</a:t>
            </a:r>
            <a:r>
              <a:rPr lang="en-IN" sz="2300" spc="-15" dirty="0">
                <a:solidFill>
                  <a:srgbClr val="FFFFFF"/>
                </a:solidFill>
                <a:latin typeface="Cambria" panose="02040503050406030204"/>
                <a:cs typeface="Cambria" panose="02040503050406030204"/>
              </a:rPr>
              <a:t>s</a:t>
            </a:r>
          </a:p>
          <a:p>
            <a:pPr marL="33020">
              <a:lnSpc>
                <a:spcPct val="100000"/>
              </a:lnSpc>
              <a:spcBef>
                <a:spcPts val="105"/>
              </a:spcBef>
            </a:pPr>
            <a:endParaRPr lang="en-IN" sz="2300" spc="-15" dirty="0">
              <a:solidFill>
                <a:srgbClr val="FFFFFF"/>
              </a:solidFill>
              <a:latin typeface="Cambria" panose="02040503050406030204"/>
              <a:cs typeface="Cambria" panose="02040503050406030204"/>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Easy to understand and implement:</a:t>
            </a:r>
            <a:r>
              <a:rPr lang="en-US" sz="1600" dirty="0">
                <a:latin typeface="Times New Roman" panose="02020603050405020304" pitchFamily="18" charset="0"/>
                <a:cs typeface="Times New Roman" panose="02020603050405020304" pitchFamily="18" charset="0"/>
              </a:rPr>
              <a:t> The FIFO page replacement algorithm is very straightforward and easy to understand, making it a simple algorithm to implement.</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Low overhead:</a:t>
            </a:r>
            <a:r>
              <a:rPr lang="en-US" sz="1600" dirty="0">
                <a:latin typeface="Times New Roman" panose="02020603050405020304" pitchFamily="18" charset="0"/>
                <a:cs typeface="Times New Roman" panose="02020603050405020304" pitchFamily="18" charset="0"/>
              </a:rPr>
              <a:t> The algorithm has low overhead and does not require any additional data structures to maintain information about page references.</a:t>
            </a:r>
          </a:p>
          <a:p>
            <a:pPr marL="33020">
              <a:lnSpc>
                <a:spcPct val="100000"/>
              </a:lnSpc>
              <a:spcBef>
                <a:spcPts val="105"/>
              </a:spcBef>
            </a:pPr>
            <a:endParaRPr sz="2300" dirty="0">
              <a:latin typeface="Cambria" panose="02040503050406030204"/>
              <a:cs typeface="Cambria" panose="02040503050406030204"/>
            </a:endParaRPr>
          </a:p>
        </p:txBody>
      </p:sp>
      <p:grpSp>
        <p:nvGrpSpPr>
          <p:cNvPr id="8" name="object 8"/>
          <p:cNvGrpSpPr/>
          <p:nvPr/>
        </p:nvGrpSpPr>
        <p:grpSpPr>
          <a:xfrm>
            <a:off x="421640" y="3272790"/>
            <a:ext cx="11084560" cy="2670810"/>
            <a:chOff x="275590" y="3259582"/>
            <a:chExt cx="11084560" cy="2670810"/>
          </a:xfrm>
        </p:grpSpPr>
        <p:sp>
          <p:nvSpPr>
            <p:cNvPr id="9" name="object 9"/>
            <p:cNvSpPr/>
            <p:nvPr/>
          </p:nvSpPr>
          <p:spPr>
            <a:xfrm>
              <a:off x="281940" y="3605784"/>
              <a:ext cx="11071860" cy="2318385"/>
            </a:xfrm>
            <a:custGeom>
              <a:avLst/>
              <a:gdLst/>
              <a:ahLst/>
              <a:cxnLst/>
              <a:rect l="l" t="t" r="r" b="b"/>
              <a:pathLst>
                <a:path w="11071860" h="2318385">
                  <a:moveTo>
                    <a:pt x="0" y="2318004"/>
                  </a:moveTo>
                  <a:lnTo>
                    <a:pt x="11071860" y="2318004"/>
                  </a:lnTo>
                  <a:lnTo>
                    <a:pt x="11071860" y="0"/>
                  </a:lnTo>
                  <a:lnTo>
                    <a:pt x="0" y="0"/>
                  </a:lnTo>
                  <a:lnTo>
                    <a:pt x="0" y="2318004"/>
                  </a:lnTo>
                  <a:close/>
                </a:path>
              </a:pathLst>
            </a:custGeom>
            <a:ln w="12700">
              <a:solidFill>
                <a:srgbClr val="5B9BD4"/>
              </a:solidFill>
            </a:ln>
          </p:spPr>
          <p:txBody>
            <a:bodyPr wrap="square" lIns="0" tIns="0" rIns="0" bIns="0" rtlCol="0"/>
            <a:lstStyle/>
            <a:p>
              <a:endParaRPr dirty="0"/>
            </a:p>
          </p:txBody>
        </p:sp>
        <p:sp>
          <p:nvSpPr>
            <p:cNvPr id="10" name="object 10"/>
            <p:cNvSpPr/>
            <p:nvPr/>
          </p:nvSpPr>
          <p:spPr>
            <a:xfrm>
              <a:off x="836676" y="3265932"/>
              <a:ext cx="7749540" cy="680085"/>
            </a:xfrm>
            <a:custGeom>
              <a:avLst/>
              <a:gdLst/>
              <a:ahLst/>
              <a:cxnLst/>
              <a:rect l="l" t="t" r="r" b="b"/>
              <a:pathLst>
                <a:path w="7749540" h="680085">
                  <a:moveTo>
                    <a:pt x="7636256" y="0"/>
                  </a:moveTo>
                  <a:lnTo>
                    <a:pt x="113284" y="0"/>
                  </a:lnTo>
                  <a:lnTo>
                    <a:pt x="69190" y="8895"/>
                  </a:lnTo>
                  <a:lnTo>
                    <a:pt x="33181" y="33162"/>
                  </a:lnTo>
                  <a:lnTo>
                    <a:pt x="8903" y="69169"/>
                  </a:lnTo>
                  <a:lnTo>
                    <a:pt x="0" y="113283"/>
                  </a:lnTo>
                  <a:lnTo>
                    <a:pt x="0" y="566419"/>
                  </a:lnTo>
                  <a:lnTo>
                    <a:pt x="8903" y="610534"/>
                  </a:lnTo>
                  <a:lnTo>
                    <a:pt x="33181" y="646541"/>
                  </a:lnTo>
                  <a:lnTo>
                    <a:pt x="69190" y="670808"/>
                  </a:lnTo>
                  <a:lnTo>
                    <a:pt x="113284" y="679703"/>
                  </a:lnTo>
                  <a:lnTo>
                    <a:pt x="7636256" y="679703"/>
                  </a:lnTo>
                  <a:lnTo>
                    <a:pt x="7680370" y="670808"/>
                  </a:lnTo>
                  <a:lnTo>
                    <a:pt x="7716377" y="646541"/>
                  </a:lnTo>
                  <a:lnTo>
                    <a:pt x="7740644" y="610534"/>
                  </a:lnTo>
                  <a:lnTo>
                    <a:pt x="7749540" y="566419"/>
                  </a:lnTo>
                  <a:lnTo>
                    <a:pt x="7749540" y="113283"/>
                  </a:lnTo>
                  <a:lnTo>
                    <a:pt x="7740644" y="69169"/>
                  </a:lnTo>
                  <a:lnTo>
                    <a:pt x="7716377" y="33162"/>
                  </a:lnTo>
                  <a:lnTo>
                    <a:pt x="7680370" y="8895"/>
                  </a:lnTo>
                  <a:lnTo>
                    <a:pt x="7636256" y="0"/>
                  </a:lnTo>
                  <a:close/>
                </a:path>
              </a:pathLst>
            </a:custGeom>
            <a:solidFill>
              <a:srgbClr val="5B9BD4"/>
            </a:solidFill>
          </p:spPr>
          <p:txBody>
            <a:bodyPr wrap="square" lIns="0" tIns="0" rIns="0" bIns="0" rtlCol="0"/>
            <a:lstStyle/>
            <a:p>
              <a:endParaRPr dirty="0"/>
            </a:p>
          </p:txBody>
        </p:sp>
        <p:sp>
          <p:nvSpPr>
            <p:cNvPr id="11" name="object 11"/>
            <p:cNvSpPr/>
            <p:nvPr/>
          </p:nvSpPr>
          <p:spPr>
            <a:xfrm>
              <a:off x="836676" y="3265932"/>
              <a:ext cx="7749540" cy="680085"/>
            </a:xfrm>
            <a:custGeom>
              <a:avLst/>
              <a:gdLst/>
              <a:ahLst/>
              <a:cxnLst/>
              <a:rect l="l" t="t" r="r" b="b"/>
              <a:pathLst>
                <a:path w="7749540" h="680085">
                  <a:moveTo>
                    <a:pt x="0" y="113283"/>
                  </a:moveTo>
                  <a:lnTo>
                    <a:pt x="8903" y="69169"/>
                  </a:lnTo>
                  <a:lnTo>
                    <a:pt x="33181" y="33162"/>
                  </a:lnTo>
                  <a:lnTo>
                    <a:pt x="69190" y="8895"/>
                  </a:lnTo>
                  <a:lnTo>
                    <a:pt x="113284" y="0"/>
                  </a:lnTo>
                  <a:lnTo>
                    <a:pt x="7636256" y="0"/>
                  </a:lnTo>
                  <a:lnTo>
                    <a:pt x="7680370" y="8895"/>
                  </a:lnTo>
                  <a:lnTo>
                    <a:pt x="7716377" y="33162"/>
                  </a:lnTo>
                  <a:lnTo>
                    <a:pt x="7740644" y="69169"/>
                  </a:lnTo>
                  <a:lnTo>
                    <a:pt x="7749540" y="113283"/>
                  </a:lnTo>
                  <a:lnTo>
                    <a:pt x="7749540" y="566419"/>
                  </a:lnTo>
                  <a:lnTo>
                    <a:pt x="7740644" y="610534"/>
                  </a:lnTo>
                  <a:lnTo>
                    <a:pt x="7716377" y="646541"/>
                  </a:lnTo>
                  <a:lnTo>
                    <a:pt x="7680370" y="670808"/>
                  </a:lnTo>
                  <a:lnTo>
                    <a:pt x="7636256" y="679703"/>
                  </a:lnTo>
                  <a:lnTo>
                    <a:pt x="113284" y="679703"/>
                  </a:lnTo>
                  <a:lnTo>
                    <a:pt x="69190" y="670808"/>
                  </a:lnTo>
                  <a:lnTo>
                    <a:pt x="33181" y="646541"/>
                  </a:lnTo>
                  <a:lnTo>
                    <a:pt x="8903" y="610534"/>
                  </a:lnTo>
                  <a:lnTo>
                    <a:pt x="0" y="566419"/>
                  </a:lnTo>
                  <a:lnTo>
                    <a:pt x="0" y="113283"/>
                  </a:lnTo>
                  <a:close/>
                </a:path>
              </a:pathLst>
            </a:custGeom>
            <a:ln w="12700">
              <a:solidFill>
                <a:srgbClr val="FFFFFF"/>
              </a:solidFill>
            </a:ln>
          </p:spPr>
          <p:txBody>
            <a:bodyPr wrap="square" lIns="0" tIns="0" rIns="0" bIns="0" rtlCol="0"/>
            <a:lstStyle/>
            <a:p>
              <a:endParaRPr dirty="0"/>
            </a:p>
          </p:txBody>
        </p:sp>
      </p:grpSp>
      <p:sp>
        <p:nvSpPr>
          <p:cNvPr id="12" name="object 12"/>
          <p:cNvSpPr txBox="1"/>
          <p:nvPr/>
        </p:nvSpPr>
        <p:spPr>
          <a:xfrm>
            <a:off x="1141476" y="3482593"/>
            <a:ext cx="10364724" cy="2768065"/>
          </a:xfrm>
          <a:prstGeom prst="rect">
            <a:avLst/>
          </a:prstGeom>
        </p:spPr>
        <p:txBody>
          <a:bodyPr vert="horz" wrap="square" lIns="0" tIns="13335" rIns="0" bIns="0" rtlCol="0">
            <a:spAutoFit/>
          </a:bodyPr>
          <a:lstStyle/>
          <a:p>
            <a:pPr marL="33020">
              <a:lnSpc>
                <a:spcPct val="100000"/>
              </a:lnSpc>
              <a:spcBef>
                <a:spcPts val="105"/>
              </a:spcBef>
            </a:pPr>
            <a:r>
              <a:rPr sz="2300" spc="-10" dirty="0">
                <a:solidFill>
                  <a:srgbClr val="FFFFFF"/>
                </a:solidFill>
                <a:latin typeface="Cambria" panose="02040503050406030204"/>
                <a:cs typeface="Cambria" panose="02040503050406030204"/>
              </a:rPr>
              <a:t>Disadvantage</a:t>
            </a:r>
            <a:r>
              <a:rPr lang="en-IN" sz="2300" spc="-10" dirty="0">
                <a:solidFill>
                  <a:srgbClr val="FFFFFF"/>
                </a:solidFill>
                <a:latin typeface="Cambria" panose="02040503050406030204"/>
                <a:cs typeface="Cambria" panose="02040503050406030204"/>
              </a:rPr>
              <a:t>s</a:t>
            </a:r>
            <a:endParaRPr sz="2300" dirty="0">
              <a:latin typeface="Cambria" panose="02040503050406030204"/>
              <a:cs typeface="Cambria" panose="02040503050406030204"/>
            </a:endParaRPr>
          </a:p>
          <a:p>
            <a:endParaRPr lang="en-US" sz="1600"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Poor performance:</a:t>
            </a:r>
            <a:r>
              <a:rPr lang="en-US" sz="1600" dirty="0">
                <a:latin typeface="Times New Roman" panose="02020603050405020304" pitchFamily="18" charset="0"/>
                <a:cs typeface="Times New Roman" panose="02020603050405020304" pitchFamily="18" charset="0"/>
              </a:rPr>
              <a:t> FIFO page replacement algorithm can suffer from poor performance, especially when the number of page faults is high.</a:t>
            </a:r>
          </a:p>
          <a:p>
            <a:pPr marL="285750" indent="-285750">
              <a:buFont typeface="Arial" panose="020B0604020202020204" pitchFamily="34" charset="0"/>
              <a:buChar char="•"/>
            </a:pPr>
            <a:r>
              <a:rPr lang="en-US" sz="1600" b="1" dirty="0" err="1">
                <a:latin typeface="Times New Roman" panose="02020603050405020304" pitchFamily="18" charset="0"/>
                <a:cs typeface="Times New Roman" panose="02020603050405020304" pitchFamily="18" charset="0"/>
              </a:rPr>
              <a:t>Belady’s</a:t>
            </a:r>
            <a:r>
              <a:rPr lang="en-US" sz="1600" b="1" dirty="0">
                <a:latin typeface="Times New Roman" panose="02020603050405020304" pitchFamily="18" charset="0"/>
                <a:cs typeface="Times New Roman" panose="02020603050405020304" pitchFamily="18" charset="0"/>
              </a:rPr>
              <a:t> Anomaly:</a:t>
            </a:r>
            <a:r>
              <a:rPr lang="en-US" sz="1600" dirty="0">
                <a:latin typeface="Times New Roman" panose="02020603050405020304" pitchFamily="18" charset="0"/>
                <a:cs typeface="Times New Roman" panose="02020603050405020304" pitchFamily="18" charset="0"/>
              </a:rPr>
              <a:t> FIFO page replacement algorithm can result in a situation known as </a:t>
            </a:r>
            <a:r>
              <a:rPr lang="en-US" sz="1600" dirty="0" err="1">
                <a:latin typeface="Times New Roman" panose="02020603050405020304" pitchFamily="18" charset="0"/>
                <a:cs typeface="Times New Roman" panose="02020603050405020304" pitchFamily="18" charset="0"/>
              </a:rPr>
              <a:t>Belady’s</a:t>
            </a:r>
            <a:r>
              <a:rPr lang="en-US" sz="1600" dirty="0">
                <a:latin typeface="Times New Roman" panose="02020603050405020304" pitchFamily="18" charset="0"/>
                <a:cs typeface="Times New Roman" panose="02020603050405020304" pitchFamily="18" charset="0"/>
              </a:rPr>
              <a:t> Anomaly, where the number of page faults can increase as the number of frames increases.</a:t>
            </a:r>
          </a:p>
          <a:p>
            <a:pPr marL="285750" indent="-285750">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Does not consider page usage frequency:</a:t>
            </a:r>
            <a:r>
              <a:rPr lang="en-US" sz="1600" dirty="0">
                <a:latin typeface="Times New Roman" panose="02020603050405020304" pitchFamily="18" charset="0"/>
                <a:cs typeface="Times New Roman" panose="02020603050405020304" pitchFamily="18" charset="0"/>
              </a:rPr>
              <a:t> The FIFO algorithm does not take into account how frequently a page is used, and thus, pages that are heavily used may be replaced by pages that are rarely used.</a:t>
            </a:r>
          </a:p>
          <a:p>
            <a:pPr marL="12065">
              <a:lnSpc>
                <a:spcPts val="2590"/>
              </a:lnSpc>
              <a:spcBef>
                <a:spcPts val="2225"/>
              </a:spcBef>
              <a:tabLst>
                <a:tab pos="241300" algn="l"/>
              </a:tabLst>
            </a:pPr>
            <a:endParaRPr sz="2300" dirty="0">
              <a:latin typeface="Cambria" panose="02040503050406030204"/>
              <a:cs typeface="Cambria" panose="02040503050406030204"/>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17314"/>
            <a:ext cx="11353800" cy="4642296"/>
          </a:xfrm>
          <a:prstGeom prst="rect">
            <a:avLst/>
          </a:prstGeom>
        </p:spPr>
        <p:txBody>
          <a:bodyPr vert="horz" wrap="square" lIns="0" tIns="12700" rIns="0" bIns="0" rtlCol="0">
            <a:spAutoFit/>
          </a:bodyPr>
          <a:lstStyle/>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Logical / Virtual Address</a:t>
            </a:r>
            <a:endParaRPr lang="en-US" sz="2400" b="1"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address generated by the CPU</a:t>
            </a: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 Range of logical address are limited to the size of processor.</a:t>
            </a: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 Example: 32-bit processor then address range would be up to 2^32 (4GB).</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Physical / Real Address</a:t>
            </a:r>
            <a:endParaRPr lang="en-US" sz="2400" b="1"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 Address seen by Main memory unit.</a:t>
            </a: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 Range is depend on the size of memory.</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The basic difference between Logical and physical address is that Logical address is generated by CPU in perspective of a program. On the other hand, the physical address is a location that exists in the memory unit.</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Logical and Physical address map</a:t>
            </a:r>
            <a:endParaRPr lang="en-IN" sz="3600" b="1" spc="-65" dirty="0">
              <a:latin typeface="Times New Roman"/>
              <a:cs typeface="Times New Roman"/>
            </a:endParaRPr>
          </a:p>
        </p:txBody>
      </p:sp>
    </p:spTree>
    <p:extLst>
      <p:ext uri="{BB962C8B-B14F-4D97-AF65-F5344CB8AC3E}">
        <p14:creationId xmlns:p14="http://schemas.microsoft.com/office/powerpoint/2010/main" val="10380121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8" y="0"/>
            <a:ext cx="9293861"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solidFill>
                  <a:srgbClr val="000000"/>
                </a:solidFill>
                <a:latin typeface="Times New Roman" panose="02020603050405020304"/>
                <a:cs typeface="Times New Roman" panose="02020603050405020304"/>
              </a:rPr>
              <a:t>2. Optimal Page Replacement</a:t>
            </a:r>
            <a:endParaRPr sz="4400" dirty="0">
              <a:latin typeface="Times New Roman" panose="02020603050405020304"/>
              <a:cs typeface="Times New Roman" panose="02020603050405020304"/>
            </a:endParaRPr>
          </a:p>
        </p:txBody>
      </p:sp>
      <p:sp>
        <p:nvSpPr>
          <p:cNvPr id="7" name="object 7"/>
          <p:cNvSpPr txBox="1"/>
          <p:nvPr/>
        </p:nvSpPr>
        <p:spPr>
          <a:xfrm>
            <a:off x="838200" y="914400"/>
            <a:ext cx="9982200" cy="3054682"/>
          </a:xfrm>
          <a:prstGeom prst="rect">
            <a:avLst/>
          </a:prstGeom>
        </p:spPr>
        <p:txBody>
          <a:bodyPr vert="horz" wrap="square" lIns="0" tIns="12700" rIns="0" bIns="0" rtlCol="0">
            <a:spAutoFit/>
          </a:bodyPr>
          <a:lstStyle/>
          <a:p>
            <a:pPr marL="342900" indent="-342900">
              <a:lnSpc>
                <a:spcPct val="1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the best</a:t>
            </a:r>
            <a:r>
              <a:rPr sz="2400" spc="-5" dirty="0">
                <a:latin typeface="Times New Roman" panose="02020603050405020304" pitchFamily="18" charset="0"/>
                <a:cs typeface="Times New Roman" panose="02020603050405020304" pitchFamily="18" charset="0"/>
              </a:rPr>
              <a:t> page</a:t>
            </a:r>
            <a:r>
              <a:rPr sz="2400" spc="-1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replacement</a:t>
            </a:r>
            <a:r>
              <a:rPr sz="2400" spc="-30" dirty="0">
                <a:latin typeface="Times New Roman" panose="02020603050405020304" pitchFamily="18" charset="0"/>
                <a:cs typeface="Times New Roman" panose="02020603050405020304" pitchFamily="18" charset="0"/>
              </a:rPr>
              <a:t> </a:t>
            </a:r>
            <a:r>
              <a:rPr sz="2400" spc="-5" dirty="0">
                <a:latin typeface="Times New Roman" panose="02020603050405020304" pitchFamily="18" charset="0"/>
                <a:cs typeface="Times New Roman" panose="02020603050405020304" pitchFamily="18" charset="0"/>
              </a:rPr>
              <a:t>algorithm.</a:t>
            </a:r>
            <a:endParaRPr sz="2400" dirty="0">
              <a:latin typeface="Times New Roman" panose="02020603050405020304" pitchFamily="18" charset="0"/>
              <a:cs typeface="Times New Roman" panose="02020603050405020304" pitchFamily="18" charset="0"/>
            </a:endParaRPr>
          </a:p>
          <a:p>
            <a:pPr marL="457200" indent="-457200">
              <a:lnSpc>
                <a:spcPct val="100000"/>
              </a:lnSpc>
              <a:buFont typeface="Arial" panose="020B0604020202020204" pitchFamily="34" charset="0"/>
              <a:buChar char="•"/>
            </a:pPr>
            <a:endParaRPr sz="2400" dirty="0">
              <a:latin typeface="Times New Roman" panose="02020603050405020304" pitchFamily="18" charset="0"/>
              <a:cs typeface="Times New Roman" panose="02020603050405020304" pitchFamily="18" charset="0"/>
            </a:endParaRPr>
          </a:p>
          <a:p>
            <a:pPr marL="342900" indent="-342900">
              <a:lnSpc>
                <a:spcPct val="100000"/>
              </a:lnSpc>
              <a:spcBef>
                <a:spcPts val="30"/>
              </a:spcBef>
              <a:buFont typeface="Arial" panose="020B0604020202020204" pitchFamily="34" charset="0"/>
              <a:buChar char="•"/>
            </a:pPr>
            <a:endParaRPr sz="2400" dirty="0">
              <a:latin typeface="Times New Roman" panose="02020603050405020304" pitchFamily="18" charset="0"/>
              <a:cs typeface="Times New Roman" panose="02020603050405020304" pitchFamily="18" charset="0"/>
            </a:endParaRPr>
          </a:p>
          <a:p>
            <a:pPr marL="342900" indent="-342900">
              <a:lnSpc>
                <a:spcPts val="2710"/>
              </a:lnSpc>
              <a:buFont typeface="Arial" panose="020B0604020202020204" pitchFamily="34" charset="0"/>
              <a:buChar char="•"/>
            </a:pPr>
            <a:r>
              <a:rPr lang="en-US" sz="2400" spc="-5" dirty="0">
                <a:latin typeface="Times New Roman" panose="02020603050405020304" pitchFamily="18" charset="0"/>
                <a:cs typeface="Times New Roman" panose="02020603050405020304" pitchFamily="18" charset="0"/>
              </a:rPr>
              <a:t>The Optimal policy selects for replacement the page that will not be used for longest period of time.</a:t>
            </a:r>
            <a:endParaRPr lang="en-US" sz="2400" dirty="0">
              <a:latin typeface="Times New Roman" panose="02020603050405020304" pitchFamily="18" charset="0"/>
              <a:cs typeface="Times New Roman" panose="02020603050405020304" pitchFamily="18" charset="0"/>
            </a:endParaRPr>
          </a:p>
          <a:p>
            <a:pPr marL="537845" marR="187325" indent="-342900">
              <a:lnSpc>
                <a:spcPts val="2530"/>
              </a:lnSpc>
              <a:spcBef>
                <a:spcPts val="178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Impossible to implement (need to know the future) but serves as a standard to compare with the other algorithms we shall study</a:t>
            </a:r>
            <a:r>
              <a:rPr sz="2400" spc="-35" dirty="0">
                <a:latin typeface="Times New Roman" panose="02020603050405020304" pitchFamily="18" charset="0"/>
                <a:cs typeface="Times New Roman" panose="02020603050405020304" pitchFamily="18" charset="0"/>
              </a:rPr>
              <a:t>.</a:t>
            </a:r>
            <a:endParaRPr sz="2400" dirty="0">
              <a:latin typeface="Times New Roman" panose="02020603050405020304" pitchFamily="18" charset="0"/>
              <a:cs typeface="Times New Roman" panose="02020603050405020304" pitchFamily="18" charset="0"/>
            </a:endParaRPr>
          </a:p>
          <a:p>
            <a:pPr>
              <a:lnSpc>
                <a:spcPct val="100000"/>
              </a:lnSpc>
              <a:spcBef>
                <a:spcPts val="25"/>
              </a:spcBef>
            </a:pPr>
            <a:endParaRPr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6810409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78738" y="0"/>
            <a:ext cx="9293861" cy="689932"/>
          </a:xfrm>
          <a:prstGeom prst="rect">
            <a:avLst/>
          </a:prstGeom>
        </p:spPr>
        <p:txBody>
          <a:bodyPr vert="horz" wrap="square" lIns="0" tIns="12700" rIns="0" bIns="0" rtlCol="0">
            <a:spAutoFit/>
          </a:bodyPr>
          <a:lstStyle/>
          <a:p>
            <a:pPr marL="12700">
              <a:lnSpc>
                <a:spcPct val="100000"/>
              </a:lnSpc>
              <a:spcBef>
                <a:spcPts val="100"/>
              </a:spcBef>
            </a:pPr>
            <a:r>
              <a:rPr lang="en-US" sz="4400" b="1" dirty="0">
                <a:solidFill>
                  <a:srgbClr val="000000"/>
                </a:solidFill>
                <a:latin typeface="Times New Roman" panose="02020603050405020304"/>
                <a:cs typeface="Times New Roman" panose="02020603050405020304"/>
              </a:rPr>
              <a:t>Optimal Page Replacement - Example</a:t>
            </a:r>
            <a:endParaRPr sz="4400" dirty="0">
              <a:latin typeface="Times New Roman" panose="02020603050405020304"/>
              <a:cs typeface="Times New Roman" panose="02020603050405020304"/>
            </a:endParaRPr>
          </a:p>
        </p:txBody>
      </p:sp>
      <p:sp>
        <p:nvSpPr>
          <p:cNvPr id="7" name="object 7"/>
          <p:cNvSpPr txBox="1"/>
          <p:nvPr/>
        </p:nvSpPr>
        <p:spPr>
          <a:xfrm>
            <a:off x="838200" y="914400"/>
            <a:ext cx="9982200" cy="764312"/>
          </a:xfrm>
          <a:prstGeom prst="rect">
            <a:avLst/>
          </a:prstGeom>
        </p:spPr>
        <p:txBody>
          <a:bodyPr vert="horz" wrap="square" lIns="0" tIns="12700" rIns="0" bIns="0" rtlCol="0">
            <a:spAutoFit/>
          </a:bodyPr>
          <a:lstStyle/>
          <a:p>
            <a:pPr marL="342900" indent="-342900">
              <a:lnSpc>
                <a:spcPct val="1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 string : 1, 2, 3, 4, 1, 2, 5, 1, 2, 3, 4, 5(check next pages)</a:t>
            </a:r>
          </a:p>
          <a:p>
            <a:pPr marL="342900" indent="-342900">
              <a:lnSpc>
                <a:spcPct val="1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4 frames example</a:t>
            </a:r>
          </a:p>
        </p:txBody>
      </p:sp>
      <p:pic>
        <p:nvPicPr>
          <p:cNvPr id="4" name="Picture 3">
            <a:extLst>
              <a:ext uri="{FF2B5EF4-FFF2-40B4-BE49-F238E27FC236}">
                <a16:creationId xmlns:a16="http://schemas.microsoft.com/office/drawing/2014/main" id="{7E557130-55DF-42BA-B329-989B3D77EFA7}"/>
              </a:ext>
            </a:extLst>
          </p:cNvPr>
          <p:cNvPicPr>
            <a:picLocks noChangeAspect="1"/>
          </p:cNvPicPr>
          <p:nvPr/>
        </p:nvPicPr>
        <p:blipFill>
          <a:blip r:embed="rId2"/>
          <a:stretch>
            <a:fillRect/>
          </a:stretch>
        </p:blipFill>
        <p:spPr>
          <a:xfrm>
            <a:off x="3581400" y="3048000"/>
            <a:ext cx="4810125" cy="2590800"/>
          </a:xfrm>
          <a:prstGeom prst="rect">
            <a:avLst/>
          </a:prstGeom>
        </p:spPr>
      </p:pic>
    </p:spTree>
    <p:extLst>
      <p:ext uri="{BB962C8B-B14F-4D97-AF65-F5344CB8AC3E}">
        <p14:creationId xmlns:p14="http://schemas.microsoft.com/office/powerpoint/2010/main" val="1053443176"/>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object 7"/>
          <p:cNvSpPr txBox="1"/>
          <p:nvPr/>
        </p:nvSpPr>
        <p:spPr>
          <a:xfrm>
            <a:off x="838200" y="1140688"/>
            <a:ext cx="9982200" cy="764312"/>
          </a:xfrm>
          <a:prstGeom prst="rect">
            <a:avLst/>
          </a:prstGeom>
        </p:spPr>
        <p:txBody>
          <a:bodyPr vert="horz" wrap="square" lIns="0" tIns="12700" rIns="0" bIns="0" rtlCol="0">
            <a:spAutoFit/>
          </a:bodyPr>
          <a:lstStyle/>
          <a:p>
            <a:pPr marL="342900" indent="-342900">
              <a:lnSpc>
                <a:spcPct val="1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Reference string: 7,0,1,2,0,3,0,4,2,3,0,3,0,3,2,1,2,0,1,7,0,1</a:t>
            </a:r>
          </a:p>
          <a:p>
            <a:pPr marL="342900" indent="-342900">
              <a:lnSpc>
                <a:spcPct val="100000"/>
              </a:lnSpc>
              <a:spcBef>
                <a:spcPts val="100"/>
              </a:spcBef>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3 frames (3 pages can be in memory at a time per process)</a:t>
            </a:r>
          </a:p>
        </p:txBody>
      </p:sp>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spTree>
    <p:extLst>
      <p:ext uri="{BB962C8B-B14F-4D97-AF65-F5344CB8AC3E}">
        <p14:creationId xmlns:p14="http://schemas.microsoft.com/office/powerpoint/2010/main" val="329568679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pic>
        <p:nvPicPr>
          <p:cNvPr id="3" name="Picture 2">
            <a:extLst>
              <a:ext uri="{FF2B5EF4-FFF2-40B4-BE49-F238E27FC236}">
                <a16:creationId xmlns:a16="http://schemas.microsoft.com/office/drawing/2014/main" id="{89E07547-BC87-42FC-8CCE-AE8440C455D4}"/>
              </a:ext>
            </a:extLst>
          </p:cNvPr>
          <p:cNvPicPr>
            <a:picLocks noChangeAspect="1"/>
          </p:cNvPicPr>
          <p:nvPr/>
        </p:nvPicPr>
        <p:blipFill>
          <a:blip r:embed="rId2"/>
          <a:stretch>
            <a:fillRect/>
          </a:stretch>
        </p:blipFill>
        <p:spPr>
          <a:xfrm>
            <a:off x="947737" y="1143000"/>
            <a:ext cx="10296525" cy="3276600"/>
          </a:xfrm>
          <a:prstGeom prst="rect">
            <a:avLst/>
          </a:prstGeom>
        </p:spPr>
      </p:pic>
      <p:sp>
        <p:nvSpPr>
          <p:cNvPr id="8" name="TextBox 7">
            <a:extLst>
              <a:ext uri="{FF2B5EF4-FFF2-40B4-BE49-F238E27FC236}">
                <a16:creationId xmlns:a16="http://schemas.microsoft.com/office/drawing/2014/main" id="{8C2128BB-A741-4079-907E-1D9137A788D0}"/>
              </a:ext>
            </a:extLst>
          </p:cNvPr>
          <p:cNvSpPr txBox="1"/>
          <p:nvPr/>
        </p:nvSpPr>
        <p:spPr>
          <a:xfrm>
            <a:off x="1613192" y="5181600"/>
            <a:ext cx="6224952" cy="461665"/>
          </a:xfrm>
          <a:prstGeom prst="rect">
            <a:avLst/>
          </a:prstGeom>
          <a:noFill/>
        </p:spPr>
        <p:txBody>
          <a:bodyPr wrap="square">
            <a:spAutoFit/>
          </a:bodyPr>
          <a:lstStyle/>
          <a:p>
            <a:r>
              <a:rPr lang="en-IN" sz="2400" dirty="0">
                <a:latin typeface="Times New Roman" panose="02020603050405020304" pitchFamily="18" charset="0"/>
                <a:cs typeface="Times New Roman" panose="02020603050405020304" pitchFamily="18" charset="0"/>
              </a:rPr>
              <a:t>9 Page faults</a:t>
            </a:r>
          </a:p>
        </p:txBody>
      </p:sp>
    </p:spTree>
    <p:extLst>
      <p:ext uri="{BB962C8B-B14F-4D97-AF65-F5344CB8AC3E}">
        <p14:creationId xmlns:p14="http://schemas.microsoft.com/office/powerpoint/2010/main" val="361252337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8839200" cy="1200329"/>
          </a:xfrm>
          <a:prstGeom prst="rect">
            <a:avLst/>
          </a:prstGeom>
          <a:noFill/>
        </p:spPr>
        <p:txBody>
          <a:bodyPr wrap="square">
            <a:spAutoFit/>
          </a:bodyPr>
          <a:lstStyle/>
          <a:p>
            <a:r>
              <a:rPr lang="en-US" sz="2400" dirty="0"/>
              <a:t>• Reference string: 7,0,1,2,0,3,0,4,2,3,0,3,0,3,2,1,2,0,1,7,0,1</a:t>
            </a:r>
          </a:p>
          <a:p>
            <a:r>
              <a:rPr lang="en-US" sz="2400" dirty="0"/>
              <a:t>• 4 frames (4 pages can be in memory at a time per process)</a:t>
            </a:r>
          </a:p>
          <a:p>
            <a:r>
              <a:rPr lang="en-US" sz="2400" dirty="0"/>
              <a:t>• 8 page fault</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8345294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88392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1,2,3,4,2,1,5,6,2,1,2,3,7,6,3,2,1,2,3,6</a:t>
            </a:r>
          </a:p>
          <a:p>
            <a:r>
              <a:rPr lang="en-US" sz="2400" dirty="0">
                <a:latin typeface="Times New Roman" panose="02020603050405020304" pitchFamily="18" charset="0"/>
                <a:cs typeface="Times New Roman" panose="02020603050405020304" pitchFamily="18" charset="0"/>
              </a:rPr>
              <a:t>• 4 frames (4 pages can be in memory at a time per process)</a:t>
            </a:r>
          </a:p>
          <a:p>
            <a:r>
              <a:rPr lang="en-US" sz="2400" dirty="0">
                <a:latin typeface="Times New Roman" panose="02020603050405020304" pitchFamily="18" charset="0"/>
                <a:cs typeface="Times New Roman" panose="02020603050405020304" pitchFamily="18" charset="0"/>
              </a:rPr>
              <a:t>• 3 frames (3 pages can be in memory at a time per process)</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77008455"/>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8839200"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1 2 3 2 1 5 2 1 6 2 5 6 3 1 3 6 1 2 4 3</a:t>
            </a:r>
          </a:p>
          <a:p>
            <a:r>
              <a:rPr lang="en-US" sz="2400" dirty="0">
                <a:latin typeface="Times New Roman" panose="02020603050405020304" pitchFamily="18" charset="0"/>
                <a:cs typeface="Times New Roman" panose="02020603050405020304" pitchFamily="18" charset="0"/>
              </a:rPr>
              <a:t>• 3 frames (3 pages can be in memory at a time per process)</a:t>
            </a:r>
          </a:p>
        </p:txBody>
      </p:sp>
    </p:spTree>
    <p:extLst>
      <p:ext uri="{BB962C8B-B14F-4D97-AF65-F5344CB8AC3E}">
        <p14:creationId xmlns:p14="http://schemas.microsoft.com/office/powerpoint/2010/main" val="4162098938"/>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sp>
        <p:nvSpPr>
          <p:cNvPr id="8" name="TextBox 7">
            <a:extLst>
              <a:ext uri="{FF2B5EF4-FFF2-40B4-BE49-F238E27FC236}">
                <a16:creationId xmlns:a16="http://schemas.microsoft.com/office/drawing/2014/main" id="{8C2128BB-A741-4079-907E-1D9137A788D0}"/>
              </a:ext>
            </a:extLst>
          </p:cNvPr>
          <p:cNvSpPr txBox="1"/>
          <p:nvPr/>
        </p:nvSpPr>
        <p:spPr>
          <a:xfrm>
            <a:off x="1233767" y="4516570"/>
            <a:ext cx="88392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Total 9 Page Faults</a:t>
            </a:r>
          </a:p>
        </p:txBody>
      </p:sp>
      <p:pic>
        <p:nvPicPr>
          <p:cNvPr id="3" name="Picture 2">
            <a:extLst>
              <a:ext uri="{FF2B5EF4-FFF2-40B4-BE49-F238E27FC236}">
                <a16:creationId xmlns:a16="http://schemas.microsoft.com/office/drawing/2014/main" id="{FD1FFBE5-7BF2-4C76-A35A-C32ED004DE56}"/>
              </a:ext>
            </a:extLst>
          </p:cNvPr>
          <p:cNvPicPr>
            <a:picLocks noChangeAspect="1"/>
          </p:cNvPicPr>
          <p:nvPr/>
        </p:nvPicPr>
        <p:blipFill>
          <a:blip r:embed="rId2"/>
          <a:stretch>
            <a:fillRect/>
          </a:stretch>
        </p:blipFill>
        <p:spPr>
          <a:xfrm>
            <a:off x="1447800" y="1510433"/>
            <a:ext cx="8411135" cy="2743200"/>
          </a:xfrm>
          <a:prstGeom prst="rect">
            <a:avLst/>
          </a:prstGeom>
        </p:spPr>
      </p:pic>
    </p:spTree>
    <p:extLst>
      <p:ext uri="{BB962C8B-B14F-4D97-AF65-F5344CB8AC3E}">
        <p14:creationId xmlns:p14="http://schemas.microsoft.com/office/powerpoint/2010/main" val="59572859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8839200"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1 2 3 2 1 5 2 1 6 2 5 6 3 1 3 6 1 2 4 3</a:t>
            </a:r>
          </a:p>
          <a:p>
            <a:r>
              <a:rPr lang="en-US" sz="2400" dirty="0">
                <a:latin typeface="Times New Roman" panose="02020603050405020304" pitchFamily="18" charset="0"/>
                <a:cs typeface="Times New Roman" panose="02020603050405020304" pitchFamily="18" charset="0"/>
              </a:rPr>
              <a:t>• 4 frames (4 pages can be in memory at a time per process)</a:t>
            </a:r>
          </a:p>
        </p:txBody>
      </p:sp>
    </p:spTree>
    <p:extLst>
      <p:ext uri="{BB962C8B-B14F-4D97-AF65-F5344CB8AC3E}">
        <p14:creationId xmlns:p14="http://schemas.microsoft.com/office/powerpoint/2010/main" val="92740639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sp>
        <p:nvSpPr>
          <p:cNvPr id="8" name="TextBox 7">
            <a:extLst>
              <a:ext uri="{FF2B5EF4-FFF2-40B4-BE49-F238E27FC236}">
                <a16:creationId xmlns:a16="http://schemas.microsoft.com/office/drawing/2014/main" id="{8C2128BB-A741-4079-907E-1D9137A788D0}"/>
              </a:ext>
            </a:extLst>
          </p:cNvPr>
          <p:cNvSpPr txBox="1"/>
          <p:nvPr/>
        </p:nvSpPr>
        <p:spPr>
          <a:xfrm>
            <a:off x="1233767" y="4516570"/>
            <a:ext cx="8839200" cy="461665"/>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Total 7 Page Faults</a:t>
            </a:r>
          </a:p>
        </p:txBody>
      </p:sp>
      <p:sp>
        <p:nvSpPr>
          <p:cNvPr id="5" name="TextBox 4">
            <a:extLst>
              <a:ext uri="{FF2B5EF4-FFF2-40B4-BE49-F238E27FC236}">
                <a16:creationId xmlns:a16="http://schemas.microsoft.com/office/drawing/2014/main" id="{E0FF7368-11B9-4E57-9399-4359436A62E5}"/>
              </a:ext>
            </a:extLst>
          </p:cNvPr>
          <p:cNvSpPr txBox="1"/>
          <p:nvPr/>
        </p:nvSpPr>
        <p:spPr>
          <a:xfrm>
            <a:off x="1066800" y="1143000"/>
            <a:ext cx="8839200" cy="830997"/>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1 2 3 2 1 5 2 1 6 2 5 6 3 1 3 6 1 2 4 3</a:t>
            </a:r>
          </a:p>
          <a:p>
            <a:r>
              <a:rPr lang="en-US" sz="2400" dirty="0">
                <a:latin typeface="Times New Roman" panose="02020603050405020304" pitchFamily="18" charset="0"/>
                <a:cs typeface="Times New Roman" panose="02020603050405020304" pitchFamily="18" charset="0"/>
              </a:rPr>
              <a:t>• 4 frames (4 pages can be in memory at a time per process)</a:t>
            </a:r>
          </a:p>
        </p:txBody>
      </p:sp>
    </p:spTree>
    <p:extLst>
      <p:ext uri="{BB962C8B-B14F-4D97-AF65-F5344CB8AC3E}">
        <p14:creationId xmlns:p14="http://schemas.microsoft.com/office/powerpoint/2010/main" val="3175742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09600" y="1017314"/>
            <a:ext cx="11353800" cy="2872581"/>
          </a:xfrm>
          <a:prstGeom prst="rect">
            <a:avLst/>
          </a:prstGeom>
        </p:spPr>
        <p:txBody>
          <a:bodyPr vert="horz" wrap="square" lIns="0" tIns="12700" rIns="0" bIns="0" rtlCol="0">
            <a:spAutoFit/>
          </a:bodyPr>
          <a:lstStyle/>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Logical / Virtual Address Space</a:t>
            </a:r>
          </a:p>
          <a:p>
            <a:pPr marL="12700" algn="just">
              <a:lnSpc>
                <a:spcPts val="2740"/>
              </a:lnSpc>
              <a:spcBef>
                <a:spcPts val="100"/>
              </a:spcBef>
            </a:pPr>
            <a:endParaRPr lang="en-US" sz="2400" b="1"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The set of all logical addresses generated by a program is known as logical address space.</a:t>
            </a:r>
          </a:p>
          <a:p>
            <a:pPr marL="12700" algn="just">
              <a:lnSpc>
                <a:spcPts val="2740"/>
              </a:lnSpc>
              <a:spcBef>
                <a:spcPts val="100"/>
              </a:spcBef>
            </a:pPr>
            <a:endParaRPr lang="en-US" sz="2400"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b="1" dirty="0">
                <a:latin typeface="Times New Roman" panose="02020603050405020304" pitchFamily="18" charset="0"/>
                <a:cs typeface="Times New Roman" panose="02020603050405020304" pitchFamily="18" charset="0"/>
              </a:rPr>
              <a:t>Physical Address</a:t>
            </a:r>
          </a:p>
          <a:p>
            <a:pPr marL="12700" algn="just">
              <a:lnSpc>
                <a:spcPts val="2740"/>
              </a:lnSpc>
              <a:spcBef>
                <a:spcPts val="100"/>
              </a:spcBef>
            </a:pPr>
            <a:endParaRPr lang="en-US" sz="2400" b="1" spc="-5" dirty="0">
              <a:latin typeface="Times New Roman" panose="02020603050405020304" pitchFamily="18" charset="0"/>
              <a:cs typeface="Times New Roman" panose="02020603050405020304" pitchFamily="18" charset="0"/>
            </a:endParaRPr>
          </a:p>
          <a:p>
            <a:pPr marL="12700" algn="just">
              <a:lnSpc>
                <a:spcPts val="2740"/>
              </a:lnSpc>
              <a:spcBef>
                <a:spcPts val="100"/>
              </a:spcBef>
            </a:pPr>
            <a:r>
              <a:rPr lang="en-US" sz="2400" spc="-5" dirty="0">
                <a:latin typeface="Times New Roman" panose="02020603050405020304" pitchFamily="18" charset="0"/>
                <a:cs typeface="Times New Roman" panose="02020603050405020304" pitchFamily="18" charset="0"/>
              </a:rPr>
              <a:t>The set of all physical addresses corresponding to the logical addresses is known as physical address space.</a:t>
            </a:r>
          </a:p>
        </p:txBody>
      </p:sp>
      <p:sp>
        <p:nvSpPr>
          <p:cNvPr id="4" name="object 9"/>
          <p:cNvSpPr txBox="1"/>
          <p:nvPr/>
        </p:nvSpPr>
        <p:spPr>
          <a:xfrm>
            <a:off x="457200" y="59519"/>
            <a:ext cx="8031606" cy="566822"/>
          </a:xfrm>
          <a:prstGeom prst="rect">
            <a:avLst/>
          </a:prstGeom>
        </p:spPr>
        <p:txBody>
          <a:bodyPr vert="horz" wrap="square" lIns="0" tIns="12700" rIns="0" bIns="0" rtlCol="0">
            <a:spAutoFit/>
          </a:bodyPr>
          <a:lstStyle/>
          <a:p>
            <a:pPr marL="12700">
              <a:lnSpc>
                <a:spcPct val="100000"/>
              </a:lnSpc>
              <a:spcBef>
                <a:spcPts val="100"/>
              </a:spcBef>
            </a:pPr>
            <a:r>
              <a:rPr lang="en-US" sz="3600" b="1" spc="-65" dirty="0">
                <a:latin typeface="Times New Roman"/>
                <a:cs typeface="Times New Roman"/>
              </a:rPr>
              <a:t>Logical and Physical address map</a:t>
            </a:r>
            <a:endParaRPr lang="en-IN" sz="3600" b="1" spc="-65" dirty="0">
              <a:latin typeface="Times New Roman"/>
              <a:cs typeface="Times New Roman"/>
            </a:endParaRPr>
          </a:p>
        </p:txBody>
      </p:sp>
    </p:spTree>
    <p:extLst>
      <p:ext uri="{BB962C8B-B14F-4D97-AF65-F5344CB8AC3E}">
        <p14:creationId xmlns:p14="http://schemas.microsoft.com/office/powerpoint/2010/main" val="4163091706"/>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88392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Reference string: 1, 2, 3, 4, 1, 2, 5, 1, 2, 3, 4, 5</a:t>
            </a:r>
          </a:p>
          <a:p>
            <a:r>
              <a:rPr lang="en-US" sz="2400" dirty="0">
                <a:latin typeface="Times New Roman" panose="02020603050405020304" pitchFamily="18" charset="0"/>
                <a:cs typeface="Times New Roman" panose="02020603050405020304" pitchFamily="18" charset="0"/>
              </a:rPr>
              <a:t>• 3 frames (3 pages can be in memory at a time per process)</a:t>
            </a:r>
          </a:p>
          <a:p>
            <a:r>
              <a:rPr lang="en-US" sz="2400" dirty="0">
                <a:latin typeface="Times New Roman" panose="02020603050405020304" pitchFamily="18" charset="0"/>
                <a:cs typeface="Times New Roman" panose="02020603050405020304" pitchFamily="18" charset="0"/>
              </a:rPr>
              <a:t>• 4 frames (4 pages can be in memory at a time per process)</a:t>
            </a:r>
          </a:p>
        </p:txBody>
      </p:sp>
    </p:spTree>
    <p:extLst>
      <p:ext uri="{BB962C8B-B14F-4D97-AF65-F5344CB8AC3E}">
        <p14:creationId xmlns:p14="http://schemas.microsoft.com/office/powerpoint/2010/main" val="395764006"/>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a:solidFill>
                  <a:srgbClr val="000000"/>
                </a:solidFill>
                <a:latin typeface="Times New Roman" panose="02020603050405020304"/>
                <a:cs typeface="Times New Roman" panose="02020603050405020304"/>
              </a:rPr>
              <a:t>Optimal Page Replacement - Example</a:t>
            </a:r>
            <a:endParaRPr lang="en-US" sz="4400" kern="0" dirty="0">
              <a:latin typeface="Times New Roman" panose="02020603050405020304"/>
              <a:cs typeface="Times New Roman" panose="02020603050405020304"/>
            </a:endParaRPr>
          </a:p>
        </p:txBody>
      </p:sp>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8839200" cy="3046988"/>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Reference string: 1, 2, 3, 4, 1, 2, 5, 1, 2, 3, 4, 5</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3 frames (3 pages can be in memory at a time per process) – 7 Page Fault</a:t>
            </a:r>
          </a:p>
          <a:p>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 4 frames (4 pages can be in memory at a time per process) – 6 Page Fault</a:t>
            </a:r>
          </a:p>
        </p:txBody>
      </p:sp>
    </p:spTree>
    <p:extLst>
      <p:ext uri="{BB962C8B-B14F-4D97-AF65-F5344CB8AC3E}">
        <p14:creationId xmlns:p14="http://schemas.microsoft.com/office/powerpoint/2010/main" val="107352814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2">
            <a:extLst>
              <a:ext uri="{FF2B5EF4-FFF2-40B4-BE49-F238E27FC236}">
                <a16:creationId xmlns:a16="http://schemas.microsoft.com/office/drawing/2014/main" id="{A470E93B-3D99-4336-A5B4-ECD196FBA2D1}"/>
              </a:ext>
            </a:extLst>
          </p:cNvPr>
          <p:cNvSpPr txBox="1">
            <a:spLocks/>
          </p:cNvSpPr>
          <p:nvPr/>
        </p:nvSpPr>
        <p:spPr>
          <a:xfrm>
            <a:off x="78738"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dirty="0">
                <a:solidFill>
                  <a:srgbClr val="000000"/>
                </a:solidFill>
                <a:latin typeface="Times New Roman" panose="02020603050405020304"/>
                <a:cs typeface="Times New Roman" panose="02020603050405020304"/>
              </a:rPr>
              <a:t>Least Recently Used (LRU)</a:t>
            </a:r>
            <a:endParaRPr lang="en-US" sz="4400" kern="0" dirty="0">
              <a:latin typeface="Times New Roman" panose="02020603050405020304"/>
              <a:cs typeface="Times New Roman" panose="02020603050405020304"/>
            </a:endParaRPr>
          </a:p>
        </p:txBody>
      </p:sp>
      <p:sp>
        <p:nvSpPr>
          <p:cNvPr id="8" name="TextBox 7">
            <a:extLst>
              <a:ext uri="{FF2B5EF4-FFF2-40B4-BE49-F238E27FC236}">
                <a16:creationId xmlns:a16="http://schemas.microsoft.com/office/drawing/2014/main" id="{8C2128BB-A741-4079-907E-1D9137A788D0}"/>
              </a:ext>
            </a:extLst>
          </p:cNvPr>
          <p:cNvSpPr txBox="1"/>
          <p:nvPr/>
        </p:nvSpPr>
        <p:spPr>
          <a:xfrm>
            <a:off x="609600" y="990600"/>
            <a:ext cx="10972800" cy="3046988"/>
          </a:xfrm>
          <a:prstGeom prst="rect">
            <a:avLst/>
          </a:prstGeom>
          <a:noFill/>
        </p:spPr>
        <p:txBody>
          <a:bodyPr wrap="square">
            <a:spAutoFit/>
          </a:bodyPr>
          <a:lstStyle/>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It is based on the observation that if pages that have been heavily used in the last few instructions will probably be heavily used again in the next few.</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Conversely, pages that have not been used for ages will probably remain unused for a long time.</a:t>
            </a:r>
          </a:p>
          <a:p>
            <a:pPr marL="342900" indent="-3429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This idea suggests a realizable algorithm: when a page fault occurs, throw out the page that has been unused for the longest time.</a:t>
            </a:r>
          </a:p>
        </p:txBody>
      </p:sp>
    </p:spTree>
    <p:extLst>
      <p:ext uri="{BB962C8B-B14F-4D97-AF65-F5344CB8AC3E}">
        <p14:creationId xmlns:p14="http://schemas.microsoft.com/office/powerpoint/2010/main" val="1903501095"/>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100584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 Reference string: 1, 2, 3, 4, 1, 2, 5, 1, 2, 3, 4, 5(check past pages)</a:t>
            </a:r>
          </a:p>
          <a:p>
            <a:r>
              <a:rPr lang="en-US" sz="2400" dirty="0">
                <a:latin typeface="Times New Roman" panose="02020603050405020304" pitchFamily="18" charset="0"/>
                <a:cs typeface="Times New Roman" panose="02020603050405020304" pitchFamily="18" charset="0"/>
              </a:rPr>
              <a:t>4 frame – 8 page fault</a:t>
            </a:r>
          </a:p>
          <a:p>
            <a:r>
              <a:rPr lang="en-US" sz="2400" dirty="0">
                <a:latin typeface="Times New Roman" panose="02020603050405020304" pitchFamily="18" charset="0"/>
                <a:cs typeface="Times New Roman" panose="02020603050405020304" pitchFamily="18" charset="0"/>
              </a:rPr>
              <a:t>3 frame – 10 page fault</a:t>
            </a:r>
          </a:p>
        </p:txBody>
      </p:sp>
      <p:sp>
        <p:nvSpPr>
          <p:cNvPr id="4" name="object 2">
            <a:extLst>
              <a:ext uri="{FF2B5EF4-FFF2-40B4-BE49-F238E27FC236}">
                <a16:creationId xmlns:a16="http://schemas.microsoft.com/office/drawing/2014/main" id="{540A8296-E0A5-4026-892F-273AC4549F2A}"/>
              </a:ext>
            </a:extLst>
          </p:cNvPr>
          <p:cNvSpPr txBox="1">
            <a:spLocks/>
          </p:cNvSpPr>
          <p:nvPr/>
        </p:nvSpPr>
        <p:spPr>
          <a:xfrm>
            <a:off x="228600"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dirty="0">
                <a:solidFill>
                  <a:srgbClr val="000000"/>
                </a:solidFill>
                <a:latin typeface="Times New Roman" panose="02020603050405020304"/>
                <a:cs typeface="Times New Roman" panose="02020603050405020304"/>
              </a:rPr>
              <a:t>Least Recently Used (LRU) - Example</a:t>
            </a:r>
            <a:endParaRPr lang="en-US" sz="4400" kern="0" dirty="0">
              <a:latin typeface="Times New Roman" panose="02020603050405020304"/>
              <a:cs typeface="Times New Roman" panose="02020603050405020304"/>
            </a:endParaRPr>
          </a:p>
        </p:txBody>
      </p:sp>
      <p:pic>
        <p:nvPicPr>
          <p:cNvPr id="3" name="Picture 2">
            <a:extLst>
              <a:ext uri="{FF2B5EF4-FFF2-40B4-BE49-F238E27FC236}">
                <a16:creationId xmlns:a16="http://schemas.microsoft.com/office/drawing/2014/main" id="{28D0FB8C-6577-4EA2-A23F-C9AD59E1FC25}"/>
              </a:ext>
            </a:extLst>
          </p:cNvPr>
          <p:cNvPicPr>
            <a:picLocks noChangeAspect="1"/>
          </p:cNvPicPr>
          <p:nvPr/>
        </p:nvPicPr>
        <p:blipFill>
          <a:blip r:embed="rId2"/>
          <a:stretch>
            <a:fillRect/>
          </a:stretch>
        </p:blipFill>
        <p:spPr>
          <a:xfrm>
            <a:off x="2743200" y="2796397"/>
            <a:ext cx="3593821" cy="2557463"/>
          </a:xfrm>
          <a:prstGeom prst="rect">
            <a:avLst/>
          </a:prstGeom>
        </p:spPr>
      </p:pic>
    </p:spTree>
    <p:extLst>
      <p:ext uri="{BB962C8B-B14F-4D97-AF65-F5344CB8AC3E}">
        <p14:creationId xmlns:p14="http://schemas.microsoft.com/office/powerpoint/2010/main" val="1296153367"/>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100584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7,0,1,2,0,3,0,4,2,3,0,3,0,3,2,1,2,0,1,7,0,1</a:t>
            </a:r>
          </a:p>
          <a:p>
            <a:r>
              <a:rPr lang="en-US" sz="2400" dirty="0">
                <a:latin typeface="Times New Roman" panose="02020603050405020304" pitchFamily="18" charset="0"/>
                <a:cs typeface="Times New Roman" panose="02020603050405020304" pitchFamily="18" charset="0"/>
              </a:rPr>
              <a:t>3frames (3 pages can be in memory at a time per process)</a:t>
            </a:r>
          </a:p>
          <a:p>
            <a:r>
              <a:rPr lang="en-US" sz="2400" dirty="0">
                <a:latin typeface="Times New Roman" panose="02020603050405020304" pitchFamily="18" charset="0"/>
                <a:cs typeface="Times New Roman" panose="02020603050405020304" pitchFamily="18" charset="0"/>
              </a:rPr>
              <a:t>4frames (4 pages can be in memory at a time per process)</a:t>
            </a:r>
          </a:p>
        </p:txBody>
      </p:sp>
      <p:sp>
        <p:nvSpPr>
          <p:cNvPr id="4" name="object 2">
            <a:extLst>
              <a:ext uri="{FF2B5EF4-FFF2-40B4-BE49-F238E27FC236}">
                <a16:creationId xmlns:a16="http://schemas.microsoft.com/office/drawing/2014/main" id="{540A8296-E0A5-4026-892F-273AC4549F2A}"/>
              </a:ext>
            </a:extLst>
          </p:cNvPr>
          <p:cNvSpPr txBox="1">
            <a:spLocks/>
          </p:cNvSpPr>
          <p:nvPr/>
        </p:nvSpPr>
        <p:spPr>
          <a:xfrm>
            <a:off x="228600"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dirty="0">
                <a:solidFill>
                  <a:srgbClr val="000000"/>
                </a:solidFill>
                <a:latin typeface="Times New Roman" panose="02020603050405020304"/>
                <a:cs typeface="Times New Roman" panose="02020603050405020304"/>
              </a:rPr>
              <a:t>Least Recently Used (LRU) - Example</a:t>
            </a:r>
            <a:endParaRPr lang="en-US" sz="4400" kern="0" dirty="0">
              <a:latin typeface="Times New Roman" panose="02020603050405020304"/>
              <a:cs typeface="Times New Roman" panose="02020603050405020304"/>
            </a:endParaRPr>
          </a:p>
        </p:txBody>
      </p:sp>
    </p:spTree>
    <p:extLst>
      <p:ext uri="{BB962C8B-B14F-4D97-AF65-F5344CB8AC3E}">
        <p14:creationId xmlns:p14="http://schemas.microsoft.com/office/powerpoint/2010/main" val="86414487"/>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100584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7,0,1,2,0,3,0,4,2,3,0,3,0,3,2,1,2,0,1,7,0,1</a:t>
            </a:r>
          </a:p>
          <a:p>
            <a:r>
              <a:rPr lang="en-US" sz="2400" dirty="0">
                <a:latin typeface="Times New Roman" panose="02020603050405020304" pitchFamily="18" charset="0"/>
                <a:cs typeface="Times New Roman" panose="02020603050405020304" pitchFamily="18" charset="0"/>
              </a:rPr>
              <a:t>3frames (3 pages can be in memory at a time per process)</a:t>
            </a:r>
          </a:p>
          <a:p>
            <a:r>
              <a:rPr lang="en-US" sz="2400" dirty="0">
                <a:latin typeface="Times New Roman" panose="02020603050405020304" pitchFamily="18" charset="0"/>
                <a:cs typeface="Times New Roman" panose="02020603050405020304" pitchFamily="18" charset="0"/>
              </a:rPr>
              <a:t>4frames (4 pages can be in memory at a time per process)</a:t>
            </a:r>
          </a:p>
        </p:txBody>
      </p:sp>
      <p:sp>
        <p:nvSpPr>
          <p:cNvPr id="4" name="object 2">
            <a:extLst>
              <a:ext uri="{FF2B5EF4-FFF2-40B4-BE49-F238E27FC236}">
                <a16:creationId xmlns:a16="http://schemas.microsoft.com/office/drawing/2014/main" id="{540A8296-E0A5-4026-892F-273AC4549F2A}"/>
              </a:ext>
            </a:extLst>
          </p:cNvPr>
          <p:cNvSpPr txBox="1">
            <a:spLocks/>
          </p:cNvSpPr>
          <p:nvPr/>
        </p:nvSpPr>
        <p:spPr>
          <a:xfrm>
            <a:off x="228600"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dirty="0">
                <a:solidFill>
                  <a:srgbClr val="000000"/>
                </a:solidFill>
                <a:latin typeface="Times New Roman" panose="02020603050405020304"/>
                <a:cs typeface="Times New Roman" panose="02020603050405020304"/>
              </a:rPr>
              <a:t>Least Recently Used (LRU) - Example</a:t>
            </a:r>
            <a:endParaRPr lang="en-US" sz="4400" kern="0" dirty="0">
              <a:latin typeface="Times New Roman" panose="02020603050405020304"/>
              <a:cs typeface="Times New Roman" panose="02020603050405020304"/>
            </a:endParaRPr>
          </a:p>
        </p:txBody>
      </p:sp>
      <p:pic>
        <p:nvPicPr>
          <p:cNvPr id="3" name="Picture 2">
            <a:extLst>
              <a:ext uri="{FF2B5EF4-FFF2-40B4-BE49-F238E27FC236}">
                <a16:creationId xmlns:a16="http://schemas.microsoft.com/office/drawing/2014/main" id="{5596AFCE-F093-45FD-BEE2-8C7F6C498830}"/>
              </a:ext>
            </a:extLst>
          </p:cNvPr>
          <p:cNvPicPr>
            <a:picLocks noChangeAspect="1"/>
          </p:cNvPicPr>
          <p:nvPr/>
        </p:nvPicPr>
        <p:blipFill>
          <a:blip r:embed="rId2"/>
          <a:stretch>
            <a:fillRect/>
          </a:stretch>
        </p:blipFill>
        <p:spPr>
          <a:xfrm>
            <a:off x="1292861" y="2438400"/>
            <a:ext cx="8229600" cy="3276600"/>
          </a:xfrm>
          <a:prstGeom prst="rect">
            <a:avLst/>
          </a:prstGeom>
        </p:spPr>
      </p:pic>
    </p:spTree>
    <p:extLst>
      <p:ext uri="{BB962C8B-B14F-4D97-AF65-F5344CB8AC3E}">
        <p14:creationId xmlns:p14="http://schemas.microsoft.com/office/powerpoint/2010/main" val="177765719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100584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7,0,1,2,0,3,0,4,2,3,0,3,0,3,2,1,2,0,1,7,0,1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3frames (3 pages can be in memory at a time per process) – 12 fault</a:t>
            </a:r>
          </a:p>
        </p:txBody>
      </p:sp>
      <p:sp>
        <p:nvSpPr>
          <p:cNvPr id="4" name="object 2">
            <a:extLst>
              <a:ext uri="{FF2B5EF4-FFF2-40B4-BE49-F238E27FC236}">
                <a16:creationId xmlns:a16="http://schemas.microsoft.com/office/drawing/2014/main" id="{540A8296-E0A5-4026-892F-273AC4549F2A}"/>
              </a:ext>
            </a:extLst>
          </p:cNvPr>
          <p:cNvSpPr txBox="1">
            <a:spLocks/>
          </p:cNvSpPr>
          <p:nvPr/>
        </p:nvSpPr>
        <p:spPr>
          <a:xfrm>
            <a:off x="228600"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dirty="0">
                <a:solidFill>
                  <a:srgbClr val="000000"/>
                </a:solidFill>
                <a:latin typeface="Times New Roman" panose="02020603050405020304"/>
                <a:cs typeface="Times New Roman" panose="02020603050405020304"/>
              </a:rPr>
              <a:t>Least Recently Used (LRU) - Example</a:t>
            </a:r>
            <a:endParaRPr lang="en-US" sz="4400" kern="0" dirty="0">
              <a:latin typeface="Times New Roman" panose="02020603050405020304"/>
              <a:cs typeface="Times New Roman" panose="02020603050405020304"/>
            </a:endParaRPr>
          </a:p>
        </p:txBody>
      </p:sp>
    </p:spTree>
    <p:extLst>
      <p:ext uri="{BB962C8B-B14F-4D97-AF65-F5344CB8AC3E}">
        <p14:creationId xmlns:p14="http://schemas.microsoft.com/office/powerpoint/2010/main" val="14988239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10058400" cy="1938992"/>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7,0,1,2,0,3,0,4,2,3,0,3,0,3,2,1,2,0,1,7,0,1</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3frames (3 pages can be in memory at a time per process) – 12 fault</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4frames (4 pages can be in memory at a time per process) – 8 fault</a:t>
            </a:r>
          </a:p>
        </p:txBody>
      </p:sp>
      <p:sp>
        <p:nvSpPr>
          <p:cNvPr id="4" name="object 2">
            <a:extLst>
              <a:ext uri="{FF2B5EF4-FFF2-40B4-BE49-F238E27FC236}">
                <a16:creationId xmlns:a16="http://schemas.microsoft.com/office/drawing/2014/main" id="{540A8296-E0A5-4026-892F-273AC4549F2A}"/>
              </a:ext>
            </a:extLst>
          </p:cNvPr>
          <p:cNvSpPr txBox="1">
            <a:spLocks/>
          </p:cNvSpPr>
          <p:nvPr/>
        </p:nvSpPr>
        <p:spPr>
          <a:xfrm>
            <a:off x="228600"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dirty="0">
                <a:solidFill>
                  <a:srgbClr val="000000"/>
                </a:solidFill>
                <a:latin typeface="Times New Roman" panose="02020603050405020304"/>
                <a:cs typeface="Times New Roman" panose="02020603050405020304"/>
              </a:rPr>
              <a:t>Least Recently Used (LRU) - Example</a:t>
            </a:r>
            <a:endParaRPr lang="en-US" sz="4400" kern="0" dirty="0">
              <a:latin typeface="Times New Roman" panose="02020603050405020304"/>
              <a:cs typeface="Times New Roman" panose="02020603050405020304"/>
            </a:endParaRPr>
          </a:p>
        </p:txBody>
      </p:sp>
    </p:spTree>
    <p:extLst>
      <p:ext uri="{BB962C8B-B14F-4D97-AF65-F5344CB8AC3E}">
        <p14:creationId xmlns:p14="http://schemas.microsoft.com/office/powerpoint/2010/main" val="109357895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2128BB-A741-4079-907E-1D9137A788D0}"/>
              </a:ext>
            </a:extLst>
          </p:cNvPr>
          <p:cNvSpPr txBox="1"/>
          <p:nvPr/>
        </p:nvSpPr>
        <p:spPr>
          <a:xfrm>
            <a:off x="1066800" y="1143000"/>
            <a:ext cx="10058400" cy="2308324"/>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232152453252</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3frames (3 pages can be in memory at a time per process)</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Perform LRU and Optimal Page Replacement algorithm</a:t>
            </a:r>
          </a:p>
          <a:p>
            <a:endParaRPr lang="en-US" sz="2400" dirty="0">
              <a:latin typeface="Times New Roman" panose="02020603050405020304" pitchFamily="18" charset="0"/>
              <a:cs typeface="Times New Roman" panose="02020603050405020304" pitchFamily="18" charset="0"/>
            </a:endParaRPr>
          </a:p>
        </p:txBody>
      </p:sp>
      <p:sp>
        <p:nvSpPr>
          <p:cNvPr id="4" name="object 2">
            <a:extLst>
              <a:ext uri="{FF2B5EF4-FFF2-40B4-BE49-F238E27FC236}">
                <a16:creationId xmlns:a16="http://schemas.microsoft.com/office/drawing/2014/main" id="{540A8296-E0A5-4026-892F-273AC4549F2A}"/>
              </a:ext>
            </a:extLst>
          </p:cNvPr>
          <p:cNvSpPr txBox="1">
            <a:spLocks/>
          </p:cNvSpPr>
          <p:nvPr/>
        </p:nvSpPr>
        <p:spPr>
          <a:xfrm>
            <a:off x="228600"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dirty="0">
                <a:solidFill>
                  <a:srgbClr val="000000"/>
                </a:solidFill>
                <a:latin typeface="Times New Roman" panose="02020603050405020304"/>
                <a:cs typeface="Times New Roman" panose="02020603050405020304"/>
              </a:rPr>
              <a:t>Least Recently Used (LRU) - Example</a:t>
            </a:r>
            <a:endParaRPr lang="en-US" sz="4400" kern="0" dirty="0">
              <a:latin typeface="Times New Roman" panose="02020603050405020304"/>
              <a:cs typeface="Times New Roman" panose="02020603050405020304"/>
            </a:endParaRPr>
          </a:p>
        </p:txBody>
      </p:sp>
    </p:spTree>
    <p:extLst>
      <p:ext uri="{BB962C8B-B14F-4D97-AF65-F5344CB8AC3E}">
        <p14:creationId xmlns:p14="http://schemas.microsoft.com/office/powerpoint/2010/main" val="7362982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2128BB-A741-4079-907E-1D9137A788D0}"/>
              </a:ext>
            </a:extLst>
          </p:cNvPr>
          <p:cNvSpPr txBox="1"/>
          <p:nvPr/>
        </p:nvSpPr>
        <p:spPr>
          <a:xfrm>
            <a:off x="1066800" y="689932"/>
            <a:ext cx="10058400" cy="1200329"/>
          </a:xfrm>
          <a:prstGeom prst="rect">
            <a:avLst/>
          </a:prstGeom>
          <a:noFill/>
        </p:spPr>
        <p:txBody>
          <a:bodyPr wrap="square">
            <a:spAutoFit/>
          </a:bodyPr>
          <a:lstStyle/>
          <a:p>
            <a:r>
              <a:rPr lang="en-US" sz="2400" dirty="0">
                <a:latin typeface="Times New Roman" panose="02020603050405020304" pitchFamily="18" charset="0"/>
                <a:cs typeface="Times New Roman" panose="02020603050405020304" pitchFamily="18" charset="0"/>
              </a:rPr>
              <a:t>Reference string: 232152453252</a:t>
            </a:r>
          </a:p>
          <a:p>
            <a:endParaRPr lang="en-US" sz="2400" dirty="0">
              <a:latin typeface="Times New Roman" panose="02020603050405020304" pitchFamily="18" charset="0"/>
              <a:cs typeface="Times New Roman" panose="02020603050405020304" pitchFamily="18" charset="0"/>
            </a:endParaRPr>
          </a:p>
          <a:p>
            <a:r>
              <a:rPr lang="en-US" sz="2400" dirty="0">
                <a:latin typeface="Times New Roman" panose="02020603050405020304" pitchFamily="18" charset="0"/>
                <a:cs typeface="Times New Roman" panose="02020603050405020304" pitchFamily="18" charset="0"/>
              </a:rPr>
              <a:t>3frames (3 pages can be in memory at a time per process)</a:t>
            </a:r>
          </a:p>
        </p:txBody>
      </p:sp>
      <p:sp>
        <p:nvSpPr>
          <p:cNvPr id="4" name="object 2">
            <a:extLst>
              <a:ext uri="{FF2B5EF4-FFF2-40B4-BE49-F238E27FC236}">
                <a16:creationId xmlns:a16="http://schemas.microsoft.com/office/drawing/2014/main" id="{540A8296-E0A5-4026-892F-273AC4549F2A}"/>
              </a:ext>
            </a:extLst>
          </p:cNvPr>
          <p:cNvSpPr txBox="1">
            <a:spLocks/>
          </p:cNvSpPr>
          <p:nvPr/>
        </p:nvSpPr>
        <p:spPr>
          <a:xfrm>
            <a:off x="228600" y="0"/>
            <a:ext cx="9293861" cy="689932"/>
          </a:xfrm>
          <a:prstGeom prst="rect">
            <a:avLst/>
          </a:prstGeom>
        </p:spPr>
        <p:txBody>
          <a:bodyPr vert="horz" wrap="square" lIns="0" tIns="12700" rIns="0" bIns="0" rtlCol="0">
            <a:spAutoFit/>
          </a:bodyPr>
          <a:lstStyle>
            <a:lvl1pPr>
              <a:defRPr sz="3600" b="0" i="0">
                <a:solidFill>
                  <a:schemeClr val="bg1"/>
                </a:solidFill>
                <a:latin typeface="Corbel" panose="020B0503020204020204"/>
                <a:ea typeface="+mj-ea"/>
                <a:cs typeface="Corbel" panose="020B0503020204020204"/>
              </a:defRPr>
            </a:lvl1pPr>
          </a:lstStyle>
          <a:p>
            <a:pPr marL="12700">
              <a:spcBef>
                <a:spcPts val="100"/>
              </a:spcBef>
            </a:pPr>
            <a:r>
              <a:rPr lang="en-US" sz="4400" b="1" kern="0" dirty="0">
                <a:solidFill>
                  <a:srgbClr val="000000"/>
                </a:solidFill>
                <a:latin typeface="Times New Roman" panose="02020603050405020304"/>
                <a:cs typeface="Times New Roman" panose="02020603050405020304"/>
              </a:rPr>
              <a:t>Least Recently Used (LRU) - Example</a:t>
            </a:r>
            <a:endParaRPr lang="en-US" sz="4400" kern="0" dirty="0">
              <a:latin typeface="Times New Roman" panose="02020603050405020304"/>
              <a:cs typeface="Times New Roman" panose="02020603050405020304"/>
            </a:endParaRPr>
          </a:p>
        </p:txBody>
      </p:sp>
      <p:pic>
        <p:nvPicPr>
          <p:cNvPr id="3" name="Picture 2">
            <a:extLst>
              <a:ext uri="{FF2B5EF4-FFF2-40B4-BE49-F238E27FC236}">
                <a16:creationId xmlns:a16="http://schemas.microsoft.com/office/drawing/2014/main" id="{CED68763-3021-4946-B2F7-DBE654FE0CD3}"/>
              </a:ext>
            </a:extLst>
          </p:cNvPr>
          <p:cNvPicPr>
            <a:picLocks noChangeAspect="1"/>
          </p:cNvPicPr>
          <p:nvPr/>
        </p:nvPicPr>
        <p:blipFill>
          <a:blip r:embed="rId2"/>
          <a:stretch>
            <a:fillRect/>
          </a:stretch>
        </p:blipFill>
        <p:spPr>
          <a:xfrm>
            <a:off x="2286000" y="2057400"/>
            <a:ext cx="6824114" cy="4110668"/>
          </a:xfrm>
          <a:prstGeom prst="rect">
            <a:avLst/>
          </a:prstGeom>
        </p:spPr>
      </p:pic>
    </p:spTree>
    <p:extLst>
      <p:ext uri="{BB962C8B-B14F-4D97-AF65-F5344CB8AC3E}">
        <p14:creationId xmlns:p14="http://schemas.microsoft.com/office/powerpoint/2010/main" val="56693037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90BA22"/>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1014</TotalTime>
  <Words>5740</Words>
  <Application>Microsoft Office PowerPoint</Application>
  <PresentationFormat>Widescreen</PresentationFormat>
  <Paragraphs>738</Paragraphs>
  <Slides>100</Slides>
  <Notes>11</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100</vt:i4>
      </vt:variant>
    </vt:vector>
  </HeadingPairs>
  <TitlesOfParts>
    <vt:vector size="111" baseType="lpstr">
      <vt:lpstr>Arial</vt:lpstr>
      <vt:lpstr>Arial MT</vt:lpstr>
      <vt:lpstr>Calibri</vt:lpstr>
      <vt:lpstr>Calibri Light</vt:lpstr>
      <vt:lpstr>Cambria</vt:lpstr>
      <vt:lpstr>Corbel</vt:lpstr>
      <vt:lpstr>FreeSans</vt:lpstr>
      <vt:lpstr>Proxima Nova</vt:lpstr>
      <vt:lpstr>Times New Roman</vt:lpstr>
      <vt:lpstr>Office Theme</vt:lpstr>
      <vt:lpstr>1_Office Theme</vt:lpstr>
      <vt:lpstr>Memory Management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Page Replacement policies: Need</vt:lpstr>
      <vt:lpstr>Page Replacement Working</vt:lpstr>
      <vt:lpstr>1. First in First Out (FIFO)</vt:lpstr>
      <vt:lpstr>PowerPoint Presentation</vt:lpstr>
      <vt:lpstr>First in First Out (FIFO)</vt:lpstr>
      <vt:lpstr>First in First Out (FIFO)</vt:lpstr>
      <vt:lpstr>First in First Out (FIFO)</vt:lpstr>
      <vt:lpstr>First in First Out (FIFO)</vt:lpstr>
      <vt:lpstr>PowerPoint Presentation</vt:lpstr>
      <vt:lpstr>Belady’s (or FIFO) Anomaly</vt:lpstr>
      <vt:lpstr>Q.3 String : 0 1 2 3 0 1 4 0 1 2 3 4 3 frames (3 pages can be in memory at a time per process)  4frames (4 pages can be in memory at a time per process) Find the No of Page Faults using FIFO? </vt:lpstr>
      <vt:lpstr>Belady’s (or FIFO) Anomaly</vt:lpstr>
      <vt:lpstr> FIFO- Example</vt:lpstr>
      <vt:lpstr> FIFO</vt:lpstr>
      <vt:lpstr>First in First Out (FIFO)</vt:lpstr>
      <vt:lpstr>First in First Out (FIFO)</vt:lpstr>
      <vt:lpstr>First in First Out (FIFO)</vt:lpstr>
      <vt:lpstr> FIFO- Example</vt:lpstr>
      <vt:lpstr>PowerPoint Presentation</vt:lpstr>
      <vt:lpstr>First in First Out (FIFO)</vt:lpstr>
      <vt:lpstr>2. Optimal Page Replacement</vt:lpstr>
      <vt:lpstr>Optimal Page Replacement - Example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of_x000d_Computer Engineering</dc:title>
  <dc:creator>Shilpa</dc:creator>
  <cp:lastModifiedBy>Pranav Tank</cp:lastModifiedBy>
  <cp:revision>355</cp:revision>
  <dcterms:created xsi:type="dcterms:W3CDTF">2023-01-18T08:13:00Z</dcterms:created>
  <dcterms:modified xsi:type="dcterms:W3CDTF">2024-03-29T05:19:32Z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2023-01-17T16:30:00Z</vt:filetime>
  </property>
  <property fmtid="{D5CDD505-2E9C-101B-9397-08002B2CF9AE}" pid="3" name="Creator">
    <vt:lpwstr>Microsoft® PowerPoint® for Microsoft 365</vt:lpwstr>
  </property>
  <property fmtid="{D5CDD505-2E9C-101B-9397-08002B2CF9AE}" pid="4" name="LastSaved">
    <vt:filetime>2023-01-18T16:30:00Z</vt:filetime>
  </property>
  <property fmtid="{D5CDD505-2E9C-101B-9397-08002B2CF9AE}" pid="5" name="ICV">
    <vt:lpwstr>C740DD60910A4F3C8D6E5F3C6105A332</vt:lpwstr>
  </property>
  <property fmtid="{D5CDD505-2E9C-101B-9397-08002B2CF9AE}" pid="6" name="KSOProductBuildVer">
    <vt:lpwstr>1033-11.2.0.11219</vt:lpwstr>
  </property>
</Properties>
</file>