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35"/>
  </p:notesMasterIdLst>
  <p:sldIdLst>
    <p:sldId id="331" r:id="rId3"/>
    <p:sldId id="458" r:id="rId4"/>
    <p:sldId id="555" r:id="rId5"/>
    <p:sldId id="594" r:id="rId6"/>
    <p:sldId id="595" r:id="rId7"/>
    <p:sldId id="598" r:id="rId8"/>
    <p:sldId id="258" r:id="rId9"/>
    <p:sldId id="596" r:id="rId10"/>
    <p:sldId id="603" r:id="rId11"/>
    <p:sldId id="597" r:id="rId12"/>
    <p:sldId id="599" r:id="rId13"/>
    <p:sldId id="604" r:id="rId14"/>
    <p:sldId id="605" r:id="rId15"/>
    <p:sldId id="602" r:id="rId16"/>
    <p:sldId id="601" r:id="rId17"/>
    <p:sldId id="606" r:id="rId18"/>
    <p:sldId id="608" r:id="rId19"/>
    <p:sldId id="609" r:id="rId20"/>
    <p:sldId id="610" r:id="rId21"/>
    <p:sldId id="611" r:id="rId22"/>
    <p:sldId id="612" r:id="rId23"/>
    <p:sldId id="613" r:id="rId24"/>
    <p:sldId id="607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334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45476-A20B-4C35-9B6C-59757C17A9B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48E46-4214-4A92-9104-A7BB07410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4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48E46-4214-4A92-9104-A7BB0741031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48E46-4214-4A92-9104-A7BB0741031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9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48E46-4214-4A92-9104-A7BB0741031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1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48E46-4214-4A92-9104-A7BB0741031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9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0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2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6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5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3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6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4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680" y="98400"/>
            <a:ext cx="11360160" cy="76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15680" y="1151520"/>
            <a:ext cx="11360160" cy="4554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16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8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5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724" y="2094103"/>
            <a:ext cx="2172335" cy="2056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7190" y="1421193"/>
            <a:ext cx="7328534" cy="247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rbel" panose="020B0503020204020204"/>
                <a:cs typeface="Corbel" panose="020B0503020204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685800"/>
            <a:ext cx="11815571" cy="5692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601200" y="-127711"/>
            <a:ext cx="2110159" cy="9412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04-04-2024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" y="-11861"/>
            <a:ext cx="12191975" cy="685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94598" y="5051959"/>
            <a:ext cx="34461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FreeSans"/>
                <a:cs typeface="FreeSans"/>
              </a:rPr>
              <a:t>Department </a:t>
            </a:r>
            <a:r>
              <a:rPr sz="1600" spc="31" dirty="0">
                <a:solidFill>
                  <a:srgbClr val="FFFFFF"/>
                </a:solidFill>
                <a:latin typeface="FreeSans"/>
                <a:cs typeface="FreeSans"/>
              </a:rPr>
              <a:t>of </a:t>
            </a:r>
            <a:r>
              <a:rPr lang="en-IN" sz="1600" spc="5" dirty="0">
                <a:solidFill>
                  <a:srgbClr val="FFFFFF"/>
                </a:solidFill>
                <a:latin typeface="FreeSans"/>
                <a:cs typeface="FreeSans"/>
              </a:rPr>
              <a:t>Computer Engineering</a:t>
            </a:r>
            <a:endParaRPr sz="1600" dirty="0">
              <a:latin typeface="FreeSans"/>
              <a:cs typeface="Free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597" y="5396376"/>
            <a:ext cx="2405803" cy="300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1867" spc="-55" dirty="0">
                <a:solidFill>
                  <a:srgbClr val="FFFFFF"/>
                </a:solidFill>
                <a:latin typeface="FreeSans"/>
                <a:cs typeface="FreeSans"/>
              </a:rPr>
              <a:t>Prof. Pranav Tank</a:t>
            </a:r>
            <a:endParaRPr sz="1867" dirty="0">
              <a:latin typeface="FreeSans"/>
              <a:cs typeface="Free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2595" y="1443199"/>
            <a:ext cx="5225625" cy="505267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Deadlock</a:t>
            </a:r>
            <a:endParaRPr sz="3200" spc="-3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9" y="1624335"/>
            <a:ext cx="4734560" cy="1792798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spcBef>
                <a:spcPts val="920"/>
              </a:spcBef>
            </a:pPr>
            <a:endParaRPr lang="en-IN" sz="2600" spc="-75" dirty="0">
              <a:solidFill>
                <a:srgbClr val="FFFFFF"/>
              </a:solidFill>
              <a:latin typeface="FreeSans"/>
              <a:cs typeface="FreeSans"/>
            </a:endParaRPr>
          </a:p>
          <a:p>
            <a:pPr marL="12700">
              <a:spcBef>
                <a:spcPts val="920"/>
              </a:spcBef>
            </a:pPr>
            <a:r>
              <a:rPr sz="2600" spc="-75" dirty="0">
                <a:solidFill>
                  <a:srgbClr val="FFFFFF"/>
                </a:solidFill>
                <a:latin typeface="FreeSans"/>
                <a:cs typeface="FreeSans"/>
              </a:rPr>
              <a:t>Unit</a:t>
            </a:r>
            <a:r>
              <a:rPr lang="en-IN" sz="2600" spc="-75" dirty="0">
                <a:solidFill>
                  <a:srgbClr val="FFFFFF"/>
                </a:solidFill>
                <a:latin typeface="FreeSans"/>
                <a:cs typeface="FreeSans"/>
              </a:rPr>
              <a:t>-5</a:t>
            </a:r>
            <a:endParaRPr sz="2600" dirty="0">
              <a:latin typeface="FreeSans"/>
              <a:cs typeface="FreeSans"/>
            </a:endParaRPr>
          </a:p>
          <a:p>
            <a:pPr marL="12700">
              <a:spcBef>
                <a:spcPts val="755"/>
              </a:spcBef>
            </a:pPr>
            <a:r>
              <a:rPr lang="en-IN" spc="-11">
                <a:solidFill>
                  <a:srgbClr val="FFFFFF"/>
                </a:solidFill>
                <a:latin typeface="FreeSans"/>
                <a:cs typeface="FreeSans"/>
              </a:rPr>
              <a:t>Operating System / 01CE1401</a:t>
            </a:r>
            <a:endParaRPr lang="en-IN" spc="-11" dirty="0">
              <a:solidFill>
                <a:srgbClr val="FFFFFF"/>
              </a:solidFill>
              <a:latin typeface="FreeSans"/>
              <a:cs typeface="FreeSans"/>
            </a:endParaRPr>
          </a:p>
          <a:p>
            <a:pPr marL="12700">
              <a:spcBef>
                <a:spcPts val="755"/>
              </a:spcBef>
            </a:pPr>
            <a:endParaRPr dirty="0">
              <a:latin typeface="FreeSans"/>
              <a:cs typeface="Free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" y="3783178"/>
            <a:ext cx="2647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9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353800" cy="3552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arise if the following four conditions hold simultaneously. (Necessary Conditions)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resources are non-shareable (Only one process can use at a time) 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holding at least one resource and waiting for resources. 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cannot be taken from a process unless the process releases the resource. 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processes waiting for each other in circular form.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8396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Resource Allocation 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50228-3B5D-46D8-AF48-BED6A5481910}"/>
              </a:ext>
            </a:extLst>
          </p:cNvPr>
          <p:cNvSpPr/>
          <p:nvPr/>
        </p:nvSpPr>
        <p:spPr>
          <a:xfrm>
            <a:off x="990600" y="1151320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3BAF7-1D83-4F3D-BDA3-53B9C7A9B254}"/>
              </a:ext>
            </a:extLst>
          </p:cNvPr>
          <p:cNvSpPr/>
          <p:nvPr/>
        </p:nvSpPr>
        <p:spPr>
          <a:xfrm>
            <a:off x="973015" y="2218120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E41AAF-E20F-41D3-8BC3-4DC9ED7808B5}"/>
              </a:ext>
            </a:extLst>
          </p:cNvPr>
          <p:cNvSpPr/>
          <p:nvPr/>
        </p:nvSpPr>
        <p:spPr>
          <a:xfrm>
            <a:off x="4876801" y="976861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A35EB-D155-47E0-AA07-1AAE853851F9}"/>
              </a:ext>
            </a:extLst>
          </p:cNvPr>
          <p:cNvSpPr/>
          <p:nvPr/>
        </p:nvSpPr>
        <p:spPr>
          <a:xfrm>
            <a:off x="4876801" y="2263610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45CF8-5A68-4F77-86BB-A8BF9C35FA74}"/>
              </a:ext>
            </a:extLst>
          </p:cNvPr>
          <p:cNvSpPr/>
          <p:nvPr/>
        </p:nvSpPr>
        <p:spPr>
          <a:xfrm>
            <a:off x="6629401" y="992101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25C29-15BB-4C8B-9297-37445ADB6A57}"/>
              </a:ext>
            </a:extLst>
          </p:cNvPr>
          <p:cNvSpPr/>
          <p:nvPr/>
        </p:nvSpPr>
        <p:spPr>
          <a:xfrm>
            <a:off x="6629401" y="2278850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30982-74D1-45C2-BE2B-10584D01C530}"/>
              </a:ext>
            </a:extLst>
          </p:cNvPr>
          <p:cNvCxnSpPr>
            <a:cxnSpLocks/>
          </p:cNvCxnSpPr>
          <p:nvPr/>
        </p:nvCxnSpPr>
        <p:spPr>
          <a:xfrm>
            <a:off x="4495800" y="998920"/>
            <a:ext cx="0" cy="19812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B1C2BB-B145-4023-99DF-EE2DBA448EE3}"/>
              </a:ext>
            </a:extLst>
          </p:cNvPr>
          <p:cNvSpPr txBox="1"/>
          <p:nvPr/>
        </p:nvSpPr>
        <p:spPr>
          <a:xfrm>
            <a:off x="2209800" y="1295400"/>
            <a:ext cx="1752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E792D-E7DE-44DD-AAB5-79B26CB77F95}"/>
              </a:ext>
            </a:extLst>
          </p:cNvPr>
          <p:cNvSpPr txBox="1"/>
          <p:nvPr/>
        </p:nvSpPr>
        <p:spPr>
          <a:xfrm>
            <a:off x="2222695" y="2296776"/>
            <a:ext cx="1752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D25CBA-369D-44A6-9FF9-1CA0FC379C4B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5943601" y="1357861"/>
            <a:ext cx="6858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769303-3BB8-4388-A806-6B2F9240CBF3}"/>
              </a:ext>
            </a:extLst>
          </p:cNvPr>
          <p:cNvCxnSpPr>
            <a:cxnSpLocks/>
            <a:stCxn id="9" idx="1"/>
            <a:endCxn id="7" idx="6"/>
          </p:cNvCxnSpPr>
          <p:nvPr/>
        </p:nvCxnSpPr>
        <p:spPr>
          <a:xfrm flipH="1" flipV="1">
            <a:off x="5943601" y="2644610"/>
            <a:ext cx="6858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C59AC3-B1EA-44FF-AEC6-ADB984BCF14D}"/>
              </a:ext>
            </a:extLst>
          </p:cNvPr>
          <p:cNvSpPr txBox="1"/>
          <p:nvPr/>
        </p:nvSpPr>
        <p:spPr>
          <a:xfrm>
            <a:off x="7955407" y="954197"/>
            <a:ext cx="3474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 has requested for the resource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FF409-5F47-40B7-996F-C226A1978657}"/>
              </a:ext>
            </a:extLst>
          </p:cNvPr>
          <p:cNvSpPr txBox="1"/>
          <p:nvPr/>
        </p:nvSpPr>
        <p:spPr>
          <a:xfrm>
            <a:off x="7955406" y="2192099"/>
            <a:ext cx="3474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allocated to Process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240D1B-61D8-4406-8AD1-A9A6168C6592}"/>
              </a:ext>
            </a:extLst>
          </p:cNvPr>
          <p:cNvSpPr/>
          <p:nvPr/>
        </p:nvSpPr>
        <p:spPr>
          <a:xfrm>
            <a:off x="3939603" y="3268179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endParaRPr lang="en-IN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6F611-9B4F-428E-935D-7625719470A7}"/>
              </a:ext>
            </a:extLst>
          </p:cNvPr>
          <p:cNvSpPr/>
          <p:nvPr/>
        </p:nvSpPr>
        <p:spPr>
          <a:xfrm>
            <a:off x="6593059" y="4030179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endParaRPr lang="en-IN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75D67-B8ED-4474-9C9A-B62F7C678E17}"/>
              </a:ext>
            </a:extLst>
          </p:cNvPr>
          <p:cNvCxnSpPr>
            <a:cxnSpLocks/>
            <a:stCxn id="21" idx="1"/>
            <a:endCxn id="18" idx="6"/>
          </p:cNvCxnSpPr>
          <p:nvPr/>
        </p:nvCxnSpPr>
        <p:spPr>
          <a:xfrm flipH="1" flipV="1">
            <a:off x="5006403" y="3649179"/>
            <a:ext cx="158665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FEDFF4-953B-4708-8898-896C7CD82571}"/>
              </a:ext>
            </a:extLst>
          </p:cNvPr>
          <p:cNvSpPr txBox="1"/>
          <p:nvPr/>
        </p:nvSpPr>
        <p:spPr>
          <a:xfrm>
            <a:off x="8305800" y="4190098"/>
            <a:ext cx="3474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3BA1E5-64D8-4FA8-8BCE-9B9382AFC5C5}"/>
              </a:ext>
            </a:extLst>
          </p:cNvPr>
          <p:cNvSpPr/>
          <p:nvPr/>
        </p:nvSpPr>
        <p:spPr>
          <a:xfrm>
            <a:off x="3939018" y="5020895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IN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B8FCD6-3D34-48F1-8033-4792B66D05FC}"/>
              </a:ext>
            </a:extLst>
          </p:cNvPr>
          <p:cNvSpPr/>
          <p:nvPr/>
        </p:nvSpPr>
        <p:spPr>
          <a:xfrm>
            <a:off x="1689295" y="4028826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endParaRPr lang="en-IN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5747A3-B5A1-47CB-8263-7E6517F54093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222695" y="3649179"/>
            <a:ext cx="1716908" cy="37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33A86-8207-4FD9-90CF-C84199494958}"/>
              </a:ext>
            </a:extLst>
          </p:cNvPr>
          <p:cNvCxnSpPr>
            <a:cxnSpLocks/>
            <a:stCxn id="27" idx="6"/>
            <a:endCxn id="21" idx="2"/>
          </p:cNvCxnSpPr>
          <p:nvPr/>
        </p:nvCxnSpPr>
        <p:spPr>
          <a:xfrm flipV="1">
            <a:off x="5005818" y="4792179"/>
            <a:ext cx="2120641" cy="60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7AF42F-90F8-4302-8B4A-A8A737FA8939}"/>
              </a:ext>
            </a:extLst>
          </p:cNvPr>
          <p:cNvCxnSpPr>
            <a:cxnSpLocks/>
            <a:stCxn id="28" idx="2"/>
            <a:endCxn id="27" idx="2"/>
          </p:cNvCxnSpPr>
          <p:nvPr/>
        </p:nvCxnSpPr>
        <p:spPr>
          <a:xfrm>
            <a:off x="2222695" y="4790826"/>
            <a:ext cx="1716323" cy="61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6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990600"/>
            <a:ext cx="10668000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Deadlock: Definition and System Model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and its characterization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and its techniques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and its techniques</a:t>
            </a: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and recovery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438276" y="59519"/>
            <a:ext cx="805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54334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A02B-1D28-485A-8805-938B8CFB8FF4}"/>
              </a:ext>
            </a:extLst>
          </p:cNvPr>
          <p:cNvSpPr txBox="1"/>
          <p:nvPr/>
        </p:nvSpPr>
        <p:spPr>
          <a:xfrm>
            <a:off x="4146576" y="1129352"/>
            <a:ext cx="426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/ Handling Deadlocks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0F6611-45B0-4481-8F28-DE44BBE2B9A6}"/>
              </a:ext>
            </a:extLst>
          </p:cNvPr>
          <p:cNvCxnSpPr>
            <a:cxnSpLocks/>
          </p:cNvCxnSpPr>
          <p:nvPr/>
        </p:nvCxnSpPr>
        <p:spPr>
          <a:xfrm>
            <a:off x="6086622" y="1676400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EB84A-139F-4587-9EB0-E04AEE87F365}"/>
              </a:ext>
            </a:extLst>
          </p:cNvPr>
          <p:cNvCxnSpPr>
            <a:cxnSpLocks/>
          </p:cNvCxnSpPr>
          <p:nvPr/>
        </p:nvCxnSpPr>
        <p:spPr>
          <a:xfrm flipH="1">
            <a:off x="3961815" y="2357735"/>
            <a:ext cx="42683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DA6339-9CB1-41A0-9554-FBC8D6639E20}"/>
              </a:ext>
            </a:extLst>
          </p:cNvPr>
          <p:cNvCxnSpPr>
            <a:cxnSpLocks/>
          </p:cNvCxnSpPr>
          <p:nvPr/>
        </p:nvCxnSpPr>
        <p:spPr>
          <a:xfrm>
            <a:off x="3961814" y="2357735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007231-6005-47FC-BEE1-3C5E130C69D4}"/>
              </a:ext>
            </a:extLst>
          </p:cNvPr>
          <p:cNvCxnSpPr>
            <a:cxnSpLocks/>
          </p:cNvCxnSpPr>
          <p:nvPr/>
        </p:nvCxnSpPr>
        <p:spPr>
          <a:xfrm>
            <a:off x="6096000" y="2357735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406E4B-34DA-491E-B639-C40A64C60E2F}"/>
              </a:ext>
            </a:extLst>
          </p:cNvPr>
          <p:cNvCxnSpPr>
            <a:cxnSpLocks/>
          </p:cNvCxnSpPr>
          <p:nvPr/>
        </p:nvCxnSpPr>
        <p:spPr>
          <a:xfrm>
            <a:off x="8230186" y="2366665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10C494-CA13-466F-9BF3-CC4014887145}"/>
              </a:ext>
            </a:extLst>
          </p:cNvPr>
          <p:cNvSpPr txBox="1"/>
          <p:nvPr/>
        </p:nvSpPr>
        <p:spPr>
          <a:xfrm>
            <a:off x="3124201" y="3209836"/>
            <a:ext cx="1675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2BE67-D179-4064-89D6-654FC0092B61}"/>
              </a:ext>
            </a:extLst>
          </p:cNvPr>
          <p:cNvSpPr txBox="1"/>
          <p:nvPr/>
        </p:nvSpPr>
        <p:spPr>
          <a:xfrm>
            <a:off x="5319932" y="3224900"/>
            <a:ext cx="1552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877C0-1BD0-4FFC-B820-E8938C45F96A}"/>
              </a:ext>
            </a:extLst>
          </p:cNvPr>
          <p:cNvSpPr txBox="1"/>
          <p:nvPr/>
        </p:nvSpPr>
        <p:spPr>
          <a:xfrm>
            <a:off x="7520185" y="3209836"/>
            <a:ext cx="1789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20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35380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Deadlock strategies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Ignorance: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deadlock is very rare, then let it happen and reboot the system.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not let the system into a deadlock state.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is kind of futuristic.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Recovery: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Deadlock prevention or avoidance is not applied to the software then we can handle this by deadlock detection and recovery.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184532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this approach both in Windows and Unix system.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Ostrich algorithm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deadlock Ignorance.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Deadlock, ignorance performance is better than the above two methods but the correctness of data.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Ignorance</a:t>
            </a:r>
          </a:p>
        </p:txBody>
      </p:sp>
    </p:spTree>
    <p:extLst>
      <p:ext uri="{BB962C8B-B14F-4D97-AF65-F5344CB8AC3E}">
        <p14:creationId xmlns:p14="http://schemas.microsoft.com/office/powerpoint/2010/main" val="293691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make sure that the mentioned four conditions will not arise.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can be done in four different ways: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mutual exclusion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Preemption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Hold and Wait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Prevention</a:t>
            </a:r>
          </a:p>
        </p:txBody>
      </p:sp>
    </p:spTree>
    <p:extLst>
      <p:ext uri="{BB962C8B-B14F-4D97-AF65-F5344CB8AC3E}">
        <p14:creationId xmlns:p14="http://schemas.microsoft.com/office/powerpoint/2010/main" val="100293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2154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Deadlock: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multiple resource we use Matrix algorithm.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152173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Detection and Recovery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7F483-6EE3-461F-A498-048672F8F74D}"/>
              </a:ext>
            </a:extLst>
          </p:cNvPr>
          <p:cNvSpPr txBox="1"/>
          <p:nvPr/>
        </p:nvSpPr>
        <p:spPr>
          <a:xfrm>
            <a:off x="4146575" y="1714871"/>
            <a:ext cx="426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39B11E-F2EE-49AF-B8BC-DC4A85BCB849}"/>
              </a:ext>
            </a:extLst>
          </p:cNvPr>
          <p:cNvCxnSpPr>
            <a:cxnSpLocks/>
          </p:cNvCxnSpPr>
          <p:nvPr/>
        </p:nvCxnSpPr>
        <p:spPr>
          <a:xfrm>
            <a:off x="6086621" y="2261919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99213-9B43-4222-A7F2-4AEC29A50C2C}"/>
              </a:ext>
            </a:extLst>
          </p:cNvPr>
          <p:cNvCxnSpPr>
            <a:cxnSpLocks/>
          </p:cNvCxnSpPr>
          <p:nvPr/>
        </p:nvCxnSpPr>
        <p:spPr>
          <a:xfrm flipH="1">
            <a:off x="3961814" y="2943254"/>
            <a:ext cx="42683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2B5851-AE43-4BF9-96BB-15EE803EF921}"/>
              </a:ext>
            </a:extLst>
          </p:cNvPr>
          <p:cNvCxnSpPr>
            <a:cxnSpLocks/>
          </p:cNvCxnSpPr>
          <p:nvPr/>
        </p:nvCxnSpPr>
        <p:spPr>
          <a:xfrm>
            <a:off x="3961813" y="2943254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BC5038-4692-4F5C-B31E-E14D8BF0F91B}"/>
              </a:ext>
            </a:extLst>
          </p:cNvPr>
          <p:cNvCxnSpPr>
            <a:cxnSpLocks/>
          </p:cNvCxnSpPr>
          <p:nvPr/>
        </p:nvCxnSpPr>
        <p:spPr>
          <a:xfrm>
            <a:off x="6095999" y="2943254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1E8B0-D2F0-427B-8A24-A34ABB23FB11}"/>
              </a:ext>
            </a:extLst>
          </p:cNvPr>
          <p:cNvCxnSpPr>
            <a:cxnSpLocks/>
          </p:cNvCxnSpPr>
          <p:nvPr/>
        </p:nvCxnSpPr>
        <p:spPr>
          <a:xfrm>
            <a:off x="8230185" y="2952184"/>
            <a:ext cx="0" cy="681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8A269C-0607-4587-B36C-CFBB9CD2B021}"/>
              </a:ext>
            </a:extLst>
          </p:cNvPr>
          <p:cNvSpPr txBox="1"/>
          <p:nvPr/>
        </p:nvSpPr>
        <p:spPr>
          <a:xfrm>
            <a:off x="3067049" y="3795355"/>
            <a:ext cx="1789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Preemption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B0827-8D91-4196-B7A9-635D40EC0947}"/>
              </a:ext>
            </a:extLst>
          </p:cNvPr>
          <p:cNvSpPr txBox="1"/>
          <p:nvPr/>
        </p:nvSpPr>
        <p:spPr>
          <a:xfrm>
            <a:off x="5319931" y="3795355"/>
            <a:ext cx="1552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5E931-E32A-4D1E-81DE-45C8E57420D9}"/>
              </a:ext>
            </a:extLst>
          </p:cNvPr>
          <p:cNvSpPr txBox="1"/>
          <p:nvPr/>
        </p:nvSpPr>
        <p:spPr>
          <a:xfrm>
            <a:off x="7564939" y="3795355"/>
            <a:ext cx="1700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Killing Process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744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 through Preemption: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 some cases it may be possible to temporarily take are source away from its current owner and give it to another process.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ability to take a resource away from a process, have another process use it, and then give it back without the process noticing it is highly dependent on the nature of the resource.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35844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2"/>
          <p:cNvSpPr txBox="1"/>
          <p:nvPr/>
        </p:nvSpPr>
        <p:spPr>
          <a:xfrm>
            <a:off x="416160" y="1047472"/>
            <a:ext cx="11360160" cy="5508000"/>
          </a:xfrm>
          <a:prstGeom prst="rect">
            <a:avLst/>
          </a:prstGeom>
          <a:noFill/>
          <a:ln>
            <a:noFill/>
          </a:ln>
        </p:spPr>
        <p:txBody>
          <a:bodyPr tIns="121920" bIns="121920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sz="2667" spc="-1" dirty="0">
                <a:solidFill>
                  <a:srgbClr val="000000"/>
                </a:solidFill>
              </a:rPr>
              <a:t>After completion of this course, student will be able to </a:t>
            </a:r>
          </a:p>
          <a:p>
            <a:pPr marL="457189" indent="-457189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667" spc="-1" dirty="0"/>
              <a:t>Understanding the role of operating system with its function and services.  </a:t>
            </a:r>
          </a:p>
          <a:p>
            <a:pPr marL="457189" indent="-457189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667" spc="-1" dirty="0"/>
              <a:t>Application  and  comparison  of  various  CPU  scheduling  and  memory management algorithms. </a:t>
            </a:r>
          </a:p>
          <a:p>
            <a:pPr marL="457189" indent="-457189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667" spc="-1" dirty="0">
                <a:solidFill>
                  <a:srgbClr val="FF0000"/>
                </a:solidFill>
              </a:rPr>
              <a:t>Apply   various   concepts   and   asses   the   requirement   for   inter   process communication and deadlock. </a:t>
            </a:r>
          </a:p>
          <a:p>
            <a:pPr marL="457189" indent="-457189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667" spc="-1" dirty="0">
                <a:solidFill>
                  <a:srgbClr val="000000"/>
                </a:solidFill>
              </a:rPr>
              <a:t>Comprehend the mechanism of I/O and File Management</a:t>
            </a:r>
          </a:p>
          <a:p>
            <a:pPr marL="457189" indent="-457189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667" spc="-1" dirty="0">
                <a:solidFill>
                  <a:srgbClr val="000000"/>
                </a:solidFill>
              </a:rPr>
              <a:t>Implement  algorithms  and  acquire  a  detailed understanding  of  various  Unix  commands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IN" sz="2667" dirty="0">
              <a:solidFill>
                <a:srgbClr val="0098A3"/>
              </a:solidFill>
              <a:latin typeface="Proxima Nova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FCD7D0BC-B906-4F60-A623-F10816703F8F}"/>
              </a:ext>
            </a:extLst>
          </p:cNvPr>
          <p:cNvSpPr txBox="1"/>
          <p:nvPr/>
        </p:nvSpPr>
        <p:spPr>
          <a:xfrm>
            <a:off x="384508" y="31652"/>
            <a:ext cx="11511276" cy="911251"/>
          </a:xfrm>
          <a:prstGeom prst="rect">
            <a:avLst/>
          </a:prstGeom>
          <a:noFill/>
          <a:ln>
            <a:noFill/>
          </a:ln>
        </p:spPr>
        <p:txBody>
          <a:bodyPr tIns="121920" bIns="121920">
            <a:noAutofit/>
          </a:bodyPr>
          <a:lstStyle/>
          <a:p>
            <a:pPr algn="just"/>
            <a:r>
              <a:rPr lang="en-US" sz="3200" spc="-1" dirty="0">
                <a:latin typeface="Proxima Nova"/>
                <a:ea typeface="Proxima Nova"/>
              </a:rPr>
              <a:t>Unit-3 Interprocess Communication </a:t>
            </a:r>
            <a:r>
              <a:rPr lang="en-US" sz="3200" spc="-1" dirty="0">
                <a:solidFill>
                  <a:srgbClr val="000000"/>
                </a:solidFill>
                <a:latin typeface="Proxima Nova"/>
              </a:rPr>
              <a:t>(CO - 2)</a:t>
            </a:r>
            <a:endParaRPr lang="en-US" sz="3200" spc="-1" dirty="0">
              <a:latin typeface="Proxima Nova"/>
              <a:ea typeface="Proxima Nova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latin typeface="Proxima Nova"/>
                <a:ea typeface="Proxima Nova"/>
              </a:rPr>
              <a:t> 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 through Rollback: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If a resource is preempted from a process, the process cannot continue its normal execution as it lacks the required resource. Rolling back the process to a safe state and restarting it is a common approach.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Determining a safe state can be challenging, leading to the use of total rollback, where the process is aborted and restarted from scratch.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207371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 by Killing a Process: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Simplest way to break a deadlock is to kill one or more processes. One possibility is to kill a process in the cycle.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With a little luck, the other processes will be able to continue.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If this does not help, it can be repeated until the cycle is broken.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36088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0896600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is kind of futuristic.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ensure that all information about resources that the process will need is known to us before the execution of the process.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system must be able to decide whether granting a resource is safe or not and only make the allocation when it is safe.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Banker’s Algorithm is used to avoid deadlock.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Avoidance</a:t>
            </a:r>
          </a:p>
        </p:txBody>
      </p:sp>
    </p:spTree>
    <p:extLst>
      <p:ext uri="{BB962C8B-B14F-4D97-AF65-F5344CB8AC3E}">
        <p14:creationId xmlns:p14="http://schemas.microsoft.com/office/powerpoint/2010/main" val="25175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125200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Banker’s Algorithm: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is named so because it is used in the banking system to check whether a loan can be sanctioned to a person or not. Suppose there are n number of account holders in a bank and the total sum of their money is S. If a person applies for a loan then the bank first subtracts the loan amount from the total money that the bank has and if the remaining amount is greater than S then only the loan is sanctioned. It is done because if all the account holders come to withdraw their money then the bank can easily do it.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Avoidance</a:t>
            </a:r>
          </a:p>
        </p:txBody>
      </p:sp>
    </p:spTree>
    <p:extLst>
      <p:ext uri="{BB962C8B-B14F-4D97-AF65-F5344CB8AC3E}">
        <p14:creationId xmlns:p14="http://schemas.microsoft.com/office/powerpoint/2010/main" val="24607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125200" cy="3231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in Bankers Algorithm: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Maximum Resource demand of each process</a:t>
            </a: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: Available Resource</a:t>
            </a: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: Number of Resource allocated to process</a:t>
            </a: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74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: Resource required by the process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 Avoidance</a:t>
            </a:r>
          </a:p>
        </p:txBody>
      </p:sp>
    </p:spTree>
    <p:extLst>
      <p:ext uri="{BB962C8B-B14F-4D97-AF65-F5344CB8AC3E}">
        <p14:creationId xmlns:p14="http://schemas.microsoft.com/office/powerpoint/2010/main" val="365731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125200" cy="466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System: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Let Work and Finish be vectors of length ‘m’ and ‘n’ respectively.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Initialize: Work = Available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false; for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3, 4….n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Find an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both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Finish[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false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Work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such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 goto step (4)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Work = Work + Allocation[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true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 step (2)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if Finish [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true for all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is in a safe state 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</p:spTree>
    <p:extLst>
      <p:ext uri="{BB962C8B-B14F-4D97-AF65-F5344CB8AC3E}">
        <p14:creationId xmlns:p14="http://schemas.microsoft.com/office/powerpoint/2010/main" val="247421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125200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Considering a system with five processes P0 through P4 and three resources of type A, B, C. Resource type A has 10 instances, B has 5 instances and type C has 7 instances. Suppose at time t0 following snapshot of the system has been taken: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51176-2DC0-4A17-BA00-FF382021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21187"/>
            <a:ext cx="7620000" cy="31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8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E8135-B8DA-45D3-988E-298C9C32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752600"/>
            <a:ext cx="4517485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5834B-D590-4F3A-AE0C-B614F92BE20D}"/>
              </a:ext>
            </a:extLst>
          </p:cNvPr>
          <p:cNvSpPr txBox="1"/>
          <p:nvPr/>
        </p:nvSpPr>
        <p:spPr>
          <a:xfrm>
            <a:off x="914400" y="1066183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[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j] = Max [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j] – Allocation [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content of Need Matrix is: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B225C-7B1A-4B4E-80E6-A08EAD17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52578"/>
            <a:ext cx="622010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9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E8135-B8DA-45D3-988E-298C9C32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905000"/>
            <a:ext cx="4517485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5834B-D590-4F3A-AE0C-B614F92BE20D}"/>
              </a:ext>
            </a:extLst>
          </p:cNvPr>
          <p:cNvSpPr txBox="1"/>
          <p:nvPr/>
        </p:nvSpPr>
        <p:spPr>
          <a:xfrm>
            <a:off x="914400" y="1066183"/>
            <a:ext cx="10439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Resources of A, B and C are 3, 3, and 2.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we check if each type of resource request is available for each process.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Process P0: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&lt;= Available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 4, 3 &lt;= 3, 3, 2 condition is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Process P1: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&lt;= Available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2, 2 &lt;= 3, 3, 2 condition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available = available + Allocation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(3, 3, 2) + (2, 0, 0) =&gt; 5, 3, 2</a:t>
            </a:r>
          </a:p>
        </p:txBody>
      </p:sp>
    </p:spTree>
    <p:extLst>
      <p:ext uri="{BB962C8B-B14F-4D97-AF65-F5344CB8AC3E}">
        <p14:creationId xmlns:p14="http://schemas.microsoft.com/office/powerpoint/2010/main" val="3293673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E8135-B8DA-45D3-988E-298C9C32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725082"/>
            <a:ext cx="4517485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5834B-D590-4F3A-AE0C-B614F92BE20D}"/>
              </a:ext>
            </a:extLst>
          </p:cNvPr>
          <p:cNvSpPr txBox="1"/>
          <p:nvPr/>
        </p:nvSpPr>
        <p:spPr>
          <a:xfrm>
            <a:off x="914400" y="762000"/>
            <a:ext cx="10439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Process P2: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 Need &lt;= Available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6,0,0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&lt;= 5, 3, 2 condition is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Process P3: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P4 Need &lt;= Available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 1, 1 &lt;= 5, 3, 2 condition is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Available resource = Available + Allocation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5, 3, 2 + 2, 1, 1 =&gt; 7, 4, 3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Process P4: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P5 Need &lt;= Available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4, 3, 1 &lt;= 7, 4, 3 condition is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available resource = Available + Allocation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 4, 3 + 0, 0, 2 =&gt; 7, 4, 5</a:t>
            </a:r>
          </a:p>
        </p:txBody>
      </p:sp>
    </p:spTree>
    <p:extLst>
      <p:ext uri="{BB962C8B-B14F-4D97-AF65-F5344CB8AC3E}">
        <p14:creationId xmlns:p14="http://schemas.microsoft.com/office/powerpoint/2010/main" val="17110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990600"/>
            <a:ext cx="10668000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Deadlock: Definition and System Model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and its characterization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and its techniques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and avoidance and its techniques</a:t>
            </a: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recovery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438276" y="59519"/>
            <a:ext cx="805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157240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E8135-B8DA-45D3-988E-298C9C32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19200"/>
            <a:ext cx="4517485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5834B-D590-4F3A-AE0C-B614F92BE20D}"/>
              </a:ext>
            </a:extLst>
          </p:cNvPr>
          <p:cNvSpPr txBox="1"/>
          <p:nvPr/>
        </p:nvSpPr>
        <p:spPr>
          <a:xfrm>
            <a:off x="914400" y="1066183"/>
            <a:ext cx="10439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Process P0: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P0 Need &lt;= Available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 4, 3 &lt;= 7, 4, 5 condition is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Available Resource = Available + Allocation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 4, 5 + 0, 1, 0 =&gt; 7, 5, 5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Process P2: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P2 Need &lt;= Available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6, 0, 0 &lt;= 7, 5, 5 condition is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Available Resource = Available + Allocation</a:t>
            </a: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 5, 5 + 3, 0, 2 =&gt; 10, 5, 7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we execute the banker's algorithm to find the safe state and the safe sequence </a:t>
            </a:r>
            <a:r>
              <a:rPr lang="en-US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P1, P3, P4, P0 and P2.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2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Bankers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5834B-D590-4F3A-AE0C-B614F92BE20D}"/>
              </a:ext>
            </a:extLst>
          </p:cNvPr>
          <p:cNvSpPr txBox="1"/>
          <p:nvPr/>
        </p:nvSpPr>
        <p:spPr>
          <a:xfrm>
            <a:off x="533400" y="797510"/>
            <a:ext cx="11353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various resources that meet the requirements of each process.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should provide information to the operating system for upcoming resource requests, the number of resources, and how long the resources will be held.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operating system manage and control process requests for each type of resource in the computer system.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has a Max resource attribute that represents indicates each process can hold the maximum number of resources in a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practice this algorithm is essentially useless because processes rarely know in advance what their maximum resource needs.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number of processes is not fixed, but dynamically varying as new users log in and out.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resources that were thought to be available can suddenly vanish.</a:t>
            </a:r>
          </a:p>
        </p:txBody>
      </p:sp>
    </p:spTree>
    <p:extLst>
      <p:ext uri="{BB962C8B-B14F-4D97-AF65-F5344CB8AC3E}">
        <p14:creationId xmlns:p14="http://schemas.microsoft.com/office/powerpoint/2010/main" val="285657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1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990600"/>
            <a:ext cx="10668000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Deadlock: Definition and System Model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and its characterization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and its techniques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and its techniques</a:t>
            </a: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and recovery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438276" y="59519"/>
            <a:ext cx="805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29020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353800" cy="2786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620" marR="5715" algn="just">
              <a:lnSpc>
                <a:spcPct val="80000"/>
              </a:lnSpc>
              <a:spcBef>
                <a:spcPts val="43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uses following three events:</a:t>
            </a:r>
          </a:p>
          <a:p>
            <a:pPr marL="858520" marR="5715" indent="-342900" algn="just">
              <a:lnSpc>
                <a:spcPct val="80000"/>
              </a:lnSpc>
              <a:spcBef>
                <a:spcPts val="435"/>
              </a:spcBef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520" marR="5715" indent="-342900" algn="just">
              <a:lnSpc>
                <a:spcPct val="80000"/>
              </a:lnSpc>
              <a:spcBef>
                <a:spcPts val="43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 Process request for the resource and if request is not granted process waits.</a:t>
            </a:r>
          </a:p>
          <a:p>
            <a:pPr marL="515620" marR="5715" algn="just">
              <a:lnSpc>
                <a:spcPct val="80000"/>
              </a:lnSpc>
              <a:spcBef>
                <a:spcPts val="435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520" marR="5715" indent="-342900" algn="just">
              <a:lnSpc>
                <a:spcPct val="80000"/>
              </a:lnSpc>
              <a:spcBef>
                <a:spcPts val="43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Use: If process gets resource kernel changes status to allocated and state is ready.</a:t>
            </a:r>
          </a:p>
          <a:p>
            <a:pPr marL="515620" marR="5715" algn="just">
              <a:lnSpc>
                <a:spcPct val="80000"/>
              </a:lnSpc>
              <a:spcBef>
                <a:spcPts val="435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520" marR="5715" indent="-342900" algn="just">
              <a:lnSpc>
                <a:spcPct val="80000"/>
              </a:lnSpc>
              <a:spcBef>
                <a:spcPts val="43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Release: After the use, the process releases resource again through system call.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Prerequisite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50228-3B5D-46D8-AF48-BED6A5481910}"/>
              </a:ext>
            </a:extLst>
          </p:cNvPr>
          <p:cNvSpPr/>
          <p:nvPr/>
        </p:nvSpPr>
        <p:spPr>
          <a:xfrm>
            <a:off x="1371600" y="4267200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3BAF7-1D83-4F3D-BDA3-53B9C7A9B254}"/>
              </a:ext>
            </a:extLst>
          </p:cNvPr>
          <p:cNvSpPr/>
          <p:nvPr/>
        </p:nvSpPr>
        <p:spPr>
          <a:xfrm>
            <a:off x="1354015" y="5334000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E41AAF-E20F-41D3-8BC3-4DC9ED7808B5}"/>
              </a:ext>
            </a:extLst>
          </p:cNvPr>
          <p:cNvSpPr/>
          <p:nvPr/>
        </p:nvSpPr>
        <p:spPr>
          <a:xfrm>
            <a:off x="5410200" y="4233203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A35EB-D155-47E0-AA07-1AAE853851F9}"/>
              </a:ext>
            </a:extLst>
          </p:cNvPr>
          <p:cNvSpPr/>
          <p:nvPr/>
        </p:nvSpPr>
        <p:spPr>
          <a:xfrm>
            <a:off x="5410200" y="5262489"/>
            <a:ext cx="10668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45CF8-5A68-4F77-86BB-A8BF9C35FA74}"/>
              </a:ext>
            </a:extLst>
          </p:cNvPr>
          <p:cNvSpPr/>
          <p:nvPr/>
        </p:nvSpPr>
        <p:spPr>
          <a:xfrm>
            <a:off x="7162800" y="4248443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25C29-15BB-4C8B-9297-37445ADB6A57}"/>
              </a:ext>
            </a:extLst>
          </p:cNvPr>
          <p:cNvSpPr/>
          <p:nvPr/>
        </p:nvSpPr>
        <p:spPr>
          <a:xfrm>
            <a:off x="7162800" y="5277729"/>
            <a:ext cx="106680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30982-74D1-45C2-BE2B-10584D01C530}"/>
              </a:ext>
            </a:extLst>
          </p:cNvPr>
          <p:cNvCxnSpPr>
            <a:cxnSpLocks/>
          </p:cNvCxnSpPr>
          <p:nvPr/>
        </p:nvCxnSpPr>
        <p:spPr>
          <a:xfrm>
            <a:off x="4876800" y="4114800"/>
            <a:ext cx="0" cy="19812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B1C2BB-B145-4023-99DF-EE2DBA448EE3}"/>
              </a:ext>
            </a:extLst>
          </p:cNvPr>
          <p:cNvSpPr txBox="1"/>
          <p:nvPr/>
        </p:nvSpPr>
        <p:spPr>
          <a:xfrm>
            <a:off x="2590800" y="4411280"/>
            <a:ext cx="1752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E792D-E7DE-44DD-AAB5-79B26CB77F95}"/>
              </a:ext>
            </a:extLst>
          </p:cNvPr>
          <p:cNvSpPr txBox="1"/>
          <p:nvPr/>
        </p:nvSpPr>
        <p:spPr>
          <a:xfrm>
            <a:off x="2603695" y="5412656"/>
            <a:ext cx="1752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D25CBA-369D-44A6-9FF9-1CA0FC379C4B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6477000" y="4614203"/>
            <a:ext cx="6858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769303-3BB8-4388-A806-6B2F9240CBF3}"/>
              </a:ext>
            </a:extLst>
          </p:cNvPr>
          <p:cNvCxnSpPr>
            <a:cxnSpLocks/>
            <a:stCxn id="9" idx="1"/>
            <a:endCxn id="7" idx="6"/>
          </p:cNvCxnSpPr>
          <p:nvPr/>
        </p:nvCxnSpPr>
        <p:spPr>
          <a:xfrm flipH="1" flipV="1">
            <a:off x="6477000" y="5643489"/>
            <a:ext cx="6858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C59AC3-B1EA-44FF-AEC6-ADB984BCF14D}"/>
              </a:ext>
            </a:extLst>
          </p:cNvPr>
          <p:cNvSpPr txBox="1"/>
          <p:nvPr/>
        </p:nvSpPr>
        <p:spPr>
          <a:xfrm>
            <a:off x="8488806" y="4210539"/>
            <a:ext cx="3474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 has requested for the resource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FF409-5F47-40B7-996F-C226A1978657}"/>
              </a:ext>
            </a:extLst>
          </p:cNvPr>
          <p:cNvSpPr txBox="1"/>
          <p:nvPr/>
        </p:nvSpPr>
        <p:spPr>
          <a:xfrm>
            <a:off x="8488805" y="5190978"/>
            <a:ext cx="3474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allocated to Process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Prerequisite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5C7E65-3962-4D79-B52C-BB73D9E9165C}"/>
              </a:ext>
            </a:extLst>
          </p:cNvPr>
          <p:cNvSpPr/>
          <p:nvPr/>
        </p:nvSpPr>
        <p:spPr>
          <a:xfrm>
            <a:off x="1638300" y="1075170"/>
            <a:ext cx="84582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the resource</a:t>
            </a:r>
            <a:endParaRPr lang="en-IN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751297-1A14-4921-A583-2A02EE69FEC7}"/>
              </a:ext>
            </a:extLst>
          </p:cNvPr>
          <p:cNvSpPr/>
          <p:nvPr/>
        </p:nvSpPr>
        <p:spPr>
          <a:xfrm>
            <a:off x="1634783" y="2971800"/>
            <a:ext cx="84582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</a:t>
            </a:r>
            <a:endParaRPr lang="en-IN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DA2C46-C43F-4ECE-8396-C4EE59D85DE9}"/>
              </a:ext>
            </a:extLst>
          </p:cNvPr>
          <p:cNvSpPr/>
          <p:nvPr/>
        </p:nvSpPr>
        <p:spPr>
          <a:xfrm>
            <a:off x="1634783" y="4800600"/>
            <a:ext cx="84582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resource</a:t>
            </a:r>
            <a:endParaRPr lang="en-IN" sz="24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3A3006D-9DA8-4AD8-A601-87539EA8326C}"/>
              </a:ext>
            </a:extLst>
          </p:cNvPr>
          <p:cNvSpPr/>
          <p:nvPr/>
        </p:nvSpPr>
        <p:spPr>
          <a:xfrm>
            <a:off x="5637041" y="2141970"/>
            <a:ext cx="453683" cy="7824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B275271-C0E8-4EF4-AEC5-18A8124DEF86}"/>
              </a:ext>
            </a:extLst>
          </p:cNvPr>
          <p:cNvSpPr/>
          <p:nvPr/>
        </p:nvSpPr>
        <p:spPr>
          <a:xfrm>
            <a:off x="5638800" y="4057187"/>
            <a:ext cx="453683" cy="74341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7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353800" cy="457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520" marR="5715" indent="-342900" algn="just">
              <a:lnSpc>
                <a:spcPct val="80000"/>
              </a:lnSpc>
              <a:spcBef>
                <a:spcPts val="43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deadlock consists of a set  of blocked processes, each holding a resource and waiting to acquire a resource held by another process in the set.</a:t>
            </a:r>
          </a:p>
          <a:p>
            <a:pPr marL="515620" marR="5715" algn="just">
              <a:lnSpc>
                <a:spcPct val="80000"/>
              </a:lnSpc>
              <a:spcBef>
                <a:spcPts val="435"/>
              </a:spcBef>
            </a:pPr>
            <a:endParaRPr lang="en-US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each want to record a scanned document on a CD.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 1 requests for scanner &amp; gets it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 2 requests for CD writer &amp; gets it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 1 requests CD writer but is blocked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 2 requests scanner but is blocked.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 both processes are blocked and will remain so forever. This situation is called a deadlock.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43000"/>
            <a:ext cx="1135380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resource allocation can be very critical to handle the deadlock.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are of two types: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Resource: A Preemptable resource are the one that can be taken away from the process with no side effect.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– Preemptable: A Non – Preemptable resource if taken away from its current owner will cause computation failure.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457200" y="59519"/>
            <a:ext cx="8031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169663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990600"/>
            <a:ext cx="10668000" cy="3161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Deadlock: Definition and System Model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and its characterization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and its techniques</a:t>
            </a:r>
          </a:p>
          <a:p>
            <a:pPr marL="379730" indent="-3676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and its techniques</a:t>
            </a: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spcBef>
                <a:spcPts val="95"/>
              </a:spcBef>
              <a:buClr>
                <a:srgbClr val="40B9D2"/>
              </a:buClr>
              <a:buFont typeface="Arial MT"/>
              <a:buChar char="●"/>
              <a:tabLst>
                <a:tab pos="379730" algn="l"/>
                <a:tab pos="3803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and recovery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438276" y="59519"/>
            <a:ext cx="805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65" dirty="0">
                <a:latin typeface="Times New Roman"/>
                <a:cs typeface="Times New Roman"/>
              </a:rPr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16355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BA2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1916</Words>
  <Application>Microsoft Office PowerPoint</Application>
  <PresentationFormat>Widescreen</PresentationFormat>
  <Paragraphs>278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MT</vt:lpstr>
      <vt:lpstr>Calibri</vt:lpstr>
      <vt:lpstr>Calibri Light</vt:lpstr>
      <vt:lpstr>Corbel</vt:lpstr>
      <vt:lpstr>FreeSans</vt:lpstr>
      <vt:lpstr>Proxima Nova</vt:lpstr>
      <vt:lpstr>Times New Roman</vt:lpstr>
      <vt:lpstr>Office Theme</vt:lpstr>
      <vt:lpstr>1_Office Theme</vt:lpstr>
      <vt:lpstr>Principles of Deadlock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of_x000d_Computer Engineering</dc:title>
  <dc:creator>Shilpa</dc:creator>
  <cp:lastModifiedBy>Pranav Tank</cp:lastModifiedBy>
  <cp:revision>489</cp:revision>
  <dcterms:created xsi:type="dcterms:W3CDTF">2023-01-18T08:13:00Z</dcterms:created>
  <dcterms:modified xsi:type="dcterms:W3CDTF">2024-04-04T05:28:31Z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2023-01-17T16:30:00Z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2023-01-18T16:30:00Z</vt:filetime>
  </property>
  <property fmtid="{D5CDD505-2E9C-101B-9397-08002B2CF9AE}" pid="5" name="ICV">
    <vt:lpwstr>C740DD60910A4F3C8D6E5F3C6105A332</vt:lpwstr>
  </property>
  <property fmtid="{D5CDD505-2E9C-101B-9397-08002B2CF9AE}" pid="6" name="KSOProductBuildVer">
    <vt:lpwstr>1033-11.2.0.11219</vt:lpwstr>
  </property>
</Properties>
</file>