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53"/>
  </p:notesMasterIdLst>
  <p:sldIdLst>
    <p:sldId id="331" r:id="rId3"/>
    <p:sldId id="458" r:id="rId4"/>
    <p:sldId id="555" r:id="rId5"/>
    <p:sldId id="622" r:id="rId6"/>
    <p:sldId id="258" r:id="rId7"/>
    <p:sldId id="624" r:id="rId8"/>
    <p:sldId id="633" r:id="rId9"/>
    <p:sldId id="625" r:id="rId10"/>
    <p:sldId id="635" r:id="rId11"/>
    <p:sldId id="636" r:id="rId12"/>
    <p:sldId id="637" r:id="rId13"/>
    <p:sldId id="638" r:id="rId14"/>
    <p:sldId id="639" r:id="rId15"/>
    <p:sldId id="640" r:id="rId16"/>
    <p:sldId id="634" r:id="rId17"/>
    <p:sldId id="626" r:id="rId18"/>
    <p:sldId id="627" r:id="rId19"/>
    <p:sldId id="629" r:id="rId20"/>
    <p:sldId id="628" r:id="rId21"/>
    <p:sldId id="630" r:id="rId22"/>
    <p:sldId id="631" r:id="rId23"/>
    <p:sldId id="632"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66" r:id="rId50"/>
    <p:sldId id="667" r:id="rId51"/>
    <p:sldId id="334" r:id="rId5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 Tank" initials="PT" lastIdx="1" clrIdx="0">
    <p:extLst>
      <p:ext uri="{19B8F6BF-5375-455C-9EA6-DF929625EA0E}">
        <p15:presenceInfo xmlns:p15="http://schemas.microsoft.com/office/powerpoint/2012/main" userId="df37f53d5d6b92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 y="28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2845476-A20B-4C35-9B6C-59757C17A9B6}" type="datetimeFigureOut">
              <a:rPr lang="en-IN" smtClean="0"/>
              <a:t>12-04-2024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5348E46-4214-4A92-9104-A7BB07410311}" type="slidenum">
              <a:rPr lang="en-IN" smtClean="0"/>
              <a:t>‹#›</a:t>
            </a:fld>
            <a:endParaRPr lang="en-IN"/>
          </a:p>
        </p:txBody>
      </p:sp>
    </p:spTree>
    <p:extLst>
      <p:ext uri="{BB962C8B-B14F-4D97-AF65-F5344CB8AC3E}">
        <p14:creationId xmlns:p14="http://schemas.microsoft.com/office/powerpoint/2010/main" val="79194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a:t>
            </a:fld>
            <a:endParaRPr lang="en-IN"/>
          </a:p>
        </p:txBody>
      </p:sp>
    </p:spTree>
    <p:extLst>
      <p:ext uri="{BB962C8B-B14F-4D97-AF65-F5344CB8AC3E}">
        <p14:creationId xmlns:p14="http://schemas.microsoft.com/office/powerpoint/2010/main" val="420601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a:t>
            </a:fld>
            <a:endParaRPr lang="en-IN"/>
          </a:p>
        </p:txBody>
      </p:sp>
    </p:spTree>
    <p:extLst>
      <p:ext uri="{BB962C8B-B14F-4D97-AF65-F5344CB8AC3E}">
        <p14:creationId xmlns:p14="http://schemas.microsoft.com/office/powerpoint/2010/main" val="424500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15</a:t>
            </a:fld>
            <a:endParaRPr lang="en-IN"/>
          </a:p>
        </p:txBody>
      </p:sp>
    </p:spTree>
    <p:extLst>
      <p:ext uri="{BB962C8B-B14F-4D97-AF65-F5344CB8AC3E}">
        <p14:creationId xmlns:p14="http://schemas.microsoft.com/office/powerpoint/2010/main" val="181430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27</a:t>
            </a:fld>
            <a:endParaRPr lang="en-IN"/>
          </a:p>
        </p:txBody>
      </p:sp>
    </p:spTree>
    <p:extLst>
      <p:ext uri="{BB962C8B-B14F-4D97-AF65-F5344CB8AC3E}">
        <p14:creationId xmlns:p14="http://schemas.microsoft.com/office/powerpoint/2010/main" val="351658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470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394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5026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07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3083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4463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3544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5885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rbel" panose="020B0503020204020204"/>
                <a:cs typeface="Corbel" panose="020B0503020204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8"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341616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096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8358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435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1724" y="2094103"/>
            <a:ext cx="2172335" cy="2056129"/>
          </a:xfrm>
          <a:prstGeom prst="rect">
            <a:avLst/>
          </a:prstGeom>
        </p:spPr>
        <p:txBody>
          <a:bodyPr wrap="square" lIns="0" tIns="0" rIns="0" bIns="0">
            <a:spAutoFit/>
          </a:bodyPr>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a:xfrm>
            <a:off x="3937190" y="1421193"/>
            <a:ext cx="7328534" cy="2478404"/>
          </a:xfrm>
          <a:prstGeom prst="rect">
            <a:avLst/>
          </a:prstGeom>
        </p:spPr>
        <p:txBody>
          <a:bodyPr wrap="square" lIns="0" tIns="0" rIns="0" bIns="0">
            <a:spAutoFit/>
          </a:bodyPr>
          <a:lstStyle>
            <a:lvl1pPr>
              <a:defRPr sz="2400" b="0" i="0">
                <a:solidFill>
                  <a:schemeClr val="tx1"/>
                </a:solidFill>
                <a:latin typeface="Corbel" panose="020B0503020204020204"/>
                <a:cs typeface="Corbel" panose="020B0503020204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
        <p:nvSpPr>
          <p:cNvPr id="7" name="Rounded Rectangle 6"/>
          <p:cNvSpPr/>
          <p:nvPr userDrawn="1"/>
        </p:nvSpPr>
        <p:spPr>
          <a:xfrm>
            <a:off x="228600" y="685800"/>
            <a:ext cx="11815571" cy="56921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a:blip r:embed="rId8"/>
          <a:stretch>
            <a:fillRect/>
          </a:stretch>
        </p:blipFill>
        <p:spPr>
          <a:xfrm>
            <a:off x="9601200" y="-127711"/>
            <a:ext cx="2110159" cy="94122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solidFill>
                  <a:prstClr val="black">
                    <a:tint val="75000"/>
                  </a:prstClr>
                </a:solidFill>
              </a:rPr>
              <a:pPr/>
              <a:t>12-04-2024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9412103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 y="-11861"/>
            <a:ext cx="12191975" cy="6857987"/>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p:nvPr/>
        </p:nvSpPr>
        <p:spPr>
          <a:xfrm>
            <a:off x="794598" y="5051959"/>
            <a:ext cx="3446145" cy="259045"/>
          </a:xfrm>
          <a:prstGeom prst="rect">
            <a:avLst/>
          </a:prstGeom>
        </p:spPr>
        <p:txBody>
          <a:bodyPr vert="horz" wrap="square" lIns="0" tIns="12700" rIns="0" bIns="0" rtlCol="0">
            <a:spAutoFit/>
          </a:bodyPr>
          <a:lstStyle/>
          <a:p>
            <a:pPr marL="12700">
              <a:spcBef>
                <a:spcPts val="100"/>
              </a:spcBef>
            </a:pPr>
            <a:r>
              <a:rPr sz="1600" spc="15" dirty="0">
                <a:solidFill>
                  <a:srgbClr val="FFFFFF"/>
                </a:solidFill>
                <a:latin typeface="FreeSans"/>
                <a:cs typeface="FreeSans"/>
              </a:rPr>
              <a:t>Department </a:t>
            </a:r>
            <a:r>
              <a:rPr sz="1600" spc="31" dirty="0">
                <a:solidFill>
                  <a:srgbClr val="FFFFFF"/>
                </a:solidFill>
                <a:latin typeface="FreeSans"/>
                <a:cs typeface="FreeSans"/>
              </a:rPr>
              <a:t>of </a:t>
            </a:r>
            <a:r>
              <a:rPr lang="en-IN" sz="1600" spc="5" dirty="0">
                <a:solidFill>
                  <a:srgbClr val="FFFFFF"/>
                </a:solidFill>
                <a:latin typeface="FreeSans"/>
                <a:cs typeface="FreeSans"/>
              </a:rPr>
              <a:t>Computer Engineering</a:t>
            </a:r>
            <a:endParaRPr sz="1600" dirty="0">
              <a:latin typeface="FreeSans"/>
              <a:cs typeface="FreeSans"/>
            </a:endParaRPr>
          </a:p>
        </p:txBody>
      </p:sp>
      <p:sp>
        <p:nvSpPr>
          <p:cNvPr id="6" name="object 6"/>
          <p:cNvSpPr txBox="1"/>
          <p:nvPr/>
        </p:nvSpPr>
        <p:spPr>
          <a:xfrm>
            <a:off x="794597" y="5396376"/>
            <a:ext cx="2405803" cy="300147"/>
          </a:xfrm>
          <a:prstGeom prst="rect">
            <a:avLst/>
          </a:prstGeom>
        </p:spPr>
        <p:txBody>
          <a:bodyPr vert="horz" wrap="square" lIns="0" tIns="12700" rIns="0" bIns="0" rtlCol="0">
            <a:spAutoFit/>
          </a:bodyPr>
          <a:lstStyle/>
          <a:p>
            <a:pPr marL="12700">
              <a:spcBef>
                <a:spcPts val="100"/>
              </a:spcBef>
            </a:pPr>
            <a:r>
              <a:rPr lang="en-IN" sz="1867" spc="-55" dirty="0">
                <a:solidFill>
                  <a:srgbClr val="FFFFFF"/>
                </a:solidFill>
                <a:latin typeface="FreeSans"/>
                <a:cs typeface="FreeSans"/>
              </a:rPr>
              <a:t>Prof. Pranav Tank</a:t>
            </a:r>
            <a:endParaRPr sz="1867" dirty="0">
              <a:latin typeface="FreeSans"/>
              <a:cs typeface="FreeSans"/>
            </a:endParaRPr>
          </a:p>
        </p:txBody>
      </p:sp>
      <p:sp>
        <p:nvSpPr>
          <p:cNvPr id="7" name="object 7"/>
          <p:cNvSpPr txBox="1">
            <a:spLocks noGrp="1"/>
          </p:cNvSpPr>
          <p:nvPr>
            <p:ph type="title"/>
          </p:nvPr>
        </p:nvSpPr>
        <p:spPr>
          <a:xfrm>
            <a:off x="400038" y="1327861"/>
            <a:ext cx="6540205" cy="505267"/>
          </a:xfrm>
          <a:prstGeom prst="rect">
            <a:avLst/>
          </a:prstGeom>
        </p:spPr>
        <p:txBody>
          <a:bodyPr vert="horz" wrap="square" lIns="0" tIns="12700" rIns="0" bIns="0" numCol="1" rtlCol="0" anchor="b" anchorCtr="0" compatLnSpc="1">
            <a:prstTxWarp prst="textNoShape">
              <a:avLst/>
            </a:prstTxWarp>
            <a:spAutoFit/>
          </a:bodyPr>
          <a:lstStyle/>
          <a:p>
            <a:pPr marL="12700">
              <a:spcBef>
                <a:spcPts val="100"/>
              </a:spcBef>
            </a:pPr>
            <a:r>
              <a:rPr lang="en-IN" sz="3200" spc="55" dirty="0">
                <a:latin typeface="Times New Roman" panose="02020603050405020304" pitchFamily="18" charset="0"/>
                <a:cs typeface="Times New Roman" panose="02020603050405020304" pitchFamily="18" charset="0"/>
              </a:rPr>
              <a:t>File System Interface &amp; I/O Systems</a:t>
            </a:r>
            <a:endParaRPr sz="3200" spc="-35" dirty="0">
              <a:solidFill>
                <a:schemeClr val="bg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17199" y="1624335"/>
            <a:ext cx="4734560" cy="1792798"/>
          </a:xfrm>
          <a:prstGeom prst="rect">
            <a:avLst/>
          </a:prstGeom>
        </p:spPr>
        <p:txBody>
          <a:bodyPr vert="horz" wrap="square" lIns="0" tIns="116840" rIns="0" bIns="0" rtlCol="0">
            <a:spAutoFit/>
          </a:bodyPr>
          <a:lstStyle/>
          <a:p>
            <a:pPr marL="12700">
              <a:spcBef>
                <a:spcPts val="920"/>
              </a:spcBef>
            </a:pPr>
            <a:endParaRPr lang="en-IN" sz="2600" spc="-75" dirty="0">
              <a:solidFill>
                <a:srgbClr val="FFFFFF"/>
              </a:solidFill>
              <a:latin typeface="FreeSans"/>
              <a:cs typeface="FreeSans"/>
            </a:endParaRPr>
          </a:p>
          <a:p>
            <a:pPr marL="12700">
              <a:spcBef>
                <a:spcPts val="920"/>
              </a:spcBef>
            </a:pPr>
            <a:r>
              <a:rPr sz="2600" spc="-75" dirty="0">
                <a:solidFill>
                  <a:srgbClr val="FFFFFF"/>
                </a:solidFill>
                <a:latin typeface="FreeSans"/>
                <a:cs typeface="FreeSans"/>
              </a:rPr>
              <a:t>Unit</a:t>
            </a:r>
            <a:r>
              <a:rPr lang="en-IN" sz="2600" spc="-75" dirty="0">
                <a:solidFill>
                  <a:srgbClr val="FFFFFF"/>
                </a:solidFill>
                <a:latin typeface="FreeSans"/>
                <a:cs typeface="FreeSans"/>
              </a:rPr>
              <a:t>-6</a:t>
            </a:r>
            <a:endParaRPr sz="2600" dirty="0">
              <a:latin typeface="FreeSans"/>
              <a:cs typeface="FreeSans"/>
            </a:endParaRPr>
          </a:p>
          <a:p>
            <a:pPr marL="12700">
              <a:spcBef>
                <a:spcPts val="755"/>
              </a:spcBef>
            </a:pPr>
            <a:r>
              <a:rPr lang="en-IN" spc="-11" dirty="0">
                <a:solidFill>
                  <a:srgbClr val="FFFFFF"/>
                </a:solidFill>
                <a:latin typeface="FreeSans"/>
                <a:cs typeface="FreeSans"/>
              </a:rPr>
              <a:t>Operating System / 01CE1401</a:t>
            </a:r>
          </a:p>
          <a:p>
            <a:pPr marL="12700">
              <a:spcBef>
                <a:spcPts val="755"/>
              </a:spcBef>
            </a:pPr>
            <a:endParaRPr dirty="0">
              <a:latin typeface="FreeSans"/>
              <a:cs typeface="FreeSans"/>
            </a:endParaRPr>
          </a:p>
        </p:txBody>
      </p:sp>
      <p:pic>
        <p:nvPicPr>
          <p:cNvPr id="9" name="Picture 8"/>
          <p:cNvPicPr>
            <a:picLocks noChangeAspect="1"/>
          </p:cNvPicPr>
          <p:nvPr/>
        </p:nvPicPr>
        <p:blipFill>
          <a:blip r:embed="rId3"/>
          <a:stretch>
            <a:fillRect/>
          </a:stretch>
        </p:blipFill>
        <p:spPr>
          <a:xfrm>
            <a:off x="794597" y="3783178"/>
            <a:ext cx="2647950" cy="1181100"/>
          </a:xfrm>
          <a:prstGeom prst="rect">
            <a:avLst/>
          </a:prstGeom>
        </p:spPr>
      </p:pic>
    </p:spTree>
    <p:extLst>
      <p:ext uri="{BB962C8B-B14F-4D97-AF65-F5344CB8AC3E}">
        <p14:creationId xmlns:p14="http://schemas.microsoft.com/office/powerpoint/2010/main" val="196579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4937249"/>
          </a:xfrm>
          <a:prstGeom prst="rect">
            <a:avLst/>
          </a:prstGeom>
        </p:spPr>
        <p:txBody>
          <a:bodyPr vert="horz" wrap="square" lIns="0" tIns="12700" rIns="0" bIns="0" rtlCol="0">
            <a:spAutoFit/>
          </a:bodyPr>
          <a:lstStyle/>
          <a:p>
            <a:pPr marL="469900" indent="-457200" algn="just">
              <a:lnSpc>
                <a:spcPts val="2740"/>
              </a:lnSpc>
              <a:spcBef>
                <a:spcPts val="100"/>
              </a:spcBef>
              <a:buFont typeface="+mj-lt"/>
              <a:buAutoNum type="arabicPeriod" startAt="4"/>
            </a:pPr>
            <a:r>
              <a:rPr lang="en-US" sz="2400" b="1" dirty="0">
                <a:latin typeface="Times New Roman" panose="02020603050405020304" pitchFamily="18" charset="0"/>
                <a:cs typeface="Times New Roman" panose="02020603050405020304" pitchFamily="18" charset="0"/>
              </a:rPr>
              <a:t>Read operation: </a:t>
            </a:r>
            <a:r>
              <a:rPr lang="en-US" sz="2400" dirty="0">
                <a:latin typeface="Times New Roman" panose="02020603050405020304" pitchFamily="18" charset="0"/>
                <a:cs typeface="Times New Roman" panose="02020603050405020304" pitchFamily="18" charset="0"/>
              </a:rPr>
              <a:t>This operation reads the contents from a file. A Read pointer is maintained by the OS, pointing to the position up to which the data has been read.</a:t>
            </a:r>
          </a:p>
          <a:p>
            <a:pPr marL="469900" indent="-457200" algn="just">
              <a:lnSpc>
                <a:spcPts val="2740"/>
              </a:lnSpc>
              <a:spcBef>
                <a:spcPts val="100"/>
              </a:spcBef>
              <a:buFont typeface="+mj-lt"/>
              <a:buAutoNum type="arabicPeriod" startAt="4"/>
            </a:pPr>
            <a:endParaRPr lang="en-US" sz="2400" b="1"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4"/>
            </a:pPr>
            <a:r>
              <a:rPr lang="en-IN" sz="2400" b="1" i="0" dirty="0">
                <a:solidFill>
                  <a:srgbClr val="333333"/>
                </a:solidFill>
                <a:effectLst/>
                <a:latin typeface="inter-bold"/>
              </a:rPr>
              <a:t>Seek </a:t>
            </a:r>
            <a:r>
              <a:rPr lang="en-US" sz="2400" b="1" dirty="0">
                <a:latin typeface="Times New Roman" panose="02020603050405020304" pitchFamily="18" charset="0"/>
                <a:cs typeface="Times New Roman" panose="02020603050405020304" pitchFamily="18" charset="0"/>
              </a:rPr>
              <a:t>operation: </a:t>
            </a:r>
            <a:r>
              <a:rPr lang="en-US" sz="2400" dirty="0">
                <a:latin typeface="Times New Roman" panose="02020603050405020304" pitchFamily="18" charset="0"/>
                <a:cs typeface="Times New Roman" panose="02020603050405020304" pitchFamily="18" charset="0"/>
              </a:rPr>
              <a:t>The seek system call re-positions the file pointers from the current position to a specific place in the file i.e. forward or backward depending upon the user's requirement.</a:t>
            </a:r>
          </a:p>
          <a:p>
            <a:pPr marL="469900" indent="-457200" algn="just">
              <a:lnSpc>
                <a:spcPts val="2740"/>
              </a:lnSpc>
              <a:spcBef>
                <a:spcPts val="100"/>
              </a:spcBef>
              <a:buFont typeface="+mj-lt"/>
              <a:buAutoNum type="arabicPeriod" startAt="4"/>
            </a:pPr>
            <a:endParaRPr lang="en-US" sz="2400"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4"/>
            </a:pPr>
            <a:r>
              <a:rPr lang="en-US" sz="2400" b="1" dirty="0">
                <a:latin typeface="Times New Roman" panose="02020603050405020304" pitchFamily="18" charset="0"/>
                <a:cs typeface="Times New Roman" panose="02020603050405020304" pitchFamily="18" charset="0"/>
              </a:rPr>
              <a:t>Delete operation: </a:t>
            </a:r>
            <a:r>
              <a:rPr lang="en-US" sz="2400" dirty="0">
                <a:latin typeface="Times New Roman" panose="02020603050405020304" pitchFamily="18" charset="0"/>
                <a:cs typeface="Times New Roman" panose="02020603050405020304" pitchFamily="18" charset="0"/>
              </a:rPr>
              <a:t>Deleting the file will not only delete all the data stored inside the file it is also used so that disk space occupied by it is freed. In order to delete the specified file the directory is searched. </a:t>
            </a:r>
          </a:p>
          <a:p>
            <a:pPr marL="469900" indent="-457200" algn="just">
              <a:lnSpc>
                <a:spcPts val="2740"/>
              </a:lnSpc>
              <a:spcBef>
                <a:spcPts val="100"/>
              </a:spcBef>
              <a:buFont typeface="+mj-lt"/>
              <a:buAutoNum type="arabicPeriod" startAt="4"/>
            </a:pPr>
            <a:endParaRPr lang="en-US" sz="2400"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4"/>
            </a:pPr>
            <a:r>
              <a:rPr lang="en-US" sz="2400" b="1" dirty="0">
                <a:latin typeface="Times New Roman" panose="02020603050405020304" pitchFamily="18" charset="0"/>
                <a:cs typeface="Times New Roman" panose="02020603050405020304" pitchFamily="18" charset="0"/>
              </a:rPr>
              <a:t>Truncate operation: </a:t>
            </a:r>
            <a:r>
              <a:rPr lang="en-US" sz="2400" dirty="0">
                <a:latin typeface="Times New Roman" panose="02020603050405020304" pitchFamily="18" charset="0"/>
                <a:cs typeface="Times New Roman" panose="02020603050405020304" pitchFamily="18" charset="0"/>
              </a:rPr>
              <a:t>Truncating is simply deleting the file except deleting attributes. The file is not completely deleted although the information stored inside the file gets replaced.</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Operation of File</a:t>
            </a:r>
          </a:p>
        </p:txBody>
      </p:sp>
    </p:spTree>
    <p:extLst>
      <p:ext uri="{BB962C8B-B14F-4D97-AF65-F5344CB8AC3E}">
        <p14:creationId xmlns:p14="http://schemas.microsoft.com/office/powerpoint/2010/main" val="97292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4603824"/>
          </a:xfrm>
          <a:prstGeom prst="rect">
            <a:avLst/>
          </a:prstGeom>
        </p:spPr>
        <p:txBody>
          <a:bodyPr vert="horz" wrap="square" lIns="0" tIns="12700" rIns="0" bIns="0" rtlCol="0">
            <a:spAutoFit/>
          </a:bodyPr>
          <a:lstStyle/>
          <a:p>
            <a:pPr marL="469900" indent="-457200" algn="just">
              <a:lnSpc>
                <a:spcPts val="2740"/>
              </a:lnSpc>
              <a:spcBef>
                <a:spcPts val="100"/>
              </a:spcBef>
              <a:buFont typeface="+mj-lt"/>
              <a:buAutoNum type="arabicPeriod" startAt="7"/>
            </a:pPr>
            <a:r>
              <a:rPr lang="en-US" sz="2400" b="1" dirty="0">
                <a:latin typeface="Times New Roman" panose="02020603050405020304" pitchFamily="18" charset="0"/>
                <a:cs typeface="Times New Roman" panose="02020603050405020304" pitchFamily="18" charset="0"/>
              </a:rPr>
              <a:t>Truncate operation: </a:t>
            </a:r>
            <a:r>
              <a:rPr lang="en-US" sz="2400" dirty="0">
                <a:latin typeface="Times New Roman" panose="02020603050405020304" pitchFamily="18" charset="0"/>
                <a:cs typeface="Times New Roman" panose="02020603050405020304" pitchFamily="18" charset="0"/>
              </a:rPr>
              <a:t>Truncating is simply deleting the file except deleting attributes. The file is not completely deleted although the information stored inside the file gets replaced.</a:t>
            </a:r>
          </a:p>
          <a:p>
            <a:pPr marL="469900" indent="-457200" algn="just">
              <a:lnSpc>
                <a:spcPts val="2740"/>
              </a:lnSpc>
              <a:spcBef>
                <a:spcPts val="100"/>
              </a:spcBef>
              <a:buFont typeface="+mj-lt"/>
              <a:buAutoNum type="arabicPeriod" startAt="7"/>
            </a:pPr>
            <a:endParaRPr lang="en-US" sz="2400"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7"/>
            </a:pPr>
            <a:r>
              <a:rPr lang="en-US" sz="2400" b="1" dirty="0">
                <a:latin typeface="Times New Roman" panose="02020603050405020304" pitchFamily="18" charset="0"/>
                <a:cs typeface="Times New Roman" panose="02020603050405020304" pitchFamily="18" charset="0"/>
              </a:rPr>
              <a:t>Close operation:</a:t>
            </a:r>
            <a:r>
              <a:rPr lang="en-US" sz="2400" dirty="0">
                <a:latin typeface="Times New Roman" panose="02020603050405020304" pitchFamily="18" charset="0"/>
                <a:cs typeface="Times New Roman" panose="02020603050405020304" pitchFamily="18" charset="0"/>
              </a:rPr>
              <a:t> When the processing of the file is complete, it should be closed so that all the changes made permanent and all the resources occupied should be released. On closing it deallocates all the internal descriptors that were created when the file was opened.</a:t>
            </a:r>
          </a:p>
          <a:p>
            <a:pPr marL="469900" indent="-457200" algn="just">
              <a:lnSpc>
                <a:spcPts val="2740"/>
              </a:lnSpc>
              <a:spcBef>
                <a:spcPts val="100"/>
              </a:spcBef>
              <a:buFont typeface="+mj-lt"/>
              <a:buAutoNum type="arabicPeriod" startAt="7"/>
            </a:pPr>
            <a:endParaRPr lang="en-US" sz="2400" b="1"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7"/>
            </a:pPr>
            <a:r>
              <a:rPr lang="en-US" sz="2400" b="1" dirty="0">
                <a:latin typeface="Times New Roman" panose="02020603050405020304" pitchFamily="18" charset="0"/>
                <a:cs typeface="Times New Roman" panose="02020603050405020304" pitchFamily="18" charset="0"/>
              </a:rPr>
              <a:t>Append operation: </a:t>
            </a:r>
            <a:r>
              <a:rPr lang="en-US" sz="2400" dirty="0">
                <a:latin typeface="Times New Roman" panose="02020603050405020304" pitchFamily="18" charset="0"/>
                <a:cs typeface="Times New Roman" panose="02020603050405020304" pitchFamily="18" charset="0"/>
              </a:rPr>
              <a:t>This operation adds data to the end of the file.</a:t>
            </a:r>
          </a:p>
          <a:p>
            <a:pPr marL="469900" indent="-457200" algn="just">
              <a:lnSpc>
                <a:spcPts val="2740"/>
              </a:lnSpc>
              <a:spcBef>
                <a:spcPts val="100"/>
              </a:spcBef>
              <a:buFont typeface="+mj-lt"/>
              <a:buAutoNum type="arabicPeriod" startAt="7"/>
            </a:pPr>
            <a:endParaRPr lang="en-US" sz="2400"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7"/>
            </a:pPr>
            <a:r>
              <a:rPr lang="en-US" sz="2400" b="1" dirty="0">
                <a:latin typeface="Times New Roman" panose="02020603050405020304" pitchFamily="18" charset="0"/>
                <a:cs typeface="Times New Roman" panose="02020603050405020304" pitchFamily="18" charset="0"/>
              </a:rPr>
              <a:t>Rename operation: </a:t>
            </a:r>
            <a:r>
              <a:rPr lang="en-US" sz="2400" dirty="0">
                <a:latin typeface="Times New Roman" panose="02020603050405020304" pitchFamily="18" charset="0"/>
                <a:cs typeface="Times New Roman" panose="02020603050405020304" pitchFamily="18" charset="0"/>
              </a:rPr>
              <a:t>This operation is used to rename the existing file.</a:t>
            </a:r>
          </a:p>
          <a:p>
            <a:pPr marL="469900" indent="-457200" algn="just">
              <a:lnSpc>
                <a:spcPts val="2740"/>
              </a:lnSpc>
              <a:spcBef>
                <a:spcPts val="100"/>
              </a:spcBef>
              <a:buFont typeface="+mj-lt"/>
              <a:buAutoNum type="arabicPeriod" startAt="7"/>
            </a:pPr>
            <a:endParaRPr lang="en-US" sz="2400"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Operation of File</a:t>
            </a:r>
          </a:p>
        </p:txBody>
      </p:sp>
    </p:spTree>
    <p:extLst>
      <p:ext uri="{BB962C8B-B14F-4D97-AF65-F5344CB8AC3E}">
        <p14:creationId xmlns:p14="http://schemas.microsoft.com/office/powerpoint/2010/main" val="45613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1051570"/>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File System provide efficient access to the disk by allowing data to be stored, located and retrieved in a convenient way. A file System must be able to store the file, locate the file and retrieve the file.</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File System Structure</a:t>
            </a:r>
            <a:endParaRPr lang="en-IN" sz="3600" b="1" spc="-65" dirty="0">
              <a:latin typeface="Times New Roman"/>
              <a:cs typeface="Times New Roman"/>
            </a:endParaRPr>
          </a:p>
        </p:txBody>
      </p:sp>
    </p:spTree>
    <p:extLst>
      <p:ext uri="{BB962C8B-B14F-4D97-AF65-F5344CB8AC3E}">
        <p14:creationId xmlns:p14="http://schemas.microsoft.com/office/powerpoint/2010/main" val="273679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File System Structure</a:t>
            </a:r>
            <a:endParaRPr lang="en-IN" sz="3600" b="1" spc="-65" dirty="0">
              <a:latin typeface="Times New Roman"/>
              <a:cs typeface="Times New Roman"/>
            </a:endParaRPr>
          </a:p>
        </p:txBody>
      </p:sp>
      <p:pic>
        <p:nvPicPr>
          <p:cNvPr id="2050" name="Picture 2" descr="os File System Structure">
            <a:extLst>
              <a:ext uri="{FF2B5EF4-FFF2-40B4-BE49-F238E27FC236}">
                <a16:creationId xmlns:a16="http://schemas.microsoft.com/office/drawing/2014/main" id="{0540FEE1-03FE-4A34-A015-BE51AA541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762000"/>
            <a:ext cx="1298193" cy="5625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E7B1F5-0D7E-46B0-AE7F-85E9B0A6E702}"/>
              </a:ext>
            </a:extLst>
          </p:cNvPr>
          <p:cNvSpPr txBox="1"/>
          <p:nvPr/>
        </p:nvSpPr>
        <p:spPr>
          <a:xfrm>
            <a:off x="609600" y="914400"/>
            <a:ext cx="8839200" cy="230832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an application program asks for a file, the first request is directed to the logical file system. The logical file system contains the Meta data of the file and directory structure. If the application program doesn't have the required permissions of the file then this layer will throw an error. Logical file systems also verify the path to the file.</a:t>
            </a:r>
          </a:p>
        </p:txBody>
      </p:sp>
      <p:sp>
        <p:nvSpPr>
          <p:cNvPr id="8" name="TextBox 7">
            <a:extLst>
              <a:ext uri="{FF2B5EF4-FFF2-40B4-BE49-F238E27FC236}">
                <a16:creationId xmlns:a16="http://schemas.microsoft.com/office/drawing/2014/main" id="{C7F95DC6-EAE4-43D7-B802-79B9A7D37097}"/>
              </a:ext>
            </a:extLst>
          </p:cNvPr>
          <p:cNvSpPr txBox="1"/>
          <p:nvPr/>
        </p:nvSpPr>
        <p:spPr>
          <a:xfrm>
            <a:off x="609600" y="3471208"/>
            <a:ext cx="8839200" cy="1938992"/>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Generally, files are divided into various logical blocks. Files are to be stored in the hard disk and to be retrieved from the hard disk. Hard disk is divided into various tracks and sectors. Therefore, in order to store and retrieve the files, the logical blocks need to be mapped to physical blocks.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4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Directory System Structure</a:t>
            </a:r>
            <a:endParaRPr lang="en-IN" sz="3600" b="1" spc="-65" dirty="0">
              <a:latin typeface="Times New Roman"/>
              <a:cs typeface="Times New Roman"/>
            </a:endParaRPr>
          </a:p>
        </p:txBody>
      </p:sp>
      <p:sp>
        <p:nvSpPr>
          <p:cNvPr id="6" name="TextBox 5">
            <a:extLst>
              <a:ext uri="{FF2B5EF4-FFF2-40B4-BE49-F238E27FC236}">
                <a16:creationId xmlns:a16="http://schemas.microsoft.com/office/drawing/2014/main" id="{FCE7B1F5-0D7E-46B0-AE7F-85E9B0A6E702}"/>
              </a:ext>
            </a:extLst>
          </p:cNvPr>
          <p:cNvSpPr txBox="1"/>
          <p:nvPr/>
        </p:nvSpPr>
        <p:spPr>
          <a:xfrm>
            <a:off x="609600" y="914400"/>
            <a:ext cx="10820400"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When an application program asks for a file, the first request is directed to the logical file system. The logical file system contains the Meta data of the file and directory structure. If the application program doesn't have the required permissions of the file then this layer will throw an error. Logical file systems also verify the path to the file.</a:t>
            </a:r>
          </a:p>
        </p:txBody>
      </p:sp>
      <p:sp>
        <p:nvSpPr>
          <p:cNvPr id="8" name="TextBox 7">
            <a:extLst>
              <a:ext uri="{FF2B5EF4-FFF2-40B4-BE49-F238E27FC236}">
                <a16:creationId xmlns:a16="http://schemas.microsoft.com/office/drawing/2014/main" id="{C7F95DC6-EAE4-43D7-B802-79B9A7D37097}"/>
              </a:ext>
            </a:extLst>
          </p:cNvPr>
          <p:cNvSpPr txBox="1"/>
          <p:nvPr/>
        </p:nvSpPr>
        <p:spPr>
          <a:xfrm>
            <a:off x="609600" y="3471208"/>
            <a:ext cx="10820400" cy="156966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Generally, files are divided into various logical blocks. Files are to be stored in the hard disk and to be retrieved from the hard disk. Hard disk is divided into various tracks and sectors. Therefore, in order to store and retrieve the files, the logical blocks need to be mapped to physical blocks.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16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2797561"/>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File Concept, Access Method, File types, operation, File System Structure, Directory Structure</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b="1" dirty="0">
                <a:latin typeface="Times New Roman" panose="02020603050405020304" pitchFamily="18" charset="0"/>
                <a:cs typeface="Times New Roman" panose="02020603050405020304" pitchFamily="18" charset="0"/>
              </a:rPr>
              <a:t>Allocation Method: Contiguous, Linked, Indexed</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File System Mounting, File protection and sharing </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424413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936975"/>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The allocation methods define how the files are stored in the disk blocks. There are three main disk space or file allocation methods.</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Contiguous Allocation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Linked Allocation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Indexed Allocation</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The main idea behind these methods is to provide:</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Efficient disk space utilization.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 access to the file blocks.</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Allocation</a:t>
            </a:r>
          </a:p>
        </p:txBody>
      </p:sp>
    </p:spTree>
    <p:extLst>
      <p:ext uri="{BB962C8B-B14F-4D97-AF65-F5344CB8AC3E}">
        <p14:creationId xmlns:p14="http://schemas.microsoft.com/office/powerpoint/2010/main" val="195029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2821285"/>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Contiguous Allocation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single continuous set of blocks is allocated to a file at the time of file creation. Thus, this is a pre-allocation strategy, using variable size portions. The file allocation table needs just a single entry for each file, showing the starting block and the length of the file. </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is best from the point of view of the individual sequential file. Multiple blocks can be read in at a time to improve I/O performance for sequential processing. It is also easy to retrieve a single block.</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Allocation</a:t>
            </a:r>
          </a:p>
        </p:txBody>
      </p:sp>
      <p:pic>
        <p:nvPicPr>
          <p:cNvPr id="5" name="Picture 4">
            <a:extLst>
              <a:ext uri="{FF2B5EF4-FFF2-40B4-BE49-F238E27FC236}">
                <a16:creationId xmlns:a16="http://schemas.microsoft.com/office/drawing/2014/main" id="{23B45E98-B550-44F3-97B4-5D4D860A8E57}"/>
              </a:ext>
            </a:extLst>
          </p:cNvPr>
          <p:cNvPicPr>
            <a:picLocks noChangeAspect="1"/>
          </p:cNvPicPr>
          <p:nvPr/>
        </p:nvPicPr>
        <p:blipFill>
          <a:blip r:embed="rId2"/>
          <a:stretch>
            <a:fillRect/>
          </a:stretch>
        </p:blipFill>
        <p:spPr>
          <a:xfrm>
            <a:off x="5562600" y="3429000"/>
            <a:ext cx="2628900" cy="2686050"/>
          </a:xfrm>
          <a:prstGeom prst="rect">
            <a:avLst/>
          </a:prstGeom>
        </p:spPr>
      </p:pic>
      <p:pic>
        <p:nvPicPr>
          <p:cNvPr id="7" name="Picture 6">
            <a:extLst>
              <a:ext uri="{FF2B5EF4-FFF2-40B4-BE49-F238E27FC236}">
                <a16:creationId xmlns:a16="http://schemas.microsoft.com/office/drawing/2014/main" id="{F1792C6B-F2B9-4CBB-A35B-251603B26215}"/>
              </a:ext>
            </a:extLst>
          </p:cNvPr>
          <p:cNvPicPr>
            <a:picLocks noChangeAspect="1"/>
          </p:cNvPicPr>
          <p:nvPr/>
        </p:nvPicPr>
        <p:blipFill>
          <a:blip r:embed="rId3"/>
          <a:stretch>
            <a:fillRect/>
          </a:stretch>
        </p:blipFill>
        <p:spPr>
          <a:xfrm>
            <a:off x="8191500" y="3962399"/>
            <a:ext cx="3589031" cy="1957653"/>
          </a:xfrm>
          <a:prstGeom prst="rect">
            <a:avLst/>
          </a:prstGeom>
        </p:spPr>
      </p:pic>
    </p:spTree>
    <p:extLst>
      <p:ext uri="{BB962C8B-B14F-4D97-AF65-F5344CB8AC3E}">
        <p14:creationId xmlns:p14="http://schemas.microsoft.com/office/powerpoint/2010/main" val="231481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1436291"/>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Disadvantages:</a:t>
            </a:r>
          </a:p>
          <a:p>
            <a:pPr marL="12700" algn="just">
              <a:lnSpc>
                <a:spcPts val="2740"/>
              </a:lnSpc>
              <a:spcBef>
                <a:spcPts val="100"/>
              </a:spcBef>
            </a:pPr>
            <a:endParaRPr lang="en-US" sz="2400" b="1" u="sng"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External Fragmentation will occur.</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pre-allocation, need to declare size of file at time of creation.</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Contiguous Allocation</a:t>
            </a:r>
          </a:p>
        </p:txBody>
      </p:sp>
    </p:spTree>
    <p:extLst>
      <p:ext uri="{BB962C8B-B14F-4D97-AF65-F5344CB8AC3E}">
        <p14:creationId xmlns:p14="http://schemas.microsoft.com/office/powerpoint/2010/main" val="420020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193182"/>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Linked Allocation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also known as Non – Contiguous Allocation. </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Allocation is on an individual block basis. Each block contains a pointer to the next block in the chain. Again the file table needs just a single entry for each file, showing the starting block and the length of the file.</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free block can be added to the chain. The blocks need not be continuous. An increase in file size is always possible if a free disk block is available.</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Allocation</a:t>
            </a:r>
          </a:p>
        </p:txBody>
      </p:sp>
    </p:spTree>
    <p:extLst>
      <p:ext uri="{BB962C8B-B14F-4D97-AF65-F5344CB8AC3E}">
        <p14:creationId xmlns:p14="http://schemas.microsoft.com/office/powerpoint/2010/main" val="31446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2"/>
          <p:cNvSpPr txBox="1"/>
          <p:nvPr/>
        </p:nvSpPr>
        <p:spPr>
          <a:xfrm>
            <a:off x="416160" y="1047472"/>
            <a:ext cx="11360160" cy="5508000"/>
          </a:xfrm>
          <a:prstGeom prst="rect">
            <a:avLst/>
          </a:prstGeom>
          <a:noFill/>
          <a:ln>
            <a:noFill/>
          </a:ln>
        </p:spPr>
        <p:txBody>
          <a:bodyPr tIns="121920" bIns="121920">
            <a:normAutofit/>
          </a:bodyPr>
          <a:lstStyle/>
          <a:p>
            <a:pPr algn="just">
              <a:lnSpc>
                <a:spcPct val="115000"/>
              </a:lnSpc>
            </a:pPr>
            <a:r>
              <a:rPr lang="en-US" sz="2667" spc="-1" dirty="0">
                <a:solidFill>
                  <a:srgbClr val="000000"/>
                </a:solidFill>
              </a:rPr>
              <a:t>After completion of this course, student will be able to </a:t>
            </a:r>
          </a:p>
          <a:p>
            <a:pPr marL="457189" indent="-457189" algn="just">
              <a:lnSpc>
                <a:spcPct val="115000"/>
              </a:lnSpc>
              <a:buFont typeface="Arial" panose="020B0604020202020204" pitchFamily="34" charset="0"/>
              <a:buChar char="•"/>
            </a:pPr>
            <a:r>
              <a:rPr lang="en-US" sz="2667" spc="-1" dirty="0"/>
              <a:t>Understanding the role of operating system with its function and services.  </a:t>
            </a:r>
          </a:p>
          <a:p>
            <a:pPr marL="457189" indent="-457189" algn="just">
              <a:lnSpc>
                <a:spcPct val="115000"/>
              </a:lnSpc>
              <a:buFont typeface="Arial" panose="020B0604020202020204" pitchFamily="34" charset="0"/>
              <a:buChar char="•"/>
            </a:pPr>
            <a:r>
              <a:rPr lang="en-US" sz="2667" spc="-1" dirty="0"/>
              <a:t>Application  and  comparison  of  various  CPU  scheduling  and  memory management algorithms. </a:t>
            </a:r>
          </a:p>
          <a:p>
            <a:pPr marL="457189" indent="-457189" algn="just">
              <a:lnSpc>
                <a:spcPct val="115000"/>
              </a:lnSpc>
              <a:buFont typeface="Arial" panose="020B0604020202020204" pitchFamily="34" charset="0"/>
              <a:buChar char="•"/>
            </a:pPr>
            <a:r>
              <a:rPr lang="en-US" sz="2667" spc="-1" dirty="0"/>
              <a:t>Apply   various   concepts   and   asses   the   requirement   for   inter   process communication and deadlock. </a:t>
            </a:r>
          </a:p>
          <a:p>
            <a:pPr marL="457189" indent="-457189" algn="just">
              <a:lnSpc>
                <a:spcPct val="115000"/>
              </a:lnSpc>
              <a:buFont typeface="Arial" panose="020B0604020202020204" pitchFamily="34" charset="0"/>
              <a:buChar char="•"/>
            </a:pPr>
            <a:r>
              <a:rPr lang="en-US" sz="2667" spc="-1" dirty="0">
                <a:solidFill>
                  <a:srgbClr val="FF0000"/>
                </a:solidFill>
              </a:rPr>
              <a:t>Comprehend the mechanism of I/O and File Management</a:t>
            </a:r>
          </a:p>
          <a:p>
            <a:pPr marL="457189" indent="-457189" algn="just">
              <a:lnSpc>
                <a:spcPct val="115000"/>
              </a:lnSpc>
              <a:buFont typeface="Arial" panose="020B0604020202020204" pitchFamily="34" charset="0"/>
              <a:buChar char="•"/>
            </a:pPr>
            <a:r>
              <a:rPr lang="en-US" sz="2667" spc="-1" dirty="0">
                <a:solidFill>
                  <a:srgbClr val="000000"/>
                </a:solidFill>
              </a:rPr>
              <a:t>Implement  algorithms  and  acquire  a  detailed understanding  of  various  Unix  commands </a:t>
            </a:r>
          </a:p>
          <a:p>
            <a:pPr marL="457189" indent="-457189">
              <a:buFont typeface="Arial" panose="020B0604020202020204" pitchFamily="34" charset="0"/>
              <a:buChar char="•"/>
            </a:pPr>
            <a:endParaRPr lang="en-IN" sz="2667" dirty="0">
              <a:solidFill>
                <a:srgbClr val="0098A3"/>
              </a:solidFill>
              <a:latin typeface="Proxima Nova"/>
            </a:endParaRPr>
          </a:p>
        </p:txBody>
      </p:sp>
      <p:sp>
        <p:nvSpPr>
          <p:cNvPr id="4" name="TextShape 1">
            <a:extLst>
              <a:ext uri="{FF2B5EF4-FFF2-40B4-BE49-F238E27FC236}">
                <a16:creationId xmlns:a16="http://schemas.microsoft.com/office/drawing/2014/main" id="{FCD7D0BC-B906-4F60-A623-F10816703F8F}"/>
              </a:ext>
            </a:extLst>
          </p:cNvPr>
          <p:cNvSpPr txBox="1"/>
          <p:nvPr/>
        </p:nvSpPr>
        <p:spPr>
          <a:xfrm>
            <a:off x="76200" y="31652"/>
            <a:ext cx="11511276" cy="911251"/>
          </a:xfrm>
          <a:prstGeom prst="rect">
            <a:avLst/>
          </a:prstGeom>
          <a:noFill/>
          <a:ln>
            <a:noFill/>
          </a:ln>
        </p:spPr>
        <p:txBody>
          <a:bodyPr tIns="121920" bIns="121920">
            <a:noAutofit/>
          </a:bodyPr>
          <a:lstStyle/>
          <a:p>
            <a:pPr algn="just"/>
            <a:r>
              <a:rPr lang="en-US" sz="3200" spc="-1" dirty="0">
                <a:latin typeface="Proxima Nova"/>
                <a:ea typeface="Proxima Nova"/>
              </a:rPr>
              <a:t>Unit-6 File system Interface and I/O system </a:t>
            </a:r>
            <a:r>
              <a:rPr lang="en-US" sz="3200" spc="-1" dirty="0">
                <a:solidFill>
                  <a:srgbClr val="000000"/>
                </a:solidFill>
                <a:latin typeface="Proxima Nova"/>
              </a:rPr>
              <a:t>(CO - 5)</a:t>
            </a:r>
            <a:endParaRPr lang="en-US" sz="3200" spc="-1" dirty="0">
              <a:latin typeface="Proxima Nova"/>
              <a:ea typeface="Proxima Nova"/>
            </a:endParaRPr>
          </a:p>
          <a:p>
            <a:pPr algn="just">
              <a:lnSpc>
                <a:spcPct val="100000"/>
              </a:lnSpc>
            </a:pPr>
            <a:r>
              <a:rPr lang="en-US" sz="3200" spc="-1" dirty="0">
                <a:latin typeface="Proxima Nova"/>
                <a:ea typeface="Proxima Nova"/>
              </a:rPr>
              <a:t> </a:t>
            </a:r>
            <a:endParaRPr lang="en-US" sz="3200"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231654"/>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Disadvantages:</a:t>
            </a:r>
          </a:p>
          <a:p>
            <a:pPr marL="12700" algn="just">
              <a:lnSpc>
                <a:spcPts val="2740"/>
              </a:lnSpc>
              <a:spcBef>
                <a:spcPts val="100"/>
              </a:spcBef>
            </a:pPr>
            <a:endParaRPr lang="en-US" sz="2400" b="1" u="sng"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Internal Fragmentation will occur.</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Overhead of maintaining pointer in every disk block.</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pointer of any file gets lost, then the file will be truncated.</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Supports only sequential access of file.</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Linked Allocation</a:t>
            </a:r>
          </a:p>
        </p:txBody>
      </p:sp>
    </p:spTree>
    <p:extLst>
      <p:ext uri="{BB962C8B-B14F-4D97-AF65-F5344CB8AC3E}">
        <p14:creationId xmlns:p14="http://schemas.microsoft.com/office/powerpoint/2010/main" val="121937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2128788"/>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Indexed Allocation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addresses many of the problems of contiguous and chained allocation.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file allocation table contains a separate one-level index for each file: The index has one entry for each block allocated to the file. The allocation may be on the basis of fixed-size blocks or variable-sized blocks.</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Allocation</a:t>
            </a:r>
          </a:p>
        </p:txBody>
      </p:sp>
      <p:pic>
        <p:nvPicPr>
          <p:cNvPr id="5" name="Picture 4">
            <a:extLst>
              <a:ext uri="{FF2B5EF4-FFF2-40B4-BE49-F238E27FC236}">
                <a16:creationId xmlns:a16="http://schemas.microsoft.com/office/drawing/2014/main" id="{A6BC9465-DE41-4266-AC8F-6D3D78C93E8E}"/>
              </a:ext>
            </a:extLst>
          </p:cNvPr>
          <p:cNvPicPr>
            <a:picLocks noChangeAspect="1"/>
          </p:cNvPicPr>
          <p:nvPr/>
        </p:nvPicPr>
        <p:blipFill>
          <a:blip r:embed="rId2"/>
          <a:stretch>
            <a:fillRect/>
          </a:stretch>
        </p:blipFill>
        <p:spPr>
          <a:xfrm>
            <a:off x="1905000" y="3100732"/>
            <a:ext cx="3581400" cy="2959525"/>
          </a:xfrm>
          <a:prstGeom prst="rect">
            <a:avLst/>
          </a:prstGeom>
        </p:spPr>
      </p:pic>
      <p:pic>
        <p:nvPicPr>
          <p:cNvPr id="7" name="Picture 6">
            <a:extLst>
              <a:ext uri="{FF2B5EF4-FFF2-40B4-BE49-F238E27FC236}">
                <a16:creationId xmlns:a16="http://schemas.microsoft.com/office/drawing/2014/main" id="{C2467546-AC26-4C63-A15D-D32717F7C379}"/>
              </a:ext>
            </a:extLst>
          </p:cNvPr>
          <p:cNvPicPr>
            <a:picLocks noChangeAspect="1"/>
          </p:cNvPicPr>
          <p:nvPr/>
        </p:nvPicPr>
        <p:blipFill>
          <a:blip r:embed="rId3"/>
          <a:stretch>
            <a:fillRect/>
          </a:stretch>
        </p:blipFill>
        <p:spPr>
          <a:xfrm>
            <a:off x="6328425" y="3378341"/>
            <a:ext cx="3552400" cy="2233268"/>
          </a:xfrm>
          <a:prstGeom prst="rect">
            <a:avLst/>
          </a:prstGeom>
        </p:spPr>
      </p:pic>
    </p:spTree>
    <p:extLst>
      <p:ext uri="{BB962C8B-B14F-4D97-AF65-F5344CB8AC3E}">
        <p14:creationId xmlns:p14="http://schemas.microsoft.com/office/powerpoint/2010/main" val="274003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2128788"/>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Indexed Allocation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addresses many of the problems of contiguous and chained allocation.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file allocation table contains a separate one-level index for each file: The index has one entry for each block allocated to the file. The allocation may be on the basis of fixed-size blocks or variable-sized blocks.</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Allocation</a:t>
            </a:r>
          </a:p>
        </p:txBody>
      </p:sp>
      <p:pic>
        <p:nvPicPr>
          <p:cNvPr id="5" name="Picture 4">
            <a:extLst>
              <a:ext uri="{FF2B5EF4-FFF2-40B4-BE49-F238E27FC236}">
                <a16:creationId xmlns:a16="http://schemas.microsoft.com/office/drawing/2014/main" id="{A6BC9465-DE41-4266-AC8F-6D3D78C93E8E}"/>
              </a:ext>
            </a:extLst>
          </p:cNvPr>
          <p:cNvPicPr>
            <a:picLocks noChangeAspect="1"/>
          </p:cNvPicPr>
          <p:nvPr/>
        </p:nvPicPr>
        <p:blipFill>
          <a:blip r:embed="rId2"/>
          <a:stretch>
            <a:fillRect/>
          </a:stretch>
        </p:blipFill>
        <p:spPr>
          <a:xfrm>
            <a:off x="1905000" y="3100732"/>
            <a:ext cx="3581400" cy="2959525"/>
          </a:xfrm>
          <a:prstGeom prst="rect">
            <a:avLst/>
          </a:prstGeom>
        </p:spPr>
      </p:pic>
      <p:pic>
        <p:nvPicPr>
          <p:cNvPr id="7" name="Picture 6">
            <a:extLst>
              <a:ext uri="{FF2B5EF4-FFF2-40B4-BE49-F238E27FC236}">
                <a16:creationId xmlns:a16="http://schemas.microsoft.com/office/drawing/2014/main" id="{C2467546-AC26-4C63-A15D-D32717F7C379}"/>
              </a:ext>
            </a:extLst>
          </p:cNvPr>
          <p:cNvPicPr>
            <a:picLocks noChangeAspect="1"/>
          </p:cNvPicPr>
          <p:nvPr/>
        </p:nvPicPr>
        <p:blipFill>
          <a:blip r:embed="rId3"/>
          <a:stretch>
            <a:fillRect/>
          </a:stretch>
        </p:blipFill>
        <p:spPr>
          <a:xfrm>
            <a:off x="6328425" y="3378341"/>
            <a:ext cx="3552400" cy="2233268"/>
          </a:xfrm>
          <a:prstGeom prst="rect">
            <a:avLst/>
          </a:prstGeom>
        </p:spPr>
      </p:pic>
    </p:spTree>
    <p:extLst>
      <p:ext uri="{BB962C8B-B14F-4D97-AF65-F5344CB8AC3E}">
        <p14:creationId xmlns:p14="http://schemas.microsoft.com/office/powerpoint/2010/main" val="320527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565079"/>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Single - level directory systems: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simplest form of directory system is having one directory containing all the files. Sometimes it is called the root directory.</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t>The advantages of this scheme are its simplicity and the ability to locate files quickly—there is only one place to look, after all.</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single-level directory system containing four files, owned by three different people, A , B , and C .</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Directory Structure</a:t>
            </a:r>
          </a:p>
        </p:txBody>
      </p:sp>
      <p:pic>
        <p:nvPicPr>
          <p:cNvPr id="6" name="Picture 5">
            <a:extLst>
              <a:ext uri="{FF2B5EF4-FFF2-40B4-BE49-F238E27FC236}">
                <a16:creationId xmlns:a16="http://schemas.microsoft.com/office/drawing/2014/main" id="{80CE1603-C29F-4696-ABF7-5AE3B9B70994}"/>
              </a:ext>
            </a:extLst>
          </p:cNvPr>
          <p:cNvPicPr>
            <a:picLocks noChangeAspect="1"/>
          </p:cNvPicPr>
          <p:nvPr/>
        </p:nvPicPr>
        <p:blipFill>
          <a:blip r:embed="rId2"/>
          <a:stretch>
            <a:fillRect/>
          </a:stretch>
        </p:blipFill>
        <p:spPr>
          <a:xfrm>
            <a:off x="4267199" y="4371719"/>
            <a:ext cx="4762563" cy="1800481"/>
          </a:xfrm>
          <a:prstGeom prst="rect">
            <a:avLst/>
          </a:prstGeom>
        </p:spPr>
      </p:pic>
    </p:spTree>
    <p:extLst>
      <p:ext uri="{BB962C8B-B14F-4D97-AF65-F5344CB8AC3E}">
        <p14:creationId xmlns:p14="http://schemas.microsoft.com/office/powerpoint/2010/main" val="611699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2846933"/>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Two - level directory systems: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avoid conflicts caused by different users choosing the same file name for their own files, the next step up is giving each user a private directory.</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way, names chosen by one user do not interfere with names chosen by a different user and there is no problem caused by the same name occurring in two or more directories</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Directory Structure</a:t>
            </a:r>
          </a:p>
        </p:txBody>
      </p:sp>
    </p:spTree>
    <p:extLst>
      <p:ext uri="{BB962C8B-B14F-4D97-AF65-F5344CB8AC3E}">
        <p14:creationId xmlns:p14="http://schemas.microsoft.com/office/powerpoint/2010/main" val="2582301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565079"/>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Hierarchical directory systems: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simplest form of directory system is having one directory containing all the files. Sometimes it is called the root directory.</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t>The advantages of this scheme are its simplicity and the ability to locate files quickly—there is only one place to look, after all.</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single-level directory system containing four files, owned by three different people, A , B , and C .</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Directory Structure</a:t>
            </a:r>
          </a:p>
        </p:txBody>
      </p:sp>
      <p:pic>
        <p:nvPicPr>
          <p:cNvPr id="8" name="Picture 7">
            <a:extLst>
              <a:ext uri="{FF2B5EF4-FFF2-40B4-BE49-F238E27FC236}">
                <a16:creationId xmlns:a16="http://schemas.microsoft.com/office/drawing/2014/main" id="{DB22F84C-D8CB-4BA7-9450-0918C0F49A3E}"/>
              </a:ext>
            </a:extLst>
          </p:cNvPr>
          <p:cNvPicPr>
            <a:picLocks noChangeAspect="1"/>
          </p:cNvPicPr>
          <p:nvPr/>
        </p:nvPicPr>
        <p:blipFill>
          <a:blip r:embed="rId2"/>
          <a:stretch>
            <a:fillRect/>
          </a:stretch>
        </p:blipFill>
        <p:spPr>
          <a:xfrm>
            <a:off x="4448694" y="4114800"/>
            <a:ext cx="3294611" cy="2162161"/>
          </a:xfrm>
          <a:prstGeom prst="rect">
            <a:avLst/>
          </a:prstGeom>
        </p:spPr>
      </p:pic>
    </p:spTree>
    <p:extLst>
      <p:ext uri="{BB962C8B-B14F-4D97-AF65-F5344CB8AC3E}">
        <p14:creationId xmlns:p14="http://schemas.microsoft.com/office/powerpoint/2010/main" val="348357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4603824"/>
          </a:xfrm>
          <a:prstGeom prst="rect">
            <a:avLst/>
          </a:prstGeom>
        </p:spPr>
        <p:txBody>
          <a:bodyPr vert="horz" wrap="square" lIns="0" tIns="12700" rIns="0" bIns="0" rtlCol="0">
            <a:spAutoFit/>
          </a:bodyPr>
          <a:lstStyle/>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Introduction: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Mounting is a process in which the operating system adds the directories and files from a storage device to the user’s computer file system.</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Terminologies used in File System Mounting</a:t>
            </a:r>
          </a:p>
          <a:p>
            <a:pPr marL="355600" indent="-342900" algn="just">
              <a:lnSpc>
                <a:spcPts val="2740"/>
              </a:lnSpc>
              <a:spcBef>
                <a:spcPts val="1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File System: </a:t>
            </a:r>
            <a:r>
              <a:rPr lang="en-US" sz="2400" dirty="0">
                <a:latin typeface="Times New Roman" panose="02020603050405020304" pitchFamily="18" charset="0"/>
                <a:cs typeface="Times New Roman" panose="02020603050405020304" pitchFamily="18" charset="0"/>
              </a:rPr>
              <a:t>It is the method used by the operating system to manage data storage in a storage device. So, a user can access and organize the directories and files in an efficient manner.</a:t>
            </a:r>
          </a:p>
          <a:p>
            <a:pPr marL="355600" indent="-342900" algn="just">
              <a:lnSpc>
                <a:spcPts val="2740"/>
              </a:lnSpc>
              <a:spcBef>
                <a:spcPts val="1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Device name: </a:t>
            </a:r>
            <a:r>
              <a:rPr lang="en-US" sz="2400" dirty="0">
                <a:latin typeface="Times New Roman" panose="02020603050405020304" pitchFamily="18" charset="0"/>
                <a:cs typeface="Times New Roman" panose="02020603050405020304" pitchFamily="18" charset="0"/>
              </a:rPr>
              <a:t>It is a name/identifier given to a storage partition. In windows, for example, “D:” in windows.</a:t>
            </a:r>
          </a:p>
          <a:p>
            <a:pPr marL="355600" indent="-342900" algn="just">
              <a:lnSpc>
                <a:spcPts val="2740"/>
              </a:lnSpc>
              <a:spcBef>
                <a:spcPts val="1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Mount point: </a:t>
            </a:r>
            <a:r>
              <a:rPr lang="en-US" sz="2400" dirty="0">
                <a:latin typeface="Times New Roman" panose="02020603050405020304" pitchFamily="18" charset="0"/>
                <a:cs typeface="Times New Roman" panose="02020603050405020304" pitchFamily="18" charset="0"/>
              </a:rPr>
              <a:t>It is an empty directory in which we are adding the file system during the process of mounting. </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Mounting</a:t>
            </a:r>
          </a:p>
        </p:txBody>
      </p:sp>
    </p:spTree>
    <p:extLst>
      <p:ext uri="{BB962C8B-B14F-4D97-AF65-F5344CB8AC3E}">
        <p14:creationId xmlns:p14="http://schemas.microsoft.com/office/powerpoint/2010/main" val="25799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4567276"/>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I/O Management</a:t>
            </a:r>
          </a:p>
          <a:p>
            <a:pPr marL="379730" indent="-367665">
              <a:lnSpc>
                <a:spcPct val="100000"/>
              </a:lnSpc>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Principles of I/O Hardware:</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I/O devices</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Device controllers</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Direct memory access</a:t>
            </a:r>
          </a:p>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Principles of I/O Software:</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Goals of Interrupt handlers</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Device drivers</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Device independent I/O software</a:t>
            </a:r>
          </a:p>
          <a:p>
            <a:pPr marL="379730" indent="-367665">
              <a:lnSpc>
                <a:spcPct val="100000"/>
              </a:lnSpc>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Secondary-Storage Structure:</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Disk structure</a:t>
            </a:r>
          </a:p>
          <a:p>
            <a:pPr marL="12065">
              <a:lnSpc>
                <a:spcPct val="100000"/>
              </a:lnSpc>
              <a:spcBef>
                <a:spcPts val="95"/>
              </a:spcBef>
              <a:buClr>
                <a:srgbClr val="40B9D2"/>
              </a:buClr>
              <a:tabLst>
                <a:tab pos="379730" algn="l"/>
                <a:tab pos="380365" algn="l"/>
              </a:tabLst>
            </a:pPr>
            <a:r>
              <a:rPr lang="en-US" sz="2200" spc="-5" dirty="0">
                <a:latin typeface="Times New Roman" panose="02020603050405020304" pitchFamily="18" charset="0"/>
                <a:cs typeface="Times New Roman" panose="02020603050405020304" pitchFamily="18" charset="0"/>
              </a:rPr>
              <a:t>	• Disk scheduling algorithm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404064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Principles of I/O Hardware: I/O device</a:t>
            </a:r>
          </a:p>
        </p:txBody>
      </p:sp>
      <p:sp>
        <p:nvSpPr>
          <p:cNvPr id="2" name="Rectangle 1">
            <a:extLst>
              <a:ext uri="{FF2B5EF4-FFF2-40B4-BE49-F238E27FC236}">
                <a16:creationId xmlns:a16="http://schemas.microsoft.com/office/drawing/2014/main" id="{CFAD24F5-9DC9-4CE2-9C84-B94C7DDA3BD9}"/>
              </a:ext>
            </a:extLst>
          </p:cNvPr>
          <p:cNvSpPr/>
          <p:nvPr/>
        </p:nvSpPr>
        <p:spPr>
          <a:xfrm>
            <a:off x="762000" y="2476500"/>
            <a:ext cx="5105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579528-9DC8-4091-B245-7A2004C34CBA}"/>
              </a:ext>
            </a:extLst>
          </p:cNvPr>
          <p:cNvSpPr/>
          <p:nvPr/>
        </p:nvSpPr>
        <p:spPr>
          <a:xfrm>
            <a:off x="6772547" y="880978"/>
            <a:ext cx="3432517"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592BAE9-5EC6-4318-9A19-8C256E0811DF}"/>
              </a:ext>
            </a:extLst>
          </p:cNvPr>
          <p:cNvSpPr/>
          <p:nvPr/>
        </p:nvSpPr>
        <p:spPr>
          <a:xfrm>
            <a:off x="6766685" y="2819400"/>
            <a:ext cx="3432517"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EF74CFA-6960-44E9-8B8D-EF66D640D7EC}"/>
              </a:ext>
            </a:extLst>
          </p:cNvPr>
          <p:cNvSpPr/>
          <p:nvPr/>
        </p:nvSpPr>
        <p:spPr>
          <a:xfrm>
            <a:off x="6773719" y="4757822"/>
            <a:ext cx="3432517"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6EDF7C-FE5D-455C-BC2C-FE3816F06CF8}"/>
              </a:ext>
            </a:extLst>
          </p:cNvPr>
          <p:cNvSpPr txBox="1"/>
          <p:nvPr/>
        </p:nvSpPr>
        <p:spPr>
          <a:xfrm>
            <a:off x="880989" y="3105834"/>
            <a:ext cx="4867422" cy="646331"/>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Computers operate a great many kinds of devices. Most fit into the general categories: </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0423EAC-3F95-474A-8E58-01279A0B732E}"/>
              </a:ext>
            </a:extLst>
          </p:cNvPr>
          <p:cNvSpPr txBox="1"/>
          <p:nvPr/>
        </p:nvSpPr>
        <p:spPr>
          <a:xfrm>
            <a:off x="7044878" y="1182088"/>
            <a:ext cx="287613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storage devices (disks, tapes) </a:t>
            </a:r>
          </a:p>
        </p:txBody>
      </p:sp>
      <p:sp>
        <p:nvSpPr>
          <p:cNvPr id="13" name="TextBox 12">
            <a:extLst>
              <a:ext uri="{FF2B5EF4-FFF2-40B4-BE49-F238E27FC236}">
                <a16:creationId xmlns:a16="http://schemas.microsoft.com/office/drawing/2014/main" id="{E598CF17-F821-4CD9-810C-C1E84A777BEF}"/>
              </a:ext>
            </a:extLst>
          </p:cNvPr>
          <p:cNvSpPr txBox="1"/>
          <p:nvPr/>
        </p:nvSpPr>
        <p:spPr>
          <a:xfrm>
            <a:off x="6852205" y="3080954"/>
            <a:ext cx="3261476"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transmission devices (network cards, modems)</a:t>
            </a:r>
          </a:p>
        </p:txBody>
      </p:sp>
      <p:sp>
        <p:nvSpPr>
          <p:cNvPr id="15" name="TextBox 14">
            <a:extLst>
              <a:ext uri="{FF2B5EF4-FFF2-40B4-BE49-F238E27FC236}">
                <a16:creationId xmlns:a16="http://schemas.microsoft.com/office/drawing/2014/main" id="{EA27E075-F6A3-4756-A1F9-F7A3B99D5E46}"/>
              </a:ext>
            </a:extLst>
          </p:cNvPr>
          <p:cNvSpPr txBox="1"/>
          <p:nvPr/>
        </p:nvSpPr>
        <p:spPr>
          <a:xfrm>
            <a:off x="7202845" y="4905757"/>
            <a:ext cx="2560195"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human-interface devices (screen, keyboard, mouse).</a:t>
            </a:r>
            <a:endParaRPr lang="en-IN"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2A61AA39-5BA9-4310-A2A3-5C2F2A71B957}"/>
              </a:ext>
            </a:extLst>
          </p:cNvPr>
          <p:cNvCxnSpPr>
            <a:stCxn id="2" idx="3"/>
            <a:endCxn id="6" idx="1"/>
          </p:cNvCxnSpPr>
          <p:nvPr/>
        </p:nvCxnSpPr>
        <p:spPr>
          <a:xfrm>
            <a:off x="5867400" y="3429000"/>
            <a:ext cx="899285"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E67AB01F-6268-476E-91C3-49C2C9B3F4DE}"/>
              </a:ext>
            </a:extLst>
          </p:cNvPr>
          <p:cNvCxnSpPr>
            <a:cxnSpLocks/>
          </p:cNvCxnSpPr>
          <p:nvPr/>
        </p:nvCxnSpPr>
        <p:spPr>
          <a:xfrm flipV="1">
            <a:off x="6312615" y="1490578"/>
            <a:ext cx="17908" cy="4072022"/>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7D6576CB-394E-4B60-B29C-6561D20CA367}"/>
              </a:ext>
            </a:extLst>
          </p:cNvPr>
          <p:cNvCxnSpPr>
            <a:cxnSpLocks/>
            <a:endCxn id="5" idx="1"/>
          </p:cNvCxnSpPr>
          <p:nvPr/>
        </p:nvCxnSpPr>
        <p:spPr>
          <a:xfrm>
            <a:off x="6312615" y="1490578"/>
            <a:ext cx="459932"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55C7CC3F-D6B8-441B-B986-6CF60E06611C}"/>
              </a:ext>
            </a:extLst>
          </p:cNvPr>
          <p:cNvCxnSpPr>
            <a:cxnSpLocks/>
          </p:cNvCxnSpPr>
          <p:nvPr/>
        </p:nvCxnSpPr>
        <p:spPr>
          <a:xfrm>
            <a:off x="6330523" y="5562600"/>
            <a:ext cx="45993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3958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Principles of I/O Hardware: I/O device</a:t>
            </a:r>
          </a:p>
        </p:txBody>
      </p:sp>
      <p:sp>
        <p:nvSpPr>
          <p:cNvPr id="5" name="Rectangle 4">
            <a:extLst>
              <a:ext uri="{FF2B5EF4-FFF2-40B4-BE49-F238E27FC236}">
                <a16:creationId xmlns:a16="http://schemas.microsoft.com/office/drawing/2014/main" id="{07579528-9DC8-4091-B245-7A2004C34CBA}"/>
              </a:ext>
            </a:extLst>
          </p:cNvPr>
          <p:cNvSpPr/>
          <p:nvPr/>
        </p:nvSpPr>
        <p:spPr>
          <a:xfrm>
            <a:off x="842408" y="2219456"/>
            <a:ext cx="2616194" cy="1357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592BAE9-5EC6-4318-9A19-8C256E0811DF}"/>
              </a:ext>
            </a:extLst>
          </p:cNvPr>
          <p:cNvSpPr/>
          <p:nvPr/>
        </p:nvSpPr>
        <p:spPr>
          <a:xfrm>
            <a:off x="842408" y="3980166"/>
            <a:ext cx="2616194" cy="92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EF74CFA-6960-44E9-8B8D-EF66D640D7EC}"/>
              </a:ext>
            </a:extLst>
          </p:cNvPr>
          <p:cNvSpPr/>
          <p:nvPr/>
        </p:nvSpPr>
        <p:spPr>
          <a:xfrm>
            <a:off x="842408" y="880978"/>
            <a:ext cx="2616194" cy="92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6EDF7C-FE5D-455C-BC2C-FE3816F06CF8}"/>
              </a:ext>
            </a:extLst>
          </p:cNvPr>
          <p:cNvSpPr txBox="1"/>
          <p:nvPr/>
        </p:nvSpPr>
        <p:spPr>
          <a:xfrm>
            <a:off x="969405" y="1089769"/>
            <a:ext cx="23622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Types of I/O device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0423EAC-3F95-474A-8E58-01279A0B732E}"/>
              </a:ext>
            </a:extLst>
          </p:cNvPr>
          <p:cNvSpPr txBox="1"/>
          <p:nvPr/>
        </p:nvSpPr>
        <p:spPr>
          <a:xfrm>
            <a:off x="3954905" y="1157970"/>
            <a:ext cx="28761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Block, character</a:t>
            </a:r>
          </a:p>
        </p:txBody>
      </p:sp>
      <p:sp>
        <p:nvSpPr>
          <p:cNvPr id="13" name="TextBox 12">
            <a:extLst>
              <a:ext uri="{FF2B5EF4-FFF2-40B4-BE49-F238E27FC236}">
                <a16:creationId xmlns:a16="http://schemas.microsoft.com/office/drawing/2014/main" id="{E598CF17-F821-4CD9-810C-C1E84A777BEF}"/>
              </a:ext>
            </a:extLst>
          </p:cNvPr>
          <p:cNvSpPr txBox="1"/>
          <p:nvPr/>
        </p:nvSpPr>
        <p:spPr>
          <a:xfrm>
            <a:off x="3886200" y="2104690"/>
            <a:ext cx="525780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It is one that stores information in fixed-size blocks each one with its on address. </a:t>
            </a:r>
          </a:p>
          <a:p>
            <a:r>
              <a:rPr lang="en-US" dirty="0">
                <a:latin typeface="Times New Roman" panose="02020603050405020304" pitchFamily="18" charset="0"/>
                <a:cs typeface="Times New Roman" panose="02020603050405020304" pitchFamily="18" charset="0"/>
              </a:rPr>
              <a:t>• Can read blocks independently of one another </a:t>
            </a:r>
          </a:p>
          <a:p>
            <a:r>
              <a:rPr lang="en-US" dirty="0">
                <a:latin typeface="Times New Roman" panose="02020603050405020304" pitchFamily="18" charset="0"/>
                <a:cs typeface="Times New Roman" panose="02020603050405020304" pitchFamily="18" charset="0"/>
              </a:rPr>
              <a:t>• Hard disks, CD-ROMs, USB sticks</a:t>
            </a:r>
          </a:p>
          <a:p>
            <a:r>
              <a:rPr lang="en-US" dirty="0">
                <a:latin typeface="Times New Roman" panose="02020603050405020304" pitchFamily="18" charset="0"/>
                <a:cs typeface="Times New Roman" panose="02020603050405020304" pitchFamily="18" charset="0"/>
              </a:rPr>
              <a:t>• 512 bytes to 32,768 bytes </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A27E075-F6A3-4756-A1F9-F7A3B99D5E46}"/>
              </a:ext>
            </a:extLst>
          </p:cNvPr>
          <p:cNvSpPr txBox="1"/>
          <p:nvPr/>
        </p:nvSpPr>
        <p:spPr>
          <a:xfrm>
            <a:off x="3954905" y="3974023"/>
            <a:ext cx="564629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accepts characters without regard to block structure </a:t>
            </a:r>
          </a:p>
          <a:p>
            <a:r>
              <a:rPr lang="en-US" dirty="0">
                <a:latin typeface="Times New Roman" panose="02020603050405020304" pitchFamily="18" charset="0"/>
                <a:cs typeface="Times New Roman" panose="02020603050405020304" pitchFamily="18" charset="0"/>
              </a:rPr>
              <a:t>• Printers, mouse, network interfaces</a:t>
            </a:r>
            <a:endParaRPr lang="en-IN"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56DCFDD-FD8C-45BC-8E3B-E73DDA21D96E}"/>
              </a:ext>
            </a:extLst>
          </p:cNvPr>
          <p:cNvSpPr/>
          <p:nvPr/>
        </p:nvSpPr>
        <p:spPr>
          <a:xfrm>
            <a:off x="879922" y="5306580"/>
            <a:ext cx="2616194" cy="92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547D517-B6BF-494B-97FA-D4A10A10E230}"/>
              </a:ext>
            </a:extLst>
          </p:cNvPr>
          <p:cNvSpPr txBox="1"/>
          <p:nvPr/>
        </p:nvSpPr>
        <p:spPr>
          <a:xfrm>
            <a:off x="1427191" y="2704965"/>
            <a:ext cx="144662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Block device:</a:t>
            </a:r>
          </a:p>
        </p:txBody>
      </p:sp>
      <p:sp>
        <p:nvSpPr>
          <p:cNvPr id="21" name="TextBox 20">
            <a:extLst>
              <a:ext uri="{FF2B5EF4-FFF2-40B4-BE49-F238E27FC236}">
                <a16:creationId xmlns:a16="http://schemas.microsoft.com/office/drawing/2014/main" id="{4DC46E57-0379-4D63-B270-8B45C0FA451D}"/>
              </a:ext>
            </a:extLst>
          </p:cNvPr>
          <p:cNvSpPr txBox="1"/>
          <p:nvPr/>
        </p:nvSpPr>
        <p:spPr>
          <a:xfrm>
            <a:off x="1205492" y="4257158"/>
            <a:ext cx="229062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Character device:</a:t>
            </a:r>
          </a:p>
        </p:txBody>
      </p:sp>
      <p:sp>
        <p:nvSpPr>
          <p:cNvPr id="23" name="TextBox 22">
            <a:extLst>
              <a:ext uri="{FF2B5EF4-FFF2-40B4-BE49-F238E27FC236}">
                <a16:creationId xmlns:a16="http://schemas.microsoft.com/office/drawing/2014/main" id="{2B9B156A-971E-4F1B-B810-73457AFE9A60}"/>
              </a:ext>
            </a:extLst>
          </p:cNvPr>
          <p:cNvSpPr txBox="1"/>
          <p:nvPr/>
        </p:nvSpPr>
        <p:spPr>
          <a:xfrm>
            <a:off x="1205492" y="5543014"/>
            <a:ext cx="229062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Not everything fits:</a:t>
            </a:r>
          </a:p>
        </p:txBody>
      </p:sp>
      <p:sp>
        <p:nvSpPr>
          <p:cNvPr id="25" name="TextBox 24">
            <a:extLst>
              <a:ext uri="{FF2B5EF4-FFF2-40B4-BE49-F238E27FC236}">
                <a16:creationId xmlns:a16="http://schemas.microsoft.com/office/drawing/2014/main" id="{54987CE1-04C2-4155-BDD9-EDF7D3D31B1F}"/>
              </a:ext>
            </a:extLst>
          </p:cNvPr>
          <p:cNvSpPr txBox="1"/>
          <p:nvPr/>
        </p:nvSpPr>
        <p:spPr>
          <a:xfrm>
            <a:off x="3889653" y="5583572"/>
            <a:ext cx="342782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e.g. clocks don’t fit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16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2797561"/>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File Concept, Access Method, File types, operation, File System Structure, Directory Structure</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Allocation Method: Contiguous, Linked, Indexed</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File System Mounting, File protection and sharing </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3157240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I/O device</a:t>
            </a:r>
          </a:p>
        </p:txBody>
      </p:sp>
      <p:pic>
        <p:nvPicPr>
          <p:cNvPr id="3" name="Picture 2">
            <a:extLst>
              <a:ext uri="{FF2B5EF4-FFF2-40B4-BE49-F238E27FC236}">
                <a16:creationId xmlns:a16="http://schemas.microsoft.com/office/drawing/2014/main" id="{C14F6FDA-A302-4BFD-85F7-55054BA153F6}"/>
              </a:ext>
            </a:extLst>
          </p:cNvPr>
          <p:cNvPicPr>
            <a:picLocks noChangeAspect="1"/>
          </p:cNvPicPr>
          <p:nvPr/>
        </p:nvPicPr>
        <p:blipFill>
          <a:blip r:embed="rId2"/>
          <a:stretch>
            <a:fillRect/>
          </a:stretch>
        </p:blipFill>
        <p:spPr>
          <a:xfrm>
            <a:off x="4343400" y="805934"/>
            <a:ext cx="3740900" cy="4876800"/>
          </a:xfrm>
          <a:prstGeom prst="rect">
            <a:avLst/>
          </a:prstGeom>
        </p:spPr>
      </p:pic>
      <p:sp>
        <p:nvSpPr>
          <p:cNvPr id="18" name="TextBox 17">
            <a:extLst>
              <a:ext uri="{FF2B5EF4-FFF2-40B4-BE49-F238E27FC236}">
                <a16:creationId xmlns:a16="http://schemas.microsoft.com/office/drawing/2014/main" id="{5CBD12D1-DEAC-4BB9-8828-4CDED969E68F}"/>
              </a:ext>
            </a:extLst>
          </p:cNvPr>
          <p:cNvSpPr txBox="1"/>
          <p:nvPr/>
        </p:nvSpPr>
        <p:spPr>
          <a:xfrm>
            <a:off x="3046828" y="5862327"/>
            <a:ext cx="609834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Figure : Some typical device network, and bus data rates.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730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Device Controller</a:t>
            </a:r>
          </a:p>
        </p:txBody>
      </p:sp>
      <p:sp>
        <p:nvSpPr>
          <p:cNvPr id="7" name="Rectangle 6">
            <a:extLst>
              <a:ext uri="{FF2B5EF4-FFF2-40B4-BE49-F238E27FC236}">
                <a16:creationId xmlns:a16="http://schemas.microsoft.com/office/drawing/2014/main" id="{1EF74CFA-6960-44E9-8B8D-EF66D640D7EC}"/>
              </a:ext>
            </a:extLst>
          </p:cNvPr>
          <p:cNvSpPr/>
          <p:nvPr/>
        </p:nvSpPr>
        <p:spPr>
          <a:xfrm>
            <a:off x="3954905" y="2105516"/>
            <a:ext cx="4602606" cy="1115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6EDF7C-FE5D-455C-BC2C-FE3816F06CF8}"/>
              </a:ext>
            </a:extLst>
          </p:cNvPr>
          <p:cNvSpPr txBox="1"/>
          <p:nvPr/>
        </p:nvSpPr>
        <p:spPr>
          <a:xfrm>
            <a:off x="969405" y="1089769"/>
            <a:ext cx="29855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I/O unit has two components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598CF17-F821-4CD9-810C-C1E84A777BEF}"/>
              </a:ext>
            </a:extLst>
          </p:cNvPr>
          <p:cNvSpPr txBox="1"/>
          <p:nvPr/>
        </p:nvSpPr>
        <p:spPr>
          <a:xfrm>
            <a:off x="3967800" y="2221222"/>
            <a:ext cx="52578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Mechanical Component</a:t>
            </a:r>
          </a:p>
          <a:p>
            <a:r>
              <a:rPr lang="en-US" dirty="0">
                <a:latin typeface="Times New Roman" panose="02020603050405020304" pitchFamily="18" charset="0"/>
                <a:cs typeface="Times New Roman" panose="02020603050405020304" pitchFamily="18" charset="0"/>
              </a:rPr>
              <a:t>Device itself</a:t>
            </a:r>
            <a:endParaRPr lang="en-IN"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56DCFDD-FD8C-45BC-8E3B-E73DDA21D96E}"/>
              </a:ext>
            </a:extLst>
          </p:cNvPr>
          <p:cNvSpPr/>
          <p:nvPr/>
        </p:nvSpPr>
        <p:spPr>
          <a:xfrm>
            <a:off x="3977178" y="3708905"/>
            <a:ext cx="4600261" cy="1170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4987CE1-04C2-4155-BDD9-EDF7D3D31B1F}"/>
              </a:ext>
            </a:extLst>
          </p:cNvPr>
          <p:cNvSpPr txBox="1"/>
          <p:nvPr/>
        </p:nvSpPr>
        <p:spPr>
          <a:xfrm>
            <a:off x="3977178" y="3771821"/>
            <a:ext cx="460026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Electronic Component</a:t>
            </a:r>
          </a:p>
          <a:p>
            <a:r>
              <a:rPr lang="en-US" dirty="0">
                <a:latin typeface="Times New Roman" panose="02020603050405020304" pitchFamily="18" charset="0"/>
                <a:cs typeface="Times New Roman" panose="02020603050405020304" pitchFamily="18" charset="0"/>
              </a:rPr>
              <a:t>Known as device controller or adapter</a:t>
            </a:r>
          </a:p>
        </p:txBody>
      </p:sp>
      <p:cxnSp>
        <p:nvCxnSpPr>
          <p:cNvPr id="16" name="Straight Connector 15">
            <a:extLst>
              <a:ext uri="{FF2B5EF4-FFF2-40B4-BE49-F238E27FC236}">
                <a16:creationId xmlns:a16="http://schemas.microsoft.com/office/drawing/2014/main" id="{40932EAC-8AF1-4C7E-819B-848237289D5E}"/>
              </a:ext>
            </a:extLst>
          </p:cNvPr>
          <p:cNvCxnSpPr>
            <a:cxnSpLocks/>
          </p:cNvCxnSpPr>
          <p:nvPr/>
        </p:nvCxnSpPr>
        <p:spPr>
          <a:xfrm flipV="1">
            <a:off x="2380108" y="1459101"/>
            <a:ext cx="0" cy="2959051"/>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8826083A-95D1-41CF-B801-75D6D10844D2}"/>
              </a:ext>
            </a:extLst>
          </p:cNvPr>
          <p:cNvCxnSpPr>
            <a:cxnSpLocks/>
          </p:cNvCxnSpPr>
          <p:nvPr/>
        </p:nvCxnSpPr>
        <p:spPr>
          <a:xfrm>
            <a:off x="2380108" y="2667000"/>
            <a:ext cx="1574797"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03EC838F-6A0F-4E4D-ABE8-27DC558DA1E3}"/>
              </a:ext>
            </a:extLst>
          </p:cNvPr>
          <p:cNvCxnSpPr>
            <a:cxnSpLocks/>
          </p:cNvCxnSpPr>
          <p:nvPr/>
        </p:nvCxnSpPr>
        <p:spPr>
          <a:xfrm>
            <a:off x="2380108" y="4418152"/>
            <a:ext cx="157479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2505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Device Controller</a:t>
            </a:r>
          </a:p>
        </p:txBody>
      </p:sp>
      <p:pic>
        <p:nvPicPr>
          <p:cNvPr id="3" name="Picture 2">
            <a:extLst>
              <a:ext uri="{FF2B5EF4-FFF2-40B4-BE49-F238E27FC236}">
                <a16:creationId xmlns:a16="http://schemas.microsoft.com/office/drawing/2014/main" id="{CEC45364-CC0C-47DE-BFC2-BA2450A777C7}"/>
              </a:ext>
            </a:extLst>
          </p:cNvPr>
          <p:cNvPicPr>
            <a:picLocks noChangeAspect="1"/>
          </p:cNvPicPr>
          <p:nvPr/>
        </p:nvPicPr>
        <p:blipFill>
          <a:blip r:embed="rId2"/>
          <a:stretch>
            <a:fillRect/>
          </a:stretch>
        </p:blipFill>
        <p:spPr>
          <a:xfrm>
            <a:off x="2057400" y="1981200"/>
            <a:ext cx="7143384" cy="3171825"/>
          </a:xfrm>
          <a:prstGeom prst="rect">
            <a:avLst/>
          </a:prstGeom>
        </p:spPr>
      </p:pic>
    </p:spTree>
    <p:extLst>
      <p:ext uri="{BB962C8B-B14F-4D97-AF65-F5344CB8AC3E}">
        <p14:creationId xmlns:p14="http://schemas.microsoft.com/office/powerpoint/2010/main" val="3394718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Direct Memory Access</a:t>
            </a:r>
          </a:p>
        </p:txBody>
      </p:sp>
      <p:sp>
        <p:nvSpPr>
          <p:cNvPr id="5" name="Rectangle 4">
            <a:extLst>
              <a:ext uri="{FF2B5EF4-FFF2-40B4-BE49-F238E27FC236}">
                <a16:creationId xmlns:a16="http://schemas.microsoft.com/office/drawing/2014/main" id="{42D4C4F2-BD35-415F-9941-07518E671EF1}"/>
              </a:ext>
            </a:extLst>
          </p:cNvPr>
          <p:cNvSpPr/>
          <p:nvPr/>
        </p:nvSpPr>
        <p:spPr>
          <a:xfrm>
            <a:off x="2529966" y="935786"/>
            <a:ext cx="5009479" cy="195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B7785-C9DB-45EC-9BB1-9553BCCDFC80}"/>
              </a:ext>
            </a:extLst>
          </p:cNvPr>
          <p:cNvSpPr txBox="1"/>
          <p:nvPr/>
        </p:nvSpPr>
        <p:spPr>
          <a:xfrm>
            <a:off x="2542861" y="1051492"/>
            <a:ext cx="5722593"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CPU could request data one byte at a time from I/O</a:t>
            </a:r>
          </a:p>
          <a:p>
            <a:r>
              <a:rPr lang="en-US" dirty="0">
                <a:latin typeface="Times New Roman" panose="02020603050405020304" pitchFamily="18" charset="0"/>
                <a:cs typeface="Times New Roman" panose="02020603050405020304" pitchFamily="18" charset="0"/>
              </a:rPr>
              <a:t>controller, Big waste of time. So other schema can be</a:t>
            </a:r>
          </a:p>
          <a:p>
            <a:r>
              <a:rPr lang="en-US" dirty="0">
                <a:latin typeface="Times New Roman" panose="02020603050405020304" pitchFamily="18" charset="0"/>
                <a:cs typeface="Times New Roman" panose="02020603050405020304" pitchFamily="18" charset="0"/>
              </a:rPr>
              <a:t>used DMA</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79D3A72-E5F2-467D-A8E6-2897D696CF65}"/>
              </a:ext>
            </a:extLst>
          </p:cNvPr>
          <p:cNvSpPr/>
          <p:nvPr/>
        </p:nvSpPr>
        <p:spPr>
          <a:xfrm>
            <a:off x="2529966" y="3602786"/>
            <a:ext cx="5006927" cy="2054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7FDD232-DF54-4D0F-B04B-E382E8F0E1D9}"/>
              </a:ext>
            </a:extLst>
          </p:cNvPr>
          <p:cNvSpPr txBox="1"/>
          <p:nvPr/>
        </p:nvSpPr>
        <p:spPr>
          <a:xfrm>
            <a:off x="2554586" y="3602786"/>
            <a:ext cx="5006926"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DMA controller can access system bus independent of CPU. DMA contains serval registers that can be</a:t>
            </a:r>
          </a:p>
          <a:p>
            <a:r>
              <a:rPr lang="en-US" dirty="0">
                <a:latin typeface="Times New Roman" panose="02020603050405020304" pitchFamily="18" charset="0"/>
                <a:cs typeface="Times New Roman" panose="02020603050405020304" pitchFamily="18" charset="0"/>
              </a:rPr>
              <a:t>written and read by CPU.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Memory address register</a:t>
            </a:r>
          </a:p>
          <a:p>
            <a:r>
              <a:rPr lang="en-US" dirty="0">
                <a:latin typeface="Times New Roman" panose="02020603050405020304" pitchFamily="18" charset="0"/>
                <a:cs typeface="Times New Roman" panose="02020603050405020304" pitchFamily="18" charset="0"/>
              </a:rPr>
              <a:t>• Byte count register</a:t>
            </a:r>
          </a:p>
          <a:p>
            <a:r>
              <a:rPr lang="en-US" dirty="0">
                <a:latin typeface="Times New Roman" panose="02020603050405020304" pitchFamily="18" charset="0"/>
                <a:cs typeface="Times New Roman" panose="02020603050405020304" pitchFamily="18" charset="0"/>
              </a:rPr>
              <a:t>• Control registers-I/O port</a:t>
            </a:r>
          </a:p>
        </p:txBody>
      </p:sp>
    </p:spTree>
    <p:extLst>
      <p:ext uri="{BB962C8B-B14F-4D97-AF65-F5344CB8AC3E}">
        <p14:creationId xmlns:p14="http://schemas.microsoft.com/office/powerpoint/2010/main" val="256023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How DMA works</a:t>
            </a:r>
          </a:p>
        </p:txBody>
      </p:sp>
      <p:pic>
        <p:nvPicPr>
          <p:cNvPr id="3" name="Picture 2">
            <a:extLst>
              <a:ext uri="{FF2B5EF4-FFF2-40B4-BE49-F238E27FC236}">
                <a16:creationId xmlns:a16="http://schemas.microsoft.com/office/drawing/2014/main" id="{7722DF98-B5F0-45A2-B771-527D31079D53}"/>
              </a:ext>
            </a:extLst>
          </p:cNvPr>
          <p:cNvPicPr>
            <a:picLocks noChangeAspect="1"/>
          </p:cNvPicPr>
          <p:nvPr/>
        </p:nvPicPr>
        <p:blipFill>
          <a:blip r:embed="rId2"/>
          <a:stretch>
            <a:fillRect/>
          </a:stretch>
        </p:blipFill>
        <p:spPr>
          <a:xfrm>
            <a:off x="914399" y="1345870"/>
            <a:ext cx="9763809" cy="4369129"/>
          </a:xfrm>
          <a:prstGeom prst="rect">
            <a:avLst/>
          </a:prstGeom>
        </p:spPr>
      </p:pic>
    </p:spTree>
    <p:extLst>
      <p:ext uri="{BB962C8B-B14F-4D97-AF65-F5344CB8AC3E}">
        <p14:creationId xmlns:p14="http://schemas.microsoft.com/office/powerpoint/2010/main" val="960529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How DMA works</a:t>
            </a:r>
          </a:p>
        </p:txBody>
      </p:sp>
      <p:sp>
        <p:nvSpPr>
          <p:cNvPr id="5" name="Rectangle 4">
            <a:extLst>
              <a:ext uri="{FF2B5EF4-FFF2-40B4-BE49-F238E27FC236}">
                <a16:creationId xmlns:a16="http://schemas.microsoft.com/office/drawing/2014/main" id="{B6B5052D-30AF-4D26-A44F-5A134752DE46}"/>
              </a:ext>
            </a:extLst>
          </p:cNvPr>
          <p:cNvSpPr/>
          <p:nvPr/>
        </p:nvSpPr>
        <p:spPr>
          <a:xfrm>
            <a:off x="2173459" y="762000"/>
            <a:ext cx="803160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F0041A0-696A-4375-BAB1-C23C4DB9268C}"/>
              </a:ext>
            </a:extLst>
          </p:cNvPr>
          <p:cNvSpPr/>
          <p:nvPr/>
        </p:nvSpPr>
        <p:spPr>
          <a:xfrm>
            <a:off x="2173459" y="2209800"/>
            <a:ext cx="803160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27C0294-269A-4AD5-AC96-D88B6B93B6B0}"/>
              </a:ext>
            </a:extLst>
          </p:cNvPr>
          <p:cNvSpPr/>
          <p:nvPr/>
        </p:nvSpPr>
        <p:spPr>
          <a:xfrm>
            <a:off x="2173459" y="3657600"/>
            <a:ext cx="803160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D61FDAC-38F7-42A9-9687-36A1A8E7D294}"/>
              </a:ext>
            </a:extLst>
          </p:cNvPr>
          <p:cNvSpPr txBox="1"/>
          <p:nvPr/>
        </p:nvSpPr>
        <p:spPr>
          <a:xfrm>
            <a:off x="2393009" y="802799"/>
            <a:ext cx="6729739"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Step 1: When DMA is used, the procedure is different. First the CPU programs the DMA controller by setting its registers so it knows what to transfer where.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88DBDC-61C2-4AF6-98CA-DE1BA9E6BB1F}"/>
              </a:ext>
            </a:extLst>
          </p:cNvPr>
          <p:cNvSpPr txBox="1"/>
          <p:nvPr/>
        </p:nvSpPr>
        <p:spPr>
          <a:xfrm>
            <a:off x="2393009" y="2362200"/>
            <a:ext cx="7631394"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The DMA controller initiates the transfer by issuing a read request over the bus to the disk controller</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784DCF-8E43-408B-9872-7AADB7CD1D90}"/>
              </a:ext>
            </a:extLst>
          </p:cNvPr>
          <p:cNvSpPr txBox="1"/>
          <p:nvPr/>
        </p:nvSpPr>
        <p:spPr>
          <a:xfrm>
            <a:off x="2295484" y="3858399"/>
            <a:ext cx="599049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Step 3: The write to memory is another standard bus cycle</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C9901A-8A24-45E9-98BD-B7D4890A714F}"/>
              </a:ext>
            </a:extLst>
          </p:cNvPr>
          <p:cNvSpPr/>
          <p:nvPr/>
        </p:nvSpPr>
        <p:spPr>
          <a:xfrm>
            <a:off x="2173459" y="5105400"/>
            <a:ext cx="803160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6259E43-D194-4497-90DE-38E62CE0521D}"/>
              </a:ext>
            </a:extLst>
          </p:cNvPr>
          <p:cNvSpPr txBox="1"/>
          <p:nvPr/>
        </p:nvSpPr>
        <p:spPr>
          <a:xfrm>
            <a:off x="2287278" y="5327302"/>
            <a:ext cx="784285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Step 4: When the write is complete, the disk controller sends an acknowledgement signal to the disk controller, also over the bus</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220F9824-CB27-4202-A65C-115797D08D22}"/>
              </a:ext>
            </a:extLst>
          </p:cNvPr>
          <p:cNvCxnSpPr>
            <a:stCxn id="5" idx="2"/>
            <a:endCxn id="6" idx="0"/>
          </p:cNvCxnSpPr>
          <p:nvPr/>
        </p:nvCxnSpPr>
        <p:spPr>
          <a:xfrm>
            <a:off x="6189262" y="19812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9960DC-B091-42DE-B717-5D962CA9755D}"/>
              </a:ext>
            </a:extLst>
          </p:cNvPr>
          <p:cNvCxnSpPr/>
          <p:nvPr/>
        </p:nvCxnSpPr>
        <p:spPr>
          <a:xfrm>
            <a:off x="6172200" y="34290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F76154-B3AA-4745-8FDB-506FEECB8F1C}"/>
              </a:ext>
            </a:extLst>
          </p:cNvPr>
          <p:cNvCxnSpPr>
            <a:cxnSpLocks/>
          </p:cNvCxnSpPr>
          <p:nvPr/>
        </p:nvCxnSpPr>
        <p:spPr>
          <a:xfrm>
            <a:off x="6172200" y="4876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160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Disc Mechanism</a:t>
            </a:r>
          </a:p>
        </p:txBody>
      </p:sp>
      <p:pic>
        <p:nvPicPr>
          <p:cNvPr id="5" name="Picture 4">
            <a:extLst>
              <a:ext uri="{FF2B5EF4-FFF2-40B4-BE49-F238E27FC236}">
                <a16:creationId xmlns:a16="http://schemas.microsoft.com/office/drawing/2014/main" id="{9D56F07C-528B-47AB-874E-939B8F560895}"/>
              </a:ext>
            </a:extLst>
          </p:cNvPr>
          <p:cNvPicPr>
            <a:picLocks noChangeAspect="1"/>
          </p:cNvPicPr>
          <p:nvPr/>
        </p:nvPicPr>
        <p:blipFill>
          <a:blip r:embed="rId2"/>
          <a:stretch>
            <a:fillRect/>
          </a:stretch>
        </p:blipFill>
        <p:spPr>
          <a:xfrm>
            <a:off x="2362200" y="1066800"/>
            <a:ext cx="8238537" cy="4724400"/>
          </a:xfrm>
          <a:prstGeom prst="rect">
            <a:avLst/>
          </a:prstGeom>
        </p:spPr>
      </p:pic>
    </p:spTree>
    <p:extLst>
      <p:ext uri="{BB962C8B-B14F-4D97-AF65-F5344CB8AC3E}">
        <p14:creationId xmlns:p14="http://schemas.microsoft.com/office/powerpoint/2010/main" val="110235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Disc Arm Scheduling Algorithm</a:t>
            </a:r>
          </a:p>
        </p:txBody>
      </p:sp>
      <p:sp>
        <p:nvSpPr>
          <p:cNvPr id="6" name="Rectangle 5">
            <a:extLst>
              <a:ext uri="{FF2B5EF4-FFF2-40B4-BE49-F238E27FC236}">
                <a16:creationId xmlns:a16="http://schemas.microsoft.com/office/drawing/2014/main" id="{3A72110D-3920-41F4-BF9F-AE4B7DE9F686}"/>
              </a:ext>
            </a:extLst>
          </p:cNvPr>
          <p:cNvSpPr/>
          <p:nvPr/>
        </p:nvSpPr>
        <p:spPr>
          <a:xfrm>
            <a:off x="762000" y="2476500"/>
            <a:ext cx="3748232"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957B662-BB70-4303-8B7E-437D91637C33}"/>
              </a:ext>
            </a:extLst>
          </p:cNvPr>
          <p:cNvSpPr/>
          <p:nvPr/>
        </p:nvSpPr>
        <p:spPr>
          <a:xfrm>
            <a:off x="6772547" y="880978"/>
            <a:ext cx="3432517" cy="7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908675-D339-4CCB-9295-61B3C7E56BB8}"/>
              </a:ext>
            </a:extLst>
          </p:cNvPr>
          <p:cNvSpPr txBox="1"/>
          <p:nvPr/>
        </p:nvSpPr>
        <p:spPr>
          <a:xfrm>
            <a:off x="202405" y="3129251"/>
            <a:ext cx="4867422"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Disk Arm Scheduling Algorithm</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42AE835-379D-421F-BE65-9911B9241E83}"/>
              </a:ext>
            </a:extLst>
          </p:cNvPr>
          <p:cNvSpPr txBox="1"/>
          <p:nvPr/>
        </p:nvSpPr>
        <p:spPr>
          <a:xfrm>
            <a:off x="7050740" y="1025960"/>
            <a:ext cx="28761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First Come First Serve</a:t>
            </a:r>
            <a:endParaRPr lang="en-IN"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047EE3EC-F082-46BD-A3D0-BF68278EFC46}"/>
              </a:ext>
            </a:extLst>
          </p:cNvPr>
          <p:cNvCxnSpPr>
            <a:cxnSpLocks/>
            <a:stCxn id="6" idx="3"/>
          </p:cNvCxnSpPr>
          <p:nvPr/>
        </p:nvCxnSpPr>
        <p:spPr>
          <a:xfrm>
            <a:off x="4510232" y="3429000"/>
            <a:ext cx="2256453"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F7EE61F2-D9D1-4556-9D9F-A764CFCD3D72}"/>
              </a:ext>
            </a:extLst>
          </p:cNvPr>
          <p:cNvCxnSpPr>
            <a:cxnSpLocks/>
          </p:cNvCxnSpPr>
          <p:nvPr/>
        </p:nvCxnSpPr>
        <p:spPr>
          <a:xfrm flipV="1">
            <a:off x="6312615" y="1295399"/>
            <a:ext cx="0" cy="426720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E9D7B76-D29B-4E95-86B6-2F8E41933110}"/>
              </a:ext>
            </a:extLst>
          </p:cNvPr>
          <p:cNvCxnSpPr>
            <a:cxnSpLocks/>
            <a:endCxn id="7" idx="1"/>
          </p:cNvCxnSpPr>
          <p:nvPr/>
        </p:nvCxnSpPr>
        <p:spPr>
          <a:xfrm flipV="1">
            <a:off x="6330523" y="1278689"/>
            <a:ext cx="442024" cy="1"/>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2ED79DA0-C4CC-4642-A4B5-28E58D9422CC}"/>
              </a:ext>
            </a:extLst>
          </p:cNvPr>
          <p:cNvCxnSpPr>
            <a:cxnSpLocks/>
          </p:cNvCxnSpPr>
          <p:nvPr/>
        </p:nvCxnSpPr>
        <p:spPr>
          <a:xfrm>
            <a:off x="6330523" y="5562600"/>
            <a:ext cx="459932" cy="0"/>
          </a:xfrm>
          <a:prstGeom prst="line">
            <a:avLst/>
          </a:prstGeom>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322B1F1A-3A8A-4E22-92E7-6C44FE441362}"/>
              </a:ext>
            </a:extLst>
          </p:cNvPr>
          <p:cNvSpPr/>
          <p:nvPr/>
        </p:nvSpPr>
        <p:spPr>
          <a:xfrm>
            <a:off x="6790455" y="1937687"/>
            <a:ext cx="3432517" cy="7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07C067E-4084-4CED-8B82-E4FF3FB187C3}"/>
              </a:ext>
            </a:extLst>
          </p:cNvPr>
          <p:cNvSpPr txBox="1"/>
          <p:nvPr/>
        </p:nvSpPr>
        <p:spPr>
          <a:xfrm>
            <a:off x="7068648" y="2082669"/>
            <a:ext cx="28761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Shortest Seek Time First</a:t>
            </a:r>
            <a:endParaRPr lang="en-IN"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50D8EFF-E3BF-47F4-B389-58750E8D47C4}"/>
              </a:ext>
            </a:extLst>
          </p:cNvPr>
          <p:cNvSpPr/>
          <p:nvPr/>
        </p:nvSpPr>
        <p:spPr>
          <a:xfrm>
            <a:off x="6790455" y="2947303"/>
            <a:ext cx="3432517" cy="7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CB6AE84-478F-4C08-8CC1-B425EB991B1A}"/>
              </a:ext>
            </a:extLst>
          </p:cNvPr>
          <p:cNvSpPr txBox="1"/>
          <p:nvPr/>
        </p:nvSpPr>
        <p:spPr>
          <a:xfrm>
            <a:off x="7068648" y="3092285"/>
            <a:ext cx="28761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Elevator / SCAN </a:t>
            </a:r>
            <a:endParaRPr lang="en-IN"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9A85C0A3-1806-4445-889F-DE6151A2D606}"/>
              </a:ext>
            </a:extLst>
          </p:cNvPr>
          <p:cNvSpPr/>
          <p:nvPr/>
        </p:nvSpPr>
        <p:spPr>
          <a:xfrm>
            <a:off x="6766685" y="4071286"/>
            <a:ext cx="3432517" cy="7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9200786-2A75-471A-B37B-58F5E65AA77E}"/>
              </a:ext>
            </a:extLst>
          </p:cNvPr>
          <p:cNvSpPr txBox="1"/>
          <p:nvPr/>
        </p:nvSpPr>
        <p:spPr>
          <a:xfrm>
            <a:off x="7044878" y="4216268"/>
            <a:ext cx="28761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C-SCAN</a:t>
            </a:r>
            <a:endParaRPr lang="en-IN"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8572463-F576-41F2-ADE5-A2195F0CFC58}"/>
              </a:ext>
            </a:extLst>
          </p:cNvPr>
          <p:cNvSpPr/>
          <p:nvPr/>
        </p:nvSpPr>
        <p:spPr>
          <a:xfrm>
            <a:off x="6766685" y="5061081"/>
            <a:ext cx="3432517" cy="7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62C10D2-CB53-49A5-840B-C562C157ADDD}"/>
              </a:ext>
            </a:extLst>
          </p:cNvPr>
          <p:cNvSpPr txBox="1"/>
          <p:nvPr/>
        </p:nvSpPr>
        <p:spPr>
          <a:xfrm>
            <a:off x="7044878" y="5206063"/>
            <a:ext cx="287613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C-LOOK</a:t>
            </a:r>
            <a:endParaRPr lang="en-IN" dirty="0">
              <a:latin typeface="Times New Roman" panose="02020603050405020304" pitchFamily="18" charset="0"/>
              <a:cs typeface="Times New Roman" panose="02020603050405020304" pitchFamily="18" charset="0"/>
            </a:endParaRPr>
          </a:p>
        </p:txBody>
      </p:sp>
      <p:cxnSp>
        <p:nvCxnSpPr>
          <p:cNvPr id="28" name="Straight Connector 27">
            <a:extLst>
              <a:ext uri="{FF2B5EF4-FFF2-40B4-BE49-F238E27FC236}">
                <a16:creationId xmlns:a16="http://schemas.microsoft.com/office/drawing/2014/main" id="{38F90DE6-7E65-4F3A-A063-4C3745D74C38}"/>
              </a:ext>
            </a:extLst>
          </p:cNvPr>
          <p:cNvCxnSpPr>
            <a:cxnSpLocks/>
          </p:cNvCxnSpPr>
          <p:nvPr/>
        </p:nvCxnSpPr>
        <p:spPr>
          <a:xfrm flipV="1">
            <a:off x="6328178" y="2456804"/>
            <a:ext cx="442024" cy="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D3BE6856-D899-41EE-802A-D99CA8DCF0ED}"/>
              </a:ext>
            </a:extLst>
          </p:cNvPr>
          <p:cNvCxnSpPr>
            <a:cxnSpLocks/>
          </p:cNvCxnSpPr>
          <p:nvPr/>
        </p:nvCxnSpPr>
        <p:spPr>
          <a:xfrm flipV="1">
            <a:off x="6301164" y="4498417"/>
            <a:ext cx="442024" cy="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43828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First Come First Serve (FCFS)</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2677656"/>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Handle I/O requests sequentially.</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Fair to all processes.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Approaches random performance if there scheduling in are many processes/requests.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Suffers Zigzag effect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145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First Come First Serve (FCFS)</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1200329"/>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illustrate them with a I/O request queue (cylinders are between 0-199):</a:t>
            </a:r>
          </a:p>
          <a:p>
            <a:r>
              <a:rPr lang="en-US" sz="2400" dirty="0">
                <a:latin typeface="Times New Roman" panose="02020603050405020304" pitchFamily="18" charset="0"/>
                <a:cs typeface="Times New Roman" panose="02020603050405020304" pitchFamily="18" charset="0"/>
              </a:rPr>
              <a:t>queue = 98, 183, 37, 122, 14, 124, 65, 67</a:t>
            </a:r>
          </a:p>
          <a:p>
            <a:r>
              <a:rPr lang="en-US" sz="2400" dirty="0">
                <a:latin typeface="Times New Roman" panose="02020603050405020304" pitchFamily="18" charset="0"/>
                <a:cs typeface="Times New Roman" panose="02020603050405020304" pitchFamily="18" charset="0"/>
              </a:rPr>
              <a:t>head starts at 53</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C3799F-C1AB-4365-AA15-9AE04857F9ED}"/>
              </a:ext>
            </a:extLst>
          </p:cNvPr>
          <p:cNvPicPr>
            <a:picLocks noChangeAspect="1"/>
          </p:cNvPicPr>
          <p:nvPr/>
        </p:nvPicPr>
        <p:blipFill>
          <a:blip r:embed="rId2"/>
          <a:stretch>
            <a:fillRect/>
          </a:stretch>
        </p:blipFill>
        <p:spPr>
          <a:xfrm>
            <a:off x="2424750" y="2354782"/>
            <a:ext cx="7515561" cy="3969818"/>
          </a:xfrm>
          <a:prstGeom prst="rect">
            <a:avLst/>
          </a:prstGeom>
        </p:spPr>
      </p:pic>
    </p:spTree>
    <p:extLst>
      <p:ext uri="{BB962C8B-B14F-4D97-AF65-F5344CB8AC3E}">
        <p14:creationId xmlns:p14="http://schemas.microsoft.com/office/powerpoint/2010/main" val="3773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2797561"/>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File Concept, Access Method, File types, operation, File System Structure, Directory Structure</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Allocation Method: Contiguous, Linked, Indexed</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File System Mounting, File protection and sharing </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2200838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First Come First Serve (FCFS)</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830997"/>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New requests come in for cylinders 1, 36, 16, 34, 9, and 12 Starting from the current head position 11, what is the total distance (in cylinders)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6424A9-C4B5-4C39-9C07-8068322B22F7}"/>
              </a:ext>
            </a:extLst>
          </p:cNvPr>
          <p:cNvPicPr>
            <a:picLocks noChangeAspect="1"/>
          </p:cNvPicPr>
          <p:nvPr/>
        </p:nvPicPr>
        <p:blipFill>
          <a:blip r:embed="rId2"/>
          <a:stretch>
            <a:fillRect/>
          </a:stretch>
        </p:blipFill>
        <p:spPr>
          <a:xfrm>
            <a:off x="1828800" y="2133600"/>
            <a:ext cx="8039130" cy="3922541"/>
          </a:xfrm>
          <a:prstGeom prst="rect">
            <a:avLst/>
          </a:prstGeom>
        </p:spPr>
      </p:pic>
    </p:spTree>
    <p:extLst>
      <p:ext uri="{BB962C8B-B14F-4D97-AF65-F5344CB8AC3E}">
        <p14:creationId xmlns:p14="http://schemas.microsoft.com/office/powerpoint/2010/main" val="226730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Shortest Seek Time First (SSTF)</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Selects the request with the minimum seek time from the current head position.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Also called Shortest Seek Distance First (SSDF) – It’s easier to compute distances.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biased in favor of the middle cylinders requests.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SSTF scheduling is a form of SJF scheduling; may cause starvation of some requests.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768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46166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While head is on cylinder 11, requests for 1,36,16,34,9,12 come in</a:t>
            </a:r>
            <a:endParaRPr lang="en-IN" sz="2400" dirty="0">
              <a:latin typeface="Times New Roman" panose="02020603050405020304" pitchFamily="18" charset="0"/>
              <a:cs typeface="Times New Roman" panose="02020603050405020304" pitchFamily="18" charset="0"/>
            </a:endParaRPr>
          </a:p>
        </p:txBody>
      </p:sp>
      <p:sp>
        <p:nvSpPr>
          <p:cNvPr id="5" name="object 9">
            <a:extLst>
              <a:ext uri="{FF2B5EF4-FFF2-40B4-BE49-F238E27FC236}">
                <a16:creationId xmlns:a16="http://schemas.microsoft.com/office/drawing/2014/main" id="{87C3C1EE-001A-4BA9-9008-C4514B570AF2}"/>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Shortest Seek Time First (SSTF)</a:t>
            </a:r>
          </a:p>
        </p:txBody>
      </p:sp>
      <p:pic>
        <p:nvPicPr>
          <p:cNvPr id="6" name="Picture 5">
            <a:extLst>
              <a:ext uri="{FF2B5EF4-FFF2-40B4-BE49-F238E27FC236}">
                <a16:creationId xmlns:a16="http://schemas.microsoft.com/office/drawing/2014/main" id="{ECD30483-CCFB-41FC-B62D-9BF69701DA22}"/>
              </a:ext>
            </a:extLst>
          </p:cNvPr>
          <p:cNvPicPr>
            <a:picLocks noChangeAspect="1"/>
          </p:cNvPicPr>
          <p:nvPr/>
        </p:nvPicPr>
        <p:blipFill>
          <a:blip r:embed="rId2"/>
          <a:stretch>
            <a:fillRect/>
          </a:stretch>
        </p:blipFill>
        <p:spPr>
          <a:xfrm>
            <a:off x="2743200" y="1981200"/>
            <a:ext cx="6780898" cy="2057400"/>
          </a:xfrm>
          <a:prstGeom prst="rect">
            <a:avLst/>
          </a:prstGeom>
        </p:spPr>
      </p:pic>
      <p:sp>
        <p:nvSpPr>
          <p:cNvPr id="8" name="TextBox 7">
            <a:extLst>
              <a:ext uri="{FF2B5EF4-FFF2-40B4-BE49-F238E27FC236}">
                <a16:creationId xmlns:a16="http://schemas.microsoft.com/office/drawing/2014/main" id="{ED3E93EE-61A0-4718-B46B-69A596C4E2CD}"/>
              </a:ext>
            </a:extLst>
          </p:cNvPr>
          <p:cNvSpPr txBox="1"/>
          <p:nvPr/>
        </p:nvSpPr>
        <p:spPr>
          <a:xfrm>
            <a:off x="762000" y="4413738"/>
            <a:ext cx="10820400" cy="156966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FCFS would result in total of 111 cylinders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SSF would require Total cylinder movement: (12-11) + (12-9) + (16-9) + (16-1) + (34-1) + (36-34)</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1+3+7+15+33+2 =61 cylinders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49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1200329"/>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illustrate them with a I/O request queue (cylinders are between 0-199):</a:t>
            </a:r>
          </a:p>
          <a:p>
            <a:r>
              <a:rPr lang="en-US" sz="2400" dirty="0">
                <a:latin typeface="Times New Roman" panose="02020603050405020304" pitchFamily="18" charset="0"/>
                <a:cs typeface="Times New Roman" panose="02020603050405020304" pitchFamily="18" charset="0"/>
              </a:rPr>
              <a:t>queue = 98, 183, 37, 122, 14, 124, 65, 67</a:t>
            </a:r>
          </a:p>
          <a:p>
            <a:r>
              <a:rPr lang="en-US" sz="2400" dirty="0">
                <a:latin typeface="Times New Roman" panose="02020603050405020304" pitchFamily="18" charset="0"/>
                <a:cs typeface="Times New Roman" panose="02020603050405020304" pitchFamily="18" charset="0"/>
              </a:rPr>
              <a:t>head starts at 53</a:t>
            </a:r>
          </a:p>
        </p:txBody>
      </p:sp>
      <p:sp>
        <p:nvSpPr>
          <p:cNvPr id="5" name="object 9">
            <a:extLst>
              <a:ext uri="{FF2B5EF4-FFF2-40B4-BE49-F238E27FC236}">
                <a16:creationId xmlns:a16="http://schemas.microsoft.com/office/drawing/2014/main" id="{87C3C1EE-001A-4BA9-9008-C4514B570AF2}"/>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Shortest Seek Time First (SSTF)</a:t>
            </a:r>
          </a:p>
        </p:txBody>
      </p:sp>
      <p:pic>
        <p:nvPicPr>
          <p:cNvPr id="3" name="Picture 2">
            <a:extLst>
              <a:ext uri="{FF2B5EF4-FFF2-40B4-BE49-F238E27FC236}">
                <a16:creationId xmlns:a16="http://schemas.microsoft.com/office/drawing/2014/main" id="{39EFE215-C7A8-4C55-8D31-177480F7EF62}"/>
              </a:ext>
            </a:extLst>
          </p:cNvPr>
          <p:cNvPicPr>
            <a:picLocks noChangeAspect="1"/>
          </p:cNvPicPr>
          <p:nvPr/>
        </p:nvPicPr>
        <p:blipFill>
          <a:blip r:embed="rId2"/>
          <a:stretch>
            <a:fillRect/>
          </a:stretch>
        </p:blipFill>
        <p:spPr>
          <a:xfrm>
            <a:off x="2362200" y="2358299"/>
            <a:ext cx="7379314" cy="3890101"/>
          </a:xfrm>
          <a:prstGeom prst="rect">
            <a:avLst/>
          </a:prstGeom>
        </p:spPr>
      </p:pic>
    </p:spTree>
    <p:extLst>
      <p:ext uri="{BB962C8B-B14F-4D97-AF65-F5344CB8AC3E}">
        <p14:creationId xmlns:p14="http://schemas.microsoft.com/office/powerpoint/2010/main" val="280509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SCAN (Elevator) algorithm</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341632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SCAN disk scheduling algorithm, head starts from one end of the disk and moves towards the other end, servicing requests in between one by one and reach the other end.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the direction of the head is reversed and the process continues as head continuously scan back and forth to access the disk.</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this algorithm works as an elevator and hence also known as the elevator algorithm.</a:t>
            </a:r>
          </a:p>
        </p:txBody>
      </p:sp>
    </p:spTree>
    <p:extLst>
      <p:ext uri="{BB962C8B-B14F-4D97-AF65-F5344CB8AC3E}">
        <p14:creationId xmlns:p14="http://schemas.microsoft.com/office/powerpoint/2010/main" val="1496733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1200329"/>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illustrate them with a I/O request queue (cylinders are between 0-199):</a:t>
            </a:r>
          </a:p>
          <a:p>
            <a:r>
              <a:rPr lang="en-US" sz="2400" dirty="0">
                <a:latin typeface="Times New Roman" panose="02020603050405020304" pitchFamily="18" charset="0"/>
                <a:cs typeface="Times New Roman" panose="02020603050405020304" pitchFamily="18" charset="0"/>
              </a:rPr>
              <a:t>queue = 176, 79, 34, 60, 92, 11, 41, 114</a:t>
            </a:r>
          </a:p>
          <a:p>
            <a:r>
              <a:rPr lang="en-US" sz="2400" dirty="0">
                <a:latin typeface="Times New Roman" panose="02020603050405020304" pitchFamily="18" charset="0"/>
                <a:cs typeface="Times New Roman" panose="02020603050405020304" pitchFamily="18" charset="0"/>
              </a:rPr>
              <a:t>head starts at 50</a:t>
            </a:r>
          </a:p>
        </p:txBody>
      </p:sp>
      <p:sp>
        <p:nvSpPr>
          <p:cNvPr id="6" name="object 9">
            <a:extLst>
              <a:ext uri="{FF2B5EF4-FFF2-40B4-BE49-F238E27FC236}">
                <a16:creationId xmlns:a16="http://schemas.microsoft.com/office/drawing/2014/main" id="{5E2081F4-2834-4B02-A7CD-5821D6CD6086}"/>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SCAN (Elevator) algorithm</a:t>
            </a:r>
          </a:p>
        </p:txBody>
      </p:sp>
      <p:pic>
        <p:nvPicPr>
          <p:cNvPr id="4" name="Picture 3">
            <a:extLst>
              <a:ext uri="{FF2B5EF4-FFF2-40B4-BE49-F238E27FC236}">
                <a16:creationId xmlns:a16="http://schemas.microsoft.com/office/drawing/2014/main" id="{625E95A8-BDE1-48A3-B800-48A2498DD448}"/>
              </a:ext>
            </a:extLst>
          </p:cNvPr>
          <p:cNvPicPr>
            <a:picLocks noChangeAspect="1"/>
          </p:cNvPicPr>
          <p:nvPr/>
        </p:nvPicPr>
        <p:blipFill>
          <a:blip r:embed="rId2"/>
          <a:stretch>
            <a:fillRect/>
          </a:stretch>
        </p:blipFill>
        <p:spPr>
          <a:xfrm>
            <a:off x="1419159" y="2379401"/>
            <a:ext cx="9353681" cy="3738563"/>
          </a:xfrm>
          <a:prstGeom prst="rect">
            <a:avLst/>
          </a:prstGeom>
        </p:spPr>
      </p:pic>
    </p:spTree>
    <p:extLst>
      <p:ext uri="{BB962C8B-B14F-4D97-AF65-F5344CB8AC3E}">
        <p14:creationId xmlns:p14="http://schemas.microsoft.com/office/powerpoint/2010/main" val="2326292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C-SCAN algorithm</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a more uniform wait time than SCAN.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head moves from one end of the disk to the other. servicing requests as it goes. When it reaches the other end, however, it immediately returns to the beginning of the disk, without servicing any requests on the return trip.</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Treats the cylinders as a circular list that wraps around from the last cylinder to the first one.</a:t>
            </a:r>
          </a:p>
        </p:txBody>
      </p:sp>
    </p:spTree>
    <p:extLst>
      <p:ext uri="{BB962C8B-B14F-4D97-AF65-F5344CB8AC3E}">
        <p14:creationId xmlns:p14="http://schemas.microsoft.com/office/powerpoint/2010/main" val="30581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1200329"/>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illustrate them with a I/O request queue (cylinders are between 0-199):</a:t>
            </a:r>
          </a:p>
          <a:p>
            <a:r>
              <a:rPr lang="en-US" sz="2400" dirty="0">
                <a:latin typeface="Times New Roman" panose="02020603050405020304" pitchFamily="18" charset="0"/>
                <a:cs typeface="Times New Roman" panose="02020603050405020304" pitchFamily="18" charset="0"/>
              </a:rPr>
              <a:t>queue = 98, 183, 37, 122, 14, 124, 65, 67</a:t>
            </a:r>
          </a:p>
          <a:p>
            <a:r>
              <a:rPr lang="en-US" sz="2400" dirty="0">
                <a:latin typeface="Times New Roman" panose="02020603050405020304" pitchFamily="18" charset="0"/>
                <a:cs typeface="Times New Roman" panose="02020603050405020304" pitchFamily="18" charset="0"/>
              </a:rPr>
              <a:t>head starts at 53</a:t>
            </a:r>
          </a:p>
        </p:txBody>
      </p:sp>
      <p:sp>
        <p:nvSpPr>
          <p:cNvPr id="6" name="object 9">
            <a:extLst>
              <a:ext uri="{FF2B5EF4-FFF2-40B4-BE49-F238E27FC236}">
                <a16:creationId xmlns:a16="http://schemas.microsoft.com/office/drawing/2014/main" id="{1FC01ABD-48FE-422B-89A5-F2213E936A8C}"/>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C-SCAN algorithm</a:t>
            </a:r>
          </a:p>
        </p:txBody>
      </p:sp>
      <p:pic>
        <p:nvPicPr>
          <p:cNvPr id="4" name="Picture 3">
            <a:extLst>
              <a:ext uri="{FF2B5EF4-FFF2-40B4-BE49-F238E27FC236}">
                <a16:creationId xmlns:a16="http://schemas.microsoft.com/office/drawing/2014/main" id="{2E3ECBDA-08CA-40D1-97EB-54932924A0B6}"/>
              </a:ext>
            </a:extLst>
          </p:cNvPr>
          <p:cNvPicPr>
            <a:picLocks noChangeAspect="1"/>
          </p:cNvPicPr>
          <p:nvPr/>
        </p:nvPicPr>
        <p:blipFill>
          <a:blip r:embed="rId2"/>
          <a:stretch>
            <a:fillRect/>
          </a:stretch>
        </p:blipFill>
        <p:spPr>
          <a:xfrm>
            <a:off x="3352800" y="2325474"/>
            <a:ext cx="5441712" cy="3770526"/>
          </a:xfrm>
          <a:prstGeom prst="rect">
            <a:avLst/>
          </a:prstGeom>
        </p:spPr>
      </p:pic>
    </p:spTree>
    <p:extLst>
      <p:ext uri="{BB962C8B-B14F-4D97-AF65-F5344CB8AC3E}">
        <p14:creationId xmlns:p14="http://schemas.microsoft.com/office/powerpoint/2010/main" val="2529440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C-LOOK algorithm</a:t>
            </a:r>
          </a:p>
        </p:txBody>
      </p:sp>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156966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Version of C-SCAN.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Arm only goes as far as the last request in each direction, then reverses direction immediately, without first going all the way to the end of the disk.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32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0423EAC-3F95-474A-8E58-01279A0B732E}"/>
              </a:ext>
            </a:extLst>
          </p:cNvPr>
          <p:cNvSpPr txBox="1"/>
          <p:nvPr/>
        </p:nvSpPr>
        <p:spPr>
          <a:xfrm>
            <a:off x="762000" y="1157970"/>
            <a:ext cx="10820400" cy="1200329"/>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illustrate them with a I/O request queue (cylinders are between 0-199):</a:t>
            </a:r>
          </a:p>
          <a:p>
            <a:r>
              <a:rPr lang="en-US" sz="2400" dirty="0">
                <a:latin typeface="Times New Roman" panose="02020603050405020304" pitchFamily="18" charset="0"/>
                <a:cs typeface="Times New Roman" panose="02020603050405020304" pitchFamily="18" charset="0"/>
              </a:rPr>
              <a:t>queue = 98, 183, 37, 122, 14, 124, 65, 67</a:t>
            </a:r>
          </a:p>
          <a:p>
            <a:r>
              <a:rPr lang="en-US" sz="2400" dirty="0">
                <a:latin typeface="Times New Roman" panose="02020603050405020304" pitchFamily="18" charset="0"/>
                <a:cs typeface="Times New Roman" panose="02020603050405020304" pitchFamily="18" charset="0"/>
              </a:rPr>
              <a:t>head starts at 53</a:t>
            </a:r>
          </a:p>
        </p:txBody>
      </p:sp>
      <p:pic>
        <p:nvPicPr>
          <p:cNvPr id="3" name="Picture 2">
            <a:extLst>
              <a:ext uri="{FF2B5EF4-FFF2-40B4-BE49-F238E27FC236}">
                <a16:creationId xmlns:a16="http://schemas.microsoft.com/office/drawing/2014/main" id="{913689F2-ED29-494B-8599-F6BD883353BF}"/>
              </a:ext>
            </a:extLst>
          </p:cNvPr>
          <p:cNvPicPr>
            <a:picLocks noChangeAspect="1"/>
          </p:cNvPicPr>
          <p:nvPr/>
        </p:nvPicPr>
        <p:blipFill>
          <a:blip r:embed="rId2"/>
          <a:stretch>
            <a:fillRect/>
          </a:stretch>
        </p:blipFill>
        <p:spPr>
          <a:xfrm>
            <a:off x="3002756" y="1981200"/>
            <a:ext cx="6186488" cy="4252251"/>
          </a:xfrm>
          <a:prstGeom prst="rect">
            <a:avLst/>
          </a:prstGeom>
        </p:spPr>
      </p:pic>
      <p:sp>
        <p:nvSpPr>
          <p:cNvPr id="5" name="object 9">
            <a:extLst>
              <a:ext uri="{FF2B5EF4-FFF2-40B4-BE49-F238E27FC236}">
                <a16:creationId xmlns:a16="http://schemas.microsoft.com/office/drawing/2014/main" id="{413236EC-E330-4C58-A4EE-26EFD24926EC}"/>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panose="02020603050405020304" pitchFamily="18" charset="0"/>
                <a:cs typeface="Times New Roman" panose="02020603050405020304" pitchFamily="18" charset="0"/>
              </a:rPr>
              <a:t>C-LOOK algorithm</a:t>
            </a:r>
          </a:p>
        </p:txBody>
      </p:sp>
    </p:spTree>
    <p:extLst>
      <p:ext uri="{BB962C8B-B14F-4D97-AF65-F5344CB8AC3E}">
        <p14:creationId xmlns:p14="http://schemas.microsoft.com/office/powerpoint/2010/main" val="244078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7129" y="914400"/>
            <a:ext cx="11353800" cy="461049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Problems</a:t>
            </a: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All computer applications need to store and retrieve information. While a process is running, it can store a limited amount of information within its own address space. </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second problem with keeping information within a process’ address space is that when the process terminates, the information is lost.</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third problem is that it is frequently necessary for multiple processes to access (parts of) the information at the same time.</a:t>
            </a:r>
          </a:p>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computer file is defined as a medium used for saving and managing data in the computer system. The data stored in the computer system is completely in digital format.</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Concept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01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377335"/>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Definition</a:t>
            </a: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file system is a method an operating system uses to store, organize, and manage files and directories on a storage device.</a:t>
            </a:r>
          </a:p>
          <a:p>
            <a:pPr marL="515620" marR="5715" algn="ctr">
              <a:lnSpc>
                <a:spcPct val="80000"/>
              </a:lnSpc>
              <a:spcBef>
                <a:spcPts val="435"/>
              </a:spcBef>
            </a:pPr>
            <a:r>
              <a:rPr lang="en-US" sz="2400" spc="-5" dirty="0">
                <a:latin typeface="Times New Roman" panose="02020603050405020304" pitchFamily="18" charset="0"/>
                <a:cs typeface="Times New Roman" panose="02020603050405020304" pitchFamily="18" charset="0"/>
              </a:rPr>
              <a:t>	</a:t>
            </a:r>
          </a:p>
          <a:p>
            <a:pPr marL="515620" marR="5715" algn="ctr">
              <a:lnSpc>
                <a:spcPct val="80000"/>
              </a:lnSpc>
              <a:spcBef>
                <a:spcPts val="435"/>
              </a:spcBef>
            </a:pPr>
            <a:r>
              <a:rPr lang="en-US" sz="2400" b="1" spc="-5" dirty="0">
                <a:latin typeface="Times New Roman" panose="02020603050405020304" pitchFamily="18" charset="0"/>
                <a:cs typeface="Times New Roman" panose="02020603050405020304" pitchFamily="18" charset="0"/>
              </a:rPr>
              <a:t>OR</a:t>
            </a:r>
          </a:p>
          <a:p>
            <a:pPr marL="515620" marR="5715">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858520" marR="5715" indent="-342900">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file is a collection of related information that is recorded on secondary storage. Or file is a collection of logically related entities.</a:t>
            </a:r>
          </a:p>
          <a:p>
            <a:pPr marL="515620" marR="5715">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Concept</a:t>
            </a:r>
          </a:p>
        </p:txBody>
      </p:sp>
    </p:spTree>
    <p:extLst>
      <p:ext uri="{BB962C8B-B14F-4D97-AF65-F5344CB8AC3E}">
        <p14:creationId xmlns:p14="http://schemas.microsoft.com/office/powerpoint/2010/main" val="11119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naming</a:t>
            </a:r>
          </a:p>
        </p:txBody>
      </p:sp>
      <p:pic>
        <p:nvPicPr>
          <p:cNvPr id="5" name="Picture 4">
            <a:extLst>
              <a:ext uri="{FF2B5EF4-FFF2-40B4-BE49-F238E27FC236}">
                <a16:creationId xmlns:a16="http://schemas.microsoft.com/office/drawing/2014/main" id="{621D5503-FD62-4A36-8D20-D7535FCC4540}"/>
              </a:ext>
            </a:extLst>
          </p:cNvPr>
          <p:cNvPicPr>
            <a:picLocks noChangeAspect="1"/>
          </p:cNvPicPr>
          <p:nvPr/>
        </p:nvPicPr>
        <p:blipFill>
          <a:blip r:embed="rId2"/>
          <a:stretch>
            <a:fillRect/>
          </a:stretch>
        </p:blipFill>
        <p:spPr>
          <a:xfrm>
            <a:off x="1331496" y="803804"/>
            <a:ext cx="9260304" cy="4887383"/>
          </a:xfrm>
          <a:prstGeom prst="rect">
            <a:avLst/>
          </a:prstGeom>
        </p:spPr>
      </p:pic>
    </p:spTree>
    <p:extLst>
      <p:ext uri="{BB962C8B-B14F-4D97-AF65-F5344CB8AC3E}">
        <p14:creationId xmlns:p14="http://schemas.microsoft.com/office/powerpoint/2010/main" val="117924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3847720"/>
          </a:xfrm>
          <a:prstGeom prst="rect">
            <a:avLst/>
          </a:prstGeom>
        </p:spPr>
        <p:txBody>
          <a:bodyPr vert="horz" wrap="square" lIns="0" tIns="12700" rIns="0" bIns="0" rtlCol="0">
            <a:spAutoFit/>
          </a:bodyPr>
          <a:lstStyle/>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Types of Files</a:t>
            </a:r>
            <a:r>
              <a:rPr lang="en-US" sz="2400" b="1" dirty="0">
                <a:latin typeface="Times New Roman" panose="02020603050405020304" pitchFamily="18" charset="0"/>
                <a:cs typeface="Times New Roman" panose="02020603050405020304" pitchFamily="18" charset="0"/>
              </a:rPr>
              <a:t>:</a:t>
            </a:r>
            <a:endParaRPr lang="en-US" sz="2400" b="1" spc="-5"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FAT (File Allocation Table): An older file system used by older versions of Windows and other operating systems.</a:t>
            </a: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NTFS (New Technology File System): A modern file system used by Windows. It supports features such as file and folder permissions, compression, and encryption.</a:t>
            </a:r>
          </a:p>
          <a:p>
            <a:pPr marL="469900" indent="-457200" algn="just">
              <a:lnSpc>
                <a:spcPts val="2740"/>
              </a:lnSpc>
              <a:spcBef>
                <a:spcPts val="100"/>
              </a:spcBef>
              <a:buFont typeface="+mj-lt"/>
              <a:buAutoNum type="arabicPeriod"/>
            </a:pPr>
            <a:r>
              <a:rPr lang="en-US" sz="2400" dirty="0" err="1">
                <a:latin typeface="Times New Roman" panose="02020603050405020304" pitchFamily="18" charset="0"/>
                <a:cs typeface="Times New Roman" panose="02020603050405020304" pitchFamily="18" charset="0"/>
              </a:rPr>
              <a:t>ext</a:t>
            </a:r>
            <a:r>
              <a:rPr lang="en-US" sz="2400" dirty="0">
                <a:latin typeface="Times New Roman" panose="02020603050405020304" pitchFamily="18" charset="0"/>
                <a:cs typeface="Times New Roman" panose="02020603050405020304" pitchFamily="18" charset="0"/>
              </a:rPr>
              <a:t> (Extended File System): A file system commonly used on Linux and Unix-based operating systems.</a:t>
            </a: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HFS (Hierarchical File System): A file system used by macOS.</a:t>
            </a: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APFS (Apple File System): A new file system introduced by Apple for their Macs and iOS devices.</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File types</a:t>
            </a:r>
          </a:p>
        </p:txBody>
      </p:sp>
    </p:spTree>
    <p:extLst>
      <p:ext uri="{BB962C8B-B14F-4D97-AF65-F5344CB8AC3E}">
        <p14:creationId xmlns:p14="http://schemas.microsoft.com/office/powerpoint/2010/main" val="35918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937947"/>
            <a:ext cx="11353800" cy="5283498"/>
          </a:xfrm>
          <a:prstGeom prst="rect">
            <a:avLst/>
          </a:prstGeom>
        </p:spPr>
        <p:txBody>
          <a:bodyPr vert="horz" wrap="square" lIns="0" tIns="12700" rIns="0" bIns="0" rtlCol="0">
            <a:spAutoFit/>
          </a:bodyPr>
          <a:lstStyle/>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operations of file are performed by the user by using the commands provided by the operating system. Some common operations are as follows:</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a:pPr>
            <a:r>
              <a:rPr lang="en-US" sz="2400" b="1" dirty="0">
                <a:latin typeface="Times New Roman" panose="02020603050405020304" pitchFamily="18" charset="0"/>
                <a:cs typeface="Times New Roman" panose="02020603050405020304" pitchFamily="18" charset="0"/>
              </a:rPr>
              <a:t>Create operation: </a:t>
            </a:r>
            <a:r>
              <a:rPr lang="en-US" sz="2400" dirty="0">
                <a:latin typeface="Times New Roman" panose="02020603050405020304" pitchFamily="18" charset="0"/>
                <a:cs typeface="Times New Roman" panose="02020603050405020304" pitchFamily="18" charset="0"/>
              </a:rPr>
              <a:t>This operation is used to create a file in the file system. To create a new file of a particular type the associated application program calls the file system. This file system allocates space to the file.</a:t>
            </a:r>
          </a:p>
          <a:p>
            <a:pPr marL="469900" indent="-457200" algn="just">
              <a:lnSpc>
                <a:spcPts val="2740"/>
              </a:lnSpc>
              <a:spcBef>
                <a:spcPts val="100"/>
              </a:spcBef>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a:pPr>
            <a:r>
              <a:rPr lang="en-US" sz="2400" b="1" dirty="0">
                <a:latin typeface="Times New Roman" panose="02020603050405020304" pitchFamily="18" charset="0"/>
                <a:cs typeface="Times New Roman" panose="02020603050405020304" pitchFamily="18" charset="0"/>
              </a:rPr>
              <a:t>Open operation: </a:t>
            </a:r>
            <a:r>
              <a:rPr lang="en-US" sz="2400" dirty="0">
                <a:latin typeface="Times New Roman" panose="02020603050405020304" pitchFamily="18" charset="0"/>
                <a:cs typeface="Times New Roman" panose="02020603050405020304" pitchFamily="18" charset="0"/>
              </a:rPr>
              <a:t>Once the file is created, it must be opened before performing the file processing operations. When the user wants to open a file, it provides a file name to open the particular file in the file system. It tells the operating system to invoke the open system call and passes the file name to the file system.</a:t>
            </a:r>
          </a:p>
          <a:p>
            <a:pPr marL="469900" indent="-457200" algn="just">
              <a:lnSpc>
                <a:spcPts val="2740"/>
              </a:lnSpc>
              <a:spcBef>
                <a:spcPts val="1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a:pPr>
            <a:r>
              <a:rPr lang="en-US" sz="2400" b="1" dirty="0">
                <a:latin typeface="Times New Roman" panose="02020603050405020304" pitchFamily="18" charset="0"/>
                <a:cs typeface="Times New Roman" panose="02020603050405020304" pitchFamily="18" charset="0"/>
              </a:rPr>
              <a:t>Write operation: </a:t>
            </a:r>
            <a:r>
              <a:rPr lang="en-US" sz="2400" dirty="0">
                <a:latin typeface="Times New Roman" panose="02020603050405020304" pitchFamily="18" charset="0"/>
                <a:cs typeface="Times New Roman" panose="02020603050405020304" pitchFamily="18" charset="0"/>
              </a:rPr>
              <a:t>This operation is used to write the information into a file. A system call write is issued that specifies the name of the file and the length of the data has to be written to the file.</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Operation of File</a:t>
            </a:r>
          </a:p>
        </p:txBody>
      </p:sp>
    </p:spTree>
    <p:extLst>
      <p:ext uri="{BB962C8B-B14F-4D97-AF65-F5344CB8AC3E}">
        <p14:creationId xmlns:p14="http://schemas.microsoft.com/office/powerpoint/2010/main" val="4199729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0BA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3046</Words>
  <Application>Microsoft Office PowerPoint</Application>
  <PresentationFormat>Widescreen</PresentationFormat>
  <Paragraphs>298</Paragraphs>
  <Slides>50</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Arial</vt:lpstr>
      <vt:lpstr>Arial MT</vt:lpstr>
      <vt:lpstr>Calibri</vt:lpstr>
      <vt:lpstr>Calibri Light</vt:lpstr>
      <vt:lpstr>Corbel</vt:lpstr>
      <vt:lpstr>FreeSans</vt:lpstr>
      <vt:lpstr>inter-bold</vt:lpstr>
      <vt:lpstr>Proxima Nova</vt:lpstr>
      <vt:lpstr>Times New Roman</vt:lpstr>
      <vt:lpstr>Office Theme</vt:lpstr>
      <vt:lpstr>1_Office Theme</vt:lpstr>
      <vt:lpstr>File System Interface &amp; I/O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of_x000d_Computer Engineering</dc:title>
  <dc:creator>Shilpa</dc:creator>
  <cp:lastModifiedBy>Pranav Tank</cp:lastModifiedBy>
  <cp:revision>638</cp:revision>
  <dcterms:created xsi:type="dcterms:W3CDTF">2023-01-18T08:13:00Z</dcterms:created>
  <dcterms:modified xsi:type="dcterms:W3CDTF">2024-04-12T08:48:56Z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2023-01-17T16:30:00Z</vt:filetime>
  </property>
  <property fmtid="{D5CDD505-2E9C-101B-9397-08002B2CF9AE}" pid="3" name="Creator">
    <vt:lpwstr>Microsoft® PowerPoint® for Microsoft 365</vt:lpwstr>
  </property>
  <property fmtid="{D5CDD505-2E9C-101B-9397-08002B2CF9AE}" pid="4" name="LastSaved">
    <vt:filetime>2023-01-18T16:30:00Z</vt:filetime>
  </property>
  <property fmtid="{D5CDD505-2E9C-101B-9397-08002B2CF9AE}" pid="5" name="ICV">
    <vt:lpwstr>C740DD60910A4F3C8D6E5F3C6105A332</vt:lpwstr>
  </property>
  <property fmtid="{D5CDD505-2E9C-101B-9397-08002B2CF9AE}" pid="6" name="KSOProductBuildVer">
    <vt:lpwstr>1033-11.2.0.11219</vt:lpwstr>
  </property>
</Properties>
</file>