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p:sldMasterIdLst>
    <p:sldMasterId id="2147483648" r:id="rId2"/>
    <p:sldMasterId id="2147483661" r:id="rId3"/>
    <p:sldMasterId id="2147483687" r:id="rId4"/>
  </p:sldMasterIdLst>
  <p:notesMasterIdLst>
    <p:notesMasterId r:id="rId26"/>
  </p:notesMasterIdLst>
  <p:handoutMasterIdLst>
    <p:handoutMasterId r:id="rId27"/>
  </p:handoutMasterIdLst>
  <p:sldIdLst>
    <p:sldId id="278" r:id="rId5"/>
    <p:sldId id="362" r:id="rId6"/>
    <p:sldId id="340" r:id="rId7"/>
    <p:sldId id="341" r:id="rId8"/>
    <p:sldId id="342" r:id="rId9"/>
    <p:sldId id="343" r:id="rId10"/>
    <p:sldId id="344" r:id="rId11"/>
    <p:sldId id="345" r:id="rId12"/>
    <p:sldId id="346" r:id="rId13"/>
    <p:sldId id="355" r:id="rId14"/>
    <p:sldId id="356" r:id="rId15"/>
    <p:sldId id="357" r:id="rId16"/>
    <p:sldId id="349" r:id="rId17"/>
    <p:sldId id="350" r:id="rId18"/>
    <p:sldId id="351" r:id="rId19"/>
    <p:sldId id="358" r:id="rId20"/>
    <p:sldId id="360" r:id="rId21"/>
    <p:sldId id="359" r:id="rId22"/>
    <p:sldId id="352" r:id="rId23"/>
    <p:sldId id="353" r:id="rId24"/>
    <p:sldId id="310" r:id="rId25"/>
  </p:sldIdLst>
  <p:sldSz cx="9906000" cy="6858000" type="A4"/>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5" autoAdjust="0"/>
    <p:restoredTop sz="90387" autoAdjust="0"/>
  </p:normalViewPr>
  <p:slideViewPr>
    <p:cSldViewPr snapToGrid="0">
      <p:cViewPr varScale="1">
        <p:scale>
          <a:sx n="66" d="100"/>
          <a:sy n="66" d="100"/>
        </p:scale>
        <p:origin x="1326" y="72"/>
      </p:cViewPr>
      <p:guideLst/>
    </p:cSldViewPr>
  </p:slideViewPr>
  <p:notesTextViewPr>
    <p:cViewPr>
      <p:scale>
        <a:sx n="1" d="1"/>
        <a:sy n="1" d="1"/>
      </p:scale>
      <p:origin x="0" y="0"/>
    </p:cViewPr>
  </p:notesTextViewPr>
  <p:gridSpacing cx="72008" cy="72008"/>
</p:viewPr>
</file>

<file path=ppt/_rels/presentation.xml.rels>&#65279;<?xml version="1.0" encoding="utf-8"?><Relationships xmlns="http://schemas.openxmlformats.org/package/2006/relationships"><Relationship Type="http://schemas.openxmlformats.org/officeDocument/2006/relationships/slide" Target="slides/slide4.xml" Id="rId8" /><Relationship Type="http://schemas.openxmlformats.org/officeDocument/2006/relationships/slide" Target="slides/slide9.xml" Id="rId13" /><Relationship Type="http://schemas.openxmlformats.org/officeDocument/2006/relationships/slide" Target="slides/slide14.xml" Id="rId18" /><Relationship Type="http://schemas.openxmlformats.org/officeDocument/2006/relationships/notesMaster" Target="notesMasters/notesMaster1.xml" Id="rId26" /><Relationship Type="http://schemas.openxmlformats.org/officeDocument/2006/relationships/slideMaster" Target="slideMasters/slideMaster2.xml" Id="rId3" /><Relationship Type="http://schemas.openxmlformats.org/officeDocument/2006/relationships/slide" Target="slides/slide17.xml" Id="rId21" /><Relationship Type="http://schemas.openxmlformats.org/officeDocument/2006/relationships/slide" Target="slides/slide3.xml" Id="rId7" /><Relationship Type="http://schemas.openxmlformats.org/officeDocument/2006/relationships/slide" Target="slides/slide8.xml" Id="rId12" /><Relationship Type="http://schemas.openxmlformats.org/officeDocument/2006/relationships/slide" Target="slides/slide13.xml" Id="rId17" /><Relationship Type="http://schemas.openxmlformats.org/officeDocument/2006/relationships/slide" Target="slides/slide21.xml" Id="rId25" /><Relationship Type="http://schemas.openxmlformats.org/officeDocument/2006/relationships/slideMaster" Target="slideMasters/slideMaster1.xml" Id="rId2" /><Relationship Type="http://schemas.openxmlformats.org/officeDocument/2006/relationships/slide" Target="slides/slide12.xml" Id="rId16" /><Relationship Type="http://schemas.openxmlformats.org/officeDocument/2006/relationships/slide" Target="slides/slide16.xml" Id="rId20" /><Relationship Type="http://schemas.openxmlformats.org/officeDocument/2006/relationships/viewProps" Target="viewProps.xml" Id="rId29" /><Relationship Type="http://schemas.openxmlformats.org/officeDocument/2006/relationships/customXml" Target="../customXml/item1.xml" Id="rId1" /><Relationship Type="http://schemas.openxmlformats.org/officeDocument/2006/relationships/slide" Target="slides/slide2.xml" Id="rId6" /><Relationship Type="http://schemas.openxmlformats.org/officeDocument/2006/relationships/slide" Target="slides/slide7.xml" Id="rId11" /><Relationship Type="http://schemas.openxmlformats.org/officeDocument/2006/relationships/slide" Target="slides/slide20.xml" Id="rId24" /><Relationship Type="http://schemas.openxmlformats.org/officeDocument/2006/relationships/slide" Target="slides/slide1.xml" Id="rId5" /><Relationship Type="http://schemas.openxmlformats.org/officeDocument/2006/relationships/slide" Target="slides/slide11.xml" Id="rId15" /><Relationship Type="http://schemas.openxmlformats.org/officeDocument/2006/relationships/slide" Target="slides/slide19.xml" Id="rId23" /><Relationship Type="http://schemas.openxmlformats.org/officeDocument/2006/relationships/presProps" Target="presProps.xml" Id="rId28" /><Relationship Type="http://schemas.openxmlformats.org/officeDocument/2006/relationships/slide" Target="slides/slide6.xml" Id="rId10" /><Relationship Type="http://schemas.openxmlformats.org/officeDocument/2006/relationships/slide" Target="slides/slide15.xml" Id="rId19" /><Relationship Type="http://schemas.openxmlformats.org/officeDocument/2006/relationships/tableStyles" Target="tableStyles.xml" Id="rId31" /><Relationship Type="http://schemas.openxmlformats.org/officeDocument/2006/relationships/slideMaster" Target="slideMasters/slideMaster3.xml" Id="rId4" /><Relationship Type="http://schemas.openxmlformats.org/officeDocument/2006/relationships/slide" Target="slides/slide5.xml" Id="rId9" /><Relationship Type="http://schemas.openxmlformats.org/officeDocument/2006/relationships/slide" Target="slides/slide10.xml" Id="rId14" /><Relationship Type="http://schemas.openxmlformats.org/officeDocument/2006/relationships/slide" Target="slides/slide18.xml" Id="rId22" /><Relationship Type="http://schemas.openxmlformats.org/officeDocument/2006/relationships/handoutMaster" Target="handoutMasters/handoutMaster1.xml" Id="rId27" /><Relationship Type="http://schemas.openxmlformats.org/officeDocument/2006/relationships/theme" Target="theme/theme1.xml" Id="rId30" /><Relationship Type="http://schemas.openxmlformats.org/officeDocument/2006/relationships/customXml" Target="/customXML/item2.xml" Id="R78f439e6" /><Relationship Type="http://schemas.openxmlformats.org/officeDocument/2006/relationships/customXml" Target="/customXML/item3.xml" Id="R5b6bf510"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F0FC478-46A7-47DB-8B80-271FA8CFB184}"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25529502-B25B-4464-BFAF-6110B13E37F7}">
      <dgm:prSet phldrT="[Text]" custT="1"/>
      <dgm:spPr>
        <a:solidFill>
          <a:schemeClr val="accent2">
            <a:lumMod val="40000"/>
            <a:lumOff val="60000"/>
          </a:schemeClr>
        </a:solidFill>
        <a:ln>
          <a:solidFill>
            <a:schemeClr val="tx1"/>
          </a:solidFill>
        </a:ln>
      </dgm:spPr>
      <dgm:t>
        <a:bodyPr/>
        <a:lstStyle/>
        <a:p>
          <a:pPr algn="just"/>
          <a:r>
            <a:rPr lang="en-US" sz="2000" dirty="0" smtClean="0">
              <a:solidFill>
                <a:schemeClr val="tx1"/>
              </a:solidFill>
              <a:latin typeface="Arial" panose="020B0604020202020204" pitchFamily="34" charset="0"/>
              <a:cs typeface="Arial" panose="020B0604020202020204" pitchFamily="34" charset="0"/>
            </a:rPr>
            <a:t>Common pool of funds contributed by investors and invested in accordance to the objectives.</a:t>
          </a:r>
          <a:endParaRPr lang="en-US" sz="2000" dirty="0">
            <a:solidFill>
              <a:schemeClr val="tx1"/>
            </a:solidFill>
          </a:endParaRPr>
        </a:p>
      </dgm:t>
    </dgm:pt>
    <dgm:pt modelId="{2A86311E-A3BD-4CAA-A544-AA63BD42CEEC}" type="parTrans" cxnId="{B3D6E40B-7AE1-4A9B-A84E-62C0E7E1025B}">
      <dgm:prSet/>
      <dgm:spPr/>
      <dgm:t>
        <a:bodyPr/>
        <a:lstStyle/>
        <a:p>
          <a:endParaRPr lang="en-US"/>
        </a:p>
      </dgm:t>
    </dgm:pt>
    <dgm:pt modelId="{A8367BC3-69FA-4B72-B0A3-F19E044DF2A5}" type="sibTrans" cxnId="{B3D6E40B-7AE1-4A9B-A84E-62C0E7E1025B}">
      <dgm:prSet/>
      <dgm:spPr/>
      <dgm:t>
        <a:bodyPr/>
        <a:lstStyle/>
        <a:p>
          <a:endParaRPr lang="en-US"/>
        </a:p>
      </dgm:t>
    </dgm:pt>
    <dgm:pt modelId="{2C60130A-6841-48A9-9FCB-CBC4C65B6858}">
      <dgm:prSet phldrT="[Text]"/>
      <dgm:spPr>
        <a:solidFill>
          <a:schemeClr val="accent2">
            <a:lumMod val="40000"/>
            <a:lumOff val="60000"/>
          </a:schemeClr>
        </a:solidFill>
        <a:ln>
          <a:solidFill>
            <a:schemeClr val="tx1"/>
          </a:solidFill>
        </a:ln>
      </dgm:spPr>
      <dgm:t>
        <a:bodyPr/>
        <a:lstStyle/>
        <a:p>
          <a:pPr algn="just"/>
          <a:r>
            <a:rPr lang="en-US" dirty="0" smtClean="0">
              <a:solidFill>
                <a:schemeClr val="tx1"/>
              </a:solidFill>
              <a:latin typeface="Arial" panose="020B0604020202020204" pitchFamily="34" charset="0"/>
              <a:cs typeface="Arial" panose="020B0604020202020204" pitchFamily="34" charset="0"/>
            </a:rPr>
            <a:t>Investments are held in a trust of which the investors alone are the joint beneficial owners.</a:t>
          </a:r>
          <a:endParaRPr lang="en-US" dirty="0">
            <a:solidFill>
              <a:schemeClr val="tx1"/>
            </a:solidFill>
          </a:endParaRPr>
        </a:p>
      </dgm:t>
    </dgm:pt>
    <dgm:pt modelId="{C34393B2-F4BF-4C9C-98C6-5F4A97B37261}" type="parTrans" cxnId="{70F687DA-2556-4063-827F-7B5A08A73207}">
      <dgm:prSet/>
      <dgm:spPr/>
      <dgm:t>
        <a:bodyPr/>
        <a:lstStyle/>
        <a:p>
          <a:endParaRPr lang="en-US"/>
        </a:p>
      </dgm:t>
    </dgm:pt>
    <dgm:pt modelId="{CE1752EB-D8B6-4EA9-9C9D-657F4005D1A3}" type="sibTrans" cxnId="{70F687DA-2556-4063-827F-7B5A08A73207}">
      <dgm:prSet/>
      <dgm:spPr/>
      <dgm:t>
        <a:bodyPr/>
        <a:lstStyle/>
        <a:p>
          <a:endParaRPr lang="en-US"/>
        </a:p>
      </dgm:t>
    </dgm:pt>
    <dgm:pt modelId="{74A4C5AB-8BAF-417B-B1EF-AD28470A785E}">
      <dgm:prSet phldrT="[Text]"/>
      <dgm:spPr>
        <a:solidFill>
          <a:schemeClr val="accent2">
            <a:lumMod val="40000"/>
            <a:lumOff val="60000"/>
          </a:schemeClr>
        </a:solidFill>
        <a:ln>
          <a:solidFill>
            <a:schemeClr val="tx1"/>
          </a:solidFill>
        </a:ln>
      </dgm:spPr>
      <dgm:t>
        <a:bodyPr/>
        <a:lstStyle/>
        <a:p>
          <a:pPr algn="just"/>
          <a:r>
            <a:rPr lang="en-US" dirty="0" smtClean="0">
              <a:solidFill>
                <a:schemeClr val="tx1"/>
              </a:solidFill>
              <a:latin typeface="Arial" panose="020B0604020202020204" pitchFamily="34" charset="0"/>
              <a:cs typeface="Arial" panose="020B0604020202020204" pitchFamily="34" charset="0"/>
            </a:rPr>
            <a:t>Trustees oversee the management by investment manager.</a:t>
          </a:r>
          <a:endParaRPr lang="en-US" dirty="0">
            <a:solidFill>
              <a:schemeClr val="tx1"/>
            </a:solidFill>
          </a:endParaRPr>
        </a:p>
      </dgm:t>
    </dgm:pt>
    <dgm:pt modelId="{BFE7C4AA-E0EE-4F6A-B6B8-42FC8156CD3B}" type="parTrans" cxnId="{1F2092CA-C5A4-49D5-BA27-5C75DE762EC8}">
      <dgm:prSet/>
      <dgm:spPr/>
      <dgm:t>
        <a:bodyPr/>
        <a:lstStyle/>
        <a:p>
          <a:endParaRPr lang="en-US"/>
        </a:p>
      </dgm:t>
    </dgm:pt>
    <dgm:pt modelId="{6EA148DC-88C3-4DBC-83C7-A149B4648DF0}" type="sibTrans" cxnId="{1F2092CA-C5A4-49D5-BA27-5C75DE762EC8}">
      <dgm:prSet/>
      <dgm:spPr/>
      <dgm:t>
        <a:bodyPr/>
        <a:lstStyle/>
        <a:p>
          <a:endParaRPr lang="en-US"/>
        </a:p>
      </dgm:t>
    </dgm:pt>
    <dgm:pt modelId="{AEAA1CFF-494A-40D0-BFA2-6139F65B0207}" type="pres">
      <dgm:prSet presAssocID="{DF0FC478-46A7-47DB-8B80-271FA8CFB184}" presName="Name0" presStyleCnt="0">
        <dgm:presLayoutVars>
          <dgm:chMax val="7"/>
          <dgm:chPref val="7"/>
          <dgm:dir/>
        </dgm:presLayoutVars>
      </dgm:prSet>
      <dgm:spPr/>
      <dgm:t>
        <a:bodyPr/>
        <a:lstStyle/>
        <a:p>
          <a:endParaRPr lang="en-US"/>
        </a:p>
      </dgm:t>
    </dgm:pt>
    <dgm:pt modelId="{9E2A832F-E99B-470B-B77D-DE329F47DF7B}" type="pres">
      <dgm:prSet presAssocID="{DF0FC478-46A7-47DB-8B80-271FA8CFB184}" presName="Name1" presStyleCnt="0"/>
      <dgm:spPr/>
    </dgm:pt>
    <dgm:pt modelId="{DAE62C75-772D-4892-817C-284AD3EC781A}" type="pres">
      <dgm:prSet presAssocID="{DF0FC478-46A7-47DB-8B80-271FA8CFB184}" presName="cycle" presStyleCnt="0"/>
      <dgm:spPr/>
    </dgm:pt>
    <dgm:pt modelId="{80FE9942-B4CD-475E-9BB5-7DB2634D3158}" type="pres">
      <dgm:prSet presAssocID="{DF0FC478-46A7-47DB-8B80-271FA8CFB184}" presName="srcNode" presStyleLbl="node1" presStyleIdx="0" presStyleCnt="3"/>
      <dgm:spPr/>
    </dgm:pt>
    <dgm:pt modelId="{27BC6834-3A0B-420D-A2E2-D0561476C667}" type="pres">
      <dgm:prSet presAssocID="{DF0FC478-46A7-47DB-8B80-271FA8CFB184}" presName="conn" presStyleLbl="parChTrans1D2" presStyleIdx="0" presStyleCnt="1"/>
      <dgm:spPr/>
      <dgm:t>
        <a:bodyPr/>
        <a:lstStyle/>
        <a:p>
          <a:endParaRPr lang="en-US"/>
        </a:p>
      </dgm:t>
    </dgm:pt>
    <dgm:pt modelId="{87285F46-4048-4534-A24E-A08446A1ACEE}" type="pres">
      <dgm:prSet presAssocID="{DF0FC478-46A7-47DB-8B80-271FA8CFB184}" presName="extraNode" presStyleLbl="node1" presStyleIdx="0" presStyleCnt="3"/>
      <dgm:spPr/>
    </dgm:pt>
    <dgm:pt modelId="{570B739D-4F4E-4D65-8F1C-9129C3BD4F47}" type="pres">
      <dgm:prSet presAssocID="{DF0FC478-46A7-47DB-8B80-271FA8CFB184}" presName="dstNode" presStyleLbl="node1" presStyleIdx="0" presStyleCnt="3"/>
      <dgm:spPr/>
    </dgm:pt>
    <dgm:pt modelId="{F089BC30-9BCF-46CE-AA7F-0D9547651F3B}" type="pres">
      <dgm:prSet presAssocID="{25529502-B25B-4464-BFAF-6110B13E37F7}" presName="text_1" presStyleLbl="node1" presStyleIdx="0" presStyleCnt="3">
        <dgm:presLayoutVars>
          <dgm:bulletEnabled val="1"/>
        </dgm:presLayoutVars>
      </dgm:prSet>
      <dgm:spPr/>
      <dgm:t>
        <a:bodyPr/>
        <a:lstStyle/>
        <a:p>
          <a:endParaRPr lang="en-US"/>
        </a:p>
      </dgm:t>
    </dgm:pt>
    <dgm:pt modelId="{0B0FFD32-3642-4A9F-9E6A-BC9636C0EB69}" type="pres">
      <dgm:prSet presAssocID="{25529502-B25B-4464-BFAF-6110B13E37F7}" presName="accent_1" presStyleCnt="0"/>
      <dgm:spPr/>
    </dgm:pt>
    <dgm:pt modelId="{065AC3EC-6472-494A-861B-9D6EDAF762CB}" type="pres">
      <dgm:prSet presAssocID="{25529502-B25B-4464-BFAF-6110B13E37F7}" presName="accentRepeatNode" presStyleLbl="solidFgAcc1" presStyleIdx="0" presStyleCnt="3"/>
      <dgm:spPr>
        <a:solidFill>
          <a:schemeClr val="accent4">
            <a:lumMod val="75000"/>
          </a:schemeClr>
        </a:solidFill>
        <a:ln>
          <a:solidFill>
            <a:schemeClr val="accent4">
              <a:lumMod val="60000"/>
              <a:lumOff val="40000"/>
            </a:schemeClr>
          </a:solidFill>
        </a:ln>
      </dgm:spPr>
      <dgm:t>
        <a:bodyPr/>
        <a:lstStyle/>
        <a:p>
          <a:endParaRPr lang="en-US"/>
        </a:p>
      </dgm:t>
    </dgm:pt>
    <dgm:pt modelId="{F059319E-3D31-46E0-8727-FED3559DC443}" type="pres">
      <dgm:prSet presAssocID="{2C60130A-6841-48A9-9FCB-CBC4C65B6858}" presName="text_2" presStyleLbl="node1" presStyleIdx="1" presStyleCnt="3">
        <dgm:presLayoutVars>
          <dgm:bulletEnabled val="1"/>
        </dgm:presLayoutVars>
      </dgm:prSet>
      <dgm:spPr/>
      <dgm:t>
        <a:bodyPr/>
        <a:lstStyle/>
        <a:p>
          <a:endParaRPr lang="en-US"/>
        </a:p>
      </dgm:t>
    </dgm:pt>
    <dgm:pt modelId="{4B484CDD-6BB6-4B52-A4D5-632B5F6D618F}" type="pres">
      <dgm:prSet presAssocID="{2C60130A-6841-48A9-9FCB-CBC4C65B6858}" presName="accent_2" presStyleCnt="0"/>
      <dgm:spPr/>
    </dgm:pt>
    <dgm:pt modelId="{EAF629A9-D92E-44BC-940C-823E3BF094CF}" type="pres">
      <dgm:prSet presAssocID="{2C60130A-6841-48A9-9FCB-CBC4C65B6858}" presName="accentRepeatNode" presStyleLbl="solidFgAcc1" presStyleIdx="1" presStyleCnt="3"/>
      <dgm:spPr>
        <a:solidFill>
          <a:schemeClr val="accent4">
            <a:lumMod val="75000"/>
          </a:schemeClr>
        </a:solidFill>
        <a:ln>
          <a:solidFill>
            <a:schemeClr val="accent4">
              <a:lumMod val="40000"/>
              <a:lumOff val="60000"/>
            </a:schemeClr>
          </a:solidFill>
        </a:ln>
      </dgm:spPr>
      <dgm:t>
        <a:bodyPr/>
        <a:lstStyle/>
        <a:p>
          <a:endParaRPr lang="en-US"/>
        </a:p>
      </dgm:t>
    </dgm:pt>
    <dgm:pt modelId="{2CF1FEA7-83B9-4257-8C03-54A9D5FAE281}" type="pres">
      <dgm:prSet presAssocID="{74A4C5AB-8BAF-417B-B1EF-AD28470A785E}" presName="text_3" presStyleLbl="node1" presStyleIdx="2" presStyleCnt="3">
        <dgm:presLayoutVars>
          <dgm:bulletEnabled val="1"/>
        </dgm:presLayoutVars>
      </dgm:prSet>
      <dgm:spPr/>
      <dgm:t>
        <a:bodyPr/>
        <a:lstStyle/>
        <a:p>
          <a:endParaRPr lang="en-US"/>
        </a:p>
      </dgm:t>
    </dgm:pt>
    <dgm:pt modelId="{1652FD46-3D91-48DE-BD39-8D423EAE319E}" type="pres">
      <dgm:prSet presAssocID="{74A4C5AB-8BAF-417B-B1EF-AD28470A785E}" presName="accent_3" presStyleCnt="0"/>
      <dgm:spPr/>
    </dgm:pt>
    <dgm:pt modelId="{8266B650-73B8-4821-9939-BD0CD746482D}" type="pres">
      <dgm:prSet presAssocID="{74A4C5AB-8BAF-417B-B1EF-AD28470A785E}" presName="accentRepeatNode" presStyleLbl="solidFgAcc1" presStyleIdx="2" presStyleCnt="3"/>
      <dgm:spPr>
        <a:solidFill>
          <a:schemeClr val="accent4">
            <a:lumMod val="75000"/>
          </a:schemeClr>
        </a:solidFill>
        <a:ln>
          <a:solidFill>
            <a:schemeClr val="accent4">
              <a:lumMod val="40000"/>
              <a:lumOff val="60000"/>
            </a:schemeClr>
          </a:solidFill>
        </a:ln>
      </dgm:spPr>
      <dgm:t>
        <a:bodyPr/>
        <a:lstStyle/>
        <a:p>
          <a:endParaRPr lang="en-US"/>
        </a:p>
      </dgm:t>
    </dgm:pt>
  </dgm:ptLst>
  <dgm:cxnLst>
    <dgm:cxn modelId="{1F2092CA-C5A4-49D5-BA27-5C75DE762EC8}" srcId="{DF0FC478-46A7-47DB-8B80-271FA8CFB184}" destId="{74A4C5AB-8BAF-417B-B1EF-AD28470A785E}" srcOrd="2" destOrd="0" parTransId="{BFE7C4AA-E0EE-4F6A-B6B8-42FC8156CD3B}" sibTransId="{6EA148DC-88C3-4DBC-83C7-A149B4648DF0}"/>
    <dgm:cxn modelId="{B3D6E40B-7AE1-4A9B-A84E-62C0E7E1025B}" srcId="{DF0FC478-46A7-47DB-8B80-271FA8CFB184}" destId="{25529502-B25B-4464-BFAF-6110B13E37F7}" srcOrd="0" destOrd="0" parTransId="{2A86311E-A3BD-4CAA-A544-AA63BD42CEEC}" sibTransId="{A8367BC3-69FA-4B72-B0A3-F19E044DF2A5}"/>
    <dgm:cxn modelId="{AFE6DFD3-27B4-43D8-9D4F-C02279A95E7D}" type="presOf" srcId="{25529502-B25B-4464-BFAF-6110B13E37F7}" destId="{F089BC30-9BCF-46CE-AA7F-0D9547651F3B}" srcOrd="0" destOrd="0" presId="urn:microsoft.com/office/officeart/2008/layout/VerticalCurvedList"/>
    <dgm:cxn modelId="{700EFD02-3082-4DB8-8935-00CEE43F5E76}" type="presOf" srcId="{74A4C5AB-8BAF-417B-B1EF-AD28470A785E}" destId="{2CF1FEA7-83B9-4257-8C03-54A9D5FAE281}" srcOrd="0" destOrd="0" presId="urn:microsoft.com/office/officeart/2008/layout/VerticalCurvedList"/>
    <dgm:cxn modelId="{70F687DA-2556-4063-827F-7B5A08A73207}" srcId="{DF0FC478-46A7-47DB-8B80-271FA8CFB184}" destId="{2C60130A-6841-48A9-9FCB-CBC4C65B6858}" srcOrd="1" destOrd="0" parTransId="{C34393B2-F4BF-4C9C-98C6-5F4A97B37261}" sibTransId="{CE1752EB-D8B6-4EA9-9C9D-657F4005D1A3}"/>
    <dgm:cxn modelId="{1A8468B7-5D97-4C2B-ACAF-7EF4E33FCF2B}" type="presOf" srcId="{2C60130A-6841-48A9-9FCB-CBC4C65B6858}" destId="{F059319E-3D31-46E0-8727-FED3559DC443}" srcOrd="0" destOrd="0" presId="urn:microsoft.com/office/officeart/2008/layout/VerticalCurvedList"/>
    <dgm:cxn modelId="{EE3B7E44-8EFA-4C55-A002-2E586CD556AE}" type="presOf" srcId="{DF0FC478-46A7-47DB-8B80-271FA8CFB184}" destId="{AEAA1CFF-494A-40D0-BFA2-6139F65B0207}" srcOrd="0" destOrd="0" presId="urn:microsoft.com/office/officeart/2008/layout/VerticalCurvedList"/>
    <dgm:cxn modelId="{ACF74507-5AF3-4244-AA23-58D5AEFD8655}" type="presOf" srcId="{A8367BC3-69FA-4B72-B0A3-F19E044DF2A5}" destId="{27BC6834-3A0B-420D-A2E2-D0561476C667}" srcOrd="0" destOrd="0" presId="urn:microsoft.com/office/officeart/2008/layout/VerticalCurvedList"/>
    <dgm:cxn modelId="{CC970ECB-41A1-489E-8196-AB324BD8E544}" type="presParOf" srcId="{AEAA1CFF-494A-40D0-BFA2-6139F65B0207}" destId="{9E2A832F-E99B-470B-B77D-DE329F47DF7B}" srcOrd="0" destOrd="0" presId="urn:microsoft.com/office/officeart/2008/layout/VerticalCurvedList"/>
    <dgm:cxn modelId="{5A4431D8-C296-42A9-AEB3-9C38D830ABDE}" type="presParOf" srcId="{9E2A832F-E99B-470B-B77D-DE329F47DF7B}" destId="{DAE62C75-772D-4892-817C-284AD3EC781A}" srcOrd="0" destOrd="0" presId="urn:microsoft.com/office/officeart/2008/layout/VerticalCurvedList"/>
    <dgm:cxn modelId="{4F832FF6-336C-4749-8A04-9352816861DE}" type="presParOf" srcId="{DAE62C75-772D-4892-817C-284AD3EC781A}" destId="{80FE9942-B4CD-475E-9BB5-7DB2634D3158}" srcOrd="0" destOrd="0" presId="urn:microsoft.com/office/officeart/2008/layout/VerticalCurvedList"/>
    <dgm:cxn modelId="{189D942D-AC80-46D8-9790-4A54E2EE1286}" type="presParOf" srcId="{DAE62C75-772D-4892-817C-284AD3EC781A}" destId="{27BC6834-3A0B-420D-A2E2-D0561476C667}" srcOrd="1" destOrd="0" presId="urn:microsoft.com/office/officeart/2008/layout/VerticalCurvedList"/>
    <dgm:cxn modelId="{5F4B7A4E-7149-4B16-96C8-3D2CD27576A5}" type="presParOf" srcId="{DAE62C75-772D-4892-817C-284AD3EC781A}" destId="{87285F46-4048-4534-A24E-A08446A1ACEE}" srcOrd="2" destOrd="0" presId="urn:microsoft.com/office/officeart/2008/layout/VerticalCurvedList"/>
    <dgm:cxn modelId="{C9680642-C7B0-4DD4-B0F6-43C75FC2043D}" type="presParOf" srcId="{DAE62C75-772D-4892-817C-284AD3EC781A}" destId="{570B739D-4F4E-4D65-8F1C-9129C3BD4F47}" srcOrd="3" destOrd="0" presId="urn:microsoft.com/office/officeart/2008/layout/VerticalCurvedList"/>
    <dgm:cxn modelId="{6EA95097-468A-40B7-BC3C-1BEDF2EBA4F1}" type="presParOf" srcId="{9E2A832F-E99B-470B-B77D-DE329F47DF7B}" destId="{F089BC30-9BCF-46CE-AA7F-0D9547651F3B}" srcOrd="1" destOrd="0" presId="urn:microsoft.com/office/officeart/2008/layout/VerticalCurvedList"/>
    <dgm:cxn modelId="{A38E2FA9-1A3E-4FCB-8EE7-A0937675B47B}" type="presParOf" srcId="{9E2A832F-E99B-470B-B77D-DE329F47DF7B}" destId="{0B0FFD32-3642-4A9F-9E6A-BC9636C0EB69}" srcOrd="2" destOrd="0" presId="urn:microsoft.com/office/officeart/2008/layout/VerticalCurvedList"/>
    <dgm:cxn modelId="{8118DC78-EB1B-4FFF-9434-05BAAD88F7FA}" type="presParOf" srcId="{0B0FFD32-3642-4A9F-9E6A-BC9636C0EB69}" destId="{065AC3EC-6472-494A-861B-9D6EDAF762CB}" srcOrd="0" destOrd="0" presId="urn:microsoft.com/office/officeart/2008/layout/VerticalCurvedList"/>
    <dgm:cxn modelId="{85426FAF-29E5-4AFA-AF7C-C076653E39F4}" type="presParOf" srcId="{9E2A832F-E99B-470B-B77D-DE329F47DF7B}" destId="{F059319E-3D31-46E0-8727-FED3559DC443}" srcOrd="3" destOrd="0" presId="urn:microsoft.com/office/officeart/2008/layout/VerticalCurvedList"/>
    <dgm:cxn modelId="{FFBE45EF-AF64-4CAE-BF5B-D95CA8687094}" type="presParOf" srcId="{9E2A832F-E99B-470B-B77D-DE329F47DF7B}" destId="{4B484CDD-6BB6-4B52-A4D5-632B5F6D618F}" srcOrd="4" destOrd="0" presId="urn:microsoft.com/office/officeart/2008/layout/VerticalCurvedList"/>
    <dgm:cxn modelId="{956A8C55-4996-4D15-A8F9-CB6D99C817A3}" type="presParOf" srcId="{4B484CDD-6BB6-4B52-A4D5-632B5F6D618F}" destId="{EAF629A9-D92E-44BC-940C-823E3BF094CF}" srcOrd="0" destOrd="0" presId="urn:microsoft.com/office/officeart/2008/layout/VerticalCurvedList"/>
    <dgm:cxn modelId="{934E761F-4BD8-42FA-BF1B-B3F0800EC4D6}" type="presParOf" srcId="{9E2A832F-E99B-470B-B77D-DE329F47DF7B}" destId="{2CF1FEA7-83B9-4257-8C03-54A9D5FAE281}" srcOrd="5" destOrd="0" presId="urn:microsoft.com/office/officeart/2008/layout/VerticalCurvedList"/>
    <dgm:cxn modelId="{07219B43-A820-4688-A415-D4B45027B072}" type="presParOf" srcId="{9E2A832F-E99B-470B-B77D-DE329F47DF7B}" destId="{1652FD46-3D91-48DE-BD39-8D423EAE319E}" srcOrd="6" destOrd="0" presId="urn:microsoft.com/office/officeart/2008/layout/VerticalCurvedList"/>
    <dgm:cxn modelId="{65649992-5BD8-4693-83CE-D0726EA13D80}" type="presParOf" srcId="{1652FD46-3D91-48DE-BD39-8D423EAE319E}" destId="{8266B650-73B8-4821-9939-BD0CD746482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F50AE29-FD7A-458C-AA7B-31F9536808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1FCC63-62ED-4C02-8512-E74218948AD8}">
      <dgm:prSet phldrT="[Text]" custT="1"/>
      <dgm:spPr>
        <a:solidFill>
          <a:schemeClr val="accent1">
            <a:lumMod val="50000"/>
          </a:schemeClr>
        </a:solidFill>
        <a:ln>
          <a:solidFill>
            <a:schemeClr val="accent6">
              <a:lumMod val="50000"/>
            </a:schemeClr>
          </a:solidFill>
        </a:ln>
      </dgm:spPr>
      <dgm:t>
        <a:bodyPr/>
        <a:lstStyle/>
        <a:p>
          <a:r>
            <a:rPr lang="en-US" sz="2000" smtClean="0"/>
            <a:t>Growth Option	</a:t>
          </a:r>
          <a:endParaRPr lang="en-US" sz="2000" dirty="0"/>
        </a:p>
      </dgm:t>
    </dgm:pt>
    <dgm:pt modelId="{7BDE96AD-D3F6-4A65-BB53-61D94687B721}" type="parTrans" cxnId="{382A450E-3DF8-45AE-9FF1-0AE6E35C3DD3}">
      <dgm:prSet/>
      <dgm:spPr/>
      <dgm:t>
        <a:bodyPr/>
        <a:lstStyle/>
        <a:p>
          <a:endParaRPr lang="en-US"/>
        </a:p>
      </dgm:t>
    </dgm:pt>
    <dgm:pt modelId="{93D336D0-3812-468C-8358-893FDB483D4C}" type="sibTrans" cxnId="{382A450E-3DF8-45AE-9FF1-0AE6E35C3DD3}">
      <dgm:prSet/>
      <dgm:spPr/>
      <dgm:t>
        <a:bodyPr/>
        <a:lstStyle/>
        <a:p>
          <a:endParaRPr lang="en-US"/>
        </a:p>
      </dgm:t>
    </dgm:pt>
    <dgm:pt modelId="{E2D01571-8930-4019-8161-FE4AC08B9196}">
      <dgm:prSet phldrT="[Text]" custT="1"/>
      <dgm:spPr>
        <a:solidFill>
          <a:schemeClr val="accent1">
            <a:lumMod val="50000"/>
          </a:schemeClr>
        </a:solidFill>
        <a:ln>
          <a:solidFill>
            <a:schemeClr val="accent6">
              <a:lumMod val="50000"/>
            </a:schemeClr>
          </a:solidFill>
        </a:ln>
      </dgm:spPr>
      <dgm:t>
        <a:bodyPr/>
        <a:lstStyle/>
        <a:p>
          <a:r>
            <a:rPr lang="en-US" sz="2000" dirty="0" smtClean="0"/>
            <a:t>Dividend </a:t>
          </a:r>
        </a:p>
        <a:p>
          <a:r>
            <a:rPr lang="en-US" sz="2000" dirty="0" smtClean="0"/>
            <a:t>Payout Option	</a:t>
          </a:r>
          <a:endParaRPr lang="en-US" sz="2000" b="1" dirty="0"/>
        </a:p>
      </dgm:t>
    </dgm:pt>
    <dgm:pt modelId="{178DB78C-9354-48F6-B409-03EAFD52DD8D}" type="parTrans" cxnId="{F796B6A9-B00E-418B-9092-3975AAF142E2}">
      <dgm:prSet/>
      <dgm:spPr/>
      <dgm:t>
        <a:bodyPr/>
        <a:lstStyle/>
        <a:p>
          <a:endParaRPr lang="en-US"/>
        </a:p>
      </dgm:t>
    </dgm:pt>
    <dgm:pt modelId="{554AC7EA-E745-481F-BCEF-7BFDEEDEB311}" type="sibTrans" cxnId="{F796B6A9-B00E-418B-9092-3975AAF142E2}">
      <dgm:prSet/>
      <dgm:spPr/>
      <dgm:t>
        <a:bodyPr/>
        <a:lstStyle/>
        <a:p>
          <a:endParaRPr lang="en-US"/>
        </a:p>
      </dgm:t>
    </dgm:pt>
    <dgm:pt modelId="{C4F76764-22B6-400D-9B36-0FD12B0409B8}">
      <dgm:prSet phldrT="[Text]" custT="1"/>
      <dgm:spPr>
        <a:ln>
          <a:solidFill>
            <a:schemeClr val="tx1"/>
          </a:solidFill>
        </a:ln>
      </dgm:spPr>
      <dgm:t>
        <a:bodyPr/>
        <a:lstStyle/>
        <a:p>
          <a:pPr algn="just"/>
          <a:r>
            <a:rPr lang="en-US" sz="1800" dirty="0" smtClean="0"/>
            <a:t>Gains made in portfolio are retained and reflected in NAV.</a:t>
          </a:r>
          <a:endParaRPr lang="en-US" sz="1800" dirty="0"/>
        </a:p>
      </dgm:t>
    </dgm:pt>
    <dgm:pt modelId="{C177933A-7111-4457-99E1-8421DF7D5AA1}" type="parTrans" cxnId="{5300E906-C0AC-46CA-99E2-DDD6415497ED}">
      <dgm:prSet/>
      <dgm:spPr/>
      <dgm:t>
        <a:bodyPr/>
        <a:lstStyle/>
        <a:p>
          <a:endParaRPr lang="en-US"/>
        </a:p>
      </dgm:t>
    </dgm:pt>
    <dgm:pt modelId="{E488F17D-25E5-4875-931F-620FB84E4078}" type="sibTrans" cxnId="{5300E906-C0AC-46CA-99E2-DDD6415497ED}">
      <dgm:prSet/>
      <dgm:spPr/>
      <dgm:t>
        <a:bodyPr/>
        <a:lstStyle/>
        <a:p>
          <a:endParaRPr lang="en-US"/>
        </a:p>
      </dgm:t>
    </dgm:pt>
    <dgm:pt modelId="{487639D8-6C0A-4455-8747-A8F97452553D}">
      <dgm:prSet phldrT="[Text]" custT="1"/>
      <dgm:spPr>
        <a:ln>
          <a:solidFill>
            <a:schemeClr val="tx1"/>
          </a:solidFill>
        </a:ln>
      </dgm:spPr>
      <dgm:t>
        <a:bodyPr/>
        <a:lstStyle/>
        <a:p>
          <a:pPr algn="just"/>
          <a:r>
            <a:rPr lang="en-US" sz="1800" dirty="0" smtClean="0"/>
            <a:t>Fund declares dividend from realized profits.</a:t>
          </a:r>
          <a:endParaRPr lang="en-US" sz="1800" dirty="0"/>
        </a:p>
      </dgm:t>
    </dgm:pt>
    <dgm:pt modelId="{CDD723C2-98D7-4D1A-8A37-CD5E9B31A71C}" type="parTrans" cxnId="{A4A1643B-29F4-4F86-8122-F58C665DBEC6}">
      <dgm:prSet/>
      <dgm:spPr/>
      <dgm:t>
        <a:bodyPr/>
        <a:lstStyle/>
        <a:p>
          <a:endParaRPr lang="en-US"/>
        </a:p>
      </dgm:t>
    </dgm:pt>
    <dgm:pt modelId="{E31C1F09-2A01-4C0A-A498-36EADA8B7F25}" type="sibTrans" cxnId="{A4A1643B-29F4-4F86-8122-F58C665DBEC6}">
      <dgm:prSet/>
      <dgm:spPr/>
      <dgm:t>
        <a:bodyPr/>
        <a:lstStyle/>
        <a:p>
          <a:endParaRPr lang="en-US"/>
        </a:p>
      </dgm:t>
    </dgm:pt>
    <dgm:pt modelId="{3C39184C-F4DC-4EDA-913D-00B4A84ACF92}">
      <dgm:prSet phldrT="[Text]" custT="1"/>
      <dgm:spPr>
        <a:ln>
          <a:solidFill>
            <a:schemeClr val="tx1"/>
          </a:solidFill>
        </a:ln>
      </dgm:spPr>
      <dgm:t>
        <a:bodyPr/>
        <a:lstStyle/>
        <a:p>
          <a:pPr algn="just"/>
          <a:r>
            <a:rPr lang="en-US" sz="1800" dirty="0" smtClean="0"/>
            <a:t>Realized profit/loss is treated as capital gains or loss.</a:t>
          </a:r>
        </a:p>
      </dgm:t>
    </dgm:pt>
    <dgm:pt modelId="{040857F6-571A-404F-90E0-1E652B12A0B9}" type="parTrans" cxnId="{8D304198-6D0D-4417-B02A-A4618BF9142F}">
      <dgm:prSet/>
      <dgm:spPr/>
      <dgm:t>
        <a:bodyPr/>
        <a:lstStyle/>
        <a:p>
          <a:endParaRPr lang="en-US"/>
        </a:p>
      </dgm:t>
    </dgm:pt>
    <dgm:pt modelId="{D0FA7BAC-FF90-4368-9997-5380B21BFC2E}" type="sibTrans" cxnId="{8D304198-6D0D-4417-B02A-A4618BF9142F}">
      <dgm:prSet/>
      <dgm:spPr/>
      <dgm:t>
        <a:bodyPr/>
        <a:lstStyle/>
        <a:p>
          <a:endParaRPr lang="en-US"/>
        </a:p>
      </dgm:t>
    </dgm:pt>
    <dgm:pt modelId="{A47BDE85-8156-4768-9D07-7C7DEC0162AE}">
      <dgm:prSet custT="1"/>
      <dgm:spPr>
        <a:ln>
          <a:solidFill>
            <a:schemeClr val="tx1"/>
          </a:solidFill>
        </a:ln>
      </dgm:spPr>
      <dgm:t>
        <a:bodyPr/>
        <a:lstStyle/>
        <a:p>
          <a:pPr algn="just"/>
          <a:r>
            <a:rPr lang="en-US" sz="1800" dirty="0" smtClean="0"/>
            <a:t>No increase or decrease in number of units, except if units are purchased or sold, by the investor. </a:t>
          </a:r>
        </a:p>
      </dgm:t>
    </dgm:pt>
    <dgm:pt modelId="{3DF3E700-903A-470E-A0BB-BC045A80803F}" type="parTrans" cxnId="{8A02579A-45DD-4AA6-87B6-155E0AA9C8A5}">
      <dgm:prSet/>
      <dgm:spPr/>
      <dgm:t>
        <a:bodyPr/>
        <a:lstStyle/>
        <a:p>
          <a:endParaRPr lang="en-US"/>
        </a:p>
      </dgm:t>
    </dgm:pt>
    <dgm:pt modelId="{FD9A2025-E707-461C-BE47-DC50CE213497}" type="sibTrans" cxnId="{8A02579A-45DD-4AA6-87B6-155E0AA9C8A5}">
      <dgm:prSet/>
      <dgm:spPr/>
      <dgm:t>
        <a:bodyPr/>
        <a:lstStyle/>
        <a:p>
          <a:endParaRPr lang="en-US"/>
        </a:p>
      </dgm:t>
    </dgm:pt>
    <dgm:pt modelId="{F6FF2DCB-6919-4858-B0B6-D1FB6898DF3E}">
      <dgm:prSet custT="1"/>
      <dgm:spPr>
        <a:ln>
          <a:solidFill>
            <a:schemeClr val="tx1"/>
          </a:solidFill>
        </a:ln>
      </dgm:spPr>
      <dgm:t>
        <a:bodyPr/>
        <a:lstStyle/>
        <a:p>
          <a:pPr algn="just"/>
          <a:r>
            <a:rPr lang="en-US" sz="1800" dirty="0" smtClean="0"/>
            <a:t>NAV falls after dividend payout to the extent of dividend paid.</a:t>
          </a:r>
        </a:p>
      </dgm:t>
    </dgm:pt>
    <dgm:pt modelId="{A2EB9C39-F96B-4B8B-B23A-600E2512DD41}" type="parTrans" cxnId="{E8495643-3BDE-40EF-A04B-7699EB74C1E4}">
      <dgm:prSet/>
      <dgm:spPr/>
      <dgm:t>
        <a:bodyPr/>
        <a:lstStyle/>
        <a:p>
          <a:endParaRPr lang="en-US"/>
        </a:p>
      </dgm:t>
    </dgm:pt>
    <dgm:pt modelId="{0EF361B3-CF09-4811-8921-DC7B1A707AE7}" type="sibTrans" cxnId="{E8495643-3BDE-40EF-A04B-7699EB74C1E4}">
      <dgm:prSet/>
      <dgm:spPr/>
      <dgm:t>
        <a:bodyPr/>
        <a:lstStyle/>
        <a:p>
          <a:endParaRPr lang="en-US"/>
        </a:p>
      </dgm:t>
    </dgm:pt>
    <dgm:pt modelId="{D8966996-1560-4C85-90F6-1BAD91976169}">
      <dgm:prSet custT="1"/>
      <dgm:spPr>
        <a:solidFill>
          <a:schemeClr val="accent1">
            <a:lumMod val="50000"/>
          </a:schemeClr>
        </a:solidFill>
        <a:ln>
          <a:solidFill>
            <a:schemeClr val="accent6">
              <a:lumMod val="50000"/>
            </a:schemeClr>
          </a:solidFill>
        </a:ln>
      </dgm:spPr>
      <dgm:t>
        <a:bodyPr/>
        <a:lstStyle/>
        <a:p>
          <a:r>
            <a:rPr lang="en-US" sz="2000" dirty="0" smtClean="0"/>
            <a:t>Dividend Reinvestment Option</a:t>
          </a:r>
        </a:p>
      </dgm:t>
    </dgm:pt>
    <dgm:pt modelId="{36AE4646-6641-49D3-B5B1-914199AF0340}" type="parTrans" cxnId="{5290DD0E-91A7-4008-ABE8-DD5892760606}">
      <dgm:prSet/>
      <dgm:spPr/>
      <dgm:t>
        <a:bodyPr/>
        <a:lstStyle/>
        <a:p>
          <a:endParaRPr lang="en-US"/>
        </a:p>
      </dgm:t>
    </dgm:pt>
    <dgm:pt modelId="{BAA8285B-FF43-43DE-8983-DCC7070A6DB8}" type="sibTrans" cxnId="{5290DD0E-91A7-4008-ABE8-DD5892760606}">
      <dgm:prSet/>
      <dgm:spPr/>
      <dgm:t>
        <a:bodyPr/>
        <a:lstStyle/>
        <a:p>
          <a:endParaRPr lang="en-US"/>
        </a:p>
      </dgm:t>
    </dgm:pt>
    <dgm:pt modelId="{8B863B07-D362-481A-B8C1-FF84F74AEE19}">
      <dgm:prSet custT="1"/>
      <dgm:spPr>
        <a:ln>
          <a:solidFill>
            <a:schemeClr val="tx1"/>
          </a:solidFill>
        </a:ln>
      </dgm:spPr>
      <dgm:t>
        <a:bodyPr/>
        <a:lstStyle/>
        <a:p>
          <a:pPr algn="just"/>
          <a:r>
            <a:rPr lang="en-US" sz="1800" dirty="0" smtClean="0"/>
            <a:t>Dividend is re-invested in same scheme by buying additional units at ex-dividend NAV.</a:t>
          </a:r>
        </a:p>
      </dgm:t>
    </dgm:pt>
    <dgm:pt modelId="{11DD4547-A3D1-482C-B8F1-05C5BF02B377}" type="parTrans" cxnId="{87AC25FA-A761-4A83-B10B-DD6E74566A87}">
      <dgm:prSet/>
      <dgm:spPr/>
      <dgm:t>
        <a:bodyPr/>
        <a:lstStyle/>
        <a:p>
          <a:endParaRPr lang="en-US"/>
        </a:p>
      </dgm:t>
    </dgm:pt>
    <dgm:pt modelId="{EC1F8AE9-FC3D-4A75-B8E3-80117D8050EC}" type="sibTrans" cxnId="{87AC25FA-A761-4A83-B10B-DD6E74566A87}">
      <dgm:prSet/>
      <dgm:spPr/>
      <dgm:t>
        <a:bodyPr/>
        <a:lstStyle/>
        <a:p>
          <a:endParaRPr lang="en-US"/>
        </a:p>
      </dgm:t>
    </dgm:pt>
    <dgm:pt modelId="{D43AE27F-DC48-4599-97B0-AA0A67A7E067}">
      <dgm:prSet custT="1"/>
      <dgm:spPr>
        <a:ln>
          <a:solidFill>
            <a:schemeClr val="tx1"/>
          </a:solidFill>
        </a:ln>
      </dgm:spPr>
      <dgm:t>
        <a:bodyPr/>
        <a:lstStyle/>
        <a:p>
          <a:pPr algn="just"/>
          <a:r>
            <a:rPr lang="en-US" sz="1800" dirty="0" smtClean="0"/>
            <a:t>Number of units standing to the credit of the investor, increases each time a dividend is declared, and reinvested back into the scheme.</a:t>
          </a:r>
        </a:p>
      </dgm:t>
    </dgm:pt>
    <dgm:pt modelId="{AFB75759-F5C3-4869-B91E-10580F898298}" type="parTrans" cxnId="{15FCE6CA-6FB5-4B36-A40F-8670E67108E0}">
      <dgm:prSet/>
      <dgm:spPr/>
      <dgm:t>
        <a:bodyPr/>
        <a:lstStyle/>
        <a:p>
          <a:endParaRPr lang="en-US"/>
        </a:p>
      </dgm:t>
    </dgm:pt>
    <dgm:pt modelId="{8B387F6E-523B-4EBC-848E-4E9209ADEF2F}" type="sibTrans" cxnId="{15FCE6CA-6FB5-4B36-A40F-8670E67108E0}">
      <dgm:prSet/>
      <dgm:spPr/>
      <dgm:t>
        <a:bodyPr/>
        <a:lstStyle/>
        <a:p>
          <a:endParaRPr lang="en-US"/>
        </a:p>
      </dgm:t>
    </dgm:pt>
    <dgm:pt modelId="{21580D46-6246-4113-80E2-31E3F9EE8F34}">
      <dgm:prSet phldrT="[Text]" custT="1"/>
      <dgm:spPr>
        <a:ln>
          <a:solidFill>
            <a:schemeClr val="tx1"/>
          </a:solidFill>
        </a:ln>
      </dgm:spPr>
      <dgm:t>
        <a:bodyPr/>
        <a:lstStyle/>
        <a:p>
          <a:pPr algn="just"/>
          <a:r>
            <a:rPr lang="en-US" sz="1800" dirty="0" smtClean="0"/>
            <a:t>Amount and frequency varies and depends upon distributable surplus.</a:t>
          </a:r>
          <a:endParaRPr lang="en-US" sz="1800" dirty="0"/>
        </a:p>
      </dgm:t>
    </dgm:pt>
    <dgm:pt modelId="{83431E3B-6C86-4A95-BCA7-6300F5BE339C}" type="parTrans" cxnId="{E211F648-BE1C-4538-92D7-096BC59A004F}">
      <dgm:prSet/>
      <dgm:spPr/>
      <dgm:t>
        <a:bodyPr/>
        <a:lstStyle/>
        <a:p>
          <a:endParaRPr lang="en-US"/>
        </a:p>
      </dgm:t>
    </dgm:pt>
    <dgm:pt modelId="{8EEC4C9A-FA24-4D9E-8203-FF1763CDAC00}" type="sibTrans" cxnId="{E211F648-BE1C-4538-92D7-096BC59A004F}">
      <dgm:prSet/>
      <dgm:spPr/>
      <dgm:t>
        <a:bodyPr/>
        <a:lstStyle/>
        <a:p>
          <a:endParaRPr lang="en-US"/>
        </a:p>
      </dgm:t>
    </dgm:pt>
    <dgm:pt modelId="{FBE01F35-4B6A-4374-8A2F-0AC5C9CB4F31}" type="pres">
      <dgm:prSet presAssocID="{6F50AE29-FD7A-458C-AA7B-31F95368084C}" presName="Name0" presStyleCnt="0">
        <dgm:presLayoutVars>
          <dgm:dir/>
          <dgm:animLvl val="lvl"/>
          <dgm:resizeHandles val="exact"/>
        </dgm:presLayoutVars>
      </dgm:prSet>
      <dgm:spPr/>
      <dgm:t>
        <a:bodyPr/>
        <a:lstStyle/>
        <a:p>
          <a:endParaRPr lang="en-US"/>
        </a:p>
      </dgm:t>
    </dgm:pt>
    <dgm:pt modelId="{89EA4DE0-13F2-4D70-B42A-5AFA66E4E030}" type="pres">
      <dgm:prSet presAssocID="{E01FCC63-62ED-4C02-8512-E74218948AD8}" presName="linNode" presStyleCnt="0"/>
      <dgm:spPr/>
    </dgm:pt>
    <dgm:pt modelId="{65FC48D5-33C1-473D-A985-53682F39D449}" type="pres">
      <dgm:prSet presAssocID="{E01FCC63-62ED-4C02-8512-E74218948AD8}" presName="parentText" presStyleLbl="node1" presStyleIdx="0" presStyleCnt="3" custScaleX="57514">
        <dgm:presLayoutVars>
          <dgm:chMax val="1"/>
          <dgm:bulletEnabled val="1"/>
        </dgm:presLayoutVars>
      </dgm:prSet>
      <dgm:spPr/>
      <dgm:t>
        <a:bodyPr/>
        <a:lstStyle/>
        <a:p>
          <a:endParaRPr lang="en-US"/>
        </a:p>
      </dgm:t>
    </dgm:pt>
    <dgm:pt modelId="{E54F2DC2-4E10-45C6-863B-C681845C4FD4}" type="pres">
      <dgm:prSet presAssocID="{E01FCC63-62ED-4C02-8512-E74218948AD8}" presName="descendantText" presStyleLbl="alignAccFollowNode1" presStyleIdx="0" presStyleCnt="3" custScaleX="118083" custScaleY="111892">
        <dgm:presLayoutVars>
          <dgm:bulletEnabled val="1"/>
        </dgm:presLayoutVars>
      </dgm:prSet>
      <dgm:spPr/>
      <dgm:t>
        <a:bodyPr/>
        <a:lstStyle/>
        <a:p>
          <a:endParaRPr lang="en-US"/>
        </a:p>
      </dgm:t>
    </dgm:pt>
    <dgm:pt modelId="{1D4CD8ED-959A-4F5A-B58B-DE1D85495294}" type="pres">
      <dgm:prSet presAssocID="{93D336D0-3812-468C-8358-893FDB483D4C}" presName="sp" presStyleCnt="0"/>
      <dgm:spPr/>
    </dgm:pt>
    <dgm:pt modelId="{C36A322D-7EA9-4A0B-A208-17711E12CDC8}" type="pres">
      <dgm:prSet presAssocID="{E2D01571-8930-4019-8161-FE4AC08B9196}" presName="linNode" presStyleCnt="0"/>
      <dgm:spPr/>
    </dgm:pt>
    <dgm:pt modelId="{B5ED81C0-8AF7-46E7-801B-9BDA682A0C43}" type="pres">
      <dgm:prSet presAssocID="{E2D01571-8930-4019-8161-FE4AC08B9196}" presName="parentText" presStyleLbl="node1" presStyleIdx="1" presStyleCnt="3" custScaleX="57336">
        <dgm:presLayoutVars>
          <dgm:chMax val="1"/>
          <dgm:bulletEnabled val="1"/>
        </dgm:presLayoutVars>
      </dgm:prSet>
      <dgm:spPr/>
      <dgm:t>
        <a:bodyPr/>
        <a:lstStyle/>
        <a:p>
          <a:endParaRPr lang="en-US"/>
        </a:p>
      </dgm:t>
    </dgm:pt>
    <dgm:pt modelId="{72809307-5EA5-4D43-872C-5C4ECCCF4BD4}" type="pres">
      <dgm:prSet presAssocID="{E2D01571-8930-4019-8161-FE4AC08B9196}" presName="descendantText" presStyleLbl="alignAccFollowNode1" presStyleIdx="1" presStyleCnt="3" custScaleX="118449" custScaleY="112518">
        <dgm:presLayoutVars>
          <dgm:bulletEnabled val="1"/>
        </dgm:presLayoutVars>
      </dgm:prSet>
      <dgm:spPr/>
      <dgm:t>
        <a:bodyPr/>
        <a:lstStyle/>
        <a:p>
          <a:endParaRPr lang="en-US"/>
        </a:p>
      </dgm:t>
    </dgm:pt>
    <dgm:pt modelId="{A10B1F75-6A91-49D9-9878-95D15690D452}" type="pres">
      <dgm:prSet presAssocID="{554AC7EA-E745-481F-BCEF-7BFDEEDEB311}" presName="sp" presStyleCnt="0"/>
      <dgm:spPr/>
    </dgm:pt>
    <dgm:pt modelId="{F9D79397-0D21-47C6-9FB4-C87785DF001B}" type="pres">
      <dgm:prSet presAssocID="{D8966996-1560-4C85-90F6-1BAD91976169}" presName="linNode" presStyleCnt="0"/>
      <dgm:spPr/>
    </dgm:pt>
    <dgm:pt modelId="{E990F8D9-70F4-4D07-930A-74E8F5F26375}" type="pres">
      <dgm:prSet presAssocID="{D8966996-1560-4C85-90F6-1BAD91976169}" presName="parentText" presStyleLbl="node1" presStyleIdx="2" presStyleCnt="3" custScaleX="57336">
        <dgm:presLayoutVars>
          <dgm:chMax val="1"/>
          <dgm:bulletEnabled val="1"/>
        </dgm:presLayoutVars>
      </dgm:prSet>
      <dgm:spPr/>
      <dgm:t>
        <a:bodyPr/>
        <a:lstStyle/>
        <a:p>
          <a:endParaRPr lang="en-US"/>
        </a:p>
      </dgm:t>
    </dgm:pt>
    <dgm:pt modelId="{9172FCD5-168B-44A6-8886-99FD0738CCD5}" type="pres">
      <dgm:prSet presAssocID="{D8966996-1560-4C85-90F6-1BAD91976169}" presName="descendantText" presStyleLbl="alignAccFollowNode1" presStyleIdx="2" presStyleCnt="3" custScaleX="118449" custScaleY="128823">
        <dgm:presLayoutVars>
          <dgm:bulletEnabled val="1"/>
        </dgm:presLayoutVars>
      </dgm:prSet>
      <dgm:spPr/>
      <dgm:t>
        <a:bodyPr/>
        <a:lstStyle/>
        <a:p>
          <a:endParaRPr lang="en-US"/>
        </a:p>
      </dgm:t>
    </dgm:pt>
  </dgm:ptLst>
  <dgm:cxnLst>
    <dgm:cxn modelId="{7EB53937-BD77-4C99-AC05-20BE10F2409D}" type="presOf" srcId="{D8966996-1560-4C85-90F6-1BAD91976169}" destId="{E990F8D9-70F4-4D07-930A-74E8F5F26375}" srcOrd="0" destOrd="0" presId="urn:microsoft.com/office/officeart/2005/8/layout/vList5"/>
    <dgm:cxn modelId="{8A02579A-45DD-4AA6-87B6-155E0AA9C8A5}" srcId="{E01FCC63-62ED-4C02-8512-E74218948AD8}" destId="{A47BDE85-8156-4768-9D07-7C7DEC0162AE}" srcOrd="2" destOrd="0" parTransId="{3DF3E700-903A-470E-A0BB-BC045A80803F}" sibTransId="{FD9A2025-E707-461C-BE47-DC50CE213497}"/>
    <dgm:cxn modelId="{55CE0A61-DEAE-4C66-9624-15736AE3D114}" type="presOf" srcId="{487639D8-6C0A-4455-8747-A8F97452553D}" destId="{72809307-5EA5-4D43-872C-5C4ECCCF4BD4}" srcOrd="0" destOrd="0" presId="urn:microsoft.com/office/officeart/2005/8/layout/vList5"/>
    <dgm:cxn modelId="{5290DD0E-91A7-4008-ABE8-DD5892760606}" srcId="{6F50AE29-FD7A-458C-AA7B-31F95368084C}" destId="{D8966996-1560-4C85-90F6-1BAD91976169}" srcOrd="2" destOrd="0" parTransId="{36AE4646-6641-49D3-B5B1-914199AF0340}" sibTransId="{BAA8285B-FF43-43DE-8983-DCC7070A6DB8}"/>
    <dgm:cxn modelId="{A4A1643B-29F4-4F86-8122-F58C665DBEC6}" srcId="{E2D01571-8930-4019-8161-FE4AC08B9196}" destId="{487639D8-6C0A-4455-8747-A8F97452553D}" srcOrd="0" destOrd="0" parTransId="{CDD723C2-98D7-4D1A-8A37-CD5E9B31A71C}" sibTransId="{E31C1F09-2A01-4C0A-A498-36EADA8B7F25}"/>
    <dgm:cxn modelId="{E8495643-3BDE-40EF-A04B-7699EB74C1E4}" srcId="{E2D01571-8930-4019-8161-FE4AC08B9196}" destId="{F6FF2DCB-6919-4858-B0B6-D1FB6898DF3E}" srcOrd="2" destOrd="0" parTransId="{A2EB9C39-F96B-4B8B-B23A-600E2512DD41}" sibTransId="{0EF361B3-CF09-4811-8921-DC7B1A707AE7}"/>
    <dgm:cxn modelId="{AF803FFD-13CA-432D-8B7E-33EC1E891B3D}" type="presOf" srcId="{C4F76764-22B6-400D-9B36-0FD12B0409B8}" destId="{E54F2DC2-4E10-45C6-863B-C681845C4FD4}" srcOrd="0" destOrd="0" presId="urn:microsoft.com/office/officeart/2005/8/layout/vList5"/>
    <dgm:cxn modelId="{A065E943-AC51-4BB0-9E29-9E7F0B731E39}" type="presOf" srcId="{6F50AE29-FD7A-458C-AA7B-31F95368084C}" destId="{FBE01F35-4B6A-4374-8A2F-0AC5C9CB4F31}" srcOrd="0" destOrd="0" presId="urn:microsoft.com/office/officeart/2005/8/layout/vList5"/>
    <dgm:cxn modelId="{7F75A958-A1EC-489C-A26C-A6835357D534}" type="presOf" srcId="{D43AE27F-DC48-4599-97B0-AA0A67A7E067}" destId="{9172FCD5-168B-44A6-8886-99FD0738CCD5}" srcOrd="0" destOrd="1" presId="urn:microsoft.com/office/officeart/2005/8/layout/vList5"/>
    <dgm:cxn modelId="{F796B6A9-B00E-418B-9092-3975AAF142E2}" srcId="{6F50AE29-FD7A-458C-AA7B-31F95368084C}" destId="{E2D01571-8930-4019-8161-FE4AC08B9196}" srcOrd="1" destOrd="0" parTransId="{178DB78C-9354-48F6-B409-03EAFD52DD8D}" sibTransId="{554AC7EA-E745-481F-BCEF-7BFDEEDEB311}"/>
    <dgm:cxn modelId="{E83AD966-D0E9-4604-9331-030813F53DEB}" type="presOf" srcId="{3C39184C-F4DC-4EDA-913D-00B4A84ACF92}" destId="{E54F2DC2-4E10-45C6-863B-C681845C4FD4}" srcOrd="0" destOrd="1" presId="urn:microsoft.com/office/officeart/2005/8/layout/vList5"/>
    <dgm:cxn modelId="{88BD5B6A-B03F-46BF-9BDF-07DBD78FBCEE}" type="presOf" srcId="{21580D46-6246-4113-80E2-31E3F9EE8F34}" destId="{72809307-5EA5-4D43-872C-5C4ECCCF4BD4}" srcOrd="0" destOrd="1" presId="urn:microsoft.com/office/officeart/2005/8/layout/vList5"/>
    <dgm:cxn modelId="{15FCE6CA-6FB5-4B36-A40F-8670E67108E0}" srcId="{D8966996-1560-4C85-90F6-1BAD91976169}" destId="{D43AE27F-DC48-4599-97B0-AA0A67A7E067}" srcOrd="1" destOrd="0" parTransId="{AFB75759-F5C3-4869-B91E-10580F898298}" sibTransId="{8B387F6E-523B-4EBC-848E-4E9209ADEF2F}"/>
    <dgm:cxn modelId="{2D9211DD-B824-41D1-9E9F-1DF12AEB6983}" type="presOf" srcId="{E2D01571-8930-4019-8161-FE4AC08B9196}" destId="{B5ED81C0-8AF7-46E7-801B-9BDA682A0C43}" srcOrd="0" destOrd="0" presId="urn:microsoft.com/office/officeart/2005/8/layout/vList5"/>
    <dgm:cxn modelId="{731C14E3-5348-4AF6-9331-E46E44AEF095}" type="presOf" srcId="{8B863B07-D362-481A-B8C1-FF84F74AEE19}" destId="{9172FCD5-168B-44A6-8886-99FD0738CCD5}" srcOrd="0" destOrd="0" presId="urn:microsoft.com/office/officeart/2005/8/layout/vList5"/>
    <dgm:cxn modelId="{382A450E-3DF8-45AE-9FF1-0AE6E35C3DD3}" srcId="{6F50AE29-FD7A-458C-AA7B-31F95368084C}" destId="{E01FCC63-62ED-4C02-8512-E74218948AD8}" srcOrd="0" destOrd="0" parTransId="{7BDE96AD-D3F6-4A65-BB53-61D94687B721}" sibTransId="{93D336D0-3812-468C-8358-893FDB483D4C}"/>
    <dgm:cxn modelId="{455EECC9-CF5F-43C4-BC5E-8EC46D9CDC0D}" type="presOf" srcId="{A47BDE85-8156-4768-9D07-7C7DEC0162AE}" destId="{E54F2DC2-4E10-45C6-863B-C681845C4FD4}" srcOrd="0" destOrd="2" presId="urn:microsoft.com/office/officeart/2005/8/layout/vList5"/>
    <dgm:cxn modelId="{8D304198-6D0D-4417-B02A-A4618BF9142F}" srcId="{E01FCC63-62ED-4C02-8512-E74218948AD8}" destId="{3C39184C-F4DC-4EDA-913D-00B4A84ACF92}" srcOrd="1" destOrd="0" parTransId="{040857F6-571A-404F-90E0-1E652B12A0B9}" sibTransId="{D0FA7BAC-FF90-4368-9997-5380B21BFC2E}"/>
    <dgm:cxn modelId="{E211F648-BE1C-4538-92D7-096BC59A004F}" srcId="{E2D01571-8930-4019-8161-FE4AC08B9196}" destId="{21580D46-6246-4113-80E2-31E3F9EE8F34}" srcOrd="1" destOrd="0" parTransId="{83431E3B-6C86-4A95-BCA7-6300F5BE339C}" sibTransId="{8EEC4C9A-FA24-4D9E-8203-FF1763CDAC00}"/>
    <dgm:cxn modelId="{41121259-9271-4309-9C2E-1C1D1C98E92F}" type="presOf" srcId="{E01FCC63-62ED-4C02-8512-E74218948AD8}" destId="{65FC48D5-33C1-473D-A985-53682F39D449}" srcOrd="0" destOrd="0" presId="urn:microsoft.com/office/officeart/2005/8/layout/vList5"/>
    <dgm:cxn modelId="{5300E906-C0AC-46CA-99E2-DDD6415497ED}" srcId="{E01FCC63-62ED-4C02-8512-E74218948AD8}" destId="{C4F76764-22B6-400D-9B36-0FD12B0409B8}" srcOrd="0" destOrd="0" parTransId="{C177933A-7111-4457-99E1-8421DF7D5AA1}" sibTransId="{E488F17D-25E5-4875-931F-620FB84E4078}"/>
    <dgm:cxn modelId="{3B91AB3C-F44F-4F45-AAD1-4CDDFD648619}" type="presOf" srcId="{F6FF2DCB-6919-4858-B0B6-D1FB6898DF3E}" destId="{72809307-5EA5-4D43-872C-5C4ECCCF4BD4}" srcOrd="0" destOrd="2" presId="urn:microsoft.com/office/officeart/2005/8/layout/vList5"/>
    <dgm:cxn modelId="{87AC25FA-A761-4A83-B10B-DD6E74566A87}" srcId="{D8966996-1560-4C85-90F6-1BAD91976169}" destId="{8B863B07-D362-481A-B8C1-FF84F74AEE19}" srcOrd="0" destOrd="0" parTransId="{11DD4547-A3D1-482C-B8F1-05C5BF02B377}" sibTransId="{EC1F8AE9-FC3D-4A75-B8E3-80117D8050EC}"/>
    <dgm:cxn modelId="{0E65AAC8-E5DE-4736-A869-E8DFDE00A665}" type="presParOf" srcId="{FBE01F35-4B6A-4374-8A2F-0AC5C9CB4F31}" destId="{89EA4DE0-13F2-4D70-B42A-5AFA66E4E030}" srcOrd="0" destOrd="0" presId="urn:microsoft.com/office/officeart/2005/8/layout/vList5"/>
    <dgm:cxn modelId="{980EC03C-18BD-4DF7-91ED-7CBD4898F8A0}" type="presParOf" srcId="{89EA4DE0-13F2-4D70-B42A-5AFA66E4E030}" destId="{65FC48D5-33C1-473D-A985-53682F39D449}" srcOrd="0" destOrd="0" presId="urn:microsoft.com/office/officeart/2005/8/layout/vList5"/>
    <dgm:cxn modelId="{DB8558C1-D686-4BBF-A6F0-53321D8145FC}" type="presParOf" srcId="{89EA4DE0-13F2-4D70-B42A-5AFA66E4E030}" destId="{E54F2DC2-4E10-45C6-863B-C681845C4FD4}" srcOrd="1" destOrd="0" presId="urn:microsoft.com/office/officeart/2005/8/layout/vList5"/>
    <dgm:cxn modelId="{77335355-2F23-4770-A296-47075F4B48AE}" type="presParOf" srcId="{FBE01F35-4B6A-4374-8A2F-0AC5C9CB4F31}" destId="{1D4CD8ED-959A-4F5A-B58B-DE1D85495294}" srcOrd="1" destOrd="0" presId="urn:microsoft.com/office/officeart/2005/8/layout/vList5"/>
    <dgm:cxn modelId="{1ED035D6-C782-4C86-9FB6-33232D5889F5}" type="presParOf" srcId="{FBE01F35-4B6A-4374-8A2F-0AC5C9CB4F31}" destId="{C36A322D-7EA9-4A0B-A208-17711E12CDC8}" srcOrd="2" destOrd="0" presId="urn:microsoft.com/office/officeart/2005/8/layout/vList5"/>
    <dgm:cxn modelId="{8DAA0E4C-3BEF-4F12-A4A1-A727ED875269}" type="presParOf" srcId="{C36A322D-7EA9-4A0B-A208-17711E12CDC8}" destId="{B5ED81C0-8AF7-46E7-801B-9BDA682A0C43}" srcOrd="0" destOrd="0" presId="urn:microsoft.com/office/officeart/2005/8/layout/vList5"/>
    <dgm:cxn modelId="{5B7B9F03-D6CE-4E1E-A3FA-D0C58474B885}" type="presParOf" srcId="{C36A322D-7EA9-4A0B-A208-17711E12CDC8}" destId="{72809307-5EA5-4D43-872C-5C4ECCCF4BD4}" srcOrd="1" destOrd="0" presId="urn:microsoft.com/office/officeart/2005/8/layout/vList5"/>
    <dgm:cxn modelId="{D20C157A-511B-4B28-978E-085CAF132FDB}" type="presParOf" srcId="{FBE01F35-4B6A-4374-8A2F-0AC5C9CB4F31}" destId="{A10B1F75-6A91-49D9-9878-95D15690D452}" srcOrd="3" destOrd="0" presId="urn:microsoft.com/office/officeart/2005/8/layout/vList5"/>
    <dgm:cxn modelId="{822E291D-6268-4E4A-BD39-0A8BCA397419}" type="presParOf" srcId="{FBE01F35-4B6A-4374-8A2F-0AC5C9CB4F31}" destId="{F9D79397-0D21-47C6-9FB4-C87785DF001B}" srcOrd="4" destOrd="0" presId="urn:microsoft.com/office/officeart/2005/8/layout/vList5"/>
    <dgm:cxn modelId="{E95A0DF6-B35D-4597-8714-428756198051}" type="presParOf" srcId="{F9D79397-0D21-47C6-9FB4-C87785DF001B}" destId="{E990F8D9-70F4-4D07-930A-74E8F5F26375}" srcOrd="0" destOrd="0" presId="urn:microsoft.com/office/officeart/2005/8/layout/vList5"/>
    <dgm:cxn modelId="{39F8FECA-934C-4077-BB70-6F14C86B1DF8}" type="presParOf" srcId="{F9D79397-0D21-47C6-9FB4-C87785DF001B}" destId="{9172FCD5-168B-44A6-8886-99FD0738CCD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BF8B805-6557-49D4-BB00-56458E48A608}"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A773F54-B813-409D-86C2-9029FF5C8412}">
      <dgm:prSet phldrT="[Text]" custT="1"/>
      <dgm:spPr>
        <a:ln>
          <a:solidFill>
            <a:schemeClr val="tx1"/>
          </a:solidFill>
        </a:ln>
      </dgm:spPr>
      <dgm:t>
        <a:bodyPr/>
        <a:lstStyle/>
        <a:p>
          <a:r>
            <a:rPr lang="en-US" sz="3200" dirty="0" smtClean="0"/>
            <a:t>Statement of additional information (SAI)</a:t>
          </a:r>
          <a:endParaRPr lang="en-US" sz="3200" dirty="0"/>
        </a:p>
      </dgm:t>
    </dgm:pt>
    <dgm:pt modelId="{CFFC1B70-0375-4445-A0ED-B653ED632857}" type="parTrans" cxnId="{A1AE70DB-07D6-4BCF-B730-7484260BA58B}">
      <dgm:prSet/>
      <dgm:spPr/>
      <dgm:t>
        <a:bodyPr/>
        <a:lstStyle/>
        <a:p>
          <a:endParaRPr lang="en-US"/>
        </a:p>
      </dgm:t>
    </dgm:pt>
    <dgm:pt modelId="{44F9F33A-2915-41A3-BEE0-B6F36F09C1B9}" type="sibTrans" cxnId="{A1AE70DB-07D6-4BCF-B730-7484260BA58B}">
      <dgm:prSet/>
      <dgm:spPr/>
      <dgm:t>
        <a:bodyPr/>
        <a:lstStyle/>
        <a:p>
          <a:endParaRPr lang="en-US"/>
        </a:p>
      </dgm:t>
    </dgm:pt>
    <dgm:pt modelId="{65790EB6-B089-4CE5-BFD0-C0D576698A0F}">
      <dgm:prSet phldrT="[Text]" custT="1"/>
      <dgm:spPr>
        <a:ln>
          <a:solidFill>
            <a:schemeClr val="tx1"/>
          </a:solidFill>
        </a:ln>
      </dgm:spPr>
      <dgm:t>
        <a:bodyPr/>
        <a:lstStyle/>
        <a:p>
          <a:pPr algn="just"/>
          <a:r>
            <a:rPr lang="en-US" sz="1800" dirty="0" smtClean="0"/>
            <a:t>Contains generic and statutory information of mutual fund.</a:t>
          </a:r>
          <a:endParaRPr lang="en-US" sz="1800" dirty="0"/>
        </a:p>
      </dgm:t>
    </dgm:pt>
    <dgm:pt modelId="{E187083E-06FE-4F85-8CFA-9237E1665300}" type="parTrans" cxnId="{30754509-40CA-4E28-81F5-C0F1DF8E02AE}">
      <dgm:prSet/>
      <dgm:spPr/>
      <dgm:t>
        <a:bodyPr/>
        <a:lstStyle/>
        <a:p>
          <a:endParaRPr lang="en-US"/>
        </a:p>
      </dgm:t>
    </dgm:pt>
    <dgm:pt modelId="{9FD93BF0-A64D-4DA7-88AB-40BA31F0D7C9}" type="sibTrans" cxnId="{30754509-40CA-4E28-81F5-C0F1DF8E02AE}">
      <dgm:prSet/>
      <dgm:spPr/>
      <dgm:t>
        <a:bodyPr/>
        <a:lstStyle/>
        <a:p>
          <a:endParaRPr lang="en-US"/>
        </a:p>
      </dgm:t>
    </dgm:pt>
    <dgm:pt modelId="{7705E868-C6C8-45F0-B378-FA515A2475CB}">
      <dgm:prSet phldrT="[Text]" custT="1"/>
      <dgm:spPr>
        <a:ln>
          <a:solidFill>
            <a:schemeClr val="tx1"/>
          </a:solidFill>
        </a:ln>
      </dgm:spPr>
      <dgm:t>
        <a:bodyPr/>
        <a:lstStyle/>
        <a:p>
          <a:r>
            <a:rPr lang="en-US" sz="3200" dirty="0" smtClean="0"/>
            <a:t>Scheme information document (SID)</a:t>
          </a:r>
          <a:endParaRPr lang="en-US" sz="3200" dirty="0"/>
        </a:p>
      </dgm:t>
    </dgm:pt>
    <dgm:pt modelId="{15DC2219-59F9-4A2C-8D57-E3D6C5B22C3A}" type="parTrans" cxnId="{E89A75B7-67C6-4E06-9636-3D77238D6E96}">
      <dgm:prSet/>
      <dgm:spPr/>
      <dgm:t>
        <a:bodyPr/>
        <a:lstStyle/>
        <a:p>
          <a:endParaRPr lang="en-US"/>
        </a:p>
      </dgm:t>
    </dgm:pt>
    <dgm:pt modelId="{2114C150-1F86-42AE-AF78-31C73AC6B516}" type="sibTrans" cxnId="{E89A75B7-67C6-4E06-9636-3D77238D6E96}">
      <dgm:prSet/>
      <dgm:spPr/>
      <dgm:t>
        <a:bodyPr/>
        <a:lstStyle/>
        <a:p>
          <a:endParaRPr lang="en-US"/>
        </a:p>
      </dgm:t>
    </dgm:pt>
    <dgm:pt modelId="{DC4A38BA-5D95-48D9-B29A-DD9EC5E8BC37}">
      <dgm:prSet phldrT="[Text]" custT="1"/>
      <dgm:spPr>
        <a:ln>
          <a:solidFill>
            <a:schemeClr val="tx1"/>
          </a:solidFill>
        </a:ln>
      </dgm:spPr>
      <dgm:t>
        <a:bodyPr/>
        <a:lstStyle/>
        <a:p>
          <a:pPr algn="just"/>
          <a:r>
            <a:rPr lang="en-US" sz="1800" dirty="0" smtClean="0"/>
            <a:t>Contains financial information of mutual fund.</a:t>
          </a:r>
          <a:endParaRPr lang="en-US" sz="1800" dirty="0"/>
        </a:p>
      </dgm:t>
    </dgm:pt>
    <dgm:pt modelId="{C15BA8EE-CFAD-4678-A01C-AF265C034B5F}" type="parTrans" cxnId="{8F27EEC4-DC06-4EDA-9B12-D07E11B6F318}">
      <dgm:prSet/>
      <dgm:spPr/>
      <dgm:t>
        <a:bodyPr/>
        <a:lstStyle/>
        <a:p>
          <a:endParaRPr lang="en-US"/>
        </a:p>
      </dgm:t>
    </dgm:pt>
    <dgm:pt modelId="{6B27690E-D909-49FB-8F25-1BFCD196DA40}" type="sibTrans" cxnId="{8F27EEC4-DC06-4EDA-9B12-D07E11B6F318}">
      <dgm:prSet/>
      <dgm:spPr/>
      <dgm:t>
        <a:bodyPr/>
        <a:lstStyle/>
        <a:p>
          <a:endParaRPr lang="en-US"/>
        </a:p>
      </dgm:t>
    </dgm:pt>
    <dgm:pt modelId="{2AC04ABB-5BA0-4126-8910-8359AEB111EC}">
      <dgm:prSet phldrT="[Text]" custT="1"/>
      <dgm:spPr>
        <a:ln>
          <a:solidFill>
            <a:schemeClr val="tx1"/>
          </a:solidFill>
        </a:ln>
      </dgm:spPr>
      <dgm:t>
        <a:bodyPr/>
        <a:lstStyle/>
        <a:p>
          <a:pPr algn="just"/>
          <a:r>
            <a:rPr lang="en-US" sz="1800" dirty="0" smtClean="0"/>
            <a:t>Lays down rights of investor.</a:t>
          </a:r>
          <a:endParaRPr lang="en-US" sz="1800" dirty="0"/>
        </a:p>
      </dgm:t>
    </dgm:pt>
    <dgm:pt modelId="{6842D169-64DA-4499-A5A8-D082564C0D76}" type="parTrans" cxnId="{BF32354E-F2B9-48E9-98F5-72FAE551ACF7}">
      <dgm:prSet/>
      <dgm:spPr/>
      <dgm:t>
        <a:bodyPr/>
        <a:lstStyle/>
        <a:p>
          <a:endParaRPr lang="en-US"/>
        </a:p>
      </dgm:t>
    </dgm:pt>
    <dgm:pt modelId="{E9026CC9-6211-456B-A996-5741ACADF5FF}" type="sibTrans" cxnId="{BF32354E-F2B9-48E9-98F5-72FAE551ACF7}">
      <dgm:prSet/>
      <dgm:spPr/>
      <dgm:t>
        <a:bodyPr/>
        <a:lstStyle/>
        <a:p>
          <a:endParaRPr lang="en-US"/>
        </a:p>
      </dgm:t>
    </dgm:pt>
    <dgm:pt modelId="{7A3D171F-702F-4313-A90E-C4336363FBFD}">
      <dgm:prSet custT="1"/>
      <dgm:spPr>
        <a:ln>
          <a:solidFill>
            <a:schemeClr val="tx1"/>
          </a:solidFill>
        </a:ln>
      </dgm:spPr>
      <dgm:t>
        <a:bodyPr/>
        <a:lstStyle/>
        <a:p>
          <a:pPr algn="just"/>
          <a:r>
            <a:rPr lang="en-US" sz="1800" dirty="0" smtClean="0"/>
            <a:t>Investment objective.</a:t>
          </a:r>
          <a:endParaRPr lang="en-US" sz="1800" dirty="0"/>
        </a:p>
      </dgm:t>
    </dgm:pt>
    <dgm:pt modelId="{2E160C0C-510B-4336-8E8B-F85F39E17963}" type="parTrans" cxnId="{B2AA649D-E337-4CC3-899F-09D523D29A8B}">
      <dgm:prSet/>
      <dgm:spPr/>
      <dgm:t>
        <a:bodyPr/>
        <a:lstStyle/>
        <a:p>
          <a:endParaRPr lang="en-US"/>
        </a:p>
      </dgm:t>
    </dgm:pt>
    <dgm:pt modelId="{930D8C33-DC9A-4DA1-AF20-E596898A7606}" type="sibTrans" cxnId="{B2AA649D-E337-4CC3-899F-09D523D29A8B}">
      <dgm:prSet/>
      <dgm:spPr/>
      <dgm:t>
        <a:bodyPr/>
        <a:lstStyle/>
        <a:p>
          <a:endParaRPr lang="en-US"/>
        </a:p>
      </dgm:t>
    </dgm:pt>
    <dgm:pt modelId="{83A34D25-61F6-4965-B5FF-A260C58887E9}">
      <dgm:prSet custT="1"/>
      <dgm:spPr>
        <a:ln>
          <a:solidFill>
            <a:schemeClr val="tx1"/>
          </a:solidFill>
        </a:ln>
      </dgm:spPr>
      <dgm:t>
        <a:bodyPr/>
        <a:lstStyle/>
        <a:p>
          <a:pPr algn="just"/>
          <a:r>
            <a:rPr lang="en-US" sz="1800" dirty="0" smtClean="0"/>
            <a:t>Asset allocation.</a:t>
          </a:r>
          <a:endParaRPr lang="en-US" sz="1800" dirty="0"/>
        </a:p>
      </dgm:t>
    </dgm:pt>
    <dgm:pt modelId="{4760EF89-AB2B-40DA-9FE0-56D8DC749627}" type="parTrans" cxnId="{4B12B80B-8CBE-4023-B342-F199C08EAA2A}">
      <dgm:prSet/>
      <dgm:spPr/>
      <dgm:t>
        <a:bodyPr/>
        <a:lstStyle/>
        <a:p>
          <a:endParaRPr lang="en-US"/>
        </a:p>
      </dgm:t>
    </dgm:pt>
    <dgm:pt modelId="{C7CD0D9C-26D2-4F90-A580-E42106FFBAEE}" type="sibTrans" cxnId="{4B12B80B-8CBE-4023-B342-F199C08EAA2A}">
      <dgm:prSet/>
      <dgm:spPr/>
      <dgm:t>
        <a:bodyPr/>
        <a:lstStyle/>
        <a:p>
          <a:endParaRPr lang="en-US"/>
        </a:p>
      </dgm:t>
    </dgm:pt>
    <dgm:pt modelId="{EC17DFCE-29E0-4359-8217-54A1BE1FEE2F}">
      <dgm:prSet custT="1"/>
      <dgm:spPr>
        <a:ln>
          <a:solidFill>
            <a:schemeClr val="tx1"/>
          </a:solidFill>
        </a:ln>
      </dgm:spPr>
      <dgm:t>
        <a:bodyPr/>
        <a:lstStyle/>
        <a:p>
          <a:pPr algn="just"/>
          <a:r>
            <a:rPr lang="en-US" sz="1800" dirty="0" smtClean="0"/>
            <a:t>Investment strategies.</a:t>
          </a:r>
          <a:endParaRPr lang="en-US" sz="1800" dirty="0"/>
        </a:p>
      </dgm:t>
    </dgm:pt>
    <dgm:pt modelId="{C376C9D4-937B-4600-B02E-EFA6A6B56985}" type="parTrans" cxnId="{F927DEFA-7F01-4F78-BCE7-88CAAB4D9132}">
      <dgm:prSet/>
      <dgm:spPr/>
      <dgm:t>
        <a:bodyPr/>
        <a:lstStyle/>
        <a:p>
          <a:endParaRPr lang="en-US"/>
        </a:p>
      </dgm:t>
    </dgm:pt>
    <dgm:pt modelId="{F4D0FE03-DB36-4A76-9DD5-63A724970A0C}" type="sibTrans" cxnId="{F927DEFA-7F01-4F78-BCE7-88CAAB4D9132}">
      <dgm:prSet/>
      <dgm:spPr/>
      <dgm:t>
        <a:bodyPr/>
        <a:lstStyle/>
        <a:p>
          <a:endParaRPr lang="en-US"/>
        </a:p>
      </dgm:t>
    </dgm:pt>
    <dgm:pt modelId="{EA76A28A-07CF-4E5B-A607-049D5DD1A464}">
      <dgm:prSet custT="1"/>
      <dgm:spPr>
        <a:ln>
          <a:solidFill>
            <a:schemeClr val="tx1"/>
          </a:solidFill>
        </a:ln>
      </dgm:spPr>
      <dgm:t>
        <a:bodyPr/>
        <a:lstStyle/>
        <a:p>
          <a:pPr algn="just"/>
          <a:r>
            <a:rPr lang="en-US" sz="1800" dirty="0" smtClean="0"/>
            <a:t>Terms with regard to liquidity.</a:t>
          </a:r>
          <a:endParaRPr lang="en-US" sz="1800" dirty="0"/>
        </a:p>
      </dgm:t>
    </dgm:pt>
    <dgm:pt modelId="{DFA1AAEC-D85F-48EF-8007-F2860E3A22C4}" type="parTrans" cxnId="{AA771C3B-05B9-4B32-83A2-650AA3EF3054}">
      <dgm:prSet/>
      <dgm:spPr/>
      <dgm:t>
        <a:bodyPr/>
        <a:lstStyle/>
        <a:p>
          <a:endParaRPr lang="en-US"/>
        </a:p>
      </dgm:t>
    </dgm:pt>
    <dgm:pt modelId="{26F3A3C3-A3B9-4A77-B2B1-E0D993F0F08F}" type="sibTrans" cxnId="{AA771C3B-05B9-4B32-83A2-650AA3EF3054}">
      <dgm:prSet/>
      <dgm:spPr/>
      <dgm:t>
        <a:bodyPr/>
        <a:lstStyle/>
        <a:p>
          <a:endParaRPr lang="en-US"/>
        </a:p>
      </dgm:t>
    </dgm:pt>
    <dgm:pt modelId="{01110F0D-F66C-4BEE-8EE7-CC553052015A}">
      <dgm:prSet custT="1"/>
      <dgm:spPr>
        <a:ln>
          <a:solidFill>
            <a:schemeClr val="tx1"/>
          </a:solidFill>
        </a:ln>
      </dgm:spPr>
      <dgm:t>
        <a:bodyPr/>
        <a:lstStyle/>
        <a:p>
          <a:pPr algn="just"/>
          <a:r>
            <a:rPr lang="en-US" sz="1800" dirty="0" smtClean="0"/>
            <a:t>Fees and expenses.</a:t>
          </a:r>
          <a:endParaRPr lang="en-US" sz="1800" dirty="0"/>
        </a:p>
      </dgm:t>
    </dgm:pt>
    <dgm:pt modelId="{DC6E5C25-CD87-4E66-AE1F-012C617B3532}" type="parTrans" cxnId="{91E00EC8-08C6-46C7-B3A2-E24704CF2088}">
      <dgm:prSet/>
      <dgm:spPr/>
      <dgm:t>
        <a:bodyPr/>
        <a:lstStyle/>
        <a:p>
          <a:endParaRPr lang="en-US"/>
        </a:p>
      </dgm:t>
    </dgm:pt>
    <dgm:pt modelId="{33FD21AD-94E8-4017-812C-5985A171F84E}" type="sibTrans" cxnId="{91E00EC8-08C6-46C7-B3A2-E24704CF2088}">
      <dgm:prSet/>
      <dgm:spPr/>
      <dgm:t>
        <a:bodyPr/>
        <a:lstStyle/>
        <a:p>
          <a:endParaRPr lang="en-US"/>
        </a:p>
      </dgm:t>
    </dgm:pt>
    <dgm:pt modelId="{C2A8C12E-1755-4F21-9041-146A1AE2A6E5}">
      <dgm:prSet phldrT="[Text]" custT="1"/>
      <dgm:spPr>
        <a:ln>
          <a:solidFill>
            <a:schemeClr val="tx1"/>
          </a:solidFill>
        </a:ln>
      </dgm:spPr>
      <dgm:t>
        <a:bodyPr/>
        <a:lstStyle/>
        <a:p>
          <a:pPr algn="just"/>
          <a:r>
            <a:rPr lang="en-US" sz="1800" dirty="0" smtClean="0"/>
            <a:t>Scheme type (open or closed end).</a:t>
          </a:r>
          <a:endParaRPr lang="en-US" sz="1800" dirty="0"/>
        </a:p>
      </dgm:t>
    </dgm:pt>
    <dgm:pt modelId="{AEBAB95B-F5B3-42D1-B994-E45AAC3017F4}" type="parTrans" cxnId="{5FA79B4E-891A-46A4-B557-3FAB534CD201}">
      <dgm:prSet/>
      <dgm:spPr/>
      <dgm:t>
        <a:bodyPr/>
        <a:lstStyle/>
        <a:p>
          <a:endParaRPr lang="en-US"/>
        </a:p>
      </dgm:t>
    </dgm:pt>
    <dgm:pt modelId="{5737835F-2DE0-4E7A-A57E-0366C9060591}" type="sibTrans" cxnId="{5FA79B4E-891A-46A4-B557-3FAB534CD201}">
      <dgm:prSet/>
      <dgm:spPr/>
      <dgm:t>
        <a:bodyPr/>
        <a:lstStyle/>
        <a:p>
          <a:endParaRPr lang="en-US"/>
        </a:p>
      </dgm:t>
    </dgm:pt>
    <dgm:pt modelId="{AEF2D9E3-8104-4A6B-B1B2-A47640BCE84F}">
      <dgm:prSet custT="1"/>
      <dgm:spPr>
        <a:ln>
          <a:solidFill>
            <a:schemeClr val="tx1"/>
          </a:solidFill>
        </a:ln>
      </dgm:spPr>
      <dgm:t>
        <a:bodyPr/>
        <a:lstStyle/>
        <a:p>
          <a:pPr algn="just"/>
          <a:r>
            <a:rPr lang="en-US" sz="1800" dirty="0" smtClean="0"/>
            <a:t>Other information relating to the scheme.</a:t>
          </a:r>
          <a:endParaRPr lang="en-US" sz="1800" dirty="0"/>
        </a:p>
      </dgm:t>
    </dgm:pt>
    <dgm:pt modelId="{10368821-ABAB-4FCF-8A05-648FDA9DB5C1}" type="parTrans" cxnId="{A5DFC079-9E2D-4CF5-A7E2-706AA0D500CB}">
      <dgm:prSet/>
      <dgm:spPr/>
      <dgm:t>
        <a:bodyPr/>
        <a:lstStyle/>
        <a:p>
          <a:endParaRPr lang="en-US"/>
        </a:p>
      </dgm:t>
    </dgm:pt>
    <dgm:pt modelId="{C3EB1101-ED52-4E16-939E-AA24F8C8A931}" type="sibTrans" cxnId="{A5DFC079-9E2D-4CF5-A7E2-706AA0D500CB}">
      <dgm:prSet/>
      <dgm:spPr/>
      <dgm:t>
        <a:bodyPr/>
        <a:lstStyle/>
        <a:p>
          <a:endParaRPr lang="en-US"/>
        </a:p>
      </dgm:t>
    </dgm:pt>
    <dgm:pt modelId="{D73DEBE4-C08E-456F-8EC5-A1163784EECD}">
      <dgm:prSet phldrT="[Text]" custT="1"/>
      <dgm:spPr>
        <a:ln>
          <a:solidFill>
            <a:schemeClr val="tx1"/>
          </a:solidFill>
        </a:ln>
      </dgm:spPr>
      <dgm:t>
        <a:bodyPr/>
        <a:lstStyle/>
        <a:p>
          <a:pPr algn="just"/>
          <a:r>
            <a:rPr lang="en-US" sz="1800" dirty="0" smtClean="0"/>
            <a:t>Other additional information.</a:t>
          </a:r>
          <a:endParaRPr lang="en-US" sz="1800" dirty="0"/>
        </a:p>
      </dgm:t>
    </dgm:pt>
    <dgm:pt modelId="{64A9EB8E-DAAD-47E8-982E-00F970021F1C}" type="parTrans" cxnId="{CB7B48B3-DD07-404D-93B2-BFAFDACD5643}">
      <dgm:prSet/>
      <dgm:spPr/>
      <dgm:t>
        <a:bodyPr/>
        <a:lstStyle/>
        <a:p>
          <a:endParaRPr lang="en-US"/>
        </a:p>
      </dgm:t>
    </dgm:pt>
    <dgm:pt modelId="{B63D286E-7F67-4A65-9E78-6D7331B9C943}" type="sibTrans" cxnId="{CB7B48B3-DD07-404D-93B2-BFAFDACD5643}">
      <dgm:prSet/>
      <dgm:spPr/>
      <dgm:t>
        <a:bodyPr/>
        <a:lstStyle/>
        <a:p>
          <a:endParaRPr lang="en-US"/>
        </a:p>
      </dgm:t>
    </dgm:pt>
    <dgm:pt modelId="{2872E05D-D72A-4237-8E28-35CA15981BE4}" type="pres">
      <dgm:prSet presAssocID="{ABF8B805-6557-49D4-BB00-56458E48A608}" presName="Name0" presStyleCnt="0">
        <dgm:presLayoutVars>
          <dgm:dir/>
          <dgm:animLvl val="lvl"/>
          <dgm:resizeHandles val="exact"/>
        </dgm:presLayoutVars>
      </dgm:prSet>
      <dgm:spPr/>
      <dgm:t>
        <a:bodyPr/>
        <a:lstStyle/>
        <a:p>
          <a:endParaRPr lang="en-US"/>
        </a:p>
      </dgm:t>
    </dgm:pt>
    <dgm:pt modelId="{93BD215A-791E-461B-9D3C-14E19ECD375E}" type="pres">
      <dgm:prSet presAssocID="{2A773F54-B813-409D-86C2-9029FF5C8412}" presName="linNode" presStyleCnt="0"/>
      <dgm:spPr/>
    </dgm:pt>
    <dgm:pt modelId="{16BFF52F-0935-40F3-BE40-CC559C42F944}" type="pres">
      <dgm:prSet presAssocID="{2A773F54-B813-409D-86C2-9029FF5C8412}" presName="parentText" presStyleLbl="node1" presStyleIdx="0" presStyleCnt="2" custScaleX="87119">
        <dgm:presLayoutVars>
          <dgm:chMax val="1"/>
          <dgm:bulletEnabled val="1"/>
        </dgm:presLayoutVars>
      </dgm:prSet>
      <dgm:spPr/>
      <dgm:t>
        <a:bodyPr/>
        <a:lstStyle/>
        <a:p>
          <a:endParaRPr lang="en-US"/>
        </a:p>
      </dgm:t>
    </dgm:pt>
    <dgm:pt modelId="{E612B790-3FC2-4511-90F1-CAA96321108E}" type="pres">
      <dgm:prSet presAssocID="{2A773F54-B813-409D-86C2-9029FF5C8412}" presName="descendantText" presStyleLbl="alignAccFollowNode1" presStyleIdx="0" presStyleCnt="2">
        <dgm:presLayoutVars>
          <dgm:bulletEnabled val="1"/>
        </dgm:presLayoutVars>
      </dgm:prSet>
      <dgm:spPr/>
      <dgm:t>
        <a:bodyPr/>
        <a:lstStyle/>
        <a:p>
          <a:endParaRPr lang="en-US"/>
        </a:p>
      </dgm:t>
    </dgm:pt>
    <dgm:pt modelId="{CD74D595-5C18-4942-AC7A-2435B4416DD4}" type="pres">
      <dgm:prSet presAssocID="{44F9F33A-2915-41A3-BEE0-B6F36F09C1B9}" presName="sp" presStyleCnt="0"/>
      <dgm:spPr/>
    </dgm:pt>
    <dgm:pt modelId="{842C4C26-96C9-4CF9-94B4-48E5044A66F3}" type="pres">
      <dgm:prSet presAssocID="{7705E868-C6C8-45F0-B378-FA515A2475CB}" presName="linNode" presStyleCnt="0"/>
      <dgm:spPr/>
    </dgm:pt>
    <dgm:pt modelId="{74ED855C-9ADC-4F50-9A52-D1937514C127}" type="pres">
      <dgm:prSet presAssocID="{7705E868-C6C8-45F0-B378-FA515A2475CB}" presName="parentText" presStyleLbl="node1" presStyleIdx="1" presStyleCnt="2" custScaleX="87119">
        <dgm:presLayoutVars>
          <dgm:chMax val="1"/>
          <dgm:bulletEnabled val="1"/>
        </dgm:presLayoutVars>
      </dgm:prSet>
      <dgm:spPr/>
      <dgm:t>
        <a:bodyPr/>
        <a:lstStyle/>
        <a:p>
          <a:endParaRPr lang="en-US"/>
        </a:p>
      </dgm:t>
    </dgm:pt>
    <dgm:pt modelId="{B58C96BE-A696-4ACA-8FAD-F891F3EDDD9A}" type="pres">
      <dgm:prSet presAssocID="{7705E868-C6C8-45F0-B378-FA515A2475CB}" presName="descendantText" presStyleLbl="alignAccFollowNode1" presStyleIdx="1" presStyleCnt="2">
        <dgm:presLayoutVars>
          <dgm:bulletEnabled val="1"/>
        </dgm:presLayoutVars>
      </dgm:prSet>
      <dgm:spPr/>
      <dgm:t>
        <a:bodyPr/>
        <a:lstStyle/>
        <a:p>
          <a:endParaRPr lang="en-US"/>
        </a:p>
      </dgm:t>
    </dgm:pt>
  </dgm:ptLst>
  <dgm:cxnLst>
    <dgm:cxn modelId="{A1AE70DB-07D6-4BCF-B730-7484260BA58B}" srcId="{ABF8B805-6557-49D4-BB00-56458E48A608}" destId="{2A773F54-B813-409D-86C2-9029FF5C8412}" srcOrd="0" destOrd="0" parTransId="{CFFC1B70-0375-4445-A0ED-B653ED632857}" sibTransId="{44F9F33A-2915-41A3-BEE0-B6F36F09C1B9}"/>
    <dgm:cxn modelId="{5F3C7952-B967-437D-9C28-59E3C00A36D9}" type="presOf" srcId="{EC17DFCE-29E0-4359-8217-54A1BE1FEE2F}" destId="{B58C96BE-A696-4ACA-8FAD-F891F3EDDD9A}" srcOrd="0" destOrd="3" presId="urn:microsoft.com/office/officeart/2005/8/layout/vList5"/>
    <dgm:cxn modelId="{BC2E6544-D128-4816-A2E1-9886618063F0}" type="presOf" srcId="{83A34D25-61F6-4965-B5FF-A260C58887E9}" destId="{B58C96BE-A696-4ACA-8FAD-F891F3EDDD9A}" srcOrd="0" destOrd="2" presId="urn:microsoft.com/office/officeart/2005/8/layout/vList5"/>
    <dgm:cxn modelId="{E288BA63-6186-4F20-8AEA-E6770175DC86}" type="presOf" srcId="{D73DEBE4-C08E-456F-8EC5-A1163784EECD}" destId="{E612B790-3FC2-4511-90F1-CAA96321108E}" srcOrd="0" destOrd="3" presId="urn:microsoft.com/office/officeart/2005/8/layout/vList5"/>
    <dgm:cxn modelId="{38A81685-00D5-4C78-BC07-7A5AEA1DBAED}" type="presOf" srcId="{DC4A38BA-5D95-48D9-B29A-DD9EC5E8BC37}" destId="{E612B790-3FC2-4511-90F1-CAA96321108E}" srcOrd="0" destOrd="1" presId="urn:microsoft.com/office/officeart/2005/8/layout/vList5"/>
    <dgm:cxn modelId="{A556F694-DB21-4B78-976C-38D1794FBCAB}" type="presOf" srcId="{65790EB6-B089-4CE5-BFD0-C0D576698A0F}" destId="{E612B790-3FC2-4511-90F1-CAA96321108E}" srcOrd="0" destOrd="0" presId="urn:microsoft.com/office/officeart/2005/8/layout/vList5"/>
    <dgm:cxn modelId="{4B12B80B-8CBE-4023-B342-F199C08EAA2A}" srcId="{7705E868-C6C8-45F0-B378-FA515A2475CB}" destId="{83A34D25-61F6-4965-B5FF-A260C58887E9}" srcOrd="2" destOrd="0" parTransId="{4760EF89-AB2B-40DA-9FE0-56D8DC749627}" sibTransId="{C7CD0D9C-26D2-4F90-A580-E42106FFBAEE}"/>
    <dgm:cxn modelId="{BF32354E-F2B9-48E9-98F5-72FAE551ACF7}" srcId="{2A773F54-B813-409D-86C2-9029FF5C8412}" destId="{2AC04ABB-5BA0-4126-8910-8359AEB111EC}" srcOrd="2" destOrd="0" parTransId="{6842D169-64DA-4499-A5A8-D082564C0D76}" sibTransId="{E9026CC9-6211-456B-A996-5741ACADF5FF}"/>
    <dgm:cxn modelId="{5FA79B4E-891A-46A4-B557-3FAB534CD201}" srcId="{7705E868-C6C8-45F0-B378-FA515A2475CB}" destId="{C2A8C12E-1755-4F21-9041-146A1AE2A6E5}" srcOrd="0" destOrd="0" parTransId="{AEBAB95B-F5B3-42D1-B994-E45AAC3017F4}" sibTransId="{5737835F-2DE0-4E7A-A57E-0366C9060591}"/>
    <dgm:cxn modelId="{CB7B48B3-DD07-404D-93B2-BFAFDACD5643}" srcId="{2A773F54-B813-409D-86C2-9029FF5C8412}" destId="{D73DEBE4-C08E-456F-8EC5-A1163784EECD}" srcOrd="3" destOrd="0" parTransId="{64A9EB8E-DAAD-47E8-982E-00F970021F1C}" sibTransId="{B63D286E-7F67-4A65-9E78-6D7331B9C943}"/>
    <dgm:cxn modelId="{AA771C3B-05B9-4B32-83A2-650AA3EF3054}" srcId="{7705E868-C6C8-45F0-B378-FA515A2475CB}" destId="{EA76A28A-07CF-4E5B-A607-049D5DD1A464}" srcOrd="4" destOrd="0" parTransId="{DFA1AAEC-D85F-48EF-8007-F2860E3A22C4}" sibTransId="{26F3A3C3-A3B9-4A77-B2B1-E0D993F0F08F}"/>
    <dgm:cxn modelId="{8F27EEC4-DC06-4EDA-9B12-D07E11B6F318}" srcId="{2A773F54-B813-409D-86C2-9029FF5C8412}" destId="{DC4A38BA-5D95-48D9-B29A-DD9EC5E8BC37}" srcOrd="1" destOrd="0" parTransId="{C15BA8EE-CFAD-4678-A01C-AF265C034B5F}" sibTransId="{6B27690E-D909-49FB-8F25-1BFCD196DA40}"/>
    <dgm:cxn modelId="{B8B2C918-A955-4B4E-8F60-AFAC8EF83EC2}" type="presOf" srcId="{ABF8B805-6557-49D4-BB00-56458E48A608}" destId="{2872E05D-D72A-4237-8E28-35CA15981BE4}" srcOrd="0" destOrd="0" presId="urn:microsoft.com/office/officeart/2005/8/layout/vList5"/>
    <dgm:cxn modelId="{488B9CB9-B0B2-4B15-A968-85224EB67E47}" type="presOf" srcId="{EA76A28A-07CF-4E5B-A607-049D5DD1A464}" destId="{B58C96BE-A696-4ACA-8FAD-F891F3EDDD9A}" srcOrd="0" destOrd="4" presId="urn:microsoft.com/office/officeart/2005/8/layout/vList5"/>
    <dgm:cxn modelId="{08CC5229-5092-4D45-BBBC-43495A8E213A}" type="presOf" srcId="{2A773F54-B813-409D-86C2-9029FF5C8412}" destId="{16BFF52F-0935-40F3-BE40-CC559C42F944}" srcOrd="0" destOrd="0" presId="urn:microsoft.com/office/officeart/2005/8/layout/vList5"/>
    <dgm:cxn modelId="{07C7E2FF-C1C2-4F33-B8BC-321FFC71F30F}" type="presOf" srcId="{01110F0D-F66C-4BEE-8EE7-CC553052015A}" destId="{B58C96BE-A696-4ACA-8FAD-F891F3EDDD9A}" srcOrd="0" destOrd="5" presId="urn:microsoft.com/office/officeart/2005/8/layout/vList5"/>
    <dgm:cxn modelId="{B2AA649D-E337-4CC3-899F-09D523D29A8B}" srcId="{7705E868-C6C8-45F0-B378-FA515A2475CB}" destId="{7A3D171F-702F-4313-A90E-C4336363FBFD}" srcOrd="1" destOrd="0" parTransId="{2E160C0C-510B-4336-8E8B-F85F39E17963}" sibTransId="{930D8C33-DC9A-4DA1-AF20-E596898A7606}"/>
    <dgm:cxn modelId="{6D033F46-A35D-463F-8DCB-B48FD2F3501C}" type="presOf" srcId="{7705E868-C6C8-45F0-B378-FA515A2475CB}" destId="{74ED855C-9ADC-4F50-9A52-D1937514C127}" srcOrd="0" destOrd="0" presId="urn:microsoft.com/office/officeart/2005/8/layout/vList5"/>
    <dgm:cxn modelId="{1AEFF472-D64C-4E31-A35D-CABF2AB26DFE}" type="presOf" srcId="{2AC04ABB-5BA0-4126-8910-8359AEB111EC}" destId="{E612B790-3FC2-4511-90F1-CAA96321108E}" srcOrd="0" destOrd="2" presId="urn:microsoft.com/office/officeart/2005/8/layout/vList5"/>
    <dgm:cxn modelId="{437C18CF-BC2B-45FC-8BF8-09CEF11E931D}" type="presOf" srcId="{C2A8C12E-1755-4F21-9041-146A1AE2A6E5}" destId="{B58C96BE-A696-4ACA-8FAD-F891F3EDDD9A}" srcOrd="0" destOrd="0" presId="urn:microsoft.com/office/officeart/2005/8/layout/vList5"/>
    <dgm:cxn modelId="{F927DEFA-7F01-4F78-BCE7-88CAAB4D9132}" srcId="{7705E868-C6C8-45F0-B378-FA515A2475CB}" destId="{EC17DFCE-29E0-4359-8217-54A1BE1FEE2F}" srcOrd="3" destOrd="0" parTransId="{C376C9D4-937B-4600-B02E-EFA6A6B56985}" sibTransId="{F4D0FE03-DB36-4A76-9DD5-63A724970A0C}"/>
    <dgm:cxn modelId="{F5BD6A4C-FC45-4B09-B759-8F2F77B88166}" type="presOf" srcId="{7A3D171F-702F-4313-A90E-C4336363FBFD}" destId="{B58C96BE-A696-4ACA-8FAD-F891F3EDDD9A}" srcOrd="0" destOrd="1" presId="urn:microsoft.com/office/officeart/2005/8/layout/vList5"/>
    <dgm:cxn modelId="{91E00EC8-08C6-46C7-B3A2-E24704CF2088}" srcId="{7705E868-C6C8-45F0-B378-FA515A2475CB}" destId="{01110F0D-F66C-4BEE-8EE7-CC553052015A}" srcOrd="5" destOrd="0" parTransId="{DC6E5C25-CD87-4E66-AE1F-012C617B3532}" sibTransId="{33FD21AD-94E8-4017-812C-5985A171F84E}"/>
    <dgm:cxn modelId="{32DC7532-46D0-412A-B855-95E625F05F6F}" type="presOf" srcId="{AEF2D9E3-8104-4A6B-B1B2-A47640BCE84F}" destId="{B58C96BE-A696-4ACA-8FAD-F891F3EDDD9A}" srcOrd="0" destOrd="6" presId="urn:microsoft.com/office/officeart/2005/8/layout/vList5"/>
    <dgm:cxn modelId="{A5DFC079-9E2D-4CF5-A7E2-706AA0D500CB}" srcId="{7705E868-C6C8-45F0-B378-FA515A2475CB}" destId="{AEF2D9E3-8104-4A6B-B1B2-A47640BCE84F}" srcOrd="6" destOrd="0" parTransId="{10368821-ABAB-4FCF-8A05-648FDA9DB5C1}" sibTransId="{C3EB1101-ED52-4E16-939E-AA24F8C8A931}"/>
    <dgm:cxn modelId="{30754509-40CA-4E28-81F5-C0F1DF8E02AE}" srcId="{2A773F54-B813-409D-86C2-9029FF5C8412}" destId="{65790EB6-B089-4CE5-BFD0-C0D576698A0F}" srcOrd="0" destOrd="0" parTransId="{E187083E-06FE-4F85-8CFA-9237E1665300}" sibTransId="{9FD93BF0-A64D-4DA7-88AB-40BA31F0D7C9}"/>
    <dgm:cxn modelId="{E89A75B7-67C6-4E06-9636-3D77238D6E96}" srcId="{ABF8B805-6557-49D4-BB00-56458E48A608}" destId="{7705E868-C6C8-45F0-B378-FA515A2475CB}" srcOrd="1" destOrd="0" parTransId="{15DC2219-59F9-4A2C-8D57-E3D6C5B22C3A}" sibTransId="{2114C150-1F86-42AE-AF78-31C73AC6B516}"/>
    <dgm:cxn modelId="{FD9A1342-6F5A-4DD1-A3A0-0EE0FC3054F9}" type="presParOf" srcId="{2872E05D-D72A-4237-8E28-35CA15981BE4}" destId="{93BD215A-791E-461B-9D3C-14E19ECD375E}" srcOrd="0" destOrd="0" presId="urn:microsoft.com/office/officeart/2005/8/layout/vList5"/>
    <dgm:cxn modelId="{783DD3BC-97DB-4521-947B-1C64A49BA75C}" type="presParOf" srcId="{93BD215A-791E-461B-9D3C-14E19ECD375E}" destId="{16BFF52F-0935-40F3-BE40-CC559C42F944}" srcOrd="0" destOrd="0" presId="urn:microsoft.com/office/officeart/2005/8/layout/vList5"/>
    <dgm:cxn modelId="{B41D54A2-5195-48A5-AA09-DB1A86FEAA01}" type="presParOf" srcId="{93BD215A-791E-461B-9D3C-14E19ECD375E}" destId="{E612B790-3FC2-4511-90F1-CAA96321108E}" srcOrd="1" destOrd="0" presId="urn:microsoft.com/office/officeart/2005/8/layout/vList5"/>
    <dgm:cxn modelId="{61221922-E347-44B6-8727-06BAD857A349}" type="presParOf" srcId="{2872E05D-D72A-4237-8E28-35CA15981BE4}" destId="{CD74D595-5C18-4942-AC7A-2435B4416DD4}" srcOrd="1" destOrd="0" presId="urn:microsoft.com/office/officeart/2005/8/layout/vList5"/>
    <dgm:cxn modelId="{B65EB625-A608-4C3D-9996-8996FCF09F71}" type="presParOf" srcId="{2872E05D-D72A-4237-8E28-35CA15981BE4}" destId="{842C4C26-96C9-4CF9-94B4-48E5044A66F3}" srcOrd="2" destOrd="0" presId="urn:microsoft.com/office/officeart/2005/8/layout/vList5"/>
    <dgm:cxn modelId="{A33F267E-E3ED-409B-83A0-A1DE0FF45D74}" type="presParOf" srcId="{842C4C26-96C9-4CF9-94B4-48E5044A66F3}" destId="{74ED855C-9ADC-4F50-9A52-D1937514C127}" srcOrd="0" destOrd="0" presId="urn:microsoft.com/office/officeart/2005/8/layout/vList5"/>
    <dgm:cxn modelId="{D5F78E67-BBDB-442B-9B14-C2A1ABA5883D}" type="presParOf" srcId="{842C4C26-96C9-4CF9-94B4-48E5044A66F3}" destId="{B58C96BE-A696-4ACA-8FAD-F891F3EDDD9A}"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57E97F-3273-4FBE-BCB8-AEBE94AD0BC9}"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EBC1D0F5-564E-4043-80B7-89427EDC4C83}">
      <dgm:prSet phldrT="[Text]" custT="1"/>
      <dgm:spPr>
        <a:solidFill>
          <a:schemeClr val="accent6">
            <a:lumMod val="50000"/>
          </a:schemeClr>
        </a:solidFill>
        <a:ln>
          <a:solidFill>
            <a:schemeClr val="tx1"/>
          </a:solidFill>
        </a:ln>
      </dgm:spPr>
      <dgm:t>
        <a:bodyPr/>
        <a:lstStyle/>
        <a:p>
          <a:endParaRPr lang="en-US" sz="1600" dirty="0"/>
        </a:p>
      </dgm:t>
    </dgm:pt>
    <dgm:pt modelId="{C997B9AD-7E65-441C-908F-C13A68BEF7C7}" type="parTrans" cxnId="{C1F4CCD3-D533-4E2B-A355-4A06C8C0C91E}">
      <dgm:prSet/>
      <dgm:spPr/>
      <dgm:t>
        <a:bodyPr/>
        <a:lstStyle/>
        <a:p>
          <a:endParaRPr lang="en-US" sz="1600"/>
        </a:p>
      </dgm:t>
    </dgm:pt>
    <dgm:pt modelId="{D791729C-8F2A-4745-8204-B01414B53210}" type="sibTrans" cxnId="{C1F4CCD3-D533-4E2B-A355-4A06C8C0C91E}">
      <dgm:prSet/>
      <dgm:spPr/>
      <dgm:t>
        <a:bodyPr/>
        <a:lstStyle/>
        <a:p>
          <a:endParaRPr lang="en-US" sz="1600"/>
        </a:p>
      </dgm:t>
    </dgm:pt>
    <dgm:pt modelId="{562DE932-B919-45BE-AE20-C4661581AC20}">
      <dgm:prSet phldrT="[Text]" custT="1"/>
      <dgm:spPr>
        <a:solidFill>
          <a:schemeClr val="accent2">
            <a:lumMod val="20000"/>
            <a:lumOff val="80000"/>
            <a:alpha val="90000"/>
          </a:schemeClr>
        </a:solidFill>
        <a:ln>
          <a:solidFill>
            <a:schemeClr val="tx1"/>
          </a:solidFill>
        </a:ln>
      </dgm:spPr>
      <dgm:t>
        <a:bodyPr/>
        <a:lstStyle/>
        <a:p>
          <a:r>
            <a:rPr lang="en-US" sz="1600" dirty="0" smtClean="0"/>
            <a:t>Investment manager of the mutual fund.</a:t>
          </a:r>
          <a:endParaRPr lang="en-US" sz="1600" dirty="0"/>
        </a:p>
      </dgm:t>
    </dgm:pt>
    <dgm:pt modelId="{04761BE4-9EBA-4EF5-B064-F6C2CEA0FE6D}" type="parTrans" cxnId="{7207061D-966B-4B10-BB0A-9285AC66E6E1}">
      <dgm:prSet/>
      <dgm:spPr/>
      <dgm:t>
        <a:bodyPr/>
        <a:lstStyle/>
        <a:p>
          <a:endParaRPr lang="en-US" sz="1600"/>
        </a:p>
      </dgm:t>
    </dgm:pt>
    <dgm:pt modelId="{F460E32A-F443-496E-9225-A8E2C1E81A88}" type="sibTrans" cxnId="{7207061D-966B-4B10-BB0A-9285AC66E6E1}">
      <dgm:prSet/>
      <dgm:spPr/>
      <dgm:t>
        <a:bodyPr/>
        <a:lstStyle/>
        <a:p>
          <a:endParaRPr lang="en-US" sz="1600"/>
        </a:p>
      </dgm:t>
    </dgm:pt>
    <dgm:pt modelId="{D5CDD851-1652-42DA-9F41-FDC013992D7D}">
      <dgm:prSet phldrT="[Text]" custT="1"/>
      <dgm:spPr>
        <a:solidFill>
          <a:schemeClr val="accent6">
            <a:lumMod val="50000"/>
          </a:schemeClr>
        </a:solidFill>
        <a:ln>
          <a:solidFill>
            <a:schemeClr val="tx1"/>
          </a:solidFill>
        </a:ln>
      </dgm:spPr>
      <dgm:t>
        <a:bodyPr/>
        <a:lstStyle/>
        <a:p>
          <a:endParaRPr lang="en-US" sz="1600" dirty="0"/>
        </a:p>
      </dgm:t>
    </dgm:pt>
    <dgm:pt modelId="{2552A24E-EA7D-493E-B388-D1D3EB9C6C71}" type="parTrans" cxnId="{6FDE0A5B-C7E1-48E0-B44C-65E1F9E6CE1D}">
      <dgm:prSet/>
      <dgm:spPr/>
      <dgm:t>
        <a:bodyPr/>
        <a:lstStyle/>
        <a:p>
          <a:endParaRPr lang="en-US" sz="1600"/>
        </a:p>
      </dgm:t>
    </dgm:pt>
    <dgm:pt modelId="{CDDD9B67-2880-4E1F-805B-EDBC55D1AB26}" type="sibTrans" cxnId="{6FDE0A5B-C7E1-48E0-B44C-65E1F9E6CE1D}">
      <dgm:prSet/>
      <dgm:spPr/>
      <dgm:t>
        <a:bodyPr/>
        <a:lstStyle/>
        <a:p>
          <a:endParaRPr lang="en-US" sz="1600"/>
        </a:p>
      </dgm:t>
    </dgm:pt>
    <dgm:pt modelId="{EFEDA8EB-8301-4291-935B-40DC1C4C059C}">
      <dgm:prSet phldrT="[Text]" custT="1"/>
      <dgm:spPr>
        <a:solidFill>
          <a:schemeClr val="accent2">
            <a:lumMod val="20000"/>
            <a:lumOff val="80000"/>
            <a:alpha val="90000"/>
          </a:schemeClr>
        </a:solidFill>
        <a:ln>
          <a:solidFill>
            <a:schemeClr val="tx1"/>
          </a:solidFill>
        </a:ln>
      </dgm:spPr>
      <dgm:t>
        <a:bodyPr/>
        <a:lstStyle/>
        <a:p>
          <a:r>
            <a:rPr lang="en-US" sz="1600" dirty="0" smtClean="0"/>
            <a:t>Appointed by the trustees, with SEBI approval.</a:t>
          </a:r>
          <a:endParaRPr lang="en-US" sz="1600" dirty="0"/>
        </a:p>
      </dgm:t>
    </dgm:pt>
    <dgm:pt modelId="{E5D0725E-E289-4387-B376-2FFAFDED008D}" type="parTrans" cxnId="{8EB630A2-4B57-4F8E-9DDC-2108453E72CD}">
      <dgm:prSet/>
      <dgm:spPr/>
      <dgm:t>
        <a:bodyPr/>
        <a:lstStyle/>
        <a:p>
          <a:endParaRPr lang="en-US" sz="1600"/>
        </a:p>
      </dgm:t>
    </dgm:pt>
    <dgm:pt modelId="{AD44B5FC-A484-4F08-8EC8-53FB8C0D7486}" type="sibTrans" cxnId="{8EB630A2-4B57-4F8E-9DDC-2108453E72CD}">
      <dgm:prSet/>
      <dgm:spPr/>
      <dgm:t>
        <a:bodyPr/>
        <a:lstStyle/>
        <a:p>
          <a:endParaRPr lang="en-US" sz="1600"/>
        </a:p>
      </dgm:t>
    </dgm:pt>
    <dgm:pt modelId="{BADE20CA-E262-49EE-A4FF-AA58691F746E}">
      <dgm:prSet phldrT="[Text]" custT="1"/>
      <dgm:spPr>
        <a:solidFill>
          <a:schemeClr val="accent6">
            <a:lumMod val="50000"/>
          </a:schemeClr>
        </a:solidFill>
        <a:ln>
          <a:solidFill>
            <a:schemeClr val="tx1"/>
          </a:solidFill>
        </a:ln>
      </dgm:spPr>
      <dgm:t>
        <a:bodyPr/>
        <a:lstStyle/>
        <a:p>
          <a:endParaRPr lang="en-US" sz="1600" dirty="0"/>
        </a:p>
      </dgm:t>
    </dgm:pt>
    <dgm:pt modelId="{3812958C-B0AE-4997-A5EE-C41C8DFAD5DE}" type="parTrans" cxnId="{F19C2FD9-7AC9-43F1-9B92-99956C2ECF0E}">
      <dgm:prSet/>
      <dgm:spPr/>
      <dgm:t>
        <a:bodyPr/>
        <a:lstStyle/>
        <a:p>
          <a:endParaRPr lang="en-US" sz="1600"/>
        </a:p>
      </dgm:t>
    </dgm:pt>
    <dgm:pt modelId="{04ABA943-A284-4E68-B15F-F7580C080045}" type="sibTrans" cxnId="{F19C2FD9-7AC9-43F1-9B92-99956C2ECF0E}">
      <dgm:prSet/>
      <dgm:spPr/>
      <dgm:t>
        <a:bodyPr/>
        <a:lstStyle/>
        <a:p>
          <a:endParaRPr lang="en-US" sz="1600"/>
        </a:p>
      </dgm:t>
    </dgm:pt>
    <dgm:pt modelId="{E275AFDA-E41E-4FFA-A34D-33A699054818}">
      <dgm:prSet phldrT="[Text]" custT="1"/>
      <dgm:spPr>
        <a:solidFill>
          <a:schemeClr val="accent2">
            <a:lumMod val="20000"/>
            <a:lumOff val="80000"/>
            <a:alpha val="90000"/>
          </a:schemeClr>
        </a:solidFill>
        <a:ln>
          <a:solidFill>
            <a:schemeClr val="tx1"/>
          </a:solidFill>
        </a:ln>
      </dgm:spPr>
      <dgm:t>
        <a:bodyPr/>
        <a:lstStyle/>
        <a:p>
          <a:r>
            <a:rPr lang="en-US" sz="1600" dirty="0" smtClean="0"/>
            <a:t>Trustees and AMC enter into an investment management agreement.</a:t>
          </a:r>
          <a:endParaRPr lang="en-US" sz="1600" dirty="0"/>
        </a:p>
      </dgm:t>
    </dgm:pt>
    <dgm:pt modelId="{CB177A45-F545-49CD-80FB-952F78F1A61B}" type="parTrans" cxnId="{7BF0EDF2-658A-420E-9BC9-188A6F1B4E0C}">
      <dgm:prSet/>
      <dgm:spPr/>
      <dgm:t>
        <a:bodyPr/>
        <a:lstStyle/>
        <a:p>
          <a:endParaRPr lang="en-US" sz="1600"/>
        </a:p>
      </dgm:t>
    </dgm:pt>
    <dgm:pt modelId="{9984EAF5-A2BC-472D-9ED6-8DEAF551A68D}" type="sibTrans" cxnId="{7BF0EDF2-658A-420E-9BC9-188A6F1B4E0C}">
      <dgm:prSet/>
      <dgm:spPr/>
      <dgm:t>
        <a:bodyPr/>
        <a:lstStyle/>
        <a:p>
          <a:endParaRPr lang="en-US" sz="1600"/>
        </a:p>
      </dgm:t>
    </dgm:pt>
    <dgm:pt modelId="{38DA86FB-0858-467D-B0D8-201066AFCE7D}">
      <dgm:prSet phldrT="[Text]" custT="1"/>
      <dgm:spPr>
        <a:solidFill>
          <a:schemeClr val="accent2">
            <a:lumMod val="20000"/>
            <a:lumOff val="80000"/>
            <a:alpha val="90000"/>
          </a:schemeClr>
        </a:solidFill>
        <a:ln>
          <a:solidFill>
            <a:schemeClr val="tx1"/>
          </a:solidFill>
        </a:ln>
      </dgm:spPr>
      <dgm:t>
        <a:bodyPr/>
        <a:lstStyle/>
        <a:p>
          <a:r>
            <a:rPr lang="en-US" sz="1600" dirty="0" smtClean="0"/>
            <a:t>At least 50% of members of the board of an AMC have to be independent.</a:t>
          </a:r>
          <a:endParaRPr lang="en-US" sz="1600" dirty="0"/>
        </a:p>
      </dgm:t>
    </dgm:pt>
    <dgm:pt modelId="{64B337FA-12DC-49F5-91E8-DBBC452D3876}" type="parTrans" cxnId="{8C5F8D53-E4E1-4F1B-ACC8-2E9B5A7421D9}">
      <dgm:prSet/>
      <dgm:spPr/>
      <dgm:t>
        <a:bodyPr/>
        <a:lstStyle/>
        <a:p>
          <a:endParaRPr lang="en-US" sz="1600"/>
        </a:p>
      </dgm:t>
    </dgm:pt>
    <dgm:pt modelId="{723112BD-FA32-48BD-A55D-7B56B327105C}" type="sibTrans" cxnId="{8C5F8D53-E4E1-4F1B-ACC8-2E9B5A7421D9}">
      <dgm:prSet/>
      <dgm:spPr/>
      <dgm:t>
        <a:bodyPr/>
        <a:lstStyle/>
        <a:p>
          <a:endParaRPr lang="en-US" sz="1600"/>
        </a:p>
      </dgm:t>
    </dgm:pt>
    <dgm:pt modelId="{59D647FB-AD37-4021-9821-A6A96A7ED2F8}">
      <dgm:prSet phldrT="[Text]" custT="1"/>
      <dgm:spPr>
        <a:solidFill>
          <a:schemeClr val="accent6">
            <a:lumMod val="50000"/>
          </a:schemeClr>
        </a:solidFill>
        <a:ln>
          <a:solidFill>
            <a:schemeClr val="tx1"/>
          </a:solidFill>
        </a:ln>
      </dgm:spPr>
      <dgm:t>
        <a:bodyPr/>
        <a:lstStyle/>
        <a:p>
          <a:endParaRPr lang="en-US" sz="1600" dirty="0"/>
        </a:p>
      </dgm:t>
    </dgm:pt>
    <dgm:pt modelId="{CA4B25D4-1C26-479D-9124-346A0F81BEE9}" type="parTrans" cxnId="{D83CDD68-7E83-404C-93CE-34BB48A1FAFF}">
      <dgm:prSet/>
      <dgm:spPr/>
      <dgm:t>
        <a:bodyPr/>
        <a:lstStyle/>
        <a:p>
          <a:endParaRPr lang="en-US" sz="1600"/>
        </a:p>
      </dgm:t>
    </dgm:pt>
    <dgm:pt modelId="{B63356E7-C84E-4BB5-9F82-0FFFDB2D1D71}" type="sibTrans" cxnId="{D83CDD68-7E83-404C-93CE-34BB48A1FAFF}">
      <dgm:prSet/>
      <dgm:spPr/>
      <dgm:t>
        <a:bodyPr/>
        <a:lstStyle/>
        <a:p>
          <a:endParaRPr lang="en-US" sz="1600"/>
        </a:p>
      </dgm:t>
    </dgm:pt>
    <dgm:pt modelId="{6F17DAF6-CD35-458C-9007-945B596CA675}">
      <dgm:prSet phldrT="[Text]" custT="1"/>
      <dgm:spPr>
        <a:solidFill>
          <a:schemeClr val="accent2">
            <a:lumMod val="20000"/>
            <a:lumOff val="80000"/>
            <a:alpha val="90000"/>
          </a:schemeClr>
        </a:solidFill>
        <a:ln>
          <a:solidFill>
            <a:schemeClr val="tx1"/>
          </a:solidFill>
        </a:ln>
      </dgm:spPr>
      <dgm:t>
        <a:bodyPr/>
        <a:lstStyle/>
        <a:p>
          <a:pPr algn="just"/>
          <a:r>
            <a:rPr lang="en-US" sz="1600" dirty="0" smtClean="0"/>
            <a:t>Required to invest seed capital of 1% of amount raised subject to a maximum of Rs.50 lakh in all open-ended schemes.</a:t>
          </a:r>
          <a:endParaRPr lang="en-US" sz="1600" dirty="0"/>
        </a:p>
      </dgm:t>
    </dgm:pt>
    <dgm:pt modelId="{2DB25693-F7A0-4D25-BD96-51196AA83799}" type="parTrans" cxnId="{773ADF52-F3A7-4D3B-B58A-3597FD607C5F}">
      <dgm:prSet/>
      <dgm:spPr/>
      <dgm:t>
        <a:bodyPr/>
        <a:lstStyle/>
        <a:p>
          <a:endParaRPr lang="en-US" sz="1600"/>
        </a:p>
      </dgm:t>
    </dgm:pt>
    <dgm:pt modelId="{84D43E1D-C5AE-4768-BA97-E2BA8ED483C6}" type="sibTrans" cxnId="{773ADF52-F3A7-4D3B-B58A-3597FD607C5F}">
      <dgm:prSet/>
      <dgm:spPr/>
      <dgm:t>
        <a:bodyPr/>
        <a:lstStyle/>
        <a:p>
          <a:endParaRPr lang="en-US" sz="1600"/>
        </a:p>
      </dgm:t>
    </dgm:pt>
    <dgm:pt modelId="{E6537999-6615-4378-BFAF-7BBCA593DE88}">
      <dgm:prSet phldrT="[Text]" custT="1"/>
      <dgm:spPr>
        <a:solidFill>
          <a:schemeClr val="accent6">
            <a:lumMod val="50000"/>
          </a:schemeClr>
        </a:solidFill>
        <a:ln>
          <a:solidFill>
            <a:schemeClr val="tx1"/>
          </a:solidFill>
        </a:ln>
      </dgm:spPr>
      <dgm:t>
        <a:bodyPr/>
        <a:lstStyle/>
        <a:p>
          <a:endParaRPr lang="en-US" sz="1600" dirty="0"/>
        </a:p>
      </dgm:t>
    </dgm:pt>
    <dgm:pt modelId="{8B0B78AE-F57B-439F-B84E-88C4DB72B46D}" type="parTrans" cxnId="{837ECF39-A1A5-4149-9811-B4E4681D2B86}">
      <dgm:prSet/>
      <dgm:spPr/>
      <dgm:t>
        <a:bodyPr/>
        <a:lstStyle/>
        <a:p>
          <a:endParaRPr lang="en-US" sz="1600"/>
        </a:p>
      </dgm:t>
    </dgm:pt>
    <dgm:pt modelId="{A824DF46-5EB9-41A6-8915-F09D17760E2F}" type="sibTrans" cxnId="{837ECF39-A1A5-4149-9811-B4E4681D2B86}">
      <dgm:prSet/>
      <dgm:spPr/>
      <dgm:t>
        <a:bodyPr/>
        <a:lstStyle/>
        <a:p>
          <a:endParaRPr lang="en-US" sz="1600"/>
        </a:p>
      </dgm:t>
    </dgm:pt>
    <dgm:pt modelId="{48C6744C-CAFE-4677-A9BE-787618E15B6E}">
      <dgm:prSet phldrT="[Text]" custT="1"/>
      <dgm:spPr>
        <a:solidFill>
          <a:schemeClr val="accent2">
            <a:lumMod val="20000"/>
            <a:lumOff val="80000"/>
            <a:alpha val="90000"/>
          </a:schemeClr>
        </a:solidFill>
        <a:ln>
          <a:solidFill>
            <a:schemeClr val="tx1"/>
          </a:solidFill>
        </a:ln>
      </dgm:spPr>
      <dgm:t>
        <a:bodyPr/>
        <a:lstStyle/>
        <a:p>
          <a:r>
            <a:rPr lang="en-US" sz="1600" dirty="0" smtClean="0">
              <a:cs typeface="Arial" panose="020B0604020202020204" pitchFamily="34" charset="0"/>
            </a:rPr>
            <a:t>Should have a net worth of at least Rs.50 crore at all times.</a:t>
          </a:r>
          <a:endParaRPr lang="en-US" sz="1600" dirty="0"/>
        </a:p>
      </dgm:t>
    </dgm:pt>
    <dgm:pt modelId="{E13509EB-F547-4F9D-AEBB-C0A247133378}" type="parTrans" cxnId="{E9D1EF95-BB4F-44FD-9888-D3AE6E770C7D}">
      <dgm:prSet/>
      <dgm:spPr/>
      <dgm:t>
        <a:bodyPr/>
        <a:lstStyle/>
        <a:p>
          <a:endParaRPr lang="en-US" sz="1600"/>
        </a:p>
      </dgm:t>
    </dgm:pt>
    <dgm:pt modelId="{9D632CE7-0077-4EED-968C-044F757B1AAB}" type="sibTrans" cxnId="{E9D1EF95-BB4F-44FD-9888-D3AE6E770C7D}">
      <dgm:prSet/>
      <dgm:spPr/>
      <dgm:t>
        <a:bodyPr/>
        <a:lstStyle/>
        <a:p>
          <a:endParaRPr lang="en-US" sz="1600"/>
        </a:p>
      </dgm:t>
    </dgm:pt>
    <dgm:pt modelId="{C725F731-BE69-447B-AF3D-61D9CDDCAB7E}">
      <dgm:prSet phldrT="[Text]" custT="1"/>
      <dgm:spPr>
        <a:solidFill>
          <a:schemeClr val="accent6">
            <a:lumMod val="50000"/>
          </a:schemeClr>
        </a:solidFill>
        <a:ln>
          <a:solidFill>
            <a:schemeClr val="tx1"/>
          </a:solidFill>
        </a:ln>
      </dgm:spPr>
      <dgm:t>
        <a:bodyPr/>
        <a:lstStyle/>
        <a:p>
          <a:endParaRPr lang="en-US" sz="1600" dirty="0"/>
        </a:p>
      </dgm:t>
    </dgm:pt>
    <dgm:pt modelId="{F4B52F71-2E45-47EA-80FB-FB3E51EB0AE4}" type="parTrans" cxnId="{9790D026-725E-482C-A590-90A610CCCBCB}">
      <dgm:prSet/>
      <dgm:spPr/>
      <dgm:t>
        <a:bodyPr/>
        <a:lstStyle/>
        <a:p>
          <a:endParaRPr lang="en-US" sz="1600"/>
        </a:p>
      </dgm:t>
    </dgm:pt>
    <dgm:pt modelId="{B27C0D81-635A-4AD3-8D92-03BBC3E6A4BA}" type="sibTrans" cxnId="{9790D026-725E-482C-A590-90A610CCCBCB}">
      <dgm:prSet/>
      <dgm:spPr/>
      <dgm:t>
        <a:bodyPr/>
        <a:lstStyle/>
        <a:p>
          <a:endParaRPr lang="en-US" sz="1600"/>
        </a:p>
      </dgm:t>
    </dgm:pt>
    <dgm:pt modelId="{B09DA96D-8DF1-4BE5-A990-5567B75FE3BA}">
      <dgm:prSet custT="1"/>
      <dgm:spPr>
        <a:solidFill>
          <a:schemeClr val="accent6">
            <a:lumMod val="50000"/>
          </a:schemeClr>
        </a:solidFill>
        <a:ln>
          <a:solidFill>
            <a:schemeClr val="tx1"/>
          </a:solidFill>
        </a:ln>
      </dgm:spPr>
      <dgm:t>
        <a:bodyPr/>
        <a:lstStyle/>
        <a:p>
          <a:endParaRPr lang="en-US" sz="1600" dirty="0"/>
        </a:p>
      </dgm:t>
    </dgm:pt>
    <dgm:pt modelId="{3EF376A9-C59F-469E-8C00-E5394D1C4D67}" type="parTrans" cxnId="{5B44C970-6BDC-415C-BBBE-A9805A33FB0D}">
      <dgm:prSet/>
      <dgm:spPr/>
      <dgm:t>
        <a:bodyPr/>
        <a:lstStyle/>
        <a:p>
          <a:endParaRPr lang="en-US" sz="1600"/>
        </a:p>
      </dgm:t>
    </dgm:pt>
    <dgm:pt modelId="{28A1B7F3-CCB8-43EF-8D84-90AC92CBBDC6}" type="sibTrans" cxnId="{5B44C970-6BDC-415C-BBBE-A9805A33FB0D}">
      <dgm:prSet/>
      <dgm:spPr/>
      <dgm:t>
        <a:bodyPr/>
        <a:lstStyle/>
        <a:p>
          <a:endParaRPr lang="en-US" sz="1600"/>
        </a:p>
      </dgm:t>
    </dgm:pt>
    <dgm:pt modelId="{6A3F244A-EFCD-4BFB-BA26-59FDEE592CA1}">
      <dgm:prSet custT="1"/>
      <dgm:spPr>
        <a:solidFill>
          <a:schemeClr val="accent2">
            <a:lumMod val="20000"/>
            <a:lumOff val="80000"/>
            <a:alpha val="90000"/>
          </a:schemeClr>
        </a:solidFill>
        <a:ln>
          <a:solidFill>
            <a:schemeClr val="tx1"/>
          </a:solidFill>
        </a:ln>
      </dgm:spPr>
      <dgm:t>
        <a:bodyPr/>
        <a:lstStyle/>
        <a:p>
          <a:r>
            <a:rPr lang="en-US" sz="1600" dirty="0" smtClean="0"/>
            <a:t>AMC of one mutual fund cannot be an AMC or trustee of another fund.</a:t>
          </a:r>
          <a:endParaRPr lang="en-US" sz="1600" dirty="0"/>
        </a:p>
      </dgm:t>
    </dgm:pt>
    <dgm:pt modelId="{32D4E5AF-A7FB-41AF-928F-8CC386A98BF9}" type="parTrans" cxnId="{F107A696-BC6C-460F-8B4B-59A29932D89E}">
      <dgm:prSet/>
      <dgm:spPr/>
      <dgm:t>
        <a:bodyPr/>
        <a:lstStyle/>
        <a:p>
          <a:endParaRPr lang="en-US" sz="1600"/>
        </a:p>
      </dgm:t>
    </dgm:pt>
    <dgm:pt modelId="{B4701214-360C-46AD-9A36-47F3F9E47AD8}" type="sibTrans" cxnId="{F107A696-BC6C-460F-8B4B-59A29932D89E}">
      <dgm:prSet/>
      <dgm:spPr/>
      <dgm:t>
        <a:bodyPr/>
        <a:lstStyle/>
        <a:p>
          <a:endParaRPr lang="en-US" sz="1600"/>
        </a:p>
      </dgm:t>
    </dgm:pt>
    <dgm:pt modelId="{81439675-BEB8-4E81-A142-EF18206EECBB}">
      <dgm:prSet custT="1"/>
      <dgm:spPr>
        <a:solidFill>
          <a:schemeClr val="accent6">
            <a:lumMod val="50000"/>
          </a:schemeClr>
        </a:solidFill>
        <a:ln>
          <a:solidFill>
            <a:schemeClr val="tx1"/>
          </a:solidFill>
        </a:ln>
      </dgm:spPr>
      <dgm:t>
        <a:bodyPr/>
        <a:lstStyle/>
        <a:p>
          <a:endParaRPr lang="en-US" sz="1600" dirty="0"/>
        </a:p>
      </dgm:t>
    </dgm:pt>
    <dgm:pt modelId="{CA35723E-EEF2-4336-A611-3727B943C39B}" type="parTrans" cxnId="{9EB8AEFF-0312-4106-940E-0877061760EB}">
      <dgm:prSet/>
      <dgm:spPr/>
      <dgm:t>
        <a:bodyPr/>
        <a:lstStyle/>
        <a:p>
          <a:endParaRPr lang="en-US" sz="1600"/>
        </a:p>
      </dgm:t>
    </dgm:pt>
    <dgm:pt modelId="{BCBC45E9-3823-4537-ADCD-0069A8A3504F}" type="sibTrans" cxnId="{9EB8AEFF-0312-4106-940E-0877061760EB}">
      <dgm:prSet/>
      <dgm:spPr/>
      <dgm:t>
        <a:bodyPr/>
        <a:lstStyle/>
        <a:p>
          <a:endParaRPr lang="en-US" sz="1600"/>
        </a:p>
      </dgm:t>
    </dgm:pt>
    <dgm:pt modelId="{AA259473-EB5E-493E-8242-124EB74A0D95}">
      <dgm:prSet custT="1"/>
      <dgm:spPr>
        <a:solidFill>
          <a:schemeClr val="accent2">
            <a:lumMod val="20000"/>
            <a:lumOff val="80000"/>
            <a:alpha val="90000"/>
          </a:schemeClr>
        </a:solidFill>
        <a:ln>
          <a:solidFill>
            <a:schemeClr val="tx1"/>
          </a:solidFill>
        </a:ln>
      </dgm:spPr>
      <dgm:t>
        <a:bodyPr/>
        <a:lstStyle/>
        <a:p>
          <a:r>
            <a:rPr lang="en-US" sz="1600" dirty="0" smtClean="0">
              <a:cs typeface="Arial" panose="020B0604020202020204" pitchFamily="34" charset="0"/>
            </a:rPr>
            <a:t>AMCs cannot engage in any business other than that of financial advisory and investment management</a:t>
          </a:r>
          <a:endParaRPr lang="en-US" sz="1600" dirty="0"/>
        </a:p>
      </dgm:t>
    </dgm:pt>
    <dgm:pt modelId="{4D891780-54A5-4A5B-A478-DB73EAE91948}" type="parTrans" cxnId="{99E3068B-F9D4-4875-B905-C929CE1966CC}">
      <dgm:prSet/>
      <dgm:spPr/>
      <dgm:t>
        <a:bodyPr/>
        <a:lstStyle/>
        <a:p>
          <a:endParaRPr lang="en-US" sz="1600"/>
        </a:p>
      </dgm:t>
    </dgm:pt>
    <dgm:pt modelId="{62FAB742-28B7-42F5-AA1D-07D5AA3C53D5}" type="sibTrans" cxnId="{99E3068B-F9D4-4875-B905-C929CE1966CC}">
      <dgm:prSet/>
      <dgm:spPr/>
      <dgm:t>
        <a:bodyPr/>
        <a:lstStyle/>
        <a:p>
          <a:endParaRPr lang="en-US" sz="1600"/>
        </a:p>
      </dgm:t>
    </dgm:pt>
    <dgm:pt modelId="{7300D36A-70FF-46B7-BA5F-75DBBE1033B5}" type="pres">
      <dgm:prSet presAssocID="{0457E97F-3273-4FBE-BCB8-AEBE94AD0BC9}" presName="linearFlow" presStyleCnt="0">
        <dgm:presLayoutVars>
          <dgm:dir/>
          <dgm:animLvl val="lvl"/>
          <dgm:resizeHandles val="exact"/>
        </dgm:presLayoutVars>
      </dgm:prSet>
      <dgm:spPr/>
      <dgm:t>
        <a:bodyPr/>
        <a:lstStyle/>
        <a:p>
          <a:endParaRPr lang="en-US"/>
        </a:p>
      </dgm:t>
    </dgm:pt>
    <dgm:pt modelId="{26EAA81C-8E00-4864-9C96-1165EE3F89FC}" type="pres">
      <dgm:prSet presAssocID="{EBC1D0F5-564E-4043-80B7-89427EDC4C83}" presName="composite" presStyleCnt="0"/>
      <dgm:spPr/>
    </dgm:pt>
    <dgm:pt modelId="{0FE296D4-A515-4B20-A629-80BB9100E9FF}" type="pres">
      <dgm:prSet presAssocID="{EBC1D0F5-564E-4043-80B7-89427EDC4C83}" presName="parentText" presStyleLbl="alignNode1" presStyleIdx="0" presStyleCnt="8">
        <dgm:presLayoutVars>
          <dgm:chMax val="1"/>
          <dgm:bulletEnabled val="1"/>
        </dgm:presLayoutVars>
      </dgm:prSet>
      <dgm:spPr/>
      <dgm:t>
        <a:bodyPr/>
        <a:lstStyle/>
        <a:p>
          <a:endParaRPr lang="en-US"/>
        </a:p>
      </dgm:t>
    </dgm:pt>
    <dgm:pt modelId="{30598CBF-1CC2-4A3C-AF77-D937B963842A}" type="pres">
      <dgm:prSet presAssocID="{EBC1D0F5-564E-4043-80B7-89427EDC4C83}" presName="descendantText" presStyleLbl="alignAcc1" presStyleIdx="0" presStyleCnt="8">
        <dgm:presLayoutVars>
          <dgm:bulletEnabled val="1"/>
        </dgm:presLayoutVars>
      </dgm:prSet>
      <dgm:spPr/>
      <dgm:t>
        <a:bodyPr/>
        <a:lstStyle/>
        <a:p>
          <a:endParaRPr lang="en-US"/>
        </a:p>
      </dgm:t>
    </dgm:pt>
    <dgm:pt modelId="{84E3F0B7-6ECC-48BC-B533-2EAD4B290068}" type="pres">
      <dgm:prSet presAssocID="{D791729C-8F2A-4745-8204-B01414B53210}" presName="sp" presStyleCnt="0"/>
      <dgm:spPr/>
    </dgm:pt>
    <dgm:pt modelId="{DDC60F9B-5A44-49FB-BEA2-F5304ECE8456}" type="pres">
      <dgm:prSet presAssocID="{D5CDD851-1652-42DA-9F41-FDC013992D7D}" presName="composite" presStyleCnt="0"/>
      <dgm:spPr/>
    </dgm:pt>
    <dgm:pt modelId="{6A065BE5-FBFA-4A0C-A825-074E7E878C4E}" type="pres">
      <dgm:prSet presAssocID="{D5CDD851-1652-42DA-9F41-FDC013992D7D}" presName="parentText" presStyleLbl="alignNode1" presStyleIdx="1" presStyleCnt="8">
        <dgm:presLayoutVars>
          <dgm:chMax val="1"/>
          <dgm:bulletEnabled val="1"/>
        </dgm:presLayoutVars>
      </dgm:prSet>
      <dgm:spPr/>
      <dgm:t>
        <a:bodyPr/>
        <a:lstStyle/>
        <a:p>
          <a:endParaRPr lang="en-US"/>
        </a:p>
      </dgm:t>
    </dgm:pt>
    <dgm:pt modelId="{7556D7A6-6D6E-4917-B04E-80DFD4990960}" type="pres">
      <dgm:prSet presAssocID="{D5CDD851-1652-42DA-9F41-FDC013992D7D}" presName="descendantText" presStyleLbl="alignAcc1" presStyleIdx="1" presStyleCnt="8">
        <dgm:presLayoutVars>
          <dgm:bulletEnabled val="1"/>
        </dgm:presLayoutVars>
      </dgm:prSet>
      <dgm:spPr/>
      <dgm:t>
        <a:bodyPr/>
        <a:lstStyle/>
        <a:p>
          <a:endParaRPr lang="en-US"/>
        </a:p>
      </dgm:t>
    </dgm:pt>
    <dgm:pt modelId="{34E334ED-0833-498E-9DBA-1BC937C6728A}" type="pres">
      <dgm:prSet presAssocID="{CDDD9B67-2880-4E1F-805B-EDBC55D1AB26}" presName="sp" presStyleCnt="0"/>
      <dgm:spPr/>
    </dgm:pt>
    <dgm:pt modelId="{48FBF1E9-CD8A-472D-BB1F-A65B0B96E566}" type="pres">
      <dgm:prSet presAssocID="{BADE20CA-E262-49EE-A4FF-AA58691F746E}" presName="composite" presStyleCnt="0"/>
      <dgm:spPr/>
    </dgm:pt>
    <dgm:pt modelId="{48A167BD-E44A-457A-8D19-B74A1EC862B4}" type="pres">
      <dgm:prSet presAssocID="{BADE20CA-E262-49EE-A4FF-AA58691F746E}" presName="parentText" presStyleLbl="alignNode1" presStyleIdx="2" presStyleCnt="8">
        <dgm:presLayoutVars>
          <dgm:chMax val="1"/>
          <dgm:bulletEnabled val="1"/>
        </dgm:presLayoutVars>
      </dgm:prSet>
      <dgm:spPr/>
      <dgm:t>
        <a:bodyPr/>
        <a:lstStyle/>
        <a:p>
          <a:endParaRPr lang="en-US"/>
        </a:p>
      </dgm:t>
    </dgm:pt>
    <dgm:pt modelId="{BD1CCF4C-78E8-47FF-BFEE-6FC0BC5D84B9}" type="pres">
      <dgm:prSet presAssocID="{BADE20CA-E262-49EE-A4FF-AA58691F746E}" presName="descendantText" presStyleLbl="alignAcc1" presStyleIdx="2" presStyleCnt="8">
        <dgm:presLayoutVars>
          <dgm:bulletEnabled val="1"/>
        </dgm:presLayoutVars>
      </dgm:prSet>
      <dgm:spPr/>
      <dgm:t>
        <a:bodyPr/>
        <a:lstStyle/>
        <a:p>
          <a:endParaRPr lang="en-US"/>
        </a:p>
      </dgm:t>
    </dgm:pt>
    <dgm:pt modelId="{9E0F34A0-5F45-49A9-A5C9-0766D3306320}" type="pres">
      <dgm:prSet presAssocID="{04ABA943-A284-4E68-B15F-F7580C080045}" presName="sp" presStyleCnt="0"/>
      <dgm:spPr/>
    </dgm:pt>
    <dgm:pt modelId="{F2C67815-F20D-4338-8D7A-1F8D09136AF4}" type="pres">
      <dgm:prSet presAssocID="{59D647FB-AD37-4021-9821-A6A96A7ED2F8}" presName="composite" presStyleCnt="0"/>
      <dgm:spPr/>
    </dgm:pt>
    <dgm:pt modelId="{6F30FB82-2676-42E3-BF33-9E150D620CAA}" type="pres">
      <dgm:prSet presAssocID="{59D647FB-AD37-4021-9821-A6A96A7ED2F8}" presName="parentText" presStyleLbl="alignNode1" presStyleIdx="3" presStyleCnt="8">
        <dgm:presLayoutVars>
          <dgm:chMax val="1"/>
          <dgm:bulletEnabled val="1"/>
        </dgm:presLayoutVars>
      </dgm:prSet>
      <dgm:spPr/>
      <dgm:t>
        <a:bodyPr/>
        <a:lstStyle/>
        <a:p>
          <a:endParaRPr lang="en-US"/>
        </a:p>
      </dgm:t>
    </dgm:pt>
    <dgm:pt modelId="{A9FC95C2-6E0F-434A-9072-7A9391DE0826}" type="pres">
      <dgm:prSet presAssocID="{59D647FB-AD37-4021-9821-A6A96A7ED2F8}" presName="descendantText" presStyleLbl="alignAcc1" presStyleIdx="3" presStyleCnt="8">
        <dgm:presLayoutVars>
          <dgm:bulletEnabled val="1"/>
        </dgm:presLayoutVars>
      </dgm:prSet>
      <dgm:spPr/>
      <dgm:t>
        <a:bodyPr/>
        <a:lstStyle/>
        <a:p>
          <a:endParaRPr lang="en-US"/>
        </a:p>
      </dgm:t>
    </dgm:pt>
    <dgm:pt modelId="{4E80E8F7-2B15-45F8-B2BB-EC042B82960C}" type="pres">
      <dgm:prSet presAssocID="{B63356E7-C84E-4BB5-9F82-0FFFDB2D1D71}" presName="sp" presStyleCnt="0"/>
      <dgm:spPr/>
    </dgm:pt>
    <dgm:pt modelId="{095851DA-712B-4F2F-A528-EC4C086E15F2}" type="pres">
      <dgm:prSet presAssocID="{E6537999-6615-4378-BFAF-7BBCA593DE88}" presName="composite" presStyleCnt="0"/>
      <dgm:spPr/>
    </dgm:pt>
    <dgm:pt modelId="{E6B513E6-A429-4A33-8102-7A067C007FFD}" type="pres">
      <dgm:prSet presAssocID="{E6537999-6615-4378-BFAF-7BBCA593DE88}" presName="parentText" presStyleLbl="alignNode1" presStyleIdx="4" presStyleCnt="8">
        <dgm:presLayoutVars>
          <dgm:chMax val="1"/>
          <dgm:bulletEnabled val="1"/>
        </dgm:presLayoutVars>
      </dgm:prSet>
      <dgm:spPr/>
      <dgm:t>
        <a:bodyPr/>
        <a:lstStyle/>
        <a:p>
          <a:endParaRPr lang="en-US"/>
        </a:p>
      </dgm:t>
    </dgm:pt>
    <dgm:pt modelId="{D3F65878-F132-413D-85C8-FE3A1E5836EE}" type="pres">
      <dgm:prSet presAssocID="{E6537999-6615-4378-BFAF-7BBCA593DE88}" presName="descendantText" presStyleLbl="alignAcc1" presStyleIdx="4" presStyleCnt="8">
        <dgm:presLayoutVars>
          <dgm:bulletEnabled val="1"/>
        </dgm:presLayoutVars>
      </dgm:prSet>
      <dgm:spPr/>
      <dgm:t>
        <a:bodyPr/>
        <a:lstStyle/>
        <a:p>
          <a:endParaRPr lang="en-US"/>
        </a:p>
      </dgm:t>
    </dgm:pt>
    <dgm:pt modelId="{C5EF0B0B-AF77-4FBD-A4DE-98CAE01C6E2C}" type="pres">
      <dgm:prSet presAssocID="{A824DF46-5EB9-41A6-8915-F09D17760E2F}" presName="sp" presStyleCnt="0"/>
      <dgm:spPr/>
    </dgm:pt>
    <dgm:pt modelId="{ACBCFA73-0CB1-4357-9DD4-DDEB25B2A6D2}" type="pres">
      <dgm:prSet presAssocID="{C725F731-BE69-447B-AF3D-61D9CDDCAB7E}" presName="composite" presStyleCnt="0"/>
      <dgm:spPr/>
    </dgm:pt>
    <dgm:pt modelId="{294FC537-1BF9-4A9E-B1F5-14C70C21EA57}" type="pres">
      <dgm:prSet presAssocID="{C725F731-BE69-447B-AF3D-61D9CDDCAB7E}" presName="parentText" presStyleLbl="alignNode1" presStyleIdx="5" presStyleCnt="8">
        <dgm:presLayoutVars>
          <dgm:chMax val="1"/>
          <dgm:bulletEnabled val="1"/>
        </dgm:presLayoutVars>
      </dgm:prSet>
      <dgm:spPr/>
      <dgm:t>
        <a:bodyPr/>
        <a:lstStyle/>
        <a:p>
          <a:endParaRPr lang="en-US"/>
        </a:p>
      </dgm:t>
    </dgm:pt>
    <dgm:pt modelId="{45E54322-2AD4-403B-A281-660C006348F7}" type="pres">
      <dgm:prSet presAssocID="{C725F731-BE69-447B-AF3D-61D9CDDCAB7E}" presName="descendantText" presStyleLbl="alignAcc1" presStyleIdx="5" presStyleCnt="8">
        <dgm:presLayoutVars>
          <dgm:bulletEnabled val="1"/>
        </dgm:presLayoutVars>
      </dgm:prSet>
      <dgm:spPr/>
      <dgm:t>
        <a:bodyPr/>
        <a:lstStyle/>
        <a:p>
          <a:endParaRPr lang="en-US"/>
        </a:p>
      </dgm:t>
    </dgm:pt>
    <dgm:pt modelId="{5251F00E-5F42-4EEF-8433-69A88544D05A}" type="pres">
      <dgm:prSet presAssocID="{B27C0D81-635A-4AD3-8D92-03BBC3E6A4BA}" presName="sp" presStyleCnt="0"/>
      <dgm:spPr/>
    </dgm:pt>
    <dgm:pt modelId="{4ABD75EA-A4A5-4EC2-8012-EFD558A5AAF2}" type="pres">
      <dgm:prSet presAssocID="{B09DA96D-8DF1-4BE5-A990-5567B75FE3BA}" presName="composite" presStyleCnt="0"/>
      <dgm:spPr/>
    </dgm:pt>
    <dgm:pt modelId="{F6DAB37F-AF0F-4460-B8BE-BEBB8055EAFD}" type="pres">
      <dgm:prSet presAssocID="{B09DA96D-8DF1-4BE5-A990-5567B75FE3BA}" presName="parentText" presStyleLbl="alignNode1" presStyleIdx="6" presStyleCnt="8">
        <dgm:presLayoutVars>
          <dgm:chMax val="1"/>
          <dgm:bulletEnabled val="1"/>
        </dgm:presLayoutVars>
      </dgm:prSet>
      <dgm:spPr/>
      <dgm:t>
        <a:bodyPr/>
        <a:lstStyle/>
        <a:p>
          <a:endParaRPr lang="en-US"/>
        </a:p>
      </dgm:t>
    </dgm:pt>
    <dgm:pt modelId="{65FB1504-4DCD-40E7-9FB5-67DE2ED50915}" type="pres">
      <dgm:prSet presAssocID="{B09DA96D-8DF1-4BE5-A990-5567B75FE3BA}" presName="descendantText" presStyleLbl="alignAcc1" presStyleIdx="6" presStyleCnt="8">
        <dgm:presLayoutVars>
          <dgm:bulletEnabled val="1"/>
        </dgm:presLayoutVars>
      </dgm:prSet>
      <dgm:spPr/>
      <dgm:t>
        <a:bodyPr/>
        <a:lstStyle/>
        <a:p>
          <a:endParaRPr lang="en-US"/>
        </a:p>
      </dgm:t>
    </dgm:pt>
    <dgm:pt modelId="{91127CBF-7DFC-4B6B-BCC0-507C556EEE38}" type="pres">
      <dgm:prSet presAssocID="{28A1B7F3-CCB8-43EF-8D84-90AC92CBBDC6}" presName="sp" presStyleCnt="0"/>
      <dgm:spPr/>
    </dgm:pt>
    <dgm:pt modelId="{A9C6F051-B728-47F4-81A5-54A2C97896FF}" type="pres">
      <dgm:prSet presAssocID="{81439675-BEB8-4E81-A142-EF18206EECBB}" presName="composite" presStyleCnt="0"/>
      <dgm:spPr/>
    </dgm:pt>
    <dgm:pt modelId="{CC3A32E4-8609-42A9-81DB-B9215901C08A}" type="pres">
      <dgm:prSet presAssocID="{81439675-BEB8-4E81-A142-EF18206EECBB}" presName="parentText" presStyleLbl="alignNode1" presStyleIdx="7" presStyleCnt="8">
        <dgm:presLayoutVars>
          <dgm:chMax val="1"/>
          <dgm:bulletEnabled val="1"/>
        </dgm:presLayoutVars>
      </dgm:prSet>
      <dgm:spPr/>
      <dgm:t>
        <a:bodyPr/>
        <a:lstStyle/>
        <a:p>
          <a:endParaRPr lang="en-US"/>
        </a:p>
      </dgm:t>
    </dgm:pt>
    <dgm:pt modelId="{C3ECC03E-8ECA-41CE-800D-BA4360A1F70F}" type="pres">
      <dgm:prSet presAssocID="{81439675-BEB8-4E81-A142-EF18206EECBB}" presName="descendantText" presStyleLbl="alignAcc1" presStyleIdx="7" presStyleCnt="8">
        <dgm:presLayoutVars>
          <dgm:bulletEnabled val="1"/>
        </dgm:presLayoutVars>
      </dgm:prSet>
      <dgm:spPr/>
      <dgm:t>
        <a:bodyPr/>
        <a:lstStyle/>
        <a:p>
          <a:endParaRPr lang="en-US"/>
        </a:p>
      </dgm:t>
    </dgm:pt>
  </dgm:ptLst>
  <dgm:cxnLst>
    <dgm:cxn modelId="{E9D1EF95-BB4F-44FD-9888-D3AE6E770C7D}" srcId="{E6537999-6615-4378-BFAF-7BBCA593DE88}" destId="{48C6744C-CAFE-4677-A9BE-787618E15B6E}" srcOrd="0" destOrd="0" parTransId="{E13509EB-F547-4F9D-AEBB-C0A247133378}" sibTransId="{9D632CE7-0077-4EED-968C-044F757B1AAB}"/>
    <dgm:cxn modelId="{8EB630A2-4B57-4F8E-9DDC-2108453E72CD}" srcId="{D5CDD851-1652-42DA-9F41-FDC013992D7D}" destId="{EFEDA8EB-8301-4291-935B-40DC1C4C059C}" srcOrd="0" destOrd="0" parTransId="{E5D0725E-E289-4387-B376-2FFAFDED008D}" sibTransId="{AD44B5FC-A484-4F08-8EC8-53FB8C0D7486}"/>
    <dgm:cxn modelId="{99E3068B-F9D4-4875-B905-C929CE1966CC}" srcId="{81439675-BEB8-4E81-A142-EF18206EECBB}" destId="{AA259473-EB5E-493E-8242-124EB74A0D95}" srcOrd="0" destOrd="0" parTransId="{4D891780-54A5-4A5B-A478-DB73EAE91948}" sibTransId="{62FAB742-28B7-42F5-AA1D-07D5AA3C53D5}"/>
    <dgm:cxn modelId="{F0711E54-8E9B-46C4-9E4F-066B1747B5E0}" type="presOf" srcId="{D5CDD851-1652-42DA-9F41-FDC013992D7D}" destId="{6A065BE5-FBFA-4A0C-A825-074E7E878C4E}" srcOrd="0" destOrd="0" presId="urn:microsoft.com/office/officeart/2005/8/layout/chevron2"/>
    <dgm:cxn modelId="{4A44BF55-FAC2-4433-AB29-1FA97D4D7919}" type="presOf" srcId="{C725F731-BE69-447B-AF3D-61D9CDDCAB7E}" destId="{294FC537-1BF9-4A9E-B1F5-14C70C21EA57}" srcOrd="0" destOrd="0" presId="urn:microsoft.com/office/officeart/2005/8/layout/chevron2"/>
    <dgm:cxn modelId="{EF213AAF-F527-434A-96D1-90DF12903CCF}" type="presOf" srcId="{562DE932-B919-45BE-AE20-C4661581AC20}" destId="{30598CBF-1CC2-4A3C-AF77-D937B963842A}" srcOrd="0" destOrd="0" presId="urn:microsoft.com/office/officeart/2005/8/layout/chevron2"/>
    <dgm:cxn modelId="{F91A3413-A012-43AA-A44D-DFF0B70285D3}" type="presOf" srcId="{EBC1D0F5-564E-4043-80B7-89427EDC4C83}" destId="{0FE296D4-A515-4B20-A629-80BB9100E9FF}" srcOrd="0" destOrd="0" presId="urn:microsoft.com/office/officeart/2005/8/layout/chevron2"/>
    <dgm:cxn modelId="{4E036015-3744-4215-9654-CE010507CC81}" type="presOf" srcId="{B09DA96D-8DF1-4BE5-A990-5567B75FE3BA}" destId="{F6DAB37F-AF0F-4460-B8BE-BEBB8055EAFD}" srcOrd="0" destOrd="0" presId="urn:microsoft.com/office/officeart/2005/8/layout/chevron2"/>
    <dgm:cxn modelId="{D83CDD68-7E83-404C-93CE-34BB48A1FAFF}" srcId="{0457E97F-3273-4FBE-BCB8-AEBE94AD0BC9}" destId="{59D647FB-AD37-4021-9821-A6A96A7ED2F8}" srcOrd="3" destOrd="0" parTransId="{CA4B25D4-1C26-479D-9124-346A0F81BEE9}" sibTransId="{B63356E7-C84E-4BB5-9F82-0FFFDB2D1D71}"/>
    <dgm:cxn modelId="{46F2B6C3-392C-47EF-A7ED-1363D4731430}" type="presOf" srcId="{38DA86FB-0858-467D-B0D8-201066AFCE7D}" destId="{45E54322-2AD4-403B-A281-660C006348F7}" srcOrd="0" destOrd="0" presId="urn:microsoft.com/office/officeart/2005/8/layout/chevron2"/>
    <dgm:cxn modelId="{6FDE0A5B-C7E1-48E0-B44C-65E1F9E6CE1D}" srcId="{0457E97F-3273-4FBE-BCB8-AEBE94AD0BC9}" destId="{D5CDD851-1652-42DA-9F41-FDC013992D7D}" srcOrd="1" destOrd="0" parTransId="{2552A24E-EA7D-493E-B388-D1D3EB9C6C71}" sibTransId="{CDDD9B67-2880-4E1F-805B-EDBC55D1AB26}"/>
    <dgm:cxn modelId="{7207061D-966B-4B10-BB0A-9285AC66E6E1}" srcId="{EBC1D0F5-564E-4043-80B7-89427EDC4C83}" destId="{562DE932-B919-45BE-AE20-C4661581AC20}" srcOrd="0" destOrd="0" parTransId="{04761BE4-9EBA-4EF5-B064-F6C2CEA0FE6D}" sibTransId="{F460E32A-F443-496E-9225-A8E2C1E81A88}"/>
    <dgm:cxn modelId="{C1F4CCD3-D533-4E2B-A355-4A06C8C0C91E}" srcId="{0457E97F-3273-4FBE-BCB8-AEBE94AD0BC9}" destId="{EBC1D0F5-564E-4043-80B7-89427EDC4C83}" srcOrd="0" destOrd="0" parTransId="{C997B9AD-7E65-441C-908F-C13A68BEF7C7}" sibTransId="{D791729C-8F2A-4745-8204-B01414B53210}"/>
    <dgm:cxn modelId="{26DA0DA8-A0FD-4F6C-8BCC-AD83A852D12F}" type="presOf" srcId="{6F17DAF6-CD35-458C-9007-945B596CA675}" destId="{A9FC95C2-6E0F-434A-9072-7A9391DE0826}" srcOrd="0" destOrd="0" presId="urn:microsoft.com/office/officeart/2005/8/layout/chevron2"/>
    <dgm:cxn modelId="{837ECF39-A1A5-4149-9811-B4E4681D2B86}" srcId="{0457E97F-3273-4FBE-BCB8-AEBE94AD0BC9}" destId="{E6537999-6615-4378-BFAF-7BBCA593DE88}" srcOrd="4" destOrd="0" parTransId="{8B0B78AE-F57B-439F-B84E-88C4DB72B46D}" sibTransId="{A824DF46-5EB9-41A6-8915-F09D17760E2F}"/>
    <dgm:cxn modelId="{BF1DEF24-DFC2-4DED-BB1B-417EBFC35A8B}" type="presOf" srcId="{59D647FB-AD37-4021-9821-A6A96A7ED2F8}" destId="{6F30FB82-2676-42E3-BF33-9E150D620CAA}" srcOrd="0" destOrd="0" presId="urn:microsoft.com/office/officeart/2005/8/layout/chevron2"/>
    <dgm:cxn modelId="{5A253C4D-B886-469A-A53A-01D54B5ED1C1}" type="presOf" srcId="{EFEDA8EB-8301-4291-935B-40DC1C4C059C}" destId="{7556D7A6-6D6E-4917-B04E-80DFD4990960}" srcOrd="0" destOrd="0" presId="urn:microsoft.com/office/officeart/2005/8/layout/chevron2"/>
    <dgm:cxn modelId="{5B44C970-6BDC-415C-BBBE-A9805A33FB0D}" srcId="{0457E97F-3273-4FBE-BCB8-AEBE94AD0BC9}" destId="{B09DA96D-8DF1-4BE5-A990-5567B75FE3BA}" srcOrd="6" destOrd="0" parTransId="{3EF376A9-C59F-469E-8C00-E5394D1C4D67}" sibTransId="{28A1B7F3-CCB8-43EF-8D84-90AC92CBBDC6}"/>
    <dgm:cxn modelId="{57ACE496-C5E2-4F71-9E71-17D29A6AF193}" type="presOf" srcId="{48C6744C-CAFE-4677-A9BE-787618E15B6E}" destId="{D3F65878-F132-413D-85C8-FE3A1E5836EE}" srcOrd="0" destOrd="0" presId="urn:microsoft.com/office/officeart/2005/8/layout/chevron2"/>
    <dgm:cxn modelId="{7BF0EDF2-658A-420E-9BC9-188A6F1B4E0C}" srcId="{BADE20CA-E262-49EE-A4FF-AA58691F746E}" destId="{E275AFDA-E41E-4FFA-A34D-33A699054818}" srcOrd="0" destOrd="0" parTransId="{CB177A45-F545-49CD-80FB-952F78F1A61B}" sibTransId="{9984EAF5-A2BC-472D-9ED6-8DEAF551A68D}"/>
    <dgm:cxn modelId="{E43142A7-2DD7-4F83-A1F7-391984657AAD}" type="presOf" srcId="{BADE20CA-E262-49EE-A4FF-AA58691F746E}" destId="{48A167BD-E44A-457A-8D19-B74A1EC862B4}" srcOrd="0" destOrd="0" presId="urn:microsoft.com/office/officeart/2005/8/layout/chevron2"/>
    <dgm:cxn modelId="{9D3F2299-900A-44C8-89DB-2711EBDE101B}" type="presOf" srcId="{0457E97F-3273-4FBE-BCB8-AEBE94AD0BC9}" destId="{7300D36A-70FF-46B7-BA5F-75DBBE1033B5}" srcOrd="0" destOrd="0" presId="urn:microsoft.com/office/officeart/2005/8/layout/chevron2"/>
    <dgm:cxn modelId="{4A1B34FF-7A82-44E0-926C-4477531EB2EF}" type="presOf" srcId="{AA259473-EB5E-493E-8242-124EB74A0D95}" destId="{C3ECC03E-8ECA-41CE-800D-BA4360A1F70F}" srcOrd="0" destOrd="0" presId="urn:microsoft.com/office/officeart/2005/8/layout/chevron2"/>
    <dgm:cxn modelId="{7FD4295A-5657-4FC6-B7E8-606DA0D34F6B}" type="presOf" srcId="{6A3F244A-EFCD-4BFB-BA26-59FDEE592CA1}" destId="{65FB1504-4DCD-40E7-9FB5-67DE2ED50915}" srcOrd="0" destOrd="0" presId="urn:microsoft.com/office/officeart/2005/8/layout/chevron2"/>
    <dgm:cxn modelId="{9EB8AEFF-0312-4106-940E-0877061760EB}" srcId="{0457E97F-3273-4FBE-BCB8-AEBE94AD0BC9}" destId="{81439675-BEB8-4E81-A142-EF18206EECBB}" srcOrd="7" destOrd="0" parTransId="{CA35723E-EEF2-4336-A611-3727B943C39B}" sibTransId="{BCBC45E9-3823-4537-ADCD-0069A8A3504F}"/>
    <dgm:cxn modelId="{F107A696-BC6C-460F-8B4B-59A29932D89E}" srcId="{B09DA96D-8DF1-4BE5-A990-5567B75FE3BA}" destId="{6A3F244A-EFCD-4BFB-BA26-59FDEE592CA1}" srcOrd="0" destOrd="0" parTransId="{32D4E5AF-A7FB-41AF-928F-8CC386A98BF9}" sibTransId="{B4701214-360C-46AD-9A36-47F3F9E47AD8}"/>
    <dgm:cxn modelId="{6570C5EB-B751-4D02-B7FC-C59C74E3CAFE}" type="presOf" srcId="{81439675-BEB8-4E81-A142-EF18206EECBB}" destId="{CC3A32E4-8609-42A9-81DB-B9215901C08A}" srcOrd="0" destOrd="0" presId="urn:microsoft.com/office/officeart/2005/8/layout/chevron2"/>
    <dgm:cxn modelId="{773ADF52-F3A7-4D3B-B58A-3597FD607C5F}" srcId="{59D647FB-AD37-4021-9821-A6A96A7ED2F8}" destId="{6F17DAF6-CD35-458C-9007-945B596CA675}" srcOrd="0" destOrd="0" parTransId="{2DB25693-F7A0-4D25-BD96-51196AA83799}" sibTransId="{84D43E1D-C5AE-4768-BA97-E2BA8ED483C6}"/>
    <dgm:cxn modelId="{7F47101F-1287-4763-933A-A19279CA2798}" type="presOf" srcId="{E6537999-6615-4378-BFAF-7BBCA593DE88}" destId="{E6B513E6-A429-4A33-8102-7A067C007FFD}" srcOrd="0" destOrd="0" presId="urn:microsoft.com/office/officeart/2005/8/layout/chevron2"/>
    <dgm:cxn modelId="{E2D7D059-BA0E-464F-A1D7-558D7EDD9024}" type="presOf" srcId="{E275AFDA-E41E-4FFA-A34D-33A699054818}" destId="{BD1CCF4C-78E8-47FF-BFEE-6FC0BC5D84B9}" srcOrd="0" destOrd="0" presId="urn:microsoft.com/office/officeart/2005/8/layout/chevron2"/>
    <dgm:cxn modelId="{8C5F8D53-E4E1-4F1B-ACC8-2E9B5A7421D9}" srcId="{C725F731-BE69-447B-AF3D-61D9CDDCAB7E}" destId="{38DA86FB-0858-467D-B0D8-201066AFCE7D}" srcOrd="0" destOrd="0" parTransId="{64B337FA-12DC-49F5-91E8-DBBC452D3876}" sibTransId="{723112BD-FA32-48BD-A55D-7B56B327105C}"/>
    <dgm:cxn modelId="{9790D026-725E-482C-A590-90A610CCCBCB}" srcId="{0457E97F-3273-4FBE-BCB8-AEBE94AD0BC9}" destId="{C725F731-BE69-447B-AF3D-61D9CDDCAB7E}" srcOrd="5" destOrd="0" parTransId="{F4B52F71-2E45-47EA-80FB-FB3E51EB0AE4}" sibTransId="{B27C0D81-635A-4AD3-8D92-03BBC3E6A4BA}"/>
    <dgm:cxn modelId="{F19C2FD9-7AC9-43F1-9B92-99956C2ECF0E}" srcId="{0457E97F-3273-4FBE-BCB8-AEBE94AD0BC9}" destId="{BADE20CA-E262-49EE-A4FF-AA58691F746E}" srcOrd="2" destOrd="0" parTransId="{3812958C-B0AE-4997-A5EE-C41C8DFAD5DE}" sibTransId="{04ABA943-A284-4E68-B15F-F7580C080045}"/>
    <dgm:cxn modelId="{3239D66D-583B-4147-B92E-DC9B54EA2F32}" type="presParOf" srcId="{7300D36A-70FF-46B7-BA5F-75DBBE1033B5}" destId="{26EAA81C-8E00-4864-9C96-1165EE3F89FC}" srcOrd="0" destOrd="0" presId="urn:microsoft.com/office/officeart/2005/8/layout/chevron2"/>
    <dgm:cxn modelId="{AD232C02-9D1B-4C46-8691-6C22208E2C72}" type="presParOf" srcId="{26EAA81C-8E00-4864-9C96-1165EE3F89FC}" destId="{0FE296D4-A515-4B20-A629-80BB9100E9FF}" srcOrd="0" destOrd="0" presId="urn:microsoft.com/office/officeart/2005/8/layout/chevron2"/>
    <dgm:cxn modelId="{082E659D-D4E2-4AF8-81FA-D1F1A7D931F8}" type="presParOf" srcId="{26EAA81C-8E00-4864-9C96-1165EE3F89FC}" destId="{30598CBF-1CC2-4A3C-AF77-D937B963842A}" srcOrd="1" destOrd="0" presId="urn:microsoft.com/office/officeart/2005/8/layout/chevron2"/>
    <dgm:cxn modelId="{1D3AC6B3-C7E0-4941-AB68-4E55312E4157}" type="presParOf" srcId="{7300D36A-70FF-46B7-BA5F-75DBBE1033B5}" destId="{84E3F0B7-6ECC-48BC-B533-2EAD4B290068}" srcOrd="1" destOrd="0" presId="urn:microsoft.com/office/officeart/2005/8/layout/chevron2"/>
    <dgm:cxn modelId="{BD0B27D3-B042-474B-AB93-FE0C5FCAF16D}" type="presParOf" srcId="{7300D36A-70FF-46B7-BA5F-75DBBE1033B5}" destId="{DDC60F9B-5A44-49FB-BEA2-F5304ECE8456}" srcOrd="2" destOrd="0" presId="urn:microsoft.com/office/officeart/2005/8/layout/chevron2"/>
    <dgm:cxn modelId="{CB617A71-CF4F-4CE5-9822-B1468DA36A4C}" type="presParOf" srcId="{DDC60F9B-5A44-49FB-BEA2-F5304ECE8456}" destId="{6A065BE5-FBFA-4A0C-A825-074E7E878C4E}" srcOrd="0" destOrd="0" presId="urn:microsoft.com/office/officeart/2005/8/layout/chevron2"/>
    <dgm:cxn modelId="{C510774B-C287-4952-80C1-ADA9942E65AE}" type="presParOf" srcId="{DDC60F9B-5A44-49FB-BEA2-F5304ECE8456}" destId="{7556D7A6-6D6E-4917-B04E-80DFD4990960}" srcOrd="1" destOrd="0" presId="urn:microsoft.com/office/officeart/2005/8/layout/chevron2"/>
    <dgm:cxn modelId="{5A9051C5-6E05-409D-A655-8F893CB317DF}" type="presParOf" srcId="{7300D36A-70FF-46B7-BA5F-75DBBE1033B5}" destId="{34E334ED-0833-498E-9DBA-1BC937C6728A}" srcOrd="3" destOrd="0" presId="urn:microsoft.com/office/officeart/2005/8/layout/chevron2"/>
    <dgm:cxn modelId="{267C343D-44A8-4A69-89E4-6FD2FD4B0605}" type="presParOf" srcId="{7300D36A-70FF-46B7-BA5F-75DBBE1033B5}" destId="{48FBF1E9-CD8A-472D-BB1F-A65B0B96E566}" srcOrd="4" destOrd="0" presId="urn:microsoft.com/office/officeart/2005/8/layout/chevron2"/>
    <dgm:cxn modelId="{D929AB4F-ECDD-4BFE-8A7C-03675E5E54F1}" type="presParOf" srcId="{48FBF1E9-CD8A-472D-BB1F-A65B0B96E566}" destId="{48A167BD-E44A-457A-8D19-B74A1EC862B4}" srcOrd="0" destOrd="0" presId="urn:microsoft.com/office/officeart/2005/8/layout/chevron2"/>
    <dgm:cxn modelId="{3DF00E4B-B09B-4C88-A1AB-E7E611EA2D4D}" type="presParOf" srcId="{48FBF1E9-CD8A-472D-BB1F-A65B0B96E566}" destId="{BD1CCF4C-78E8-47FF-BFEE-6FC0BC5D84B9}" srcOrd="1" destOrd="0" presId="urn:microsoft.com/office/officeart/2005/8/layout/chevron2"/>
    <dgm:cxn modelId="{4EE4CB6E-5038-4C3C-94F0-B3A286C3C81E}" type="presParOf" srcId="{7300D36A-70FF-46B7-BA5F-75DBBE1033B5}" destId="{9E0F34A0-5F45-49A9-A5C9-0766D3306320}" srcOrd="5" destOrd="0" presId="urn:microsoft.com/office/officeart/2005/8/layout/chevron2"/>
    <dgm:cxn modelId="{A25EFBF3-DEEE-4D2D-9C22-F1BFEDC20493}" type="presParOf" srcId="{7300D36A-70FF-46B7-BA5F-75DBBE1033B5}" destId="{F2C67815-F20D-4338-8D7A-1F8D09136AF4}" srcOrd="6" destOrd="0" presId="urn:microsoft.com/office/officeart/2005/8/layout/chevron2"/>
    <dgm:cxn modelId="{8631310D-277F-43ED-9976-01F1CEBFC66D}" type="presParOf" srcId="{F2C67815-F20D-4338-8D7A-1F8D09136AF4}" destId="{6F30FB82-2676-42E3-BF33-9E150D620CAA}" srcOrd="0" destOrd="0" presId="urn:microsoft.com/office/officeart/2005/8/layout/chevron2"/>
    <dgm:cxn modelId="{F0426240-F97B-4B7A-A897-FDC8EE39A2AF}" type="presParOf" srcId="{F2C67815-F20D-4338-8D7A-1F8D09136AF4}" destId="{A9FC95C2-6E0F-434A-9072-7A9391DE0826}" srcOrd="1" destOrd="0" presId="urn:microsoft.com/office/officeart/2005/8/layout/chevron2"/>
    <dgm:cxn modelId="{240C68E2-9F07-435C-BA83-10E0D093CE42}" type="presParOf" srcId="{7300D36A-70FF-46B7-BA5F-75DBBE1033B5}" destId="{4E80E8F7-2B15-45F8-B2BB-EC042B82960C}" srcOrd="7" destOrd="0" presId="urn:microsoft.com/office/officeart/2005/8/layout/chevron2"/>
    <dgm:cxn modelId="{96E461C7-0499-4061-8863-C489133AC902}" type="presParOf" srcId="{7300D36A-70FF-46B7-BA5F-75DBBE1033B5}" destId="{095851DA-712B-4F2F-A528-EC4C086E15F2}" srcOrd="8" destOrd="0" presId="urn:microsoft.com/office/officeart/2005/8/layout/chevron2"/>
    <dgm:cxn modelId="{BBC52930-51ED-4F0F-AE42-667EC9DBB17A}" type="presParOf" srcId="{095851DA-712B-4F2F-A528-EC4C086E15F2}" destId="{E6B513E6-A429-4A33-8102-7A067C007FFD}" srcOrd="0" destOrd="0" presId="urn:microsoft.com/office/officeart/2005/8/layout/chevron2"/>
    <dgm:cxn modelId="{B9196B72-C2C3-4CDF-9E3F-50DABC81B57C}" type="presParOf" srcId="{095851DA-712B-4F2F-A528-EC4C086E15F2}" destId="{D3F65878-F132-413D-85C8-FE3A1E5836EE}" srcOrd="1" destOrd="0" presId="urn:microsoft.com/office/officeart/2005/8/layout/chevron2"/>
    <dgm:cxn modelId="{578FFA9A-539B-46F5-A3C8-D4D9AEA91894}" type="presParOf" srcId="{7300D36A-70FF-46B7-BA5F-75DBBE1033B5}" destId="{C5EF0B0B-AF77-4FBD-A4DE-98CAE01C6E2C}" srcOrd="9" destOrd="0" presId="urn:microsoft.com/office/officeart/2005/8/layout/chevron2"/>
    <dgm:cxn modelId="{05B61C5B-A5CC-4011-9CF6-7882D1EE223F}" type="presParOf" srcId="{7300D36A-70FF-46B7-BA5F-75DBBE1033B5}" destId="{ACBCFA73-0CB1-4357-9DD4-DDEB25B2A6D2}" srcOrd="10" destOrd="0" presId="urn:microsoft.com/office/officeart/2005/8/layout/chevron2"/>
    <dgm:cxn modelId="{FF3B1690-89BB-4445-87A2-190A42E76C54}" type="presParOf" srcId="{ACBCFA73-0CB1-4357-9DD4-DDEB25B2A6D2}" destId="{294FC537-1BF9-4A9E-B1F5-14C70C21EA57}" srcOrd="0" destOrd="0" presId="urn:microsoft.com/office/officeart/2005/8/layout/chevron2"/>
    <dgm:cxn modelId="{C1FA1CB2-064C-4208-A2D6-6CDC841C3B65}" type="presParOf" srcId="{ACBCFA73-0CB1-4357-9DD4-DDEB25B2A6D2}" destId="{45E54322-2AD4-403B-A281-660C006348F7}" srcOrd="1" destOrd="0" presId="urn:microsoft.com/office/officeart/2005/8/layout/chevron2"/>
    <dgm:cxn modelId="{CDDB96E2-99D4-4CE8-B513-C670A15A7D4C}" type="presParOf" srcId="{7300D36A-70FF-46B7-BA5F-75DBBE1033B5}" destId="{5251F00E-5F42-4EEF-8433-69A88544D05A}" srcOrd="11" destOrd="0" presId="urn:microsoft.com/office/officeart/2005/8/layout/chevron2"/>
    <dgm:cxn modelId="{133DA3CB-234D-4277-98F6-2804DF748219}" type="presParOf" srcId="{7300D36A-70FF-46B7-BA5F-75DBBE1033B5}" destId="{4ABD75EA-A4A5-4EC2-8012-EFD558A5AAF2}" srcOrd="12" destOrd="0" presId="urn:microsoft.com/office/officeart/2005/8/layout/chevron2"/>
    <dgm:cxn modelId="{A7D9F4C7-DA85-4211-889D-D089DD8DF357}" type="presParOf" srcId="{4ABD75EA-A4A5-4EC2-8012-EFD558A5AAF2}" destId="{F6DAB37F-AF0F-4460-B8BE-BEBB8055EAFD}" srcOrd="0" destOrd="0" presId="urn:microsoft.com/office/officeart/2005/8/layout/chevron2"/>
    <dgm:cxn modelId="{BB3E9054-D002-4D5B-B171-BD881CD7A52B}" type="presParOf" srcId="{4ABD75EA-A4A5-4EC2-8012-EFD558A5AAF2}" destId="{65FB1504-4DCD-40E7-9FB5-67DE2ED50915}" srcOrd="1" destOrd="0" presId="urn:microsoft.com/office/officeart/2005/8/layout/chevron2"/>
    <dgm:cxn modelId="{B3F8690A-2E65-4449-A449-3B29DF7D995C}" type="presParOf" srcId="{7300D36A-70FF-46B7-BA5F-75DBBE1033B5}" destId="{91127CBF-7DFC-4B6B-BCC0-507C556EEE38}" srcOrd="13" destOrd="0" presId="urn:microsoft.com/office/officeart/2005/8/layout/chevron2"/>
    <dgm:cxn modelId="{BD5DECC0-F600-4DE3-98A3-E3B0BBD76459}" type="presParOf" srcId="{7300D36A-70FF-46B7-BA5F-75DBBE1033B5}" destId="{A9C6F051-B728-47F4-81A5-54A2C97896FF}" srcOrd="14" destOrd="0" presId="urn:microsoft.com/office/officeart/2005/8/layout/chevron2"/>
    <dgm:cxn modelId="{E194CC40-1A34-495C-BEF2-6BF4A5E85748}" type="presParOf" srcId="{A9C6F051-B728-47F4-81A5-54A2C97896FF}" destId="{CC3A32E4-8609-42A9-81DB-B9215901C08A}" srcOrd="0" destOrd="0" presId="urn:microsoft.com/office/officeart/2005/8/layout/chevron2"/>
    <dgm:cxn modelId="{0F048899-B7DC-49F8-AAC7-52395951AE02}" type="presParOf" srcId="{A9C6F051-B728-47F4-81A5-54A2C97896FF}" destId="{C3ECC03E-8ECA-41CE-800D-BA4360A1F70F}"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50AE29-FD7A-458C-AA7B-31F9536808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1FCC63-62ED-4C02-8512-E74218948AD8}">
      <dgm:prSet phldrT="[Text]"/>
      <dgm:spPr>
        <a:solidFill>
          <a:schemeClr val="accent6">
            <a:lumMod val="50000"/>
          </a:schemeClr>
        </a:solidFill>
        <a:ln>
          <a:solidFill>
            <a:schemeClr val="tx1"/>
          </a:solidFill>
        </a:ln>
      </dgm:spPr>
      <dgm:t>
        <a:bodyPr/>
        <a:lstStyle/>
        <a:p>
          <a:r>
            <a:rPr lang="en-US" dirty="0" smtClean="0"/>
            <a:t>Open Ended Funds</a:t>
          </a:r>
          <a:endParaRPr lang="en-US" dirty="0"/>
        </a:p>
      </dgm:t>
    </dgm:pt>
    <dgm:pt modelId="{7BDE96AD-D3F6-4A65-BB53-61D94687B721}" type="parTrans" cxnId="{382A450E-3DF8-45AE-9FF1-0AE6E35C3DD3}">
      <dgm:prSet/>
      <dgm:spPr/>
      <dgm:t>
        <a:bodyPr/>
        <a:lstStyle/>
        <a:p>
          <a:endParaRPr lang="en-US"/>
        </a:p>
      </dgm:t>
    </dgm:pt>
    <dgm:pt modelId="{93D336D0-3812-468C-8358-893FDB483D4C}" type="sibTrans" cxnId="{382A450E-3DF8-45AE-9FF1-0AE6E35C3DD3}">
      <dgm:prSet/>
      <dgm:spPr/>
      <dgm:t>
        <a:bodyPr/>
        <a:lstStyle/>
        <a:p>
          <a:endParaRPr lang="en-US"/>
        </a:p>
      </dgm:t>
    </dgm:pt>
    <dgm:pt modelId="{79514AE2-7AD3-4D5F-A7E6-00B446E889F2}">
      <dgm:prSet phldrT="[Text]"/>
      <dgm:spPr>
        <a:solidFill>
          <a:schemeClr val="accent6">
            <a:lumMod val="20000"/>
            <a:lumOff val="80000"/>
            <a:alpha val="90000"/>
          </a:schemeClr>
        </a:solidFill>
        <a:ln>
          <a:solidFill>
            <a:schemeClr val="tx1">
              <a:alpha val="90000"/>
            </a:schemeClr>
          </a:solidFill>
        </a:ln>
      </dgm:spPr>
      <dgm:t>
        <a:bodyPr/>
        <a:lstStyle/>
        <a:p>
          <a:pPr algn="just"/>
          <a:r>
            <a:rPr lang="en-US" dirty="0" smtClean="0"/>
            <a:t>No fixed maturity date.</a:t>
          </a:r>
          <a:endParaRPr lang="en-US" dirty="0"/>
        </a:p>
      </dgm:t>
    </dgm:pt>
    <dgm:pt modelId="{B3DBFE1B-864C-4CAF-A030-47DBCF6FD970}" type="parTrans" cxnId="{74BADDD3-4476-4849-A883-FE7F51EF1470}">
      <dgm:prSet/>
      <dgm:spPr/>
      <dgm:t>
        <a:bodyPr/>
        <a:lstStyle/>
        <a:p>
          <a:endParaRPr lang="en-US"/>
        </a:p>
      </dgm:t>
    </dgm:pt>
    <dgm:pt modelId="{8B77776B-8515-4110-BB8E-C94F0256D3A1}" type="sibTrans" cxnId="{74BADDD3-4476-4849-A883-FE7F51EF1470}">
      <dgm:prSet/>
      <dgm:spPr/>
      <dgm:t>
        <a:bodyPr/>
        <a:lstStyle/>
        <a:p>
          <a:endParaRPr lang="en-US"/>
        </a:p>
      </dgm:t>
    </dgm:pt>
    <dgm:pt modelId="{E2D01571-8930-4019-8161-FE4AC08B9196}">
      <dgm:prSet phldrT="[Text]"/>
      <dgm:spPr>
        <a:solidFill>
          <a:schemeClr val="accent6">
            <a:lumMod val="50000"/>
          </a:schemeClr>
        </a:solidFill>
        <a:ln>
          <a:solidFill>
            <a:schemeClr val="tx1"/>
          </a:solidFill>
        </a:ln>
      </dgm:spPr>
      <dgm:t>
        <a:bodyPr/>
        <a:lstStyle/>
        <a:p>
          <a:r>
            <a:rPr lang="en-US" dirty="0" smtClean="0"/>
            <a:t>Closed Ended Funds</a:t>
          </a:r>
          <a:endParaRPr lang="en-US" b="1" dirty="0"/>
        </a:p>
      </dgm:t>
    </dgm:pt>
    <dgm:pt modelId="{178DB78C-9354-48F6-B409-03EAFD52DD8D}" type="parTrans" cxnId="{F796B6A9-B00E-418B-9092-3975AAF142E2}">
      <dgm:prSet/>
      <dgm:spPr/>
      <dgm:t>
        <a:bodyPr/>
        <a:lstStyle/>
        <a:p>
          <a:endParaRPr lang="en-US"/>
        </a:p>
      </dgm:t>
    </dgm:pt>
    <dgm:pt modelId="{554AC7EA-E745-481F-BCEF-7BFDEEDEB311}" type="sibTrans" cxnId="{F796B6A9-B00E-418B-9092-3975AAF142E2}">
      <dgm:prSet/>
      <dgm:spPr/>
      <dgm:t>
        <a:bodyPr/>
        <a:lstStyle/>
        <a:p>
          <a:endParaRPr lang="en-US"/>
        </a:p>
      </dgm:t>
    </dgm:pt>
    <dgm:pt modelId="{228B9ECE-EC0F-4A44-AFFE-922B79E995BC}">
      <dgm:prSet phldrT="[Text]"/>
      <dgm:spPr>
        <a:solidFill>
          <a:schemeClr val="accent6">
            <a:lumMod val="20000"/>
            <a:lumOff val="80000"/>
            <a:alpha val="90000"/>
          </a:schemeClr>
        </a:solidFill>
        <a:ln>
          <a:solidFill>
            <a:schemeClr val="tx1">
              <a:alpha val="90000"/>
            </a:schemeClr>
          </a:solidFill>
        </a:ln>
      </dgm:spPr>
      <dgm:t>
        <a:bodyPr/>
        <a:lstStyle/>
        <a:p>
          <a:pPr algn="just"/>
          <a:r>
            <a:rPr lang="en-US" dirty="0" smtClean="0"/>
            <a:t>Run for a specific period.</a:t>
          </a:r>
          <a:endParaRPr lang="en-US" dirty="0"/>
        </a:p>
      </dgm:t>
    </dgm:pt>
    <dgm:pt modelId="{E5BA9026-A4ED-4A9C-BF43-034B1A595091}" type="parTrans" cxnId="{A864C993-94F3-40C6-807C-DEFEBF8A092E}">
      <dgm:prSet/>
      <dgm:spPr/>
      <dgm:t>
        <a:bodyPr/>
        <a:lstStyle/>
        <a:p>
          <a:endParaRPr lang="en-US"/>
        </a:p>
      </dgm:t>
    </dgm:pt>
    <dgm:pt modelId="{83451592-4A3C-47E9-A05C-BDD28AD45D80}" type="sibTrans" cxnId="{A864C993-94F3-40C6-807C-DEFEBF8A092E}">
      <dgm:prSet/>
      <dgm:spPr/>
      <dgm:t>
        <a:bodyPr/>
        <a:lstStyle/>
        <a:p>
          <a:endParaRPr lang="en-US"/>
        </a:p>
      </dgm:t>
    </dgm:pt>
    <dgm:pt modelId="{D19628CA-D6B1-40FF-8D5E-1F7E3A17F7B6}">
      <dgm:prSet phldrT="[Text]"/>
      <dgm:spPr>
        <a:solidFill>
          <a:schemeClr val="accent6">
            <a:lumMod val="50000"/>
          </a:schemeClr>
        </a:solidFill>
        <a:ln>
          <a:solidFill>
            <a:schemeClr val="tx1"/>
          </a:solidFill>
        </a:ln>
      </dgm:spPr>
      <dgm:t>
        <a:bodyPr/>
        <a:lstStyle/>
        <a:p>
          <a:r>
            <a:rPr lang="en-US" dirty="0" smtClean="0"/>
            <a:t>Interval Funds</a:t>
          </a:r>
          <a:endParaRPr lang="en-US" dirty="0"/>
        </a:p>
      </dgm:t>
    </dgm:pt>
    <dgm:pt modelId="{671299C2-FBEA-4CAB-872C-D6175EE9BE6D}" type="parTrans" cxnId="{7A150B69-7AC6-43B3-B55E-DBDABC82742D}">
      <dgm:prSet/>
      <dgm:spPr/>
      <dgm:t>
        <a:bodyPr/>
        <a:lstStyle/>
        <a:p>
          <a:endParaRPr lang="en-US"/>
        </a:p>
      </dgm:t>
    </dgm:pt>
    <dgm:pt modelId="{C9DAF02F-9D6C-45DF-A2D9-94B3D86AB9B6}" type="sibTrans" cxnId="{7A150B69-7AC6-43B3-B55E-DBDABC82742D}">
      <dgm:prSet/>
      <dgm:spPr/>
      <dgm:t>
        <a:bodyPr/>
        <a:lstStyle/>
        <a:p>
          <a:endParaRPr lang="en-US"/>
        </a:p>
      </dgm:t>
    </dgm:pt>
    <dgm:pt modelId="{C1740DEC-B1ED-4FE8-A113-171E237B65B7}">
      <dgm:prSet phldrT="[Text]"/>
      <dgm:spPr>
        <a:solidFill>
          <a:schemeClr val="accent6">
            <a:lumMod val="20000"/>
            <a:lumOff val="80000"/>
            <a:alpha val="90000"/>
          </a:schemeClr>
        </a:solidFill>
        <a:ln>
          <a:solidFill>
            <a:schemeClr val="tx1">
              <a:alpha val="90000"/>
            </a:schemeClr>
          </a:solidFill>
        </a:ln>
      </dgm:spPr>
      <dgm:t>
        <a:bodyPr/>
        <a:lstStyle/>
        <a:p>
          <a:pPr algn="just"/>
          <a:r>
            <a:rPr lang="en-US" dirty="0" smtClean="0"/>
            <a:t>Variant of closed-ended funds.</a:t>
          </a:r>
          <a:endParaRPr lang="en-US" dirty="0"/>
        </a:p>
      </dgm:t>
    </dgm:pt>
    <dgm:pt modelId="{324D75C7-50EC-4D3F-829D-C40D46EA4202}" type="parTrans" cxnId="{E37D2FD2-4672-493B-B02F-6040EBC92117}">
      <dgm:prSet/>
      <dgm:spPr/>
      <dgm:t>
        <a:bodyPr/>
        <a:lstStyle/>
        <a:p>
          <a:endParaRPr lang="en-US"/>
        </a:p>
      </dgm:t>
    </dgm:pt>
    <dgm:pt modelId="{0FAAA8EE-BA6A-4993-A182-0415DEFD8194}" type="sibTrans" cxnId="{E37D2FD2-4672-493B-B02F-6040EBC92117}">
      <dgm:prSet/>
      <dgm:spPr/>
      <dgm:t>
        <a:bodyPr/>
        <a:lstStyle/>
        <a:p>
          <a:endParaRPr lang="en-US"/>
        </a:p>
      </dgm:t>
    </dgm:pt>
    <dgm:pt modelId="{BF6004D6-0E04-4CAE-9D7D-94BABAC1214E}">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Accept continuous sale and re-purchase requests.</a:t>
          </a:r>
          <a:endParaRPr lang="en-US" dirty="0"/>
        </a:p>
      </dgm:t>
    </dgm:pt>
    <dgm:pt modelId="{876D7A9C-3103-44F5-AD68-8B1DF25E848D}" type="parTrans" cxnId="{479BD754-678E-4C68-9C19-16D0EE8D0100}">
      <dgm:prSet/>
      <dgm:spPr/>
      <dgm:t>
        <a:bodyPr/>
        <a:lstStyle/>
        <a:p>
          <a:endParaRPr lang="en-US"/>
        </a:p>
      </dgm:t>
    </dgm:pt>
    <dgm:pt modelId="{6C9F565C-7B38-4BB5-9783-F772A142E051}" type="sibTrans" cxnId="{479BD754-678E-4C68-9C19-16D0EE8D0100}">
      <dgm:prSet/>
      <dgm:spPr/>
      <dgm:t>
        <a:bodyPr/>
        <a:lstStyle/>
        <a:p>
          <a:endParaRPr lang="en-US"/>
        </a:p>
      </dgm:t>
    </dgm:pt>
    <dgm:pt modelId="{68A7CD5E-1733-400F-B260-AE360F1B31C5}">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Transactions are NAV-based.</a:t>
          </a:r>
          <a:endParaRPr lang="en-US" dirty="0"/>
        </a:p>
      </dgm:t>
    </dgm:pt>
    <dgm:pt modelId="{280B9030-6CA1-4958-AB7E-29389249BACE}" type="parTrans" cxnId="{8081BA66-1BF1-4A9F-80B9-4012E00CF666}">
      <dgm:prSet/>
      <dgm:spPr/>
      <dgm:t>
        <a:bodyPr/>
        <a:lstStyle/>
        <a:p>
          <a:endParaRPr lang="en-US"/>
        </a:p>
      </dgm:t>
    </dgm:pt>
    <dgm:pt modelId="{DFFF20DF-DD75-4E2C-8BD2-E0BC19C7C458}" type="sibTrans" cxnId="{8081BA66-1BF1-4A9F-80B9-4012E00CF666}">
      <dgm:prSet/>
      <dgm:spPr/>
      <dgm:t>
        <a:bodyPr/>
        <a:lstStyle/>
        <a:p>
          <a:endParaRPr lang="en-US"/>
        </a:p>
      </dgm:t>
    </dgm:pt>
    <dgm:pt modelId="{60FE51DB-05C6-4D76-8571-E458105C08BE}">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Unit capital is not fixed.</a:t>
          </a:r>
          <a:endParaRPr lang="en-US" dirty="0"/>
        </a:p>
      </dgm:t>
    </dgm:pt>
    <dgm:pt modelId="{668749E1-A592-4C39-B7D5-4C6548FA7F6C}" type="parTrans" cxnId="{218D4C35-63E7-480E-961E-C664F2A224E1}">
      <dgm:prSet/>
      <dgm:spPr/>
      <dgm:t>
        <a:bodyPr/>
        <a:lstStyle/>
        <a:p>
          <a:endParaRPr lang="en-US"/>
        </a:p>
      </dgm:t>
    </dgm:pt>
    <dgm:pt modelId="{FC585CF5-CF3A-4A61-95C6-2E2243AAEC87}" type="sibTrans" cxnId="{218D4C35-63E7-480E-961E-C664F2A224E1}">
      <dgm:prSet/>
      <dgm:spPr/>
      <dgm:t>
        <a:bodyPr/>
        <a:lstStyle/>
        <a:p>
          <a:endParaRPr lang="en-US"/>
        </a:p>
      </dgm:t>
    </dgm:pt>
    <dgm:pt modelId="{0C878B8F-C61B-4296-B776-73ECCEFA8BDD}">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Offered in an NFO but are closed for further purchases after NFO.</a:t>
          </a:r>
          <a:endParaRPr lang="en-US" dirty="0"/>
        </a:p>
      </dgm:t>
    </dgm:pt>
    <dgm:pt modelId="{845F3B80-18C5-4BD5-9717-E638A712B904}" type="parTrans" cxnId="{50F38709-F93F-46C4-9663-BF28F7B26BA8}">
      <dgm:prSet/>
      <dgm:spPr/>
      <dgm:t>
        <a:bodyPr/>
        <a:lstStyle/>
        <a:p>
          <a:endParaRPr lang="en-US"/>
        </a:p>
      </dgm:t>
    </dgm:pt>
    <dgm:pt modelId="{BEDB75A4-1A7B-47E5-8F81-7E6B6677C561}" type="sibTrans" cxnId="{50F38709-F93F-46C4-9663-BF28F7B26BA8}">
      <dgm:prSet/>
      <dgm:spPr/>
      <dgm:t>
        <a:bodyPr/>
        <a:lstStyle/>
        <a:p>
          <a:endParaRPr lang="en-US"/>
        </a:p>
      </dgm:t>
    </dgm:pt>
    <dgm:pt modelId="{16951519-2FF8-4F56-8C2E-B5954902ABF9}">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Unit capital is kept constant.</a:t>
          </a:r>
          <a:endParaRPr lang="en-US" dirty="0"/>
        </a:p>
      </dgm:t>
    </dgm:pt>
    <dgm:pt modelId="{8C513E55-4BE9-4493-B929-44D3762D2EDA}" type="parTrans" cxnId="{DEF6340F-4C2C-4BF0-95CB-31CC11E0CFED}">
      <dgm:prSet/>
      <dgm:spPr/>
      <dgm:t>
        <a:bodyPr/>
        <a:lstStyle/>
        <a:p>
          <a:endParaRPr lang="en-US"/>
        </a:p>
      </dgm:t>
    </dgm:pt>
    <dgm:pt modelId="{0736E1E6-7B16-4953-AC08-BAEC5D8B2D95}" type="sibTrans" cxnId="{DEF6340F-4C2C-4BF0-95CB-31CC11E0CFED}">
      <dgm:prSet/>
      <dgm:spPr/>
      <dgm:t>
        <a:bodyPr/>
        <a:lstStyle/>
        <a:p>
          <a:endParaRPr lang="en-US"/>
        </a:p>
      </dgm:t>
    </dgm:pt>
    <dgm:pt modelId="{8368C302-A6D2-4AF1-82D4-5394E460339B}">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Becomes open-ended at specific intervals.</a:t>
          </a:r>
          <a:endParaRPr lang="en-US" dirty="0"/>
        </a:p>
      </dgm:t>
    </dgm:pt>
    <dgm:pt modelId="{8118770E-A757-4DD2-BD8C-8A755B6EC750}" type="parTrans" cxnId="{46CC8CD4-4815-4212-B4B8-CCDA34EB990C}">
      <dgm:prSet/>
      <dgm:spPr/>
      <dgm:t>
        <a:bodyPr/>
        <a:lstStyle/>
        <a:p>
          <a:endParaRPr lang="en-US"/>
        </a:p>
      </dgm:t>
    </dgm:pt>
    <dgm:pt modelId="{87FAA81E-60C5-4EED-895A-39363979DF07}" type="sibTrans" cxnId="{46CC8CD4-4815-4212-B4B8-CCDA34EB990C}">
      <dgm:prSet/>
      <dgm:spPr/>
      <dgm:t>
        <a:bodyPr/>
        <a:lstStyle/>
        <a:p>
          <a:endParaRPr lang="en-US"/>
        </a:p>
      </dgm:t>
    </dgm:pt>
    <dgm:pt modelId="{C3296EB5-0EA4-42E9-BAD2-7E52DDF002E9}">
      <dgm:prSet/>
      <dgm:spPr>
        <a:solidFill>
          <a:schemeClr val="accent6">
            <a:lumMod val="20000"/>
            <a:lumOff val="80000"/>
            <a:alpha val="90000"/>
          </a:schemeClr>
        </a:solidFill>
        <a:ln>
          <a:solidFill>
            <a:schemeClr val="tx1">
              <a:alpha val="90000"/>
            </a:schemeClr>
          </a:solidFill>
        </a:ln>
      </dgm:spPr>
      <dgm:t>
        <a:bodyPr/>
        <a:lstStyle/>
        <a:p>
          <a:pPr algn="just"/>
          <a:r>
            <a:rPr lang="en-US" dirty="0" smtClean="0"/>
            <a:t>Have to be mandatorily listed.</a:t>
          </a:r>
          <a:endParaRPr lang="en-US" dirty="0"/>
        </a:p>
      </dgm:t>
    </dgm:pt>
    <dgm:pt modelId="{3FDC429D-3086-43C3-BEBA-C487169F2421}" type="parTrans" cxnId="{28842E8F-84BE-4142-9A58-11F67B56801F}">
      <dgm:prSet/>
      <dgm:spPr/>
      <dgm:t>
        <a:bodyPr/>
        <a:lstStyle/>
        <a:p>
          <a:endParaRPr lang="en-US"/>
        </a:p>
      </dgm:t>
    </dgm:pt>
    <dgm:pt modelId="{04698E83-88A7-47D6-B5D9-5697F52156D6}" type="sibTrans" cxnId="{28842E8F-84BE-4142-9A58-11F67B56801F}">
      <dgm:prSet/>
      <dgm:spPr/>
      <dgm:t>
        <a:bodyPr/>
        <a:lstStyle/>
        <a:p>
          <a:endParaRPr lang="en-US"/>
        </a:p>
      </dgm:t>
    </dgm:pt>
    <dgm:pt modelId="{FBE01F35-4B6A-4374-8A2F-0AC5C9CB4F31}" type="pres">
      <dgm:prSet presAssocID="{6F50AE29-FD7A-458C-AA7B-31F95368084C}" presName="Name0" presStyleCnt="0">
        <dgm:presLayoutVars>
          <dgm:dir/>
          <dgm:animLvl val="lvl"/>
          <dgm:resizeHandles val="exact"/>
        </dgm:presLayoutVars>
      </dgm:prSet>
      <dgm:spPr/>
      <dgm:t>
        <a:bodyPr/>
        <a:lstStyle/>
        <a:p>
          <a:endParaRPr lang="en-US"/>
        </a:p>
      </dgm:t>
    </dgm:pt>
    <dgm:pt modelId="{89EA4DE0-13F2-4D70-B42A-5AFA66E4E030}" type="pres">
      <dgm:prSet presAssocID="{E01FCC63-62ED-4C02-8512-E74218948AD8}" presName="linNode" presStyleCnt="0"/>
      <dgm:spPr/>
    </dgm:pt>
    <dgm:pt modelId="{65FC48D5-33C1-473D-A985-53682F39D449}" type="pres">
      <dgm:prSet presAssocID="{E01FCC63-62ED-4C02-8512-E74218948AD8}" presName="parentText" presStyleLbl="node1" presStyleIdx="0" presStyleCnt="3">
        <dgm:presLayoutVars>
          <dgm:chMax val="1"/>
          <dgm:bulletEnabled val="1"/>
        </dgm:presLayoutVars>
      </dgm:prSet>
      <dgm:spPr/>
      <dgm:t>
        <a:bodyPr/>
        <a:lstStyle/>
        <a:p>
          <a:endParaRPr lang="en-US"/>
        </a:p>
      </dgm:t>
    </dgm:pt>
    <dgm:pt modelId="{E54F2DC2-4E10-45C6-863B-C681845C4FD4}" type="pres">
      <dgm:prSet presAssocID="{E01FCC63-62ED-4C02-8512-E74218948AD8}" presName="descendantText" presStyleLbl="alignAccFollowNode1" presStyleIdx="0" presStyleCnt="3">
        <dgm:presLayoutVars>
          <dgm:bulletEnabled val="1"/>
        </dgm:presLayoutVars>
      </dgm:prSet>
      <dgm:spPr/>
      <dgm:t>
        <a:bodyPr/>
        <a:lstStyle/>
        <a:p>
          <a:endParaRPr lang="en-US"/>
        </a:p>
      </dgm:t>
    </dgm:pt>
    <dgm:pt modelId="{1D4CD8ED-959A-4F5A-B58B-DE1D85495294}" type="pres">
      <dgm:prSet presAssocID="{93D336D0-3812-468C-8358-893FDB483D4C}" presName="sp" presStyleCnt="0"/>
      <dgm:spPr/>
    </dgm:pt>
    <dgm:pt modelId="{C36A322D-7EA9-4A0B-A208-17711E12CDC8}" type="pres">
      <dgm:prSet presAssocID="{E2D01571-8930-4019-8161-FE4AC08B9196}" presName="linNode" presStyleCnt="0"/>
      <dgm:spPr/>
    </dgm:pt>
    <dgm:pt modelId="{B5ED81C0-8AF7-46E7-801B-9BDA682A0C43}" type="pres">
      <dgm:prSet presAssocID="{E2D01571-8930-4019-8161-FE4AC08B9196}" presName="parentText" presStyleLbl="node1" presStyleIdx="1" presStyleCnt="3">
        <dgm:presLayoutVars>
          <dgm:chMax val="1"/>
          <dgm:bulletEnabled val="1"/>
        </dgm:presLayoutVars>
      </dgm:prSet>
      <dgm:spPr/>
      <dgm:t>
        <a:bodyPr/>
        <a:lstStyle/>
        <a:p>
          <a:endParaRPr lang="en-US"/>
        </a:p>
      </dgm:t>
    </dgm:pt>
    <dgm:pt modelId="{72809307-5EA5-4D43-872C-5C4ECCCF4BD4}" type="pres">
      <dgm:prSet presAssocID="{E2D01571-8930-4019-8161-FE4AC08B9196}" presName="descendantText" presStyleLbl="alignAccFollowNode1" presStyleIdx="1" presStyleCnt="3">
        <dgm:presLayoutVars>
          <dgm:bulletEnabled val="1"/>
        </dgm:presLayoutVars>
      </dgm:prSet>
      <dgm:spPr/>
      <dgm:t>
        <a:bodyPr/>
        <a:lstStyle/>
        <a:p>
          <a:endParaRPr lang="en-US"/>
        </a:p>
      </dgm:t>
    </dgm:pt>
    <dgm:pt modelId="{D8324740-1EF6-4B81-840B-CE2139A1093C}" type="pres">
      <dgm:prSet presAssocID="{554AC7EA-E745-481F-BCEF-7BFDEEDEB311}" presName="sp" presStyleCnt="0"/>
      <dgm:spPr/>
    </dgm:pt>
    <dgm:pt modelId="{A9DD33E6-BAE7-44D5-8815-5447C7B45FE3}" type="pres">
      <dgm:prSet presAssocID="{D19628CA-D6B1-40FF-8D5E-1F7E3A17F7B6}" presName="linNode" presStyleCnt="0"/>
      <dgm:spPr/>
    </dgm:pt>
    <dgm:pt modelId="{A18E4CD7-0029-40DC-B07C-4A0E802E6E19}" type="pres">
      <dgm:prSet presAssocID="{D19628CA-D6B1-40FF-8D5E-1F7E3A17F7B6}" presName="parentText" presStyleLbl="node1" presStyleIdx="2" presStyleCnt="3">
        <dgm:presLayoutVars>
          <dgm:chMax val="1"/>
          <dgm:bulletEnabled val="1"/>
        </dgm:presLayoutVars>
      </dgm:prSet>
      <dgm:spPr/>
      <dgm:t>
        <a:bodyPr/>
        <a:lstStyle/>
        <a:p>
          <a:endParaRPr lang="en-US"/>
        </a:p>
      </dgm:t>
    </dgm:pt>
    <dgm:pt modelId="{F259F0C4-702C-4C64-86DD-C9FFAC772AC9}" type="pres">
      <dgm:prSet presAssocID="{D19628CA-D6B1-40FF-8D5E-1F7E3A17F7B6}" presName="descendantText" presStyleLbl="alignAccFollowNode1" presStyleIdx="2" presStyleCnt="3">
        <dgm:presLayoutVars>
          <dgm:bulletEnabled val="1"/>
        </dgm:presLayoutVars>
      </dgm:prSet>
      <dgm:spPr/>
      <dgm:t>
        <a:bodyPr/>
        <a:lstStyle/>
        <a:p>
          <a:endParaRPr lang="en-US"/>
        </a:p>
      </dgm:t>
    </dgm:pt>
  </dgm:ptLst>
  <dgm:cxnLst>
    <dgm:cxn modelId="{28842E8F-84BE-4142-9A58-11F67B56801F}" srcId="{D19628CA-D6B1-40FF-8D5E-1F7E3A17F7B6}" destId="{C3296EB5-0EA4-42E9-BAD2-7E52DDF002E9}" srcOrd="2" destOrd="0" parTransId="{3FDC429D-3086-43C3-BEBA-C487169F2421}" sibTransId="{04698E83-88A7-47D6-B5D9-5697F52156D6}"/>
    <dgm:cxn modelId="{E37D2FD2-4672-493B-B02F-6040EBC92117}" srcId="{D19628CA-D6B1-40FF-8D5E-1F7E3A17F7B6}" destId="{C1740DEC-B1ED-4FE8-A113-171E237B65B7}" srcOrd="0" destOrd="0" parTransId="{324D75C7-50EC-4D3F-829D-C40D46EA4202}" sibTransId="{0FAAA8EE-BA6A-4993-A182-0415DEFD8194}"/>
    <dgm:cxn modelId="{9E5007E7-2B48-42D4-A28E-67BA6E87AAAD}" type="presOf" srcId="{68A7CD5E-1733-400F-B260-AE360F1B31C5}" destId="{E54F2DC2-4E10-45C6-863B-C681845C4FD4}" srcOrd="0" destOrd="2" presId="urn:microsoft.com/office/officeart/2005/8/layout/vList5"/>
    <dgm:cxn modelId="{A864C993-94F3-40C6-807C-DEFEBF8A092E}" srcId="{E2D01571-8930-4019-8161-FE4AC08B9196}" destId="{228B9ECE-EC0F-4A44-AFFE-922B79E995BC}" srcOrd="0" destOrd="0" parTransId="{E5BA9026-A4ED-4A9C-BF43-034B1A595091}" sibTransId="{83451592-4A3C-47E9-A05C-BDD28AD45D80}"/>
    <dgm:cxn modelId="{7EA7674F-FBFB-401E-B33C-2A59DCA7546D}" type="presOf" srcId="{BF6004D6-0E04-4CAE-9D7D-94BABAC1214E}" destId="{E54F2DC2-4E10-45C6-863B-C681845C4FD4}" srcOrd="0" destOrd="1" presId="urn:microsoft.com/office/officeart/2005/8/layout/vList5"/>
    <dgm:cxn modelId="{479BD754-678E-4C68-9C19-16D0EE8D0100}" srcId="{E01FCC63-62ED-4C02-8512-E74218948AD8}" destId="{BF6004D6-0E04-4CAE-9D7D-94BABAC1214E}" srcOrd="1" destOrd="0" parTransId="{876D7A9C-3103-44F5-AD68-8B1DF25E848D}" sibTransId="{6C9F565C-7B38-4BB5-9783-F772A142E051}"/>
    <dgm:cxn modelId="{AC64BA17-857B-437A-A829-3F3FB0DE8968}" type="presOf" srcId="{79514AE2-7AD3-4D5F-A7E6-00B446E889F2}" destId="{E54F2DC2-4E10-45C6-863B-C681845C4FD4}" srcOrd="0" destOrd="0" presId="urn:microsoft.com/office/officeart/2005/8/layout/vList5"/>
    <dgm:cxn modelId="{7A150B69-7AC6-43B3-B55E-DBDABC82742D}" srcId="{6F50AE29-FD7A-458C-AA7B-31F95368084C}" destId="{D19628CA-D6B1-40FF-8D5E-1F7E3A17F7B6}" srcOrd="2" destOrd="0" parTransId="{671299C2-FBEA-4CAB-872C-D6175EE9BE6D}" sibTransId="{C9DAF02F-9D6C-45DF-A2D9-94B3D86AB9B6}"/>
    <dgm:cxn modelId="{914B3A2B-003B-4098-ADAE-0FBFE6545741}" type="presOf" srcId="{D19628CA-D6B1-40FF-8D5E-1F7E3A17F7B6}" destId="{A18E4CD7-0029-40DC-B07C-4A0E802E6E19}" srcOrd="0" destOrd="0" presId="urn:microsoft.com/office/officeart/2005/8/layout/vList5"/>
    <dgm:cxn modelId="{74BADDD3-4476-4849-A883-FE7F51EF1470}" srcId="{E01FCC63-62ED-4C02-8512-E74218948AD8}" destId="{79514AE2-7AD3-4D5F-A7E6-00B446E889F2}" srcOrd="0" destOrd="0" parTransId="{B3DBFE1B-864C-4CAF-A030-47DBCF6FD970}" sibTransId="{8B77776B-8515-4110-BB8E-C94F0256D3A1}"/>
    <dgm:cxn modelId="{E8BF447E-CB6B-4079-9C1D-8A52BF751D5B}" type="presOf" srcId="{E01FCC63-62ED-4C02-8512-E74218948AD8}" destId="{65FC48D5-33C1-473D-A985-53682F39D449}" srcOrd="0" destOrd="0" presId="urn:microsoft.com/office/officeart/2005/8/layout/vList5"/>
    <dgm:cxn modelId="{46CC8CD4-4815-4212-B4B8-CCDA34EB990C}" srcId="{D19628CA-D6B1-40FF-8D5E-1F7E3A17F7B6}" destId="{8368C302-A6D2-4AF1-82D4-5394E460339B}" srcOrd="1" destOrd="0" parTransId="{8118770E-A757-4DD2-BD8C-8A755B6EC750}" sibTransId="{87FAA81E-60C5-4EED-895A-39363979DF07}"/>
    <dgm:cxn modelId="{173B1EF0-C09E-43FF-95FE-2B1079D265F5}" type="presOf" srcId="{16951519-2FF8-4F56-8C2E-B5954902ABF9}" destId="{72809307-5EA5-4D43-872C-5C4ECCCF4BD4}" srcOrd="0" destOrd="2" presId="urn:microsoft.com/office/officeart/2005/8/layout/vList5"/>
    <dgm:cxn modelId="{F796B6A9-B00E-418B-9092-3975AAF142E2}" srcId="{6F50AE29-FD7A-458C-AA7B-31F95368084C}" destId="{E2D01571-8930-4019-8161-FE4AC08B9196}" srcOrd="1" destOrd="0" parTransId="{178DB78C-9354-48F6-B409-03EAFD52DD8D}" sibTransId="{554AC7EA-E745-481F-BCEF-7BFDEEDEB311}"/>
    <dgm:cxn modelId="{B828D6AB-8963-486A-BD8E-705C7197725F}" type="presOf" srcId="{8368C302-A6D2-4AF1-82D4-5394E460339B}" destId="{F259F0C4-702C-4C64-86DD-C9FFAC772AC9}" srcOrd="0" destOrd="1" presId="urn:microsoft.com/office/officeart/2005/8/layout/vList5"/>
    <dgm:cxn modelId="{DEF6340F-4C2C-4BF0-95CB-31CC11E0CFED}" srcId="{E2D01571-8930-4019-8161-FE4AC08B9196}" destId="{16951519-2FF8-4F56-8C2E-B5954902ABF9}" srcOrd="2" destOrd="0" parTransId="{8C513E55-4BE9-4493-B929-44D3762D2EDA}" sibTransId="{0736E1E6-7B16-4953-AC08-BAEC5D8B2D95}"/>
    <dgm:cxn modelId="{382A450E-3DF8-45AE-9FF1-0AE6E35C3DD3}" srcId="{6F50AE29-FD7A-458C-AA7B-31F95368084C}" destId="{E01FCC63-62ED-4C02-8512-E74218948AD8}" srcOrd="0" destOrd="0" parTransId="{7BDE96AD-D3F6-4A65-BB53-61D94687B721}" sibTransId="{93D336D0-3812-468C-8358-893FDB483D4C}"/>
    <dgm:cxn modelId="{8E317E64-D99E-4FAF-8910-A515D9F064C6}" type="presOf" srcId="{C1740DEC-B1ED-4FE8-A113-171E237B65B7}" destId="{F259F0C4-702C-4C64-86DD-C9FFAC772AC9}" srcOrd="0" destOrd="0" presId="urn:microsoft.com/office/officeart/2005/8/layout/vList5"/>
    <dgm:cxn modelId="{DC38A933-5C6E-42DE-BD1F-0BD30193FFE4}" type="presOf" srcId="{228B9ECE-EC0F-4A44-AFFE-922B79E995BC}" destId="{72809307-5EA5-4D43-872C-5C4ECCCF4BD4}" srcOrd="0" destOrd="0" presId="urn:microsoft.com/office/officeart/2005/8/layout/vList5"/>
    <dgm:cxn modelId="{A5288EE0-5FFC-4221-A2C2-B00D66103A23}" type="presOf" srcId="{0C878B8F-C61B-4296-B776-73ECCEFA8BDD}" destId="{72809307-5EA5-4D43-872C-5C4ECCCF4BD4}" srcOrd="0" destOrd="1" presId="urn:microsoft.com/office/officeart/2005/8/layout/vList5"/>
    <dgm:cxn modelId="{50F38709-F93F-46C4-9663-BF28F7B26BA8}" srcId="{E2D01571-8930-4019-8161-FE4AC08B9196}" destId="{0C878B8F-C61B-4296-B776-73ECCEFA8BDD}" srcOrd="1" destOrd="0" parTransId="{845F3B80-18C5-4BD5-9717-E638A712B904}" sibTransId="{BEDB75A4-1A7B-47E5-8F81-7E6B6677C561}"/>
    <dgm:cxn modelId="{218D4C35-63E7-480E-961E-C664F2A224E1}" srcId="{E01FCC63-62ED-4C02-8512-E74218948AD8}" destId="{60FE51DB-05C6-4D76-8571-E458105C08BE}" srcOrd="3" destOrd="0" parTransId="{668749E1-A592-4C39-B7D5-4C6548FA7F6C}" sibTransId="{FC585CF5-CF3A-4A61-95C6-2E2243AAEC87}"/>
    <dgm:cxn modelId="{2A5F20B4-A918-4180-98F1-D4A08DD07370}" type="presOf" srcId="{C3296EB5-0EA4-42E9-BAD2-7E52DDF002E9}" destId="{F259F0C4-702C-4C64-86DD-C9FFAC772AC9}" srcOrd="0" destOrd="2" presId="urn:microsoft.com/office/officeart/2005/8/layout/vList5"/>
    <dgm:cxn modelId="{D9A3CD6F-F3E8-47EF-90B5-385B91CDD756}" type="presOf" srcId="{6F50AE29-FD7A-458C-AA7B-31F95368084C}" destId="{FBE01F35-4B6A-4374-8A2F-0AC5C9CB4F31}" srcOrd="0" destOrd="0" presId="urn:microsoft.com/office/officeart/2005/8/layout/vList5"/>
    <dgm:cxn modelId="{EE8E61EB-3590-4BAF-A5D7-F89ACA1FA9BA}" type="presOf" srcId="{E2D01571-8930-4019-8161-FE4AC08B9196}" destId="{B5ED81C0-8AF7-46E7-801B-9BDA682A0C43}" srcOrd="0" destOrd="0" presId="urn:microsoft.com/office/officeart/2005/8/layout/vList5"/>
    <dgm:cxn modelId="{8081BA66-1BF1-4A9F-80B9-4012E00CF666}" srcId="{E01FCC63-62ED-4C02-8512-E74218948AD8}" destId="{68A7CD5E-1733-400F-B260-AE360F1B31C5}" srcOrd="2" destOrd="0" parTransId="{280B9030-6CA1-4958-AB7E-29389249BACE}" sibTransId="{DFFF20DF-DD75-4E2C-8BD2-E0BC19C7C458}"/>
    <dgm:cxn modelId="{6B15B30A-A115-4248-A17A-5847CC528A72}" type="presOf" srcId="{60FE51DB-05C6-4D76-8571-E458105C08BE}" destId="{E54F2DC2-4E10-45C6-863B-C681845C4FD4}" srcOrd="0" destOrd="3" presId="urn:microsoft.com/office/officeart/2005/8/layout/vList5"/>
    <dgm:cxn modelId="{EAA3C0A6-15F4-42CD-B4AC-F3225804BD9C}" type="presParOf" srcId="{FBE01F35-4B6A-4374-8A2F-0AC5C9CB4F31}" destId="{89EA4DE0-13F2-4D70-B42A-5AFA66E4E030}" srcOrd="0" destOrd="0" presId="urn:microsoft.com/office/officeart/2005/8/layout/vList5"/>
    <dgm:cxn modelId="{E4B77130-5717-4B91-8724-498645919A52}" type="presParOf" srcId="{89EA4DE0-13F2-4D70-B42A-5AFA66E4E030}" destId="{65FC48D5-33C1-473D-A985-53682F39D449}" srcOrd="0" destOrd="0" presId="urn:microsoft.com/office/officeart/2005/8/layout/vList5"/>
    <dgm:cxn modelId="{FF3FE6C2-7D10-4B6C-8BD2-31DC09F31AF5}" type="presParOf" srcId="{89EA4DE0-13F2-4D70-B42A-5AFA66E4E030}" destId="{E54F2DC2-4E10-45C6-863B-C681845C4FD4}" srcOrd="1" destOrd="0" presId="urn:microsoft.com/office/officeart/2005/8/layout/vList5"/>
    <dgm:cxn modelId="{4DD15878-551C-491B-A02C-056CA32881DA}" type="presParOf" srcId="{FBE01F35-4B6A-4374-8A2F-0AC5C9CB4F31}" destId="{1D4CD8ED-959A-4F5A-B58B-DE1D85495294}" srcOrd="1" destOrd="0" presId="urn:microsoft.com/office/officeart/2005/8/layout/vList5"/>
    <dgm:cxn modelId="{62E0E877-CB60-488E-9FE0-CEE5A2AF90A7}" type="presParOf" srcId="{FBE01F35-4B6A-4374-8A2F-0AC5C9CB4F31}" destId="{C36A322D-7EA9-4A0B-A208-17711E12CDC8}" srcOrd="2" destOrd="0" presId="urn:microsoft.com/office/officeart/2005/8/layout/vList5"/>
    <dgm:cxn modelId="{F69084E9-8D87-4A53-9D97-0E8633090816}" type="presParOf" srcId="{C36A322D-7EA9-4A0B-A208-17711E12CDC8}" destId="{B5ED81C0-8AF7-46E7-801B-9BDA682A0C43}" srcOrd="0" destOrd="0" presId="urn:microsoft.com/office/officeart/2005/8/layout/vList5"/>
    <dgm:cxn modelId="{4E2B5922-8098-469A-9613-A01E7F296275}" type="presParOf" srcId="{C36A322D-7EA9-4A0B-A208-17711E12CDC8}" destId="{72809307-5EA5-4D43-872C-5C4ECCCF4BD4}" srcOrd="1" destOrd="0" presId="urn:microsoft.com/office/officeart/2005/8/layout/vList5"/>
    <dgm:cxn modelId="{29C77872-B6F9-4EB9-819E-F77B44DA865A}" type="presParOf" srcId="{FBE01F35-4B6A-4374-8A2F-0AC5C9CB4F31}" destId="{D8324740-1EF6-4B81-840B-CE2139A1093C}" srcOrd="3" destOrd="0" presId="urn:microsoft.com/office/officeart/2005/8/layout/vList5"/>
    <dgm:cxn modelId="{5F1AA024-1E2A-4320-BC73-6073A46B52B4}" type="presParOf" srcId="{FBE01F35-4B6A-4374-8A2F-0AC5C9CB4F31}" destId="{A9DD33E6-BAE7-44D5-8815-5447C7B45FE3}" srcOrd="4" destOrd="0" presId="urn:microsoft.com/office/officeart/2005/8/layout/vList5"/>
    <dgm:cxn modelId="{8DE4729E-23E1-4C38-B404-EB254D070D3C}" type="presParOf" srcId="{A9DD33E6-BAE7-44D5-8815-5447C7B45FE3}" destId="{A18E4CD7-0029-40DC-B07C-4A0E802E6E19}" srcOrd="0" destOrd="0" presId="urn:microsoft.com/office/officeart/2005/8/layout/vList5"/>
    <dgm:cxn modelId="{D7D48620-742E-4DFD-8077-EF2087A268CE}" type="presParOf" srcId="{A9DD33E6-BAE7-44D5-8815-5447C7B45FE3}" destId="{F259F0C4-702C-4C64-86DD-C9FFAC772AC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F50AE29-FD7A-458C-AA7B-31F9536808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1FCC63-62ED-4C02-8512-E74218948AD8}">
      <dgm:prSet phldrT="[Text]"/>
      <dgm:spPr>
        <a:solidFill>
          <a:schemeClr val="accent3">
            <a:lumMod val="50000"/>
          </a:schemeClr>
        </a:solidFill>
        <a:ln>
          <a:solidFill>
            <a:schemeClr val="tx1"/>
          </a:solidFill>
        </a:ln>
      </dgm:spPr>
      <dgm:t>
        <a:bodyPr/>
        <a:lstStyle/>
        <a:p>
          <a:r>
            <a:rPr lang="en-US" dirty="0" smtClean="0"/>
            <a:t>Debt Funds</a:t>
          </a:r>
          <a:endParaRPr lang="en-US" dirty="0"/>
        </a:p>
      </dgm:t>
    </dgm:pt>
    <dgm:pt modelId="{7BDE96AD-D3F6-4A65-BB53-61D94687B721}" type="parTrans" cxnId="{382A450E-3DF8-45AE-9FF1-0AE6E35C3DD3}">
      <dgm:prSet/>
      <dgm:spPr/>
      <dgm:t>
        <a:bodyPr/>
        <a:lstStyle/>
        <a:p>
          <a:endParaRPr lang="en-US"/>
        </a:p>
      </dgm:t>
    </dgm:pt>
    <dgm:pt modelId="{93D336D0-3812-468C-8358-893FDB483D4C}" type="sibTrans" cxnId="{382A450E-3DF8-45AE-9FF1-0AE6E35C3DD3}">
      <dgm:prSet/>
      <dgm:spPr/>
      <dgm:t>
        <a:bodyPr/>
        <a:lstStyle/>
        <a:p>
          <a:endParaRPr lang="en-US"/>
        </a:p>
      </dgm:t>
    </dgm:pt>
    <dgm:pt modelId="{E2D01571-8930-4019-8161-FE4AC08B9196}">
      <dgm:prSet phldrT="[Text]"/>
      <dgm:spPr>
        <a:solidFill>
          <a:schemeClr val="accent3">
            <a:lumMod val="50000"/>
          </a:schemeClr>
        </a:solidFill>
        <a:ln>
          <a:solidFill>
            <a:schemeClr val="tx1"/>
          </a:solidFill>
        </a:ln>
      </dgm:spPr>
      <dgm:t>
        <a:bodyPr/>
        <a:lstStyle/>
        <a:p>
          <a:r>
            <a:rPr lang="en-US" dirty="0" smtClean="0"/>
            <a:t>Equity Funds</a:t>
          </a:r>
          <a:endParaRPr lang="en-US" b="1" dirty="0"/>
        </a:p>
      </dgm:t>
    </dgm:pt>
    <dgm:pt modelId="{178DB78C-9354-48F6-B409-03EAFD52DD8D}" type="parTrans" cxnId="{F796B6A9-B00E-418B-9092-3975AAF142E2}">
      <dgm:prSet/>
      <dgm:spPr/>
      <dgm:t>
        <a:bodyPr/>
        <a:lstStyle/>
        <a:p>
          <a:endParaRPr lang="en-US"/>
        </a:p>
      </dgm:t>
    </dgm:pt>
    <dgm:pt modelId="{554AC7EA-E745-481F-BCEF-7BFDEEDEB311}" type="sibTrans" cxnId="{F796B6A9-B00E-418B-9092-3975AAF142E2}">
      <dgm:prSet/>
      <dgm:spPr/>
      <dgm:t>
        <a:bodyPr/>
        <a:lstStyle/>
        <a:p>
          <a:endParaRPr lang="en-US"/>
        </a:p>
      </dgm:t>
    </dgm:pt>
    <dgm:pt modelId="{D19628CA-D6B1-40FF-8D5E-1F7E3A17F7B6}">
      <dgm:prSet phldrT="[Text]"/>
      <dgm:spPr>
        <a:solidFill>
          <a:schemeClr val="accent3">
            <a:lumMod val="50000"/>
          </a:schemeClr>
        </a:solidFill>
        <a:ln>
          <a:solidFill>
            <a:schemeClr val="tx1"/>
          </a:solidFill>
        </a:ln>
      </dgm:spPr>
      <dgm:t>
        <a:bodyPr/>
        <a:lstStyle/>
        <a:p>
          <a:r>
            <a:rPr lang="en-US" dirty="0" smtClean="0"/>
            <a:t>Hybrid Funds</a:t>
          </a:r>
          <a:endParaRPr lang="en-US" dirty="0"/>
        </a:p>
      </dgm:t>
    </dgm:pt>
    <dgm:pt modelId="{671299C2-FBEA-4CAB-872C-D6175EE9BE6D}" type="parTrans" cxnId="{7A150B69-7AC6-43B3-B55E-DBDABC82742D}">
      <dgm:prSet/>
      <dgm:spPr/>
      <dgm:t>
        <a:bodyPr/>
        <a:lstStyle/>
        <a:p>
          <a:endParaRPr lang="en-US"/>
        </a:p>
      </dgm:t>
    </dgm:pt>
    <dgm:pt modelId="{C9DAF02F-9D6C-45DF-A2D9-94B3D86AB9B6}" type="sibTrans" cxnId="{7A150B69-7AC6-43B3-B55E-DBDABC82742D}">
      <dgm:prSet/>
      <dgm:spPr/>
      <dgm:t>
        <a:bodyPr/>
        <a:lstStyle/>
        <a:p>
          <a:endParaRPr lang="en-US"/>
        </a:p>
      </dgm:t>
    </dgm:pt>
    <dgm:pt modelId="{C4F76764-22B6-400D-9B36-0FD12B0409B8}">
      <dgm:prSet phldrT="[Text]"/>
      <dgm:spPr>
        <a:solidFill>
          <a:schemeClr val="accent3">
            <a:lumMod val="40000"/>
            <a:lumOff val="60000"/>
            <a:alpha val="90000"/>
          </a:schemeClr>
        </a:solidFill>
        <a:ln>
          <a:solidFill>
            <a:schemeClr val="tx1">
              <a:alpha val="90000"/>
            </a:schemeClr>
          </a:solidFill>
        </a:ln>
      </dgm:spPr>
      <dgm:t>
        <a:bodyPr/>
        <a:lstStyle/>
        <a:p>
          <a:r>
            <a:rPr lang="en-US" dirty="0" smtClean="0"/>
            <a:t>Invest in short and long term debt instruments. </a:t>
          </a:r>
          <a:endParaRPr lang="en-US" dirty="0"/>
        </a:p>
      </dgm:t>
    </dgm:pt>
    <dgm:pt modelId="{C177933A-7111-4457-99E1-8421DF7D5AA1}" type="parTrans" cxnId="{5300E906-C0AC-46CA-99E2-DDD6415497ED}">
      <dgm:prSet/>
      <dgm:spPr/>
      <dgm:t>
        <a:bodyPr/>
        <a:lstStyle/>
        <a:p>
          <a:endParaRPr lang="en-US"/>
        </a:p>
      </dgm:t>
    </dgm:pt>
    <dgm:pt modelId="{E488F17D-25E5-4875-931F-620FB84E4078}" type="sibTrans" cxnId="{5300E906-C0AC-46CA-99E2-DDD6415497ED}">
      <dgm:prSet/>
      <dgm:spPr/>
      <dgm:t>
        <a:bodyPr/>
        <a:lstStyle/>
        <a:p>
          <a:endParaRPr lang="en-US"/>
        </a:p>
      </dgm:t>
    </dgm:pt>
    <dgm:pt modelId="{7A9F71C6-0339-407D-8A14-243F6473186B}">
      <dgm:prSet phldrT="[Text]"/>
      <dgm:spPr>
        <a:solidFill>
          <a:schemeClr val="accent3">
            <a:lumMod val="40000"/>
            <a:lumOff val="60000"/>
            <a:alpha val="90000"/>
          </a:schemeClr>
        </a:solidFill>
        <a:ln>
          <a:solidFill>
            <a:schemeClr val="tx1">
              <a:alpha val="90000"/>
            </a:schemeClr>
          </a:solidFill>
        </a:ln>
      </dgm:spPr>
      <dgm:t>
        <a:bodyPr/>
        <a:lstStyle/>
        <a:p>
          <a:r>
            <a:rPr lang="en-US" dirty="0" smtClean="0"/>
            <a:t>Aim to provide regular income.</a:t>
          </a:r>
          <a:endParaRPr lang="en-US" dirty="0"/>
        </a:p>
      </dgm:t>
    </dgm:pt>
    <dgm:pt modelId="{D0B7A44E-66A3-4E4E-95C5-B7882B64CBB0}" type="parTrans" cxnId="{E0D093F0-1C9A-4485-A0E1-5977ABD18A0E}">
      <dgm:prSet/>
      <dgm:spPr/>
      <dgm:t>
        <a:bodyPr/>
        <a:lstStyle/>
        <a:p>
          <a:endParaRPr lang="en-US"/>
        </a:p>
      </dgm:t>
    </dgm:pt>
    <dgm:pt modelId="{F339B3A3-0C37-4C02-A0D6-8BEBD5C50463}" type="sibTrans" cxnId="{E0D093F0-1C9A-4485-A0E1-5977ABD18A0E}">
      <dgm:prSet/>
      <dgm:spPr/>
      <dgm:t>
        <a:bodyPr/>
        <a:lstStyle/>
        <a:p>
          <a:endParaRPr lang="en-US"/>
        </a:p>
      </dgm:t>
    </dgm:pt>
    <dgm:pt modelId="{487639D8-6C0A-4455-8747-A8F97452553D}">
      <dgm:prSet phldrT="[Text]"/>
      <dgm:spPr>
        <a:solidFill>
          <a:schemeClr val="accent3">
            <a:lumMod val="40000"/>
            <a:lumOff val="60000"/>
            <a:alpha val="90000"/>
          </a:schemeClr>
        </a:solidFill>
        <a:ln>
          <a:solidFill>
            <a:schemeClr val="tx1">
              <a:alpha val="90000"/>
            </a:schemeClr>
          </a:solidFill>
        </a:ln>
      </dgm:spPr>
      <dgm:t>
        <a:bodyPr/>
        <a:lstStyle/>
        <a:p>
          <a:pPr algn="just"/>
          <a:r>
            <a:rPr lang="en-US" dirty="0" smtClean="0"/>
            <a:t>Invest in equity securities. </a:t>
          </a:r>
          <a:endParaRPr lang="en-US" dirty="0"/>
        </a:p>
      </dgm:t>
    </dgm:pt>
    <dgm:pt modelId="{CDD723C2-98D7-4D1A-8A37-CD5E9B31A71C}" type="parTrans" cxnId="{A4A1643B-29F4-4F86-8122-F58C665DBEC6}">
      <dgm:prSet/>
      <dgm:spPr/>
      <dgm:t>
        <a:bodyPr/>
        <a:lstStyle/>
        <a:p>
          <a:endParaRPr lang="en-US"/>
        </a:p>
      </dgm:t>
    </dgm:pt>
    <dgm:pt modelId="{E31C1F09-2A01-4C0A-A498-36EADA8B7F25}" type="sibTrans" cxnId="{A4A1643B-29F4-4F86-8122-F58C665DBEC6}">
      <dgm:prSet/>
      <dgm:spPr/>
      <dgm:t>
        <a:bodyPr/>
        <a:lstStyle/>
        <a:p>
          <a:endParaRPr lang="en-US"/>
        </a:p>
      </dgm:t>
    </dgm:pt>
    <dgm:pt modelId="{08E88A17-3DB1-44EA-9902-8C8AFE224BD9}">
      <dgm:prSet phldrT="[Text]"/>
      <dgm:spPr>
        <a:solidFill>
          <a:schemeClr val="accent3">
            <a:lumMod val="40000"/>
            <a:lumOff val="60000"/>
            <a:alpha val="90000"/>
          </a:schemeClr>
        </a:solidFill>
        <a:ln>
          <a:solidFill>
            <a:schemeClr val="tx1">
              <a:alpha val="90000"/>
            </a:schemeClr>
          </a:solidFill>
        </a:ln>
      </dgm:spPr>
      <dgm:t>
        <a:bodyPr/>
        <a:lstStyle/>
        <a:p>
          <a:pPr algn="just"/>
          <a:r>
            <a:rPr lang="en-US" dirty="0" smtClean="0"/>
            <a:t>Aim to provide growth and capital appreciation over long term. </a:t>
          </a:r>
          <a:endParaRPr lang="en-US" dirty="0"/>
        </a:p>
      </dgm:t>
    </dgm:pt>
    <dgm:pt modelId="{EC28A4B0-6BDC-4CDA-9BCA-531EFB5D47F4}" type="parTrans" cxnId="{68BA6395-1FE2-44D2-BC89-3584B696EFEA}">
      <dgm:prSet/>
      <dgm:spPr/>
      <dgm:t>
        <a:bodyPr/>
        <a:lstStyle/>
        <a:p>
          <a:endParaRPr lang="en-US"/>
        </a:p>
      </dgm:t>
    </dgm:pt>
    <dgm:pt modelId="{D15A4612-4108-459A-BB7C-068E692D38C1}" type="sibTrans" cxnId="{68BA6395-1FE2-44D2-BC89-3584B696EFEA}">
      <dgm:prSet/>
      <dgm:spPr/>
      <dgm:t>
        <a:bodyPr/>
        <a:lstStyle/>
        <a:p>
          <a:endParaRPr lang="en-US"/>
        </a:p>
      </dgm:t>
    </dgm:pt>
    <dgm:pt modelId="{9DAE8226-7168-4B5D-AE04-ED13BA2C7D0A}">
      <dgm:prSet phldrT="[Text]"/>
      <dgm:spPr>
        <a:solidFill>
          <a:schemeClr val="accent3">
            <a:lumMod val="40000"/>
            <a:lumOff val="60000"/>
            <a:alpha val="90000"/>
          </a:schemeClr>
        </a:solidFill>
        <a:ln>
          <a:solidFill>
            <a:schemeClr val="tx1">
              <a:alpha val="90000"/>
            </a:schemeClr>
          </a:solidFill>
        </a:ln>
      </dgm:spPr>
      <dgm:t>
        <a:bodyPr/>
        <a:lstStyle/>
        <a:p>
          <a:pPr algn="just"/>
          <a:r>
            <a:rPr lang="en-US" dirty="0" smtClean="0"/>
            <a:t>Invest in a combination of equity and debt securities.</a:t>
          </a:r>
          <a:endParaRPr lang="en-US" dirty="0"/>
        </a:p>
      </dgm:t>
    </dgm:pt>
    <dgm:pt modelId="{B4012904-0FCC-4E2A-9014-E16920169C48}" type="parTrans" cxnId="{C8662D90-29BD-4BB0-89D8-569C79DF81FD}">
      <dgm:prSet/>
      <dgm:spPr/>
      <dgm:t>
        <a:bodyPr/>
        <a:lstStyle/>
        <a:p>
          <a:endParaRPr lang="en-US"/>
        </a:p>
      </dgm:t>
    </dgm:pt>
    <dgm:pt modelId="{17FB62AF-99DF-439B-A0F2-8C35996F9CA8}" type="sibTrans" cxnId="{C8662D90-29BD-4BB0-89D8-569C79DF81FD}">
      <dgm:prSet/>
      <dgm:spPr/>
      <dgm:t>
        <a:bodyPr/>
        <a:lstStyle/>
        <a:p>
          <a:endParaRPr lang="en-US"/>
        </a:p>
      </dgm:t>
    </dgm:pt>
    <dgm:pt modelId="{E2DC6536-84AA-4C70-BE6C-2A89EBB9A6F0}">
      <dgm:prSet phldrT="[Text]"/>
      <dgm:spPr>
        <a:solidFill>
          <a:schemeClr val="accent3">
            <a:lumMod val="40000"/>
            <a:lumOff val="60000"/>
            <a:alpha val="90000"/>
          </a:schemeClr>
        </a:solidFill>
        <a:ln>
          <a:solidFill>
            <a:schemeClr val="tx1">
              <a:alpha val="90000"/>
            </a:schemeClr>
          </a:solidFill>
        </a:ln>
      </dgm:spPr>
      <dgm:t>
        <a:bodyPr/>
        <a:lstStyle/>
        <a:p>
          <a:pPr algn="just"/>
          <a:r>
            <a:rPr lang="en-US" dirty="0" smtClean="0"/>
            <a:t>Proportion of equity and debt may vary.</a:t>
          </a:r>
          <a:endParaRPr lang="en-US" dirty="0"/>
        </a:p>
      </dgm:t>
    </dgm:pt>
    <dgm:pt modelId="{26616CD1-57A9-446D-8A58-ABE2DCB263B2}" type="parTrans" cxnId="{A15C34FA-48BF-4A51-9175-F6C28AA70E13}">
      <dgm:prSet/>
      <dgm:spPr/>
      <dgm:t>
        <a:bodyPr/>
        <a:lstStyle/>
        <a:p>
          <a:endParaRPr lang="en-US"/>
        </a:p>
      </dgm:t>
    </dgm:pt>
    <dgm:pt modelId="{F1BC3B31-E923-4AC6-A58C-C839AF23E76A}" type="sibTrans" cxnId="{A15C34FA-48BF-4A51-9175-F6C28AA70E13}">
      <dgm:prSet/>
      <dgm:spPr/>
      <dgm:t>
        <a:bodyPr/>
        <a:lstStyle/>
        <a:p>
          <a:endParaRPr lang="en-US"/>
        </a:p>
      </dgm:t>
    </dgm:pt>
    <dgm:pt modelId="{A9B20701-C4E8-4D5B-B91F-B1A4D68070EB}">
      <dgm:prSet phldrT="[Text]"/>
      <dgm:spPr>
        <a:solidFill>
          <a:schemeClr val="accent3">
            <a:lumMod val="40000"/>
            <a:lumOff val="60000"/>
            <a:alpha val="90000"/>
          </a:schemeClr>
        </a:solidFill>
        <a:ln>
          <a:solidFill>
            <a:schemeClr val="tx1">
              <a:alpha val="90000"/>
            </a:schemeClr>
          </a:solidFill>
        </a:ln>
      </dgm:spPr>
      <dgm:t>
        <a:bodyPr/>
        <a:lstStyle/>
        <a:p>
          <a:pPr algn="just"/>
          <a:r>
            <a:rPr lang="en-US" dirty="0" smtClean="0"/>
            <a:t>Aim to provide for both income and capital appreciation.</a:t>
          </a:r>
          <a:endParaRPr lang="en-US" dirty="0"/>
        </a:p>
      </dgm:t>
    </dgm:pt>
    <dgm:pt modelId="{8A66C53F-EE21-419B-9920-3E31A9421A99}" type="parTrans" cxnId="{84679DA2-08A6-4F49-995C-052094734897}">
      <dgm:prSet/>
      <dgm:spPr/>
      <dgm:t>
        <a:bodyPr/>
        <a:lstStyle/>
        <a:p>
          <a:endParaRPr lang="en-US"/>
        </a:p>
      </dgm:t>
    </dgm:pt>
    <dgm:pt modelId="{1F90C008-B66B-4338-9B36-C95021FA6D11}" type="sibTrans" cxnId="{84679DA2-08A6-4F49-995C-052094734897}">
      <dgm:prSet/>
      <dgm:spPr/>
      <dgm:t>
        <a:bodyPr/>
        <a:lstStyle/>
        <a:p>
          <a:endParaRPr lang="en-US"/>
        </a:p>
      </dgm:t>
    </dgm:pt>
    <dgm:pt modelId="{FBE01F35-4B6A-4374-8A2F-0AC5C9CB4F31}" type="pres">
      <dgm:prSet presAssocID="{6F50AE29-FD7A-458C-AA7B-31F95368084C}" presName="Name0" presStyleCnt="0">
        <dgm:presLayoutVars>
          <dgm:dir/>
          <dgm:animLvl val="lvl"/>
          <dgm:resizeHandles val="exact"/>
        </dgm:presLayoutVars>
      </dgm:prSet>
      <dgm:spPr/>
      <dgm:t>
        <a:bodyPr/>
        <a:lstStyle/>
        <a:p>
          <a:endParaRPr lang="en-US"/>
        </a:p>
      </dgm:t>
    </dgm:pt>
    <dgm:pt modelId="{89EA4DE0-13F2-4D70-B42A-5AFA66E4E030}" type="pres">
      <dgm:prSet presAssocID="{E01FCC63-62ED-4C02-8512-E74218948AD8}" presName="linNode" presStyleCnt="0"/>
      <dgm:spPr/>
    </dgm:pt>
    <dgm:pt modelId="{65FC48D5-33C1-473D-A985-53682F39D449}" type="pres">
      <dgm:prSet presAssocID="{E01FCC63-62ED-4C02-8512-E74218948AD8}" presName="parentText" presStyleLbl="node1" presStyleIdx="0" presStyleCnt="3">
        <dgm:presLayoutVars>
          <dgm:chMax val="1"/>
          <dgm:bulletEnabled val="1"/>
        </dgm:presLayoutVars>
      </dgm:prSet>
      <dgm:spPr/>
      <dgm:t>
        <a:bodyPr/>
        <a:lstStyle/>
        <a:p>
          <a:endParaRPr lang="en-US"/>
        </a:p>
      </dgm:t>
    </dgm:pt>
    <dgm:pt modelId="{E54F2DC2-4E10-45C6-863B-C681845C4FD4}" type="pres">
      <dgm:prSet presAssocID="{E01FCC63-62ED-4C02-8512-E74218948AD8}" presName="descendantText" presStyleLbl="alignAccFollowNode1" presStyleIdx="0" presStyleCnt="3">
        <dgm:presLayoutVars>
          <dgm:bulletEnabled val="1"/>
        </dgm:presLayoutVars>
      </dgm:prSet>
      <dgm:spPr/>
      <dgm:t>
        <a:bodyPr/>
        <a:lstStyle/>
        <a:p>
          <a:endParaRPr lang="en-US"/>
        </a:p>
      </dgm:t>
    </dgm:pt>
    <dgm:pt modelId="{1D4CD8ED-959A-4F5A-B58B-DE1D85495294}" type="pres">
      <dgm:prSet presAssocID="{93D336D0-3812-468C-8358-893FDB483D4C}" presName="sp" presStyleCnt="0"/>
      <dgm:spPr/>
    </dgm:pt>
    <dgm:pt modelId="{C36A322D-7EA9-4A0B-A208-17711E12CDC8}" type="pres">
      <dgm:prSet presAssocID="{E2D01571-8930-4019-8161-FE4AC08B9196}" presName="linNode" presStyleCnt="0"/>
      <dgm:spPr/>
    </dgm:pt>
    <dgm:pt modelId="{B5ED81C0-8AF7-46E7-801B-9BDA682A0C43}" type="pres">
      <dgm:prSet presAssocID="{E2D01571-8930-4019-8161-FE4AC08B9196}" presName="parentText" presStyleLbl="node1" presStyleIdx="1" presStyleCnt="3">
        <dgm:presLayoutVars>
          <dgm:chMax val="1"/>
          <dgm:bulletEnabled val="1"/>
        </dgm:presLayoutVars>
      </dgm:prSet>
      <dgm:spPr/>
      <dgm:t>
        <a:bodyPr/>
        <a:lstStyle/>
        <a:p>
          <a:endParaRPr lang="en-US"/>
        </a:p>
      </dgm:t>
    </dgm:pt>
    <dgm:pt modelId="{72809307-5EA5-4D43-872C-5C4ECCCF4BD4}" type="pres">
      <dgm:prSet presAssocID="{E2D01571-8930-4019-8161-FE4AC08B9196}" presName="descendantText" presStyleLbl="alignAccFollowNode1" presStyleIdx="1" presStyleCnt="3">
        <dgm:presLayoutVars>
          <dgm:bulletEnabled val="1"/>
        </dgm:presLayoutVars>
      </dgm:prSet>
      <dgm:spPr/>
      <dgm:t>
        <a:bodyPr/>
        <a:lstStyle/>
        <a:p>
          <a:endParaRPr lang="en-US"/>
        </a:p>
      </dgm:t>
    </dgm:pt>
    <dgm:pt modelId="{D8324740-1EF6-4B81-840B-CE2139A1093C}" type="pres">
      <dgm:prSet presAssocID="{554AC7EA-E745-481F-BCEF-7BFDEEDEB311}" presName="sp" presStyleCnt="0"/>
      <dgm:spPr/>
    </dgm:pt>
    <dgm:pt modelId="{A9DD33E6-BAE7-44D5-8815-5447C7B45FE3}" type="pres">
      <dgm:prSet presAssocID="{D19628CA-D6B1-40FF-8D5E-1F7E3A17F7B6}" presName="linNode" presStyleCnt="0"/>
      <dgm:spPr/>
    </dgm:pt>
    <dgm:pt modelId="{A18E4CD7-0029-40DC-B07C-4A0E802E6E19}" type="pres">
      <dgm:prSet presAssocID="{D19628CA-D6B1-40FF-8D5E-1F7E3A17F7B6}" presName="parentText" presStyleLbl="node1" presStyleIdx="2" presStyleCnt="3">
        <dgm:presLayoutVars>
          <dgm:chMax val="1"/>
          <dgm:bulletEnabled val="1"/>
        </dgm:presLayoutVars>
      </dgm:prSet>
      <dgm:spPr/>
      <dgm:t>
        <a:bodyPr/>
        <a:lstStyle/>
        <a:p>
          <a:endParaRPr lang="en-US"/>
        </a:p>
      </dgm:t>
    </dgm:pt>
    <dgm:pt modelId="{F259F0C4-702C-4C64-86DD-C9FFAC772AC9}" type="pres">
      <dgm:prSet presAssocID="{D19628CA-D6B1-40FF-8D5E-1F7E3A17F7B6}" presName="descendantText" presStyleLbl="alignAccFollowNode1" presStyleIdx="2" presStyleCnt="3">
        <dgm:presLayoutVars>
          <dgm:bulletEnabled val="1"/>
        </dgm:presLayoutVars>
      </dgm:prSet>
      <dgm:spPr/>
      <dgm:t>
        <a:bodyPr/>
        <a:lstStyle/>
        <a:p>
          <a:endParaRPr lang="en-US"/>
        </a:p>
      </dgm:t>
    </dgm:pt>
  </dgm:ptLst>
  <dgm:cxnLst>
    <dgm:cxn modelId="{A15C34FA-48BF-4A51-9175-F6C28AA70E13}" srcId="{D19628CA-D6B1-40FF-8D5E-1F7E3A17F7B6}" destId="{E2DC6536-84AA-4C70-BE6C-2A89EBB9A6F0}" srcOrd="1" destOrd="0" parTransId="{26616CD1-57A9-446D-8A58-ABE2DCB263B2}" sibTransId="{F1BC3B31-E923-4AC6-A58C-C839AF23E76A}"/>
    <dgm:cxn modelId="{A4A1643B-29F4-4F86-8122-F58C665DBEC6}" srcId="{E2D01571-8930-4019-8161-FE4AC08B9196}" destId="{487639D8-6C0A-4455-8747-A8F97452553D}" srcOrd="0" destOrd="0" parTransId="{CDD723C2-98D7-4D1A-8A37-CD5E9B31A71C}" sibTransId="{E31C1F09-2A01-4C0A-A498-36EADA8B7F25}"/>
    <dgm:cxn modelId="{7A150B69-7AC6-43B3-B55E-DBDABC82742D}" srcId="{6F50AE29-FD7A-458C-AA7B-31F95368084C}" destId="{D19628CA-D6B1-40FF-8D5E-1F7E3A17F7B6}" srcOrd="2" destOrd="0" parTransId="{671299C2-FBEA-4CAB-872C-D6175EE9BE6D}" sibTransId="{C9DAF02F-9D6C-45DF-A2D9-94B3D86AB9B6}"/>
    <dgm:cxn modelId="{2AA24B3F-24BA-48A4-A8B9-25B16A66A413}" type="presOf" srcId="{A9B20701-C4E8-4D5B-B91F-B1A4D68070EB}" destId="{F259F0C4-702C-4C64-86DD-C9FFAC772AC9}" srcOrd="0" destOrd="2" presId="urn:microsoft.com/office/officeart/2005/8/layout/vList5"/>
    <dgm:cxn modelId="{756ADA62-9ABE-4321-A3C9-2CCE8C35B31C}" type="presOf" srcId="{E01FCC63-62ED-4C02-8512-E74218948AD8}" destId="{65FC48D5-33C1-473D-A985-53682F39D449}" srcOrd="0" destOrd="0" presId="urn:microsoft.com/office/officeart/2005/8/layout/vList5"/>
    <dgm:cxn modelId="{CE2084D0-0CB2-4A29-AD95-A60C0AD5608C}" type="presOf" srcId="{E2DC6536-84AA-4C70-BE6C-2A89EBB9A6F0}" destId="{F259F0C4-702C-4C64-86DD-C9FFAC772AC9}" srcOrd="0" destOrd="1" presId="urn:microsoft.com/office/officeart/2005/8/layout/vList5"/>
    <dgm:cxn modelId="{7A474E04-C1E3-4A76-A7FE-7C730E839C43}" type="presOf" srcId="{E2D01571-8930-4019-8161-FE4AC08B9196}" destId="{B5ED81C0-8AF7-46E7-801B-9BDA682A0C43}" srcOrd="0" destOrd="0" presId="urn:microsoft.com/office/officeart/2005/8/layout/vList5"/>
    <dgm:cxn modelId="{E0D093F0-1C9A-4485-A0E1-5977ABD18A0E}" srcId="{E01FCC63-62ED-4C02-8512-E74218948AD8}" destId="{7A9F71C6-0339-407D-8A14-243F6473186B}" srcOrd="1" destOrd="0" parTransId="{D0B7A44E-66A3-4E4E-95C5-B7882B64CBB0}" sibTransId="{F339B3A3-0C37-4C02-A0D6-8BEBD5C50463}"/>
    <dgm:cxn modelId="{F796B6A9-B00E-418B-9092-3975AAF142E2}" srcId="{6F50AE29-FD7A-458C-AA7B-31F95368084C}" destId="{E2D01571-8930-4019-8161-FE4AC08B9196}" srcOrd="1" destOrd="0" parTransId="{178DB78C-9354-48F6-B409-03EAFD52DD8D}" sibTransId="{554AC7EA-E745-481F-BCEF-7BFDEEDEB311}"/>
    <dgm:cxn modelId="{84679DA2-08A6-4F49-995C-052094734897}" srcId="{D19628CA-D6B1-40FF-8D5E-1F7E3A17F7B6}" destId="{A9B20701-C4E8-4D5B-B91F-B1A4D68070EB}" srcOrd="2" destOrd="0" parTransId="{8A66C53F-EE21-419B-9920-3E31A9421A99}" sibTransId="{1F90C008-B66B-4338-9B36-C95021FA6D11}"/>
    <dgm:cxn modelId="{C8662D90-29BD-4BB0-89D8-569C79DF81FD}" srcId="{D19628CA-D6B1-40FF-8D5E-1F7E3A17F7B6}" destId="{9DAE8226-7168-4B5D-AE04-ED13BA2C7D0A}" srcOrd="0" destOrd="0" parTransId="{B4012904-0FCC-4E2A-9014-E16920169C48}" sibTransId="{17FB62AF-99DF-439B-A0F2-8C35996F9CA8}"/>
    <dgm:cxn modelId="{382A450E-3DF8-45AE-9FF1-0AE6E35C3DD3}" srcId="{6F50AE29-FD7A-458C-AA7B-31F95368084C}" destId="{E01FCC63-62ED-4C02-8512-E74218948AD8}" srcOrd="0" destOrd="0" parTransId="{7BDE96AD-D3F6-4A65-BB53-61D94687B721}" sibTransId="{93D336D0-3812-468C-8358-893FDB483D4C}"/>
    <dgm:cxn modelId="{86F9AD68-2B60-4A63-B8D3-D3D2BB9684FF}" type="presOf" srcId="{D19628CA-D6B1-40FF-8D5E-1F7E3A17F7B6}" destId="{A18E4CD7-0029-40DC-B07C-4A0E802E6E19}" srcOrd="0" destOrd="0" presId="urn:microsoft.com/office/officeart/2005/8/layout/vList5"/>
    <dgm:cxn modelId="{E018412E-FFB7-47D6-AE3F-C5C2E69FB506}" type="presOf" srcId="{6F50AE29-FD7A-458C-AA7B-31F95368084C}" destId="{FBE01F35-4B6A-4374-8A2F-0AC5C9CB4F31}" srcOrd="0" destOrd="0" presId="urn:microsoft.com/office/officeart/2005/8/layout/vList5"/>
    <dgm:cxn modelId="{7EA2D85A-BD55-4512-8789-66E118507626}" type="presOf" srcId="{9DAE8226-7168-4B5D-AE04-ED13BA2C7D0A}" destId="{F259F0C4-702C-4C64-86DD-C9FFAC772AC9}" srcOrd="0" destOrd="0" presId="urn:microsoft.com/office/officeart/2005/8/layout/vList5"/>
    <dgm:cxn modelId="{68BA6395-1FE2-44D2-BC89-3584B696EFEA}" srcId="{E2D01571-8930-4019-8161-FE4AC08B9196}" destId="{08E88A17-3DB1-44EA-9902-8C8AFE224BD9}" srcOrd="1" destOrd="0" parTransId="{EC28A4B0-6BDC-4CDA-9BCA-531EFB5D47F4}" sibTransId="{D15A4612-4108-459A-BB7C-068E692D38C1}"/>
    <dgm:cxn modelId="{5300E906-C0AC-46CA-99E2-DDD6415497ED}" srcId="{E01FCC63-62ED-4C02-8512-E74218948AD8}" destId="{C4F76764-22B6-400D-9B36-0FD12B0409B8}" srcOrd="0" destOrd="0" parTransId="{C177933A-7111-4457-99E1-8421DF7D5AA1}" sibTransId="{E488F17D-25E5-4875-931F-620FB84E4078}"/>
    <dgm:cxn modelId="{49BD53CC-01B5-40E2-9D5D-24BE9380E613}" type="presOf" srcId="{08E88A17-3DB1-44EA-9902-8C8AFE224BD9}" destId="{72809307-5EA5-4D43-872C-5C4ECCCF4BD4}" srcOrd="0" destOrd="1" presId="urn:microsoft.com/office/officeart/2005/8/layout/vList5"/>
    <dgm:cxn modelId="{FF0B1BF1-85E8-4EB3-AF8E-B4247BFE9C6B}" type="presOf" srcId="{C4F76764-22B6-400D-9B36-0FD12B0409B8}" destId="{E54F2DC2-4E10-45C6-863B-C681845C4FD4}" srcOrd="0" destOrd="0" presId="urn:microsoft.com/office/officeart/2005/8/layout/vList5"/>
    <dgm:cxn modelId="{10FC4621-1E1A-4516-9E78-B97AE8AAA97E}" type="presOf" srcId="{7A9F71C6-0339-407D-8A14-243F6473186B}" destId="{E54F2DC2-4E10-45C6-863B-C681845C4FD4}" srcOrd="0" destOrd="1" presId="urn:microsoft.com/office/officeart/2005/8/layout/vList5"/>
    <dgm:cxn modelId="{14F3BC24-08CD-45BB-A87A-A27A3B32A2F9}" type="presOf" srcId="{487639D8-6C0A-4455-8747-A8F97452553D}" destId="{72809307-5EA5-4D43-872C-5C4ECCCF4BD4}" srcOrd="0" destOrd="0" presId="urn:microsoft.com/office/officeart/2005/8/layout/vList5"/>
    <dgm:cxn modelId="{CB0DA315-D3AD-4290-BBD2-812AA7C7F582}" type="presParOf" srcId="{FBE01F35-4B6A-4374-8A2F-0AC5C9CB4F31}" destId="{89EA4DE0-13F2-4D70-B42A-5AFA66E4E030}" srcOrd="0" destOrd="0" presId="urn:microsoft.com/office/officeart/2005/8/layout/vList5"/>
    <dgm:cxn modelId="{1C62CCB2-E304-4D7B-B3E9-2F9928E5D1E0}" type="presParOf" srcId="{89EA4DE0-13F2-4D70-B42A-5AFA66E4E030}" destId="{65FC48D5-33C1-473D-A985-53682F39D449}" srcOrd="0" destOrd="0" presId="urn:microsoft.com/office/officeart/2005/8/layout/vList5"/>
    <dgm:cxn modelId="{80DC1A4D-47AD-4EB3-878A-5553BCBBD349}" type="presParOf" srcId="{89EA4DE0-13F2-4D70-B42A-5AFA66E4E030}" destId="{E54F2DC2-4E10-45C6-863B-C681845C4FD4}" srcOrd="1" destOrd="0" presId="urn:microsoft.com/office/officeart/2005/8/layout/vList5"/>
    <dgm:cxn modelId="{A005B89B-D329-40F1-94D6-6171B248FC46}" type="presParOf" srcId="{FBE01F35-4B6A-4374-8A2F-0AC5C9CB4F31}" destId="{1D4CD8ED-959A-4F5A-B58B-DE1D85495294}" srcOrd="1" destOrd="0" presId="urn:microsoft.com/office/officeart/2005/8/layout/vList5"/>
    <dgm:cxn modelId="{464DC6EC-BB9E-4AC7-93B9-0B1164C435AB}" type="presParOf" srcId="{FBE01F35-4B6A-4374-8A2F-0AC5C9CB4F31}" destId="{C36A322D-7EA9-4A0B-A208-17711E12CDC8}" srcOrd="2" destOrd="0" presId="urn:microsoft.com/office/officeart/2005/8/layout/vList5"/>
    <dgm:cxn modelId="{3A1F82C2-8C57-4884-BC98-6B661D169A02}" type="presParOf" srcId="{C36A322D-7EA9-4A0B-A208-17711E12CDC8}" destId="{B5ED81C0-8AF7-46E7-801B-9BDA682A0C43}" srcOrd="0" destOrd="0" presId="urn:microsoft.com/office/officeart/2005/8/layout/vList5"/>
    <dgm:cxn modelId="{7243A973-B17C-4362-93D4-FC2ED6FC92EA}" type="presParOf" srcId="{C36A322D-7EA9-4A0B-A208-17711E12CDC8}" destId="{72809307-5EA5-4D43-872C-5C4ECCCF4BD4}" srcOrd="1" destOrd="0" presId="urn:microsoft.com/office/officeart/2005/8/layout/vList5"/>
    <dgm:cxn modelId="{E72F6258-1AF2-40F9-A03C-08ADACD3BFBA}" type="presParOf" srcId="{FBE01F35-4B6A-4374-8A2F-0AC5C9CB4F31}" destId="{D8324740-1EF6-4B81-840B-CE2139A1093C}" srcOrd="3" destOrd="0" presId="urn:microsoft.com/office/officeart/2005/8/layout/vList5"/>
    <dgm:cxn modelId="{60A3214B-583B-4BC9-B9D9-0057A5347FE3}" type="presParOf" srcId="{FBE01F35-4B6A-4374-8A2F-0AC5C9CB4F31}" destId="{A9DD33E6-BAE7-44D5-8815-5447C7B45FE3}" srcOrd="4" destOrd="0" presId="urn:microsoft.com/office/officeart/2005/8/layout/vList5"/>
    <dgm:cxn modelId="{7280EEAF-2AAD-46FA-BAE2-6775AC8982DB}" type="presParOf" srcId="{A9DD33E6-BAE7-44D5-8815-5447C7B45FE3}" destId="{A18E4CD7-0029-40DC-B07C-4A0E802E6E19}" srcOrd="0" destOrd="0" presId="urn:microsoft.com/office/officeart/2005/8/layout/vList5"/>
    <dgm:cxn modelId="{D5DFEBEC-5B0F-469A-82F4-9C50492D952E}" type="presParOf" srcId="{A9DD33E6-BAE7-44D5-8815-5447C7B45FE3}" destId="{F259F0C4-702C-4C64-86DD-C9FFAC772AC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F50AE29-FD7A-458C-AA7B-31F9536808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1FCC63-62ED-4C02-8512-E74218948AD8}">
      <dgm:prSet phldrT="[Text]"/>
      <dgm:spPr>
        <a:solidFill>
          <a:schemeClr val="accent1">
            <a:lumMod val="50000"/>
          </a:schemeClr>
        </a:solidFill>
        <a:ln>
          <a:solidFill>
            <a:schemeClr val="tx1"/>
          </a:solidFill>
        </a:ln>
      </dgm:spPr>
      <dgm:t>
        <a:bodyPr/>
        <a:lstStyle/>
        <a:p>
          <a:r>
            <a:rPr lang="en-US" dirty="0" smtClean="0"/>
            <a:t>Passive Funds</a:t>
          </a:r>
          <a:endParaRPr lang="en-US" dirty="0"/>
        </a:p>
      </dgm:t>
    </dgm:pt>
    <dgm:pt modelId="{7BDE96AD-D3F6-4A65-BB53-61D94687B721}" type="parTrans" cxnId="{382A450E-3DF8-45AE-9FF1-0AE6E35C3DD3}">
      <dgm:prSet/>
      <dgm:spPr/>
      <dgm:t>
        <a:bodyPr/>
        <a:lstStyle/>
        <a:p>
          <a:endParaRPr lang="en-US"/>
        </a:p>
      </dgm:t>
    </dgm:pt>
    <dgm:pt modelId="{93D336D0-3812-468C-8358-893FDB483D4C}" type="sibTrans" cxnId="{382A450E-3DF8-45AE-9FF1-0AE6E35C3DD3}">
      <dgm:prSet/>
      <dgm:spPr/>
      <dgm:t>
        <a:bodyPr/>
        <a:lstStyle/>
        <a:p>
          <a:endParaRPr lang="en-US"/>
        </a:p>
      </dgm:t>
    </dgm:pt>
    <dgm:pt modelId="{E2D01571-8930-4019-8161-FE4AC08B9196}">
      <dgm:prSet phldrT="[Text]"/>
      <dgm:spPr>
        <a:solidFill>
          <a:schemeClr val="accent1">
            <a:lumMod val="50000"/>
          </a:schemeClr>
        </a:solidFill>
        <a:ln>
          <a:solidFill>
            <a:schemeClr val="tx1"/>
          </a:solidFill>
        </a:ln>
      </dgm:spPr>
      <dgm:t>
        <a:bodyPr/>
        <a:lstStyle/>
        <a:p>
          <a:r>
            <a:rPr lang="en-US" dirty="0" smtClean="0"/>
            <a:t>Active Funds</a:t>
          </a:r>
          <a:endParaRPr lang="en-US" b="1" dirty="0"/>
        </a:p>
      </dgm:t>
    </dgm:pt>
    <dgm:pt modelId="{178DB78C-9354-48F6-B409-03EAFD52DD8D}" type="parTrans" cxnId="{F796B6A9-B00E-418B-9092-3975AAF142E2}">
      <dgm:prSet/>
      <dgm:spPr/>
      <dgm:t>
        <a:bodyPr/>
        <a:lstStyle/>
        <a:p>
          <a:endParaRPr lang="en-US"/>
        </a:p>
      </dgm:t>
    </dgm:pt>
    <dgm:pt modelId="{554AC7EA-E745-481F-BCEF-7BFDEEDEB311}" type="sibTrans" cxnId="{F796B6A9-B00E-418B-9092-3975AAF142E2}">
      <dgm:prSet/>
      <dgm:spPr/>
      <dgm:t>
        <a:bodyPr/>
        <a:lstStyle/>
        <a:p>
          <a:endParaRPr lang="en-US"/>
        </a:p>
      </dgm:t>
    </dgm:pt>
    <dgm:pt modelId="{C4F76764-22B6-400D-9B36-0FD12B0409B8}">
      <dgm:prSet phldrT="[Text]" custT="1"/>
      <dgm:spPr>
        <a:ln>
          <a:solidFill>
            <a:schemeClr val="tx1">
              <a:alpha val="90000"/>
            </a:schemeClr>
          </a:solidFill>
        </a:ln>
      </dgm:spPr>
      <dgm:t>
        <a:bodyPr/>
        <a:lstStyle/>
        <a:p>
          <a:pPr algn="just"/>
          <a:endParaRPr lang="en-US" sz="1600" dirty="0"/>
        </a:p>
      </dgm:t>
    </dgm:pt>
    <dgm:pt modelId="{C177933A-7111-4457-99E1-8421DF7D5AA1}" type="parTrans" cxnId="{5300E906-C0AC-46CA-99E2-DDD6415497ED}">
      <dgm:prSet/>
      <dgm:spPr/>
      <dgm:t>
        <a:bodyPr/>
        <a:lstStyle/>
        <a:p>
          <a:endParaRPr lang="en-US"/>
        </a:p>
      </dgm:t>
    </dgm:pt>
    <dgm:pt modelId="{E488F17D-25E5-4875-931F-620FB84E4078}" type="sibTrans" cxnId="{5300E906-C0AC-46CA-99E2-DDD6415497ED}">
      <dgm:prSet/>
      <dgm:spPr/>
      <dgm:t>
        <a:bodyPr/>
        <a:lstStyle/>
        <a:p>
          <a:endParaRPr lang="en-US"/>
        </a:p>
      </dgm:t>
    </dgm:pt>
    <dgm:pt modelId="{487639D8-6C0A-4455-8747-A8F97452553D}">
      <dgm:prSet phldrT="[Text]"/>
      <dgm:spPr>
        <a:ln>
          <a:solidFill>
            <a:schemeClr val="tx1">
              <a:alpha val="90000"/>
            </a:schemeClr>
          </a:solidFill>
        </a:ln>
      </dgm:spPr>
      <dgm:t>
        <a:bodyPr/>
        <a:lstStyle/>
        <a:p>
          <a:pPr algn="just"/>
          <a:endParaRPr lang="en-US" dirty="0"/>
        </a:p>
      </dgm:t>
    </dgm:pt>
    <dgm:pt modelId="{CDD723C2-98D7-4D1A-8A37-CD5E9B31A71C}" type="parTrans" cxnId="{A4A1643B-29F4-4F86-8122-F58C665DBEC6}">
      <dgm:prSet/>
      <dgm:spPr/>
      <dgm:t>
        <a:bodyPr/>
        <a:lstStyle/>
        <a:p>
          <a:endParaRPr lang="en-US"/>
        </a:p>
      </dgm:t>
    </dgm:pt>
    <dgm:pt modelId="{E31C1F09-2A01-4C0A-A498-36EADA8B7F25}" type="sibTrans" cxnId="{A4A1643B-29F4-4F86-8122-F58C665DBEC6}">
      <dgm:prSet/>
      <dgm:spPr/>
      <dgm:t>
        <a:bodyPr/>
        <a:lstStyle/>
        <a:p>
          <a:endParaRPr lang="en-US"/>
        </a:p>
      </dgm:t>
    </dgm:pt>
    <dgm:pt modelId="{2B466CCA-B8EE-409E-94DE-486F31D22E5B}">
      <dgm:prSet custT="1"/>
      <dgm:spPr>
        <a:ln>
          <a:solidFill>
            <a:schemeClr val="tx1">
              <a:alpha val="90000"/>
            </a:schemeClr>
          </a:solidFill>
        </a:ln>
      </dgm:spPr>
      <dgm:t>
        <a:bodyPr/>
        <a:lstStyle/>
        <a:p>
          <a:pPr algn="just"/>
          <a:r>
            <a:rPr lang="en-US" sz="1600" dirty="0"/>
            <a:t>Replicate a market </a:t>
          </a:r>
          <a:r>
            <a:rPr lang="en-US" sz="1600" dirty="0" smtClean="0"/>
            <a:t>index.</a:t>
          </a:r>
          <a:endParaRPr lang="en-US" sz="1600" dirty="0"/>
        </a:p>
      </dgm:t>
    </dgm:pt>
    <dgm:pt modelId="{0017ABF7-71EB-449F-A879-4EB311AED6BF}" type="parTrans" cxnId="{C3B20E22-68DB-46F7-9DEC-8A2CE07EFD14}">
      <dgm:prSet/>
      <dgm:spPr/>
      <dgm:t>
        <a:bodyPr/>
        <a:lstStyle/>
        <a:p>
          <a:endParaRPr lang="en-US"/>
        </a:p>
      </dgm:t>
    </dgm:pt>
    <dgm:pt modelId="{F9F24E30-8FDE-45F5-BEC2-70B0BFD00DC1}" type="sibTrans" cxnId="{C3B20E22-68DB-46F7-9DEC-8A2CE07EFD14}">
      <dgm:prSet/>
      <dgm:spPr/>
      <dgm:t>
        <a:bodyPr/>
        <a:lstStyle/>
        <a:p>
          <a:endParaRPr lang="en-US"/>
        </a:p>
      </dgm:t>
    </dgm:pt>
    <dgm:pt modelId="{A9CED7A9-7A7B-46B4-A071-B5E5F95C51C5}">
      <dgm:prSet custT="1"/>
      <dgm:spPr>
        <a:ln>
          <a:solidFill>
            <a:schemeClr val="tx1">
              <a:alpha val="90000"/>
            </a:schemeClr>
          </a:solidFill>
        </a:ln>
      </dgm:spPr>
      <dgm:t>
        <a:bodyPr/>
        <a:lstStyle/>
        <a:p>
          <a:pPr algn="just"/>
          <a:endParaRPr lang="en-US" sz="1600" dirty="0"/>
        </a:p>
      </dgm:t>
    </dgm:pt>
    <dgm:pt modelId="{45C752A0-F5BD-4089-A1A0-6657D350D3FD}" type="parTrans" cxnId="{3B7D8928-86BB-48AB-8705-C1D42EFDE870}">
      <dgm:prSet/>
      <dgm:spPr/>
      <dgm:t>
        <a:bodyPr/>
        <a:lstStyle/>
        <a:p>
          <a:endParaRPr lang="en-US"/>
        </a:p>
      </dgm:t>
    </dgm:pt>
    <dgm:pt modelId="{52C2BE6D-9761-488F-AA36-E7F71E97C0E5}" type="sibTrans" cxnId="{3B7D8928-86BB-48AB-8705-C1D42EFDE870}">
      <dgm:prSet/>
      <dgm:spPr/>
      <dgm:t>
        <a:bodyPr/>
        <a:lstStyle/>
        <a:p>
          <a:endParaRPr lang="en-US"/>
        </a:p>
      </dgm:t>
    </dgm:pt>
    <dgm:pt modelId="{C0B2F298-2333-47F4-AA2F-5CADE3CC0FC0}">
      <dgm:prSet custT="1"/>
      <dgm:spPr>
        <a:ln>
          <a:solidFill>
            <a:schemeClr val="tx1">
              <a:alpha val="90000"/>
            </a:schemeClr>
          </a:solidFill>
        </a:ln>
      </dgm:spPr>
      <dgm:t>
        <a:bodyPr/>
        <a:lstStyle/>
        <a:p>
          <a:pPr algn="just"/>
          <a:r>
            <a:rPr lang="en-US" sz="1600" dirty="0" smtClean="0"/>
            <a:t>Invest in same securities and in same proportion as that of index.</a:t>
          </a:r>
          <a:endParaRPr lang="en-US" sz="1600" dirty="0"/>
        </a:p>
      </dgm:t>
    </dgm:pt>
    <dgm:pt modelId="{3377CA7F-B645-4F24-9A8D-75A68925F0AD}" type="parTrans" cxnId="{31E4E64C-8DC0-4DB6-ADA6-2257A8474744}">
      <dgm:prSet/>
      <dgm:spPr/>
      <dgm:t>
        <a:bodyPr/>
        <a:lstStyle/>
        <a:p>
          <a:endParaRPr lang="en-US"/>
        </a:p>
      </dgm:t>
    </dgm:pt>
    <dgm:pt modelId="{B415C60F-40CC-45CE-8D48-CBB5E9F48AF7}" type="sibTrans" cxnId="{31E4E64C-8DC0-4DB6-ADA6-2257A8474744}">
      <dgm:prSet/>
      <dgm:spPr/>
      <dgm:t>
        <a:bodyPr/>
        <a:lstStyle/>
        <a:p>
          <a:endParaRPr lang="en-US"/>
        </a:p>
      </dgm:t>
    </dgm:pt>
    <dgm:pt modelId="{466AEB83-F6C9-4935-966C-08317B7FBFC9}">
      <dgm:prSet custT="1"/>
      <dgm:spPr>
        <a:ln>
          <a:solidFill>
            <a:schemeClr val="tx1">
              <a:alpha val="90000"/>
            </a:schemeClr>
          </a:solidFill>
        </a:ln>
      </dgm:spPr>
      <dgm:t>
        <a:bodyPr/>
        <a:lstStyle/>
        <a:p>
          <a:pPr algn="just"/>
          <a:r>
            <a:rPr lang="en-US" sz="1600" dirty="0" smtClean="0"/>
            <a:t>No active selection of any stock / sector.</a:t>
          </a:r>
          <a:endParaRPr lang="en-US" sz="1600" dirty="0"/>
        </a:p>
      </dgm:t>
    </dgm:pt>
    <dgm:pt modelId="{A684E10A-5C06-451E-BEAB-DBA2E208B666}" type="parTrans" cxnId="{ACED1F95-AB54-4078-965A-1BBB43CA3C8A}">
      <dgm:prSet/>
      <dgm:spPr/>
      <dgm:t>
        <a:bodyPr/>
        <a:lstStyle/>
        <a:p>
          <a:endParaRPr lang="en-US"/>
        </a:p>
      </dgm:t>
    </dgm:pt>
    <dgm:pt modelId="{3C868EDA-8BB8-4C1C-9E17-CEAB0B523205}" type="sibTrans" cxnId="{ACED1F95-AB54-4078-965A-1BBB43CA3C8A}">
      <dgm:prSet/>
      <dgm:spPr/>
      <dgm:t>
        <a:bodyPr/>
        <a:lstStyle/>
        <a:p>
          <a:endParaRPr lang="en-US"/>
        </a:p>
      </dgm:t>
    </dgm:pt>
    <dgm:pt modelId="{44682886-00BD-4F44-BACE-0B0EFD25082F}">
      <dgm:prSet custT="1"/>
      <dgm:spPr>
        <a:ln>
          <a:solidFill>
            <a:schemeClr val="tx1">
              <a:alpha val="90000"/>
            </a:schemeClr>
          </a:solidFill>
        </a:ln>
      </dgm:spPr>
      <dgm:t>
        <a:bodyPr/>
        <a:lstStyle/>
        <a:p>
          <a:pPr algn="just"/>
          <a:r>
            <a:rPr lang="en-US" sz="1600" dirty="0" smtClean="0"/>
            <a:t>Expenses are lower.</a:t>
          </a:r>
          <a:endParaRPr lang="en-US" sz="1600" dirty="0"/>
        </a:p>
      </dgm:t>
    </dgm:pt>
    <dgm:pt modelId="{39D06175-2F22-4221-92D0-55E37A6D2E57}" type="parTrans" cxnId="{4E14A8EF-4656-4DC1-A983-7B1782F3E3C9}">
      <dgm:prSet/>
      <dgm:spPr/>
      <dgm:t>
        <a:bodyPr/>
        <a:lstStyle/>
        <a:p>
          <a:endParaRPr lang="en-US"/>
        </a:p>
      </dgm:t>
    </dgm:pt>
    <dgm:pt modelId="{024681C4-F12B-4C0C-9956-49771E320301}" type="sibTrans" cxnId="{4E14A8EF-4656-4DC1-A983-7B1782F3E3C9}">
      <dgm:prSet/>
      <dgm:spPr/>
      <dgm:t>
        <a:bodyPr/>
        <a:lstStyle/>
        <a:p>
          <a:endParaRPr lang="en-US"/>
        </a:p>
      </dgm:t>
    </dgm:pt>
    <dgm:pt modelId="{E7BE30A7-079E-462E-A416-209D47FEC875}">
      <dgm:prSet custT="1"/>
      <dgm:spPr>
        <a:ln>
          <a:solidFill>
            <a:schemeClr val="tx1">
              <a:alpha val="90000"/>
            </a:schemeClr>
          </a:solidFill>
        </a:ln>
      </dgm:spPr>
      <dgm:t>
        <a:bodyPr/>
        <a:lstStyle/>
        <a:p>
          <a:pPr algn="just"/>
          <a:r>
            <a:rPr lang="en-US" sz="1600" dirty="0" smtClean="0"/>
            <a:t>Portfolio is modified every time index composition changes.</a:t>
          </a:r>
          <a:endParaRPr lang="en-US" sz="1600" dirty="0"/>
        </a:p>
      </dgm:t>
    </dgm:pt>
    <dgm:pt modelId="{A6A315DE-8C42-4BD3-9311-1511E37B571E}" type="parTrans" cxnId="{34C2AB9F-7F33-4A1F-A193-B804A991B92A}">
      <dgm:prSet/>
      <dgm:spPr/>
      <dgm:t>
        <a:bodyPr/>
        <a:lstStyle/>
        <a:p>
          <a:endParaRPr lang="en-US"/>
        </a:p>
      </dgm:t>
    </dgm:pt>
    <dgm:pt modelId="{F6A4DF57-E11D-482B-8E9B-2D9F13217918}" type="sibTrans" cxnId="{34C2AB9F-7F33-4A1F-A193-B804A991B92A}">
      <dgm:prSet/>
      <dgm:spPr/>
      <dgm:t>
        <a:bodyPr/>
        <a:lstStyle/>
        <a:p>
          <a:endParaRPr lang="en-US"/>
        </a:p>
      </dgm:t>
    </dgm:pt>
    <dgm:pt modelId="{D0E9335D-50EF-4AB6-93B5-52D2A3D33F65}">
      <dgm:prSet phldrT="[Text]"/>
      <dgm:spPr>
        <a:ln>
          <a:solidFill>
            <a:schemeClr val="tx1">
              <a:alpha val="90000"/>
            </a:schemeClr>
          </a:solidFill>
        </a:ln>
      </dgm:spPr>
      <dgm:t>
        <a:bodyPr/>
        <a:lstStyle/>
        <a:p>
          <a:pPr algn="just"/>
          <a:r>
            <a:rPr lang="en-US" dirty="0" smtClean="0"/>
            <a:t>Invests in securities and sectors that may offer a better return than the index.</a:t>
          </a:r>
          <a:endParaRPr lang="en-US" dirty="0"/>
        </a:p>
      </dgm:t>
    </dgm:pt>
    <dgm:pt modelId="{42E29FE5-FC3C-4F38-A1B4-72EC3238892F}" type="parTrans" cxnId="{14800F52-AAC5-4231-8D39-CD7EE4CDDFEA}">
      <dgm:prSet/>
      <dgm:spPr/>
      <dgm:t>
        <a:bodyPr/>
        <a:lstStyle/>
        <a:p>
          <a:endParaRPr lang="en-US"/>
        </a:p>
      </dgm:t>
    </dgm:pt>
    <dgm:pt modelId="{F07AEA9A-1FD6-473C-9730-999B19F2AF11}" type="sibTrans" cxnId="{14800F52-AAC5-4231-8D39-CD7EE4CDDFEA}">
      <dgm:prSet/>
      <dgm:spPr/>
      <dgm:t>
        <a:bodyPr/>
        <a:lstStyle/>
        <a:p>
          <a:endParaRPr lang="en-US"/>
        </a:p>
      </dgm:t>
    </dgm:pt>
    <dgm:pt modelId="{84F6DE88-831F-4C70-A129-B2A957E8A10D}">
      <dgm:prSet/>
      <dgm:spPr>
        <a:ln>
          <a:solidFill>
            <a:schemeClr val="tx1">
              <a:alpha val="90000"/>
            </a:schemeClr>
          </a:solidFill>
        </a:ln>
      </dgm:spPr>
      <dgm:t>
        <a:bodyPr/>
        <a:lstStyle/>
        <a:p>
          <a:pPr algn="just"/>
          <a:r>
            <a:rPr lang="en-US" dirty="0" smtClean="0"/>
            <a:t>Actively manage the allocation to market securities and cash.</a:t>
          </a:r>
          <a:endParaRPr lang="en-US" dirty="0"/>
        </a:p>
      </dgm:t>
    </dgm:pt>
    <dgm:pt modelId="{484BE2B0-62CD-42C2-9E8F-05F1522933D4}" type="parTrans" cxnId="{AC099AC9-B967-4082-833F-963430600864}">
      <dgm:prSet/>
      <dgm:spPr/>
      <dgm:t>
        <a:bodyPr/>
        <a:lstStyle/>
        <a:p>
          <a:endParaRPr lang="en-US"/>
        </a:p>
      </dgm:t>
    </dgm:pt>
    <dgm:pt modelId="{88C0B3D0-967A-416A-87E0-61C34CCFBF2B}" type="sibTrans" cxnId="{AC099AC9-B967-4082-833F-963430600864}">
      <dgm:prSet/>
      <dgm:spPr/>
      <dgm:t>
        <a:bodyPr/>
        <a:lstStyle/>
        <a:p>
          <a:endParaRPr lang="en-US"/>
        </a:p>
      </dgm:t>
    </dgm:pt>
    <dgm:pt modelId="{8DE097A1-5437-4238-A0EF-C6030E93845F}">
      <dgm:prSet/>
      <dgm:spPr>
        <a:ln>
          <a:solidFill>
            <a:schemeClr val="tx1">
              <a:alpha val="90000"/>
            </a:schemeClr>
          </a:solidFill>
        </a:ln>
      </dgm:spPr>
      <dgm:t>
        <a:bodyPr/>
        <a:lstStyle/>
        <a:p>
          <a:pPr algn="just"/>
          <a:r>
            <a:rPr lang="en-US" dirty="0" smtClean="0"/>
            <a:t>May perform better or worse than the market index.</a:t>
          </a:r>
          <a:endParaRPr lang="en-US" dirty="0"/>
        </a:p>
      </dgm:t>
    </dgm:pt>
    <dgm:pt modelId="{9F0C889C-209A-4EAF-BCE3-A7FDC38A7204}" type="parTrans" cxnId="{B8CAD6D2-9440-482E-A61F-3081FABE74D9}">
      <dgm:prSet/>
      <dgm:spPr/>
      <dgm:t>
        <a:bodyPr/>
        <a:lstStyle/>
        <a:p>
          <a:endParaRPr lang="en-US"/>
        </a:p>
      </dgm:t>
    </dgm:pt>
    <dgm:pt modelId="{224A8ACA-C835-40A7-AF4F-B0A48B29CAE7}" type="sibTrans" cxnId="{B8CAD6D2-9440-482E-A61F-3081FABE74D9}">
      <dgm:prSet/>
      <dgm:spPr/>
      <dgm:t>
        <a:bodyPr/>
        <a:lstStyle/>
        <a:p>
          <a:endParaRPr lang="en-US"/>
        </a:p>
      </dgm:t>
    </dgm:pt>
    <dgm:pt modelId="{6E37656D-45A4-4810-B978-6905AA13FAEB}">
      <dgm:prSet/>
      <dgm:spPr>
        <a:ln>
          <a:solidFill>
            <a:schemeClr val="tx1">
              <a:alpha val="90000"/>
            </a:schemeClr>
          </a:solidFill>
        </a:ln>
      </dgm:spPr>
      <dgm:t>
        <a:bodyPr/>
        <a:lstStyle/>
        <a:p>
          <a:pPr algn="just"/>
          <a:r>
            <a:rPr lang="en-US" dirty="0" smtClean="0"/>
            <a:t>Incur a higher cost than passive funds.</a:t>
          </a:r>
          <a:endParaRPr lang="en-US" dirty="0"/>
        </a:p>
      </dgm:t>
    </dgm:pt>
    <dgm:pt modelId="{82297E40-64F8-43A5-B4E6-5E7A362144BA}" type="parTrans" cxnId="{324641D7-40CC-4126-8321-6D129B9CCC1F}">
      <dgm:prSet/>
      <dgm:spPr/>
      <dgm:t>
        <a:bodyPr/>
        <a:lstStyle/>
        <a:p>
          <a:endParaRPr lang="en-US"/>
        </a:p>
      </dgm:t>
    </dgm:pt>
    <dgm:pt modelId="{8F2E9C6E-C412-42B8-A8CF-EEFB4D35965C}" type="sibTrans" cxnId="{324641D7-40CC-4126-8321-6D129B9CCC1F}">
      <dgm:prSet/>
      <dgm:spPr/>
      <dgm:t>
        <a:bodyPr/>
        <a:lstStyle/>
        <a:p>
          <a:endParaRPr lang="en-US"/>
        </a:p>
      </dgm:t>
    </dgm:pt>
    <dgm:pt modelId="{FBE01F35-4B6A-4374-8A2F-0AC5C9CB4F31}" type="pres">
      <dgm:prSet presAssocID="{6F50AE29-FD7A-458C-AA7B-31F95368084C}" presName="Name0" presStyleCnt="0">
        <dgm:presLayoutVars>
          <dgm:dir/>
          <dgm:animLvl val="lvl"/>
          <dgm:resizeHandles val="exact"/>
        </dgm:presLayoutVars>
      </dgm:prSet>
      <dgm:spPr/>
      <dgm:t>
        <a:bodyPr/>
        <a:lstStyle/>
        <a:p>
          <a:endParaRPr lang="en-US"/>
        </a:p>
      </dgm:t>
    </dgm:pt>
    <dgm:pt modelId="{89EA4DE0-13F2-4D70-B42A-5AFA66E4E030}" type="pres">
      <dgm:prSet presAssocID="{E01FCC63-62ED-4C02-8512-E74218948AD8}" presName="linNode" presStyleCnt="0"/>
      <dgm:spPr/>
    </dgm:pt>
    <dgm:pt modelId="{65FC48D5-33C1-473D-A985-53682F39D449}" type="pres">
      <dgm:prSet presAssocID="{E01FCC63-62ED-4C02-8512-E74218948AD8}" presName="parentText" presStyleLbl="node1" presStyleIdx="0" presStyleCnt="2">
        <dgm:presLayoutVars>
          <dgm:chMax val="1"/>
          <dgm:bulletEnabled val="1"/>
        </dgm:presLayoutVars>
      </dgm:prSet>
      <dgm:spPr/>
      <dgm:t>
        <a:bodyPr/>
        <a:lstStyle/>
        <a:p>
          <a:endParaRPr lang="en-US"/>
        </a:p>
      </dgm:t>
    </dgm:pt>
    <dgm:pt modelId="{E54F2DC2-4E10-45C6-863B-C681845C4FD4}" type="pres">
      <dgm:prSet presAssocID="{E01FCC63-62ED-4C02-8512-E74218948AD8}" presName="descendantText" presStyleLbl="alignAccFollowNode1" presStyleIdx="0" presStyleCnt="2">
        <dgm:presLayoutVars>
          <dgm:bulletEnabled val="1"/>
        </dgm:presLayoutVars>
      </dgm:prSet>
      <dgm:spPr/>
      <dgm:t>
        <a:bodyPr/>
        <a:lstStyle/>
        <a:p>
          <a:endParaRPr lang="en-US"/>
        </a:p>
      </dgm:t>
    </dgm:pt>
    <dgm:pt modelId="{1D4CD8ED-959A-4F5A-B58B-DE1D85495294}" type="pres">
      <dgm:prSet presAssocID="{93D336D0-3812-468C-8358-893FDB483D4C}" presName="sp" presStyleCnt="0"/>
      <dgm:spPr/>
    </dgm:pt>
    <dgm:pt modelId="{C36A322D-7EA9-4A0B-A208-17711E12CDC8}" type="pres">
      <dgm:prSet presAssocID="{E2D01571-8930-4019-8161-FE4AC08B9196}" presName="linNode" presStyleCnt="0"/>
      <dgm:spPr/>
    </dgm:pt>
    <dgm:pt modelId="{B5ED81C0-8AF7-46E7-801B-9BDA682A0C43}" type="pres">
      <dgm:prSet presAssocID="{E2D01571-8930-4019-8161-FE4AC08B9196}" presName="parentText" presStyleLbl="node1" presStyleIdx="1" presStyleCnt="2">
        <dgm:presLayoutVars>
          <dgm:chMax val="1"/>
          <dgm:bulletEnabled val="1"/>
        </dgm:presLayoutVars>
      </dgm:prSet>
      <dgm:spPr/>
      <dgm:t>
        <a:bodyPr/>
        <a:lstStyle/>
        <a:p>
          <a:endParaRPr lang="en-US"/>
        </a:p>
      </dgm:t>
    </dgm:pt>
    <dgm:pt modelId="{72809307-5EA5-4D43-872C-5C4ECCCF4BD4}" type="pres">
      <dgm:prSet presAssocID="{E2D01571-8930-4019-8161-FE4AC08B9196}" presName="descendantText" presStyleLbl="alignAccFollowNode1" presStyleIdx="1" presStyleCnt="2">
        <dgm:presLayoutVars>
          <dgm:bulletEnabled val="1"/>
        </dgm:presLayoutVars>
      </dgm:prSet>
      <dgm:spPr/>
      <dgm:t>
        <a:bodyPr/>
        <a:lstStyle/>
        <a:p>
          <a:endParaRPr lang="en-US"/>
        </a:p>
      </dgm:t>
    </dgm:pt>
  </dgm:ptLst>
  <dgm:cxnLst>
    <dgm:cxn modelId="{56E3D5CE-2600-42D0-9F94-A6BC46AFAA92}" type="presOf" srcId="{E2D01571-8930-4019-8161-FE4AC08B9196}" destId="{B5ED81C0-8AF7-46E7-801B-9BDA682A0C43}" srcOrd="0" destOrd="0" presId="urn:microsoft.com/office/officeart/2005/8/layout/vList5"/>
    <dgm:cxn modelId="{3FCCFA3C-D3AB-405E-9D11-42C51E7152C3}" type="presOf" srcId="{84F6DE88-831F-4C70-A129-B2A957E8A10D}" destId="{72809307-5EA5-4D43-872C-5C4ECCCF4BD4}" srcOrd="0" destOrd="1" presId="urn:microsoft.com/office/officeart/2005/8/layout/vList5"/>
    <dgm:cxn modelId="{91932CE8-0DBE-42A0-B063-3D997FABE8A4}" type="presOf" srcId="{C4F76764-22B6-400D-9B36-0FD12B0409B8}" destId="{E54F2DC2-4E10-45C6-863B-C681845C4FD4}" srcOrd="0" destOrd="0" presId="urn:microsoft.com/office/officeart/2005/8/layout/vList5"/>
    <dgm:cxn modelId="{5D384D76-1AEA-46E7-97D4-3F9F2666786F}" type="presOf" srcId="{466AEB83-F6C9-4935-966C-08317B7FBFC9}" destId="{E54F2DC2-4E10-45C6-863B-C681845C4FD4}" srcOrd="0" destOrd="3" presId="urn:microsoft.com/office/officeart/2005/8/layout/vList5"/>
    <dgm:cxn modelId="{ACED1F95-AB54-4078-965A-1BBB43CA3C8A}" srcId="{E01FCC63-62ED-4C02-8512-E74218948AD8}" destId="{466AEB83-F6C9-4935-966C-08317B7FBFC9}" srcOrd="3" destOrd="0" parTransId="{A684E10A-5C06-451E-BEAB-DBA2E208B666}" sibTransId="{3C868EDA-8BB8-4C1C-9E17-CEAB0B523205}"/>
    <dgm:cxn modelId="{4E14A8EF-4656-4DC1-A983-7B1782F3E3C9}" srcId="{E01FCC63-62ED-4C02-8512-E74218948AD8}" destId="{44682886-00BD-4F44-BACE-0B0EFD25082F}" srcOrd="4" destOrd="0" parTransId="{39D06175-2F22-4221-92D0-55E37A6D2E57}" sibTransId="{024681C4-F12B-4C0C-9956-49771E320301}"/>
    <dgm:cxn modelId="{34C2AB9F-7F33-4A1F-A193-B804A991B92A}" srcId="{E01FCC63-62ED-4C02-8512-E74218948AD8}" destId="{E7BE30A7-079E-462E-A416-209D47FEC875}" srcOrd="5" destOrd="0" parTransId="{A6A315DE-8C42-4BD3-9311-1511E37B571E}" sibTransId="{F6A4DF57-E11D-482B-8E9B-2D9F13217918}"/>
    <dgm:cxn modelId="{FDA67BC2-47D6-4183-A0A1-DE8740183A6A}" type="presOf" srcId="{8DE097A1-5437-4238-A0EF-C6030E93845F}" destId="{72809307-5EA5-4D43-872C-5C4ECCCF4BD4}" srcOrd="0" destOrd="2" presId="urn:microsoft.com/office/officeart/2005/8/layout/vList5"/>
    <dgm:cxn modelId="{31E4E64C-8DC0-4DB6-ADA6-2257A8474744}" srcId="{E01FCC63-62ED-4C02-8512-E74218948AD8}" destId="{C0B2F298-2333-47F4-AA2F-5CADE3CC0FC0}" srcOrd="2" destOrd="0" parTransId="{3377CA7F-B645-4F24-9A8D-75A68925F0AD}" sibTransId="{B415C60F-40CC-45CE-8D48-CBB5E9F48AF7}"/>
    <dgm:cxn modelId="{324641D7-40CC-4126-8321-6D129B9CCC1F}" srcId="{E2D01571-8930-4019-8161-FE4AC08B9196}" destId="{6E37656D-45A4-4810-B978-6905AA13FAEB}" srcOrd="3" destOrd="0" parTransId="{82297E40-64F8-43A5-B4E6-5E7A362144BA}" sibTransId="{8F2E9C6E-C412-42B8-A8CF-EEFB4D35965C}"/>
    <dgm:cxn modelId="{A4A1643B-29F4-4F86-8122-F58C665DBEC6}" srcId="{E2D01571-8930-4019-8161-FE4AC08B9196}" destId="{487639D8-6C0A-4455-8747-A8F97452553D}" srcOrd="4" destOrd="0" parTransId="{CDD723C2-98D7-4D1A-8A37-CD5E9B31A71C}" sibTransId="{E31C1F09-2A01-4C0A-A498-36EADA8B7F25}"/>
    <dgm:cxn modelId="{3B7D8928-86BB-48AB-8705-C1D42EFDE870}" srcId="{E01FCC63-62ED-4C02-8512-E74218948AD8}" destId="{A9CED7A9-7A7B-46B4-A071-B5E5F95C51C5}" srcOrd="6" destOrd="0" parTransId="{45C752A0-F5BD-4089-A1A0-6657D350D3FD}" sibTransId="{52C2BE6D-9761-488F-AA36-E7F71E97C0E5}"/>
    <dgm:cxn modelId="{AC099AC9-B967-4082-833F-963430600864}" srcId="{E2D01571-8930-4019-8161-FE4AC08B9196}" destId="{84F6DE88-831F-4C70-A129-B2A957E8A10D}" srcOrd="1" destOrd="0" parTransId="{484BE2B0-62CD-42C2-9E8F-05F1522933D4}" sibTransId="{88C0B3D0-967A-416A-87E0-61C34CCFBF2B}"/>
    <dgm:cxn modelId="{14800F52-AAC5-4231-8D39-CD7EE4CDDFEA}" srcId="{E2D01571-8930-4019-8161-FE4AC08B9196}" destId="{D0E9335D-50EF-4AB6-93B5-52D2A3D33F65}" srcOrd="0" destOrd="0" parTransId="{42E29FE5-FC3C-4F38-A1B4-72EC3238892F}" sibTransId="{F07AEA9A-1FD6-473C-9730-999B19F2AF11}"/>
    <dgm:cxn modelId="{C3B20E22-68DB-46F7-9DEC-8A2CE07EFD14}" srcId="{E01FCC63-62ED-4C02-8512-E74218948AD8}" destId="{2B466CCA-B8EE-409E-94DE-486F31D22E5B}" srcOrd="1" destOrd="0" parTransId="{0017ABF7-71EB-449F-A879-4EB311AED6BF}" sibTransId="{F9F24E30-8FDE-45F5-BEC2-70B0BFD00DC1}"/>
    <dgm:cxn modelId="{CFED0A65-A03A-4CF3-B1BB-59CE1E7E30B0}" type="presOf" srcId="{E7BE30A7-079E-462E-A416-209D47FEC875}" destId="{E54F2DC2-4E10-45C6-863B-C681845C4FD4}" srcOrd="0" destOrd="5" presId="urn:microsoft.com/office/officeart/2005/8/layout/vList5"/>
    <dgm:cxn modelId="{F796B6A9-B00E-418B-9092-3975AAF142E2}" srcId="{6F50AE29-FD7A-458C-AA7B-31F95368084C}" destId="{E2D01571-8930-4019-8161-FE4AC08B9196}" srcOrd="1" destOrd="0" parTransId="{178DB78C-9354-48F6-B409-03EAFD52DD8D}" sibTransId="{554AC7EA-E745-481F-BCEF-7BFDEEDEB311}"/>
    <dgm:cxn modelId="{B8CAD6D2-9440-482E-A61F-3081FABE74D9}" srcId="{E2D01571-8930-4019-8161-FE4AC08B9196}" destId="{8DE097A1-5437-4238-A0EF-C6030E93845F}" srcOrd="2" destOrd="0" parTransId="{9F0C889C-209A-4EAF-BCE3-A7FDC38A7204}" sibTransId="{224A8ACA-C835-40A7-AF4F-B0A48B29CAE7}"/>
    <dgm:cxn modelId="{ADD9E1AD-05DD-41B7-A1C6-8F45AEA30E9F}" type="presOf" srcId="{D0E9335D-50EF-4AB6-93B5-52D2A3D33F65}" destId="{72809307-5EA5-4D43-872C-5C4ECCCF4BD4}" srcOrd="0" destOrd="0" presId="urn:microsoft.com/office/officeart/2005/8/layout/vList5"/>
    <dgm:cxn modelId="{382A450E-3DF8-45AE-9FF1-0AE6E35C3DD3}" srcId="{6F50AE29-FD7A-458C-AA7B-31F95368084C}" destId="{E01FCC63-62ED-4C02-8512-E74218948AD8}" srcOrd="0" destOrd="0" parTransId="{7BDE96AD-D3F6-4A65-BB53-61D94687B721}" sibTransId="{93D336D0-3812-468C-8358-893FDB483D4C}"/>
    <dgm:cxn modelId="{174B226B-2C1F-49EF-8509-7A4EE1C7D604}" type="presOf" srcId="{44682886-00BD-4F44-BACE-0B0EFD25082F}" destId="{E54F2DC2-4E10-45C6-863B-C681845C4FD4}" srcOrd="0" destOrd="4" presId="urn:microsoft.com/office/officeart/2005/8/layout/vList5"/>
    <dgm:cxn modelId="{0CA36EFA-31AA-47F1-9388-D370B31AB5AF}" type="presOf" srcId="{2B466CCA-B8EE-409E-94DE-486F31D22E5B}" destId="{E54F2DC2-4E10-45C6-863B-C681845C4FD4}" srcOrd="0" destOrd="1" presId="urn:microsoft.com/office/officeart/2005/8/layout/vList5"/>
    <dgm:cxn modelId="{B1FCAC07-1745-4256-BF95-EB11EE73A04A}" type="presOf" srcId="{6F50AE29-FD7A-458C-AA7B-31F95368084C}" destId="{FBE01F35-4B6A-4374-8A2F-0AC5C9CB4F31}" srcOrd="0" destOrd="0" presId="urn:microsoft.com/office/officeart/2005/8/layout/vList5"/>
    <dgm:cxn modelId="{2DAC4916-42F8-4A7D-954F-F9D145B96BD7}" type="presOf" srcId="{A9CED7A9-7A7B-46B4-A071-B5E5F95C51C5}" destId="{E54F2DC2-4E10-45C6-863B-C681845C4FD4}" srcOrd="0" destOrd="6" presId="urn:microsoft.com/office/officeart/2005/8/layout/vList5"/>
    <dgm:cxn modelId="{F64A790C-865A-4991-A0E8-F6768151A248}" type="presOf" srcId="{C0B2F298-2333-47F4-AA2F-5CADE3CC0FC0}" destId="{E54F2DC2-4E10-45C6-863B-C681845C4FD4}" srcOrd="0" destOrd="2" presId="urn:microsoft.com/office/officeart/2005/8/layout/vList5"/>
    <dgm:cxn modelId="{91ED0806-70AF-448D-BC01-B8400586E744}" type="presOf" srcId="{E01FCC63-62ED-4C02-8512-E74218948AD8}" destId="{65FC48D5-33C1-473D-A985-53682F39D449}" srcOrd="0" destOrd="0" presId="urn:microsoft.com/office/officeart/2005/8/layout/vList5"/>
    <dgm:cxn modelId="{0BC851AE-0814-42AB-817E-91EA82F6CB1A}" type="presOf" srcId="{6E37656D-45A4-4810-B978-6905AA13FAEB}" destId="{72809307-5EA5-4D43-872C-5C4ECCCF4BD4}" srcOrd="0" destOrd="3" presId="urn:microsoft.com/office/officeart/2005/8/layout/vList5"/>
    <dgm:cxn modelId="{5300E906-C0AC-46CA-99E2-DDD6415497ED}" srcId="{E01FCC63-62ED-4C02-8512-E74218948AD8}" destId="{C4F76764-22B6-400D-9B36-0FD12B0409B8}" srcOrd="0" destOrd="0" parTransId="{C177933A-7111-4457-99E1-8421DF7D5AA1}" sibTransId="{E488F17D-25E5-4875-931F-620FB84E4078}"/>
    <dgm:cxn modelId="{54BA52AE-55E7-43AF-90DC-236B64B2CA27}" type="presOf" srcId="{487639D8-6C0A-4455-8747-A8F97452553D}" destId="{72809307-5EA5-4D43-872C-5C4ECCCF4BD4}" srcOrd="0" destOrd="4" presId="urn:microsoft.com/office/officeart/2005/8/layout/vList5"/>
    <dgm:cxn modelId="{5FA10381-2B8B-41A3-B9B9-1FC12D092F29}" type="presParOf" srcId="{FBE01F35-4B6A-4374-8A2F-0AC5C9CB4F31}" destId="{89EA4DE0-13F2-4D70-B42A-5AFA66E4E030}" srcOrd="0" destOrd="0" presId="urn:microsoft.com/office/officeart/2005/8/layout/vList5"/>
    <dgm:cxn modelId="{27FF408F-1EA5-4A70-89FB-7824A92C39C2}" type="presParOf" srcId="{89EA4DE0-13F2-4D70-B42A-5AFA66E4E030}" destId="{65FC48D5-33C1-473D-A985-53682F39D449}" srcOrd="0" destOrd="0" presId="urn:microsoft.com/office/officeart/2005/8/layout/vList5"/>
    <dgm:cxn modelId="{644CD8AD-26DE-441C-A7FC-DAE011525EAB}" type="presParOf" srcId="{89EA4DE0-13F2-4D70-B42A-5AFA66E4E030}" destId="{E54F2DC2-4E10-45C6-863B-C681845C4FD4}" srcOrd="1" destOrd="0" presId="urn:microsoft.com/office/officeart/2005/8/layout/vList5"/>
    <dgm:cxn modelId="{6F0C78D3-7E00-4517-89C2-9B0A5CE9F4D7}" type="presParOf" srcId="{FBE01F35-4B6A-4374-8A2F-0AC5C9CB4F31}" destId="{1D4CD8ED-959A-4F5A-B58B-DE1D85495294}" srcOrd="1" destOrd="0" presId="urn:microsoft.com/office/officeart/2005/8/layout/vList5"/>
    <dgm:cxn modelId="{A43A40C9-B238-4083-8DE3-86BA8ADCE6E7}" type="presParOf" srcId="{FBE01F35-4B6A-4374-8A2F-0AC5C9CB4F31}" destId="{C36A322D-7EA9-4A0B-A208-17711E12CDC8}" srcOrd="2" destOrd="0" presId="urn:microsoft.com/office/officeart/2005/8/layout/vList5"/>
    <dgm:cxn modelId="{C2A79C25-30FF-449A-973A-89E2EDA1059A}" type="presParOf" srcId="{C36A322D-7EA9-4A0B-A208-17711E12CDC8}" destId="{B5ED81C0-8AF7-46E7-801B-9BDA682A0C43}" srcOrd="0" destOrd="0" presId="urn:microsoft.com/office/officeart/2005/8/layout/vList5"/>
    <dgm:cxn modelId="{68CE2D2D-A153-4973-9459-EC0043FD59F0}" type="presParOf" srcId="{C36A322D-7EA9-4A0B-A208-17711E12CDC8}" destId="{72809307-5EA5-4D43-872C-5C4ECCCF4B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56DB3A-8A7B-4E41-BE8A-50CFE0879060}"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B5E99A36-D071-4EEF-9B9B-08CCB41496D0}">
      <dgm:prSet phldrT="[Text]" custT="1"/>
      <dgm:spPr>
        <a:solidFill>
          <a:schemeClr val="accent6">
            <a:lumMod val="50000"/>
          </a:schemeClr>
        </a:solidFill>
        <a:ln>
          <a:solidFill>
            <a:schemeClr val="tx1"/>
          </a:solidFill>
        </a:ln>
      </dgm:spPr>
      <dgm:t>
        <a:bodyPr/>
        <a:lstStyle/>
        <a:p>
          <a:r>
            <a:rPr lang="en-US" sz="2000" dirty="0" smtClean="0"/>
            <a:t>Via Physical Mutual Fund Application Form</a:t>
          </a:r>
          <a:endParaRPr lang="en-US" sz="2000" dirty="0"/>
        </a:p>
      </dgm:t>
    </dgm:pt>
    <dgm:pt modelId="{F88F98C5-C28B-477A-80EA-4CE7BD55B990}" type="parTrans" cxnId="{83F037B6-B769-4B38-B1B9-D15EEAFD0E92}">
      <dgm:prSet/>
      <dgm:spPr/>
      <dgm:t>
        <a:bodyPr/>
        <a:lstStyle/>
        <a:p>
          <a:endParaRPr lang="en-US" sz="2000"/>
        </a:p>
      </dgm:t>
    </dgm:pt>
    <dgm:pt modelId="{94F0A599-1B0B-4218-8401-0E14376272F0}" type="sibTrans" cxnId="{83F037B6-B769-4B38-B1B9-D15EEAFD0E92}">
      <dgm:prSet/>
      <dgm:spPr/>
      <dgm:t>
        <a:bodyPr/>
        <a:lstStyle/>
        <a:p>
          <a:endParaRPr lang="en-US" sz="2000"/>
        </a:p>
      </dgm:t>
    </dgm:pt>
    <dgm:pt modelId="{61F46F7C-410B-44C3-99E6-90A269E1AD04}">
      <dgm:prSet phldrT="[Text]" custT="1"/>
      <dgm:spPr>
        <a:solidFill>
          <a:schemeClr val="accent1">
            <a:lumMod val="50000"/>
          </a:schemeClr>
        </a:solidFill>
        <a:ln>
          <a:solidFill>
            <a:schemeClr val="accent4">
              <a:lumMod val="60000"/>
              <a:lumOff val="40000"/>
            </a:schemeClr>
          </a:solidFill>
        </a:ln>
      </dgm:spPr>
      <dgm:t>
        <a:bodyPr/>
        <a:lstStyle/>
        <a:p>
          <a:r>
            <a:rPr lang="en-US" sz="2000" dirty="0" smtClean="0"/>
            <a:t>Via Online Mode (Website of Mutual Fund)</a:t>
          </a:r>
          <a:endParaRPr lang="en-US" sz="2000" dirty="0"/>
        </a:p>
      </dgm:t>
    </dgm:pt>
    <dgm:pt modelId="{46DAB4E7-2BD5-41F6-B4A3-F320C606B1B9}" type="parTrans" cxnId="{99BBC9E5-F1E5-4149-BC4D-E80FAEE4E8C7}">
      <dgm:prSet/>
      <dgm:spPr/>
      <dgm:t>
        <a:bodyPr/>
        <a:lstStyle/>
        <a:p>
          <a:endParaRPr lang="en-US" sz="2000"/>
        </a:p>
      </dgm:t>
    </dgm:pt>
    <dgm:pt modelId="{EF6602E5-7DE3-4944-B591-4A062B705BF5}" type="sibTrans" cxnId="{99BBC9E5-F1E5-4149-BC4D-E80FAEE4E8C7}">
      <dgm:prSet/>
      <dgm:spPr/>
      <dgm:t>
        <a:bodyPr/>
        <a:lstStyle/>
        <a:p>
          <a:endParaRPr lang="en-US" sz="2000"/>
        </a:p>
      </dgm:t>
    </dgm:pt>
    <dgm:pt modelId="{6B97A268-6F3C-4FB6-80A3-9648048EB91F}">
      <dgm:prSet phldrT="[Text]" custT="1"/>
      <dgm:spPr>
        <a:solidFill>
          <a:schemeClr val="accent1">
            <a:lumMod val="50000"/>
          </a:schemeClr>
        </a:solidFill>
        <a:ln>
          <a:solidFill>
            <a:schemeClr val="accent4">
              <a:lumMod val="60000"/>
              <a:lumOff val="40000"/>
            </a:schemeClr>
          </a:solidFill>
        </a:ln>
      </dgm:spPr>
      <dgm:t>
        <a:bodyPr/>
        <a:lstStyle/>
        <a:p>
          <a:r>
            <a:rPr lang="en-US" sz="2000" dirty="0" smtClean="0"/>
            <a:t>Via Mobile App of Mutual Fund</a:t>
          </a:r>
          <a:endParaRPr lang="en-US" sz="2000" dirty="0"/>
        </a:p>
      </dgm:t>
    </dgm:pt>
    <dgm:pt modelId="{C89FD8A5-95E6-430B-B3C5-03A18BC736DD}" type="parTrans" cxnId="{CF27F72C-96D0-4A8A-A3D0-8981DF0DC4C4}">
      <dgm:prSet/>
      <dgm:spPr/>
      <dgm:t>
        <a:bodyPr/>
        <a:lstStyle/>
        <a:p>
          <a:endParaRPr lang="en-US" sz="2000"/>
        </a:p>
      </dgm:t>
    </dgm:pt>
    <dgm:pt modelId="{9BA3B454-628D-43B7-84B5-FB19C43BB0C7}" type="sibTrans" cxnId="{CF27F72C-96D0-4A8A-A3D0-8981DF0DC4C4}">
      <dgm:prSet/>
      <dgm:spPr/>
      <dgm:t>
        <a:bodyPr/>
        <a:lstStyle/>
        <a:p>
          <a:endParaRPr lang="en-US" sz="2000"/>
        </a:p>
      </dgm:t>
    </dgm:pt>
    <dgm:pt modelId="{8A45879C-BE0C-46D6-9FD6-7392FBECAFBD}">
      <dgm:prSet phldrT="[Text]" custT="1"/>
      <dgm:spPr>
        <a:solidFill>
          <a:schemeClr val="accent6">
            <a:lumMod val="50000"/>
          </a:schemeClr>
        </a:solidFill>
        <a:ln>
          <a:solidFill>
            <a:schemeClr val="tx1"/>
          </a:solidFill>
        </a:ln>
      </dgm:spPr>
      <dgm:t>
        <a:bodyPr/>
        <a:lstStyle/>
        <a:p>
          <a:r>
            <a:rPr lang="en-US" sz="2000" dirty="0" smtClean="0"/>
            <a:t>Via AMFI Registered Mutual Fund Distributor (using physical form/ online/ mobile app)</a:t>
          </a:r>
          <a:endParaRPr lang="en-US" sz="2000" dirty="0"/>
        </a:p>
      </dgm:t>
    </dgm:pt>
    <dgm:pt modelId="{6406F7C7-4070-4B25-A859-17ABD088D6DB}" type="parTrans" cxnId="{18225318-34FF-4A2F-A826-B8B78871E84E}">
      <dgm:prSet/>
      <dgm:spPr/>
      <dgm:t>
        <a:bodyPr/>
        <a:lstStyle/>
        <a:p>
          <a:endParaRPr lang="en-US" sz="2000"/>
        </a:p>
      </dgm:t>
    </dgm:pt>
    <dgm:pt modelId="{8E0EB2D6-D170-45AA-9A6B-B738419BB09D}" type="sibTrans" cxnId="{18225318-34FF-4A2F-A826-B8B78871E84E}">
      <dgm:prSet/>
      <dgm:spPr/>
      <dgm:t>
        <a:bodyPr/>
        <a:lstStyle/>
        <a:p>
          <a:endParaRPr lang="en-US" sz="2000"/>
        </a:p>
      </dgm:t>
    </dgm:pt>
    <dgm:pt modelId="{1E49DC58-8CCB-464C-88C9-4905DABA1A73}" type="pres">
      <dgm:prSet presAssocID="{8156DB3A-8A7B-4E41-BE8A-50CFE0879060}" presName="diagram" presStyleCnt="0">
        <dgm:presLayoutVars>
          <dgm:dir/>
          <dgm:resizeHandles val="exact"/>
        </dgm:presLayoutVars>
      </dgm:prSet>
      <dgm:spPr/>
      <dgm:t>
        <a:bodyPr/>
        <a:lstStyle/>
        <a:p>
          <a:endParaRPr lang="en-US"/>
        </a:p>
      </dgm:t>
    </dgm:pt>
    <dgm:pt modelId="{7EA1EA97-A16F-4571-B0A1-D6343F4BE44E}" type="pres">
      <dgm:prSet presAssocID="{B5E99A36-D071-4EEF-9B9B-08CCB41496D0}" presName="node" presStyleLbl="node1" presStyleIdx="0" presStyleCnt="4" custLinFactNeighborX="-388" custLinFactNeighborY="1940">
        <dgm:presLayoutVars>
          <dgm:bulletEnabled val="1"/>
        </dgm:presLayoutVars>
      </dgm:prSet>
      <dgm:spPr>
        <a:prstGeom prst="ellipse">
          <a:avLst/>
        </a:prstGeom>
      </dgm:spPr>
      <dgm:t>
        <a:bodyPr/>
        <a:lstStyle/>
        <a:p>
          <a:endParaRPr lang="en-US"/>
        </a:p>
      </dgm:t>
    </dgm:pt>
    <dgm:pt modelId="{21306F7A-3AE3-49B4-8474-BAC98C41B514}" type="pres">
      <dgm:prSet presAssocID="{94F0A599-1B0B-4218-8401-0E14376272F0}" presName="sibTrans" presStyleCnt="0"/>
      <dgm:spPr/>
    </dgm:pt>
    <dgm:pt modelId="{8DCC1CF0-77E8-48FB-82C3-A6D7F481214C}" type="pres">
      <dgm:prSet presAssocID="{61F46F7C-410B-44C3-99E6-90A269E1AD04}" presName="node" presStyleLbl="node1" presStyleIdx="1" presStyleCnt="4" custLinFactNeighborX="-388" custLinFactNeighborY="1940">
        <dgm:presLayoutVars>
          <dgm:bulletEnabled val="1"/>
        </dgm:presLayoutVars>
      </dgm:prSet>
      <dgm:spPr>
        <a:prstGeom prst="ellipse">
          <a:avLst/>
        </a:prstGeom>
      </dgm:spPr>
      <dgm:t>
        <a:bodyPr/>
        <a:lstStyle/>
        <a:p>
          <a:endParaRPr lang="en-US"/>
        </a:p>
      </dgm:t>
    </dgm:pt>
    <dgm:pt modelId="{F0677020-EDAE-4DB5-BCD8-09730BFEF311}" type="pres">
      <dgm:prSet presAssocID="{EF6602E5-7DE3-4944-B591-4A062B705BF5}" presName="sibTrans" presStyleCnt="0"/>
      <dgm:spPr/>
    </dgm:pt>
    <dgm:pt modelId="{D5DE2511-6995-408C-AABD-DFDF6BC05821}" type="pres">
      <dgm:prSet presAssocID="{6B97A268-6F3C-4FB6-80A3-9648048EB91F}" presName="node" presStyleLbl="node1" presStyleIdx="2" presStyleCnt="4">
        <dgm:presLayoutVars>
          <dgm:bulletEnabled val="1"/>
        </dgm:presLayoutVars>
      </dgm:prSet>
      <dgm:spPr>
        <a:prstGeom prst="ellipse">
          <a:avLst/>
        </a:prstGeom>
      </dgm:spPr>
      <dgm:t>
        <a:bodyPr/>
        <a:lstStyle/>
        <a:p>
          <a:endParaRPr lang="en-US"/>
        </a:p>
      </dgm:t>
    </dgm:pt>
    <dgm:pt modelId="{9A95E467-C280-46D5-9151-DE7600EBBADB}" type="pres">
      <dgm:prSet presAssocID="{9BA3B454-628D-43B7-84B5-FB19C43BB0C7}" presName="sibTrans" presStyleCnt="0"/>
      <dgm:spPr/>
    </dgm:pt>
    <dgm:pt modelId="{A11AA6BD-B0B6-478A-B77E-C61C7EF66212}" type="pres">
      <dgm:prSet presAssocID="{8A45879C-BE0C-46D6-9FD6-7392FBECAFBD}" presName="node" presStyleLbl="node1" presStyleIdx="3" presStyleCnt="4" custLinFactNeighborX="-388" custLinFactNeighborY="1940">
        <dgm:presLayoutVars>
          <dgm:bulletEnabled val="1"/>
        </dgm:presLayoutVars>
      </dgm:prSet>
      <dgm:spPr>
        <a:prstGeom prst="ellipse">
          <a:avLst/>
        </a:prstGeom>
      </dgm:spPr>
      <dgm:t>
        <a:bodyPr/>
        <a:lstStyle/>
        <a:p>
          <a:endParaRPr lang="en-US"/>
        </a:p>
      </dgm:t>
    </dgm:pt>
  </dgm:ptLst>
  <dgm:cxnLst>
    <dgm:cxn modelId="{83F037B6-B769-4B38-B1B9-D15EEAFD0E92}" srcId="{8156DB3A-8A7B-4E41-BE8A-50CFE0879060}" destId="{B5E99A36-D071-4EEF-9B9B-08CCB41496D0}" srcOrd="0" destOrd="0" parTransId="{F88F98C5-C28B-477A-80EA-4CE7BD55B990}" sibTransId="{94F0A599-1B0B-4218-8401-0E14376272F0}"/>
    <dgm:cxn modelId="{AF08D9CB-5911-4240-8108-1BD4C63D0AEA}" type="presOf" srcId="{8A45879C-BE0C-46D6-9FD6-7392FBECAFBD}" destId="{A11AA6BD-B0B6-478A-B77E-C61C7EF66212}" srcOrd="0" destOrd="0" presId="urn:microsoft.com/office/officeart/2005/8/layout/default"/>
    <dgm:cxn modelId="{9C78309F-FBFE-43B4-AADA-6D32F29E2117}" type="presOf" srcId="{8156DB3A-8A7B-4E41-BE8A-50CFE0879060}" destId="{1E49DC58-8CCB-464C-88C9-4905DABA1A73}" srcOrd="0" destOrd="0" presId="urn:microsoft.com/office/officeart/2005/8/layout/default"/>
    <dgm:cxn modelId="{CF27F72C-96D0-4A8A-A3D0-8981DF0DC4C4}" srcId="{8156DB3A-8A7B-4E41-BE8A-50CFE0879060}" destId="{6B97A268-6F3C-4FB6-80A3-9648048EB91F}" srcOrd="2" destOrd="0" parTransId="{C89FD8A5-95E6-430B-B3C5-03A18BC736DD}" sibTransId="{9BA3B454-628D-43B7-84B5-FB19C43BB0C7}"/>
    <dgm:cxn modelId="{18225318-34FF-4A2F-A826-B8B78871E84E}" srcId="{8156DB3A-8A7B-4E41-BE8A-50CFE0879060}" destId="{8A45879C-BE0C-46D6-9FD6-7392FBECAFBD}" srcOrd="3" destOrd="0" parTransId="{6406F7C7-4070-4B25-A859-17ABD088D6DB}" sibTransId="{8E0EB2D6-D170-45AA-9A6B-B738419BB09D}"/>
    <dgm:cxn modelId="{FB0C2EE5-502A-4844-8782-06E1CCF250D0}" type="presOf" srcId="{B5E99A36-D071-4EEF-9B9B-08CCB41496D0}" destId="{7EA1EA97-A16F-4571-B0A1-D6343F4BE44E}" srcOrd="0" destOrd="0" presId="urn:microsoft.com/office/officeart/2005/8/layout/default"/>
    <dgm:cxn modelId="{4EA56538-2A53-4B52-A97A-F9A3B0EC5954}" type="presOf" srcId="{6B97A268-6F3C-4FB6-80A3-9648048EB91F}" destId="{D5DE2511-6995-408C-AABD-DFDF6BC05821}" srcOrd="0" destOrd="0" presId="urn:microsoft.com/office/officeart/2005/8/layout/default"/>
    <dgm:cxn modelId="{DBC7841D-7540-4B80-97C0-021A10041ED4}" type="presOf" srcId="{61F46F7C-410B-44C3-99E6-90A269E1AD04}" destId="{8DCC1CF0-77E8-48FB-82C3-A6D7F481214C}" srcOrd="0" destOrd="0" presId="urn:microsoft.com/office/officeart/2005/8/layout/default"/>
    <dgm:cxn modelId="{99BBC9E5-F1E5-4149-BC4D-E80FAEE4E8C7}" srcId="{8156DB3A-8A7B-4E41-BE8A-50CFE0879060}" destId="{61F46F7C-410B-44C3-99E6-90A269E1AD04}" srcOrd="1" destOrd="0" parTransId="{46DAB4E7-2BD5-41F6-B4A3-F320C606B1B9}" sibTransId="{EF6602E5-7DE3-4944-B591-4A062B705BF5}"/>
    <dgm:cxn modelId="{1EA97E53-9187-4A45-A7AF-3CF0CA7CAC8D}" type="presParOf" srcId="{1E49DC58-8CCB-464C-88C9-4905DABA1A73}" destId="{7EA1EA97-A16F-4571-B0A1-D6343F4BE44E}" srcOrd="0" destOrd="0" presId="urn:microsoft.com/office/officeart/2005/8/layout/default"/>
    <dgm:cxn modelId="{48118F1D-E3FE-4936-9D4E-01B5C1CC9EEE}" type="presParOf" srcId="{1E49DC58-8CCB-464C-88C9-4905DABA1A73}" destId="{21306F7A-3AE3-49B4-8474-BAC98C41B514}" srcOrd="1" destOrd="0" presId="urn:microsoft.com/office/officeart/2005/8/layout/default"/>
    <dgm:cxn modelId="{4496185B-ACB4-4FCB-BE37-C65CCBBF1D2C}" type="presParOf" srcId="{1E49DC58-8CCB-464C-88C9-4905DABA1A73}" destId="{8DCC1CF0-77E8-48FB-82C3-A6D7F481214C}" srcOrd="2" destOrd="0" presId="urn:microsoft.com/office/officeart/2005/8/layout/default"/>
    <dgm:cxn modelId="{0B6BD07A-07F1-4B2F-9581-92C558CB878B}" type="presParOf" srcId="{1E49DC58-8CCB-464C-88C9-4905DABA1A73}" destId="{F0677020-EDAE-4DB5-BCD8-09730BFEF311}" srcOrd="3" destOrd="0" presId="urn:microsoft.com/office/officeart/2005/8/layout/default"/>
    <dgm:cxn modelId="{7AC376A9-22CB-43C8-AB99-4B6DD611AA82}" type="presParOf" srcId="{1E49DC58-8CCB-464C-88C9-4905DABA1A73}" destId="{D5DE2511-6995-408C-AABD-DFDF6BC05821}" srcOrd="4" destOrd="0" presId="urn:microsoft.com/office/officeart/2005/8/layout/default"/>
    <dgm:cxn modelId="{DAC7C2A1-6ED7-4F54-97AD-BD9BFD0B2E27}" type="presParOf" srcId="{1E49DC58-8CCB-464C-88C9-4905DABA1A73}" destId="{9A95E467-C280-46D5-9151-DE7600EBBADB}" srcOrd="5" destOrd="0" presId="urn:microsoft.com/office/officeart/2005/8/layout/default"/>
    <dgm:cxn modelId="{B286A656-BCB6-4791-9152-B80FDE942C2B}" type="presParOf" srcId="{1E49DC58-8CCB-464C-88C9-4905DABA1A73}" destId="{A11AA6BD-B0B6-478A-B77E-C61C7EF66212}"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9F2DD25-1296-448F-B308-2BA758BBF09B}" type="doc">
      <dgm:prSet loTypeId="urn:microsoft.com/office/officeart/2005/8/layout/process2" loCatId="process" qsTypeId="urn:microsoft.com/office/officeart/2005/8/quickstyle/simple1" qsCatId="simple" csTypeId="urn:microsoft.com/office/officeart/2005/8/colors/accent1_2" csCatId="accent1" phldr="1"/>
      <dgm:spPr/>
    </dgm:pt>
    <dgm:pt modelId="{3153874F-58F9-40FA-B301-38E2556591B1}">
      <dgm:prSet phldrT="[Text]" custT="1"/>
      <dgm:spPr>
        <a:solidFill>
          <a:schemeClr val="accent5">
            <a:lumMod val="75000"/>
          </a:schemeClr>
        </a:solidFill>
        <a:ln>
          <a:solidFill>
            <a:schemeClr val="tx1"/>
          </a:solidFill>
        </a:ln>
      </dgm:spPr>
      <dgm:t>
        <a:bodyPr/>
        <a:lstStyle/>
        <a:p>
          <a:r>
            <a:rPr lang="en-US" sz="2000" dirty="0" smtClean="0"/>
            <a:t>Indicate whether you are a First Time Investor/ Existing Investor.</a:t>
          </a:r>
          <a:endParaRPr lang="en-US" sz="2000" dirty="0"/>
        </a:p>
      </dgm:t>
    </dgm:pt>
    <dgm:pt modelId="{FC62497A-4647-4D14-A6C8-2C189DD51844}" type="parTrans" cxnId="{3802BC0C-49C1-4095-A5A4-AB301940403D}">
      <dgm:prSet/>
      <dgm:spPr/>
      <dgm:t>
        <a:bodyPr/>
        <a:lstStyle/>
        <a:p>
          <a:endParaRPr lang="en-US" sz="2000"/>
        </a:p>
      </dgm:t>
    </dgm:pt>
    <dgm:pt modelId="{A1F300F4-6123-4F22-AA36-91F8C9EF9355}" type="sibTrans" cxnId="{3802BC0C-49C1-4095-A5A4-AB301940403D}">
      <dgm:prSet custT="1"/>
      <dgm:spPr/>
      <dgm:t>
        <a:bodyPr/>
        <a:lstStyle/>
        <a:p>
          <a:endParaRPr lang="en-US" sz="2000"/>
        </a:p>
      </dgm:t>
    </dgm:pt>
    <dgm:pt modelId="{57D5AECA-DC69-40E3-A1A8-767463914258}">
      <dgm:prSet phldrT="[Text]" custT="1"/>
      <dgm:spPr>
        <a:solidFill>
          <a:schemeClr val="accent5">
            <a:lumMod val="40000"/>
            <a:lumOff val="60000"/>
          </a:schemeClr>
        </a:solidFill>
        <a:ln>
          <a:solidFill>
            <a:schemeClr val="tx1"/>
          </a:solidFill>
        </a:ln>
      </dgm:spPr>
      <dgm:t>
        <a:bodyPr/>
        <a:lstStyle/>
        <a:p>
          <a:r>
            <a:rPr lang="en-US" sz="2000" dirty="0" smtClean="0">
              <a:solidFill>
                <a:schemeClr val="tx1"/>
              </a:solidFill>
            </a:rPr>
            <a:t>Visit official website of KRA and check whether you are KYC compliant or not. You must submit this KYC status.</a:t>
          </a:r>
          <a:endParaRPr lang="en-US" sz="2000" dirty="0">
            <a:solidFill>
              <a:schemeClr val="tx1"/>
            </a:solidFill>
          </a:endParaRPr>
        </a:p>
      </dgm:t>
    </dgm:pt>
    <dgm:pt modelId="{54F2F5BF-9534-4D6B-919D-BC1C56BAA054}" type="parTrans" cxnId="{33A29D75-0431-4DD3-8204-14C5661E9141}">
      <dgm:prSet/>
      <dgm:spPr/>
      <dgm:t>
        <a:bodyPr/>
        <a:lstStyle/>
        <a:p>
          <a:endParaRPr lang="en-US" sz="2000"/>
        </a:p>
      </dgm:t>
    </dgm:pt>
    <dgm:pt modelId="{FCB22B99-10FE-4F95-A01A-3200AF31F0E1}" type="sibTrans" cxnId="{33A29D75-0431-4DD3-8204-14C5661E9141}">
      <dgm:prSet custT="1"/>
      <dgm:spPr/>
      <dgm:t>
        <a:bodyPr/>
        <a:lstStyle/>
        <a:p>
          <a:endParaRPr lang="en-US" sz="2000"/>
        </a:p>
      </dgm:t>
    </dgm:pt>
    <dgm:pt modelId="{1DBB227F-711F-4567-9553-799974A62E32}">
      <dgm:prSet phldrT="[Text]" custT="1"/>
      <dgm:spPr>
        <a:solidFill>
          <a:schemeClr val="accent5">
            <a:lumMod val="75000"/>
          </a:schemeClr>
        </a:solidFill>
        <a:ln>
          <a:solidFill>
            <a:schemeClr val="tx1"/>
          </a:solidFill>
        </a:ln>
      </dgm:spPr>
      <dgm:t>
        <a:bodyPr/>
        <a:lstStyle/>
        <a:p>
          <a:r>
            <a:rPr lang="en-US" sz="2000" dirty="0" smtClean="0"/>
            <a:t>Provide your details like name, address, etc.</a:t>
          </a:r>
          <a:endParaRPr lang="en-US" sz="2000" dirty="0"/>
        </a:p>
      </dgm:t>
    </dgm:pt>
    <dgm:pt modelId="{51CFF7C9-F692-4B53-B9A3-CDA9831AA435}" type="parTrans" cxnId="{CF8CB530-8BC1-42E0-B8E4-BEE798FD1BC5}">
      <dgm:prSet/>
      <dgm:spPr/>
      <dgm:t>
        <a:bodyPr/>
        <a:lstStyle/>
        <a:p>
          <a:endParaRPr lang="en-US" sz="2000"/>
        </a:p>
      </dgm:t>
    </dgm:pt>
    <dgm:pt modelId="{F318C24D-2BCD-42C7-841D-3379D62410A8}" type="sibTrans" cxnId="{CF8CB530-8BC1-42E0-B8E4-BEE798FD1BC5}">
      <dgm:prSet custT="1"/>
      <dgm:spPr/>
      <dgm:t>
        <a:bodyPr/>
        <a:lstStyle/>
        <a:p>
          <a:endParaRPr lang="en-US" sz="2000"/>
        </a:p>
      </dgm:t>
    </dgm:pt>
    <dgm:pt modelId="{3056F5BA-761A-4D84-B9C4-F5B8861173B2}">
      <dgm:prSet custT="1"/>
      <dgm:spPr>
        <a:solidFill>
          <a:schemeClr val="accent5">
            <a:lumMod val="40000"/>
            <a:lumOff val="60000"/>
          </a:schemeClr>
        </a:solidFill>
        <a:ln>
          <a:solidFill>
            <a:schemeClr val="tx1"/>
          </a:solidFill>
        </a:ln>
      </dgm:spPr>
      <dgm:t>
        <a:bodyPr/>
        <a:lstStyle/>
        <a:p>
          <a:r>
            <a:rPr lang="en-US" sz="2000" dirty="0" smtClean="0">
              <a:solidFill>
                <a:schemeClr val="tx1"/>
              </a:solidFill>
            </a:rPr>
            <a:t>Submit Bank account details and copy of “Cancelled </a:t>
          </a:r>
          <a:r>
            <a:rPr lang="en-US" sz="2000" dirty="0" err="1" smtClean="0">
              <a:solidFill>
                <a:schemeClr val="tx1"/>
              </a:solidFill>
            </a:rPr>
            <a:t>Cheque</a:t>
          </a:r>
          <a:r>
            <a:rPr lang="en-US" sz="2000" dirty="0" smtClean="0">
              <a:solidFill>
                <a:schemeClr val="tx1"/>
              </a:solidFill>
            </a:rPr>
            <a:t>”.</a:t>
          </a:r>
          <a:endParaRPr lang="en-US" sz="2000" dirty="0">
            <a:solidFill>
              <a:schemeClr val="tx1"/>
            </a:solidFill>
          </a:endParaRPr>
        </a:p>
      </dgm:t>
    </dgm:pt>
    <dgm:pt modelId="{456AC9B6-F9A4-4C65-B2BD-4F37F48CE15C}" type="parTrans" cxnId="{949509DE-6898-4E45-B5E6-F8CCFFEEEEBA}">
      <dgm:prSet/>
      <dgm:spPr/>
      <dgm:t>
        <a:bodyPr/>
        <a:lstStyle/>
        <a:p>
          <a:endParaRPr lang="en-US" sz="2000"/>
        </a:p>
      </dgm:t>
    </dgm:pt>
    <dgm:pt modelId="{619352C1-8389-4B68-9791-B16907DE4387}" type="sibTrans" cxnId="{949509DE-6898-4E45-B5E6-F8CCFFEEEEBA}">
      <dgm:prSet custT="1"/>
      <dgm:spPr/>
      <dgm:t>
        <a:bodyPr/>
        <a:lstStyle/>
        <a:p>
          <a:endParaRPr lang="en-US" sz="2000"/>
        </a:p>
      </dgm:t>
    </dgm:pt>
    <dgm:pt modelId="{37B0EA32-13A3-4D00-B2B2-74CD32745965}">
      <dgm:prSet custT="1"/>
      <dgm:spPr>
        <a:solidFill>
          <a:schemeClr val="accent5">
            <a:lumMod val="75000"/>
          </a:schemeClr>
        </a:solidFill>
        <a:ln>
          <a:solidFill>
            <a:schemeClr val="tx1"/>
          </a:solidFill>
        </a:ln>
      </dgm:spPr>
      <dgm:t>
        <a:bodyPr/>
        <a:lstStyle/>
        <a:p>
          <a:r>
            <a:rPr lang="en-US" sz="2000" dirty="0" smtClean="0"/>
            <a:t>Once documents are accepted by Mutual Fund Company, you may start making investment.</a:t>
          </a:r>
          <a:endParaRPr lang="en-US" sz="2000" dirty="0"/>
        </a:p>
      </dgm:t>
    </dgm:pt>
    <dgm:pt modelId="{94BCE193-5278-4A75-AE52-0F5CF8DDC637}" type="parTrans" cxnId="{E452C403-C67D-4189-9F13-DB5B3356776C}">
      <dgm:prSet/>
      <dgm:spPr/>
      <dgm:t>
        <a:bodyPr/>
        <a:lstStyle/>
        <a:p>
          <a:endParaRPr lang="en-US" sz="2000"/>
        </a:p>
      </dgm:t>
    </dgm:pt>
    <dgm:pt modelId="{D632117A-E374-4396-916C-B520580603AD}" type="sibTrans" cxnId="{E452C403-C67D-4189-9F13-DB5B3356776C}">
      <dgm:prSet/>
      <dgm:spPr/>
      <dgm:t>
        <a:bodyPr/>
        <a:lstStyle/>
        <a:p>
          <a:endParaRPr lang="en-US" sz="2000"/>
        </a:p>
      </dgm:t>
    </dgm:pt>
    <dgm:pt modelId="{4256987F-9698-4872-AAA0-0475AC911A68}" type="pres">
      <dgm:prSet presAssocID="{49F2DD25-1296-448F-B308-2BA758BBF09B}" presName="linearFlow" presStyleCnt="0">
        <dgm:presLayoutVars>
          <dgm:resizeHandles val="exact"/>
        </dgm:presLayoutVars>
      </dgm:prSet>
      <dgm:spPr/>
    </dgm:pt>
    <dgm:pt modelId="{B0E0D612-C8A5-415E-A7CA-3AA5FE49C593}" type="pres">
      <dgm:prSet presAssocID="{3153874F-58F9-40FA-B301-38E2556591B1}" presName="node" presStyleLbl="node1" presStyleIdx="0" presStyleCnt="5" custScaleX="324596">
        <dgm:presLayoutVars>
          <dgm:bulletEnabled val="1"/>
        </dgm:presLayoutVars>
      </dgm:prSet>
      <dgm:spPr/>
      <dgm:t>
        <a:bodyPr/>
        <a:lstStyle/>
        <a:p>
          <a:endParaRPr lang="en-US"/>
        </a:p>
      </dgm:t>
    </dgm:pt>
    <dgm:pt modelId="{9A111D98-390B-4A51-8309-FAF70DABDA8C}" type="pres">
      <dgm:prSet presAssocID="{A1F300F4-6123-4F22-AA36-91F8C9EF9355}" presName="sibTrans" presStyleLbl="sibTrans2D1" presStyleIdx="0" presStyleCnt="4"/>
      <dgm:spPr/>
      <dgm:t>
        <a:bodyPr/>
        <a:lstStyle/>
        <a:p>
          <a:endParaRPr lang="en-US"/>
        </a:p>
      </dgm:t>
    </dgm:pt>
    <dgm:pt modelId="{E652A1A5-D6FD-4C97-A6EC-A6FCF1A48652}" type="pres">
      <dgm:prSet presAssocID="{A1F300F4-6123-4F22-AA36-91F8C9EF9355}" presName="connectorText" presStyleLbl="sibTrans2D1" presStyleIdx="0" presStyleCnt="4"/>
      <dgm:spPr/>
      <dgm:t>
        <a:bodyPr/>
        <a:lstStyle/>
        <a:p>
          <a:endParaRPr lang="en-US"/>
        </a:p>
      </dgm:t>
    </dgm:pt>
    <dgm:pt modelId="{9481DB1A-967D-481A-8BBF-252B5A620B48}" type="pres">
      <dgm:prSet presAssocID="{57D5AECA-DC69-40E3-A1A8-767463914258}" presName="node" presStyleLbl="node1" presStyleIdx="1" presStyleCnt="5" custScaleX="324596">
        <dgm:presLayoutVars>
          <dgm:bulletEnabled val="1"/>
        </dgm:presLayoutVars>
      </dgm:prSet>
      <dgm:spPr/>
      <dgm:t>
        <a:bodyPr/>
        <a:lstStyle/>
        <a:p>
          <a:endParaRPr lang="en-US"/>
        </a:p>
      </dgm:t>
    </dgm:pt>
    <dgm:pt modelId="{D9F1A59B-6C36-42A2-ACA5-D641EC9EE2AD}" type="pres">
      <dgm:prSet presAssocID="{FCB22B99-10FE-4F95-A01A-3200AF31F0E1}" presName="sibTrans" presStyleLbl="sibTrans2D1" presStyleIdx="1" presStyleCnt="4"/>
      <dgm:spPr/>
      <dgm:t>
        <a:bodyPr/>
        <a:lstStyle/>
        <a:p>
          <a:endParaRPr lang="en-US"/>
        </a:p>
      </dgm:t>
    </dgm:pt>
    <dgm:pt modelId="{445D8B82-F0F3-4B47-A816-470A75A0F56E}" type="pres">
      <dgm:prSet presAssocID="{FCB22B99-10FE-4F95-A01A-3200AF31F0E1}" presName="connectorText" presStyleLbl="sibTrans2D1" presStyleIdx="1" presStyleCnt="4"/>
      <dgm:spPr/>
      <dgm:t>
        <a:bodyPr/>
        <a:lstStyle/>
        <a:p>
          <a:endParaRPr lang="en-US"/>
        </a:p>
      </dgm:t>
    </dgm:pt>
    <dgm:pt modelId="{610CDD1B-1A5B-4EF6-B9FE-D135E3CE06BA}" type="pres">
      <dgm:prSet presAssocID="{1DBB227F-711F-4567-9553-799974A62E32}" presName="node" presStyleLbl="node1" presStyleIdx="2" presStyleCnt="5" custScaleX="324596">
        <dgm:presLayoutVars>
          <dgm:bulletEnabled val="1"/>
        </dgm:presLayoutVars>
      </dgm:prSet>
      <dgm:spPr/>
      <dgm:t>
        <a:bodyPr/>
        <a:lstStyle/>
        <a:p>
          <a:endParaRPr lang="en-US"/>
        </a:p>
      </dgm:t>
    </dgm:pt>
    <dgm:pt modelId="{5674CA5C-41CF-4345-871E-60D9147BD576}" type="pres">
      <dgm:prSet presAssocID="{F318C24D-2BCD-42C7-841D-3379D62410A8}" presName="sibTrans" presStyleLbl="sibTrans2D1" presStyleIdx="2" presStyleCnt="4"/>
      <dgm:spPr/>
      <dgm:t>
        <a:bodyPr/>
        <a:lstStyle/>
        <a:p>
          <a:endParaRPr lang="en-US"/>
        </a:p>
      </dgm:t>
    </dgm:pt>
    <dgm:pt modelId="{B11F0CAC-9165-4624-A787-5DDCCE537851}" type="pres">
      <dgm:prSet presAssocID="{F318C24D-2BCD-42C7-841D-3379D62410A8}" presName="connectorText" presStyleLbl="sibTrans2D1" presStyleIdx="2" presStyleCnt="4"/>
      <dgm:spPr/>
      <dgm:t>
        <a:bodyPr/>
        <a:lstStyle/>
        <a:p>
          <a:endParaRPr lang="en-US"/>
        </a:p>
      </dgm:t>
    </dgm:pt>
    <dgm:pt modelId="{5C878FF5-B9D9-478B-8B43-5DD94EC200F0}" type="pres">
      <dgm:prSet presAssocID="{3056F5BA-761A-4D84-B9C4-F5B8861173B2}" presName="node" presStyleLbl="node1" presStyleIdx="3" presStyleCnt="5" custScaleX="324596">
        <dgm:presLayoutVars>
          <dgm:bulletEnabled val="1"/>
        </dgm:presLayoutVars>
      </dgm:prSet>
      <dgm:spPr/>
      <dgm:t>
        <a:bodyPr/>
        <a:lstStyle/>
        <a:p>
          <a:endParaRPr lang="en-US"/>
        </a:p>
      </dgm:t>
    </dgm:pt>
    <dgm:pt modelId="{5EC24855-751D-4C5F-AF4F-8446A896B830}" type="pres">
      <dgm:prSet presAssocID="{619352C1-8389-4B68-9791-B16907DE4387}" presName="sibTrans" presStyleLbl="sibTrans2D1" presStyleIdx="3" presStyleCnt="4"/>
      <dgm:spPr/>
      <dgm:t>
        <a:bodyPr/>
        <a:lstStyle/>
        <a:p>
          <a:endParaRPr lang="en-US"/>
        </a:p>
      </dgm:t>
    </dgm:pt>
    <dgm:pt modelId="{DA6BBB36-FB05-4214-9560-CD608293F455}" type="pres">
      <dgm:prSet presAssocID="{619352C1-8389-4B68-9791-B16907DE4387}" presName="connectorText" presStyleLbl="sibTrans2D1" presStyleIdx="3" presStyleCnt="4"/>
      <dgm:spPr/>
      <dgm:t>
        <a:bodyPr/>
        <a:lstStyle/>
        <a:p>
          <a:endParaRPr lang="en-US"/>
        </a:p>
      </dgm:t>
    </dgm:pt>
    <dgm:pt modelId="{6765F796-5187-44EA-A4E6-C32D50CD4FD9}" type="pres">
      <dgm:prSet presAssocID="{37B0EA32-13A3-4D00-B2B2-74CD32745965}" presName="node" presStyleLbl="node1" presStyleIdx="4" presStyleCnt="5" custScaleX="324596">
        <dgm:presLayoutVars>
          <dgm:bulletEnabled val="1"/>
        </dgm:presLayoutVars>
      </dgm:prSet>
      <dgm:spPr/>
      <dgm:t>
        <a:bodyPr/>
        <a:lstStyle/>
        <a:p>
          <a:endParaRPr lang="en-US"/>
        </a:p>
      </dgm:t>
    </dgm:pt>
  </dgm:ptLst>
  <dgm:cxnLst>
    <dgm:cxn modelId="{33A29D75-0431-4DD3-8204-14C5661E9141}" srcId="{49F2DD25-1296-448F-B308-2BA758BBF09B}" destId="{57D5AECA-DC69-40E3-A1A8-767463914258}" srcOrd="1" destOrd="0" parTransId="{54F2F5BF-9534-4D6B-919D-BC1C56BAA054}" sibTransId="{FCB22B99-10FE-4F95-A01A-3200AF31F0E1}"/>
    <dgm:cxn modelId="{42DDDCD7-8705-4E9D-8392-50FF5F2A2CFA}" type="presOf" srcId="{619352C1-8389-4B68-9791-B16907DE4387}" destId="{DA6BBB36-FB05-4214-9560-CD608293F455}" srcOrd="1" destOrd="0" presId="urn:microsoft.com/office/officeart/2005/8/layout/process2"/>
    <dgm:cxn modelId="{949509DE-6898-4E45-B5E6-F8CCFFEEEEBA}" srcId="{49F2DD25-1296-448F-B308-2BA758BBF09B}" destId="{3056F5BA-761A-4D84-B9C4-F5B8861173B2}" srcOrd="3" destOrd="0" parTransId="{456AC9B6-F9A4-4C65-B2BD-4F37F48CE15C}" sibTransId="{619352C1-8389-4B68-9791-B16907DE4387}"/>
    <dgm:cxn modelId="{E452C403-C67D-4189-9F13-DB5B3356776C}" srcId="{49F2DD25-1296-448F-B308-2BA758BBF09B}" destId="{37B0EA32-13A3-4D00-B2B2-74CD32745965}" srcOrd="4" destOrd="0" parTransId="{94BCE193-5278-4A75-AE52-0F5CF8DDC637}" sibTransId="{D632117A-E374-4396-916C-B520580603AD}"/>
    <dgm:cxn modelId="{CF8CB530-8BC1-42E0-B8E4-BEE798FD1BC5}" srcId="{49F2DD25-1296-448F-B308-2BA758BBF09B}" destId="{1DBB227F-711F-4567-9553-799974A62E32}" srcOrd="2" destOrd="0" parTransId="{51CFF7C9-F692-4B53-B9A3-CDA9831AA435}" sibTransId="{F318C24D-2BCD-42C7-841D-3379D62410A8}"/>
    <dgm:cxn modelId="{3802BC0C-49C1-4095-A5A4-AB301940403D}" srcId="{49F2DD25-1296-448F-B308-2BA758BBF09B}" destId="{3153874F-58F9-40FA-B301-38E2556591B1}" srcOrd="0" destOrd="0" parTransId="{FC62497A-4647-4D14-A6C8-2C189DD51844}" sibTransId="{A1F300F4-6123-4F22-AA36-91F8C9EF9355}"/>
    <dgm:cxn modelId="{4CFE11F1-0F39-4976-BA96-4785355D4F57}" type="presOf" srcId="{619352C1-8389-4B68-9791-B16907DE4387}" destId="{5EC24855-751D-4C5F-AF4F-8446A896B830}" srcOrd="0" destOrd="0" presId="urn:microsoft.com/office/officeart/2005/8/layout/process2"/>
    <dgm:cxn modelId="{E3ED7A89-0DAA-43B5-A2EC-89B09D1784D8}" type="presOf" srcId="{A1F300F4-6123-4F22-AA36-91F8C9EF9355}" destId="{9A111D98-390B-4A51-8309-FAF70DABDA8C}" srcOrd="0" destOrd="0" presId="urn:microsoft.com/office/officeart/2005/8/layout/process2"/>
    <dgm:cxn modelId="{9CFAF8CB-E31D-4C1F-96FD-45273F87D10B}" type="presOf" srcId="{3153874F-58F9-40FA-B301-38E2556591B1}" destId="{B0E0D612-C8A5-415E-A7CA-3AA5FE49C593}" srcOrd="0" destOrd="0" presId="urn:microsoft.com/office/officeart/2005/8/layout/process2"/>
    <dgm:cxn modelId="{0C7A27B1-B968-4EB6-9E5A-662055C469CB}" type="presOf" srcId="{FCB22B99-10FE-4F95-A01A-3200AF31F0E1}" destId="{D9F1A59B-6C36-42A2-ACA5-D641EC9EE2AD}" srcOrd="0" destOrd="0" presId="urn:microsoft.com/office/officeart/2005/8/layout/process2"/>
    <dgm:cxn modelId="{5A3D9597-64D6-4C78-81F5-BBF55DDA2D0B}" type="presOf" srcId="{49F2DD25-1296-448F-B308-2BA758BBF09B}" destId="{4256987F-9698-4872-AAA0-0475AC911A68}" srcOrd="0" destOrd="0" presId="urn:microsoft.com/office/officeart/2005/8/layout/process2"/>
    <dgm:cxn modelId="{E4A86CBA-024C-4FCD-B03B-C55EABA5356C}" type="presOf" srcId="{FCB22B99-10FE-4F95-A01A-3200AF31F0E1}" destId="{445D8B82-F0F3-4B47-A816-470A75A0F56E}" srcOrd="1" destOrd="0" presId="urn:microsoft.com/office/officeart/2005/8/layout/process2"/>
    <dgm:cxn modelId="{990E3230-B19C-4676-B577-21E7606FFA4E}" type="presOf" srcId="{A1F300F4-6123-4F22-AA36-91F8C9EF9355}" destId="{E652A1A5-D6FD-4C97-A6EC-A6FCF1A48652}" srcOrd="1" destOrd="0" presId="urn:microsoft.com/office/officeart/2005/8/layout/process2"/>
    <dgm:cxn modelId="{0F303D27-2EED-4122-8376-C77384008A2F}" type="presOf" srcId="{57D5AECA-DC69-40E3-A1A8-767463914258}" destId="{9481DB1A-967D-481A-8BBF-252B5A620B48}" srcOrd="0" destOrd="0" presId="urn:microsoft.com/office/officeart/2005/8/layout/process2"/>
    <dgm:cxn modelId="{D8DFAA2F-B7E3-4671-88AE-F8A17CAB7B06}" type="presOf" srcId="{3056F5BA-761A-4D84-B9C4-F5B8861173B2}" destId="{5C878FF5-B9D9-478B-8B43-5DD94EC200F0}" srcOrd="0" destOrd="0" presId="urn:microsoft.com/office/officeart/2005/8/layout/process2"/>
    <dgm:cxn modelId="{9DAC38F0-4F87-4625-8047-1616679DFC6F}" type="presOf" srcId="{37B0EA32-13A3-4D00-B2B2-74CD32745965}" destId="{6765F796-5187-44EA-A4E6-C32D50CD4FD9}" srcOrd="0" destOrd="0" presId="urn:microsoft.com/office/officeart/2005/8/layout/process2"/>
    <dgm:cxn modelId="{FCA5E7B0-3E97-4A5D-9927-F141810120F8}" type="presOf" srcId="{F318C24D-2BCD-42C7-841D-3379D62410A8}" destId="{B11F0CAC-9165-4624-A787-5DDCCE537851}" srcOrd="1" destOrd="0" presId="urn:microsoft.com/office/officeart/2005/8/layout/process2"/>
    <dgm:cxn modelId="{ABDB43EA-1BF8-4581-B4A1-551CC67F7569}" type="presOf" srcId="{F318C24D-2BCD-42C7-841D-3379D62410A8}" destId="{5674CA5C-41CF-4345-871E-60D9147BD576}" srcOrd="0" destOrd="0" presId="urn:microsoft.com/office/officeart/2005/8/layout/process2"/>
    <dgm:cxn modelId="{CE5CA05B-1C8A-4FCE-B85B-8DE74098EC86}" type="presOf" srcId="{1DBB227F-711F-4567-9553-799974A62E32}" destId="{610CDD1B-1A5B-4EF6-B9FE-D135E3CE06BA}" srcOrd="0" destOrd="0" presId="urn:microsoft.com/office/officeart/2005/8/layout/process2"/>
    <dgm:cxn modelId="{E1C419F9-880E-48AF-916D-F199BEE255AD}" type="presParOf" srcId="{4256987F-9698-4872-AAA0-0475AC911A68}" destId="{B0E0D612-C8A5-415E-A7CA-3AA5FE49C593}" srcOrd="0" destOrd="0" presId="urn:microsoft.com/office/officeart/2005/8/layout/process2"/>
    <dgm:cxn modelId="{8D1C9107-248B-4B7F-808F-B59F2E98DFE5}" type="presParOf" srcId="{4256987F-9698-4872-AAA0-0475AC911A68}" destId="{9A111D98-390B-4A51-8309-FAF70DABDA8C}" srcOrd="1" destOrd="0" presId="urn:microsoft.com/office/officeart/2005/8/layout/process2"/>
    <dgm:cxn modelId="{678F28FE-B821-42F3-9E92-FE30828F4DF2}" type="presParOf" srcId="{9A111D98-390B-4A51-8309-FAF70DABDA8C}" destId="{E652A1A5-D6FD-4C97-A6EC-A6FCF1A48652}" srcOrd="0" destOrd="0" presId="urn:microsoft.com/office/officeart/2005/8/layout/process2"/>
    <dgm:cxn modelId="{5E88C3D3-D45C-4E44-8180-4E124832C648}" type="presParOf" srcId="{4256987F-9698-4872-AAA0-0475AC911A68}" destId="{9481DB1A-967D-481A-8BBF-252B5A620B48}" srcOrd="2" destOrd="0" presId="urn:microsoft.com/office/officeart/2005/8/layout/process2"/>
    <dgm:cxn modelId="{FE9BF43F-DF19-45B8-AD39-717E8E3DF861}" type="presParOf" srcId="{4256987F-9698-4872-AAA0-0475AC911A68}" destId="{D9F1A59B-6C36-42A2-ACA5-D641EC9EE2AD}" srcOrd="3" destOrd="0" presId="urn:microsoft.com/office/officeart/2005/8/layout/process2"/>
    <dgm:cxn modelId="{EA20A9A2-0559-4EF7-BDC0-2198074C0498}" type="presParOf" srcId="{D9F1A59B-6C36-42A2-ACA5-D641EC9EE2AD}" destId="{445D8B82-F0F3-4B47-A816-470A75A0F56E}" srcOrd="0" destOrd="0" presId="urn:microsoft.com/office/officeart/2005/8/layout/process2"/>
    <dgm:cxn modelId="{F5DD7B45-6A54-4E0A-B7FC-99977E6D6603}" type="presParOf" srcId="{4256987F-9698-4872-AAA0-0475AC911A68}" destId="{610CDD1B-1A5B-4EF6-B9FE-D135E3CE06BA}" srcOrd="4" destOrd="0" presId="urn:microsoft.com/office/officeart/2005/8/layout/process2"/>
    <dgm:cxn modelId="{D37BE666-0BFA-4E8E-91D9-83B2B5670CA0}" type="presParOf" srcId="{4256987F-9698-4872-AAA0-0475AC911A68}" destId="{5674CA5C-41CF-4345-871E-60D9147BD576}" srcOrd="5" destOrd="0" presId="urn:microsoft.com/office/officeart/2005/8/layout/process2"/>
    <dgm:cxn modelId="{3A5BF698-4338-41CE-8146-15702E6CF8E8}" type="presParOf" srcId="{5674CA5C-41CF-4345-871E-60D9147BD576}" destId="{B11F0CAC-9165-4624-A787-5DDCCE537851}" srcOrd="0" destOrd="0" presId="urn:microsoft.com/office/officeart/2005/8/layout/process2"/>
    <dgm:cxn modelId="{F10EFB92-4AB2-4094-A335-F17F58E39F21}" type="presParOf" srcId="{4256987F-9698-4872-AAA0-0475AC911A68}" destId="{5C878FF5-B9D9-478B-8B43-5DD94EC200F0}" srcOrd="6" destOrd="0" presId="urn:microsoft.com/office/officeart/2005/8/layout/process2"/>
    <dgm:cxn modelId="{79A22112-53BE-42DB-8622-C9F5ED8EF513}" type="presParOf" srcId="{4256987F-9698-4872-AAA0-0475AC911A68}" destId="{5EC24855-751D-4C5F-AF4F-8446A896B830}" srcOrd="7" destOrd="0" presId="urn:microsoft.com/office/officeart/2005/8/layout/process2"/>
    <dgm:cxn modelId="{8F045963-9284-4CD6-BA85-00BAE509720A}" type="presParOf" srcId="{5EC24855-751D-4C5F-AF4F-8446A896B830}" destId="{DA6BBB36-FB05-4214-9560-CD608293F455}" srcOrd="0" destOrd="0" presId="urn:microsoft.com/office/officeart/2005/8/layout/process2"/>
    <dgm:cxn modelId="{F9B4A1FE-8F86-429C-BB8F-1C1495CD32B9}" type="presParOf" srcId="{4256987F-9698-4872-AAA0-0475AC911A68}" destId="{6765F796-5187-44EA-A4E6-C32D50CD4FD9}" srcOrd="8"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F50AE29-FD7A-458C-AA7B-31F9536808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E01FCC63-62ED-4C02-8512-E74218948AD8}">
      <dgm:prSet phldrT="[Text]" custT="1"/>
      <dgm:spPr>
        <a:solidFill>
          <a:schemeClr val="accent4">
            <a:lumMod val="75000"/>
          </a:schemeClr>
        </a:solidFill>
        <a:ln>
          <a:solidFill>
            <a:schemeClr val="tx1"/>
          </a:solidFill>
        </a:ln>
      </dgm:spPr>
      <dgm:t>
        <a:bodyPr/>
        <a:lstStyle/>
        <a:p>
          <a:r>
            <a:rPr lang="en-US" sz="4000" dirty="0" smtClean="0"/>
            <a:t>Lump-sum Investment</a:t>
          </a:r>
          <a:endParaRPr lang="en-US" sz="4000" dirty="0"/>
        </a:p>
      </dgm:t>
    </dgm:pt>
    <dgm:pt modelId="{7BDE96AD-D3F6-4A65-BB53-61D94687B721}" type="parTrans" cxnId="{382A450E-3DF8-45AE-9FF1-0AE6E35C3DD3}">
      <dgm:prSet/>
      <dgm:spPr/>
      <dgm:t>
        <a:bodyPr/>
        <a:lstStyle/>
        <a:p>
          <a:endParaRPr lang="en-US" sz="1600"/>
        </a:p>
      </dgm:t>
    </dgm:pt>
    <dgm:pt modelId="{93D336D0-3812-468C-8358-893FDB483D4C}" type="sibTrans" cxnId="{382A450E-3DF8-45AE-9FF1-0AE6E35C3DD3}">
      <dgm:prSet/>
      <dgm:spPr/>
      <dgm:t>
        <a:bodyPr/>
        <a:lstStyle/>
        <a:p>
          <a:endParaRPr lang="en-US" sz="1600"/>
        </a:p>
      </dgm:t>
    </dgm:pt>
    <dgm:pt modelId="{E2D01571-8930-4019-8161-FE4AC08B9196}">
      <dgm:prSet phldrT="[Text]" custT="1"/>
      <dgm:spPr>
        <a:solidFill>
          <a:schemeClr val="accent4">
            <a:lumMod val="75000"/>
          </a:schemeClr>
        </a:solidFill>
        <a:ln>
          <a:solidFill>
            <a:schemeClr val="tx1"/>
          </a:solidFill>
        </a:ln>
      </dgm:spPr>
      <dgm:t>
        <a:bodyPr/>
        <a:lstStyle/>
        <a:p>
          <a:r>
            <a:rPr lang="en-US" sz="4000" dirty="0" smtClean="0"/>
            <a:t>Systematic Investment Plan (SIP)</a:t>
          </a:r>
          <a:endParaRPr lang="en-US" sz="4000" b="1" dirty="0"/>
        </a:p>
      </dgm:t>
    </dgm:pt>
    <dgm:pt modelId="{178DB78C-9354-48F6-B409-03EAFD52DD8D}" type="parTrans" cxnId="{F796B6A9-B00E-418B-9092-3975AAF142E2}">
      <dgm:prSet/>
      <dgm:spPr/>
      <dgm:t>
        <a:bodyPr/>
        <a:lstStyle/>
        <a:p>
          <a:endParaRPr lang="en-US" sz="1600"/>
        </a:p>
      </dgm:t>
    </dgm:pt>
    <dgm:pt modelId="{554AC7EA-E745-481F-BCEF-7BFDEEDEB311}" type="sibTrans" cxnId="{F796B6A9-B00E-418B-9092-3975AAF142E2}">
      <dgm:prSet/>
      <dgm:spPr/>
      <dgm:t>
        <a:bodyPr/>
        <a:lstStyle/>
        <a:p>
          <a:endParaRPr lang="en-US" sz="1600"/>
        </a:p>
      </dgm:t>
    </dgm:pt>
    <dgm:pt modelId="{C4F76764-22B6-400D-9B36-0FD12B0409B8}">
      <dgm:prSet phldrT="[Text]" custT="1"/>
      <dgm:spPr>
        <a:solidFill>
          <a:schemeClr val="accent2">
            <a:lumMod val="20000"/>
            <a:lumOff val="80000"/>
            <a:alpha val="90000"/>
          </a:schemeClr>
        </a:solidFill>
        <a:ln>
          <a:solidFill>
            <a:schemeClr val="tx1">
              <a:alpha val="90000"/>
            </a:schemeClr>
          </a:solidFill>
        </a:ln>
      </dgm:spPr>
      <dgm:t>
        <a:bodyPr/>
        <a:lstStyle/>
        <a:p>
          <a:pPr algn="just"/>
          <a:r>
            <a:rPr lang="en-US" sz="1800" dirty="0" smtClean="0"/>
            <a:t>One time investment.</a:t>
          </a:r>
          <a:endParaRPr lang="en-US" sz="1800" dirty="0"/>
        </a:p>
      </dgm:t>
    </dgm:pt>
    <dgm:pt modelId="{C177933A-7111-4457-99E1-8421DF7D5AA1}" type="parTrans" cxnId="{5300E906-C0AC-46CA-99E2-DDD6415497ED}">
      <dgm:prSet/>
      <dgm:spPr/>
      <dgm:t>
        <a:bodyPr/>
        <a:lstStyle/>
        <a:p>
          <a:endParaRPr lang="en-US" sz="1600"/>
        </a:p>
      </dgm:t>
    </dgm:pt>
    <dgm:pt modelId="{E488F17D-25E5-4875-931F-620FB84E4078}" type="sibTrans" cxnId="{5300E906-C0AC-46CA-99E2-DDD6415497ED}">
      <dgm:prSet/>
      <dgm:spPr/>
      <dgm:t>
        <a:bodyPr/>
        <a:lstStyle/>
        <a:p>
          <a:endParaRPr lang="en-US" sz="1600"/>
        </a:p>
      </dgm:t>
    </dgm:pt>
    <dgm:pt modelId="{487639D8-6C0A-4455-8747-A8F97452553D}">
      <dgm:prSet phldrT="[Text]" custT="1"/>
      <dgm:spPr>
        <a:solidFill>
          <a:schemeClr val="accent2">
            <a:lumMod val="20000"/>
            <a:lumOff val="80000"/>
            <a:alpha val="90000"/>
          </a:schemeClr>
        </a:solidFill>
        <a:ln>
          <a:solidFill>
            <a:schemeClr val="tx1">
              <a:alpha val="90000"/>
            </a:schemeClr>
          </a:solidFill>
        </a:ln>
      </dgm:spPr>
      <dgm:t>
        <a:bodyPr/>
        <a:lstStyle/>
        <a:p>
          <a:pPr algn="just"/>
          <a:r>
            <a:rPr lang="en-US" sz="1800" dirty="0" smtClean="0"/>
            <a:t>Staggered Investment.</a:t>
          </a:r>
          <a:endParaRPr lang="en-US" sz="1800" dirty="0"/>
        </a:p>
      </dgm:t>
    </dgm:pt>
    <dgm:pt modelId="{CDD723C2-98D7-4D1A-8A37-CD5E9B31A71C}" type="parTrans" cxnId="{A4A1643B-29F4-4F86-8122-F58C665DBEC6}">
      <dgm:prSet/>
      <dgm:spPr/>
      <dgm:t>
        <a:bodyPr/>
        <a:lstStyle/>
        <a:p>
          <a:endParaRPr lang="en-US" sz="1600"/>
        </a:p>
      </dgm:t>
    </dgm:pt>
    <dgm:pt modelId="{E31C1F09-2A01-4C0A-A498-36EADA8B7F25}" type="sibTrans" cxnId="{A4A1643B-29F4-4F86-8122-F58C665DBEC6}">
      <dgm:prSet/>
      <dgm:spPr/>
      <dgm:t>
        <a:bodyPr/>
        <a:lstStyle/>
        <a:p>
          <a:endParaRPr lang="en-US" sz="1600"/>
        </a:p>
      </dgm:t>
    </dgm:pt>
    <dgm:pt modelId="{DBD9628B-B312-47A8-889C-D4731E088003}">
      <dgm:prSet custT="1"/>
      <dgm:spPr>
        <a:solidFill>
          <a:schemeClr val="accent2">
            <a:lumMod val="20000"/>
            <a:lumOff val="80000"/>
            <a:alpha val="90000"/>
          </a:schemeClr>
        </a:solidFill>
        <a:ln>
          <a:solidFill>
            <a:schemeClr val="tx1">
              <a:alpha val="90000"/>
            </a:schemeClr>
          </a:solidFill>
        </a:ln>
      </dgm:spPr>
      <dgm:t>
        <a:bodyPr/>
        <a:lstStyle/>
        <a:p>
          <a:pPr algn="just"/>
          <a:r>
            <a:rPr lang="en-US" sz="1800" dirty="0" smtClean="0"/>
            <a:t>Usually, large sum of money is invested in one go.</a:t>
          </a:r>
          <a:endParaRPr lang="en-US" sz="1800" dirty="0"/>
        </a:p>
      </dgm:t>
    </dgm:pt>
    <dgm:pt modelId="{328CBFF1-B00C-4486-9EB6-17B30A046E3F}" type="parTrans" cxnId="{6E7A5F1B-D6CB-4C65-BE34-1C678FA6F351}">
      <dgm:prSet/>
      <dgm:spPr/>
      <dgm:t>
        <a:bodyPr/>
        <a:lstStyle/>
        <a:p>
          <a:endParaRPr lang="en-US" sz="1600"/>
        </a:p>
      </dgm:t>
    </dgm:pt>
    <dgm:pt modelId="{7C58AB8E-72F4-461B-92DD-CEF1933C664E}" type="sibTrans" cxnId="{6E7A5F1B-D6CB-4C65-BE34-1C678FA6F351}">
      <dgm:prSet/>
      <dgm:spPr/>
      <dgm:t>
        <a:bodyPr/>
        <a:lstStyle/>
        <a:p>
          <a:endParaRPr lang="en-US" sz="1600"/>
        </a:p>
      </dgm:t>
    </dgm:pt>
    <dgm:pt modelId="{8986D97F-18DD-42FC-8545-D90CCD261AE2}">
      <dgm:prSet custT="1"/>
      <dgm:spPr>
        <a:solidFill>
          <a:schemeClr val="accent2">
            <a:lumMod val="20000"/>
            <a:lumOff val="80000"/>
            <a:alpha val="90000"/>
          </a:schemeClr>
        </a:solidFill>
        <a:ln>
          <a:solidFill>
            <a:schemeClr val="tx1">
              <a:alpha val="90000"/>
            </a:schemeClr>
          </a:solidFill>
        </a:ln>
      </dgm:spPr>
      <dgm:t>
        <a:bodyPr/>
        <a:lstStyle/>
        <a:p>
          <a:pPr algn="just"/>
          <a:r>
            <a:rPr lang="en-US" sz="1800" dirty="0" smtClean="0"/>
            <a:t>Investor faces risk of volatility in markets.</a:t>
          </a:r>
          <a:endParaRPr lang="en-US" sz="1800" dirty="0"/>
        </a:p>
      </dgm:t>
    </dgm:pt>
    <dgm:pt modelId="{1D1AF458-6704-41FB-9175-7EDB7C035B20}" type="parTrans" cxnId="{A316E383-7FF2-4423-BE45-256F01657C5E}">
      <dgm:prSet/>
      <dgm:spPr/>
      <dgm:t>
        <a:bodyPr/>
        <a:lstStyle/>
        <a:p>
          <a:endParaRPr lang="en-US" sz="1600"/>
        </a:p>
      </dgm:t>
    </dgm:pt>
    <dgm:pt modelId="{8A977471-D610-4882-BB58-09987255C1F4}" type="sibTrans" cxnId="{A316E383-7FF2-4423-BE45-256F01657C5E}">
      <dgm:prSet/>
      <dgm:spPr/>
      <dgm:t>
        <a:bodyPr/>
        <a:lstStyle/>
        <a:p>
          <a:endParaRPr lang="en-US" sz="1600"/>
        </a:p>
      </dgm:t>
    </dgm:pt>
    <dgm:pt modelId="{04BEFAB6-F387-4E00-98C2-DB60A398DF7F}">
      <dgm:prSet custT="1"/>
      <dgm:spPr>
        <a:solidFill>
          <a:schemeClr val="accent2">
            <a:lumMod val="20000"/>
            <a:lumOff val="80000"/>
            <a:alpha val="90000"/>
          </a:schemeClr>
        </a:solidFill>
        <a:ln>
          <a:solidFill>
            <a:schemeClr val="tx1">
              <a:alpha val="90000"/>
            </a:schemeClr>
          </a:solidFill>
        </a:ln>
      </dgm:spPr>
      <dgm:t>
        <a:bodyPr/>
        <a:lstStyle/>
        <a:p>
          <a:r>
            <a:rPr lang="en-US" sz="1800" dirty="0" smtClean="0"/>
            <a:t>Period of commitment - 6 months, 1 / 3 / 5 years.</a:t>
          </a:r>
          <a:endParaRPr lang="en-US" sz="1800" dirty="0"/>
        </a:p>
      </dgm:t>
    </dgm:pt>
    <dgm:pt modelId="{9C152A9B-71F7-4984-94D3-CED9995539CE}" type="parTrans" cxnId="{18CD7AC1-D029-4DA6-9E7C-DAD315789A53}">
      <dgm:prSet/>
      <dgm:spPr/>
      <dgm:t>
        <a:bodyPr/>
        <a:lstStyle/>
        <a:p>
          <a:endParaRPr lang="en-US" sz="1600"/>
        </a:p>
      </dgm:t>
    </dgm:pt>
    <dgm:pt modelId="{7FE94A4E-FE38-451F-94C4-A1417F654670}" type="sibTrans" cxnId="{18CD7AC1-D029-4DA6-9E7C-DAD315789A53}">
      <dgm:prSet/>
      <dgm:spPr/>
      <dgm:t>
        <a:bodyPr/>
        <a:lstStyle/>
        <a:p>
          <a:endParaRPr lang="en-US" sz="1600"/>
        </a:p>
      </dgm:t>
    </dgm:pt>
    <dgm:pt modelId="{734A1F67-4B8A-4610-A071-366385BF5AD2}">
      <dgm:prSet custT="1"/>
      <dgm:spPr>
        <a:solidFill>
          <a:schemeClr val="accent2">
            <a:lumMod val="20000"/>
            <a:lumOff val="80000"/>
            <a:alpha val="90000"/>
          </a:schemeClr>
        </a:solidFill>
        <a:ln>
          <a:solidFill>
            <a:schemeClr val="tx1">
              <a:alpha val="90000"/>
            </a:schemeClr>
          </a:solidFill>
        </a:ln>
      </dgm:spPr>
      <dgm:t>
        <a:bodyPr/>
        <a:lstStyle/>
        <a:p>
          <a:r>
            <a:rPr lang="en-US" sz="1800" dirty="0"/>
            <a:t>Specific intervals - monthly, quarterly, </a:t>
          </a:r>
          <a:r>
            <a:rPr lang="en-US" sz="1800" dirty="0" smtClean="0"/>
            <a:t>half-yearly.</a:t>
          </a:r>
          <a:endParaRPr lang="en-US" sz="1800" dirty="0"/>
        </a:p>
      </dgm:t>
    </dgm:pt>
    <dgm:pt modelId="{97DC1235-D685-4439-8202-2BDB2EDCCBCC}" type="parTrans" cxnId="{7351931C-7BF9-4FD1-BC81-BA9B1BD29E83}">
      <dgm:prSet/>
      <dgm:spPr/>
      <dgm:t>
        <a:bodyPr/>
        <a:lstStyle/>
        <a:p>
          <a:endParaRPr lang="en-US" sz="1600"/>
        </a:p>
      </dgm:t>
    </dgm:pt>
    <dgm:pt modelId="{CDCBA572-5144-4C16-A333-998270A5C0E6}" type="sibTrans" cxnId="{7351931C-7BF9-4FD1-BC81-BA9B1BD29E83}">
      <dgm:prSet/>
      <dgm:spPr/>
      <dgm:t>
        <a:bodyPr/>
        <a:lstStyle/>
        <a:p>
          <a:endParaRPr lang="en-US" sz="1600"/>
        </a:p>
      </dgm:t>
    </dgm:pt>
    <dgm:pt modelId="{F01C6362-CAE9-430B-B9F6-63E1A8BBCE24}">
      <dgm:prSet custT="1"/>
      <dgm:spPr>
        <a:solidFill>
          <a:schemeClr val="accent2">
            <a:lumMod val="20000"/>
            <a:lumOff val="80000"/>
            <a:alpha val="90000"/>
          </a:schemeClr>
        </a:solidFill>
        <a:ln>
          <a:solidFill>
            <a:schemeClr val="tx1">
              <a:alpha val="90000"/>
            </a:schemeClr>
          </a:solidFill>
        </a:ln>
      </dgm:spPr>
      <dgm:t>
        <a:bodyPr/>
        <a:lstStyle/>
        <a:p>
          <a:r>
            <a:rPr lang="en-US" sz="1800" dirty="0"/>
            <a:t>Made on specific dates e.g. 1st, 5th, 10th, 15th of every </a:t>
          </a:r>
          <a:r>
            <a:rPr lang="en-US" sz="1800" dirty="0" smtClean="0"/>
            <a:t>month.</a:t>
          </a:r>
          <a:endParaRPr lang="en-US" sz="1800" dirty="0"/>
        </a:p>
      </dgm:t>
    </dgm:pt>
    <dgm:pt modelId="{EA848614-C471-4C91-AC80-2FDEED804573}" type="parTrans" cxnId="{1AEBA406-BE89-4784-B551-4171795A33F9}">
      <dgm:prSet/>
      <dgm:spPr/>
      <dgm:t>
        <a:bodyPr/>
        <a:lstStyle/>
        <a:p>
          <a:endParaRPr lang="en-US" sz="1600"/>
        </a:p>
      </dgm:t>
    </dgm:pt>
    <dgm:pt modelId="{32A8EC1B-2B6F-464D-B601-70815A09EFA1}" type="sibTrans" cxnId="{1AEBA406-BE89-4784-B551-4171795A33F9}">
      <dgm:prSet/>
      <dgm:spPr/>
      <dgm:t>
        <a:bodyPr/>
        <a:lstStyle/>
        <a:p>
          <a:endParaRPr lang="en-US" sz="1600"/>
        </a:p>
      </dgm:t>
    </dgm:pt>
    <dgm:pt modelId="{FBE01F35-4B6A-4374-8A2F-0AC5C9CB4F31}" type="pres">
      <dgm:prSet presAssocID="{6F50AE29-FD7A-458C-AA7B-31F95368084C}" presName="Name0" presStyleCnt="0">
        <dgm:presLayoutVars>
          <dgm:dir/>
          <dgm:animLvl val="lvl"/>
          <dgm:resizeHandles val="exact"/>
        </dgm:presLayoutVars>
      </dgm:prSet>
      <dgm:spPr/>
      <dgm:t>
        <a:bodyPr/>
        <a:lstStyle/>
        <a:p>
          <a:endParaRPr lang="en-US"/>
        </a:p>
      </dgm:t>
    </dgm:pt>
    <dgm:pt modelId="{89EA4DE0-13F2-4D70-B42A-5AFA66E4E030}" type="pres">
      <dgm:prSet presAssocID="{E01FCC63-62ED-4C02-8512-E74218948AD8}" presName="linNode" presStyleCnt="0"/>
      <dgm:spPr/>
    </dgm:pt>
    <dgm:pt modelId="{65FC48D5-33C1-473D-A985-53682F39D449}" type="pres">
      <dgm:prSet presAssocID="{E01FCC63-62ED-4C02-8512-E74218948AD8}" presName="parentText" presStyleLbl="node1" presStyleIdx="0" presStyleCnt="2">
        <dgm:presLayoutVars>
          <dgm:chMax val="1"/>
          <dgm:bulletEnabled val="1"/>
        </dgm:presLayoutVars>
      </dgm:prSet>
      <dgm:spPr/>
      <dgm:t>
        <a:bodyPr/>
        <a:lstStyle/>
        <a:p>
          <a:endParaRPr lang="en-US"/>
        </a:p>
      </dgm:t>
    </dgm:pt>
    <dgm:pt modelId="{E54F2DC2-4E10-45C6-863B-C681845C4FD4}" type="pres">
      <dgm:prSet presAssocID="{E01FCC63-62ED-4C02-8512-E74218948AD8}" presName="descendantText" presStyleLbl="alignAccFollowNode1" presStyleIdx="0" presStyleCnt="2">
        <dgm:presLayoutVars>
          <dgm:bulletEnabled val="1"/>
        </dgm:presLayoutVars>
      </dgm:prSet>
      <dgm:spPr/>
      <dgm:t>
        <a:bodyPr/>
        <a:lstStyle/>
        <a:p>
          <a:endParaRPr lang="en-US"/>
        </a:p>
      </dgm:t>
    </dgm:pt>
    <dgm:pt modelId="{1D4CD8ED-959A-4F5A-B58B-DE1D85495294}" type="pres">
      <dgm:prSet presAssocID="{93D336D0-3812-468C-8358-893FDB483D4C}" presName="sp" presStyleCnt="0"/>
      <dgm:spPr/>
    </dgm:pt>
    <dgm:pt modelId="{C36A322D-7EA9-4A0B-A208-17711E12CDC8}" type="pres">
      <dgm:prSet presAssocID="{E2D01571-8930-4019-8161-FE4AC08B9196}" presName="linNode" presStyleCnt="0"/>
      <dgm:spPr/>
    </dgm:pt>
    <dgm:pt modelId="{B5ED81C0-8AF7-46E7-801B-9BDA682A0C43}" type="pres">
      <dgm:prSet presAssocID="{E2D01571-8930-4019-8161-FE4AC08B9196}" presName="parentText" presStyleLbl="node1" presStyleIdx="1" presStyleCnt="2">
        <dgm:presLayoutVars>
          <dgm:chMax val="1"/>
          <dgm:bulletEnabled val="1"/>
        </dgm:presLayoutVars>
      </dgm:prSet>
      <dgm:spPr/>
      <dgm:t>
        <a:bodyPr/>
        <a:lstStyle/>
        <a:p>
          <a:endParaRPr lang="en-US"/>
        </a:p>
      </dgm:t>
    </dgm:pt>
    <dgm:pt modelId="{72809307-5EA5-4D43-872C-5C4ECCCF4BD4}" type="pres">
      <dgm:prSet presAssocID="{E2D01571-8930-4019-8161-FE4AC08B9196}" presName="descendantText" presStyleLbl="alignAccFollowNode1" presStyleIdx="1" presStyleCnt="2">
        <dgm:presLayoutVars>
          <dgm:bulletEnabled val="1"/>
        </dgm:presLayoutVars>
      </dgm:prSet>
      <dgm:spPr/>
      <dgm:t>
        <a:bodyPr/>
        <a:lstStyle/>
        <a:p>
          <a:endParaRPr lang="en-US"/>
        </a:p>
      </dgm:t>
    </dgm:pt>
  </dgm:ptLst>
  <dgm:cxnLst>
    <dgm:cxn modelId="{531C90C3-A130-479B-BD2C-35B3D0ABED3E}" type="presOf" srcId="{734A1F67-4B8A-4610-A071-366385BF5AD2}" destId="{72809307-5EA5-4D43-872C-5C4ECCCF4BD4}" srcOrd="0" destOrd="2" presId="urn:microsoft.com/office/officeart/2005/8/layout/vList5"/>
    <dgm:cxn modelId="{F38599AC-F116-4921-A6F1-F253654CF800}" type="presOf" srcId="{C4F76764-22B6-400D-9B36-0FD12B0409B8}" destId="{E54F2DC2-4E10-45C6-863B-C681845C4FD4}" srcOrd="0" destOrd="0" presId="urn:microsoft.com/office/officeart/2005/8/layout/vList5"/>
    <dgm:cxn modelId="{6E7A5F1B-D6CB-4C65-BE34-1C678FA6F351}" srcId="{E01FCC63-62ED-4C02-8512-E74218948AD8}" destId="{DBD9628B-B312-47A8-889C-D4731E088003}" srcOrd="1" destOrd="0" parTransId="{328CBFF1-B00C-4486-9EB6-17B30A046E3F}" sibTransId="{7C58AB8E-72F4-461B-92DD-CEF1933C664E}"/>
    <dgm:cxn modelId="{0BB69DC5-7855-493C-9D81-70BBC1A9EA45}" type="presOf" srcId="{6F50AE29-FD7A-458C-AA7B-31F95368084C}" destId="{FBE01F35-4B6A-4374-8A2F-0AC5C9CB4F31}" srcOrd="0" destOrd="0" presId="urn:microsoft.com/office/officeart/2005/8/layout/vList5"/>
    <dgm:cxn modelId="{A4A1643B-29F4-4F86-8122-F58C665DBEC6}" srcId="{E2D01571-8930-4019-8161-FE4AC08B9196}" destId="{487639D8-6C0A-4455-8747-A8F97452553D}" srcOrd="0" destOrd="0" parTransId="{CDD723C2-98D7-4D1A-8A37-CD5E9B31A71C}" sibTransId="{E31C1F09-2A01-4C0A-A498-36EADA8B7F25}"/>
    <dgm:cxn modelId="{A316E383-7FF2-4423-BE45-256F01657C5E}" srcId="{E01FCC63-62ED-4C02-8512-E74218948AD8}" destId="{8986D97F-18DD-42FC-8545-D90CCD261AE2}" srcOrd="2" destOrd="0" parTransId="{1D1AF458-6704-41FB-9175-7EDB7C035B20}" sibTransId="{8A977471-D610-4882-BB58-09987255C1F4}"/>
    <dgm:cxn modelId="{9F0519C2-B08F-473D-872E-FEFBA753B8CF}" type="presOf" srcId="{DBD9628B-B312-47A8-889C-D4731E088003}" destId="{E54F2DC2-4E10-45C6-863B-C681845C4FD4}" srcOrd="0" destOrd="1" presId="urn:microsoft.com/office/officeart/2005/8/layout/vList5"/>
    <dgm:cxn modelId="{18CD7AC1-D029-4DA6-9E7C-DAD315789A53}" srcId="{E2D01571-8930-4019-8161-FE4AC08B9196}" destId="{04BEFAB6-F387-4E00-98C2-DB60A398DF7F}" srcOrd="1" destOrd="0" parTransId="{9C152A9B-71F7-4984-94D3-CED9995539CE}" sibTransId="{7FE94A4E-FE38-451F-94C4-A1417F654670}"/>
    <dgm:cxn modelId="{F796B6A9-B00E-418B-9092-3975AAF142E2}" srcId="{6F50AE29-FD7A-458C-AA7B-31F95368084C}" destId="{E2D01571-8930-4019-8161-FE4AC08B9196}" srcOrd="1" destOrd="0" parTransId="{178DB78C-9354-48F6-B409-03EAFD52DD8D}" sibTransId="{554AC7EA-E745-481F-BCEF-7BFDEEDEB311}"/>
    <dgm:cxn modelId="{BEB05FA7-3886-49C5-A517-823510E8526D}" type="presOf" srcId="{8986D97F-18DD-42FC-8545-D90CCD261AE2}" destId="{E54F2DC2-4E10-45C6-863B-C681845C4FD4}" srcOrd="0" destOrd="2" presId="urn:microsoft.com/office/officeart/2005/8/layout/vList5"/>
    <dgm:cxn modelId="{1AEBA406-BE89-4784-B551-4171795A33F9}" srcId="{E2D01571-8930-4019-8161-FE4AC08B9196}" destId="{F01C6362-CAE9-430B-B9F6-63E1A8BBCE24}" srcOrd="3" destOrd="0" parTransId="{EA848614-C471-4C91-AC80-2FDEED804573}" sibTransId="{32A8EC1B-2B6F-464D-B601-70815A09EFA1}"/>
    <dgm:cxn modelId="{382A450E-3DF8-45AE-9FF1-0AE6E35C3DD3}" srcId="{6F50AE29-FD7A-458C-AA7B-31F95368084C}" destId="{E01FCC63-62ED-4C02-8512-E74218948AD8}" srcOrd="0" destOrd="0" parTransId="{7BDE96AD-D3F6-4A65-BB53-61D94687B721}" sibTransId="{93D336D0-3812-468C-8358-893FDB483D4C}"/>
    <dgm:cxn modelId="{32E3702D-4576-4D7A-A76C-6C9B4B9CC208}" type="presOf" srcId="{E01FCC63-62ED-4C02-8512-E74218948AD8}" destId="{65FC48D5-33C1-473D-A985-53682F39D449}" srcOrd="0" destOrd="0" presId="urn:microsoft.com/office/officeart/2005/8/layout/vList5"/>
    <dgm:cxn modelId="{7E67B353-274A-467F-97DE-58ED916947F0}" type="presOf" srcId="{E2D01571-8930-4019-8161-FE4AC08B9196}" destId="{B5ED81C0-8AF7-46E7-801B-9BDA682A0C43}" srcOrd="0" destOrd="0" presId="urn:microsoft.com/office/officeart/2005/8/layout/vList5"/>
    <dgm:cxn modelId="{D0ADBA01-89B1-4C02-B1BF-571CE8BDA676}" type="presOf" srcId="{04BEFAB6-F387-4E00-98C2-DB60A398DF7F}" destId="{72809307-5EA5-4D43-872C-5C4ECCCF4BD4}" srcOrd="0" destOrd="1" presId="urn:microsoft.com/office/officeart/2005/8/layout/vList5"/>
    <dgm:cxn modelId="{5300E906-C0AC-46CA-99E2-DDD6415497ED}" srcId="{E01FCC63-62ED-4C02-8512-E74218948AD8}" destId="{C4F76764-22B6-400D-9B36-0FD12B0409B8}" srcOrd="0" destOrd="0" parTransId="{C177933A-7111-4457-99E1-8421DF7D5AA1}" sibTransId="{E488F17D-25E5-4875-931F-620FB84E4078}"/>
    <dgm:cxn modelId="{9D4CE446-8DA8-4F40-8E45-7BB33D9FE5A3}" type="presOf" srcId="{487639D8-6C0A-4455-8747-A8F97452553D}" destId="{72809307-5EA5-4D43-872C-5C4ECCCF4BD4}" srcOrd="0" destOrd="0" presId="urn:microsoft.com/office/officeart/2005/8/layout/vList5"/>
    <dgm:cxn modelId="{7351931C-7BF9-4FD1-BC81-BA9B1BD29E83}" srcId="{E2D01571-8930-4019-8161-FE4AC08B9196}" destId="{734A1F67-4B8A-4610-A071-366385BF5AD2}" srcOrd="2" destOrd="0" parTransId="{97DC1235-D685-4439-8202-2BDB2EDCCBCC}" sibTransId="{CDCBA572-5144-4C16-A333-998270A5C0E6}"/>
    <dgm:cxn modelId="{D489BA8F-7942-45ED-89CC-9CB1DF832A2E}" type="presOf" srcId="{F01C6362-CAE9-430B-B9F6-63E1A8BBCE24}" destId="{72809307-5EA5-4D43-872C-5C4ECCCF4BD4}" srcOrd="0" destOrd="3" presId="urn:microsoft.com/office/officeart/2005/8/layout/vList5"/>
    <dgm:cxn modelId="{EFD69175-F560-4373-A7A1-368F83F36205}" type="presParOf" srcId="{FBE01F35-4B6A-4374-8A2F-0AC5C9CB4F31}" destId="{89EA4DE0-13F2-4D70-B42A-5AFA66E4E030}" srcOrd="0" destOrd="0" presId="urn:microsoft.com/office/officeart/2005/8/layout/vList5"/>
    <dgm:cxn modelId="{B61CAA38-0F91-4888-A7E0-4AB58958D322}" type="presParOf" srcId="{89EA4DE0-13F2-4D70-B42A-5AFA66E4E030}" destId="{65FC48D5-33C1-473D-A985-53682F39D449}" srcOrd="0" destOrd="0" presId="urn:microsoft.com/office/officeart/2005/8/layout/vList5"/>
    <dgm:cxn modelId="{A08C3E5F-76E1-4AE7-903E-B48D6318DB9F}" type="presParOf" srcId="{89EA4DE0-13F2-4D70-B42A-5AFA66E4E030}" destId="{E54F2DC2-4E10-45C6-863B-C681845C4FD4}" srcOrd="1" destOrd="0" presId="urn:microsoft.com/office/officeart/2005/8/layout/vList5"/>
    <dgm:cxn modelId="{136E98C1-E17B-4C39-98D8-3BD98998FE42}" type="presParOf" srcId="{FBE01F35-4B6A-4374-8A2F-0AC5C9CB4F31}" destId="{1D4CD8ED-959A-4F5A-B58B-DE1D85495294}" srcOrd="1" destOrd="0" presId="urn:microsoft.com/office/officeart/2005/8/layout/vList5"/>
    <dgm:cxn modelId="{78464C8C-5DBB-4444-AC5F-6661CD902AAF}" type="presParOf" srcId="{FBE01F35-4B6A-4374-8A2F-0AC5C9CB4F31}" destId="{C36A322D-7EA9-4A0B-A208-17711E12CDC8}" srcOrd="2" destOrd="0" presId="urn:microsoft.com/office/officeart/2005/8/layout/vList5"/>
    <dgm:cxn modelId="{5D1427E3-5BF9-406C-A6BC-8A65A81AC7C4}" type="presParOf" srcId="{C36A322D-7EA9-4A0B-A208-17711E12CDC8}" destId="{B5ED81C0-8AF7-46E7-801B-9BDA682A0C43}" srcOrd="0" destOrd="0" presId="urn:microsoft.com/office/officeart/2005/8/layout/vList5"/>
    <dgm:cxn modelId="{03ED5E14-00E4-48F0-9419-B6CD879081FC}" type="presParOf" srcId="{C36A322D-7EA9-4A0B-A208-17711E12CDC8}" destId="{72809307-5EA5-4D43-872C-5C4ECCCF4BD4}"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0DBE85-25B9-4558-B6DE-BB4D221F1D4B}"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50316776-FFCB-409F-939F-9D449C6D519C}">
      <dgm:prSet phldrT="[Text]"/>
      <dgm:spPr>
        <a:solidFill>
          <a:schemeClr val="accent5">
            <a:lumMod val="50000"/>
          </a:schemeClr>
        </a:solidFill>
        <a:ln>
          <a:solidFill>
            <a:schemeClr val="tx1"/>
          </a:solidFill>
        </a:ln>
      </dgm:spPr>
      <dgm:t>
        <a:bodyPr/>
        <a:lstStyle/>
        <a:p>
          <a:pPr algn="ctr"/>
          <a:r>
            <a:rPr lang="en-US" b="1" dirty="0" smtClean="0"/>
            <a:t>Direct Mutual Fund</a:t>
          </a:r>
          <a:endParaRPr lang="en-US" b="1" dirty="0"/>
        </a:p>
      </dgm:t>
    </dgm:pt>
    <dgm:pt modelId="{B3B93E6E-73CC-4043-AC4A-8BC092BABE34}" type="parTrans" cxnId="{84A0B471-95CB-4B3A-9942-5F3F7D831444}">
      <dgm:prSet/>
      <dgm:spPr/>
      <dgm:t>
        <a:bodyPr/>
        <a:lstStyle/>
        <a:p>
          <a:pPr algn="just"/>
          <a:endParaRPr lang="en-US"/>
        </a:p>
      </dgm:t>
    </dgm:pt>
    <dgm:pt modelId="{3E12F3C5-EAEE-45E4-93D1-5D6D96B421CE}" type="sibTrans" cxnId="{84A0B471-95CB-4B3A-9942-5F3F7D831444}">
      <dgm:prSet/>
      <dgm:spPr/>
      <dgm:t>
        <a:bodyPr/>
        <a:lstStyle/>
        <a:p>
          <a:pPr algn="just"/>
          <a:endParaRPr lang="en-US"/>
        </a:p>
      </dgm:t>
    </dgm:pt>
    <dgm:pt modelId="{CF6CD82C-921A-4989-B464-25ECACC27AD0}">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Directly offered by fund house. </a:t>
          </a:r>
          <a:endParaRPr lang="en-US" dirty="0"/>
        </a:p>
      </dgm:t>
    </dgm:pt>
    <dgm:pt modelId="{8C88D5A8-1EE0-4090-BEE1-9920EE430ADB}" type="parTrans" cxnId="{98065D83-D070-43A9-8CFC-80C804B70045}">
      <dgm:prSet/>
      <dgm:spPr/>
      <dgm:t>
        <a:bodyPr/>
        <a:lstStyle/>
        <a:p>
          <a:pPr algn="just"/>
          <a:endParaRPr lang="en-US"/>
        </a:p>
      </dgm:t>
    </dgm:pt>
    <dgm:pt modelId="{628BB1ED-2C14-4AA0-B866-423E98B1DE8A}" type="sibTrans" cxnId="{98065D83-D070-43A9-8CFC-80C804B70045}">
      <dgm:prSet/>
      <dgm:spPr/>
      <dgm:t>
        <a:bodyPr/>
        <a:lstStyle/>
        <a:p>
          <a:pPr algn="just"/>
          <a:endParaRPr lang="en-US"/>
        </a:p>
      </dgm:t>
    </dgm:pt>
    <dgm:pt modelId="{F77E31D5-C214-4090-98B2-03A7919F41C6}">
      <dgm:prSet phldrT="[Text]"/>
      <dgm:spPr>
        <a:solidFill>
          <a:schemeClr val="accent5">
            <a:lumMod val="50000"/>
          </a:schemeClr>
        </a:solidFill>
        <a:ln>
          <a:solidFill>
            <a:schemeClr val="tx1"/>
          </a:solidFill>
        </a:ln>
      </dgm:spPr>
      <dgm:t>
        <a:bodyPr/>
        <a:lstStyle/>
        <a:p>
          <a:pPr algn="ctr"/>
          <a:r>
            <a:rPr lang="en-US" b="1" dirty="0" smtClean="0"/>
            <a:t>Regular Mutual Fund</a:t>
          </a:r>
          <a:endParaRPr lang="en-US" b="1" dirty="0"/>
        </a:p>
      </dgm:t>
    </dgm:pt>
    <dgm:pt modelId="{EEE111D2-62D8-4776-856E-5ED50B2DA814}" type="parTrans" cxnId="{AB345D90-F7A8-4974-B0AA-B5022D6D9E82}">
      <dgm:prSet/>
      <dgm:spPr/>
      <dgm:t>
        <a:bodyPr/>
        <a:lstStyle/>
        <a:p>
          <a:pPr algn="just"/>
          <a:endParaRPr lang="en-US"/>
        </a:p>
      </dgm:t>
    </dgm:pt>
    <dgm:pt modelId="{74F088F6-D3B2-44B8-8B1B-8F259D1BD2D1}" type="sibTrans" cxnId="{AB345D90-F7A8-4974-B0AA-B5022D6D9E82}">
      <dgm:prSet/>
      <dgm:spPr/>
      <dgm:t>
        <a:bodyPr/>
        <a:lstStyle/>
        <a:p>
          <a:pPr algn="just"/>
          <a:endParaRPr lang="en-US"/>
        </a:p>
      </dgm:t>
    </dgm:pt>
    <dgm:pt modelId="{22A694B7-5675-4DA6-8B0E-061F1E5DED82}">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Bought through an intermediary.</a:t>
          </a:r>
          <a:endParaRPr lang="en-US" dirty="0"/>
        </a:p>
      </dgm:t>
    </dgm:pt>
    <dgm:pt modelId="{C315E1FD-6673-41BD-8674-9793222FF229}" type="parTrans" cxnId="{BC1C025C-AA5F-40F8-9AE0-692EB1ADF76A}">
      <dgm:prSet/>
      <dgm:spPr/>
      <dgm:t>
        <a:bodyPr/>
        <a:lstStyle/>
        <a:p>
          <a:pPr algn="just"/>
          <a:endParaRPr lang="en-US"/>
        </a:p>
      </dgm:t>
    </dgm:pt>
    <dgm:pt modelId="{9C40031E-055B-4D60-932D-67ADAFD1DBDD}" type="sibTrans" cxnId="{BC1C025C-AA5F-40F8-9AE0-692EB1ADF76A}">
      <dgm:prSet/>
      <dgm:spPr/>
      <dgm:t>
        <a:bodyPr/>
        <a:lstStyle/>
        <a:p>
          <a:pPr algn="just"/>
          <a:endParaRPr lang="en-US"/>
        </a:p>
      </dgm:t>
    </dgm:pt>
    <dgm:pt modelId="{4214FA7A-A6F8-4A65-A582-DDF15F775B40}">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No involvement of third party agents – brokers or distributors. </a:t>
          </a:r>
          <a:endParaRPr lang="en-US" dirty="0"/>
        </a:p>
      </dgm:t>
    </dgm:pt>
    <dgm:pt modelId="{D14684AD-6148-4A65-9779-EA2046A587AF}" type="parTrans" cxnId="{E084EBB7-9E56-4966-938A-8192EF8CE358}">
      <dgm:prSet/>
      <dgm:spPr/>
      <dgm:t>
        <a:bodyPr/>
        <a:lstStyle/>
        <a:p>
          <a:pPr algn="just"/>
          <a:endParaRPr lang="en-US"/>
        </a:p>
      </dgm:t>
    </dgm:pt>
    <dgm:pt modelId="{2ED89B8E-DAF6-4F40-889B-B659E2A3EDA3}" type="sibTrans" cxnId="{E084EBB7-9E56-4966-938A-8192EF8CE358}">
      <dgm:prSet/>
      <dgm:spPr/>
      <dgm:t>
        <a:bodyPr/>
        <a:lstStyle/>
        <a:p>
          <a:pPr algn="just"/>
          <a:endParaRPr lang="en-US"/>
        </a:p>
      </dgm:t>
    </dgm:pt>
    <dgm:pt modelId="{EBB4A044-2C3F-4BBF-AF98-879A19AB64B8}">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No commissions and brokerage. </a:t>
          </a:r>
          <a:endParaRPr lang="en-US" dirty="0"/>
        </a:p>
      </dgm:t>
    </dgm:pt>
    <dgm:pt modelId="{E1B5D74F-F436-4070-BE82-70DC47153BC9}" type="parTrans" cxnId="{DE7F197F-55CB-44C8-9852-F43B03D6F4E8}">
      <dgm:prSet/>
      <dgm:spPr/>
      <dgm:t>
        <a:bodyPr/>
        <a:lstStyle/>
        <a:p>
          <a:pPr algn="just"/>
          <a:endParaRPr lang="en-US"/>
        </a:p>
      </dgm:t>
    </dgm:pt>
    <dgm:pt modelId="{CF88A43A-8248-407A-B953-A442454A9C24}" type="sibTrans" cxnId="{DE7F197F-55CB-44C8-9852-F43B03D6F4E8}">
      <dgm:prSet/>
      <dgm:spPr/>
      <dgm:t>
        <a:bodyPr/>
        <a:lstStyle/>
        <a:p>
          <a:pPr algn="just"/>
          <a:endParaRPr lang="en-US"/>
        </a:p>
      </dgm:t>
    </dgm:pt>
    <dgm:pt modelId="{93F0AEB1-621E-4657-9960-49C02B56F6E7}">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Have low Expense ratio (because of no commissions).</a:t>
          </a:r>
          <a:endParaRPr lang="en-US" dirty="0"/>
        </a:p>
      </dgm:t>
    </dgm:pt>
    <dgm:pt modelId="{906DF1DE-1D0C-43D3-95D1-319DE7A4BEA9}" type="parTrans" cxnId="{A7B42D70-79E3-4BC9-9B44-8D3F3FBB0937}">
      <dgm:prSet/>
      <dgm:spPr/>
      <dgm:t>
        <a:bodyPr/>
        <a:lstStyle/>
        <a:p>
          <a:pPr algn="just"/>
          <a:endParaRPr lang="en-US"/>
        </a:p>
      </dgm:t>
    </dgm:pt>
    <dgm:pt modelId="{40E0C49B-98A2-4EF9-8900-08D3A563F6D9}" type="sibTrans" cxnId="{A7B42D70-79E3-4BC9-9B44-8D3F3FBB0937}">
      <dgm:prSet/>
      <dgm:spPr/>
      <dgm:t>
        <a:bodyPr/>
        <a:lstStyle/>
        <a:p>
          <a:pPr algn="just"/>
          <a:endParaRPr lang="en-US"/>
        </a:p>
      </dgm:t>
    </dgm:pt>
    <dgm:pt modelId="{07F0203A-79B5-4485-A2B9-4926DD26EDC0}">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Intermediaries can be brokers, advisors or distributors. </a:t>
          </a:r>
          <a:endParaRPr lang="en-US" dirty="0"/>
        </a:p>
      </dgm:t>
    </dgm:pt>
    <dgm:pt modelId="{1D3F1BC1-4279-48D3-A808-7B1D76266716}" type="parTrans" cxnId="{838B8C84-0BD7-4FA7-AB39-01DBC2659800}">
      <dgm:prSet/>
      <dgm:spPr/>
      <dgm:t>
        <a:bodyPr/>
        <a:lstStyle/>
        <a:p>
          <a:pPr algn="just"/>
          <a:endParaRPr lang="en-US"/>
        </a:p>
      </dgm:t>
    </dgm:pt>
    <dgm:pt modelId="{BF298D92-25BB-4534-9DEF-40D9F9AF0F70}" type="sibTrans" cxnId="{838B8C84-0BD7-4FA7-AB39-01DBC2659800}">
      <dgm:prSet/>
      <dgm:spPr/>
      <dgm:t>
        <a:bodyPr/>
        <a:lstStyle/>
        <a:p>
          <a:pPr algn="just"/>
          <a:endParaRPr lang="en-US"/>
        </a:p>
      </dgm:t>
    </dgm:pt>
    <dgm:pt modelId="{68E37C23-C04B-4E91-BEA0-C5008C2F84E2}">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High Expense ratio as there are commissions to pay.</a:t>
          </a:r>
          <a:endParaRPr lang="en-US" dirty="0"/>
        </a:p>
      </dgm:t>
    </dgm:pt>
    <dgm:pt modelId="{8ADC8771-F3FB-4EFE-AA60-AD4C740F8455}" type="parTrans" cxnId="{842B0E4A-7FD0-4ABF-9DCC-96AA4C4A25B9}">
      <dgm:prSet/>
      <dgm:spPr/>
      <dgm:t>
        <a:bodyPr/>
        <a:lstStyle/>
        <a:p>
          <a:pPr algn="just"/>
          <a:endParaRPr lang="en-US"/>
        </a:p>
      </dgm:t>
    </dgm:pt>
    <dgm:pt modelId="{0E198CB7-3983-4741-99D6-4FC1A56AEF45}" type="sibTrans" cxnId="{842B0E4A-7FD0-4ABF-9DCC-96AA4C4A25B9}">
      <dgm:prSet/>
      <dgm:spPr/>
      <dgm:t>
        <a:bodyPr/>
        <a:lstStyle/>
        <a:p>
          <a:pPr algn="just"/>
          <a:endParaRPr lang="en-US"/>
        </a:p>
      </dgm:t>
    </dgm:pt>
    <dgm:pt modelId="{FC59E1C5-9515-49D8-B889-95208ABBB184}">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Low NAV.</a:t>
          </a:r>
          <a:endParaRPr lang="en-US" dirty="0"/>
        </a:p>
      </dgm:t>
    </dgm:pt>
    <dgm:pt modelId="{285C599D-0F5E-491B-8E21-DD45C6E4FD51}" type="parTrans" cxnId="{F1A44352-0197-4397-8BD5-F200776FF905}">
      <dgm:prSet/>
      <dgm:spPr/>
      <dgm:t>
        <a:bodyPr/>
        <a:lstStyle/>
        <a:p>
          <a:pPr algn="just"/>
          <a:endParaRPr lang="en-US"/>
        </a:p>
      </dgm:t>
    </dgm:pt>
    <dgm:pt modelId="{88D7F146-1B93-4AC1-A5E3-C14960CD6913}" type="sibTrans" cxnId="{F1A44352-0197-4397-8BD5-F200776FF905}">
      <dgm:prSet/>
      <dgm:spPr/>
      <dgm:t>
        <a:bodyPr/>
        <a:lstStyle/>
        <a:p>
          <a:pPr algn="just"/>
          <a:endParaRPr lang="en-US"/>
        </a:p>
      </dgm:t>
    </dgm:pt>
    <dgm:pt modelId="{B87E8086-E3CA-447B-8BF6-9E020B79A6F7}">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Return is lower due to a higher expense ratio</a:t>
          </a:r>
          <a:endParaRPr lang="en-US" dirty="0"/>
        </a:p>
      </dgm:t>
    </dgm:pt>
    <dgm:pt modelId="{DA5A4C9F-1246-434D-8431-BDB8166A3FF9}" type="parTrans" cxnId="{E7FB96F6-3611-43F6-864D-83AEA37CD80D}">
      <dgm:prSet/>
      <dgm:spPr/>
      <dgm:t>
        <a:bodyPr/>
        <a:lstStyle/>
        <a:p>
          <a:pPr algn="just"/>
          <a:endParaRPr lang="en-US"/>
        </a:p>
      </dgm:t>
    </dgm:pt>
    <dgm:pt modelId="{3835C4EA-7A06-4BF7-AB9B-33B1E121DB28}" type="sibTrans" cxnId="{E7FB96F6-3611-43F6-864D-83AEA37CD80D}">
      <dgm:prSet/>
      <dgm:spPr/>
      <dgm:t>
        <a:bodyPr/>
        <a:lstStyle/>
        <a:p>
          <a:pPr algn="just"/>
          <a:endParaRPr lang="en-US"/>
        </a:p>
      </dgm:t>
    </dgm:pt>
    <dgm:pt modelId="{0A456872-3FF7-41B2-A16B-52778A890C99}">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Commissions and brokerage paid. </a:t>
          </a:r>
          <a:endParaRPr lang="en-US" dirty="0"/>
        </a:p>
      </dgm:t>
    </dgm:pt>
    <dgm:pt modelId="{D919A125-19CD-4015-8CCF-1C814C1D04D2}" type="parTrans" cxnId="{38055384-88EE-40FE-A97D-FAEF59457F32}">
      <dgm:prSet/>
      <dgm:spPr/>
      <dgm:t>
        <a:bodyPr/>
        <a:lstStyle/>
        <a:p>
          <a:pPr algn="just"/>
          <a:endParaRPr lang="en-US"/>
        </a:p>
      </dgm:t>
    </dgm:pt>
    <dgm:pt modelId="{0C13B243-73A6-46F2-B69C-60CC837E0DE3}" type="sibTrans" cxnId="{38055384-88EE-40FE-A97D-FAEF59457F32}">
      <dgm:prSet/>
      <dgm:spPr/>
      <dgm:t>
        <a:bodyPr/>
        <a:lstStyle/>
        <a:p>
          <a:pPr algn="just"/>
          <a:endParaRPr lang="en-US"/>
        </a:p>
      </dgm:t>
    </dgm:pt>
    <dgm:pt modelId="{E85BA1EC-3296-48D5-896E-88436AB64706}">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Have high NAV.</a:t>
          </a:r>
          <a:endParaRPr lang="en-US" dirty="0"/>
        </a:p>
      </dgm:t>
    </dgm:pt>
    <dgm:pt modelId="{6D54DCFA-F483-42CD-A1CB-2E0D58EA349A}" type="parTrans" cxnId="{922A2302-43BD-4301-A2B9-48949E35667A}">
      <dgm:prSet/>
      <dgm:spPr/>
      <dgm:t>
        <a:bodyPr/>
        <a:lstStyle/>
        <a:p>
          <a:endParaRPr lang="en-US"/>
        </a:p>
      </dgm:t>
    </dgm:pt>
    <dgm:pt modelId="{8AE9434B-CADB-4733-868E-C6820E755093}" type="sibTrans" cxnId="{922A2302-43BD-4301-A2B9-48949E35667A}">
      <dgm:prSet/>
      <dgm:spPr/>
      <dgm:t>
        <a:bodyPr/>
        <a:lstStyle/>
        <a:p>
          <a:endParaRPr lang="en-US"/>
        </a:p>
      </dgm:t>
    </dgm:pt>
    <dgm:pt modelId="{24FDAE2D-0FED-46B2-9979-747530A3F040}">
      <dgm:prSet phldrT="[Text]"/>
      <dgm:spPr>
        <a:solidFill>
          <a:schemeClr val="accent5">
            <a:lumMod val="40000"/>
            <a:lumOff val="60000"/>
            <a:alpha val="90000"/>
          </a:schemeClr>
        </a:solidFill>
        <a:ln>
          <a:solidFill>
            <a:schemeClr val="tx1">
              <a:alpha val="90000"/>
            </a:schemeClr>
          </a:solidFill>
        </a:ln>
      </dgm:spPr>
      <dgm:t>
        <a:bodyPr/>
        <a:lstStyle/>
        <a:p>
          <a:pPr algn="just"/>
          <a:r>
            <a:rPr lang="en-US" dirty="0" smtClean="0"/>
            <a:t>Return is higher due to a lower expense ratio</a:t>
          </a:r>
          <a:endParaRPr lang="en-US" dirty="0"/>
        </a:p>
      </dgm:t>
    </dgm:pt>
    <dgm:pt modelId="{BDCDE684-2137-419C-8694-4EA655661531}" type="parTrans" cxnId="{CA5B29BC-AE5A-49AE-B6BB-25135DC0862A}">
      <dgm:prSet/>
      <dgm:spPr/>
      <dgm:t>
        <a:bodyPr/>
        <a:lstStyle/>
        <a:p>
          <a:endParaRPr lang="en-US"/>
        </a:p>
      </dgm:t>
    </dgm:pt>
    <dgm:pt modelId="{EB958C0D-B2BF-423A-8DA2-C1C256D94C8A}" type="sibTrans" cxnId="{CA5B29BC-AE5A-49AE-B6BB-25135DC0862A}">
      <dgm:prSet/>
      <dgm:spPr/>
      <dgm:t>
        <a:bodyPr/>
        <a:lstStyle/>
        <a:p>
          <a:endParaRPr lang="en-US"/>
        </a:p>
      </dgm:t>
    </dgm:pt>
    <dgm:pt modelId="{D639AD79-A4AA-42EC-8D15-0892FB21468C}" type="pres">
      <dgm:prSet presAssocID="{E30DBE85-25B9-4558-B6DE-BB4D221F1D4B}" presName="Name0" presStyleCnt="0">
        <dgm:presLayoutVars>
          <dgm:dir/>
          <dgm:animLvl val="lvl"/>
          <dgm:resizeHandles val="exact"/>
        </dgm:presLayoutVars>
      </dgm:prSet>
      <dgm:spPr/>
      <dgm:t>
        <a:bodyPr/>
        <a:lstStyle/>
        <a:p>
          <a:endParaRPr lang="en-US"/>
        </a:p>
      </dgm:t>
    </dgm:pt>
    <dgm:pt modelId="{C7E5B78F-B18A-49E3-9446-4A2A2B831FF8}" type="pres">
      <dgm:prSet presAssocID="{50316776-FFCB-409F-939F-9D449C6D519C}" presName="composite" presStyleCnt="0"/>
      <dgm:spPr/>
    </dgm:pt>
    <dgm:pt modelId="{57F541F2-1516-495D-9BBB-49E1A09B8282}" type="pres">
      <dgm:prSet presAssocID="{50316776-FFCB-409F-939F-9D449C6D519C}" presName="parTx" presStyleLbl="alignNode1" presStyleIdx="0" presStyleCnt="2">
        <dgm:presLayoutVars>
          <dgm:chMax val="0"/>
          <dgm:chPref val="0"/>
          <dgm:bulletEnabled val="1"/>
        </dgm:presLayoutVars>
      </dgm:prSet>
      <dgm:spPr/>
      <dgm:t>
        <a:bodyPr/>
        <a:lstStyle/>
        <a:p>
          <a:endParaRPr lang="en-US"/>
        </a:p>
      </dgm:t>
    </dgm:pt>
    <dgm:pt modelId="{0A40C942-0632-4167-AF25-045C91FD368D}" type="pres">
      <dgm:prSet presAssocID="{50316776-FFCB-409F-939F-9D449C6D519C}" presName="desTx" presStyleLbl="alignAccFollowNode1" presStyleIdx="0" presStyleCnt="2">
        <dgm:presLayoutVars>
          <dgm:bulletEnabled val="1"/>
        </dgm:presLayoutVars>
      </dgm:prSet>
      <dgm:spPr/>
      <dgm:t>
        <a:bodyPr/>
        <a:lstStyle/>
        <a:p>
          <a:endParaRPr lang="en-US"/>
        </a:p>
      </dgm:t>
    </dgm:pt>
    <dgm:pt modelId="{29D5C2D9-CA68-4668-8DC6-26300F70F0A9}" type="pres">
      <dgm:prSet presAssocID="{3E12F3C5-EAEE-45E4-93D1-5D6D96B421CE}" presName="space" presStyleCnt="0"/>
      <dgm:spPr/>
    </dgm:pt>
    <dgm:pt modelId="{75CC8267-913D-4652-8531-43FBEFB0BAF0}" type="pres">
      <dgm:prSet presAssocID="{F77E31D5-C214-4090-98B2-03A7919F41C6}" presName="composite" presStyleCnt="0"/>
      <dgm:spPr/>
    </dgm:pt>
    <dgm:pt modelId="{BC4DEAE9-C715-48CD-AB73-8EB847E80704}" type="pres">
      <dgm:prSet presAssocID="{F77E31D5-C214-4090-98B2-03A7919F41C6}" presName="parTx" presStyleLbl="alignNode1" presStyleIdx="1" presStyleCnt="2">
        <dgm:presLayoutVars>
          <dgm:chMax val="0"/>
          <dgm:chPref val="0"/>
          <dgm:bulletEnabled val="1"/>
        </dgm:presLayoutVars>
      </dgm:prSet>
      <dgm:spPr/>
      <dgm:t>
        <a:bodyPr/>
        <a:lstStyle/>
        <a:p>
          <a:endParaRPr lang="en-US"/>
        </a:p>
      </dgm:t>
    </dgm:pt>
    <dgm:pt modelId="{DEB8C46B-0B9A-4CF1-B85E-8A304E65D560}" type="pres">
      <dgm:prSet presAssocID="{F77E31D5-C214-4090-98B2-03A7919F41C6}" presName="desTx" presStyleLbl="alignAccFollowNode1" presStyleIdx="1" presStyleCnt="2">
        <dgm:presLayoutVars>
          <dgm:bulletEnabled val="1"/>
        </dgm:presLayoutVars>
      </dgm:prSet>
      <dgm:spPr/>
      <dgm:t>
        <a:bodyPr/>
        <a:lstStyle/>
        <a:p>
          <a:endParaRPr lang="en-US"/>
        </a:p>
      </dgm:t>
    </dgm:pt>
  </dgm:ptLst>
  <dgm:cxnLst>
    <dgm:cxn modelId="{98065D83-D070-43A9-8CFC-80C804B70045}" srcId="{50316776-FFCB-409F-939F-9D449C6D519C}" destId="{CF6CD82C-921A-4989-B464-25ECACC27AD0}" srcOrd="0" destOrd="0" parTransId="{8C88D5A8-1EE0-4090-BEE1-9920EE430ADB}" sibTransId="{628BB1ED-2C14-4AA0-B866-423E98B1DE8A}"/>
    <dgm:cxn modelId="{701A3C09-24E4-46A7-882B-15DB558F117D}" type="presOf" srcId="{50316776-FFCB-409F-939F-9D449C6D519C}" destId="{57F541F2-1516-495D-9BBB-49E1A09B8282}" srcOrd="0" destOrd="0" presId="urn:microsoft.com/office/officeart/2005/8/layout/hList1"/>
    <dgm:cxn modelId="{AB345D90-F7A8-4974-B0AA-B5022D6D9E82}" srcId="{E30DBE85-25B9-4558-B6DE-BB4D221F1D4B}" destId="{F77E31D5-C214-4090-98B2-03A7919F41C6}" srcOrd="1" destOrd="0" parTransId="{EEE111D2-62D8-4776-856E-5ED50B2DA814}" sibTransId="{74F088F6-D3B2-44B8-8B1B-8F259D1BD2D1}"/>
    <dgm:cxn modelId="{FA73A6C7-EE00-4852-872F-0F42BA70A8C8}" type="presOf" srcId="{E85BA1EC-3296-48D5-896E-88436AB64706}" destId="{0A40C942-0632-4167-AF25-045C91FD368D}" srcOrd="0" destOrd="4" presId="urn:microsoft.com/office/officeart/2005/8/layout/hList1"/>
    <dgm:cxn modelId="{E7FB96F6-3611-43F6-864D-83AEA37CD80D}" srcId="{F77E31D5-C214-4090-98B2-03A7919F41C6}" destId="{B87E8086-E3CA-447B-8BF6-9E020B79A6F7}" srcOrd="5" destOrd="0" parTransId="{DA5A4C9F-1246-434D-8431-BDB8166A3FF9}" sibTransId="{3835C4EA-7A06-4BF7-AB9B-33B1E121DB28}"/>
    <dgm:cxn modelId="{838B8C84-0BD7-4FA7-AB39-01DBC2659800}" srcId="{F77E31D5-C214-4090-98B2-03A7919F41C6}" destId="{07F0203A-79B5-4485-A2B9-4926DD26EDC0}" srcOrd="1" destOrd="0" parTransId="{1D3F1BC1-4279-48D3-A808-7B1D76266716}" sibTransId="{BF298D92-25BB-4534-9DEF-40D9F9AF0F70}"/>
    <dgm:cxn modelId="{DAB59E5F-C398-44B2-8AD3-186AE20B037F}" type="presOf" srcId="{93F0AEB1-621E-4657-9960-49C02B56F6E7}" destId="{0A40C942-0632-4167-AF25-045C91FD368D}" srcOrd="0" destOrd="3" presId="urn:microsoft.com/office/officeart/2005/8/layout/hList1"/>
    <dgm:cxn modelId="{93DF98D0-FC6E-4522-8851-5D5783EECA50}" type="presOf" srcId="{0A456872-3FF7-41B2-A16B-52778A890C99}" destId="{DEB8C46B-0B9A-4CF1-B85E-8A304E65D560}" srcOrd="0" destOrd="2" presId="urn:microsoft.com/office/officeart/2005/8/layout/hList1"/>
    <dgm:cxn modelId="{F9822632-4A9C-4DAF-A700-8534C7415164}" type="presOf" srcId="{E30DBE85-25B9-4558-B6DE-BB4D221F1D4B}" destId="{D639AD79-A4AA-42EC-8D15-0892FB21468C}" srcOrd="0" destOrd="0" presId="urn:microsoft.com/office/officeart/2005/8/layout/hList1"/>
    <dgm:cxn modelId="{922A2302-43BD-4301-A2B9-48949E35667A}" srcId="{50316776-FFCB-409F-939F-9D449C6D519C}" destId="{E85BA1EC-3296-48D5-896E-88436AB64706}" srcOrd="4" destOrd="0" parTransId="{6D54DCFA-F483-42CD-A1CB-2E0D58EA349A}" sibTransId="{8AE9434B-CADB-4733-868E-C6820E755093}"/>
    <dgm:cxn modelId="{51F27864-AF6A-45E6-9CFC-A8BECB08FA42}" type="presOf" srcId="{07F0203A-79B5-4485-A2B9-4926DD26EDC0}" destId="{DEB8C46B-0B9A-4CF1-B85E-8A304E65D560}" srcOrd="0" destOrd="1" presId="urn:microsoft.com/office/officeart/2005/8/layout/hList1"/>
    <dgm:cxn modelId="{A7B42D70-79E3-4BC9-9B44-8D3F3FBB0937}" srcId="{50316776-FFCB-409F-939F-9D449C6D519C}" destId="{93F0AEB1-621E-4657-9960-49C02B56F6E7}" srcOrd="3" destOrd="0" parTransId="{906DF1DE-1D0C-43D3-95D1-319DE7A4BEA9}" sibTransId="{40E0C49B-98A2-4EF9-8900-08D3A563F6D9}"/>
    <dgm:cxn modelId="{F1A44352-0197-4397-8BD5-F200776FF905}" srcId="{F77E31D5-C214-4090-98B2-03A7919F41C6}" destId="{FC59E1C5-9515-49D8-B889-95208ABBB184}" srcOrd="4" destOrd="0" parTransId="{285C599D-0F5E-491B-8E21-DD45C6E4FD51}" sibTransId="{88D7F146-1B93-4AC1-A5E3-C14960CD6913}"/>
    <dgm:cxn modelId="{38055384-88EE-40FE-A97D-FAEF59457F32}" srcId="{F77E31D5-C214-4090-98B2-03A7919F41C6}" destId="{0A456872-3FF7-41B2-A16B-52778A890C99}" srcOrd="2" destOrd="0" parTransId="{D919A125-19CD-4015-8CCF-1C814C1D04D2}" sibTransId="{0C13B243-73A6-46F2-B69C-60CC837E0DE3}"/>
    <dgm:cxn modelId="{DE7F197F-55CB-44C8-9852-F43B03D6F4E8}" srcId="{50316776-FFCB-409F-939F-9D449C6D519C}" destId="{EBB4A044-2C3F-4BBF-AF98-879A19AB64B8}" srcOrd="2" destOrd="0" parTransId="{E1B5D74F-F436-4070-BE82-70DC47153BC9}" sibTransId="{CF88A43A-8248-407A-B953-A442454A9C24}"/>
    <dgm:cxn modelId="{A416FD99-D35E-4122-8501-686C9AD7759C}" type="presOf" srcId="{22A694B7-5675-4DA6-8B0E-061F1E5DED82}" destId="{DEB8C46B-0B9A-4CF1-B85E-8A304E65D560}" srcOrd="0" destOrd="0" presId="urn:microsoft.com/office/officeart/2005/8/layout/hList1"/>
    <dgm:cxn modelId="{CA5B29BC-AE5A-49AE-B6BB-25135DC0862A}" srcId="{50316776-FFCB-409F-939F-9D449C6D519C}" destId="{24FDAE2D-0FED-46B2-9979-747530A3F040}" srcOrd="5" destOrd="0" parTransId="{BDCDE684-2137-419C-8694-4EA655661531}" sibTransId="{EB958C0D-B2BF-423A-8DA2-C1C256D94C8A}"/>
    <dgm:cxn modelId="{9784C005-C529-4BF4-B151-1C585D97C916}" type="presOf" srcId="{4214FA7A-A6F8-4A65-A582-DDF15F775B40}" destId="{0A40C942-0632-4167-AF25-045C91FD368D}" srcOrd="0" destOrd="1" presId="urn:microsoft.com/office/officeart/2005/8/layout/hList1"/>
    <dgm:cxn modelId="{1A61ECE0-E2B1-4BEC-8B4F-9607C3D7D895}" type="presOf" srcId="{FC59E1C5-9515-49D8-B889-95208ABBB184}" destId="{DEB8C46B-0B9A-4CF1-B85E-8A304E65D560}" srcOrd="0" destOrd="4" presId="urn:microsoft.com/office/officeart/2005/8/layout/hList1"/>
    <dgm:cxn modelId="{842B0E4A-7FD0-4ABF-9DCC-96AA4C4A25B9}" srcId="{F77E31D5-C214-4090-98B2-03A7919F41C6}" destId="{68E37C23-C04B-4E91-BEA0-C5008C2F84E2}" srcOrd="3" destOrd="0" parTransId="{8ADC8771-F3FB-4EFE-AA60-AD4C740F8455}" sibTransId="{0E198CB7-3983-4741-99D6-4FC1A56AEF45}"/>
    <dgm:cxn modelId="{90932A72-6437-48D1-80FE-85AE95937B2D}" type="presOf" srcId="{68E37C23-C04B-4E91-BEA0-C5008C2F84E2}" destId="{DEB8C46B-0B9A-4CF1-B85E-8A304E65D560}" srcOrd="0" destOrd="3" presId="urn:microsoft.com/office/officeart/2005/8/layout/hList1"/>
    <dgm:cxn modelId="{84A0B471-95CB-4B3A-9942-5F3F7D831444}" srcId="{E30DBE85-25B9-4558-B6DE-BB4D221F1D4B}" destId="{50316776-FFCB-409F-939F-9D449C6D519C}" srcOrd="0" destOrd="0" parTransId="{B3B93E6E-73CC-4043-AC4A-8BC092BABE34}" sibTransId="{3E12F3C5-EAEE-45E4-93D1-5D6D96B421CE}"/>
    <dgm:cxn modelId="{BC1C025C-AA5F-40F8-9AE0-692EB1ADF76A}" srcId="{F77E31D5-C214-4090-98B2-03A7919F41C6}" destId="{22A694B7-5675-4DA6-8B0E-061F1E5DED82}" srcOrd="0" destOrd="0" parTransId="{C315E1FD-6673-41BD-8674-9793222FF229}" sibTransId="{9C40031E-055B-4D60-932D-67ADAFD1DBDD}"/>
    <dgm:cxn modelId="{943003FD-BBFC-47A3-A945-521FD4C9250B}" type="presOf" srcId="{B87E8086-E3CA-447B-8BF6-9E020B79A6F7}" destId="{DEB8C46B-0B9A-4CF1-B85E-8A304E65D560}" srcOrd="0" destOrd="5" presId="urn:microsoft.com/office/officeart/2005/8/layout/hList1"/>
    <dgm:cxn modelId="{A7AD7688-B8F5-4E82-B5B4-80F9F82EA957}" type="presOf" srcId="{F77E31D5-C214-4090-98B2-03A7919F41C6}" destId="{BC4DEAE9-C715-48CD-AB73-8EB847E80704}" srcOrd="0" destOrd="0" presId="urn:microsoft.com/office/officeart/2005/8/layout/hList1"/>
    <dgm:cxn modelId="{AFB20FEE-0A9F-46D6-B78D-80006C6030F4}" type="presOf" srcId="{CF6CD82C-921A-4989-B464-25ECACC27AD0}" destId="{0A40C942-0632-4167-AF25-045C91FD368D}" srcOrd="0" destOrd="0" presId="urn:microsoft.com/office/officeart/2005/8/layout/hList1"/>
    <dgm:cxn modelId="{9AD7CA26-E45A-44A3-8B72-9EFFF9110D94}" type="presOf" srcId="{24FDAE2D-0FED-46B2-9979-747530A3F040}" destId="{0A40C942-0632-4167-AF25-045C91FD368D}" srcOrd="0" destOrd="5" presId="urn:microsoft.com/office/officeart/2005/8/layout/hList1"/>
    <dgm:cxn modelId="{188A041E-1632-400E-899C-2B1A586079A5}" type="presOf" srcId="{EBB4A044-2C3F-4BBF-AF98-879A19AB64B8}" destId="{0A40C942-0632-4167-AF25-045C91FD368D}" srcOrd="0" destOrd="2" presId="urn:microsoft.com/office/officeart/2005/8/layout/hList1"/>
    <dgm:cxn modelId="{E084EBB7-9E56-4966-938A-8192EF8CE358}" srcId="{50316776-FFCB-409F-939F-9D449C6D519C}" destId="{4214FA7A-A6F8-4A65-A582-DDF15F775B40}" srcOrd="1" destOrd="0" parTransId="{D14684AD-6148-4A65-9779-EA2046A587AF}" sibTransId="{2ED89B8E-DAF6-4F40-889B-B659E2A3EDA3}"/>
    <dgm:cxn modelId="{0662DA7C-B470-49FC-BB6C-07391B684595}" type="presParOf" srcId="{D639AD79-A4AA-42EC-8D15-0892FB21468C}" destId="{C7E5B78F-B18A-49E3-9446-4A2A2B831FF8}" srcOrd="0" destOrd="0" presId="urn:microsoft.com/office/officeart/2005/8/layout/hList1"/>
    <dgm:cxn modelId="{D68355CE-197D-4917-9612-A3C25846107F}" type="presParOf" srcId="{C7E5B78F-B18A-49E3-9446-4A2A2B831FF8}" destId="{57F541F2-1516-495D-9BBB-49E1A09B8282}" srcOrd="0" destOrd="0" presId="urn:microsoft.com/office/officeart/2005/8/layout/hList1"/>
    <dgm:cxn modelId="{AD26D5DB-B226-4D33-9765-467E3F208BD3}" type="presParOf" srcId="{C7E5B78F-B18A-49E3-9446-4A2A2B831FF8}" destId="{0A40C942-0632-4167-AF25-045C91FD368D}" srcOrd="1" destOrd="0" presId="urn:microsoft.com/office/officeart/2005/8/layout/hList1"/>
    <dgm:cxn modelId="{AC183C62-1149-47E4-8D0D-317434B8C0C1}" type="presParOf" srcId="{D639AD79-A4AA-42EC-8D15-0892FB21468C}" destId="{29D5C2D9-CA68-4668-8DC6-26300F70F0A9}" srcOrd="1" destOrd="0" presId="urn:microsoft.com/office/officeart/2005/8/layout/hList1"/>
    <dgm:cxn modelId="{0A852A72-50FC-491E-836A-F8CD48F0C36D}" type="presParOf" srcId="{D639AD79-A4AA-42EC-8D15-0892FB21468C}" destId="{75CC8267-913D-4652-8531-43FBEFB0BAF0}" srcOrd="2" destOrd="0" presId="urn:microsoft.com/office/officeart/2005/8/layout/hList1"/>
    <dgm:cxn modelId="{D13A168A-6A0F-48AA-BE5B-440C7F9873DC}" type="presParOf" srcId="{75CC8267-913D-4652-8531-43FBEFB0BAF0}" destId="{BC4DEAE9-C715-48CD-AB73-8EB847E80704}" srcOrd="0" destOrd="0" presId="urn:microsoft.com/office/officeart/2005/8/layout/hList1"/>
    <dgm:cxn modelId="{90055BA5-7A1A-4057-AA87-8D7A3020FF00}" type="presParOf" srcId="{75CC8267-913D-4652-8531-43FBEFB0BAF0}" destId="{DEB8C46B-0B9A-4CF1-B85E-8A304E65D560}"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BC6834-3A0B-420D-A2E2-D0561476C667}">
      <dsp:nvSpPr>
        <dsp:cNvPr id="0" name=""/>
        <dsp:cNvSpPr/>
      </dsp:nvSpPr>
      <dsp:spPr>
        <a:xfrm>
          <a:off x="-4977497" y="-762658"/>
          <a:ext cx="5927984" cy="5927984"/>
        </a:xfrm>
        <a:prstGeom prst="blockArc">
          <a:avLst>
            <a:gd name="adj1" fmla="val 18900000"/>
            <a:gd name="adj2" fmla="val 2700000"/>
            <a:gd name="adj3" fmla="val 364"/>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89BC30-9BCF-46CE-AA7F-0D9547651F3B}">
      <dsp:nvSpPr>
        <dsp:cNvPr id="0" name=""/>
        <dsp:cNvSpPr/>
      </dsp:nvSpPr>
      <dsp:spPr>
        <a:xfrm>
          <a:off x="611311" y="440266"/>
          <a:ext cx="6893724" cy="880533"/>
        </a:xfrm>
        <a:prstGeom prst="rect">
          <a:avLst/>
        </a:prstGeom>
        <a:solidFill>
          <a:schemeClr val="accent2">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923" tIns="50800" rIns="50800" bIns="50800" numCol="1" spcCol="1270" anchor="ctr" anchorCtr="0">
          <a:noAutofit/>
        </a:bodyPr>
        <a:lstStyle/>
        <a:p>
          <a:pPr lvl="0" algn="just" defTabSz="889000">
            <a:lnSpc>
              <a:spcPct val="90000"/>
            </a:lnSpc>
            <a:spcBef>
              <a:spcPct val="0"/>
            </a:spcBef>
            <a:spcAft>
              <a:spcPct val="35000"/>
            </a:spcAft>
          </a:pPr>
          <a:r>
            <a:rPr lang="en-US" sz="2000" kern="1200" dirty="0" smtClean="0">
              <a:solidFill>
                <a:schemeClr val="tx1"/>
              </a:solidFill>
              <a:latin typeface="Arial" panose="020B0604020202020204" pitchFamily="34" charset="0"/>
              <a:cs typeface="Arial" panose="020B0604020202020204" pitchFamily="34" charset="0"/>
            </a:rPr>
            <a:t>Common pool of funds contributed by investors and invested in accordance to the objectives.</a:t>
          </a:r>
          <a:endParaRPr lang="en-US" sz="2000" kern="1200" dirty="0">
            <a:solidFill>
              <a:schemeClr val="tx1"/>
            </a:solidFill>
          </a:endParaRPr>
        </a:p>
      </dsp:txBody>
      <dsp:txXfrm>
        <a:off x="611311" y="440266"/>
        <a:ext cx="6893724" cy="880533"/>
      </dsp:txXfrm>
    </dsp:sp>
    <dsp:sp modelId="{065AC3EC-6472-494A-861B-9D6EDAF762CB}">
      <dsp:nvSpPr>
        <dsp:cNvPr id="0" name=""/>
        <dsp:cNvSpPr/>
      </dsp:nvSpPr>
      <dsp:spPr>
        <a:xfrm>
          <a:off x="60978" y="330200"/>
          <a:ext cx="1100666" cy="1100666"/>
        </a:xfrm>
        <a:prstGeom prst="ellipse">
          <a:avLst/>
        </a:prstGeom>
        <a:solidFill>
          <a:schemeClr val="accent4">
            <a:lumMod val="75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dsp:style>
    </dsp:sp>
    <dsp:sp modelId="{F059319E-3D31-46E0-8727-FED3559DC443}">
      <dsp:nvSpPr>
        <dsp:cNvPr id="0" name=""/>
        <dsp:cNvSpPr/>
      </dsp:nvSpPr>
      <dsp:spPr>
        <a:xfrm>
          <a:off x="931385" y="1761066"/>
          <a:ext cx="6573650" cy="880533"/>
        </a:xfrm>
        <a:prstGeom prst="rect">
          <a:avLst/>
        </a:prstGeom>
        <a:solidFill>
          <a:schemeClr val="accent2">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923" tIns="55880" rIns="55880" bIns="55880" numCol="1" spcCol="1270" anchor="ctr" anchorCtr="0">
          <a:noAutofit/>
        </a:bodyPr>
        <a:lstStyle/>
        <a:p>
          <a:pPr lvl="0" algn="just" defTabSz="977900">
            <a:lnSpc>
              <a:spcPct val="90000"/>
            </a:lnSpc>
            <a:spcBef>
              <a:spcPct val="0"/>
            </a:spcBef>
            <a:spcAft>
              <a:spcPct val="35000"/>
            </a:spcAft>
          </a:pPr>
          <a:r>
            <a:rPr lang="en-US" sz="2200" kern="1200" dirty="0" smtClean="0">
              <a:solidFill>
                <a:schemeClr val="tx1"/>
              </a:solidFill>
              <a:latin typeface="Arial" panose="020B0604020202020204" pitchFamily="34" charset="0"/>
              <a:cs typeface="Arial" panose="020B0604020202020204" pitchFamily="34" charset="0"/>
            </a:rPr>
            <a:t>Investments are held in a trust of which the investors alone are the joint beneficial owners.</a:t>
          </a:r>
          <a:endParaRPr lang="en-US" sz="2200" kern="1200" dirty="0">
            <a:solidFill>
              <a:schemeClr val="tx1"/>
            </a:solidFill>
          </a:endParaRPr>
        </a:p>
      </dsp:txBody>
      <dsp:txXfrm>
        <a:off x="931385" y="1761066"/>
        <a:ext cx="6573650" cy="880533"/>
      </dsp:txXfrm>
    </dsp:sp>
    <dsp:sp modelId="{EAF629A9-D92E-44BC-940C-823E3BF094CF}">
      <dsp:nvSpPr>
        <dsp:cNvPr id="0" name=""/>
        <dsp:cNvSpPr/>
      </dsp:nvSpPr>
      <dsp:spPr>
        <a:xfrm>
          <a:off x="381052" y="1651000"/>
          <a:ext cx="1100666" cy="1100666"/>
        </a:xfrm>
        <a:prstGeom prst="ellipse">
          <a:avLst/>
        </a:prstGeom>
        <a:solidFill>
          <a:schemeClr val="accent4">
            <a:lumMod val="75000"/>
          </a:schemeClr>
        </a:solidFill>
        <a:ln w="25400" cap="flat"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dsp:style>
    </dsp:sp>
    <dsp:sp modelId="{2CF1FEA7-83B9-4257-8C03-54A9D5FAE281}">
      <dsp:nvSpPr>
        <dsp:cNvPr id="0" name=""/>
        <dsp:cNvSpPr/>
      </dsp:nvSpPr>
      <dsp:spPr>
        <a:xfrm>
          <a:off x="611311" y="3081866"/>
          <a:ext cx="6893724" cy="880533"/>
        </a:xfrm>
        <a:prstGeom prst="rect">
          <a:avLst/>
        </a:prstGeom>
        <a:solidFill>
          <a:schemeClr val="accent2">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923" tIns="55880" rIns="55880" bIns="55880" numCol="1" spcCol="1270" anchor="ctr" anchorCtr="0">
          <a:noAutofit/>
        </a:bodyPr>
        <a:lstStyle/>
        <a:p>
          <a:pPr lvl="0" algn="just" defTabSz="977900">
            <a:lnSpc>
              <a:spcPct val="90000"/>
            </a:lnSpc>
            <a:spcBef>
              <a:spcPct val="0"/>
            </a:spcBef>
            <a:spcAft>
              <a:spcPct val="35000"/>
            </a:spcAft>
          </a:pPr>
          <a:r>
            <a:rPr lang="en-US" sz="2200" kern="1200" dirty="0" smtClean="0">
              <a:solidFill>
                <a:schemeClr val="tx1"/>
              </a:solidFill>
              <a:latin typeface="Arial" panose="020B0604020202020204" pitchFamily="34" charset="0"/>
              <a:cs typeface="Arial" panose="020B0604020202020204" pitchFamily="34" charset="0"/>
            </a:rPr>
            <a:t>Trustees oversee the management by investment manager.</a:t>
          </a:r>
          <a:endParaRPr lang="en-US" sz="2200" kern="1200" dirty="0">
            <a:solidFill>
              <a:schemeClr val="tx1"/>
            </a:solidFill>
          </a:endParaRPr>
        </a:p>
      </dsp:txBody>
      <dsp:txXfrm>
        <a:off x="611311" y="3081866"/>
        <a:ext cx="6893724" cy="880533"/>
      </dsp:txXfrm>
    </dsp:sp>
    <dsp:sp modelId="{8266B650-73B8-4821-9939-BD0CD746482D}">
      <dsp:nvSpPr>
        <dsp:cNvPr id="0" name=""/>
        <dsp:cNvSpPr/>
      </dsp:nvSpPr>
      <dsp:spPr>
        <a:xfrm>
          <a:off x="60978" y="2971800"/>
          <a:ext cx="1100666" cy="1100666"/>
        </a:xfrm>
        <a:prstGeom prst="ellipse">
          <a:avLst/>
        </a:prstGeom>
        <a:solidFill>
          <a:schemeClr val="accent4">
            <a:lumMod val="75000"/>
          </a:schemeClr>
        </a:solidFill>
        <a:ln w="25400" cap="flat" cmpd="sng" algn="ctr">
          <a:solidFill>
            <a:schemeClr val="accent4">
              <a:lumMod val="40000"/>
              <a:lumOff val="6000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F2DC2-4E10-45C6-863B-C681845C4FD4}">
      <dsp:nvSpPr>
        <dsp:cNvPr id="0" name=""/>
        <dsp:cNvSpPr/>
      </dsp:nvSpPr>
      <dsp:spPr>
        <a:xfrm rot="5400000">
          <a:off x="4839752" y="-2680259"/>
          <a:ext cx="1442110" cy="6973044"/>
        </a:xfrm>
        <a:prstGeom prst="round2SameRect">
          <a:avLst/>
        </a:prstGeom>
        <a:solidFill>
          <a:schemeClr val="accent1">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Gains made in portfolio are retained and reflected in NAV.</a:t>
          </a:r>
          <a:endParaRPr lang="en-US" sz="1800" kern="1200" dirty="0"/>
        </a:p>
        <a:p>
          <a:pPr marL="171450" lvl="1" indent="-171450" algn="just" defTabSz="800100">
            <a:lnSpc>
              <a:spcPct val="90000"/>
            </a:lnSpc>
            <a:spcBef>
              <a:spcPct val="0"/>
            </a:spcBef>
            <a:spcAft>
              <a:spcPct val="15000"/>
            </a:spcAft>
            <a:buChar char="••"/>
          </a:pPr>
          <a:r>
            <a:rPr lang="en-US" sz="1800" kern="1200" dirty="0" smtClean="0"/>
            <a:t>Realized profit/loss is treated as capital gains or loss.</a:t>
          </a:r>
        </a:p>
        <a:p>
          <a:pPr marL="171450" lvl="1" indent="-171450" algn="just" defTabSz="800100">
            <a:lnSpc>
              <a:spcPct val="90000"/>
            </a:lnSpc>
            <a:spcBef>
              <a:spcPct val="0"/>
            </a:spcBef>
            <a:spcAft>
              <a:spcPct val="15000"/>
            </a:spcAft>
            <a:buChar char="••"/>
          </a:pPr>
          <a:r>
            <a:rPr lang="en-US" sz="1800" kern="1200" dirty="0" smtClean="0"/>
            <a:t>No increase or decrease in number of units, except if units are purchased or sold, by the investor. </a:t>
          </a:r>
        </a:p>
      </dsp:txBody>
      <dsp:txXfrm rot="-5400000">
        <a:off x="2074285" y="155606"/>
        <a:ext cx="6902646" cy="1301314"/>
      </dsp:txXfrm>
    </dsp:sp>
    <dsp:sp modelId="{65FC48D5-33C1-473D-A985-53682F39D449}">
      <dsp:nvSpPr>
        <dsp:cNvPr id="0" name=""/>
        <dsp:cNvSpPr/>
      </dsp:nvSpPr>
      <dsp:spPr>
        <a:xfrm>
          <a:off x="163854" y="736"/>
          <a:ext cx="1910430" cy="1611052"/>
        </a:xfrm>
        <a:prstGeom prst="roundRect">
          <a:avLst/>
        </a:prstGeom>
        <a:solidFill>
          <a:schemeClr val="accent1">
            <a:lumMod val="50000"/>
          </a:schemeClr>
        </a:solidFill>
        <a:ln w="254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smtClean="0"/>
            <a:t>Growth Option	</a:t>
          </a:r>
          <a:endParaRPr lang="en-US" sz="2000" kern="1200" dirty="0"/>
        </a:p>
      </dsp:txBody>
      <dsp:txXfrm>
        <a:off x="242499" y="79381"/>
        <a:ext cx="1753140" cy="1453762"/>
      </dsp:txXfrm>
    </dsp:sp>
    <dsp:sp modelId="{72809307-5EA5-4D43-872C-5C4ECCCF4BD4}">
      <dsp:nvSpPr>
        <dsp:cNvPr id="0" name=""/>
        <dsp:cNvSpPr/>
      </dsp:nvSpPr>
      <dsp:spPr>
        <a:xfrm rot="5400000">
          <a:off x="4840611" y="-999461"/>
          <a:ext cx="1450178" cy="6994657"/>
        </a:xfrm>
        <a:prstGeom prst="round2SameRect">
          <a:avLst/>
        </a:prstGeom>
        <a:solidFill>
          <a:schemeClr val="accent1">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Fund declares dividend from realized profits.</a:t>
          </a:r>
          <a:endParaRPr lang="en-US" sz="1800" kern="1200" dirty="0"/>
        </a:p>
        <a:p>
          <a:pPr marL="171450" lvl="1" indent="-171450" algn="just" defTabSz="800100">
            <a:lnSpc>
              <a:spcPct val="90000"/>
            </a:lnSpc>
            <a:spcBef>
              <a:spcPct val="0"/>
            </a:spcBef>
            <a:spcAft>
              <a:spcPct val="15000"/>
            </a:spcAft>
            <a:buChar char="••"/>
          </a:pPr>
          <a:r>
            <a:rPr lang="en-US" sz="1800" kern="1200" dirty="0" smtClean="0"/>
            <a:t>Amount and frequency varies and depends upon distributable surplus.</a:t>
          </a:r>
          <a:endParaRPr lang="en-US" sz="1800" kern="1200" dirty="0"/>
        </a:p>
        <a:p>
          <a:pPr marL="171450" lvl="1" indent="-171450" algn="just" defTabSz="800100">
            <a:lnSpc>
              <a:spcPct val="90000"/>
            </a:lnSpc>
            <a:spcBef>
              <a:spcPct val="0"/>
            </a:spcBef>
            <a:spcAft>
              <a:spcPct val="15000"/>
            </a:spcAft>
            <a:buChar char="••"/>
          </a:pPr>
          <a:r>
            <a:rPr lang="en-US" sz="1800" kern="1200" dirty="0" smtClean="0"/>
            <a:t>NAV falls after dividend payout to the extent of dividend paid.</a:t>
          </a:r>
        </a:p>
      </dsp:txBody>
      <dsp:txXfrm rot="-5400000">
        <a:off x="2068372" y="1843570"/>
        <a:ext cx="6923865" cy="1308594"/>
      </dsp:txXfrm>
    </dsp:sp>
    <dsp:sp modelId="{B5ED81C0-8AF7-46E7-801B-9BDA682A0C43}">
      <dsp:nvSpPr>
        <dsp:cNvPr id="0" name=""/>
        <dsp:cNvSpPr/>
      </dsp:nvSpPr>
      <dsp:spPr>
        <a:xfrm>
          <a:off x="163854" y="1692341"/>
          <a:ext cx="1904517" cy="1611052"/>
        </a:xfrm>
        <a:prstGeom prst="roundRect">
          <a:avLst/>
        </a:prstGeom>
        <a:solidFill>
          <a:schemeClr val="accent1">
            <a:lumMod val="50000"/>
          </a:schemeClr>
        </a:solidFill>
        <a:ln w="254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Dividend </a:t>
          </a:r>
        </a:p>
        <a:p>
          <a:pPr lvl="0" algn="ctr" defTabSz="889000">
            <a:lnSpc>
              <a:spcPct val="90000"/>
            </a:lnSpc>
            <a:spcBef>
              <a:spcPct val="0"/>
            </a:spcBef>
            <a:spcAft>
              <a:spcPct val="35000"/>
            </a:spcAft>
          </a:pPr>
          <a:r>
            <a:rPr lang="en-US" sz="2000" kern="1200" dirty="0" smtClean="0"/>
            <a:t>Payout Option	</a:t>
          </a:r>
          <a:endParaRPr lang="en-US" sz="2000" b="1" kern="1200" dirty="0"/>
        </a:p>
      </dsp:txBody>
      <dsp:txXfrm>
        <a:off x="242499" y="1770986"/>
        <a:ext cx="1747227" cy="1453762"/>
      </dsp:txXfrm>
    </dsp:sp>
    <dsp:sp modelId="{9172FCD5-168B-44A6-8886-99FD0738CCD5}">
      <dsp:nvSpPr>
        <dsp:cNvPr id="0" name=""/>
        <dsp:cNvSpPr/>
      </dsp:nvSpPr>
      <dsp:spPr>
        <a:xfrm rot="5400000">
          <a:off x="4730263" y="720194"/>
          <a:ext cx="1660324" cy="6987827"/>
        </a:xfrm>
        <a:prstGeom prst="round2SameRect">
          <a:avLst/>
        </a:prstGeom>
        <a:solidFill>
          <a:schemeClr val="accent1">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Dividend is re-invested in same scheme by buying additional units at ex-dividend NAV.</a:t>
          </a:r>
        </a:p>
        <a:p>
          <a:pPr marL="171450" lvl="1" indent="-171450" algn="just" defTabSz="800100">
            <a:lnSpc>
              <a:spcPct val="90000"/>
            </a:lnSpc>
            <a:spcBef>
              <a:spcPct val="0"/>
            </a:spcBef>
            <a:spcAft>
              <a:spcPct val="15000"/>
            </a:spcAft>
            <a:buChar char="••"/>
          </a:pPr>
          <a:r>
            <a:rPr lang="en-US" sz="1800" kern="1200" dirty="0" smtClean="0"/>
            <a:t>Number of units standing to the credit of the investor, increases each time a dividend is declared, and reinvested back into the scheme.</a:t>
          </a:r>
        </a:p>
      </dsp:txBody>
      <dsp:txXfrm rot="-5400000">
        <a:off x="2066512" y="3464995"/>
        <a:ext cx="6906777" cy="1498224"/>
      </dsp:txXfrm>
    </dsp:sp>
    <dsp:sp modelId="{E990F8D9-70F4-4D07-930A-74E8F5F26375}">
      <dsp:nvSpPr>
        <dsp:cNvPr id="0" name=""/>
        <dsp:cNvSpPr/>
      </dsp:nvSpPr>
      <dsp:spPr>
        <a:xfrm>
          <a:off x="163854" y="3408582"/>
          <a:ext cx="1902657" cy="1611052"/>
        </a:xfrm>
        <a:prstGeom prst="roundRect">
          <a:avLst/>
        </a:prstGeom>
        <a:solidFill>
          <a:schemeClr val="accent1">
            <a:lumMod val="50000"/>
          </a:schemeClr>
        </a:solidFill>
        <a:ln w="25400" cap="flat" cmpd="sng" algn="ctr">
          <a:solidFill>
            <a:schemeClr val="accent6">
              <a:lumMod val="5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lvl="0" algn="ctr" defTabSz="889000">
            <a:lnSpc>
              <a:spcPct val="90000"/>
            </a:lnSpc>
            <a:spcBef>
              <a:spcPct val="0"/>
            </a:spcBef>
            <a:spcAft>
              <a:spcPct val="35000"/>
            </a:spcAft>
          </a:pPr>
          <a:r>
            <a:rPr lang="en-US" sz="2000" kern="1200" dirty="0" smtClean="0"/>
            <a:t>Dividend Reinvestment Option</a:t>
          </a:r>
        </a:p>
      </dsp:txBody>
      <dsp:txXfrm>
        <a:off x="242499" y="3487227"/>
        <a:ext cx="1745367" cy="1453762"/>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612B790-3FC2-4511-90F1-CAA96321108E}">
      <dsp:nvSpPr>
        <dsp:cNvPr id="0" name=""/>
        <dsp:cNvSpPr/>
      </dsp:nvSpPr>
      <dsp:spPr>
        <a:xfrm rot="5400000">
          <a:off x="4836387" y="-1579007"/>
          <a:ext cx="2037801" cy="5705395"/>
        </a:xfrm>
        <a:prstGeom prst="round2SameRect">
          <a:avLst/>
        </a:prstGeom>
        <a:solidFill>
          <a:schemeClr val="accent1">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Contains generic and statutory information of mutual fund.</a:t>
          </a:r>
          <a:endParaRPr lang="en-US" sz="1800" kern="1200" dirty="0"/>
        </a:p>
        <a:p>
          <a:pPr marL="171450" lvl="1" indent="-171450" algn="just" defTabSz="800100">
            <a:lnSpc>
              <a:spcPct val="90000"/>
            </a:lnSpc>
            <a:spcBef>
              <a:spcPct val="0"/>
            </a:spcBef>
            <a:spcAft>
              <a:spcPct val="15000"/>
            </a:spcAft>
            <a:buChar char="••"/>
          </a:pPr>
          <a:r>
            <a:rPr lang="en-US" sz="1800" kern="1200" dirty="0" smtClean="0"/>
            <a:t>Contains financial information of mutual fund.</a:t>
          </a:r>
          <a:endParaRPr lang="en-US" sz="1800" kern="1200" dirty="0"/>
        </a:p>
        <a:p>
          <a:pPr marL="171450" lvl="1" indent="-171450" algn="just" defTabSz="800100">
            <a:lnSpc>
              <a:spcPct val="90000"/>
            </a:lnSpc>
            <a:spcBef>
              <a:spcPct val="0"/>
            </a:spcBef>
            <a:spcAft>
              <a:spcPct val="15000"/>
            </a:spcAft>
            <a:buChar char="••"/>
          </a:pPr>
          <a:r>
            <a:rPr lang="en-US" sz="1800" kern="1200" dirty="0" smtClean="0"/>
            <a:t>Lays down rights of investor.</a:t>
          </a:r>
          <a:endParaRPr lang="en-US" sz="1800" kern="1200" dirty="0"/>
        </a:p>
        <a:p>
          <a:pPr marL="171450" lvl="1" indent="-171450" algn="just" defTabSz="800100">
            <a:lnSpc>
              <a:spcPct val="90000"/>
            </a:lnSpc>
            <a:spcBef>
              <a:spcPct val="0"/>
            </a:spcBef>
            <a:spcAft>
              <a:spcPct val="15000"/>
            </a:spcAft>
            <a:buChar char="••"/>
          </a:pPr>
          <a:r>
            <a:rPr lang="en-US" sz="1800" kern="1200" dirty="0" smtClean="0"/>
            <a:t>Other additional information.</a:t>
          </a:r>
          <a:endParaRPr lang="en-US" sz="1800" kern="1200" dirty="0"/>
        </a:p>
      </dsp:txBody>
      <dsp:txXfrm rot="-5400000">
        <a:off x="3002591" y="354266"/>
        <a:ext cx="5605918" cy="1838847"/>
      </dsp:txXfrm>
    </dsp:sp>
    <dsp:sp modelId="{16BFF52F-0935-40F3-BE40-CC559C42F944}">
      <dsp:nvSpPr>
        <dsp:cNvPr id="0" name=""/>
        <dsp:cNvSpPr/>
      </dsp:nvSpPr>
      <dsp:spPr>
        <a:xfrm>
          <a:off x="206693" y="63"/>
          <a:ext cx="2795896" cy="2547252"/>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Statement of additional information (SAI)</a:t>
          </a:r>
          <a:endParaRPr lang="en-US" sz="3200" kern="1200" dirty="0"/>
        </a:p>
      </dsp:txBody>
      <dsp:txXfrm>
        <a:off x="331040" y="124410"/>
        <a:ext cx="2547202" cy="2298558"/>
      </dsp:txXfrm>
    </dsp:sp>
    <dsp:sp modelId="{B58C96BE-A696-4ACA-8FAD-F891F3EDDD9A}">
      <dsp:nvSpPr>
        <dsp:cNvPr id="0" name=""/>
        <dsp:cNvSpPr/>
      </dsp:nvSpPr>
      <dsp:spPr>
        <a:xfrm rot="5400000">
          <a:off x="4836387" y="1095607"/>
          <a:ext cx="2037801" cy="5705395"/>
        </a:xfrm>
        <a:prstGeom prst="round2SameRect">
          <a:avLst/>
        </a:prstGeom>
        <a:solidFill>
          <a:schemeClr val="accent1">
            <a:alpha val="90000"/>
            <a:tint val="40000"/>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Scheme type (open or closed end).</a:t>
          </a:r>
          <a:endParaRPr lang="en-US" sz="1800" kern="1200" dirty="0"/>
        </a:p>
        <a:p>
          <a:pPr marL="171450" lvl="1" indent="-171450" algn="just" defTabSz="800100">
            <a:lnSpc>
              <a:spcPct val="90000"/>
            </a:lnSpc>
            <a:spcBef>
              <a:spcPct val="0"/>
            </a:spcBef>
            <a:spcAft>
              <a:spcPct val="15000"/>
            </a:spcAft>
            <a:buChar char="••"/>
          </a:pPr>
          <a:r>
            <a:rPr lang="en-US" sz="1800" kern="1200" dirty="0" smtClean="0"/>
            <a:t>Investment objective.</a:t>
          </a:r>
          <a:endParaRPr lang="en-US" sz="1800" kern="1200" dirty="0"/>
        </a:p>
        <a:p>
          <a:pPr marL="171450" lvl="1" indent="-171450" algn="just" defTabSz="800100">
            <a:lnSpc>
              <a:spcPct val="90000"/>
            </a:lnSpc>
            <a:spcBef>
              <a:spcPct val="0"/>
            </a:spcBef>
            <a:spcAft>
              <a:spcPct val="15000"/>
            </a:spcAft>
            <a:buChar char="••"/>
          </a:pPr>
          <a:r>
            <a:rPr lang="en-US" sz="1800" kern="1200" dirty="0" smtClean="0"/>
            <a:t>Asset allocation.</a:t>
          </a:r>
          <a:endParaRPr lang="en-US" sz="1800" kern="1200" dirty="0"/>
        </a:p>
        <a:p>
          <a:pPr marL="171450" lvl="1" indent="-171450" algn="just" defTabSz="800100">
            <a:lnSpc>
              <a:spcPct val="90000"/>
            </a:lnSpc>
            <a:spcBef>
              <a:spcPct val="0"/>
            </a:spcBef>
            <a:spcAft>
              <a:spcPct val="15000"/>
            </a:spcAft>
            <a:buChar char="••"/>
          </a:pPr>
          <a:r>
            <a:rPr lang="en-US" sz="1800" kern="1200" dirty="0" smtClean="0"/>
            <a:t>Investment strategies.</a:t>
          </a:r>
          <a:endParaRPr lang="en-US" sz="1800" kern="1200" dirty="0"/>
        </a:p>
        <a:p>
          <a:pPr marL="171450" lvl="1" indent="-171450" algn="just" defTabSz="800100">
            <a:lnSpc>
              <a:spcPct val="90000"/>
            </a:lnSpc>
            <a:spcBef>
              <a:spcPct val="0"/>
            </a:spcBef>
            <a:spcAft>
              <a:spcPct val="15000"/>
            </a:spcAft>
            <a:buChar char="••"/>
          </a:pPr>
          <a:r>
            <a:rPr lang="en-US" sz="1800" kern="1200" dirty="0" smtClean="0"/>
            <a:t>Terms with regard to liquidity.</a:t>
          </a:r>
          <a:endParaRPr lang="en-US" sz="1800" kern="1200" dirty="0"/>
        </a:p>
        <a:p>
          <a:pPr marL="171450" lvl="1" indent="-171450" algn="just" defTabSz="800100">
            <a:lnSpc>
              <a:spcPct val="90000"/>
            </a:lnSpc>
            <a:spcBef>
              <a:spcPct val="0"/>
            </a:spcBef>
            <a:spcAft>
              <a:spcPct val="15000"/>
            </a:spcAft>
            <a:buChar char="••"/>
          </a:pPr>
          <a:r>
            <a:rPr lang="en-US" sz="1800" kern="1200" dirty="0" smtClean="0"/>
            <a:t>Fees and expenses.</a:t>
          </a:r>
          <a:endParaRPr lang="en-US" sz="1800" kern="1200" dirty="0"/>
        </a:p>
        <a:p>
          <a:pPr marL="171450" lvl="1" indent="-171450" algn="just" defTabSz="800100">
            <a:lnSpc>
              <a:spcPct val="90000"/>
            </a:lnSpc>
            <a:spcBef>
              <a:spcPct val="0"/>
            </a:spcBef>
            <a:spcAft>
              <a:spcPct val="15000"/>
            </a:spcAft>
            <a:buChar char="••"/>
          </a:pPr>
          <a:r>
            <a:rPr lang="en-US" sz="1800" kern="1200" dirty="0" smtClean="0"/>
            <a:t>Other information relating to the scheme.</a:t>
          </a:r>
          <a:endParaRPr lang="en-US" sz="1800" kern="1200" dirty="0"/>
        </a:p>
      </dsp:txBody>
      <dsp:txXfrm rot="-5400000">
        <a:off x="3002591" y="3028881"/>
        <a:ext cx="5605918" cy="1838847"/>
      </dsp:txXfrm>
    </dsp:sp>
    <dsp:sp modelId="{74ED855C-9ADC-4F50-9A52-D1937514C127}">
      <dsp:nvSpPr>
        <dsp:cNvPr id="0" name=""/>
        <dsp:cNvSpPr/>
      </dsp:nvSpPr>
      <dsp:spPr>
        <a:xfrm>
          <a:off x="206693" y="2674678"/>
          <a:ext cx="2795896" cy="2547252"/>
        </a:xfrm>
        <a:prstGeom prst="roundRect">
          <a:avLst/>
        </a:prstGeom>
        <a:solidFill>
          <a:schemeClr val="accent1">
            <a:hueOff val="0"/>
            <a:satOff val="0"/>
            <a:lumOff val="0"/>
            <a:alphaOff val="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lvl="0" algn="ctr" defTabSz="1422400">
            <a:lnSpc>
              <a:spcPct val="90000"/>
            </a:lnSpc>
            <a:spcBef>
              <a:spcPct val="0"/>
            </a:spcBef>
            <a:spcAft>
              <a:spcPct val="35000"/>
            </a:spcAft>
          </a:pPr>
          <a:r>
            <a:rPr lang="en-US" sz="3200" kern="1200" dirty="0" smtClean="0"/>
            <a:t>Scheme information document (SID)</a:t>
          </a:r>
          <a:endParaRPr lang="en-US" sz="3200" kern="1200" dirty="0"/>
        </a:p>
      </dsp:txBody>
      <dsp:txXfrm>
        <a:off x="331040" y="2799025"/>
        <a:ext cx="2547202" cy="229855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E296D4-A515-4B20-A629-80BB9100E9FF}">
      <dsp:nvSpPr>
        <dsp:cNvPr id="0" name=""/>
        <dsp:cNvSpPr/>
      </dsp:nvSpPr>
      <dsp:spPr>
        <a:xfrm rot="5400000">
          <a:off x="-105226" y="110984"/>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251286"/>
        <a:ext cx="491058" cy="210454"/>
      </dsp:txXfrm>
    </dsp:sp>
    <dsp:sp modelId="{30598CBF-1CC2-4A3C-AF77-D937B963842A}">
      <dsp:nvSpPr>
        <dsp:cNvPr id="0" name=""/>
        <dsp:cNvSpPr/>
      </dsp:nvSpPr>
      <dsp:spPr>
        <a:xfrm rot="5400000">
          <a:off x="4635590" y="-4138773"/>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Investment manager of the mutual fund.</a:t>
          </a:r>
          <a:endParaRPr lang="en-US" sz="1600" kern="1200" dirty="0"/>
        </a:p>
      </dsp:txBody>
      <dsp:txXfrm rot="-5400000">
        <a:off x="491059" y="28017"/>
        <a:ext cx="8722787" cy="411465"/>
      </dsp:txXfrm>
    </dsp:sp>
    <dsp:sp modelId="{6A065BE5-FBFA-4A0C-A825-074E7E878C4E}">
      <dsp:nvSpPr>
        <dsp:cNvPr id="0" name=""/>
        <dsp:cNvSpPr/>
      </dsp:nvSpPr>
      <dsp:spPr>
        <a:xfrm rot="5400000">
          <a:off x="-105226" y="738939"/>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879241"/>
        <a:ext cx="491058" cy="210454"/>
      </dsp:txXfrm>
    </dsp:sp>
    <dsp:sp modelId="{7556D7A6-6D6E-4917-B04E-80DFD4990960}">
      <dsp:nvSpPr>
        <dsp:cNvPr id="0" name=""/>
        <dsp:cNvSpPr/>
      </dsp:nvSpPr>
      <dsp:spPr>
        <a:xfrm rot="5400000">
          <a:off x="4635590" y="-3510818"/>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Appointed by the trustees, with SEBI approval.</a:t>
          </a:r>
          <a:endParaRPr lang="en-US" sz="1600" kern="1200" dirty="0"/>
        </a:p>
      </dsp:txBody>
      <dsp:txXfrm rot="-5400000">
        <a:off x="491059" y="655972"/>
        <a:ext cx="8722787" cy="411465"/>
      </dsp:txXfrm>
    </dsp:sp>
    <dsp:sp modelId="{48A167BD-E44A-457A-8D19-B74A1EC862B4}">
      <dsp:nvSpPr>
        <dsp:cNvPr id="0" name=""/>
        <dsp:cNvSpPr/>
      </dsp:nvSpPr>
      <dsp:spPr>
        <a:xfrm rot="5400000">
          <a:off x="-105226" y="1366894"/>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1507196"/>
        <a:ext cx="491058" cy="210454"/>
      </dsp:txXfrm>
    </dsp:sp>
    <dsp:sp modelId="{BD1CCF4C-78E8-47FF-BFEE-6FC0BC5D84B9}">
      <dsp:nvSpPr>
        <dsp:cNvPr id="0" name=""/>
        <dsp:cNvSpPr/>
      </dsp:nvSpPr>
      <dsp:spPr>
        <a:xfrm rot="5400000">
          <a:off x="4635590" y="-2882863"/>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Trustees and AMC enter into an investment management agreement.</a:t>
          </a:r>
          <a:endParaRPr lang="en-US" sz="1600" kern="1200" dirty="0"/>
        </a:p>
      </dsp:txBody>
      <dsp:txXfrm rot="-5400000">
        <a:off x="491059" y="1283927"/>
        <a:ext cx="8722787" cy="411465"/>
      </dsp:txXfrm>
    </dsp:sp>
    <dsp:sp modelId="{6F30FB82-2676-42E3-BF33-9E150D620CAA}">
      <dsp:nvSpPr>
        <dsp:cNvPr id="0" name=""/>
        <dsp:cNvSpPr/>
      </dsp:nvSpPr>
      <dsp:spPr>
        <a:xfrm rot="5400000">
          <a:off x="-105226" y="1994849"/>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2135151"/>
        <a:ext cx="491058" cy="210454"/>
      </dsp:txXfrm>
    </dsp:sp>
    <dsp:sp modelId="{A9FC95C2-6E0F-434A-9072-7A9391DE0826}">
      <dsp:nvSpPr>
        <dsp:cNvPr id="0" name=""/>
        <dsp:cNvSpPr/>
      </dsp:nvSpPr>
      <dsp:spPr>
        <a:xfrm rot="5400000">
          <a:off x="4635590" y="-2254908"/>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smtClean="0"/>
            <a:t>Required to invest seed capital of 1% of amount raised subject to a maximum of Rs.50 lakh in all open-ended schemes.</a:t>
          </a:r>
          <a:endParaRPr lang="en-US" sz="1600" kern="1200" dirty="0"/>
        </a:p>
      </dsp:txBody>
      <dsp:txXfrm rot="-5400000">
        <a:off x="491059" y="1911882"/>
        <a:ext cx="8722787" cy="411465"/>
      </dsp:txXfrm>
    </dsp:sp>
    <dsp:sp modelId="{E6B513E6-A429-4A33-8102-7A067C007FFD}">
      <dsp:nvSpPr>
        <dsp:cNvPr id="0" name=""/>
        <dsp:cNvSpPr/>
      </dsp:nvSpPr>
      <dsp:spPr>
        <a:xfrm rot="5400000">
          <a:off x="-105226" y="2622804"/>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2763106"/>
        <a:ext cx="491058" cy="210454"/>
      </dsp:txXfrm>
    </dsp:sp>
    <dsp:sp modelId="{D3F65878-F132-413D-85C8-FE3A1E5836EE}">
      <dsp:nvSpPr>
        <dsp:cNvPr id="0" name=""/>
        <dsp:cNvSpPr/>
      </dsp:nvSpPr>
      <dsp:spPr>
        <a:xfrm rot="5400000">
          <a:off x="4635590" y="-1626953"/>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cs typeface="Arial" panose="020B0604020202020204" pitchFamily="34" charset="0"/>
            </a:rPr>
            <a:t>Should have a net worth of at least Rs.50 crore at all times.</a:t>
          </a:r>
          <a:endParaRPr lang="en-US" sz="1600" kern="1200" dirty="0"/>
        </a:p>
      </dsp:txBody>
      <dsp:txXfrm rot="-5400000">
        <a:off x="491059" y="2539837"/>
        <a:ext cx="8722787" cy="411465"/>
      </dsp:txXfrm>
    </dsp:sp>
    <dsp:sp modelId="{294FC537-1BF9-4A9E-B1F5-14C70C21EA57}">
      <dsp:nvSpPr>
        <dsp:cNvPr id="0" name=""/>
        <dsp:cNvSpPr/>
      </dsp:nvSpPr>
      <dsp:spPr>
        <a:xfrm rot="5400000">
          <a:off x="-105226" y="3250759"/>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3391061"/>
        <a:ext cx="491058" cy="210454"/>
      </dsp:txXfrm>
    </dsp:sp>
    <dsp:sp modelId="{45E54322-2AD4-403B-A281-660C006348F7}">
      <dsp:nvSpPr>
        <dsp:cNvPr id="0" name=""/>
        <dsp:cNvSpPr/>
      </dsp:nvSpPr>
      <dsp:spPr>
        <a:xfrm rot="5400000">
          <a:off x="4635590" y="-998998"/>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At least 50% of members of the board of an AMC have to be independent.</a:t>
          </a:r>
          <a:endParaRPr lang="en-US" sz="1600" kern="1200" dirty="0"/>
        </a:p>
      </dsp:txBody>
      <dsp:txXfrm rot="-5400000">
        <a:off x="491059" y="3167792"/>
        <a:ext cx="8722787" cy="411465"/>
      </dsp:txXfrm>
    </dsp:sp>
    <dsp:sp modelId="{F6DAB37F-AF0F-4460-B8BE-BEBB8055EAFD}">
      <dsp:nvSpPr>
        <dsp:cNvPr id="0" name=""/>
        <dsp:cNvSpPr/>
      </dsp:nvSpPr>
      <dsp:spPr>
        <a:xfrm rot="5400000">
          <a:off x="-105226" y="3878714"/>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4019016"/>
        <a:ext cx="491058" cy="210454"/>
      </dsp:txXfrm>
    </dsp:sp>
    <dsp:sp modelId="{65FB1504-4DCD-40E7-9FB5-67DE2ED50915}">
      <dsp:nvSpPr>
        <dsp:cNvPr id="0" name=""/>
        <dsp:cNvSpPr/>
      </dsp:nvSpPr>
      <dsp:spPr>
        <a:xfrm rot="5400000">
          <a:off x="4635590" y="-371043"/>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AMC of one mutual fund cannot be an AMC or trustee of another fund.</a:t>
          </a:r>
          <a:endParaRPr lang="en-US" sz="1600" kern="1200" dirty="0"/>
        </a:p>
      </dsp:txBody>
      <dsp:txXfrm rot="-5400000">
        <a:off x="491059" y="3795747"/>
        <a:ext cx="8722787" cy="411465"/>
      </dsp:txXfrm>
    </dsp:sp>
    <dsp:sp modelId="{CC3A32E4-8609-42A9-81DB-B9215901C08A}">
      <dsp:nvSpPr>
        <dsp:cNvPr id="0" name=""/>
        <dsp:cNvSpPr/>
      </dsp:nvSpPr>
      <dsp:spPr>
        <a:xfrm rot="5400000">
          <a:off x="-105226" y="4506669"/>
          <a:ext cx="701512" cy="491058"/>
        </a:xfrm>
        <a:prstGeom prst="chevron">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endParaRPr lang="en-US" sz="1600" kern="1200" dirty="0"/>
        </a:p>
      </dsp:txBody>
      <dsp:txXfrm rot="-5400000">
        <a:off x="1" y="4646971"/>
        <a:ext cx="491058" cy="210454"/>
      </dsp:txXfrm>
    </dsp:sp>
    <dsp:sp modelId="{C3ECC03E-8ECA-41CE-800D-BA4360A1F70F}">
      <dsp:nvSpPr>
        <dsp:cNvPr id="0" name=""/>
        <dsp:cNvSpPr/>
      </dsp:nvSpPr>
      <dsp:spPr>
        <a:xfrm rot="5400000">
          <a:off x="4635590" y="256910"/>
          <a:ext cx="455983" cy="8745046"/>
        </a:xfrm>
        <a:prstGeom prst="round2SameRect">
          <a:avLst/>
        </a:prstGeom>
        <a:solidFill>
          <a:schemeClr val="accent2">
            <a:lumMod val="20000"/>
            <a:lumOff val="80000"/>
            <a:alpha val="9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cs typeface="Arial" panose="020B0604020202020204" pitchFamily="34" charset="0"/>
            </a:rPr>
            <a:t>AMCs cannot engage in any business other than that of financial advisory and investment management</a:t>
          </a:r>
          <a:endParaRPr lang="en-US" sz="1600" kern="1200" dirty="0"/>
        </a:p>
      </dsp:txBody>
      <dsp:txXfrm rot="-5400000">
        <a:off x="491059" y="4423701"/>
        <a:ext cx="8722787" cy="41146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F2DC2-4E10-45C6-863B-C681845C4FD4}">
      <dsp:nvSpPr>
        <dsp:cNvPr id="0" name=""/>
        <dsp:cNvSpPr/>
      </dsp:nvSpPr>
      <dsp:spPr>
        <a:xfrm rot="5400000">
          <a:off x="5623948" y="-2137223"/>
          <a:ext cx="1300665" cy="5905206"/>
        </a:xfrm>
        <a:prstGeom prst="round2SameRect">
          <a:avLst/>
        </a:prstGeom>
        <a:solidFill>
          <a:schemeClr val="accent6">
            <a:lumMod val="20000"/>
            <a:lumOff val="8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No fixed maturity date.</a:t>
          </a:r>
          <a:endParaRPr lang="en-US" sz="1800" kern="1200" dirty="0"/>
        </a:p>
        <a:p>
          <a:pPr marL="171450" lvl="1" indent="-171450" algn="just" defTabSz="800100">
            <a:lnSpc>
              <a:spcPct val="90000"/>
            </a:lnSpc>
            <a:spcBef>
              <a:spcPct val="0"/>
            </a:spcBef>
            <a:spcAft>
              <a:spcPct val="15000"/>
            </a:spcAft>
            <a:buChar char="••"/>
          </a:pPr>
          <a:r>
            <a:rPr lang="en-US" sz="1800" kern="1200" dirty="0" smtClean="0"/>
            <a:t>Accept continuous sale and re-purchase requests.</a:t>
          </a:r>
          <a:endParaRPr lang="en-US" sz="1800" kern="1200" dirty="0"/>
        </a:p>
        <a:p>
          <a:pPr marL="171450" lvl="1" indent="-171450" algn="just" defTabSz="800100">
            <a:lnSpc>
              <a:spcPct val="90000"/>
            </a:lnSpc>
            <a:spcBef>
              <a:spcPct val="0"/>
            </a:spcBef>
            <a:spcAft>
              <a:spcPct val="15000"/>
            </a:spcAft>
            <a:buChar char="••"/>
          </a:pPr>
          <a:r>
            <a:rPr lang="en-US" sz="1800" kern="1200" dirty="0" smtClean="0"/>
            <a:t>Transactions are NAV-based.</a:t>
          </a:r>
          <a:endParaRPr lang="en-US" sz="1800" kern="1200" dirty="0"/>
        </a:p>
        <a:p>
          <a:pPr marL="171450" lvl="1" indent="-171450" algn="just" defTabSz="800100">
            <a:lnSpc>
              <a:spcPct val="90000"/>
            </a:lnSpc>
            <a:spcBef>
              <a:spcPct val="0"/>
            </a:spcBef>
            <a:spcAft>
              <a:spcPct val="15000"/>
            </a:spcAft>
            <a:buChar char="••"/>
          </a:pPr>
          <a:r>
            <a:rPr lang="en-US" sz="1800" kern="1200" dirty="0" smtClean="0"/>
            <a:t>Unit capital is not fixed.</a:t>
          </a:r>
          <a:endParaRPr lang="en-US" sz="1800" kern="1200" dirty="0"/>
        </a:p>
      </dsp:txBody>
      <dsp:txXfrm rot="-5400000">
        <a:off x="3321678" y="228540"/>
        <a:ext cx="5841713" cy="1173679"/>
      </dsp:txXfrm>
    </dsp:sp>
    <dsp:sp modelId="{65FC48D5-33C1-473D-A985-53682F39D449}">
      <dsp:nvSpPr>
        <dsp:cNvPr id="0" name=""/>
        <dsp:cNvSpPr/>
      </dsp:nvSpPr>
      <dsp:spPr>
        <a:xfrm>
          <a:off x="0" y="2463"/>
          <a:ext cx="3321678" cy="1625832"/>
        </a:xfrm>
        <a:prstGeom prst="roundRect">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Open Ended Funds</a:t>
          </a:r>
          <a:endParaRPr lang="en-US" sz="3800" kern="1200" dirty="0"/>
        </a:p>
      </dsp:txBody>
      <dsp:txXfrm>
        <a:off x="79367" y="81830"/>
        <a:ext cx="3162944" cy="1467098"/>
      </dsp:txXfrm>
    </dsp:sp>
    <dsp:sp modelId="{72809307-5EA5-4D43-872C-5C4ECCCF4BD4}">
      <dsp:nvSpPr>
        <dsp:cNvPr id="0" name=""/>
        <dsp:cNvSpPr/>
      </dsp:nvSpPr>
      <dsp:spPr>
        <a:xfrm rot="5400000">
          <a:off x="5623948" y="-430099"/>
          <a:ext cx="1300665" cy="5905206"/>
        </a:xfrm>
        <a:prstGeom prst="round2SameRect">
          <a:avLst/>
        </a:prstGeom>
        <a:solidFill>
          <a:schemeClr val="accent6">
            <a:lumMod val="20000"/>
            <a:lumOff val="8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Run for a specific period.</a:t>
          </a:r>
          <a:endParaRPr lang="en-US" sz="1800" kern="1200" dirty="0"/>
        </a:p>
        <a:p>
          <a:pPr marL="171450" lvl="1" indent="-171450" algn="just" defTabSz="800100">
            <a:lnSpc>
              <a:spcPct val="90000"/>
            </a:lnSpc>
            <a:spcBef>
              <a:spcPct val="0"/>
            </a:spcBef>
            <a:spcAft>
              <a:spcPct val="15000"/>
            </a:spcAft>
            <a:buChar char="••"/>
          </a:pPr>
          <a:r>
            <a:rPr lang="en-US" sz="1800" kern="1200" dirty="0" smtClean="0"/>
            <a:t>Offered in an NFO but are closed for further purchases after NFO.</a:t>
          </a:r>
          <a:endParaRPr lang="en-US" sz="1800" kern="1200" dirty="0"/>
        </a:p>
        <a:p>
          <a:pPr marL="171450" lvl="1" indent="-171450" algn="just" defTabSz="800100">
            <a:lnSpc>
              <a:spcPct val="90000"/>
            </a:lnSpc>
            <a:spcBef>
              <a:spcPct val="0"/>
            </a:spcBef>
            <a:spcAft>
              <a:spcPct val="15000"/>
            </a:spcAft>
            <a:buChar char="••"/>
          </a:pPr>
          <a:r>
            <a:rPr lang="en-US" sz="1800" kern="1200" dirty="0" smtClean="0"/>
            <a:t>Unit capital is kept constant.</a:t>
          </a:r>
          <a:endParaRPr lang="en-US" sz="1800" kern="1200" dirty="0"/>
        </a:p>
      </dsp:txBody>
      <dsp:txXfrm rot="-5400000">
        <a:off x="3321678" y="1935664"/>
        <a:ext cx="5841713" cy="1173679"/>
      </dsp:txXfrm>
    </dsp:sp>
    <dsp:sp modelId="{B5ED81C0-8AF7-46E7-801B-9BDA682A0C43}">
      <dsp:nvSpPr>
        <dsp:cNvPr id="0" name=""/>
        <dsp:cNvSpPr/>
      </dsp:nvSpPr>
      <dsp:spPr>
        <a:xfrm>
          <a:off x="0" y="1709587"/>
          <a:ext cx="3321678" cy="1625832"/>
        </a:xfrm>
        <a:prstGeom prst="roundRect">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Closed Ended Funds</a:t>
          </a:r>
          <a:endParaRPr lang="en-US" sz="3800" b="1" kern="1200" dirty="0"/>
        </a:p>
      </dsp:txBody>
      <dsp:txXfrm>
        <a:off x="79367" y="1788954"/>
        <a:ext cx="3162944" cy="1467098"/>
      </dsp:txXfrm>
    </dsp:sp>
    <dsp:sp modelId="{F259F0C4-702C-4C64-86DD-C9FFAC772AC9}">
      <dsp:nvSpPr>
        <dsp:cNvPr id="0" name=""/>
        <dsp:cNvSpPr/>
      </dsp:nvSpPr>
      <dsp:spPr>
        <a:xfrm rot="5400000">
          <a:off x="5623948" y="1277024"/>
          <a:ext cx="1300665" cy="5905206"/>
        </a:xfrm>
        <a:prstGeom prst="round2SameRect">
          <a:avLst/>
        </a:prstGeom>
        <a:solidFill>
          <a:schemeClr val="accent6">
            <a:lumMod val="20000"/>
            <a:lumOff val="8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Variant of closed-ended funds.</a:t>
          </a:r>
          <a:endParaRPr lang="en-US" sz="1800" kern="1200" dirty="0"/>
        </a:p>
        <a:p>
          <a:pPr marL="171450" lvl="1" indent="-171450" algn="just" defTabSz="800100">
            <a:lnSpc>
              <a:spcPct val="90000"/>
            </a:lnSpc>
            <a:spcBef>
              <a:spcPct val="0"/>
            </a:spcBef>
            <a:spcAft>
              <a:spcPct val="15000"/>
            </a:spcAft>
            <a:buChar char="••"/>
          </a:pPr>
          <a:r>
            <a:rPr lang="en-US" sz="1800" kern="1200" dirty="0" smtClean="0"/>
            <a:t>Becomes open-ended at specific intervals.</a:t>
          </a:r>
          <a:endParaRPr lang="en-US" sz="1800" kern="1200" dirty="0"/>
        </a:p>
        <a:p>
          <a:pPr marL="171450" lvl="1" indent="-171450" algn="just" defTabSz="800100">
            <a:lnSpc>
              <a:spcPct val="90000"/>
            </a:lnSpc>
            <a:spcBef>
              <a:spcPct val="0"/>
            </a:spcBef>
            <a:spcAft>
              <a:spcPct val="15000"/>
            </a:spcAft>
            <a:buChar char="••"/>
          </a:pPr>
          <a:r>
            <a:rPr lang="en-US" sz="1800" kern="1200" dirty="0" smtClean="0"/>
            <a:t>Have to be mandatorily listed.</a:t>
          </a:r>
          <a:endParaRPr lang="en-US" sz="1800" kern="1200" dirty="0"/>
        </a:p>
      </dsp:txBody>
      <dsp:txXfrm rot="-5400000">
        <a:off x="3321678" y="3642788"/>
        <a:ext cx="5841713" cy="1173679"/>
      </dsp:txXfrm>
    </dsp:sp>
    <dsp:sp modelId="{A18E4CD7-0029-40DC-B07C-4A0E802E6E19}">
      <dsp:nvSpPr>
        <dsp:cNvPr id="0" name=""/>
        <dsp:cNvSpPr/>
      </dsp:nvSpPr>
      <dsp:spPr>
        <a:xfrm>
          <a:off x="0" y="3416711"/>
          <a:ext cx="3321678" cy="1625832"/>
        </a:xfrm>
        <a:prstGeom prst="roundRect">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72390" rIns="144780" bIns="72390" numCol="1" spcCol="1270" anchor="ctr" anchorCtr="0">
          <a:noAutofit/>
        </a:bodyPr>
        <a:lstStyle/>
        <a:p>
          <a:pPr lvl="0" algn="ctr" defTabSz="1689100">
            <a:lnSpc>
              <a:spcPct val="90000"/>
            </a:lnSpc>
            <a:spcBef>
              <a:spcPct val="0"/>
            </a:spcBef>
            <a:spcAft>
              <a:spcPct val="35000"/>
            </a:spcAft>
          </a:pPr>
          <a:r>
            <a:rPr lang="en-US" sz="3800" kern="1200" dirty="0" smtClean="0"/>
            <a:t>Interval Funds</a:t>
          </a:r>
          <a:endParaRPr lang="en-US" sz="3800" kern="1200" dirty="0"/>
        </a:p>
      </dsp:txBody>
      <dsp:txXfrm>
        <a:off x="79367" y="3496078"/>
        <a:ext cx="3162944" cy="146709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F2DC2-4E10-45C6-863B-C681845C4FD4}">
      <dsp:nvSpPr>
        <dsp:cNvPr id="0" name=""/>
        <dsp:cNvSpPr/>
      </dsp:nvSpPr>
      <dsp:spPr>
        <a:xfrm rot="5400000">
          <a:off x="5623948" y="-2137223"/>
          <a:ext cx="1300665" cy="5905206"/>
        </a:xfrm>
        <a:prstGeom prst="round2SameRect">
          <a:avLst/>
        </a:prstGeom>
        <a:solidFill>
          <a:schemeClr val="accent3">
            <a:lumMod val="40000"/>
            <a:lumOff val="6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Invest in short and long term debt instruments. </a:t>
          </a:r>
          <a:endParaRPr lang="en-US" sz="1800" kern="1200" dirty="0"/>
        </a:p>
        <a:p>
          <a:pPr marL="171450" lvl="1" indent="-171450" algn="l" defTabSz="800100">
            <a:lnSpc>
              <a:spcPct val="90000"/>
            </a:lnSpc>
            <a:spcBef>
              <a:spcPct val="0"/>
            </a:spcBef>
            <a:spcAft>
              <a:spcPct val="15000"/>
            </a:spcAft>
            <a:buChar char="••"/>
          </a:pPr>
          <a:r>
            <a:rPr lang="en-US" sz="1800" kern="1200" dirty="0" smtClean="0"/>
            <a:t>Aim to provide regular income.</a:t>
          </a:r>
          <a:endParaRPr lang="en-US" sz="1800" kern="1200" dirty="0"/>
        </a:p>
      </dsp:txBody>
      <dsp:txXfrm rot="-5400000">
        <a:off x="3321678" y="228540"/>
        <a:ext cx="5841713" cy="1173679"/>
      </dsp:txXfrm>
    </dsp:sp>
    <dsp:sp modelId="{65FC48D5-33C1-473D-A985-53682F39D449}">
      <dsp:nvSpPr>
        <dsp:cNvPr id="0" name=""/>
        <dsp:cNvSpPr/>
      </dsp:nvSpPr>
      <dsp:spPr>
        <a:xfrm>
          <a:off x="0" y="2463"/>
          <a:ext cx="3321678" cy="1625832"/>
        </a:xfrm>
        <a:prstGeom prst="roundRect">
          <a:avLst/>
        </a:prstGeom>
        <a:solidFill>
          <a:schemeClr val="accent3">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smtClean="0"/>
            <a:t>Debt Funds</a:t>
          </a:r>
          <a:endParaRPr lang="en-US" sz="4800" kern="1200" dirty="0"/>
        </a:p>
      </dsp:txBody>
      <dsp:txXfrm>
        <a:off x="79367" y="81830"/>
        <a:ext cx="3162944" cy="1467098"/>
      </dsp:txXfrm>
    </dsp:sp>
    <dsp:sp modelId="{72809307-5EA5-4D43-872C-5C4ECCCF4BD4}">
      <dsp:nvSpPr>
        <dsp:cNvPr id="0" name=""/>
        <dsp:cNvSpPr/>
      </dsp:nvSpPr>
      <dsp:spPr>
        <a:xfrm rot="5400000">
          <a:off x="5623948" y="-430099"/>
          <a:ext cx="1300665" cy="5905206"/>
        </a:xfrm>
        <a:prstGeom prst="round2SameRect">
          <a:avLst/>
        </a:prstGeom>
        <a:solidFill>
          <a:schemeClr val="accent3">
            <a:lumMod val="40000"/>
            <a:lumOff val="6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Invest in equity securities. </a:t>
          </a:r>
          <a:endParaRPr lang="en-US" sz="1800" kern="1200" dirty="0"/>
        </a:p>
        <a:p>
          <a:pPr marL="171450" lvl="1" indent="-171450" algn="just" defTabSz="800100">
            <a:lnSpc>
              <a:spcPct val="90000"/>
            </a:lnSpc>
            <a:spcBef>
              <a:spcPct val="0"/>
            </a:spcBef>
            <a:spcAft>
              <a:spcPct val="15000"/>
            </a:spcAft>
            <a:buChar char="••"/>
          </a:pPr>
          <a:r>
            <a:rPr lang="en-US" sz="1800" kern="1200" dirty="0" smtClean="0"/>
            <a:t>Aim to provide growth and capital appreciation over long term. </a:t>
          </a:r>
          <a:endParaRPr lang="en-US" sz="1800" kern="1200" dirty="0"/>
        </a:p>
      </dsp:txBody>
      <dsp:txXfrm rot="-5400000">
        <a:off x="3321678" y="1935664"/>
        <a:ext cx="5841713" cy="1173679"/>
      </dsp:txXfrm>
    </dsp:sp>
    <dsp:sp modelId="{B5ED81C0-8AF7-46E7-801B-9BDA682A0C43}">
      <dsp:nvSpPr>
        <dsp:cNvPr id="0" name=""/>
        <dsp:cNvSpPr/>
      </dsp:nvSpPr>
      <dsp:spPr>
        <a:xfrm>
          <a:off x="0" y="1709587"/>
          <a:ext cx="3321678" cy="1625832"/>
        </a:xfrm>
        <a:prstGeom prst="roundRect">
          <a:avLst/>
        </a:prstGeom>
        <a:solidFill>
          <a:schemeClr val="accent3">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smtClean="0"/>
            <a:t>Equity Funds</a:t>
          </a:r>
          <a:endParaRPr lang="en-US" sz="4800" b="1" kern="1200" dirty="0"/>
        </a:p>
      </dsp:txBody>
      <dsp:txXfrm>
        <a:off x="79367" y="1788954"/>
        <a:ext cx="3162944" cy="1467098"/>
      </dsp:txXfrm>
    </dsp:sp>
    <dsp:sp modelId="{F259F0C4-702C-4C64-86DD-C9FFAC772AC9}">
      <dsp:nvSpPr>
        <dsp:cNvPr id="0" name=""/>
        <dsp:cNvSpPr/>
      </dsp:nvSpPr>
      <dsp:spPr>
        <a:xfrm rot="5400000">
          <a:off x="5623948" y="1277024"/>
          <a:ext cx="1300665" cy="5905206"/>
        </a:xfrm>
        <a:prstGeom prst="round2SameRect">
          <a:avLst/>
        </a:prstGeom>
        <a:solidFill>
          <a:schemeClr val="accent3">
            <a:lumMod val="40000"/>
            <a:lumOff val="6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34290" rIns="68580" bIns="34290"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Invest in a combination of equity and debt securities.</a:t>
          </a:r>
          <a:endParaRPr lang="en-US" sz="1800" kern="1200" dirty="0"/>
        </a:p>
        <a:p>
          <a:pPr marL="171450" lvl="1" indent="-171450" algn="just" defTabSz="800100">
            <a:lnSpc>
              <a:spcPct val="90000"/>
            </a:lnSpc>
            <a:spcBef>
              <a:spcPct val="0"/>
            </a:spcBef>
            <a:spcAft>
              <a:spcPct val="15000"/>
            </a:spcAft>
            <a:buChar char="••"/>
          </a:pPr>
          <a:r>
            <a:rPr lang="en-US" sz="1800" kern="1200" dirty="0" smtClean="0"/>
            <a:t>Proportion of equity and debt may vary.</a:t>
          </a:r>
          <a:endParaRPr lang="en-US" sz="1800" kern="1200" dirty="0"/>
        </a:p>
        <a:p>
          <a:pPr marL="171450" lvl="1" indent="-171450" algn="just" defTabSz="800100">
            <a:lnSpc>
              <a:spcPct val="90000"/>
            </a:lnSpc>
            <a:spcBef>
              <a:spcPct val="0"/>
            </a:spcBef>
            <a:spcAft>
              <a:spcPct val="15000"/>
            </a:spcAft>
            <a:buChar char="••"/>
          </a:pPr>
          <a:r>
            <a:rPr lang="en-US" sz="1800" kern="1200" dirty="0" smtClean="0"/>
            <a:t>Aim to provide for both income and capital appreciation.</a:t>
          </a:r>
          <a:endParaRPr lang="en-US" sz="1800" kern="1200" dirty="0"/>
        </a:p>
      </dsp:txBody>
      <dsp:txXfrm rot="-5400000">
        <a:off x="3321678" y="3642788"/>
        <a:ext cx="5841713" cy="1173679"/>
      </dsp:txXfrm>
    </dsp:sp>
    <dsp:sp modelId="{A18E4CD7-0029-40DC-B07C-4A0E802E6E19}">
      <dsp:nvSpPr>
        <dsp:cNvPr id="0" name=""/>
        <dsp:cNvSpPr/>
      </dsp:nvSpPr>
      <dsp:spPr>
        <a:xfrm>
          <a:off x="0" y="3416711"/>
          <a:ext cx="3321678" cy="1625832"/>
        </a:xfrm>
        <a:prstGeom prst="roundRect">
          <a:avLst/>
        </a:prstGeom>
        <a:solidFill>
          <a:schemeClr val="accent3">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91440" rIns="182880" bIns="91440" numCol="1" spcCol="1270" anchor="ctr" anchorCtr="0">
          <a:noAutofit/>
        </a:bodyPr>
        <a:lstStyle/>
        <a:p>
          <a:pPr lvl="0" algn="ctr" defTabSz="2133600">
            <a:lnSpc>
              <a:spcPct val="90000"/>
            </a:lnSpc>
            <a:spcBef>
              <a:spcPct val="0"/>
            </a:spcBef>
            <a:spcAft>
              <a:spcPct val="35000"/>
            </a:spcAft>
          </a:pPr>
          <a:r>
            <a:rPr lang="en-US" sz="4800" kern="1200" dirty="0" smtClean="0"/>
            <a:t>Hybrid Funds</a:t>
          </a:r>
          <a:endParaRPr lang="en-US" sz="4800" kern="1200" dirty="0"/>
        </a:p>
      </dsp:txBody>
      <dsp:txXfrm>
        <a:off x="79367" y="3496078"/>
        <a:ext cx="3162944" cy="14670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F2DC2-4E10-45C6-863B-C681845C4FD4}">
      <dsp:nvSpPr>
        <dsp:cNvPr id="0" name=""/>
        <dsp:cNvSpPr/>
      </dsp:nvSpPr>
      <dsp:spPr>
        <a:xfrm rot="5400000">
          <a:off x="5289914" y="-1722082"/>
          <a:ext cx="1968735" cy="5905206"/>
        </a:xfrm>
        <a:prstGeom prst="round2SameRect">
          <a:avLst/>
        </a:prstGeom>
        <a:solidFill>
          <a:schemeClr val="accent1">
            <a:alpha val="90000"/>
            <a:tint val="40000"/>
            <a:hueOff val="0"/>
            <a:satOff val="0"/>
            <a:lumOff val="0"/>
            <a:alphaOff val="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171450" lvl="1" indent="-171450" algn="just" defTabSz="711200">
            <a:lnSpc>
              <a:spcPct val="90000"/>
            </a:lnSpc>
            <a:spcBef>
              <a:spcPct val="0"/>
            </a:spcBef>
            <a:spcAft>
              <a:spcPct val="15000"/>
            </a:spcAft>
            <a:buChar char="••"/>
          </a:pPr>
          <a:endParaRPr lang="en-US" sz="1600" kern="1200" dirty="0"/>
        </a:p>
        <a:p>
          <a:pPr marL="171450" lvl="1" indent="-171450" algn="just" defTabSz="711200">
            <a:lnSpc>
              <a:spcPct val="90000"/>
            </a:lnSpc>
            <a:spcBef>
              <a:spcPct val="0"/>
            </a:spcBef>
            <a:spcAft>
              <a:spcPct val="15000"/>
            </a:spcAft>
            <a:buChar char="••"/>
          </a:pPr>
          <a:r>
            <a:rPr lang="en-US" sz="1600" kern="1200" dirty="0"/>
            <a:t>Replicate a market </a:t>
          </a:r>
          <a:r>
            <a:rPr lang="en-US" sz="1600" kern="1200" dirty="0" smtClean="0"/>
            <a:t>index.</a:t>
          </a:r>
          <a:endParaRPr lang="en-US" sz="1600" kern="1200" dirty="0"/>
        </a:p>
        <a:p>
          <a:pPr marL="171450" lvl="1" indent="-171450" algn="just" defTabSz="711200">
            <a:lnSpc>
              <a:spcPct val="90000"/>
            </a:lnSpc>
            <a:spcBef>
              <a:spcPct val="0"/>
            </a:spcBef>
            <a:spcAft>
              <a:spcPct val="15000"/>
            </a:spcAft>
            <a:buChar char="••"/>
          </a:pPr>
          <a:r>
            <a:rPr lang="en-US" sz="1600" kern="1200" dirty="0" smtClean="0"/>
            <a:t>Invest in same securities and in same proportion as that of index.</a:t>
          </a:r>
          <a:endParaRPr lang="en-US" sz="1600" kern="1200" dirty="0"/>
        </a:p>
        <a:p>
          <a:pPr marL="171450" lvl="1" indent="-171450" algn="just" defTabSz="711200">
            <a:lnSpc>
              <a:spcPct val="90000"/>
            </a:lnSpc>
            <a:spcBef>
              <a:spcPct val="0"/>
            </a:spcBef>
            <a:spcAft>
              <a:spcPct val="15000"/>
            </a:spcAft>
            <a:buChar char="••"/>
          </a:pPr>
          <a:r>
            <a:rPr lang="en-US" sz="1600" kern="1200" dirty="0" smtClean="0"/>
            <a:t>No active selection of any stock / sector.</a:t>
          </a:r>
          <a:endParaRPr lang="en-US" sz="1600" kern="1200" dirty="0"/>
        </a:p>
        <a:p>
          <a:pPr marL="171450" lvl="1" indent="-171450" algn="just" defTabSz="711200">
            <a:lnSpc>
              <a:spcPct val="90000"/>
            </a:lnSpc>
            <a:spcBef>
              <a:spcPct val="0"/>
            </a:spcBef>
            <a:spcAft>
              <a:spcPct val="15000"/>
            </a:spcAft>
            <a:buChar char="••"/>
          </a:pPr>
          <a:r>
            <a:rPr lang="en-US" sz="1600" kern="1200" dirty="0" smtClean="0"/>
            <a:t>Expenses are lower.</a:t>
          </a:r>
          <a:endParaRPr lang="en-US" sz="1600" kern="1200" dirty="0"/>
        </a:p>
        <a:p>
          <a:pPr marL="171450" lvl="1" indent="-171450" algn="just" defTabSz="711200">
            <a:lnSpc>
              <a:spcPct val="90000"/>
            </a:lnSpc>
            <a:spcBef>
              <a:spcPct val="0"/>
            </a:spcBef>
            <a:spcAft>
              <a:spcPct val="15000"/>
            </a:spcAft>
            <a:buChar char="••"/>
          </a:pPr>
          <a:r>
            <a:rPr lang="en-US" sz="1600" kern="1200" dirty="0" smtClean="0"/>
            <a:t>Portfolio is modified every time index composition changes.</a:t>
          </a:r>
          <a:endParaRPr lang="en-US" sz="1600" kern="1200" dirty="0"/>
        </a:p>
        <a:p>
          <a:pPr marL="171450" lvl="1" indent="-171450" algn="just" defTabSz="711200">
            <a:lnSpc>
              <a:spcPct val="90000"/>
            </a:lnSpc>
            <a:spcBef>
              <a:spcPct val="0"/>
            </a:spcBef>
            <a:spcAft>
              <a:spcPct val="15000"/>
            </a:spcAft>
            <a:buChar char="••"/>
          </a:pPr>
          <a:endParaRPr lang="en-US" sz="1600" kern="1200" dirty="0"/>
        </a:p>
      </dsp:txBody>
      <dsp:txXfrm rot="-5400000">
        <a:off x="3321679" y="342259"/>
        <a:ext cx="5809100" cy="1776523"/>
      </dsp:txXfrm>
    </dsp:sp>
    <dsp:sp modelId="{65FC48D5-33C1-473D-A985-53682F39D449}">
      <dsp:nvSpPr>
        <dsp:cNvPr id="0" name=""/>
        <dsp:cNvSpPr/>
      </dsp:nvSpPr>
      <dsp:spPr>
        <a:xfrm>
          <a:off x="0" y="61"/>
          <a:ext cx="3321678" cy="2460918"/>
        </a:xfrm>
        <a:prstGeom prst="roundRect">
          <a:avLst/>
        </a:prstGeom>
        <a:solidFill>
          <a:schemeClr val="accent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Passive Funds</a:t>
          </a:r>
          <a:endParaRPr lang="en-US" sz="5700" kern="1200" dirty="0"/>
        </a:p>
      </dsp:txBody>
      <dsp:txXfrm>
        <a:off x="120132" y="120193"/>
        <a:ext cx="3081414" cy="2220654"/>
      </dsp:txXfrm>
    </dsp:sp>
    <dsp:sp modelId="{72809307-5EA5-4D43-872C-5C4ECCCF4BD4}">
      <dsp:nvSpPr>
        <dsp:cNvPr id="0" name=""/>
        <dsp:cNvSpPr/>
      </dsp:nvSpPr>
      <dsp:spPr>
        <a:xfrm rot="5400000">
          <a:off x="5289914" y="861882"/>
          <a:ext cx="1968735" cy="5905206"/>
        </a:xfrm>
        <a:prstGeom prst="round2SameRect">
          <a:avLst/>
        </a:prstGeom>
        <a:solidFill>
          <a:schemeClr val="accent1">
            <a:alpha val="90000"/>
            <a:tint val="40000"/>
            <a:hueOff val="0"/>
            <a:satOff val="0"/>
            <a:lumOff val="0"/>
            <a:alphaOff val="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just" defTabSz="711200">
            <a:lnSpc>
              <a:spcPct val="90000"/>
            </a:lnSpc>
            <a:spcBef>
              <a:spcPct val="0"/>
            </a:spcBef>
            <a:spcAft>
              <a:spcPct val="15000"/>
            </a:spcAft>
            <a:buChar char="••"/>
          </a:pPr>
          <a:r>
            <a:rPr lang="en-US" sz="1600" kern="1200" dirty="0" smtClean="0"/>
            <a:t>Invests in securities and sectors that may offer a better return than the index.</a:t>
          </a:r>
          <a:endParaRPr lang="en-US" sz="1600" kern="1200" dirty="0"/>
        </a:p>
        <a:p>
          <a:pPr marL="171450" lvl="1" indent="-171450" algn="just" defTabSz="711200">
            <a:lnSpc>
              <a:spcPct val="90000"/>
            </a:lnSpc>
            <a:spcBef>
              <a:spcPct val="0"/>
            </a:spcBef>
            <a:spcAft>
              <a:spcPct val="15000"/>
            </a:spcAft>
            <a:buChar char="••"/>
          </a:pPr>
          <a:r>
            <a:rPr lang="en-US" sz="1600" kern="1200" dirty="0" smtClean="0"/>
            <a:t>Actively manage the allocation to market securities and cash.</a:t>
          </a:r>
          <a:endParaRPr lang="en-US" sz="1600" kern="1200" dirty="0"/>
        </a:p>
        <a:p>
          <a:pPr marL="171450" lvl="1" indent="-171450" algn="just" defTabSz="711200">
            <a:lnSpc>
              <a:spcPct val="90000"/>
            </a:lnSpc>
            <a:spcBef>
              <a:spcPct val="0"/>
            </a:spcBef>
            <a:spcAft>
              <a:spcPct val="15000"/>
            </a:spcAft>
            <a:buChar char="••"/>
          </a:pPr>
          <a:r>
            <a:rPr lang="en-US" sz="1600" kern="1200" dirty="0" smtClean="0"/>
            <a:t>May perform better or worse than the market index.</a:t>
          </a:r>
          <a:endParaRPr lang="en-US" sz="1600" kern="1200" dirty="0"/>
        </a:p>
        <a:p>
          <a:pPr marL="171450" lvl="1" indent="-171450" algn="just" defTabSz="711200">
            <a:lnSpc>
              <a:spcPct val="90000"/>
            </a:lnSpc>
            <a:spcBef>
              <a:spcPct val="0"/>
            </a:spcBef>
            <a:spcAft>
              <a:spcPct val="15000"/>
            </a:spcAft>
            <a:buChar char="••"/>
          </a:pPr>
          <a:r>
            <a:rPr lang="en-US" sz="1600" kern="1200" dirty="0" smtClean="0"/>
            <a:t>Incur a higher cost than passive funds.</a:t>
          </a:r>
          <a:endParaRPr lang="en-US" sz="1600" kern="1200" dirty="0"/>
        </a:p>
        <a:p>
          <a:pPr marL="171450" lvl="1" indent="-171450" algn="just" defTabSz="711200">
            <a:lnSpc>
              <a:spcPct val="90000"/>
            </a:lnSpc>
            <a:spcBef>
              <a:spcPct val="0"/>
            </a:spcBef>
            <a:spcAft>
              <a:spcPct val="15000"/>
            </a:spcAft>
            <a:buChar char="••"/>
          </a:pPr>
          <a:endParaRPr lang="en-US" sz="1600" kern="1200" dirty="0"/>
        </a:p>
      </dsp:txBody>
      <dsp:txXfrm rot="-5400000">
        <a:off x="3321679" y="2926223"/>
        <a:ext cx="5809100" cy="1776523"/>
      </dsp:txXfrm>
    </dsp:sp>
    <dsp:sp modelId="{B5ED81C0-8AF7-46E7-801B-9BDA682A0C43}">
      <dsp:nvSpPr>
        <dsp:cNvPr id="0" name=""/>
        <dsp:cNvSpPr/>
      </dsp:nvSpPr>
      <dsp:spPr>
        <a:xfrm>
          <a:off x="0" y="2584026"/>
          <a:ext cx="3321678" cy="2460918"/>
        </a:xfrm>
        <a:prstGeom prst="roundRect">
          <a:avLst/>
        </a:prstGeom>
        <a:solidFill>
          <a:schemeClr val="accent1">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lvl="0" algn="ctr" defTabSz="2533650">
            <a:lnSpc>
              <a:spcPct val="90000"/>
            </a:lnSpc>
            <a:spcBef>
              <a:spcPct val="0"/>
            </a:spcBef>
            <a:spcAft>
              <a:spcPct val="35000"/>
            </a:spcAft>
          </a:pPr>
          <a:r>
            <a:rPr lang="en-US" sz="5700" kern="1200" dirty="0" smtClean="0"/>
            <a:t>Active Funds</a:t>
          </a:r>
          <a:endParaRPr lang="en-US" sz="5700" b="1" kern="1200" dirty="0"/>
        </a:p>
      </dsp:txBody>
      <dsp:txXfrm>
        <a:off x="120132" y="2704158"/>
        <a:ext cx="3081414" cy="2220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A1EA97-A16F-4571-B0A1-D6343F4BE44E}">
      <dsp:nvSpPr>
        <dsp:cNvPr id="0" name=""/>
        <dsp:cNvSpPr/>
      </dsp:nvSpPr>
      <dsp:spPr>
        <a:xfrm>
          <a:off x="425470" y="46167"/>
          <a:ext cx="3740835" cy="2244501"/>
        </a:xfrm>
        <a:prstGeom prst="ellipse">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Via Physical Mutual Fund Application Form</a:t>
          </a:r>
          <a:endParaRPr lang="en-US" sz="2000" kern="1200" dirty="0"/>
        </a:p>
      </dsp:txBody>
      <dsp:txXfrm>
        <a:off x="973303" y="374867"/>
        <a:ext cx="2645169" cy="1587101"/>
      </dsp:txXfrm>
    </dsp:sp>
    <dsp:sp modelId="{8DCC1CF0-77E8-48FB-82C3-A6D7F481214C}">
      <dsp:nvSpPr>
        <dsp:cNvPr id="0" name=""/>
        <dsp:cNvSpPr/>
      </dsp:nvSpPr>
      <dsp:spPr>
        <a:xfrm>
          <a:off x="4540390" y="46167"/>
          <a:ext cx="3740835" cy="2244501"/>
        </a:xfrm>
        <a:prstGeom prst="ellipse">
          <a:avLst/>
        </a:prstGeom>
        <a:solidFill>
          <a:schemeClr val="accent1">
            <a:lumMod val="5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Via Online Mode (Website of Mutual Fund)</a:t>
          </a:r>
          <a:endParaRPr lang="en-US" sz="2000" kern="1200" dirty="0"/>
        </a:p>
      </dsp:txBody>
      <dsp:txXfrm>
        <a:off x="5088223" y="374867"/>
        <a:ext cx="2645169" cy="1587101"/>
      </dsp:txXfrm>
    </dsp:sp>
    <dsp:sp modelId="{D5DE2511-6995-408C-AABD-DFDF6BC05821}">
      <dsp:nvSpPr>
        <dsp:cNvPr id="0" name=""/>
        <dsp:cNvSpPr/>
      </dsp:nvSpPr>
      <dsp:spPr>
        <a:xfrm>
          <a:off x="439985" y="2621208"/>
          <a:ext cx="3740835" cy="2244501"/>
        </a:xfrm>
        <a:prstGeom prst="ellipse">
          <a:avLst/>
        </a:prstGeom>
        <a:solidFill>
          <a:schemeClr val="accent1">
            <a:lumMod val="50000"/>
          </a:schemeClr>
        </a:solidFill>
        <a:ln w="25400" cap="flat" cmpd="sng" algn="ctr">
          <a:solidFill>
            <a:schemeClr val="accent4">
              <a:lumMod val="60000"/>
              <a:lumOff val="40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Via Mobile App of Mutual Fund</a:t>
          </a:r>
          <a:endParaRPr lang="en-US" sz="2000" kern="1200" dirty="0"/>
        </a:p>
      </dsp:txBody>
      <dsp:txXfrm>
        <a:off x="987818" y="2949908"/>
        <a:ext cx="2645169" cy="1587101"/>
      </dsp:txXfrm>
    </dsp:sp>
    <dsp:sp modelId="{A11AA6BD-B0B6-478A-B77E-C61C7EF66212}">
      <dsp:nvSpPr>
        <dsp:cNvPr id="0" name=""/>
        <dsp:cNvSpPr/>
      </dsp:nvSpPr>
      <dsp:spPr>
        <a:xfrm>
          <a:off x="4540390" y="2623832"/>
          <a:ext cx="3740835" cy="2244501"/>
        </a:xfrm>
        <a:prstGeom prst="ellipse">
          <a:avLst/>
        </a:prstGeom>
        <a:solidFill>
          <a:schemeClr val="accent6">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Via AMFI Registered Mutual Fund Distributor (using physical form/ online/ mobile app)</a:t>
          </a:r>
          <a:endParaRPr lang="en-US" sz="2000" kern="1200" dirty="0"/>
        </a:p>
      </dsp:txBody>
      <dsp:txXfrm>
        <a:off x="5088223" y="2952532"/>
        <a:ext cx="2645169" cy="158710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E0D612-C8A5-415E-A7CA-3AA5FE49C593}">
      <dsp:nvSpPr>
        <dsp:cNvPr id="0" name=""/>
        <dsp:cNvSpPr/>
      </dsp:nvSpPr>
      <dsp:spPr>
        <a:xfrm>
          <a:off x="0" y="2975"/>
          <a:ext cx="8946303" cy="695835"/>
        </a:xfrm>
        <a:prstGeom prst="roundRect">
          <a:avLst>
            <a:gd name="adj" fmla="val 10000"/>
          </a:avLst>
        </a:prstGeom>
        <a:solidFill>
          <a:schemeClr val="accent5">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Indicate whether you are a First Time Investor/ Existing Investor.</a:t>
          </a:r>
          <a:endParaRPr lang="en-US" sz="2000" kern="1200" dirty="0"/>
        </a:p>
      </dsp:txBody>
      <dsp:txXfrm>
        <a:off x="20380" y="23355"/>
        <a:ext cx="8905543" cy="655075"/>
      </dsp:txXfrm>
    </dsp:sp>
    <dsp:sp modelId="{9A111D98-390B-4A51-8309-FAF70DABDA8C}">
      <dsp:nvSpPr>
        <dsp:cNvPr id="0" name=""/>
        <dsp:cNvSpPr/>
      </dsp:nvSpPr>
      <dsp:spPr>
        <a:xfrm rot="5400000">
          <a:off x="4342682" y="716207"/>
          <a:ext cx="260938" cy="3131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379214" y="742301"/>
        <a:ext cx="187875" cy="182657"/>
      </dsp:txXfrm>
    </dsp:sp>
    <dsp:sp modelId="{9481DB1A-967D-481A-8BBF-252B5A620B48}">
      <dsp:nvSpPr>
        <dsp:cNvPr id="0" name=""/>
        <dsp:cNvSpPr/>
      </dsp:nvSpPr>
      <dsp:spPr>
        <a:xfrm>
          <a:off x="0" y="1046729"/>
          <a:ext cx="8946303" cy="695835"/>
        </a:xfrm>
        <a:prstGeom prst="roundRect">
          <a:avLst>
            <a:gd name="adj" fmla="val 10000"/>
          </a:avLst>
        </a:prstGeom>
        <a:solidFill>
          <a:schemeClr val="accent5">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Visit official website of KRA and check whether you are KYC compliant or not. You must submit this KYC status.</a:t>
          </a:r>
          <a:endParaRPr lang="en-US" sz="2000" kern="1200" dirty="0">
            <a:solidFill>
              <a:schemeClr val="tx1"/>
            </a:solidFill>
          </a:endParaRPr>
        </a:p>
      </dsp:txBody>
      <dsp:txXfrm>
        <a:off x="20380" y="1067109"/>
        <a:ext cx="8905543" cy="655075"/>
      </dsp:txXfrm>
    </dsp:sp>
    <dsp:sp modelId="{D9F1A59B-6C36-42A2-ACA5-D641EC9EE2AD}">
      <dsp:nvSpPr>
        <dsp:cNvPr id="0" name=""/>
        <dsp:cNvSpPr/>
      </dsp:nvSpPr>
      <dsp:spPr>
        <a:xfrm rot="5400000">
          <a:off x="4342682" y="1759960"/>
          <a:ext cx="260938" cy="3131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379214" y="1786054"/>
        <a:ext cx="187875" cy="182657"/>
      </dsp:txXfrm>
    </dsp:sp>
    <dsp:sp modelId="{610CDD1B-1A5B-4EF6-B9FE-D135E3CE06BA}">
      <dsp:nvSpPr>
        <dsp:cNvPr id="0" name=""/>
        <dsp:cNvSpPr/>
      </dsp:nvSpPr>
      <dsp:spPr>
        <a:xfrm>
          <a:off x="0" y="2090482"/>
          <a:ext cx="8946303" cy="695835"/>
        </a:xfrm>
        <a:prstGeom prst="roundRect">
          <a:avLst>
            <a:gd name="adj" fmla="val 10000"/>
          </a:avLst>
        </a:prstGeom>
        <a:solidFill>
          <a:schemeClr val="accent5">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Provide your details like name, address, etc.</a:t>
          </a:r>
          <a:endParaRPr lang="en-US" sz="2000" kern="1200" dirty="0"/>
        </a:p>
      </dsp:txBody>
      <dsp:txXfrm>
        <a:off x="20380" y="2110862"/>
        <a:ext cx="8905543" cy="655075"/>
      </dsp:txXfrm>
    </dsp:sp>
    <dsp:sp modelId="{5674CA5C-41CF-4345-871E-60D9147BD576}">
      <dsp:nvSpPr>
        <dsp:cNvPr id="0" name=""/>
        <dsp:cNvSpPr/>
      </dsp:nvSpPr>
      <dsp:spPr>
        <a:xfrm rot="5400000">
          <a:off x="4342682" y="2803713"/>
          <a:ext cx="260938" cy="3131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379214" y="2829807"/>
        <a:ext cx="187875" cy="182657"/>
      </dsp:txXfrm>
    </dsp:sp>
    <dsp:sp modelId="{5C878FF5-B9D9-478B-8B43-5DD94EC200F0}">
      <dsp:nvSpPr>
        <dsp:cNvPr id="0" name=""/>
        <dsp:cNvSpPr/>
      </dsp:nvSpPr>
      <dsp:spPr>
        <a:xfrm>
          <a:off x="0" y="3134235"/>
          <a:ext cx="8946303" cy="695835"/>
        </a:xfrm>
        <a:prstGeom prst="roundRect">
          <a:avLst>
            <a:gd name="adj" fmla="val 10000"/>
          </a:avLst>
        </a:prstGeom>
        <a:solidFill>
          <a:schemeClr val="accent5">
            <a:lumMod val="40000"/>
            <a:lumOff val="6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solidFill>
                <a:schemeClr val="tx1"/>
              </a:solidFill>
            </a:rPr>
            <a:t>Submit Bank account details and copy of “Cancelled </a:t>
          </a:r>
          <a:r>
            <a:rPr lang="en-US" sz="2000" kern="1200" dirty="0" err="1" smtClean="0">
              <a:solidFill>
                <a:schemeClr val="tx1"/>
              </a:solidFill>
            </a:rPr>
            <a:t>Cheque</a:t>
          </a:r>
          <a:r>
            <a:rPr lang="en-US" sz="2000" kern="1200" dirty="0" smtClean="0">
              <a:solidFill>
                <a:schemeClr val="tx1"/>
              </a:solidFill>
            </a:rPr>
            <a:t>”.</a:t>
          </a:r>
          <a:endParaRPr lang="en-US" sz="2000" kern="1200" dirty="0">
            <a:solidFill>
              <a:schemeClr val="tx1"/>
            </a:solidFill>
          </a:endParaRPr>
        </a:p>
      </dsp:txBody>
      <dsp:txXfrm>
        <a:off x="20380" y="3154615"/>
        <a:ext cx="8905543" cy="655075"/>
      </dsp:txXfrm>
    </dsp:sp>
    <dsp:sp modelId="{5EC24855-751D-4C5F-AF4F-8446A896B830}">
      <dsp:nvSpPr>
        <dsp:cNvPr id="0" name=""/>
        <dsp:cNvSpPr/>
      </dsp:nvSpPr>
      <dsp:spPr>
        <a:xfrm rot="5400000">
          <a:off x="4342682" y="3847466"/>
          <a:ext cx="260938" cy="31312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2000" kern="1200"/>
        </a:p>
      </dsp:txBody>
      <dsp:txXfrm rot="-5400000">
        <a:off x="4379214" y="3873560"/>
        <a:ext cx="187875" cy="182657"/>
      </dsp:txXfrm>
    </dsp:sp>
    <dsp:sp modelId="{6765F796-5187-44EA-A4E6-C32D50CD4FD9}">
      <dsp:nvSpPr>
        <dsp:cNvPr id="0" name=""/>
        <dsp:cNvSpPr/>
      </dsp:nvSpPr>
      <dsp:spPr>
        <a:xfrm>
          <a:off x="0" y="4177988"/>
          <a:ext cx="8946303" cy="695835"/>
        </a:xfrm>
        <a:prstGeom prst="roundRect">
          <a:avLst>
            <a:gd name="adj" fmla="val 10000"/>
          </a:avLst>
        </a:prstGeom>
        <a:solidFill>
          <a:schemeClr val="accent5">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ctr" defTabSz="889000">
            <a:lnSpc>
              <a:spcPct val="90000"/>
            </a:lnSpc>
            <a:spcBef>
              <a:spcPct val="0"/>
            </a:spcBef>
            <a:spcAft>
              <a:spcPct val="35000"/>
            </a:spcAft>
          </a:pPr>
          <a:r>
            <a:rPr lang="en-US" sz="2000" kern="1200" dirty="0" smtClean="0"/>
            <a:t>Once documents are accepted by Mutual Fund Company, you may start making investment.</a:t>
          </a:r>
          <a:endParaRPr lang="en-US" sz="2000" kern="1200" dirty="0"/>
        </a:p>
      </dsp:txBody>
      <dsp:txXfrm>
        <a:off x="20380" y="4198368"/>
        <a:ext cx="8905543" cy="6550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4F2DC2-4E10-45C6-863B-C681845C4FD4}">
      <dsp:nvSpPr>
        <dsp:cNvPr id="0" name=""/>
        <dsp:cNvSpPr/>
      </dsp:nvSpPr>
      <dsp:spPr>
        <a:xfrm rot="5400000">
          <a:off x="5523045" y="-1831790"/>
          <a:ext cx="1968735" cy="6124624"/>
        </a:xfrm>
        <a:prstGeom prst="round2SameRect">
          <a:avLst/>
        </a:prstGeom>
        <a:solidFill>
          <a:schemeClr val="accent2">
            <a:lumMod val="20000"/>
            <a:lumOff val="8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One time investment.</a:t>
          </a:r>
          <a:endParaRPr lang="en-US" sz="1800" kern="1200" dirty="0"/>
        </a:p>
        <a:p>
          <a:pPr marL="171450" lvl="1" indent="-171450" algn="just" defTabSz="800100">
            <a:lnSpc>
              <a:spcPct val="90000"/>
            </a:lnSpc>
            <a:spcBef>
              <a:spcPct val="0"/>
            </a:spcBef>
            <a:spcAft>
              <a:spcPct val="15000"/>
            </a:spcAft>
            <a:buChar char="••"/>
          </a:pPr>
          <a:r>
            <a:rPr lang="en-US" sz="1800" kern="1200" dirty="0" smtClean="0"/>
            <a:t>Usually, large sum of money is invested in one go.</a:t>
          </a:r>
          <a:endParaRPr lang="en-US" sz="1800" kern="1200" dirty="0"/>
        </a:p>
        <a:p>
          <a:pPr marL="171450" lvl="1" indent="-171450" algn="just" defTabSz="800100">
            <a:lnSpc>
              <a:spcPct val="90000"/>
            </a:lnSpc>
            <a:spcBef>
              <a:spcPct val="0"/>
            </a:spcBef>
            <a:spcAft>
              <a:spcPct val="15000"/>
            </a:spcAft>
            <a:buChar char="••"/>
          </a:pPr>
          <a:r>
            <a:rPr lang="en-US" sz="1800" kern="1200" dirty="0" smtClean="0"/>
            <a:t>Investor faces risk of volatility in markets.</a:t>
          </a:r>
          <a:endParaRPr lang="en-US" sz="1800" kern="1200" dirty="0"/>
        </a:p>
      </dsp:txBody>
      <dsp:txXfrm rot="-5400000">
        <a:off x="3445101" y="342260"/>
        <a:ext cx="6028518" cy="1776523"/>
      </dsp:txXfrm>
    </dsp:sp>
    <dsp:sp modelId="{65FC48D5-33C1-473D-A985-53682F39D449}">
      <dsp:nvSpPr>
        <dsp:cNvPr id="0" name=""/>
        <dsp:cNvSpPr/>
      </dsp:nvSpPr>
      <dsp:spPr>
        <a:xfrm>
          <a:off x="0" y="61"/>
          <a:ext cx="3445101" cy="2460918"/>
        </a:xfrm>
        <a:prstGeom prst="roundRect">
          <a:avLst/>
        </a:prstGeom>
        <a:solidFill>
          <a:schemeClr val="accent4">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Lump-sum Investment</a:t>
          </a:r>
          <a:endParaRPr lang="en-US" sz="4000" kern="1200" dirty="0"/>
        </a:p>
      </dsp:txBody>
      <dsp:txXfrm>
        <a:off x="120132" y="120193"/>
        <a:ext cx="3204837" cy="2220654"/>
      </dsp:txXfrm>
    </dsp:sp>
    <dsp:sp modelId="{72809307-5EA5-4D43-872C-5C4ECCCF4BD4}">
      <dsp:nvSpPr>
        <dsp:cNvPr id="0" name=""/>
        <dsp:cNvSpPr/>
      </dsp:nvSpPr>
      <dsp:spPr>
        <a:xfrm rot="5400000">
          <a:off x="5523045" y="752173"/>
          <a:ext cx="1968735" cy="6124624"/>
        </a:xfrm>
        <a:prstGeom prst="round2SameRect">
          <a:avLst/>
        </a:prstGeom>
        <a:solidFill>
          <a:schemeClr val="accent2">
            <a:lumMod val="20000"/>
            <a:lumOff val="8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just" defTabSz="800100">
            <a:lnSpc>
              <a:spcPct val="90000"/>
            </a:lnSpc>
            <a:spcBef>
              <a:spcPct val="0"/>
            </a:spcBef>
            <a:spcAft>
              <a:spcPct val="15000"/>
            </a:spcAft>
            <a:buChar char="••"/>
          </a:pPr>
          <a:r>
            <a:rPr lang="en-US" sz="1800" kern="1200" dirty="0" smtClean="0"/>
            <a:t>Staggered Investment.</a:t>
          </a:r>
          <a:endParaRPr lang="en-US" sz="1800" kern="1200" dirty="0"/>
        </a:p>
        <a:p>
          <a:pPr marL="171450" lvl="1" indent="-171450" algn="l" defTabSz="800100">
            <a:lnSpc>
              <a:spcPct val="90000"/>
            </a:lnSpc>
            <a:spcBef>
              <a:spcPct val="0"/>
            </a:spcBef>
            <a:spcAft>
              <a:spcPct val="15000"/>
            </a:spcAft>
            <a:buChar char="••"/>
          </a:pPr>
          <a:r>
            <a:rPr lang="en-US" sz="1800" kern="1200" dirty="0" smtClean="0"/>
            <a:t>Period of commitment - 6 months, 1 / 3 / 5 years.</a:t>
          </a:r>
          <a:endParaRPr lang="en-US" sz="1800" kern="1200" dirty="0"/>
        </a:p>
        <a:p>
          <a:pPr marL="171450" lvl="1" indent="-171450" algn="l" defTabSz="800100">
            <a:lnSpc>
              <a:spcPct val="90000"/>
            </a:lnSpc>
            <a:spcBef>
              <a:spcPct val="0"/>
            </a:spcBef>
            <a:spcAft>
              <a:spcPct val="15000"/>
            </a:spcAft>
            <a:buChar char="••"/>
          </a:pPr>
          <a:r>
            <a:rPr lang="en-US" sz="1800" kern="1200" dirty="0"/>
            <a:t>Specific intervals - monthly, quarterly, </a:t>
          </a:r>
          <a:r>
            <a:rPr lang="en-US" sz="1800" kern="1200" dirty="0" smtClean="0"/>
            <a:t>half-yearly.</a:t>
          </a:r>
          <a:endParaRPr lang="en-US" sz="1800" kern="1200" dirty="0"/>
        </a:p>
        <a:p>
          <a:pPr marL="171450" lvl="1" indent="-171450" algn="l" defTabSz="800100">
            <a:lnSpc>
              <a:spcPct val="90000"/>
            </a:lnSpc>
            <a:spcBef>
              <a:spcPct val="0"/>
            </a:spcBef>
            <a:spcAft>
              <a:spcPct val="15000"/>
            </a:spcAft>
            <a:buChar char="••"/>
          </a:pPr>
          <a:r>
            <a:rPr lang="en-US" sz="1800" kern="1200" dirty="0"/>
            <a:t>Made on specific dates e.g. 1st, 5th, 10th, 15th of every </a:t>
          </a:r>
          <a:r>
            <a:rPr lang="en-US" sz="1800" kern="1200" dirty="0" smtClean="0"/>
            <a:t>month.</a:t>
          </a:r>
          <a:endParaRPr lang="en-US" sz="1800" kern="1200" dirty="0"/>
        </a:p>
      </dsp:txBody>
      <dsp:txXfrm rot="-5400000">
        <a:off x="3445101" y="2926223"/>
        <a:ext cx="6028518" cy="1776523"/>
      </dsp:txXfrm>
    </dsp:sp>
    <dsp:sp modelId="{B5ED81C0-8AF7-46E7-801B-9BDA682A0C43}">
      <dsp:nvSpPr>
        <dsp:cNvPr id="0" name=""/>
        <dsp:cNvSpPr/>
      </dsp:nvSpPr>
      <dsp:spPr>
        <a:xfrm>
          <a:off x="0" y="2584026"/>
          <a:ext cx="3445101" cy="2460918"/>
        </a:xfrm>
        <a:prstGeom prst="roundRect">
          <a:avLst/>
        </a:prstGeom>
        <a:solidFill>
          <a:schemeClr val="accent4">
            <a:lumMod val="75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t>Systematic Investment Plan (SIP)</a:t>
          </a:r>
          <a:endParaRPr lang="en-US" sz="4000" b="1" kern="1200" dirty="0"/>
        </a:p>
      </dsp:txBody>
      <dsp:txXfrm>
        <a:off x="120132" y="2704158"/>
        <a:ext cx="3204837" cy="22206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F541F2-1516-495D-9BBB-49E1A09B8282}">
      <dsp:nvSpPr>
        <dsp:cNvPr id="0" name=""/>
        <dsp:cNvSpPr/>
      </dsp:nvSpPr>
      <dsp:spPr>
        <a:xfrm>
          <a:off x="45" y="400074"/>
          <a:ext cx="4338920" cy="633600"/>
        </a:xfrm>
        <a:prstGeom prst="rect">
          <a:avLst/>
        </a:prstGeom>
        <a:solidFill>
          <a:schemeClr val="accent5">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Direct Mutual Fund</a:t>
          </a:r>
          <a:endParaRPr lang="en-US" sz="2200" b="1" kern="1200" dirty="0"/>
        </a:p>
      </dsp:txBody>
      <dsp:txXfrm>
        <a:off x="45" y="400074"/>
        <a:ext cx="4338920" cy="633600"/>
      </dsp:txXfrm>
    </dsp:sp>
    <dsp:sp modelId="{0A40C942-0632-4167-AF25-045C91FD368D}">
      <dsp:nvSpPr>
        <dsp:cNvPr id="0" name=""/>
        <dsp:cNvSpPr/>
      </dsp:nvSpPr>
      <dsp:spPr>
        <a:xfrm>
          <a:off x="45" y="1033674"/>
          <a:ext cx="4338920" cy="3744180"/>
        </a:xfrm>
        <a:prstGeom prst="rect">
          <a:avLst/>
        </a:prstGeom>
        <a:solidFill>
          <a:schemeClr val="accent5">
            <a:lumMod val="40000"/>
            <a:lumOff val="6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en-US" sz="2200" kern="1200" dirty="0" smtClean="0"/>
            <a:t>Directly offered by fund house. </a:t>
          </a:r>
          <a:endParaRPr lang="en-US" sz="2200" kern="1200" dirty="0"/>
        </a:p>
        <a:p>
          <a:pPr marL="228600" lvl="1" indent="-228600" algn="just" defTabSz="977900">
            <a:lnSpc>
              <a:spcPct val="90000"/>
            </a:lnSpc>
            <a:spcBef>
              <a:spcPct val="0"/>
            </a:spcBef>
            <a:spcAft>
              <a:spcPct val="15000"/>
            </a:spcAft>
            <a:buChar char="••"/>
          </a:pPr>
          <a:r>
            <a:rPr lang="en-US" sz="2200" kern="1200" dirty="0" smtClean="0"/>
            <a:t>No involvement of third party agents – brokers or distributors. </a:t>
          </a:r>
          <a:endParaRPr lang="en-US" sz="2200" kern="1200" dirty="0"/>
        </a:p>
        <a:p>
          <a:pPr marL="228600" lvl="1" indent="-228600" algn="just" defTabSz="977900">
            <a:lnSpc>
              <a:spcPct val="90000"/>
            </a:lnSpc>
            <a:spcBef>
              <a:spcPct val="0"/>
            </a:spcBef>
            <a:spcAft>
              <a:spcPct val="15000"/>
            </a:spcAft>
            <a:buChar char="••"/>
          </a:pPr>
          <a:r>
            <a:rPr lang="en-US" sz="2200" kern="1200" dirty="0" smtClean="0"/>
            <a:t>No commissions and brokerage. </a:t>
          </a:r>
          <a:endParaRPr lang="en-US" sz="2200" kern="1200" dirty="0"/>
        </a:p>
        <a:p>
          <a:pPr marL="228600" lvl="1" indent="-228600" algn="just" defTabSz="977900">
            <a:lnSpc>
              <a:spcPct val="90000"/>
            </a:lnSpc>
            <a:spcBef>
              <a:spcPct val="0"/>
            </a:spcBef>
            <a:spcAft>
              <a:spcPct val="15000"/>
            </a:spcAft>
            <a:buChar char="••"/>
          </a:pPr>
          <a:r>
            <a:rPr lang="en-US" sz="2200" kern="1200" dirty="0" smtClean="0"/>
            <a:t>Have low Expense ratio (because of no commissions).</a:t>
          </a:r>
          <a:endParaRPr lang="en-US" sz="2200" kern="1200" dirty="0"/>
        </a:p>
        <a:p>
          <a:pPr marL="228600" lvl="1" indent="-228600" algn="just" defTabSz="977900">
            <a:lnSpc>
              <a:spcPct val="90000"/>
            </a:lnSpc>
            <a:spcBef>
              <a:spcPct val="0"/>
            </a:spcBef>
            <a:spcAft>
              <a:spcPct val="15000"/>
            </a:spcAft>
            <a:buChar char="••"/>
          </a:pPr>
          <a:r>
            <a:rPr lang="en-US" sz="2200" kern="1200" dirty="0" smtClean="0"/>
            <a:t>Have high NAV.</a:t>
          </a:r>
          <a:endParaRPr lang="en-US" sz="2200" kern="1200" dirty="0"/>
        </a:p>
        <a:p>
          <a:pPr marL="228600" lvl="1" indent="-228600" algn="just" defTabSz="977900">
            <a:lnSpc>
              <a:spcPct val="90000"/>
            </a:lnSpc>
            <a:spcBef>
              <a:spcPct val="0"/>
            </a:spcBef>
            <a:spcAft>
              <a:spcPct val="15000"/>
            </a:spcAft>
            <a:buChar char="••"/>
          </a:pPr>
          <a:r>
            <a:rPr lang="en-US" sz="2200" kern="1200" dirty="0" smtClean="0"/>
            <a:t>Return is higher due to a lower expense ratio</a:t>
          </a:r>
          <a:endParaRPr lang="en-US" sz="2200" kern="1200" dirty="0"/>
        </a:p>
      </dsp:txBody>
      <dsp:txXfrm>
        <a:off x="45" y="1033674"/>
        <a:ext cx="4338920" cy="3744180"/>
      </dsp:txXfrm>
    </dsp:sp>
    <dsp:sp modelId="{BC4DEAE9-C715-48CD-AB73-8EB847E80704}">
      <dsp:nvSpPr>
        <dsp:cNvPr id="0" name=""/>
        <dsp:cNvSpPr/>
      </dsp:nvSpPr>
      <dsp:spPr>
        <a:xfrm>
          <a:off x="4946414" y="400074"/>
          <a:ext cx="4338920" cy="633600"/>
        </a:xfrm>
        <a:prstGeom prst="rect">
          <a:avLst/>
        </a:prstGeom>
        <a:solidFill>
          <a:schemeClr val="accent5">
            <a:lumMod val="50000"/>
          </a:scheme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89408" rIns="156464" bIns="89408" numCol="1" spcCol="1270" anchor="ctr" anchorCtr="0">
          <a:noAutofit/>
        </a:bodyPr>
        <a:lstStyle/>
        <a:p>
          <a:pPr lvl="0" algn="ctr" defTabSz="977900">
            <a:lnSpc>
              <a:spcPct val="90000"/>
            </a:lnSpc>
            <a:spcBef>
              <a:spcPct val="0"/>
            </a:spcBef>
            <a:spcAft>
              <a:spcPct val="35000"/>
            </a:spcAft>
          </a:pPr>
          <a:r>
            <a:rPr lang="en-US" sz="2200" b="1" kern="1200" dirty="0" smtClean="0"/>
            <a:t>Regular Mutual Fund</a:t>
          </a:r>
          <a:endParaRPr lang="en-US" sz="2200" b="1" kern="1200" dirty="0"/>
        </a:p>
      </dsp:txBody>
      <dsp:txXfrm>
        <a:off x="4946414" y="400074"/>
        <a:ext cx="4338920" cy="633600"/>
      </dsp:txXfrm>
    </dsp:sp>
    <dsp:sp modelId="{DEB8C46B-0B9A-4CF1-B85E-8A304E65D560}">
      <dsp:nvSpPr>
        <dsp:cNvPr id="0" name=""/>
        <dsp:cNvSpPr/>
      </dsp:nvSpPr>
      <dsp:spPr>
        <a:xfrm>
          <a:off x="4946414" y="1033674"/>
          <a:ext cx="4338920" cy="3744180"/>
        </a:xfrm>
        <a:prstGeom prst="rect">
          <a:avLst/>
        </a:prstGeom>
        <a:solidFill>
          <a:schemeClr val="accent5">
            <a:lumMod val="40000"/>
            <a:lumOff val="60000"/>
            <a:alpha val="90000"/>
          </a:schemeClr>
        </a:solidFill>
        <a:ln w="25400" cap="flat" cmpd="sng" algn="ctr">
          <a:solidFill>
            <a:schemeClr val="tx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7348" tIns="117348" rIns="156464" bIns="176022" numCol="1" spcCol="1270" anchor="t" anchorCtr="0">
          <a:noAutofit/>
        </a:bodyPr>
        <a:lstStyle/>
        <a:p>
          <a:pPr marL="228600" lvl="1" indent="-228600" algn="just" defTabSz="977900">
            <a:lnSpc>
              <a:spcPct val="90000"/>
            </a:lnSpc>
            <a:spcBef>
              <a:spcPct val="0"/>
            </a:spcBef>
            <a:spcAft>
              <a:spcPct val="15000"/>
            </a:spcAft>
            <a:buChar char="••"/>
          </a:pPr>
          <a:r>
            <a:rPr lang="en-US" sz="2200" kern="1200" dirty="0" smtClean="0"/>
            <a:t>Bought through an intermediary.</a:t>
          </a:r>
          <a:endParaRPr lang="en-US" sz="2200" kern="1200" dirty="0"/>
        </a:p>
        <a:p>
          <a:pPr marL="228600" lvl="1" indent="-228600" algn="just" defTabSz="977900">
            <a:lnSpc>
              <a:spcPct val="90000"/>
            </a:lnSpc>
            <a:spcBef>
              <a:spcPct val="0"/>
            </a:spcBef>
            <a:spcAft>
              <a:spcPct val="15000"/>
            </a:spcAft>
            <a:buChar char="••"/>
          </a:pPr>
          <a:r>
            <a:rPr lang="en-US" sz="2200" kern="1200" dirty="0" smtClean="0"/>
            <a:t>Intermediaries can be brokers, advisors or distributors. </a:t>
          </a:r>
          <a:endParaRPr lang="en-US" sz="2200" kern="1200" dirty="0"/>
        </a:p>
        <a:p>
          <a:pPr marL="228600" lvl="1" indent="-228600" algn="just" defTabSz="977900">
            <a:lnSpc>
              <a:spcPct val="90000"/>
            </a:lnSpc>
            <a:spcBef>
              <a:spcPct val="0"/>
            </a:spcBef>
            <a:spcAft>
              <a:spcPct val="15000"/>
            </a:spcAft>
            <a:buChar char="••"/>
          </a:pPr>
          <a:r>
            <a:rPr lang="en-US" sz="2200" kern="1200" dirty="0" smtClean="0"/>
            <a:t>Commissions and brokerage paid. </a:t>
          </a:r>
          <a:endParaRPr lang="en-US" sz="2200" kern="1200" dirty="0"/>
        </a:p>
        <a:p>
          <a:pPr marL="228600" lvl="1" indent="-228600" algn="just" defTabSz="977900">
            <a:lnSpc>
              <a:spcPct val="90000"/>
            </a:lnSpc>
            <a:spcBef>
              <a:spcPct val="0"/>
            </a:spcBef>
            <a:spcAft>
              <a:spcPct val="15000"/>
            </a:spcAft>
            <a:buChar char="••"/>
          </a:pPr>
          <a:r>
            <a:rPr lang="en-US" sz="2200" kern="1200" dirty="0" smtClean="0"/>
            <a:t>High Expense ratio as there are commissions to pay.</a:t>
          </a:r>
          <a:endParaRPr lang="en-US" sz="2200" kern="1200" dirty="0"/>
        </a:p>
        <a:p>
          <a:pPr marL="228600" lvl="1" indent="-228600" algn="just" defTabSz="977900">
            <a:lnSpc>
              <a:spcPct val="90000"/>
            </a:lnSpc>
            <a:spcBef>
              <a:spcPct val="0"/>
            </a:spcBef>
            <a:spcAft>
              <a:spcPct val="15000"/>
            </a:spcAft>
            <a:buChar char="••"/>
          </a:pPr>
          <a:r>
            <a:rPr lang="en-US" sz="2200" kern="1200" dirty="0" smtClean="0"/>
            <a:t>Low NAV.</a:t>
          </a:r>
          <a:endParaRPr lang="en-US" sz="2200" kern="1200" dirty="0"/>
        </a:p>
        <a:p>
          <a:pPr marL="228600" lvl="1" indent="-228600" algn="just" defTabSz="977900">
            <a:lnSpc>
              <a:spcPct val="90000"/>
            </a:lnSpc>
            <a:spcBef>
              <a:spcPct val="0"/>
            </a:spcBef>
            <a:spcAft>
              <a:spcPct val="15000"/>
            </a:spcAft>
            <a:buChar char="••"/>
          </a:pPr>
          <a:r>
            <a:rPr lang="en-US" sz="2200" kern="1200" dirty="0" smtClean="0"/>
            <a:t>Return is lower due to a higher expense ratio</a:t>
          </a:r>
          <a:endParaRPr lang="en-US" sz="2200" kern="1200" dirty="0"/>
        </a:p>
      </dsp:txBody>
      <dsp:txXfrm>
        <a:off x="4946414" y="1033674"/>
        <a:ext cx="4338920" cy="374418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527" cy="466545"/>
          </a:xfrm>
          <a:prstGeom prst="rect">
            <a:avLst/>
          </a:prstGeom>
        </p:spPr>
        <p:txBody>
          <a:bodyPr vert="horz" lIns="83796" tIns="41898" rIns="83796" bIns="41898" rtlCol="0"/>
          <a:lstStyle>
            <a:lvl1pPr algn="l">
              <a:defRPr sz="1100"/>
            </a:lvl1pPr>
          </a:lstStyle>
          <a:p>
            <a:endParaRPr lang="en-IN"/>
          </a:p>
        </p:txBody>
      </p:sp>
      <p:sp>
        <p:nvSpPr>
          <p:cNvPr id="3" name="Date Placeholder 2"/>
          <p:cNvSpPr>
            <a:spLocks noGrp="1"/>
          </p:cNvSpPr>
          <p:nvPr>
            <p:ph type="dt" sz="quarter" idx="1"/>
          </p:nvPr>
        </p:nvSpPr>
        <p:spPr>
          <a:xfrm>
            <a:off x="3970402" y="1"/>
            <a:ext cx="3038527" cy="466545"/>
          </a:xfrm>
          <a:prstGeom prst="rect">
            <a:avLst/>
          </a:prstGeom>
        </p:spPr>
        <p:txBody>
          <a:bodyPr vert="horz" lIns="83796" tIns="41898" rIns="83796" bIns="41898" rtlCol="0"/>
          <a:lstStyle>
            <a:lvl1pPr algn="r">
              <a:defRPr sz="1100"/>
            </a:lvl1pPr>
          </a:lstStyle>
          <a:p>
            <a:fld id="{8DC73E4E-73B0-476C-869D-FA5483EE700D}" type="datetimeFigureOut">
              <a:rPr lang="en-IN" smtClean="0"/>
              <a:t>04/12/2020</a:t>
            </a:fld>
            <a:endParaRPr lang="en-IN"/>
          </a:p>
        </p:txBody>
      </p:sp>
      <p:sp>
        <p:nvSpPr>
          <p:cNvPr id="4" name="Footer Placeholder 3"/>
          <p:cNvSpPr>
            <a:spLocks noGrp="1"/>
          </p:cNvSpPr>
          <p:nvPr>
            <p:ph type="ftr" sz="quarter" idx="2"/>
          </p:nvPr>
        </p:nvSpPr>
        <p:spPr>
          <a:xfrm>
            <a:off x="0" y="8829855"/>
            <a:ext cx="3038527" cy="466545"/>
          </a:xfrm>
          <a:prstGeom prst="rect">
            <a:avLst/>
          </a:prstGeom>
        </p:spPr>
        <p:txBody>
          <a:bodyPr vert="horz" lIns="83796" tIns="41898" rIns="83796" bIns="41898" rtlCol="0" anchor="b"/>
          <a:lstStyle>
            <a:lvl1pPr algn="l">
              <a:defRPr sz="1100"/>
            </a:lvl1pPr>
          </a:lstStyle>
          <a:p>
            <a:endParaRPr lang="en-IN"/>
          </a:p>
        </p:txBody>
      </p:sp>
      <p:sp>
        <p:nvSpPr>
          <p:cNvPr id="5" name="Slide Number Placeholder 4"/>
          <p:cNvSpPr>
            <a:spLocks noGrp="1"/>
          </p:cNvSpPr>
          <p:nvPr>
            <p:ph type="sldNum" sz="quarter" idx="3"/>
          </p:nvPr>
        </p:nvSpPr>
        <p:spPr>
          <a:xfrm>
            <a:off x="3970402" y="8829855"/>
            <a:ext cx="3038527" cy="466545"/>
          </a:xfrm>
          <a:prstGeom prst="rect">
            <a:avLst/>
          </a:prstGeom>
        </p:spPr>
        <p:txBody>
          <a:bodyPr vert="horz" lIns="83796" tIns="41898" rIns="83796" bIns="41898" rtlCol="0" anchor="b"/>
          <a:lstStyle>
            <a:lvl1pPr algn="r">
              <a:defRPr sz="1100"/>
            </a:lvl1pPr>
          </a:lstStyle>
          <a:p>
            <a:fld id="{44C30701-AEB4-4B7D-A6DB-A44757E8EA88}" type="slidenum">
              <a:rPr lang="en-IN" smtClean="0"/>
              <a:t>‹#›</a:t>
            </a:fld>
            <a:endParaRPr lang="en-IN"/>
          </a:p>
        </p:txBody>
      </p:sp>
    </p:spTree>
    <p:extLst>
      <p:ext uri="{BB962C8B-B14F-4D97-AF65-F5344CB8AC3E}">
        <p14:creationId xmlns:p14="http://schemas.microsoft.com/office/powerpoint/2010/main" val="250523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8527" cy="466545"/>
          </a:xfrm>
          <a:prstGeom prst="rect">
            <a:avLst/>
          </a:prstGeom>
        </p:spPr>
        <p:txBody>
          <a:bodyPr vert="horz" lIns="83796" tIns="41898" rIns="83796" bIns="41898" rtlCol="0"/>
          <a:lstStyle>
            <a:lvl1pPr algn="l">
              <a:defRPr sz="1100"/>
            </a:lvl1pPr>
          </a:lstStyle>
          <a:p>
            <a:endParaRPr lang="en-IN"/>
          </a:p>
        </p:txBody>
      </p:sp>
      <p:sp>
        <p:nvSpPr>
          <p:cNvPr id="3" name="Date Placeholder 2"/>
          <p:cNvSpPr>
            <a:spLocks noGrp="1"/>
          </p:cNvSpPr>
          <p:nvPr>
            <p:ph type="dt" idx="1"/>
          </p:nvPr>
        </p:nvSpPr>
        <p:spPr>
          <a:xfrm>
            <a:off x="3970402" y="1"/>
            <a:ext cx="3038527" cy="466545"/>
          </a:xfrm>
          <a:prstGeom prst="rect">
            <a:avLst/>
          </a:prstGeom>
        </p:spPr>
        <p:txBody>
          <a:bodyPr vert="horz" lIns="83796" tIns="41898" rIns="83796" bIns="41898" rtlCol="0"/>
          <a:lstStyle>
            <a:lvl1pPr algn="r">
              <a:defRPr sz="1100"/>
            </a:lvl1pPr>
          </a:lstStyle>
          <a:p>
            <a:fld id="{42FE3ADF-BF59-4134-B99A-EDC802708E50}" type="datetimeFigureOut">
              <a:rPr lang="en-IN" smtClean="0"/>
              <a:t>04/12/2020</a:t>
            </a:fld>
            <a:endParaRPr lang="en-IN"/>
          </a:p>
        </p:txBody>
      </p:sp>
      <p:sp>
        <p:nvSpPr>
          <p:cNvPr id="4" name="Slide Image Placeholder 3"/>
          <p:cNvSpPr>
            <a:spLocks noGrp="1" noRot="1" noChangeAspect="1"/>
          </p:cNvSpPr>
          <p:nvPr>
            <p:ph type="sldImg" idx="2"/>
          </p:nvPr>
        </p:nvSpPr>
        <p:spPr>
          <a:xfrm>
            <a:off x="1239838" y="1162050"/>
            <a:ext cx="4530725" cy="3136900"/>
          </a:xfrm>
          <a:prstGeom prst="rect">
            <a:avLst/>
          </a:prstGeom>
          <a:noFill/>
          <a:ln w="12700">
            <a:solidFill>
              <a:prstClr val="black"/>
            </a:solidFill>
          </a:ln>
        </p:spPr>
        <p:txBody>
          <a:bodyPr vert="horz" lIns="83796" tIns="41898" rIns="83796" bIns="41898" rtlCol="0" anchor="ctr"/>
          <a:lstStyle/>
          <a:p>
            <a:endParaRPr lang="en-IN"/>
          </a:p>
        </p:txBody>
      </p:sp>
      <p:sp>
        <p:nvSpPr>
          <p:cNvPr id="5" name="Notes Placeholder 4"/>
          <p:cNvSpPr>
            <a:spLocks noGrp="1"/>
          </p:cNvSpPr>
          <p:nvPr>
            <p:ph type="body" sz="quarter" idx="3"/>
          </p:nvPr>
        </p:nvSpPr>
        <p:spPr>
          <a:xfrm>
            <a:off x="700747" y="4473591"/>
            <a:ext cx="5608909" cy="3660587"/>
          </a:xfrm>
          <a:prstGeom prst="rect">
            <a:avLst/>
          </a:prstGeom>
        </p:spPr>
        <p:txBody>
          <a:bodyPr vert="horz" lIns="83796" tIns="41898" rIns="83796" bIns="41898"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829855"/>
            <a:ext cx="3038527" cy="466545"/>
          </a:xfrm>
          <a:prstGeom prst="rect">
            <a:avLst/>
          </a:prstGeom>
        </p:spPr>
        <p:txBody>
          <a:bodyPr vert="horz" lIns="83796" tIns="41898" rIns="83796" bIns="41898" rtlCol="0" anchor="b"/>
          <a:lstStyle>
            <a:lvl1pPr algn="l">
              <a:defRPr sz="1100"/>
            </a:lvl1pPr>
          </a:lstStyle>
          <a:p>
            <a:endParaRPr lang="en-IN"/>
          </a:p>
        </p:txBody>
      </p:sp>
      <p:sp>
        <p:nvSpPr>
          <p:cNvPr id="7" name="Slide Number Placeholder 6"/>
          <p:cNvSpPr>
            <a:spLocks noGrp="1"/>
          </p:cNvSpPr>
          <p:nvPr>
            <p:ph type="sldNum" sz="quarter" idx="5"/>
          </p:nvPr>
        </p:nvSpPr>
        <p:spPr>
          <a:xfrm>
            <a:off x="3970402" y="8829855"/>
            <a:ext cx="3038527" cy="466545"/>
          </a:xfrm>
          <a:prstGeom prst="rect">
            <a:avLst/>
          </a:prstGeom>
        </p:spPr>
        <p:txBody>
          <a:bodyPr vert="horz" lIns="83796" tIns="41898" rIns="83796" bIns="41898" rtlCol="0" anchor="b"/>
          <a:lstStyle>
            <a:lvl1pPr algn="r">
              <a:defRPr sz="1100"/>
            </a:lvl1pPr>
          </a:lstStyle>
          <a:p>
            <a:fld id="{92C3979C-F96A-4366-BC2E-1CDF5905F739}" type="slidenum">
              <a:rPr lang="en-IN" smtClean="0"/>
              <a:t>‹#›</a:t>
            </a:fld>
            <a:endParaRPr lang="en-IN"/>
          </a:p>
        </p:txBody>
      </p:sp>
    </p:spTree>
    <p:extLst>
      <p:ext uri="{BB962C8B-B14F-4D97-AF65-F5344CB8AC3E}">
        <p14:creationId xmlns:p14="http://schemas.microsoft.com/office/powerpoint/2010/main" val="1277867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xfrm>
            <a:off x="3000375" y="441325"/>
            <a:ext cx="3205163" cy="2219325"/>
          </a:xfrm>
          <a:noFill/>
          <a:ln>
            <a:solidFill>
              <a:srgbClr val="000000"/>
            </a:solidFill>
            <a:miter lim="800000"/>
            <a:headEnd/>
            <a:tailEnd/>
          </a:ln>
        </p:spPr>
      </p:sp>
      <p:sp>
        <p:nvSpPr>
          <p:cNvPr id="16387"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ltLang="en-US" dirty="0"/>
          </a:p>
        </p:txBody>
      </p:sp>
      <p:sp>
        <p:nvSpPr>
          <p:cNvPr id="16388" name="Slide Number Placeholder 3"/>
          <p:cNvSpPr>
            <a:spLocks noGrp="1"/>
          </p:cNvSpPr>
          <p:nvPr>
            <p:ph type="sldNum" sz="quarter" idx="5"/>
          </p:nvPr>
        </p:nvSpPr>
        <p:spPr bwMode="auto">
          <a:noFill/>
          <a:ln>
            <a:miter lim="800000"/>
            <a:headEnd/>
            <a:tailEnd/>
          </a:ln>
        </p:spPr>
        <p:txBody>
          <a:bodyPr/>
          <a:lstStyle/>
          <a:p>
            <a:fld id="{7BDF3239-CC68-4A3F-8E85-34C3089E0462}" type="slidenum">
              <a:rPr lang="en-US" altLang="en-US"/>
              <a:pPr/>
              <a:t>1</a:t>
            </a:fld>
            <a:endParaRPr lang="en-US" altLang="en-US" dirty="0"/>
          </a:p>
        </p:txBody>
      </p:sp>
    </p:spTree>
    <p:extLst>
      <p:ext uri="{BB962C8B-B14F-4D97-AF65-F5344CB8AC3E}">
        <p14:creationId xmlns:p14="http://schemas.microsoft.com/office/powerpoint/2010/main" val="41582762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1A85875-7C2E-4D2E-AD85-941935DC703B}" type="slidenum">
              <a:rPr lang="en-IN" smtClean="0"/>
              <a:t>8</a:t>
            </a:fld>
            <a:endParaRPr lang="en-IN"/>
          </a:p>
        </p:txBody>
      </p:sp>
    </p:spTree>
    <p:extLst>
      <p:ext uri="{BB962C8B-B14F-4D97-AF65-F5344CB8AC3E}">
        <p14:creationId xmlns:p14="http://schemas.microsoft.com/office/powerpoint/2010/main" val="1655628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solidFill>
                <a:srgbClr val="000000"/>
              </a:solidFill>
              <a:latin typeface="Verdana" pitchFamily="34" charset="0"/>
              <a:ea typeface="Verdana" pitchFamily="34" charset="0"/>
              <a:cs typeface="Verdana" pitchFamily="34" charset="0"/>
            </a:endParaRPr>
          </a:p>
        </p:txBody>
      </p:sp>
      <p:sp>
        <p:nvSpPr>
          <p:cNvPr id="4" name="Slide Number Placeholder 3"/>
          <p:cNvSpPr>
            <a:spLocks noGrp="1"/>
          </p:cNvSpPr>
          <p:nvPr>
            <p:ph type="sldNum" sz="quarter" idx="5"/>
          </p:nvPr>
        </p:nvSpPr>
        <p:spPr/>
        <p:txBody>
          <a:bodyPr/>
          <a:lstStyle/>
          <a:p>
            <a:fld id="{81A85875-7C2E-4D2E-AD85-941935DC703B}" type="slidenum">
              <a:rPr lang="en-IN" smtClean="0"/>
              <a:t>12</a:t>
            </a:fld>
            <a:endParaRPr lang="en-IN"/>
          </a:p>
        </p:txBody>
      </p:sp>
    </p:spTree>
    <p:extLst>
      <p:ext uri="{BB962C8B-B14F-4D97-AF65-F5344CB8AC3E}">
        <p14:creationId xmlns:p14="http://schemas.microsoft.com/office/powerpoint/2010/main" val="215554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2C3979C-F96A-4366-BC2E-1CDF5905F739}" type="slidenum">
              <a:rPr lang="en-IN" smtClean="0"/>
              <a:t>19</a:t>
            </a:fld>
            <a:endParaRPr lang="en-IN"/>
          </a:p>
        </p:txBody>
      </p:sp>
    </p:spTree>
    <p:extLst>
      <p:ext uri="{BB962C8B-B14F-4D97-AF65-F5344CB8AC3E}">
        <p14:creationId xmlns:p14="http://schemas.microsoft.com/office/powerpoint/2010/main" val="301469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28" name="PlaceHolder 2"/>
          <p:cNvSpPr>
            <a:spLocks noGrp="1"/>
          </p:cNvSpPr>
          <p:nvPr>
            <p:ph type="body"/>
          </p:nvPr>
        </p:nvSpPr>
        <p:spPr>
          <a:xfrm>
            <a:off x="495000" y="1604520"/>
            <a:ext cx="891468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95000" y="3682080"/>
            <a:ext cx="8914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31"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32"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33"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en-IN" sz="3200" b="0" strike="noStrike" spc="-1">
              <a:latin typeface="Arial"/>
            </a:endParaRPr>
          </a:p>
        </p:txBody>
      </p:sp>
      <p:sp>
        <p:nvSpPr>
          <p:cNvPr id="34"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36"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IN" sz="3200" b="0" strike="noStrike" spc="-1">
              <a:latin typeface="Arial"/>
            </a:endParaRPr>
          </a:p>
        </p:txBody>
      </p:sp>
      <p:sp>
        <p:nvSpPr>
          <p:cNvPr id="37"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IN" sz="3200" b="0" strike="noStrike" spc="-1">
              <a:latin typeface="Arial"/>
            </a:endParaRPr>
          </a:p>
        </p:txBody>
      </p:sp>
      <p:sp>
        <p:nvSpPr>
          <p:cNvPr id="38"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IN" sz="3200" b="0" strike="noStrike" spc="-1">
              <a:latin typeface="Arial"/>
            </a:endParaRPr>
          </a:p>
        </p:txBody>
      </p:sp>
      <p:sp>
        <p:nvSpPr>
          <p:cNvPr id="39"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en-IN" sz="3200" b="0" strike="noStrike" spc="-1">
              <a:latin typeface="Arial"/>
            </a:endParaRPr>
          </a:p>
        </p:txBody>
      </p:sp>
      <p:sp>
        <p:nvSpPr>
          <p:cNvPr id="40"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IN" sz="3200" b="0" strike="noStrike" spc="-1">
              <a:latin typeface="Arial"/>
            </a:endParaRPr>
          </a:p>
        </p:txBody>
      </p:sp>
      <p:sp>
        <p:nvSpPr>
          <p:cNvPr id="41"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Title Slide">
    <p:spTree>
      <p:nvGrpSpPr>
        <p:cNvPr id="1" name=""/>
        <p:cNvGrpSpPr/>
        <p:nvPr/>
      </p:nvGrpSpPr>
      <p:grpSpPr>
        <a:xfrm>
          <a:off x="0" y="0"/>
          <a:ext cx="0" cy="0"/>
          <a:chOff x="0" y="0"/>
          <a:chExt cx="0" cy="0"/>
        </a:xfrm>
      </p:grpSpPr>
      <p:sp>
        <p:nvSpPr>
          <p:cNvPr id="5" name="Rectangle 11"/>
          <p:cNvSpPr/>
          <p:nvPr userDrawn="1"/>
        </p:nvSpPr>
        <p:spPr>
          <a:xfrm>
            <a:off x="454025" y="5916614"/>
            <a:ext cx="8997950" cy="136525"/>
          </a:xfrm>
          <a:prstGeom prst="rect">
            <a:avLst/>
          </a:prstGeom>
          <a:solidFill>
            <a:srgbClr val="0771B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3" rIns="91363" bIns="45683" anchor="ctr"/>
          <a:lstStyle/>
          <a:p>
            <a:pPr algn="ctr" eaLnBrk="1" fontAlgn="auto" hangingPunct="1">
              <a:spcBef>
                <a:spcPts val="0"/>
              </a:spcBef>
              <a:spcAft>
                <a:spcPts val="0"/>
              </a:spcAft>
              <a:defRPr/>
            </a:pPr>
            <a:endParaRPr lang="en-US" dirty="0"/>
          </a:p>
        </p:txBody>
      </p:sp>
      <p:sp>
        <p:nvSpPr>
          <p:cNvPr id="6" name="Rectangle 88"/>
          <p:cNvSpPr/>
          <p:nvPr userDrawn="1"/>
        </p:nvSpPr>
        <p:spPr>
          <a:xfrm>
            <a:off x="454025" y="5965826"/>
            <a:ext cx="8997950" cy="136525"/>
          </a:xfrm>
          <a:prstGeom prst="rect">
            <a:avLst/>
          </a:prstGeom>
          <a:solidFill>
            <a:srgbClr val="0771B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3" rIns="91363" bIns="45683" anchor="ctr"/>
          <a:lstStyle/>
          <a:p>
            <a:pPr algn="ctr" eaLnBrk="1" fontAlgn="auto" hangingPunct="1">
              <a:spcBef>
                <a:spcPts val="0"/>
              </a:spcBef>
              <a:spcAft>
                <a:spcPts val="0"/>
              </a:spcAft>
              <a:defRPr/>
            </a:pPr>
            <a:endParaRPr lang="en-US" dirty="0"/>
          </a:p>
        </p:txBody>
      </p:sp>
      <p:sp>
        <p:nvSpPr>
          <p:cNvPr id="8" name="Rectangle 103"/>
          <p:cNvSpPr/>
          <p:nvPr userDrawn="1"/>
        </p:nvSpPr>
        <p:spPr>
          <a:xfrm>
            <a:off x="454025" y="1190626"/>
            <a:ext cx="8997950" cy="136525"/>
          </a:xfrm>
          <a:prstGeom prst="rect">
            <a:avLst/>
          </a:prstGeom>
          <a:solidFill>
            <a:srgbClr val="0771B0"/>
          </a:solidFill>
          <a:ln>
            <a:noFill/>
          </a:ln>
        </p:spPr>
        <p:style>
          <a:lnRef idx="2">
            <a:schemeClr val="accent1">
              <a:shade val="50000"/>
            </a:schemeClr>
          </a:lnRef>
          <a:fillRef idx="1">
            <a:schemeClr val="accent1"/>
          </a:fillRef>
          <a:effectRef idx="0">
            <a:schemeClr val="accent1"/>
          </a:effectRef>
          <a:fontRef idx="minor">
            <a:schemeClr val="lt1"/>
          </a:fontRef>
        </p:style>
        <p:txBody>
          <a:bodyPr lIns="91363" tIns="45683" rIns="91363" bIns="45683" anchor="ctr"/>
          <a:lstStyle/>
          <a:p>
            <a:pPr algn="ctr" eaLnBrk="1" fontAlgn="auto" hangingPunct="1">
              <a:spcBef>
                <a:spcPts val="0"/>
              </a:spcBef>
              <a:spcAft>
                <a:spcPts val="0"/>
              </a:spcAft>
              <a:defRPr/>
            </a:pPr>
            <a:endParaRPr lang="en-US" dirty="0"/>
          </a:p>
        </p:txBody>
      </p:sp>
      <p:pic>
        <p:nvPicPr>
          <p:cNvPr id="12" name="Picture 6" descr="http://www.sebi.gov.in/cms/sebi_data/gimages/press_logo.jpg"/>
          <p:cNvPicPr>
            <a:picLocks noChangeAspect="1" noChangeArrowheads="1"/>
          </p:cNvPicPr>
          <p:nvPr userDrawn="1"/>
        </p:nvPicPr>
        <p:blipFill>
          <a:blip r:embed="rId2" cstate="print"/>
          <a:srcRect/>
          <a:stretch>
            <a:fillRect/>
          </a:stretch>
        </p:blipFill>
        <p:spPr bwMode="auto">
          <a:xfrm>
            <a:off x="457201" y="228600"/>
            <a:ext cx="6400800" cy="919818"/>
          </a:xfrm>
          <a:prstGeom prst="rect">
            <a:avLst/>
          </a:prstGeom>
          <a:noFill/>
          <a:ln w="9525">
            <a:noFill/>
            <a:miter lim="800000"/>
            <a:headEnd/>
            <a:tailEnd/>
          </a:ln>
        </p:spPr>
      </p:pic>
    </p:spTree>
    <p:extLst>
      <p:ext uri="{BB962C8B-B14F-4D97-AF65-F5344CB8AC3E}">
        <p14:creationId xmlns:p14="http://schemas.microsoft.com/office/powerpoint/2010/main" val="37209419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49"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51" name="PlaceHolder 2"/>
          <p:cNvSpPr>
            <a:spLocks noGrp="1"/>
          </p:cNvSpPr>
          <p:nvPr>
            <p:ph type="body"/>
          </p:nvPr>
        </p:nvSpPr>
        <p:spPr>
          <a:xfrm>
            <a:off x="495000" y="1604520"/>
            <a:ext cx="89146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53" name="PlaceHolder 2"/>
          <p:cNvSpPr>
            <a:spLocks noGrp="1"/>
          </p:cNvSpPr>
          <p:nvPr>
            <p:ph type="body"/>
          </p:nvPr>
        </p:nvSpPr>
        <p:spPr>
          <a:xfrm>
            <a:off x="495000" y="1604520"/>
            <a:ext cx="4350240" cy="397692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5063040" y="1604520"/>
            <a:ext cx="435024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495360" y="146160"/>
            <a:ext cx="7501680" cy="3494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58"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59" name="PlaceHolder 3"/>
          <p:cNvSpPr>
            <a:spLocks noGrp="1"/>
          </p:cNvSpPr>
          <p:nvPr>
            <p:ph type="body"/>
          </p:nvPr>
        </p:nvSpPr>
        <p:spPr>
          <a:xfrm>
            <a:off x="5063040" y="1604520"/>
            <a:ext cx="4350240" cy="3976920"/>
          </a:xfrm>
          <a:prstGeom prst="rect">
            <a:avLst/>
          </a:prstGeom>
        </p:spPr>
        <p:txBody>
          <a:bodyPr lIns="0" tIns="0" rIns="0" bIns="0">
            <a:normAutofit/>
          </a:bodyPr>
          <a:lstStyle/>
          <a:p>
            <a:endParaRPr lang="en-IN" sz="3200" b="0" strike="noStrike" spc="-1">
              <a:latin typeface="Arial"/>
            </a:endParaRPr>
          </a:p>
        </p:txBody>
      </p:sp>
      <p:sp>
        <p:nvSpPr>
          <p:cNvPr id="60"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62" name="PlaceHolder 2"/>
          <p:cNvSpPr>
            <a:spLocks noGrp="1"/>
          </p:cNvSpPr>
          <p:nvPr>
            <p:ph type="body"/>
          </p:nvPr>
        </p:nvSpPr>
        <p:spPr>
          <a:xfrm>
            <a:off x="495000" y="1604520"/>
            <a:ext cx="4350240" cy="3976920"/>
          </a:xfrm>
          <a:prstGeom prst="rect">
            <a:avLst/>
          </a:prstGeom>
        </p:spPr>
        <p:txBody>
          <a:bodyPr lIns="0" tIns="0" rIns="0" bIns="0">
            <a:normAutofit/>
          </a:bodyPr>
          <a:lstStyle/>
          <a:p>
            <a:endParaRPr lang="en-IN" sz="3200" b="0" strike="noStrike" spc="-1">
              <a:latin typeface="Arial"/>
            </a:endParaRPr>
          </a:p>
        </p:txBody>
      </p:sp>
      <p:sp>
        <p:nvSpPr>
          <p:cNvPr id="63"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64"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6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6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68" name="PlaceHolder 4"/>
          <p:cNvSpPr>
            <a:spLocks noGrp="1"/>
          </p:cNvSpPr>
          <p:nvPr>
            <p:ph type="body"/>
          </p:nvPr>
        </p:nvSpPr>
        <p:spPr>
          <a:xfrm>
            <a:off x="495000" y="3682080"/>
            <a:ext cx="8914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70" name="PlaceHolder 2"/>
          <p:cNvSpPr>
            <a:spLocks noGrp="1"/>
          </p:cNvSpPr>
          <p:nvPr>
            <p:ph type="body"/>
          </p:nvPr>
        </p:nvSpPr>
        <p:spPr>
          <a:xfrm>
            <a:off x="495000" y="1604520"/>
            <a:ext cx="8914680" cy="1896840"/>
          </a:xfrm>
          <a:prstGeom prst="rect">
            <a:avLst/>
          </a:prstGeom>
        </p:spPr>
        <p:txBody>
          <a:bodyPr lIns="0" tIns="0" rIns="0" bIns="0">
            <a:normAutofit/>
          </a:bodyPr>
          <a:lstStyle/>
          <a:p>
            <a:endParaRPr lang="en-IN" sz="3200" b="0" strike="noStrike" spc="-1">
              <a:latin typeface="Arial"/>
            </a:endParaRPr>
          </a:p>
        </p:txBody>
      </p:sp>
      <p:sp>
        <p:nvSpPr>
          <p:cNvPr id="71" name="PlaceHolder 3"/>
          <p:cNvSpPr>
            <a:spLocks noGrp="1"/>
          </p:cNvSpPr>
          <p:nvPr>
            <p:ph type="body"/>
          </p:nvPr>
        </p:nvSpPr>
        <p:spPr>
          <a:xfrm>
            <a:off x="495000" y="3682080"/>
            <a:ext cx="8914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73"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78"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IN" sz="3200" b="0" strike="noStrike" spc="-1">
              <a:latin typeface="Arial"/>
            </a:endParaRPr>
          </a:p>
        </p:txBody>
      </p:sp>
      <p:sp>
        <p:nvSpPr>
          <p:cNvPr id="79"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IN" sz="3200" b="0" strike="noStrike" spc="-1">
              <a:latin typeface="Arial"/>
            </a:endParaRPr>
          </a:p>
        </p:txBody>
      </p:sp>
      <p:sp>
        <p:nvSpPr>
          <p:cNvPr id="80"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IN" sz="3200" b="0" strike="noStrike" spc="-1">
              <a:latin typeface="Arial"/>
            </a:endParaRPr>
          </a:p>
        </p:txBody>
      </p:sp>
      <p:sp>
        <p:nvSpPr>
          <p:cNvPr id="81"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en-IN" sz="3200" b="0" strike="noStrike" spc="-1">
              <a:latin typeface="Arial"/>
            </a:endParaRPr>
          </a:p>
        </p:txBody>
      </p:sp>
      <p:sp>
        <p:nvSpPr>
          <p:cNvPr id="82"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IN" sz="3200" b="0" strike="noStrike" spc="-1">
              <a:latin typeface="Arial"/>
            </a:endParaRPr>
          </a:p>
        </p:txBody>
      </p:sp>
      <p:sp>
        <p:nvSpPr>
          <p:cNvPr id="83"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2"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33" name="PlaceHolder 2"/>
          <p:cNvSpPr>
            <a:spLocks noGrp="1"/>
          </p:cNvSpPr>
          <p:nvPr>
            <p:ph type="subTitle"/>
          </p:nvPr>
        </p:nvSpPr>
        <p:spPr>
          <a:xfrm>
            <a:off x="495000" y="1604520"/>
            <a:ext cx="8914680" cy="397692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35" name="PlaceHolder 2"/>
          <p:cNvSpPr>
            <a:spLocks noGrp="1"/>
          </p:cNvSpPr>
          <p:nvPr>
            <p:ph type="body"/>
          </p:nvPr>
        </p:nvSpPr>
        <p:spPr>
          <a:xfrm>
            <a:off x="495000" y="1604520"/>
            <a:ext cx="89146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37" name="PlaceHolder 2"/>
          <p:cNvSpPr>
            <a:spLocks noGrp="1"/>
          </p:cNvSpPr>
          <p:nvPr>
            <p:ph type="body"/>
          </p:nvPr>
        </p:nvSpPr>
        <p:spPr>
          <a:xfrm>
            <a:off x="495000" y="1604520"/>
            <a:ext cx="4350240" cy="3976920"/>
          </a:xfrm>
          <a:prstGeom prst="rect">
            <a:avLst/>
          </a:prstGeom>
        </p:spPr>
        <p:txBody>
          <a:bodyPr lIns="0" tIns="0" rIns="0" bIns="0">
            <a:normAutofit/>
          </a:bodyPr>
          <a:lstStyle/>
          <a:p>
            <a:endParaRPr lang="en-IN" sz="3200" b="0" strike="noStrike" spc="-1">
              <a:latin typeface="Arial"/>
            </a:endParaRPr>
          </a:p>
        </p:txBody>
      </p:sp>
      <p:sp>
        <p:nvSpPr>
          <p:cNvPr id="138" name="PlaceHolder 3"/>
          <p:cNvSpPr>
            <a:spLocks noGrp="1"/>
          </p:cNvSpPr>
          <p:nvPr>
            <p:ph type="body"/>
          </p:nvPr>
        </p:nvSpPr>
        <p:spPr>
          <a:xfrm>
            <a:off x="5063040" y="1604520"/>
            <a:ext cx="435024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9" name="PlaceHolder 2"/>
          <p:cNvSpPr>
            <a:spLocks noGrp="1"/>
          </p:cNvSpPr>
          <p:nvPr>
            <p:ph type="body"/>
          </p:nvPr>
        </p:nvSpPr>
        <p:spPr>
          <a:xfrm>
            <a:off x="495000" y="1604520"/>
            <a:ext cx="891468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9"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0" name="PlaceHolder 1"/>
          <p:cNvSpPr>
            <a:spLocks noGrp="1"/>
          </p:cNvSpPr>
          <p:nvPr>
            <p:ph type="subTitle"/>
          </p:nvPr>
        </p:nvSpPr>
        <p:spPr>
          <a:xfrm>
            <a:off x="495360" y="146160"/>
            <a:ext cx="7501680" cy="3494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42"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143" name="PlaceHolder 3"/>
          <p:cNvSpPr>
            <a:spLocks noGrp="1"/>
          </p:cNvSpPr>
          <p:nvPr>
            <p:ph type="body"/>
          </p:nvPr>
        </p:nvSpPr>
        <p:spPr>
          <a:xfrm>
            <a:off x="5063040" y="1604520"/>
            <a:ext cx="4350240" cy="3976920"/>
          </a:xfrm>
          <a:prstGeom prst="rect">
            <a:avLst/>
          </a:prstGeom>
        </p:spPr>
        <p:txBody>
          <a:bodyPr lIns="0" tIns="0" rIns="0" bIns="0">
            <a:normAutofit/>
          </a:bodyPr>
          <a:lstStyle/>
          <a:p>
            <a:endParaRPr lang="en-IN" sz="3200" b="0" strike="noStrike" spc="-1">
              <a:latin typeface="Arial"/>
            </a:endParaRPr>
          </a:p>
        </p:txBody>
      </p:sp>
      <p:sp>
        <p:nvSpPr>
          <p:cNvPr id="144"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46" name="PlaceHolder 2"/>
          <p:cNvSpPr>
            <a:spLocks noGrp="1"/>
          </p:cNvSpPr>
          <p:nvPr>
            <p:ph type="body"/>
          </p:nvPr>
        </p:nvSpPr>
        <p:spPr>
          <a:xfrm>
            <a:off x="495000" y="1604520"/>
            <a:ext cx="4350240" cy="3976920"/>
          </a:xfrm>
          <a:prstGeom prst="rect">
            <a:avLst/>
          </a:prstGeom>
        </p:spPr>
        <p:txBody>
          <a:bodyPr lIns="0" tIns="0" rIns="0" bIns="0">
            <a:normAutofit/>
          </a:bodyPr>
          <a:lstStyle/>
          <a:p>
            <a:endParaRPr lang="en-IN" sz="3200" b="0" strike="noStrike" spc="-1">
              <a:latin typeface="Arial"/>
            </a:endParaRPr>
          </a:p>
        </p:txBody>
      </p:sp>
      <p:sp>
        <p:nvSpPr>
          <p:cNvPr id="147"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148"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50"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15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152" name="PlaceHolder 4"/>
          <p:cNvSpPr>
            <a:spLocks noGrp="1"/>
          </p:cNvSpPr>
          <p:nvPr>
            <p:ph type="body"/>
          </p:nvPr>
        </p:nvSpPr>
        <p:spPr>
          <a:xfrm>
            <a:off x="495000" y="3682080"/>
            <a:ext cx="8914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54" name="PlaceHolder 2"/>
          <p:cNvSpPr>
            <a:spLocks noGrp="1"/>
          </p:cNvSpPr>
          <p:nvPr>
            <p:ph type="body"/>
          </p:nvPr>
        </p:nvSpPr>
        <p:spPr>
          <a:xfrm>
            <a:off x="495000" y="1604520"/>
            <a:ext cx="8914680" cy="1896840"/>
          </a:xfrm>
          <a:prstGeom prst="rect">
            <a:avLst/>
          </a:prstGeom>
        </p:spPr>
        <p:txBody>
          <a:bodyPr lIns="0" tIns="0" rIns="0" bIns="0">
            <a:normAutofit/>
          </a:bodyPr>
          <a:lstStyle/>
          <a:p>
            <a:endParaRPr lang="en-IN" sz="3200" b="0" strike="noStrike" spc="-1">
              <a:latin typeface="Arial"/>
            </a:endParaRPr>
          </a:p>
        </p:txBody>
      </p:sp>
      <p:sp>
        <p:nvSpPr>
          <p:cNvPr id="155" name="PlaceHolder 3"/>
          <p:cNvSpPr>
            <a:spLocks noGrp="1"/>
          </p:cNvSpPr>
          <p:nvPr>
            <p:ph type="body"/>
          </p:nvPr>
        </p:nvSpPr>
        <p:spPr>
          <a:xfrm>
            <a:off x="495000" y="3682080"/>
            <a:ext cx="8914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6"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57"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158"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159"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en-IN" sz="3200" b="0" strike="noStrike" spc="-1">
              <a:latin typeface="Arial"/>
            </a:endParaRPr>
          </a:p>
        </p:txBody>
      </p:sp>
      <p:sp>
        <p:nvSpPr>
          <p:cNvPr id="160" name="PlaceHolder 5"/>
          <p:cNvSpPr>
            <a:spLocks noGrp="1"/>
          </p:cNvSpPr>
          <p:nvPr>
            <p:ph type="body"/>
          </p:nvPr>
        </p:nvSpPr>
        <p:spPr>
          <a:xfrm>
            <a:off x="506304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62" name="PlaceHolder 2"/>
          <p:cNvSpPr>
            <a:spLocks noGrp="1"/>
          </p:cNvSpPr>
          <p:nvPr>
            <p:ph type="body"/>
          </p:nvPr>
        </p:nvSpPr>
        <p:spPr>
          <a:xfrm>
            <a:off x="495000" y="1604520"/>
            <a:ext cx="2870280" cy="1896840"/>
          </a:xfrm>
          <a:prstGeom prst="rect">
            <a:avLst/>
          </a:prstGeom>
        </p:spPr>
        <p:txBody>
          <a:bodyPr lIns="0" tIns="0" rIns="0" bIns="0">
            <a:normAutofit/>
          </a:bodyPr>
          <a:lstStyle/>
          <a:p>
            <a:endParaRPr lang="en-IN" sz="3200" b="0" strike="noStrike" spc="-1">
              <a:latin typeface="Arial"/>
            </a:endParaRPr>
          </a:p>
        </p:txBody>
      </p:sp>
      <p:sp>
        <p:nvSpPr>
          <p:cNvPr id="163" name="PlaceHolder 3"/>
          <p:cNvSpPr>
            <a:spLocks noGrp="1"/>
          </p:cNvSpPr>
          <p:nvPr>
            <p:ph type="body"/>
          </p:nvPr>
        </p:nvSpPr>
        <p:spPr>
          <a:xfrm>
            <a:off x="3509280" y="1604520"/>
            <a:ext cx="2870280" cy="1896840"/>
          </a:xfrm>
          <a:prstGeom prst="rect">
            <a:avLst/>
          </a:prstGeom>
        </p:spPr>
        <p:txBody>
          <a:bodyPr lIns="0" tIns="0" rIns="0" bIns="0">
            <a:normAutofit/>
          </a:bodyPr>
          <a:lstStyle/>
          <a:p>
            <a:endParaRPr lang="en-IN" sz="3200" b="0" strike="noStrike" spc="-1">
              <a:latin typeface="Arial"/>
            </a:endParaRPr>
          </a:p>
        </p:txBody>
      </p:sp>
      <p:sp>
        <p:nvSpPr>
          <p:cNvPr id="164" name="PlaceHolder 4"/>
          <p:cNvSpPr>
            <a:spLocks noGrp="1"/>
          </p:cNvSpPr>
          <p:nvPr>
            <p:ph type="body"/>
          </p:nvPr>
        </p:nvSpPr>
        <p:spPr>
          <a:xfrm>
            <a:off x="6523200" y="1604520"/>
            <a:ext cx="2870280" cy="1896840"/>
          </a:xfrm>
          <a:prstGeom prst="rect">
            <a:avLst/>
          </a:prstGeom>
        </p:spPr>
        <p:txBody>
          <a:bodyPr lIns="0" tIns="0" rIns="0" bIns="0">
            <a:normAutofit/>
          </a:bodyPr>
          <a:lstStyle/>
          <a:p>
            <a:endParaRPr lang="en-IN" sz="3200" b="0" strike="noStrike" spc="-1">
              <a:latin typeface="Arial"/>
            </a:endParaRPr>
          </a:p>
        </p:txBody>
      </p:sp>
      <p:sp>
        <p:nvSpPr>
          <p:cNvPr id="165" name="PlaceHolder 5"/>
          <p:cNvSpPr>
            <a:spLocks noGrp="1"/>
          </p:cNvSpPr>
          <p:nvPr>
            <p:ph type="body"/>
          </p:nvPr>
        </p:nvSpPr>
        <p:spPr>
          <a:xfrm>
            <a:off x="495000" y="3682080"/>
            <a:ext cx="2870280" cy="1896840"/>
          </a:xfrm>
          <a:prstGeom prst="rect">
            <a:avLst/>
          </a:prstGeom>
        </p:spPr>
        <p:txBody>
          <a:bodyPr lIns="0" tIns="0" rIns="0" bIns="0">
            <a:normAutofit/>
          </a:bodyPr>
          <a:lstStyle/>
          <a:p>
            <a:endParaRPr lang="en-IN" sz="3200" b="0" strike="noStrike" spc="-1">
              <a:latin typeface="Arial"/>
            </a:endParaRPr>
          </a:p>
        </p:txBody>
      </p:sp>
      <p:sp>
        <p:nvSpPr>
          <p:cNvPr id="166" name="PlaceHolder 6"/>
          <p:cNvSpPr>
            <a:spLocks noGrp="1"/>
          </p:cNvSpPr>
          <p:nvPr>
            <p:ph type="body"/>
          </p:nvPr>
        </p:nvSpPr>
        <p:spPr>
          <a:xfrm>
            <a:off x="3509280" y="3682080"/>
            <a:ext cx="2870280" cy="1896840"/>
          </a:xfrm>
          <a:prstGeom prst="rect">
            <a:avLst/>
          </a:prstGeom>
        </p:spPr>
        <p:txBody>
          <a:bodyPr lIns="0" tIns="0" rIns="0" bIns="0">
            <a:normAutofit/>
          </a:bodyPr>
          <a:lstStyle/>
          <a:p>
            <a:endParaRPr lang="en-IN" sz="3200" b="0" strike="noStrike" spc="-1">
              <a:latin typeface="Arial"/>
            </a:endParaRPr>
          </a:p>
        </p:txBody>
      </p:sp>
      <p:sp>
        <p:nvSpPr>
          <p:cNvPr id="167" name="PlaceHolder 7"/>
          <p:cNvSpPr>
            <a:spLocks noGrp="1"/>
          </p:cNvSpPr>
          <p:nvPr>
            <p:ph type="body"/>
          </p:nvPr>
        </p:nvSpPr>
        <p:spPr>
          <a:xfrm>
            <a:off x="6523200" y="3682080"/>
            <a:ext cx="2870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1" name="PlaceHolder 2"/>
          <p:cNvSpPr>
            <a:spLocks noGrp="1"/>
          </p:cNvSpPr>
          <p:nvPr>
            <p:ph type="body"/>
          </p:nvPr>
        </p:nvSpPr>
        <p:spPr>
          <a:xfrm>
            <a:off x="495000" y="1604520"/>
            <a:ext cx="4350240" cy="3976920"/>
          </a:xfrm>
          <a:prstGeom prst="rect">
            <a:avLst/>
          </a:prstGeom>
        </p:spPr>
        <p:txBody>
          <a:bodyPr lIns="0" tIns="0" rIns="0" bIns="0">
            <a:normAutofit/>
          </a:bodyPr>
          <a:lstStyle/>
          <a:p>
            <a:endParaRPr lang="en-IN" sz="3200" b="0" strike="noStrike" spc="-1">
              <a:latin typeface="Arial"/>
            </a:endParaRPr>
          </a:p>
        </p:txBody>
      </p:sp>
      <p:sp>
        <p:nvSpPr>
          <p:cNvPr id="12" name="PlaceHolder 3"/>
          <p:cNvSpPr>
            <a:spLocks noGrp="1"/>
          </p:cNvSpPr>
          <p:nvPr>
            <p:ph type="body"/>
          </p:nvPr>
        </p:nvSpPr>
        <p:spPr>
          <a:xfrm>
            <a:off x="5063040" y="1604520"/>
            <a:ext cx="4350240" cy="397692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95360" y="146160"/>
            <a:ext cx="7501680" cy="349416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5063040" y="1604520"/>
            <a:ext cx="4350240" cy="397692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49500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495000" y="1604520"/>
            <a:ext cx="4350240" cy="397692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5063040" y="3682080"/>
            <a:ext cx="4350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95360" y="146160"/>
            <a:ext cx="7501680" cy="75348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495000" y="1604520"/>
            <a:ext cx="43502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5063040" y="1604520"/>
            <a:ext cx="4350240" cy="1896840"/>
          </a:xfrm>
          <a:prstGeom prst="rect">
            <a:avLst/>
          </a:prstGeom>
        </p:spPr>
        <p:txBody>
          <a:bodyPr lIns="0" tIns="0" rIns="0" bIns="0">
            <a:normAutofit/>
          </a:bodyPr>
          <a:lstStyle/>
          <a:p>
            <a:endParaRPr lang="en-IN" sz="3200" b="0" strike="noStrike" spc="-1">
              <a:latin typeface="Arial"/>
            </a:endParaRPr>
          </a:p>
        </p:txBody>
      </p:sp>
      <p:sp>
        <p:nvSpPr>
          <p:cNvPr id="26" name="PlaceHolder 4"/>
          <p:cNvSpPr>
            <a:spLocks noGrp="1"/>
          </p:cNvSpPr>
          <p:nvPr>
            <p:ph type="body"/>
          </p:nvPr>
        </p:nvSpPr>
        <p:spPr>
          <a:xfrm>
            <a:off x="495000" y="3682080"/>
            <a:ext cx="89146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6" name="Group 1"/>
          <p:cNvGrpSpPr/>
          <p:nvPr/>
        </p:nvGrpSpPr>
        <p:grpSpPr>
          <a:xfrm>
            <a:off x="263520" y="663840"/>
            <a:ext cx="9145440" cy="222120"/>
            <a:chOff x="263520" y="663840"/>
            <a:chExt cx="9145440" cy="222120"/>
          </a:xfrm>
        </p:grpSpPr>
        <p:sp>
          <p:nvSpPr>
            <p:cNvPr id="7" name="Line 2"/>
            <p:cNvSpPr/>
            <p:nvPr/>
          </p:nvSpPr>
          <p:spPr>
            <a:xfrm>
              <a:off x="266400" y="885600"/>
              <a:ext cx="9142560" cy="360"/>
            </a:xfrm>
            <a:prstGeom prst="line">
              <a:avLst/>
            </a:prstGeom>
            <a:ln w="31680">
              <a:solidFill>
                <a:srgbClr val="0771B0"/>
              </a:solidFill>
              <a:round/>
            </a:ln>
          </p:spPr>
          <p:style>
            <a:lnRef idx="0">
              <a:scrgbClr r="0" g="0" b="0"/>
            </a:lnRef>
            <a:fillRef idx="0">
              <a:scrgbClr r="0" g="0" b="0"/>
            </a:fillRef>
            <a:effectRef idx="0">
              <a:scrgbClr r="0" g="0" b="0"/>
            </a:effectRef>
            <a:fontRef idx="minor"/>
          </p:style>
        </p:sp>
        <p:sp>
          <p:nvSpPr>
            <p:cNvPr id="2" name="CustomShape 3"/>
            <p:cNvSpPr/>
            <p:nvPr/>
          </p:nvSpPr>
          <p:spPr>
            <a:xfrm>
              <a:off x="263520" y="663840"/>
              <a:ext cx="11880" cy="11880"/>
            </a:xfrm>
            <a:prstGeom prst="rect">
              <a:avLst/>
            </a:prstGeom>
            <a:solidFill>
              <a:srgbClr val="0771B0"/>
            </a:solidFill>
            <a:ln w="12600">
              <a:noFill/>
            </a:ln>
          </p:spPr>
          <p:style>
            <a:lnRef idx="0">
              <a:scrgbClr r="0" g="0" b="0"/>
            </a:lnRef>
            <a:fillRef idx="0">
              <a:scrgbClr r="0" g="0" b="0"/>
            </a:fillRef>
            <a:effectRef idx="0">
              <a:scrgbClr r="0" g="0" b="0"/>
            </a:effectRef>
            <a:fontRef idx="minor"/>
          </p:style>
        </p:sp>
      </p:grpSp>
      <p:sp>
        <p:nvSpPr>
          <p:cNvPr id="3" name="Line 4"/>
          <p:cNvSpPr/>
          <p:nvPr/>
        </p:nvSpPr>
        <p:spPr>
          <a:xfrm>
            <a:off x="495000" y="6324480"/>
            <a:ext cx="9144000" cy="1440"/>
          </a:xfrm>
          <a:prstGeom prst="line">
            <a:avLst/>
          </a:prstGeom>
          <a:ln w="31680">
            <a:solidFill>
              <a:srgbClr val="0771B0"/>
            </a:solidFill>
            <a:round/>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495360" y="146160"/>
            <a:ext cx="7501680" cy="753480"/>
          </a:xfrm>
          <a:prstGeom prst="rect">
            <a:avLst/>
          </a:prstGeom>
        </p:spPr>
        <p:txBody>
          <a:bodyPr lIns="0" tIns="0" rIns="0" bIns="0" anchor="ctr"/>
          <a:lstStyle/>
          <a:p>
            <a:r>
              <a:rPr lang="en-IN" sz="1800" b="0" strike="noStrike" spc="-1">
                <a:latin typeface="Arial"/>
              </a:rPr>
              <a:t>Click to edit the title text format</a:t>
            </a:r>
          </a:p>
        </p:txBody>
      </p:sp>
      <p:sp>
        <p:nvSpPr>
          <p:cNvPr id="5" name="PlaceHolder 6"/>
          <p:cNvSpPr>
            <a:spLocks noGrp="1"/>
          </p:cNvSpPr>
          <p:nvPr>
            <p:ph type="body"/>
          </p:nvPr>
        </p:nvSpPr>
        <p:spPr>
          <a:xfrm>
            <a:off x="495000" y="1604520"/>
            <a:ext cx="89146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70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2" name="Group 1"/>
          <p:cNvGrpSpPr/>
          <p:nvPr/>
        </p:nvGrpSpPr>
        <p:grpSpPr>
          <a:xfrm>
            <a:off x="263520" y="663840"/>
            <a:ext cx="9145440" cy="222120"/>
            <a:chOff x="263520" y="663840"/>
            <a:chExt cx="9145440" cy="222120"/>
          </a:xfrm>
        </p:grpSpPr>
        <p:sp>
          <p:nvSpPr>
            <p:cNvPr id="43" name="Line 2"/>
            <p:cNvSpPr/>
            <p:nvPr/>
          </p:nvSpPr>
          <p:spPr>
            <a:xfrm>
              <a:off x="266400" y="885600"/>
              <a:ext cx="9142560" cy="360"/>
            </a:xfrm>
            <a:prstGeom prst="line">
              <a:avLst/>
            </a:prstGeom>
            <a:ln w="31680">
              <a:solidFill>
                <a:srgbClr val="0771B0"/>
              </a:solidFill>
              <a:round/>
            </a:ln>
          </p:spPr>
          <p:style>
            <a:lnRef idx="0">
              <a:scrgbClr r="0" g="0" b="0"/>
            </a:lnRef>
            <a:fillRef idx="0">
              <a:scrgbClr r="0" g="0" b="0"/>
            </a:fillRef>
            <a:effectRef idx="0">
              <a:scrgbClr r="0" g="0" b="0"/>
            </a:effectRef>
            <a:fontRef idx="minor"/>
          </p:style>
        </p:sp>
        <p:sp>
          <p:nvSpPr>
            <p:cNvPr id="44" name="CustomShape 3"/>
            <p:cNvSpPr/>
            <p:nvPr/>
          </p:nvSpPr>
          <p:spPr>
            <a:xfrm>
              <a:off x="263520" y="663840"/>
              <a:ext cx="11880" cy="11880"/>
            </a:xfrm>
            <a:prstGeom prst="rect">
              <a:avLst/>
            </a:prstGeom>
            <a:solidFill>
              <a:srgbClr val="0771B0"/>
            </a:solidFill>
            <a:ln w="12600">
              <a:noFill/>
            </a:ln>
          </p:spPr>
          <p:style>
            <a:lnRef idx="0">
              <a:scrgbClr r="0" g="0" b="0"/>
            </a:lnRef>
            <a:fillRef idx="0">
              <a:scrgbClr r="0" g="0" b="0"/>
            </a:fillRef>
            <a:effectRef idx="0">
              <a:scrgbClr r="0" g="0" b="0"/>
            </a:effectRef>
            <a:fontRef idx="minor"/>
          </p:style>
        </p:sp>
      </p:grpSp>
      <p:sp>
        <p:nvSpPr>
          <p:cNvPr id="45" name="Line 4"/>
          <p:cNvSpPr/>
          <p:nvPr/>
        </p:nvSpPr>
        <p:spPr>
          <a:xfrm>
            <a:off x="495000" y="6324480"/>
            <a:ext cx="9144000" cy="1440"/>
          </a:xfrm>
          <a:prstGeom prst="line">
            <a:avLst/>
          </a:prstGeom>
          <a:ln w="31680">
            <a:solidFill>
              <a:srgbClr val="0771B0"/>
            </a:solidFill>
            <a:round/>
          </a:ln>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495000" y="273600"/>
            <a:ext cx="89150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47" name="PlaceHolder 6"/>
          <p:cNvSpPr>
            <a:spLocks noGrp="1"/>
          </p:cNvSpPr>
          <p:nvPr>
            <p:ph type="body"/>
          </p:nvPr>
        </p:nvSpPr>
        <p:spPr>
          <a:xfrm>
            <a:off x="495000" y="1604520"/>
            <a:ext cx="89150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26" name="Group 1"/>
          <p:cNvGrpSpPr/>
          <p:nvPr/>
        </p:nvGrpSpPr>
        <p:grpSpPr>
          <a:xfrm>
            <a:off x="263520" y="663840"/>
            <a:ext cx="9145440" cy="222120"/>
            <a:chOff x="263520" y="663840"/>
            <a:chExt cx="9145440" cy="222120"/>
          </a:xfrm>
        </p:grpSpPr>
        <p:sp>
          <p:nvSpPr>
            <p:cNvPr id="127" name="Line 2"/>
            <p:cNvSpPr/>
            <p:nvPr/>
          </p:nvSpPr>
          <p:spPr>
            <a:xfrm>
              <a:off x="266400" y="885600"/>
              <a:ext cx="9142560" cy="360"/>
            </a:xfrm>
            <a:prstGeom prst="line">
              <a:avLst/>
            </a:prstGeom>
            <a:ln w="31680">
              <a:solidFill>
                <a:srgbClr val="0771B0"/>
              </a:solidFill>
              <a:round/>
            </a:ln>
          </p:spPr>
          <p:style>
            <a:lnRef idx="0">
              <a:scrgbClr r="0" g="0" b="0"/>
            </a:lnRef>
            <a:fillRef idx="0">
              <a:scrgbClr r="0" g="0" b="0"/>
            </a:fillRef>
            <a:effectRef idx="0">
              <a:scrgbClr r="0" g="0" b="0"/>
            </a:effectRef>
            <a:fontRef idx="minor"/>
          </p:style>
        </p:sp>
        <p:sp>
          <p:nvSpPr>
            <p:cNvPr id="128" name="CustomShape 3"/>
            <p:cNvSpPr/>
            <p:nvPr/>
          </p:nvSpPr>
          <p:spPr>
            <a:xfrm>
              <a:off x="263520" y="663840"/>
              <a:ext cx="11880" cy="11880"/>
            </a:xfrm>
            <a:prstGeom prst="rect">
              <a:avLst/>
            </a:prstGeom>
            <a:solidFill>
              <a:srgbClr val="0771B0"/>
            </a:solidFill>
            <a:ln w="12600">
              <a:noFill/>
            </a:ln>
          </p:spPr>
          <p:style>
            <a:lnRef idx="0">
              <a:scrgbClr r="0" g="0" b="0"/>
            </a:lnRef>
            <a:fillRef idx="0">
              <a:scrgbClr r="0" g="0" b="0"/>
            </a:fillRef>
            <a:effectRef idx="0">
              <a:scrgbClr r="0" g="0" b="0"/>
            </a:effectRef>
            <a:fontRef idx="minor"/>
          </p:style>
        </p:sp>
      </p:grpSp>
      <p:sp>
        <p:nvSpPr>
          <p:cNvPr id="129" name="Line 4"/>
          <p:cNvSpPr/>
          <p:nvPr/>
        </p:nvSpPr>
        <p:spPr>
          <a:xfrm>
            <a:off x="495000" y="6324480"/>
            <a:ext cx="9144000" cy="1440"/>
          </a:xfrm>
          <a:prstGeom prst="line">
            <a:avLst/>
          </a:prstGeom>
          <a:ln w="31680">
            <a:solidFill>
              <a:srgbClr val="0771B0"/>
            </a:solidFill>
            <a:round/>
          </a:ln>
        </p:spPr>
        <p:style>
          <a:lnRef idx="0">
            <a:scrgbClr r="0" g="0" b="0"/>
          </a:lnRef>
          <a:fillRef idx="0">
            <a:scrgbClr r="0" g="0" b="0"/>
          </a:fillRef>
          <a:effectRef idx="0">
            <a:scrgbClr r="0" g="0" b="0"/>
          </a:effectRef>
          <a:fontRef idx="minor"/>
        </p:style>
      </p:sp>
      <p:sp>
        <p:nvSpPr>
          <p:cNvPr id="130" name="PlaceHolder 5"/>
          <p:cNvSpPr>
            <a:spLocks noGrp="1"/>
          </p:cNvSpPr>
          <p:nvPr>
            <p:ph type="title"/>
          </p:nvPr>
        </p:nvSpPr>
        <p:spPr>
          <a:xfrm>
            <a:off x="495360" y="146160"/>
            <a:ext cx="7501680" cy="753480"/>
          </a:xfrm>
          <a:prstGeom prst="rect">
            <a:avLst/>
          </a:prstGeom>
        </p:spPr>
        <p:txBody>
          <a:bodyPr lIns="0" tIns="0" rIns="0" bIns="0" anchor="ctr"/>
          <a:lstStyle/>
          <a:p>
            <a:r>
              <a:rPr lang="en-IN" sz="1800" b="0" strike="noStrike" spc="-1">
                <a:latin typeface="Arial"/>
              </a:rPr>
              <a:t>Click to edit the title text format</a:t>
            </a:r>
          </a:p>
        </p:txBody>
      </p:sp>
      <p:sp>
        <p:nvSpPr>
          <p:cNvPr id="131" name="PlaceHolder 6"/>
          <p:cNvSpPr>
            <a:spLocks noGrp="1"/>
          </p:cNvSpPr>
          <p:nvPr>
            <p:ph type="body"/>
          </p:nvPr>
        </p:nvSpPr>
        <p:spPr>
          <a:xfrm>
            <a:off x="495000" y="1604520"/>
            <a:ext cx="891468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png"/><Relationship Id="rId2" Type="http://schemas.openxmlformats.org/officeDocument/2006/relationships/diagramData" Target="../diagrams/data4.xml"/><Relationship Id="rId1" Type="http://schemas.openxmlformats.org/officeDocument/2006/relationships/slideLayout" Target="../slideLayouts/slideLayout1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3.png"/><Relationship Id="rId2" Type="http://schemas.openxmlformats.org/officeDocument/2006/relationships/diagramData" Target="../diagrams/data5.xml"/><Relationship Id="rId1" Type="http://schemas.openxmlformats.org/officeDocument/2006/relationships/slideLayout" Target="../slideLayouts/slideLayout1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png"/><Relationship Id="rId1" Type="http://schemas.openxmlformats.org/officeDocument/2006/relationships/slideLayout" Target="../slideLayouts/slideLayout14.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3.png"/><Relationship Id="rId2" Type="http://schemas.openxmlformats.org/officeDocument/2006/relationships/diagramData" Target="../diagrams/data8.xml"/><Relationship Id="rId1" Type="http://schemas.openxmlformats.org/officeDocument/2006/relationships/slideLayout" Target="../slideLayouts/slideLayout1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1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3.png"/><Relationship Id="rId2" Type="http://schemas.openxmlformats.org/officeDocument/2006/relationships/diagramData" Target="../diagrams/data10.xml"/><Relationship Id="rId1" Type="http://schemas.openxmlformats.org/officeDocument/2006/relationships/slideLayout" Target="../slideLayouts/slideLayout14.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mailto:visitsebi@sebi.gov.in"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descr="images.jpg"/>
          <p:cNvPicPr>
            <a:picLocks noChangeAspect="1"/>
          </p:cNvPicPr>
          <p:nvPr/>
        </p:nvPicPr>
        <p:blipFill>
          <a:blip r:embed="rId3" cstate="print"/>
          <a:srcRect/>
          <a:stretch>
            <a:fillRect/>
          </a:stretch>
        </p:blipFill>
        <p:spPr bwMode="auto">
          <a:xfrm>
            <a:off x="457200" y="1447800"/>
            <a:ext cx="3071247" cy="4419600"/>
          </a:xfrm>
          <a:prstGeom prst="rect">
            <a:avLst/>
          </a:prstGeom>
          <a:noFill/>
          <a:ln w="9525">
            <a:noFill/>
            <a:miter lim="800000"/>
            <a:headEnd/>
            <a:tailEnd/>
          </a:ln>
        </p:spPr>
      </p:pic>
      <p:sp>
        <p:nvSpPr>
          <p:cNvPr id="2" name="TextBox 1"/>
          <p:cNvSpPr txBox="1"/>
          <p:nvPr/>
        </p:nvSpPr>
        <p:spPr>
          <a:xfrm>
            <a:off x="4032296" y="1869637"/>
            <a:ext cx="4985887" cy="3046988"/>
          </a:xfrm>
          <a:prstGeom prst="rect">
            <a:avLst/>
          </a:prstGeom>
          <a:noFill/>
        </p:spPr>
        <p:txBody>
          <a:bodyPr wrap="square" rtlCol="0">
            <a:spAutoFit/>
          </a:bodyPr>
          <a:lstStyle/>
          <a:p>
            <a:pPr algn="ctr"/>
            <a:endParaRPr lang="en-US" sz="4400" b="1" dirty="0" smtClean="0"/>
          </a:p>
          <a:p>
            <a:pPr algn="ctr"/>
            <a:r>
              <a:rPr lang="en-US" sz="4400" b="1" dirty="0" smtClean="0"/>
              <a:t>Introduction to Mutual Funds</a:t>
            </a:r>
            <a:endParaRPr lang="en-US" sz="5400" b="1" dirty="0" smtClean="0"/>
          </a:p>
          <a:p>
            <a:pPr algn="ctr"/>
            <a:endParaRPr lang="en-IN" sz="6000" b="1" dirty="0"/>
          </a:p>
        </p:txBody>
      </p:sp>
    </p:spTree>
    <p:extLst>
      <p:ext uri="{BB962C8B-B14F-4D97-AF65-F5344CB8AC3E}">
        <p14:creationId xmlns:p14="http://schemas.microsoft.com/office/powerpoint/2010/main" val="3396223332"/>
      </p:ext>
    </p:extLst>
  </p:cSld>
  <p:clrMapOvr>
    <a:masterClrMapping/>
  </p:clrMapOvr>
  <p:timing>
    <p:tnLst>
      <p:par>
        <p:cTn id="1" dur="indefinite" restart="never" nodeType="tmRoot"/>
      </p:par>
    </p:tnLst>
  </p:timing>
</p:sld>
</file>

<file path=ppt/slides/slide10.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31804" y="15714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smtClean="0">
                <a:solidFill>
                  <a:srgbClr val="000000"/>
                </a:solidFill>
                <a:ea typeface="Arial"/>
              </a:rPr>
              <a:t>Classification - Based </a:t>
            </a:r>
            <a:r>
              <a:rPr lang="en-US" sz="2800" b="1" spc="-1" dirty="0">
                <a:solidFill>
                  <a:srgbClr val="000000"/>
                </a:solidFill>
                <a:ea typeface="Arial"/>
              </a:rPr>
              <a:t>on </a:t>
            </a:r>
            <a:r>
              <a:rPr lang="en-US" sz="2800" b="1" spc="-1" dirty="0" smtClean="0">
                <a:solidFill>
                  <a:srgbClr val="000000"/>
                </a:solidFill>
                <a:ea typeface="Arial"/>
              </a:rPr>
              <a:t>Investment Objective</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spc="-1" dirty="0" smtClean="0">
                <a:solidFill>
                  <a:schemeClr val="bg1"/>
                </a:solidFill>
                <a:latin typeface="Arial"/>
              </a:rPr>
              <a:t>10</a:t>
            </a:r>
            <a:endParaRPr lang="en-IN" sz="1000" b="0" strike="noStrike" spc="-1" dirty="0">
              <a:solidFill>
                <a:schemeClr val="bg1"/>
              </a:solidFill>
              <a:latin typeface="Arial"/>
            </a:endParaRPr>
          </a:p>
        </p:txBody>
      </p:sp>
      <p:graphicFrame>
        <p:nvGraphicFramePr>
          <p:cNvPr id="2" name="Diagram 1"/>
          <p:cNvGraphicFramePr/>
          <p:nvPr>
            <p:extLst>
              <p:ext uri="{D42A27DB-BD31-4B8C-83A1-F6EECF244321}">
                <p14:modId xmlns:p14="http://schemas.microsoft.com/office/powerpoint/2010/main" val="2675368108"/>
              </p:ext>
            </p:extLst>
          </p:nvPr>
        </p:nvGraphicFramePr>
        <p:xfrm>
          <a:off x="297455" y="1057619"/>
          <a:ext cx="9226885" cy="5045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31666213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857518"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smtClean="0">
                <a:solidFill>
                  <a:srgbClr val="000000"/>
                </a:solidFill>
                <a:ea typeface="Arial"/>
              </a:rPr>
              <a:t>Classification - Based </a:t>
            </a:r>
            <a:r>
              <a:rPr lang="en-US" sz="2800" b="1" spc="-1" dirty="0">
                <a:solidFill>
                  <a:srgbClr val="000000"/>
                </a:solidFill>
                <a:ea typeface="Arial"/>
              </a:rPr>
              <a:t>on </a:t>
            </a:r>
            <a:r>
              <a:rPr lang="en-US" sz="2800" b="1" spc="-1" dirty="0" smtClean="0">
                <a:solidFill>
                  <a:srgbClr val="000000"/>
                </a:solidFill>
                <a:ea typeface="Arial"/>
              </a:rPr>
              <a:t>Investment Style</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11</a:t>
            </a:r>
            <a:endParaRPr lang="en-IN" sz="1000" b="0" strike="noStrike" spc="-1" dirty="0">
              <a:latin typeface="Arial"/>
            </a:endParaRPr>
          </a:p>
        </p:txBody>
      </p:sp>
      <p:graphicFrame>
        <p:nvGraphicFramePr>
          <p:cNvPr id="2" name="Diagram 1"/>
          <p:cNvGraphicFramePr/>
          <p:nvPr>
            <p:extLst>
              <p:ext uri="{D42A27DB-BD31-4B8C-83A1-F6EECF244321}">
                <p14:modId xmlns:p14="http://schemas.microsoft.com/office/powerpoint/2010/main" val="2354096227"/>
              </p:ext>
            </p:extLst>
          </p:nvPr>
        </p:nvGraphicFramePr>
        <p:xfrm>
          <a:off x="297455" y="1057619"/>
          <a:ext cx="9226885" cy="5045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360168652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16="http://schemas.microsoft.com/office/drawing/2014/main"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068C8CC-669F-45F8-B122-F553B427F039}"/>
              </a:ext>
            </a:extLst>
          </p:cNvPr>
          <p:cNvSpPr/>
          <p:nvPr/>
        </p:nvSpPr>
        <p:spPr>
          <a:xfrm>
            <a:off x="348343" y="953522"/>
            <a:ext cx="8979512" cy="1836400"/>
          </a:xfrm>
          <a:prstGeom prst="rect">
            <a:avLst/>
          </a:prstGeom>
        </p:spPr>
        <p:txBody>
          <a:bodyPr wrap="square">
            <a:spAutoFit/>
          </a:bodyPr>
          <a:lstStyle/>
          <a:p>
            <a:pPr marL="343620" indent="-342900" algn="just" fontAlgn="base">
              <a:spcBef>
                <a:spcPts val="1400"/>
              </a:spcBef>
              <a:buClr>
                <a:srgbClr val="000000"/>
              </a:buClr>
              <a:buFont typeface="Wingdings" panose="05000000000000000000" pitchFamily="2" charset="2"/>
              <a:buChar char="Ø"/>
            </a:pPr>
            <a:r>
              <a:rPr lang="en-US" spc="-1" dirty="0" smtClean="0">
                <a:solidFill>
                  <a:srgbClr val="000000"/>
                </a:solidFill>
                <a:latin typeface="Arial"/>
              </a:rPr>
              <a:t>Categorization </a:t>
            </a:r>
            <a:r>
              <a:rPr lang="en-US" spc="-1" dirty="0">
                <a:solidFill>
                  <a:srgbClr val="000000"/>
                </a:solidFill>
                <a:latin typeface="Arial"/>
              </a:rPr>
              <a:t>of open-end mutual </a:t>
            </a:r>
            <a:r>
              <a:rPr lang="en-US" spc="-1" dirty="0" smtClean="0">
                <a:solidFill>
                  <a:srgbClr val="000000"/>
                </a:solidFill>
                <a:latin typeface="Arial"/>
              </a:rPr>
              <a:t>funds: </a:t>
            </a:r>
          </a:p>
          <a:p>
            <a:pPr marL="286470" indent="-285750" algn="just" fontAlgn="base">
              <a:spcBef>
                <a:spcPts val="1400"/>
              </a:spcBef>
              <a:buClr>
                <a:srgbClr val="000000"/>
              </a:buClr>
              <a:buFontTx/>
              <a:buChar char="-"/>
            </a:pPr>
            <a:r>
              <a:rPr lang="en-US" spc="-1" dirty="0" smtClean="0">
                <a:solidFill>
                  <a:srgbClr val="000000"/>
                </a:solidFill>
                <a:latin typeface="Arial"/>
              </a:rPr>
              <a:t>To ensure </a:t>
            </a:r>
            <a:r>
              <a:rPr lang="en-US" spc="-1" dirty="0">
                <a:solidFill>
                  <a:srgbClr val="000000"/>
                </a:solidFill>
                <a:latin typeface="Arial"/>
              </a:rPr>
              <a:t>uniformity in characteristics of similar type of schemes launched by different mutual funds. </a:t>
            </a:r>
          </a:p>
          <a:p>
            <a:pPr marL="286470" indent="-285750" algn="just" fontAlgn="base">
              <a:spcBef>
                <a:spcPts val="1400"/>
              </a:spcBef>
              <a:buClr>
                <a:srgbClr val="000000"/>
              </a:buClr>
              <a:buFontTx/>
              <a:buChar char="-"/>
            </a:pPr>
            <a:r>
              <a:rPr lang="en-US" spc="-1" dirty="0" smtClean="0">
                <a:solidFill>
                  <a:srgbClr val="000000"/>
                </a:solidFill>
                <a:latin typeface="Arial"/>
              </a:rPr>
              <a:t>Helps </a:t>
            </a:r>
            <a:r>
              <a:rPr lang="en-US" spc="-1" dirty="0">
                <a:solidFill>
                  <a:srgbClr val="000000"/>
                </a:solidFill>
                <a:latin typeface="Arial"/>
              </a:rPr>
              <a:t>investors to evaluate </a:t>
            </a:r>
            <a:r>
              <a:rPr lang="en-US" spc="-1" dirty="0" smtClean="0">
                <a:solidFill>
                  <a:srgbClr val="000000"/>
                </a:solidFill>
                <a:latin typeface="Arial"/>
              </a:rPr>
              <a:t>different </a:t>
            </a:r>
            <a:r>
              <a:rPr lang="en-US" spc="-1" dirty="0">
                <a:solidFill>
                  <a:srgbClr val="000000"/>
                </a:solidFill>
                <a:latin typeface="Arial"/>
              </a:rPr>
              <a:t>options available before making informed decision to invest.</a:t>
            </a:r>
          </a:p>
        </p:txBody>
      </p:sp>
      <p:sp>
        <p:nvSpPr>
          <p:cNvPr id="6" name="Block Arc 5">
            <a:extLst>
              <a:ext uri="{FF2B5EF4-FFF2-40B4-BE49-F238E27FC236}">
                <a16:creationId xmlns:a16="http://schemas.microsoft.com/office/drawing/2014/main" id="{CA8D9B86-76E6-4201-A076-4B3E1A893A5C}"/>
              </a:ext>
            </a:extLst>
          </p:cNvPr>
          <p:cNvSpPr/>
          <p:nvPr/>
        </p:nvSpPr>
        <p:spPr>
          <a:xfrm>
            <a:off x="2881757" y="4067617"/>
            <a:ext cx="4171516" cy="4171516"/>
          </a:xfrm>
          <a:prstGeom prst="blockArc">
            <a:avLst>
              <a:gd name="adj1" fmla="val 10800000"/>
              <a:gd name="adj2" fmla="val 0"/>
              <a:gd name="adj3" fmla="val 6348"/>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48">
              <a:solidFill>
                <a:schemeClr val="tx1"/>
              </a:solidFill>
            </a:endParaRPr>
          </a:p>
        </p:txBody>
      </p:sp>
      <p:sp>
        <p:nvSpPr>
          <p:cNvPr id="7" name="Rectangle 6">
            <a:extLst>
              <a:ext uri="{FF2B5EF4-FFF2-40B4-BE49-F238E27FC236}">
                <a16:creationId xmlns:a16="http://schemas.microsoft.com/office/drawing/2014/main" id="{38AFCDC9-370C-469E-AF40-4DB7891D0B15}"/>
              </a:ext>
            </a:extLst>
          </p:cNvPr>
          <p:cNvSpPr/>
          <p:nvPr/>
        </p:nvSpPr>
        <p:spPr>
          <a:xfrm>
            <a:off x="3515348" y="4916062"/>
            <a:ext cx="2923557" cy="1142620"/>
          </a:xfrm>
          <a:prstGeom prst="rect">
            <a:avLst/>
          </a:prstGeom>
        </p:spPr>
        <p:txBody>
          <a:bodyPr wrap="square">
            <a:spAutoFit/>
          </a:bodyPr>
          <a:lstStyle/>
          <a:p>
            <a:pPr algn="ctr"/>
            <a:r>
              <a:rPr lang="en-US" sz="2275" b="1" dirty="0" smtClean="0">
                <a:latin typeface="+mj-lt"/>
                <a:cs typeface="Arial" panose="020B0604020202020204" pitchFamily="34" charset="0"/>
              </a:rPr>
              <a:t>Categorization of Mutual Fund Schemes</a:t>
            </a:r>
            <a:endParaRPr lang="en-US" sz="2275" b="1" dirty="0">
              <a:latin typeface="+mj-lt"/>
              <a:cs typeface="Arial" panose="020B0604020202020204" pitchFamily="34" charset="0"/>
            </a:endParaRPr>
          </a:p>
        </p:txBody>
      </p:sp>
      <p:grpSp>
        <p:nvGrpSpPr>
          <p:cNvPr id="8" name="Group 7">
            <a:extLst>
              <a:ext uri="{FF2B5EF4-FFF2-40B4-BE49-F238E27FC236}">
                <a16:creationId xmlns:a16="http://schemas.microsoft.com/office/drawing/2014/main" id="{EFDD742C-AA5A-4BEB-A576-0B8E05770BE1}"/>
              </a:ext>
            </a:extLst>
          </p:cNvPr>
          <p:cNvGrpSpPr/>
          <p:nvPr/>
        </p:nvGrpSpPr>
        <p:grpSpPr>
          <a:xfrm>
            <a:off x="740078" y="5157694"/>
            <a:ext cx="2488129" cy="809200"/>
            <a:chOff x="843816" y="5342467"/>
            <a:chExt cx="2893646" cy="941084"/>
          </a:xfrm>
        </p:grpSpPr>
        <p:sp>
          <p:nvSpPr>
            <p:cNvPr id="9" name="Oval 8">
              <a:extLst>
                <a:ext uri="{FF2B5EF4-FFF2-40B4-BE49-F238E27FC236}">
                  <a16:creationId xmlns:a16="http://schemas.microsoft.com/office/drawing/2014/main" id="{9F34F20C-960F-4646-91A2-79751D424DDB}"/>
                </a:ext>
              </a:extLst>
            </p:cNvPr>
            <p:cNvSpPr/>
            <p:nvPr/>
          </p:nvSpPr>
          <p:spPr>
            <a:xfrm>
              <a:off x="3334548" y="5709303"/>
              <a:ext cx="402914" cy="402914"/>
            </a:xfrm>
            <a:prstGeom prst="ellipse">
              <a:avLst/>
            </a:prstGeom>
            <a:solidFill>
              <a:srgbClr val="548235"/>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sp>
          <p:nvSpPr>
            <p:cNvPr id="10" name="Rectangle 9">
              <a:extLst>
                <a:ext uri="{FF2B5EF4-FFF2-40B4-BE49-F238E27FC236}">
                  <a16:creationId xmlns:a16="http://schemas.microsoft.com/office/drawing/2014/main" id="{55DDA771-8AB4-43CC-AE76-AAC17AAA7418}"/>
                </a:ext>
              </a:extLst>
            </p:cNvPr>
            <p:cNvSpPr/>
            <p:nvPr/>
          </p:nvSpPr>
          <p:spPr>
            <a:xfrm>
              <a:off x="843816" y="5342467"/>
              <a:ext cx="1277393" cy="689031"/>
            </a:xfrm>
            <a:prstGeom prst="rect">
              <a:avLst/>
            </a:prstGeom>
          </p:spPr>
          <p:txBody>
            <a:bodyPr wrap="none">
              <a:spAutoFit/>
            </a:bodyPr>
            <a:lstStyle/>
            <a:p>
              <a:pPr algn="ctr"/>
              <a:r>
                <a:rPr lang="en-US" sz="1625" b="1" dirty="0">
                  <a:latin typeface="+mj-lt"/>
                  <a:cs typeface="Arial" panose="020B0604020202020204" pitchFamily="34" charset="0"/>
                </a:rPr>
                <a:t>Equity </a:t>
              </a:r>
              <a:br>
                <a:rPr lang="en-US" sz="1625" b="1" dirty="0">
                  <a:latin typeface="+mj-lt"/>
                  <a:cs typeface="Arial" panose="020B0604020202020204" pitchFamily="34" charset="0"/>
                </a:rPr>
              </a:br>
              <a:r>
                <a:rPr lang="en-US" sz="1625" b="1" dirty="0">
                  <a:latin typeface="+mj-lt"/>
                  <a:cs typeface="Arial" panose="020B0604020202020204" pitchFamily="34" charset="0"/>
                </a:rPr>
                <a:t>Schemes</a:t>
              </a:r>
            </a:p>
          </p:txBody>
        </p:sp>
        <p:grpSp>
          <p:nvGrpSpPr>
            <p:cNvPr id="11" name="Group 10">
              <a:extLst>
                <a:ext uri="{FF2B5EF4-FFF2-40B4-BE49-F238E27FC236}">
                  <a16:creationId xmlns:a16="http://schemas.microsoft.com/office/drawing/2014/main" id="{B49F7AEB-ED24-427C-9DCE-AD11622B29BD}"/>
                </a:ext>
              </a:extLst>
            </p:cNvPr>
            <p:cNvGrpSpPr/>
            <p:nvPr/>
          </p:nvGrpSpPr>
          <p:grpSpPr>
            <a:xfrm>
              <a:off x="2299360" y="5349255"/>
              <a:ext cx="934296" cy="934296"/>
              <a:chOff x="2104986" y="5274748"/>
              <a:chExt cx="934296" cy="934296"/>
            </a:xfrm>
          </p:grpSpPr>
          <p:grpSp>
            <p:nvGrpSpPr>
              <p:cNvPr id="12" name="Group 11">
                <a:extLst>
                  <a:ext uri="{FF2B5EF4-FFF2-40B4-BE49-F238E27FC236}">
                    <a16:creationId xmlns:a16="http://schemas.microsoft.com/office/drawing/2014/main" id="{AFBF1F65-1630-4D6F-B377-F4B10C032AC9}"/>
                  </a:ext>
                </a:extLst>
              </p:cNvPr>
              <p:cNvGrpSpPr/>
              <p:nvPr/>
            </p:nvGrpSpPr>
            <p:grpSpPr>
              <a:xfrm>
                <a:off x="2104986" y="5274748"/>
                <a:ext cx="934296" cy="934296"/>
                <a:chOff x="1588137" y="4787344"/>
                <a:chExt cx="1457322" cy="1457322"/>
              </a:xfrm>
            </p:grpSpPr>
            <p:sp>
              <p:nvSpPr>
                <p:cNvPr id="14" name="Oval 13">
                  <a:extLst>
                    <a:ext uri="{FF2B5EF4-FFF2-40B4-BE49-F238E27FC236}">
                      <a16:creationId xmlns:a16="http://schemas.microsoft.com/office/drawing/2014/main" id="{B83731C5-77EC-40AC-92ED-4EFF92053D06}"/>
                    </a:ext>
                  </a:extLst>
                </p:cNvPr>
                <p:cNvSpPr/>
                <p:nvPr/>
              </p:nvSpPr>
              <p:spPr>
                <a:xfrm>
                  <a:off x="1588137" y="4787344"/>
                  <a:ext cx="1457322" cy="1457322"/>
                </a:xfrm>
                <a:prstGeom prst="ellipse">
                  <a:avLst/>
                </a:prstGeom>
                <a:solidFill>
                  <a:srgbClr val="548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dirty="0">
                    <a:latin typeface="+mj-lt"/>
                  </a:endParaRPr>
                </a:p>
              </p:txBody>
            </p:sp>
            <p:sp>
              <p:nvSpPr>
                <p:cNvPr id="15" name="Oval 14">
                  <a:extLst>
                    <a:ext uri="{FF2B5EF4-FFF2-40B4-BE49-F238E27FC236}">
                      <a16:creationId xmlns:a16="http://schemas.microsoft.com/office/drawing/2014/main" id="{CA7BF0CF-9179-43BA-B26B-ACC3060B7D36}"/>
                    </a:ext>
                  </a:extLst>
                </p:cNvPr>
                <p:cNvSpPr/>
                <p:nvPr/>
              </p:nvSpPr>
              <p:spPr>
                <a:xfrm>
                  <a:off x="1731009" y="4930216"/>
                  <a:ext cx="1171578" cy="1171578"/>
                </a:xfrm>
                <a:prstGeom prst="ellipse">
                  <a:avLst/>
                </a:prstGeom>
                <a:no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pic>
            <p:nvPicPr>
              <p:cNvPr id="13" name="Picture 2" descr="Image result for equity schemes icon">
                <a:extLst>
                  <a:ext uri="{FF2B5EF4-FFF2-40B4-BE49-F238E27FC236}">
                    <a16:creationId xmlns:a16="http://schemas.microsoft.com/office/drawing/2014/main" id="{E5DC3BA2-852B-4D07-A7F4-5F4D56974A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0525" y="5545529"/>
                <a:ext cx="585752" cy="408446"/>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16" name="Group 15">
            <a:extLst>
              <a:ext uri="{FF2B5EF4-FFF2-40B4-BE49-F238E27FC236}">
                <a16:creationId xmlns:a16="http://schemas.microsoft.com/office/drawing/2014/main" id="{208860A0-4387-4B03-B663-4F6ED913C4FA}"/>
              </a:ext>
            </a:extLst>
          </p:cNvPr>
          <p:cNvGrpSpPr/>
          <p:nvPr/>
        </p:nvGrpSpPr>
        <p:grpSpPr>
          <a:xfrm>
            <a:off x="1546147" y="3776612"/>
            <a:ext cx="2338339" cy="1007054"/>
            <a:chOff x="1781261" y="3736295"/>
            <a:chExt cx="2719444" cy="1171184"/>
          </a:xfrm>
        </p:grpSpPr>
        <p:sp>
          <p:nvSpPr>
            <p:cNvPr id="17" name="Oval 16">
              <a:extLst>
                <a:ext uri="{FF2B5EF4-FFF2-40B4-BE49-F238E27FC236}">
                  <a16:creationId xmlns:a16="http://schemas.microsoft.com/office/drawing/2014/main" id="{839E1DE8-8AEE-4D1D-96BF-E6F9FBC601D1}"/>
                </a:ext>
              </a:extLst>
            </p:cNvPr>
            <p:cNvSpPr/>
            <p:nvPr/>
          </p:nvSpPr>
          <p:spPr>
            <a:xfrm>
              <a:off x="4097791" y="4504565"/>
              <a:ext cx="402914" cy="402914"/>
            </a:xfrm>
            <a:prstGeom prst="ellipse">
              <a:avLst/>
            </a:prstGeom>
            <a:solidFill>
              <a:srgbClr val="0071B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nvGrpSpPr>
            <p:cNvPr id="18" name="Group 17">
              <a:extLst>
                <a:ext uri="{FF2B5EF4-FFF2-40B4-BE49-F238E27FC236}">
                  <a16:creationId xmlns:a16="http://schemas.microsoft.com/office/drawing/2014/main" id="{F36D1ECF-26EF-4E60-BA0E-9566B67C1B05}"/>
                </a:ext>
              </a:extLst>
            </p:cNvPr>
            <p:cNvGrpSpPr/>
            <p:nvPr/>
          </p:nvGrpSpPr>
          <p:grpSpPr>
            <a:xfrm>
              <a:off x="3214078" y="3736295"/>
              <a:ext cx="934296" cy="934296"/>
              <a:chOff x="2771166" y="3605407"/>
              <a:chExt cx="934296" cy="934296"/>
            </a:xfrm>
          </p:grpSpPr>
          <p:grpSp>
            <p:nvGrpSpPr>
              <p:cNvPr id="20" name="Group 19">
                <a:extLst>
                  <a:ext uri="{FF2B5EF4-FFF2-40B4-BE49-F238E27FC236}">
                    <a16:creationId xmlns:a16="http://schemas.microsoft.com/office/drawing/2014/main" id="{5D48871A-5B9D-464B-8C28-3156358C1702}"/>
                  </a:ext>
                </a:extLst>
              </p:cNvPr>
              <p:cNvGrpSpPr/>
              <p:nvPr/>
            </p:nvGrpSpPr>
            <p:grpSpPr>
              <a:xfrm>
                <a:off x="2771166" y="3605407"/>
                <a:ext cx="934296" cy="934296"/>
                <a:chOff x="1588137" y="4787344"/>
                <a:chExt cx="1457322" cy="1457322"/>
              </a:xfrm>
              <a:solidFill>
                <a:srgbClr val="86C440"/>
              </a:solidFill>
            </p:grpSpPr>
            <p:sp>
              <p:nvSpPr>
                <p:cNvPr id="22" name="Oval 21">
                  <a:extLst>
                    <a:ext uri="{FF2B5EF4-FFF2-40B4-BE49-F238E27FC236}">
                      <a16:creationId xmlns:a16="http://schemas.microsoft.com/office/drawing/2014/main" id="{E4DB5694-4557-4C8F-97F6-D28416BE407C}"/>
                    </a:ext>
                  </a:extLst>
                </p:cNvPr>
                <p:cNvSpPr/>
                <p:nvPr/>
              </p:nvSpPr>
              <p:spPr>
                <a:xfrm>
                  <a:off x="1588137" y="4787344"/>
                  <a:ext cx="1457322" cy="1457322"/>
                </a:xfrm>
                <a:prstGeom prst="ellipse">
                  <a:avLst/>
                </a:prstGeom>
                <a:solidFill>
                  <a:srgbClr val="0071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dirty="0">
                    <a:latin typeface="+mj-lt"/>
                  </a:endParaRPr>
                </a:p>
              </p:txBody>
            </p:sp>
            <p:sp>
              <p:nvSpPr>
                <p:cNvPr id="23" name="Oval 22">
                  <a:extLst>
                    <a:ext uri="{FF2B5EF4-FFF2-40B4-BE49-F238E27FC236}">
                      <a16:creationId xmlns:a16="http://schemas.microsoft.com/office/drawing/2014/main" id="{5C2B14F3-E706-4E37-9C30-284A98916B09}"/>
                    </a:ext>
                  </a:extLst>
                </p:cNvPr>
                <p:cNvSpPr/>
                <p:nvPr/>
              </p:nvSpPr>
              <p:spPr>
                <a:xfrm>
                  <a:off x="1731009" y="4930216"/>
                  <a:ext cx="1171578" cy="1171578"/>
                </a:xfrm>
                <a:prstGeom prst="ellipse">
                  <a:avLst/>
                </a:prstGeom>
                <a:solidFill>
                  <a:srgbClr val="0071B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pic>
            <p:nvPicPr>
              <p:cNvPr id="21" name="Picture 20">
                <a:extLst>
                  <a:ext uri="{FF2B5EF4-FFF2-40B4-BE49-F238E27FC236}">
                    <a16:creationId xmlns:a16="http://schemas.microsoft.com/office/drawing/2014/main" id="{31D95E3C-BB96-4D78-8FF4-ADF2779E01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8988" y="3789866"/>
                <a:ext cx="518653" cy="565379"/>
              </a:xfrm>
              <a:prstGeom prst="rect">
                <a:avLst/>
              </a:prstGeom>
            </p:spPr>
          </p:pic>
        </p:grpSp>
        <p:sp>
          <p:nvSpPr>
            <p:cNvPr id="19" name="Rectangle 18">
              <a:extLst>
                <a:ext uri="{FF2B5EF4-FFF2-40B4-BE49-F238E27FC236}">
                  <a16:creationId xmlns:a16="http://schemas.microsoft.com/office/drawing/2014/main" id="{2B198D31-004B-479E-997F-384BACF1FB7A}"/>
                </a:ext>
              </a:extLst>
            </p:cNvPr>
            <p:cNvSpPr/>
            <p:nvPr/>
          </p:nvSpPr>
          <p:spPr>
            <a:xfrm>
              <a:off x="1781261" y="3773949"/>
              <a:ext cx="1277393" cy="689031"/>
            </a:xfrm>
            <a:prstGeom prst="rect">
              <a:avLst/>
            </a:prstGeom>
          </p:spPr>
          <p:txBody>
            <a:bodyPr wrap="none">
              <a:spAutoFit/>
            </a:bodyPr>
            <a:lstStyle/>
            <a:p>
              <a:pPr algn="ctr"/>
              <a:r>
                <a:rPr lang="en-US" sz="1625" b="1" dirty="0">
                  <a:latin typeface="+mj-lt"/>
                  <a:cs typeface="Arial" panose="020B0604020202020204" pitchFamily="34" charset="0"/>
                </a:rPr>
                <a:t>Debt </a:t>
              </a:r>
              <a:br>
                <a:rPr lang="en-US" sz="1625" b="1" dirty="0">
                  <a:latin typeface="+mj-lt"/>
                  <a:cs typeface="Arial" panose="020B0604020202020204" pitchFamily="34" charset="0"/>
                </a:rPr>
              </a:br>
              <a:r>
                <a:rPr lang="en-US" sz="1625" b="1" dirty="0">
                  <a:latin typeface="+mj-lt"/>
                  <a:cs typeface="Arial" panose="020B0604020202020204" pitchFamily="34" charset="0"/>
                </a:rPr>
                <a:t>Schemes</a:t>
              </a:r>
            </a:p>
          </p:txBody>
        </p:sp>
      </p:grpSp>
      <p:grpSp>
        <p:nvGrpSpPr>
          <p:cNvPr id="24" name="Group 23">
            <a:extLst>
              <a:ext uri="{FF2B5EF4-FFF2-40B4-BE49-F238E27FC236}">
                <a16:creationId xmlns:a16="http://schemas.microsoft.com/office/drawing/2014/main" id="{B4394F9B-1D4C-4A6A-97FD-4C2AAB2A86FA}"/>
              </a:ext>
            </a:extLst>
          </p:cNvPr>
          <p:cNvGrpSpPr/>
          <p:nvPr/>
        </p:nvGrpSpPr>
        <p:grpSpPr>
          <a:xfrm>
            <a:off x="4418324" y="2600001"/>
            <a:ext cx="1098378" cy="1753180"/>
            <a:chOff x="5121545" y="2367919"/>
            <a:chExt cx="1277392" cy="2038915"/>
          </a:xfrm>
        </p:grpSpPr>
        <p:sp>
          <p:nvSpPr>
            <p:cNvPr id="25" name="Oval 24">
              <a:extLst>
                <a:ext uri="{FF2B5EF4-FFF2-40B4-BE49-F238E27FC236}">
                  <a16:creationId xmlns:a16="http://schemas.microsoft.com/office/drawing/2014/main" id="{005427E2-57BD-4076-A5B9-3D4AF88DE465}"/>
                </a:ext>
              </a:extLst>
            </p:cNvPr>
            <p:cNvSpPr/>
            <p:nvPr/>
          </p:nvSpPr>
          <p:spPr>
            <a:xfrm>
              <a:off x="5558787" y="4003920"/>
              <a:ext cx="402914" cy="402914"/>
            </a:xfrm>
            <a:prstGeom prst="ellipse">
              <a:avLst/>
            </a:prstGeom>
            <a:solidFill>
              <a:srgbClr val="F7C059"/>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nvGrpSpPr>
            <p:cNvPr id="26" name="Group 25">
              <a:extLst>
                <a:ext uri="{FF2B5EF4-FFF2-40B4-BE49-F238E27FC236}">
                  <a16:creationId xmlns:a16="http://schemas.microsoft.com/office/drawing/2014/main" id="{B2F8531F-2821-45FB-AF5E-CE25C7BE4533}"/>
                </a:ext>
              </a:extLst>
            </p:cNvPr>
            <p:cNvGrpSpPr/>
            <p:nvPr/>
          </p:nvGrpSpPr>
          <p:grpSpPr>
            <a:xfrm>
              <a:off x="5293095" y="3034220"/>
              <a:ext cx="934296" cy="934296"/>
              <a:chOff x="5217194" y="2681763"/>
              <a:chExt cx="934296" cy="934296"/>
            </a:xfrm>
          </p:grpSpPr>
          <p:grpSp>
            <p:nvGrpSpPr>
              <p:cNvPr id="28" name="Group 27">
                <a:extLst>
                  <a:ext uri="{FF2B5EF4-FFF2-40B4-BE49-F238E27FC236}">
                    <a16:creationId xmlns:a16="http://schemas.microsoft.com/office/drawing/2014/main" id="{59458F97-E55A-4C5B-952B-FFDDD883796A}"/>
                  </a:ext>
                </a:extLst>
              </p:cNvPr>
              <p:cNvGrpSpPr/>
              <p:nvPr/>
            </p:nvGrpSpPr>
            <p:grpSpPr>
              <a:xfrm>
                <a:off x="5217194" y="2681763"/>
                <a:ext cx="934296" cy="934296"/>
                <a:chOff x="1588137" y="4787344"/>
                <a:chExt cx="1457322" cy="1457322"/>
              </a:xfrm>
              <a:solidFill>
                <a:srgbClr val="2195D2"/>
              </a:solidFill>
            </p:grpSpPr>
            <p:sp>
              <p:nvSpPr>
                <p:cNvPr id="30" name="Oval 29">
                  <a:extLst>
                    <a:ext uri="{FF2B5EF4-FFF2-40B4-BE49-F238E27FC236}">
                      <a16:creationId xmlns:a16="http://schemas.microsoft.com/office/drawing/2014/main" id="{F2CF3EA7-FB12-43A7-B3EF-6E14651FBA9E}"/>
                    </a:ext>
                  </a:extLst>
                </p:cNvPr>
                <p:cNvSpPr/>
                <p:nvPr/>
              </p:nvSpPr>
              <p:spPr>
                <a:xfrm>
                  <a:off x="1588137" y="4787344"/>
                  <a:ext cx="1457322" cy="1457322"/>
                </a:xfrm>
                <a:prstGeom prst="ellipse">
                  <a:avLst/>
                </a:prstGeom>
                <a:solidFill>
                  <a:srgbClr val="F7C0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sp>
              <p:nvSpPr>
                <p:cNvPr id="31" name="Oval 30">
                  <a:extLst>
                    <a:ext uri="{FF2B5EF4-FFF2-40B4-BE49-F238E27FC236}">
                      <a16:creationId xmlns:a16="http://schemas.microsoft.com/office/drawing/2014/main" id="{39201177-85E9-4DC2-B707-B25EC8A06BA5}"/>
                    </a:ext>
                  </a:extLst>
                </p:cNvPr>
                <p:cNvSpPr/>
                <p:nvPr/>
              </p:nvSpPr>
              <p:spPr>
                <a:xfrm>
                  <a:off x="1731009" y="4930216"/>
                  <a:ext cx="1171578" cy="1171578"/>
                </a:xfrm>
                <a:prstGeom prst="ellipse">
                  <a:avLst/>
                </a:prstGeom>
                <a:solidFill>
                  <a:srgbClr val="F7C059"/>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pic>
            <p:nvPicPr>
              <p:cNvPr id="29" name="Picture 4" descr="Image result for Hybrid Schemes icon">
                <a:extLst>
                  <a:ext uri="{FF2B5EF4-FFF2-40B4-BE49-F238E27FC236}">
                    <a16:creationId xmlns:a16="http://schemas.microsoft.com/office/drawing/2014/main" id="{9D2CF3B7-F47B-4714-8BB2-811FA36467AF}"/>
                  </a:ext>
                </a:extLst>
              </p:cNvPr>
              <p:cNvPicPr>
                <a:picLocks noChangeAspect="1" noChangeArrowheads="1"/>
              </p:cNvPicPr>
              <p:nvPr/>
            </p:nvPicPr>
            <p:blipFill rotWithShape="1">
              <a:blip r:embed="rId5" cstate="print">
                <a:clrChange>
                  <a:clrFrom>
                    <a:srgbClr val="FCFEFE"/>
                  </a:clrFrom>
                  <a:clrTo>
                    <a:srgbClr val="FCFEFE">
                      <a:alpha val="0"/>
                    </a:srgbClr>
                  </a:clrTo>
                </a:clrChange>
                <a:extLst>
                  <a:ext uri="{28A0092B-C50C-407E-A947-70E740481C1C}">
                    <a14:useLocalDpi xmlns:a14="http://schemas.microsoft.com/office/drawing/2010/main" val="0"/>
                  </a:ext>
                </a:extLst>
              </a:blip>
              <a:srcRect/>
              <a:stretch/>
            </p:blipFill>
            <p:spPr bwMode="auto">
              <a:xfrm>
                <a:off x="5443193" y="2921405"/>
                <a:ext cx="482298" cy="455013"/>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Rectangle 26">
              <a:extLst>
                <a:ext uri="{FF2B5EF4-FFF2-40B4-BE49-F238E27FC236}">
                  <a16:creationId xmlns:a16="http://schemas.microsoft.com/office/drawing/2014/main" id="{3B047F78-033F-4B02-B2B0-5F0311D3F8B0}"/>
                </a:ext>
              </a:extLst>
            </p:cNvPr>
            <p:cNvSpPr/>
            <p:nvPr/>
          </p:nvSpPr>
          <p:spPr>
            <a:xfrm>
              <a:off x="5121545" y="2367919"/>
              <a:ext cx="1277392" cy="689031"/>
            </a:xfrm>
            <a:prstGeom prst="rect">
              <a:avLst/>
            </a:prstGeom>
          </p:spPr>
          <p:txBody>
            <a:bodyPr wrap="none">
              <a:spAutoFit/>
            </a:bodyPr>
            <a:lstStyle/>
            <a:p>
              <a:pPr algn="ctr"/>
              <a:r>
                <a:rPr lang="en-US" sz="1625" b="1" dirty="0">
                  <a:latin typeface="+mj-lt"/>
                  <a:cs typeface="Arial" panose="020B0604020202020204" pitchFamily="34" charset="0"/>
                </a:rPr>
                <a:t>Hybrid </a:t>
              </a:r>
              <a:br>
                <a:rPr lang="en-US" sz="1625" b="1" dirty="0">
                  <a:latin typeface="+mj-lt"/>
                  <a:cs typeface="Arial" panose="020B0604020202020204" pitchFamily="34" charset="0"/>
                </a:rPr>
              </a:br>
              <a:r>
                <a:rPr lang="en-US" sz="1625" b="1" dirty="0">
                  <a:latin typeface="+mj-lt"/>
                  <a:cs typeface="Arial" panose="020B0604020202020204" pitchFamily="34" charset="0"/>
                </a:rPr>
                <a:t>Schemes</a:t>
              </a:r>
            </a:p>
          </p:txBody>
        </p:sp>
      </p:grpSp>
      <p:grpSp>
        <p:nvGrpSpPr>
          <p:cNvPr id="32" name="Group 31">
            <a:extLst>
              <a:ext uri="{FF2B5EF4-FFF2-40B4-BE49-F238E27FC236}">
                <a16:creationId xmlns:a16="http://schemas.microsoft.com/office/drawing/2014/main" id="{660D6A24-C302-4A2C-82B8-77AD4D3AE9F8}"/>
              </a:ext>
            </a:extLst>
          </p:cNvPr>
          <p:cNvGrpSpPr/>
          <p:nvPr/>
        </p:nvGrpSpPr>
        <p:grpSpPr>
          <a:xfrm>
            <a:off x="6050541" y="3889730"/>
            <a:ext cx="3074160" cy="907623"/>
            <a:chOff x="7019784" y="3867849"/>
            <a:chExt cx="3575189" cy="1055548"/>
          </a:xfrm>
        </p:grpSpPr>
        <p:sp>
          <p:nvSpPr>
            <p:cNvPr id="33" name="Oval 32">
              <a:extLst>
                <a:ext uri="{FF2B5EF4-FFF2-40B4-BE49-F238E27FC236}">
                  <a16:creationId xmlns:a16="http://schemas.microsoft.com/office/drawing/2014/main" id="{EF903E3A-185F-4462-8D36-1D4D9D16DC97}"/>
                </a:ext>
              </a:extLst>
            </p:cNvPr>
            <p:cNvSpPr/>
            <p:nvPr/>
          </p:nvSpPr>
          <p:spPr>
            <a:xfrm>
              <a:off x="7019784" y="4520483"/>
              <a:ext cx="402914" cy="402914"/>
            </a:xfrm>
            <a:prstGeom prst="ellipse">
              <a:avLst/>
            </a:prstGeom>
            <a:solidFill>
              <a:srgbClr val="0071BB"/>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nvGrpSpPr>
            <p:cNvPr id="34" name="Group 33">
              <a:extLst>
                <a:ext uri="{FF2B5EF4-FFF2-40B4-BE49-F238E27FC236}">
                  <a16:creationId xmlns:a16="http://schemas.microsoft.com/office/drawing/2014/main" id="{DC69E5A9-DFEE-4B1C-A01D-11E512015F8E}"/>
                </a:ext>
              </a:extLst>
            </p:cNvPr>
            <p:cNvGrpSpPr/>
            <p:nvPr/>
          </p:nvGrpSpPr>
          <p:grpSpPr>
            <a:xfrm>
              <a:off x="7422698" y="3867849"/>
              <a:ext cx="934296" cy="934296"/>
              <a:chOff x="7520894" y="3605407"/>
              <a:chExt cx="934296" cy="934296"/>
            </a:xfrm>
            <a:solidFill>
              <a:srgbClr val="0071BB"/>
            </a:solidFill>
          </p:grpSpPr>
          <p:grpSp>
            <p:nvGrpSpPr>
              <p:cNvPr id="36" name="Group 35">
                <a:extLst>
                  <a:ext uri="{FF2B5EF4-FFF2-40B4-BE49-F238E27FC236}">
                    <a16:creationId xmlns:a16="http://schemas.microsoft.com/office/drawing/2014/main" id="{9D75AE5B-2E86-4E0D-ACED-6384793CC61A}"/>
                  </a:ext>
                </a:extLst>
              </p:cNvPr>
              <p:cNvGrpSpPr/>
              <p:nvPr/>
            </p:nvGrpSpPr>
            <p:grpSpPr>
              <a:xfrm>
                <a:off x="7520894" y="3605407"/>
                <a:ext cx="934296" cy="934296"/>
                <a:chOff x="1588137" y="4787344"/>
                <a:chExt cx="1457322" cy="1457322"/>
              </a:xfrm>
              <a:grpFill/>
            </p:grpSpPr>
            <p:sp>
              <p:nvSpPr>
                <p:cNvPr id="38" name="Oval 37">
                  <a:extLst>
                    <a:ext uri="{FF2B5EF4-FFF2-40B4-BE49-F238E27FC236}">
                      <a16:creationId xmlns:a16="http://schemas.microsoft.com/office/drawing/2014/main" id="{72885EA4-4822-4E7A-877C-0179F9C6FD5C}"/>
                    </a:ext>
                  </a:extLst>
                </p:cNvPr>
                <p:cNvSpPr/>
                <p:nvPr/>
              </p:nvSpPr>
              <p:spPr>
                <a:xfrm>
                  <a:off x="1588137" y="4787344"/>
                  <a:ext cx="1457322" cy="145732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dirty="0">
                    <a:latin typeface="+mj-lt"/>
                  </a:endParaRPr>
                </a:p>
              </p:txBody>
            </p:sp>
            <p:sp>
              <p:nvSpPr>
                <p:cNvPr id="39" name="Oval 38">
                  <a:extLst>
                    <a:ext uri="{FF2B5EF4-FFF2-40B4-BE49-F238E27FC236}">
                      <a16:creationId xmlns:a16="http://schemas.microsoft.com/office/drawing/2014/main" id="{61E78D68-2E5B-4896-905D-7D54FB7CE273}"/>
                    </a:ext>
                  </a:extLst>
                </p:cNvPr>
                <p:cNvSpPr/>
                <p:nvPr/>
              </p:nvSpPr>
              <p:spPr>
                <a:xfrm>
                  <a:off x="1731009" y="4930216"/>
                  <a:ext cx="1171578" cy="1171578"/>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pic>
            <p:nvPicPr>
              <p:cNvPr id="37" name="Picture 6" descr="Image result for Solution oriented Schemes icon">
                <a:extLst>
                  <a:ext uri="{FF2B5EF4-FFF2-40B4-BE49-F238E27FC236}">
                    <a16:creationId xmlns:a16="http://schemas.microsoft.com/office/drawing/2014/main" id="{A84C8BB0-FEDF-49A7-96E1-04FF0C9604A2}"/>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a:stretch/>
            </p:blipFill>
            <p:spPr bwMode="auto">
              <a:xfrm>
                <a:off x="7788813" y="3850591"/>
                <a:ext cx="398459" cy="443929"/>
              </a:xfrm>
              <a:prstGeom prst="rect">
                <a:avLst/>
              </a:prstGeom>
              <a:grpFill/>
              <a:ln>
                <a:noFill/>
              </a:ln>
            </p:spPr>
          </p:pic>
        </p:grpSp>
        <p:sp>
          <p:nvSpPr>
            <p:cNvPr id="35" name="Rectangle 34">
              <a:extLst>
                <a:ext uri="{FF2B5EF4-FFF2-40B4-BE49-F238E27FC236}">
                  <a16:creationId xmlns:a16="http://schemas.microsoft.com/office/drawing/2014/main" id="{559FB728-FC21-42D0-A923-4A23EE367312}"/>
                </a:ext>
              </a:extLst>
            </p:cNvPr>
            <p:cNvSpPr/>
            <p:nvPr/>
          </p:nvSpPr>
          <p:spPr>
            <a:xfrm>
              <a:off x="8327657" y="4035778"/>
              <a:ext cx="2267316" cy="689031"/>
            </a:xfrm>
            <a:prstGeom prst="rect">
              <a:avLst/>
            </a:prstGeom>
          </p:spPr>
          <p:txBody>
            <a:bodyPr wrap="none">
              <a:spAutoFit/>
            </a:bodyPr>
            <a:lstStyle/>
            <a:p>
              <a:pPr algn="ctr"/>
              <a:r>
                <a:rPr lang="en-US" sz="1625" b="1" dirty="0">
                  <a:latin typeface="+mj-lt"/>
                  <a:cs typeface="Arial" panose="020B0604020202020204" pitchFamily="34" charset="0"/>
                </a:rPr>
                <a:t>Solution oriented </a:t>
              </a:r>
              <a:br>
                <a:rPr lang="en-US" sz="1625" b="1" dirty="0">
                  <a:latin typeface="+mj-lt"/>
                  <a:cs typeface="Arial" panose="020B0604020202020204" pitchFamily="34" charset="0"/>
                </a:rPr>
              </a:br>
              <a:r>
                <a:rPr lang="en-US" sz="1625" b="1" dirty="0">
                  <a:latin typeface="+mj-lt"/>
                  <a:cs typeface="Arial" panose="020B0604020202020204" pitchFamily="34" charset="0"/>
                </a:rPr>
                <a:t>Schemes</a:t>
              </a:r>
            </a:p>
          </p:txBody>
        </p:sp>
      </p:grpSp>
      <p:grpSp>
        <p:nvGrpSpPr>
          <p:cNvPr id="40" name="Group 39">
            <a:extLst>
              <a:ext uri="{FF2B5EF4-FFF2-40B4-BE49-F238E27FC236}">
                <a16:creationId xmlns:a16="http://schemas.microsoft.com/office/drawing/2014/main" id="{EF9C0CDD-BB91-45E4-9B96-A15BF131D4CA}"/>
              </a:ext>
            </a:extLst>
          </p:cNvPr>
          <p:cNvGrpSpPr/>
          <p:nvPr/>
        </p:nvGrpSpPr>
        <p:grpSpPr>
          <a:xfrm>
            <a:off x="6674792" y="5170286"/>
            <a:ext cx="2477818" cy="803363"/>
            <a:chOff x="7745777" y="5357111"/>
            <a:chExt cx="2881655" cy="934296"/>
          </a:xfrm>
        </p:grpSpPr>
        <p:sp>
          <p:nvSpPr>
            <p:cNvPr id="41" name="Oval 40">
              <a:extLst>
                <a:ext uri="{FF2B5EF4-FFF2-40B4-BE49-F238E27FC236}">
                  <a16:creationId xmlns:a16="http://schemas.microsoft.com/office/drawing/2014/main" id="{D1F42BA9-1853-4B54-A282-A2E59CC19542}"/>
                </a:ext>
              </a:extLst>
            </p:cNvPr>
            <p:cNvSpPr/>
            <p:nvPr/>
          </p:nvSpPr>
          <p:spPr>
            <a:xfrm>
              <a:off x="7745777" y="5709303"/>
              <a:ext cx="402914" cy="402914"/>
            </a:xfrm>
            <a:prstGeom prst="ellipse">
              <a:avLst/>
            </a:prstGeom>
            <a:solidFill>
              <a:srgbClr val="C10E85"/>
            </a:solid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nvGrpSpPr>
            <p:cNvPr id="44" name="Group 43">
              <a:extLst>
                <a:ext uri="{FF2B5EF4-FFF2-40B4-BE49-F238E27FC236}">
                  <a16:creationId xmlns:a16="http://schemas.microsoft.com/office/drawing/2014/main" id="{0A9D779C-5967-4638-A969-AEA480BE1316}"/>
                </a:ext>
              </a:extLst>
            </p:cNvPr>
            <p:cNvGrpSpPr/>
            <p:nvPr/>
          </p:nvGrpSpPr>
          <p:grpSpPr>
            <a:xfrm>
              <a:off x="8282967" y="5357111"/>
              <a:ext cx="934296" cy="934296"/>
              <a:chOff x="8352318" y="5261559"/>
              <a:chExt cx="934296" cy="934296"/>
            </a:xfrm>
          </p:grpSpPr>
          <p:grpSp>
            <p:nvGrpSpPr>
              <p:cNvPr id="46" name="Group 45">
                <a:extLst>
                  <a:ext uri="{FF2B5EF4-FFF2-40B4-BE49-F238E27FC236}">
                    <a16:creationId xmlns:a16="http://schemas.microsoft.com/office/drawing/2014/main" id="{29B73251-178C-4DCC-9D65-80C7911576B9}"/>
                  </a:ext>
                </a:extLst>
              </p:cNvPr>
              <p:cNvGrpSpPr/>
              <p:nvPr/>
            </p:nvGrpSpPr>
            <p:grpSpPr>
              <a:xfrm>
                <a:off x="8352318" y="5261559"/>
                <a:ext cx="934296" cy="934296"/>
                <a:chOff x="1588137" y="4787344"/>
                <a:chExt cx="1457322" cy="1457322"/>
              </a:xfrm>
              <a:solidFill>
                <a:srgbClr val="C10E85"/>
              </a:solidFill>
            </p:grpSpPr>
            <p:sp>
              <p:nvSpPr>
                <p:cNvPr id="48" name="Oval 47">
                  <a:extLst>
                    <a:ext uri="{FF2B5EF4-FFF2-40B4-BE49-F238E27FC236}">
                      <a16:creationId xmlns:a16="http://schemas.microsoft.com/office/drawing/2014/main" id="{742731D9-54B8-4B95-B5D7-6C3626797FB5}"/>
                    </a:ext>
                  </a:extLst>
                </p:cNvPr>
                <p:cNvSpPr/>
                <p:nvPr/>
              </p:nvSpPr>
              <p:spPr>
                <a:xfrm>
                  <a:off x="1588137" y="4787344"/>
                  <a:ext cx="1457322" cy="1457322"/>
                </a:xfrm>
                <a:prstGeom prst="ellips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sp>
              <p:nvSpPr>
                <p:cNvPr id="49" name="Oval 48">
                  <a:extLst>
                    <a:ext uri="{FF2B5EF4-FFF2-40B4-BE49-F238E27FC236}">
                      <a16:creationId xmlns:a16="http://schemas.microsoft.com/office/drawing/2014/main" id="{1211EDFF-7B95-41AF-8A0B-735692C2B29D}"/>
                    </a:ext>
                  </a:extLst>
                </p:cNvPr>
                <p:cNvSpPr/>
                <p:nvPr/>
              </p:nvSpPr>
              <p:spPr>
                <a:xfrm>
                  <a:off x="1731009" y="4930216"/>
                  <a:ext cx="1171578" cy="1171578"/>
                </a:xfrm>
                <a:prstGeom prst="ellipse">
                  <a:avLst/>
                </a:prstGeom>
                <a:grpFill/>
                <a:ln w="317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25">
                    <a:latin typeface="+mj-lt"/>
                  </a:endParaRPr>
                </a:p>
              </p:txBody>
            </p:sp>
          </p:grpSp>
          <p:pic>
            <p:nvPicPr>
              <p:cNvPr id="47" name="Picture 8" descr="Related image">
                <a:extLst>
                  <a:ext uri="{FF2B5EF4-FFF2-40B4-BE49-F238E27FC236}">
                    <a16:creationId xmlns:a16="http://schemas.microsoft.com/office/drawing/2014/main" id="{D640DA93-DE51-4F7D-952B-D8120E6DFA27}"/>
                  </a:ext>
                </a:extLst>
              </p:cNvPr>
              <p:cNvPicPr>
                <a:picLocks noChangeAspect="1" noChangeArrowheads="1"/>
              </p:cNvPicPr>
              <p:nvPr/>
            </p:nvPicPr>
            <p:blipFill>
              <a:blip r:embed="rId7" cstate="print">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8559102" y="5468343"/>
                <a:ext cx="520728" cy="520728"/>
              </a:xfrm>
              <a:prstGeom prst="rect">
                <a:avLst/>
              </a:prstGeom>
              <a:noFill/>
              <a:ln>
                <a:noFill/>
              </a:ln>
              <a:extLst>
                <a:ext uri="{909E8E84-426E-40DD-AFC4-6F175D3DCCD1}">
                  <a14:hiddenFill xmlns:a14="http://schemas.microsoft.com/office/drawing/2010/main">
                    <a:solidFill>
                      <a:srgbClr val="FFFFFF"/>
                    </a:solidFill>
                  </a14:hiddenFill>
                </a:ext>
              </a:extLst>
            </p:spPr>
          </p:pic>
        </p:grpSp>
        <p:sp>
          <p:nvSpPr>
            <p:cNvPr id="45" name="Rectangle 44">
              <a:extLst>
                <a:ext uri="{FF2B5EF4-FFF2-40B4-BE49-F238E27FC236}">
                  <a16:creationId xmlns:a16="http://schemas.microsoft.com/office/drawing/2014/main" id="{1EDB7E55-DE2C-4218-9A5F-36CB4D16A8FB}"/>
                </a:ext>
              </a:extLst>
            </p:cNvPr>
            <p:cNvSpPr/>
            <p:nvPr/>
          </p:nvSpPr>
          <p:spPr>
            <a:xfrm>
              <a:off x="9350040" y="5541428"/>
              <a:ext cx="1277392" cy="689031"/>
            </a:xfrm>
            <a:prstGeom prst="rect">
              <a:avLst/>
            </a:prstGeom>
          </p:spPr>
          <p:txBody>
            <a:bodyPr wrap="none">
              <a:spAutoFit/>
            </a:bodyPr>
            <a:lstStyle/>
            <a:p>
              <a:pPr algn="ctr"/>
              <a:r>
                <a:rPr lang="en-US" sz="1625" b="1" dirty="0">
                  <a:latin typeface="+mj-lt"/>
                  <a:cs typeface="Arial" panose="020B0604020202020204" pitchFamily="34" charset="0"/>
                </a:rPr>
                <a:t>Other </a:t>
              </a:r>
              <a:br>
                <a:rPr lang="en-US" sz="1625" b="1" dirty="0">
                  <a:latin typeface="+mj-lt"/>
                  <a:cs typeface="Arial" panose="020B0604020202020204" pitchFamily="34" charset="0"/>
                </a:rPr>
              </a:br>
              <a:r>
                <a:rPr lang="en-US" sz="1625" b="1" dirty="0">
                  <a:latin typeface="+mj-lt"/>
                  <a:cs typeface="Arial" panose="020B0604020202020204" pitchFamily="34" charset="0"/>
                </a:rPr>
                <a:t>Schemes</a:t>
              </a:r>
            </a:p>
          </p:txBody>
        </p:sp>
      </p:grpSp>
      <p:sp>
        <p:nvSpPr>
          <p:cNvPr id="50"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smtClean="0">
                <a:solidFill>
                  <a:srgbClr val="000000"/>
                </a:solidFill>
                <a:ea typeface="Arial"/>
              </a:rPr>
              <a:t>Categorization </a:t>
            </a:r>
            <a:r>
              <a:rPr lang="en-US" sz="2800" b="1" spc="-1" dirty="0">
                <a:solidFill>
                  <a:srgbClr val="000000"/>
                </a:solidFill>
                <a:ea typeface="Arial"/>
              </a:rPr>
              <a:t>of Mutual </a:t>
            </a:r>
            <a:r>
              <a:rPr lang="en-US" sz="2800" b="1" spc="-1" dirty="0" smtClean="0">
                <a:solidFill>
                  <a:srgbClr val="000000"/>
                </a:solidFill>
                <a:ea typeface="Arial"/>
              </a:rPr>
              <a:t>Fund Schemes</a:t>
            </a:r>
            <a:endParaRPr lang="en-IN" sz="2800" b="0" strike="noStrike" spc="-1" dirty="0">
              <a:latin typeface="Arial"/>
            </a:endParaRPr>
          </a:p>
        </p:txBody>
      </p:sp>
      <p:sp>
        <p:nvSpPr>
          <p:cNvPr id="52"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spc="-1" dirty="0" smtClean="0">
                <a:solidFill>
                  <a:schemeClr val="bg1"/>
                </a:solidFill>
                <a:latin typeface="Arial"/>
              </a:rPr>
              <a:t>12</a:t>
            </a:r>
            <a:endParaRPr lang="en-IN" sz="1000" b="0" strike="noStrike" spc="-1" dirty="0">
              <a:solidFill>
                <a:schemeClr val="bg1"/>
              </a:solidFill>
              <a:latin typeface="Arial"/>
            </a:endParaRPr>
          </a:p>
        </p:txBody>
      </p:sp>
      <p:pic>
        <p:nvPicPr>
          <p:cNvPr id="53" name="Picture 3"/>
          <p:cNvPicPr/>
          <p:nvPr/>
        </p:nvPicPr>
        <p:blipFill>
          <a:blip r:embed="rId8"/>
          <a:stretch/>
        </p:blipFill>
        <p:spPr>
          <a:xfrm>
            <a:off x="0" y="27180"/>
            <a:ext cx="1029600" cy="803880"/>
          </a:xfrm>
          <a:prstGeom prst="rect">
            <a:avLst/>
          </a:prstGeom>
          <a:ln>
            <a:noFill/>
          </a:ln>
        </p:spPr>
      </p:pic>
    </p:spTree>
    <p:extLst>
      <p:ext uri="{BB962C8B-B14F-4D97-AF65-F5344CB8AC3E}">
        <p14:creationId xmlns:p14="http://schemas.microsoft.com/office/powerpoint/2010/main" val="1971276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par>
                          <p:cTn id="13" fill="hold">
                            <p:stCondLst>
                              <p:cond delay="1250"/>
                            </p:stCondLst>
                            <p:childTnLst>
                              <p:par>
                                <p:cTn id="14" presetID="10" presetClass="entr" presetSubtype="0" fill="hold" nodeType="afterEffect">
                                  <p:stCondLst>
                                    <p:cond delay="25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par>
                          <p:cTn id="17" fill="hold">
                            <p:stCondLst>
                              <p:cond delay="2000"/>
                            </p:stCondLst>
                            <p:childTnLst>
                              <p:par>
                                <p:cTn id="18" presetID="10" presetClass="entr" presetSubtype="0" fill="hold" nodeType="afterEffect">
                                  <p:stCondLst>
                                    <p:cond delay="25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par>
                          <p:cTn id="21" fill="hold">
                            <p:stCondLst>
                              <p:cond delay="2750"/>
                            </p:stCondLst>
                            <p:childTnLst>
                              <p:par>
                                <p:cTn id="22" presetID="10" presetClass="entr" presetSubtype="0" fill="hold" nodeType="afterEffect">
                                  <p:stCondLst>
                                    <p:cond delay="250"/>
                                  </p:stCondLst>
                                  <p:childTnLst>
                                    <p:set>
                                      <p:cBhvr>
                                        <p:cTn id="23" dur="1" fill="hold">
                                          <p:stCondLst>
                                            <p:cond delay="0"/>
                                          </p:stCondLst>
                                        </p:cTn>
                                        <p:tgtEl>
                                          <p:spTgt spid="24"/>
                                        </p:tgtEl>
                                        <p:attrNameLst>
                                          <p:attrName>style.visibility</p:attrName>
                                        </p:attrNameLst>
                                      </p:cBhvr>
                                      <p:to>
                                        <p:strVal val="visible"/>
                                      </p:to>
                                    </p:set>
                                    <p:animEffect transition="in" filter="fade">
                                      <p:cBhvr>
                                        <p:cTn id="24" dur="500"/>
                                        <p:tgtEl>
                                          <p:spTgt spid="24"/>
                                        </p:tgtEl>
                                      </p:cBhvr>
                                    </p:animEffect>
                                  </p:childTnLst>
                                </p:cTn>
                              </p:par>
                            </p:childTnLst>
                          </p:cTn>
                        </p:par>
                        <p:par>
                          <p:cTn id="25" fill="hold">
                            <p:stCondLst>
                              <p:cond delay="3500"/>
                            </p:stCondLst>
                            <p:childTnLst>
                              <p:par>
                                <p:cTn id="26" presetID="10" presetClass="entr" presetSubtype="0" fill="hold" nodeType="afterEffect">
                                  <p:stCondLst>
                                    <p:cond delay="2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childTnLst>
                          </p:cTn>
                        </p:par>
                        <p:par>
                          <p:cTn id="29" fill="hold">
                            <p:stCondLst>
                              <p:cond delay="4250"/>
                            </p:stCondLst>
                            <p:childTnLst>
                              <p:par>
                                <p:cTn id="30" presetID="10" presetClass="entr" presetSubtype="0" fill="hold" nodeType="afterEffect">
                                  <p:stCondLst>
                                    <p:cond delay="25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13.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How to invest in </a:t>
            </a:r>
            <a:r>
              <a:rPr lang="en-IN" sz="2800" b="1" spc="-1" dirty="0">
                <a:solidFill>
                  <a:srgbClr val="000000"/>
                </a:solidFill>
                <a:ea typeface="Arial"/>
              </a:rPr>
              <a:t>Mutual </a:t>
            </a:r>
            <a:r>
              <a:rPr lang="en-IN" sz="2800" b="1" spc="-1" dirty="0" smtClean="0">
                <a:solidFill>
                  <a:srgbClr val="000000"/>
                </a:solidFill>
                <a:ea typeface="Arial"/>
              </a:rPr>
              <a:t>Funds?</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13</a:t>
            </a:r>
            <a:endParaRPr lang="en-IN" sz="1000" b="0" strike="noStrike" spc="-1" dirty="0">
              <a:latin typeface="Arial"/>
            </a:endParaRPr>
          </a:p>
        </p:txBody>
      </p:sp>
      <p:pic>
        <p:nvPicPr>
          <p:cNvPr id="7" name="Picture 3"/>
          <p:cNvPicPr/>
          <p:nvPr/>
        </p:nvPicPr>
        <p:blipFill>
          <a:blip r:embed="rId2"/>
          <a:stretch/>
        </p:blipFill>
        <p:spPr>
          <a:xfrm>
            <a:off x="0" y="27180"/>
            <a:ext cx="1029600" cy="803880"/>
          </a:xfrm>
          <a:prstGeom prst="rect">
            <a:avLst/>
          </a:prstGeom>
          <a:ln>
            <a:noFill/>
          </a:ln>
        </p:spPr>
      </p:pic>
      <p:graphicFrame>
        <p:nvGraphicFramePr>
          <p:cNvPr id="4" name="Diagram 3"/>
          <p:cNvGraphicFramePr/>
          <p:nvPr>
            <p:extLst>
              <p:ext uri="{D42A27DB-BD31-4B8C-83A1-F6EECF244321}">
                <p14:modId xmlns:p14="http://schemas.microsoft.com/office/powerpoint/2010/main" val="4257609168"/>
              </p:ext>
            </p:extLst>
          </p:nvPr>
        </p:nvGraphicFramePr>
        <p:xfrm>
          <a:off x="495360" y="1227666"/>
          <a:ext cx="8735726"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540774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723240" y="233235"/>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Centralized KYC (C-KYC) in Securities Market</a:t>
            </a:r>
            <a:endParaRPr lang="en-IN" sz="2800" b="0" strike="noStrike" spc="-1" dirty="0">
              <a:latin typeface="Arial"/>
            </a:endParaRPr>
          </a:p>
        </p:txBody>
      </p:sp>
      <p:sp>
        <p:nvSpPr>
          <p:cNvPr id="170" name="CustomShape 2"/>
          <p:cNvSpPr/>
          <p:nvPr/>
        </p:nvSpPr>
        <p:spPr>
          <a:xfrm>
            <a:off x="356760" y="1037115"/>
            <a:ext cx="9054000" cy="5292662"/>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43620" indent="-342900" algn="just">
              <a:lnSpc>
                <a:spcPct val="100000"/>
              </a:lnSpc>
              <a:spcBef>
                <a:spcPts val="1400"/>
              </a:spcBef>
              <a:buClr>
                <a:srgbClr val="000000"/>
              </a:buClr>
              <a:buFont typeface="Wingdings" panose="05000000000000000000" pitchFamily="2" charset="2"/>
              <a:buChar char="Ø"/>
            </a:pPr>
            <a:r>
              <a:rPr lang="en-US" sz="2400" spc="-1" dirty="0">
                <a:solidFill>
                  <a:srgbClr val="000000"/>
                </a:solidFill>
              </a:rPr>
              <a:t>KYC registration is </a:t>
            </a:r>
            <a:r>
              <a:rPr lang="en-US" sz="2400" spc="-1" dirty="0" smtClean="0">
                <a:solidFill>
                  <a:srgbClr val="000000"/>
                </a:solidFill>
              </a:rPr>
              <a:t>centralized </a:t>
            </a:r>
            <a:r>
              <a:rPr lang="en-US" sz="2400" spc="-1" dirty="0">
                <a:solidFill>
                  <a:srgbClr val="000000"/>
                </a:solidFill>
              </a:rPr>
              <a:t>through </a:t>
            </a:r>
            <a:r>
              <a:rPr lang="en-US" sz="2400" b="1" u="sng" spc="-1" dirty="0">
                <a:solidFill>
                  <a:srgbClr val="000000"/>
                </a:solidFill>
              </a:rPr>
              <a:t>KYC Registration Agencies (KRAs) </a:t>
            </a:r>
            <a:r>
              <a:rPr lang="en-US" sz="2400" spc="-1" dirty="0">
                <a:solidFill>
                  <a:srgbClr val="000000"/>
                </a:solidFill>
              </a:rPr>
              <a:t>registered with SEBI. </a:t>
            </a:r>
            <a:endParaRPr lang="en-US" sz="2400" spc="-1" dirty="0" smtClean="0">
              <a:solidFill>
                <a:srgbClr val="000000"/>
              </a:solidFill>
            </a:endParaRPr>
          </a:p>
          <a:p>
            <a:pPr marL="343620" indent="-342900" algn="just">
              <a:lnSpc>
                <a:spcPct val="100000"/>
              </a:lnSpc>
              <a:spcBef>
                <a:spcPts val="1400"/>
              </a:spcBef>
              <a:buClr>
                <a:srgbClr val="000000"/>
              </a:buClr>
              <a:buFont typeface="Wingdings" panose="05000000000000000000" pitchFamily="2" charset="2"/>
              <a:buChar char="Ø"/>
            </a:pPr>
            <a:r>
              <a:rPr lang="en-US" sz="2400" spc="-1" dirty="0" smtClean="0">
                <a:solidFill>
                  <a:srgbClr val="000000"/>
                </a:solidFill>
              </a:rPr>
              <a:t>Each investor to undergo KYC </a:t>
            </a:r>
            <a:r>
              <a:rPr lang="en-US" sz="2400" spc="-1" dirty="0">
                <a:solidFill>
                  <a:srgbClr val="000000"/>
                </a:solidFill>
              </a:rPr>
              <a:t>process </a:t>
            </a:r>
            <a:r>
              <a:rPr lang="en-US" sz="2400" b="1" u="sng" spc="-1" dirty="0">
                <a:solidFill>
                  <a:srgbClr val="000000"/>
                </a:solidFill>
              </a:rPr>
              <a:t>only once in </a:t>
            </a:r>
            <a:r>
              <a:rPr lang="en-US" sz="2400" b="1" u="sng" spc="-1" dirty="0" smtClean="0">
                <a:solidFill>
                  <a:srgbClr val="000000"/>
                </a:solidFill>
              </a:rPr>
              <a:t>securities </a:t>
            </a:r>
            <a:r>
              <a:rPr lang="en-US" sz="2400" b="1" u="sng" spc="-1" dirty="0">
                <a:solidFill>
                  <a:srgbClr val="000000"/>
                </a:solidFill>
              </a:rPr>
              <a:t>market</a:t>
            </a:r>
            <a:r>
              <a:rPr lang="en-US" sz="2400" spc="-1" dirty="0">
                <a:solidFill>
                  <a:srgbClr val="000000"/>
                </a:solidFill>
              </a:rPr>
              <a:t> and </a:t>
            </a:r>
            <a:r>
              <a:rPr lang="en-US" sz="2400" spc="-1" dirty="0" smtClean="0">
                <a:solidFill>
                  <a:srgbClr val="000000"/>
                </a:solidFill>
              </a:rPr>
              <a:t>details </a:t>
            </a:r>
            <a:r>
              <a:rPr lang="en-US" sz="2400" spc="-1" dirty="0">
                <a:solidFill>
                  <a:srgbClr val="000000"/>
                </a:solidFill>
              </a:rPr>
              <a:t>would be shared with other intermediaries by the KRAs.</a:t>
            </a:r>
            <a:endParaRPr lang="en-IN" sz="2400" spc="-1" dirty="0">
              <a:solidFill>
                <a:srgbClr val="000000"/>
              </a:solidFill>
            </a:endParaRPr>
          </a:p>
          <a:p>
            <a:pPr marL="343080" indent="-342360" algn="just">
              <a:lnSpc>
                <a:spcPct val="100000"/>
              </a:lnSpc>
              <a:spcBef>
                <a:spcPts val="1400"/>
              </a:spcBef>
              <a:buClr>
                <a:srgbClr val="000000"/>
              </a:buClr>
              <a:buFont typeface="Wingdings" charset="2"/>
              <a:buChar char=""/>
            </a:pPr>
            <a:r>
              <a:rPr lang="en-US" sz="2400" spc="-1" dirty="0" smtClean="0">
                <a:solidFill>
                  <a:srgbClr val="000000"/>
                </a:solidFill>
              </a:rPr>
              <a:t>Standard </a:t>
            </a:r>
            <a:r>
              <a:rPr lang="en-US" sz="2400" spc="-1" dirty="0">
                <a:solidFill>
                  <a:srgbClr val="000000"/>
                </a:solidFill>
              </a:rPr>
              <a:t>Account Opening form (AOF) </a:t>
            </a:r>
            <a:r>
              <a:rPr lang="en-US" sz="2400" spc="-1" dirty="0" smtClean="0">
                <a:solidFill>
                  <a:srgbClr val="000000"/>
                </a:solidFill>
              </a:rPr>
              <a:t>has 2 </a:t>
            </a:r>
            <a:r>
              <a:rPr lang="en-US" sz="2400" spc="-1" dirty="0">
                <a:solidFill>
                  <a:srgbClr val="000000"/>
                </a:solidFill>
              </a:rPr>
              <a:t>parts</a:t>
            </a:r>
            <a:r>
              <a:rPr lang="en-US" sz="2400" spc="-1" dirty="0" smtClean="0">
                <a:solidFill>
                  <a:srgbClr val="000000"/>
                </a:solidFill>
              </a:rPr>
              <a:t>:</a:t>
            </a:r>
            <a:endParaRPr lang="en-US" sz="2400" spc="-1" dirty="0">
              <a:solidFill>
                <a:srgbClr val="000000"/>
              </a:solidFill>
            </a:endParaRPr>
          </a:p>
          <a:p>
            <a:pPr marL="800820" lvl="1" indent="-342900" algn="just">
              <a:spcBef>
                <a:spcPts val="1400"/>
              </a:spcBef>
              <a:buClr>
                <a:srgbClr val="000000"/>
              </a:buClr>
              <a:buFontTx/>
              <a:buChar char="-"/>
            </a:pPr>
            <a:r>
              <a:rPr lang="en-US" sz="2400" b="1" spc="-1" dirty="0" smtClean="0">
                <a:solidFill>
                  <a:srgbClr val="000000"/>
                </a:solidFill>
              </a:rPr>
              <a:t>Part </a:t>
            </a:r>
            <a:r>
              <a:rPr lang="en-US" sz="2400" b="1" spc="-1" dirty="0">
                <a:solidFill>
                  <a:srgbClr val="000000"/>
                </a:solidFill>
              </a:rPr>
              <a:t>I </a:t>
            </a:r>
            <a:r>
              <a:rPr lang="en-US" sz="2400" spc="-1" dirty="0" smtClean="0">
                <a:solidFill>
                  <a:srgbClr val="000000"/>
                </a:solidFill>
              </a:rPr>
              <a:t>: Basic </a:t>
            </a:r>
            <a:r>
              <a:rPr lang="en-US" sz="2400" spc="-1" dirty="0">
                <a:solidFill>
                  <a:srgbClr val="000000"/>
                </a:solidFill>
              </a:rPr>
              <a:t>and uniform KYC details of the investor </a:t>
            </a:r>
          </a:p>
          <a:p>
            <a:pPr marL="800820" lvl="1" indent="-342900" algn="just">
              <a:spcBef>
                <a:spcPts val="1400"/>
              </a:spcBef>
              <a:buClr>
                <a:srgbClr val="000000"/>
              </a:buClr>
              <a:buFontTx/>
              <a:buChar char="-"/>
            </a:pPr>
            <a:r>
              <a:rPr lang="en-US" sz="2400" b="1" spc="-1" dirty="0" smtClean="0">
                <a:solidFill>
                  <a:srgbClr val="000000"/>
                </a:solidFill>
              </a:rPr>
              <a:t>Part II </a:t>
            </a:r>
            <a:r>
              <a:rPr lang="en-US" sz="2400" spc="-1" dirty="0" smtClean="0">
                <a:solidFill>
                  <a:srgbClr val="000000"/>
                </a:solidFill>
              </a:rPr>
              <a:t>: Additional </a:t>
            </a:r>
            <a:r>
              <a:rPr lang="en-US" sz="2400" spc="-1" dirty="0">
                <a:solidFill>
                  <a:srgbClr val="000000"/>
                </a:solidFill>
              </a:rPr>
              <a:t>KYC information as may be sought separately by the </a:t>
            </a:r>
            <a:r>
              <a:rPr lang="en-US" sz="2400" spc="-1" dirty="0" smtClean="0">
                <a:solidFill>
                  <a:srgbClr val="000000"/>
                </a:solidFill>
              </a:rPr>
              <a:t>Mutual Fund</a:t>
            </a:r>
            <a:endParaRPr lang="en-IN" sz="2000" b="0" strike="noStrike" spc="-1" dirty="0">
              <a:latin typeface="Arial"/>
            </a:endParaRPr>
          </a:p>
          <a:p>
            <a:pPr marL="343080" indent="-342360" algn="just">
              <a:lnSpc>
                <a:spcPct val="93000"/>
              </a:lnSpc>
              <a:spcBef>
                <a:spcPts val="1400"/>
              </a:spcBef>
            </a:pPr>
            <a:endParaRPr lang="en-IN" sz="2000" b="0" strike="noStrike" spc="-1" dirty="0">
              <a:latin typeface="Arial"/>
            </a:endParaRPr>
          </a:p>
          <a:p>
            <a:pPr marL="343080" indent="-342360" algn="just">
              <a:lnSpc>
                <a:spcPct val="93000"/>
              </a:lnSpc>
              <a:spcBef>
                <a:spcPts val="1400"/>
              </a:spcBef>
            </a:pPr>
            <a:endParaRPr lang="en-IN" sz="2000" b="0" strike="noStrike" spc="-1" dirty="0">
              <a:latin typeface="Arial"/>
            </a:endParaRPr>
          </a:p>
          <a:p>
            <a:pPr marL="343080" indent="-342360" algn="just">
              <a:lnSpc>
                <a:spcPct val="93000"/>
              </a:lnSpc>
              <a:spcBef>
                <a:spcPts val="1400"/>
              </a:spcBef>
            </a:pPr>
            <a:endParaRPr lang="en-IN" sz="2000" b="0" strike="noStrike" spc="-1" dirty="0">
              <a:latin typeface="Arial"/>
            </a:endParaRPr>
          </a:p>
          <a:p>
            <a:pPr marL="343080" indent="-342360">
              <a:lnSpc>
                <a:spcPct val="93000"/>
              </a:lnSpc>
              <a:spcBef>
                <a:spcPts val="1400"/>
              </a:spcBef>
            </a:pPr>
            <a:endParaRPr lang="en-IN" sz="2000" b="0" strike="noStrike" spc="-1" dirty="0">
              <a:latin typeface="Arial"/>
            </a:endParaRPr>
          </a:p>
          <a:p>
            <a:pPr marL="343080" indent="-342360">
              <a:lnSpc>
                <a:spcPct val="93000"/>
              </a:lnSpc>
              <a:spcBef>
                <a:spcPts val="1400"/>
              </a:spcBef>
            </a:pPr>
            <a:r>
              <a:rPr lang="en-IN" sz="1600" b="0" strike="noStrike" spc="-1" dirty="0">
                <a:solidFill>
                  <a:srgbClr val="000000"/>
                </a:solidFill>
                <a:latin typeface="Arial"/>
                <a:ea typeface="Arial"/>
              </a:rPr>
              <a:t>  </a:t>
            </a:r>
            <a:endParaRPr lang="en-IN" sz="1600" b="0" strike="noStrike" spc="-1" dirty="0">
              <a:latin typeface="Arial"/>
            </a:endParaRPr>
          </a:p>
          <a:p>
            <a:pPr marL="343080" indent="-342360">
              <a:lnSpc>
                <a:spcPct val="93000"/>
              </a:lnSpc>
              <a:spcBef>
                <a:spcPts val="1400"/>
              </a:spcBef>
            </a:pPr>
            <a:r>
              <a:rPr lang="en-IN" sz="1600" b="1" strike="noStrike" spc="-1" dirty="0">
                <a:solidFill>
                  <a:srgbClr val="000000"/>
                </a:solidFill>
                <a:latin typeface="Arial"/>
                <a:ea typeface="Calibri"/>
              </a:rPr>
              <a:t> </a:t>
            </a:r>
            <a:endParaRPr lang="en-IN" sz="16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0" strike="noStrike" spc="-1" dirty="0" smtClean="0">
                <a:solidFill>
                  <a:schemeClr val="bg1"/>
                </a:solidFill>
                <a:latin typeface="Arial"/>
              </a:rPr>
              <a:t>14</a:t>
            </a:r>
            <a:endParaRPr lang="en-IN" sz="1000" b="0" strike="noStrike" spc="-1" dirty="0">
              <a:solidFill>
                <a:schemeClr val="bg1"/>
              </a:solidFill>
              <a:latin typeface="Arial"/>
            </a:endParaRPr>
          </a:p>
        </p:txBody>
      </p:sp>
      <p:pic>
        <p:nvPicPr>
          <p:cNvPr id="7" name="Picture 3"/>
          <p:cNvPicPr/>
          <p:nvPr/>
        </p:nvPicPr>
        <p:blipFill>
          <a:blip r:embed="rId2"/>
          <a:stretch/>
        </p:blipFill>
        <p:spPr>
          <a:xfrm>
            <a:off x="0" y="27180"/>
            <a:ext cx="1029600" cy="803880"/>
          </a:xfrm>
          <a:prstGeom prst="rect">
            <a:avLst/>
          </a:prstGeom>
          <a:ln>
            <a:noFill/>
          </a:ln>
        </p:spPr>
      </p:pic>
    </p:spTree>
    <p:extLst>
      <p:ext uri="{BB962C8B-B14F-4D97-AF65-F5344CB8AC3E}">
        <p14:creationId xmlns:p14="http://schemas.microsoft.com/office/powerpoint/2010/main" val="30138636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6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pc="-1" dirty="0">
                <a:solidFill>
                  <a:srgbClr val="000000"/>
                </a:solidFill>
                <a:ea typeface="Arial"/>
              </a:rPr>
              <a:t>Mutual </a:t>
            </a:r>
            <a:r>
              <a:rPr lang="en-IN" sz="2800" b="1" spc="-1" dirty="0" smtClean="0">
                <a:solidFill>
                  <a:srgbClr val="000000"/>
                </a:solidFill>
                <a:ea typeface="Arial"/>
              </a:rPr>
              <a:t>Funds</a:t>
            </a:r>
            <a:r>
              <a:rPr lang="en-IN" sz="2800" b="1" strike="noStrike" spc="-1" dirty="0" smtClean="0">
                <a:solidFill>
                  <a:srgbClr val="000000"/>
                </a:solidFill>
                <a:latin typeface="Arial"/>
                <a:ea typeface="Arial"/>
              </a:rPr>
              <a:t> investment procedure</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15</a:t>
            </a:r>
            <a:endParaRPr lang="en-IN" sz="1000" b="0" strike="noStrike" spc="-1" dirty="0">
              <a:latin typeface="Arial"/>
            </a:endParaRPr>
          </a:p>
        </p:txBody>
      </p:sp>
      <p:pic>
        <p:nvPicPr>
          <p:cNvPr id="7" name="Picture 3"/>
          <p:cNvPicPr/>
          <p:nvPr/>
        </p:nvPicPr>
        <p:blipFill>
          <a:blip r:embed="rId2"/>
          <a:stretch/>
        </p:blipFill>
        <p:spPr>
          <a:xfrm>
            <a:off x="0" y="27180"/>
            <a:ext cx="1029600" cy="803880"/>
          </a:xfrm>
          <a:prstGeom prst="rect">
            <a:avLst/>
          </a:prstGeom>
          <a:ln>
            <a:noFill/>
          </a:ln>
        </p:spPr>
      </p:pic>
      <p:graphicFrame>
        <p:nvGraphicFramePr>
          <p:cNvPr id="2" name="Diagram 1"/>
          <p:cNvGraphicFramePr/>
          <p:nvPr>
            <p:extLst>
              <p:ext uri="{D42A27DB-BD31-4B8C-83A1-F6EECF244321}">
                <p14:modId xmlns:p14="http://schemas.microsoft.com/office/powerpoint/2010/main" val="2700586515"/>
              </p:ext>
            </p:extLst>
          </p:nvPr>
        </p:nvGraphicFramePr>
        <p:xfrm>
          <a:off x="464457" y="1146630"/>
          <a:ext cx="8946303"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46402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53557" y="15714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smtClean="0">
                <a:solidFill>
                  <a:srgbClr val="000000"/>
                </a:solidFill>
                <a:ea typeface="Arial"/>
              </a:rPr>
              <a:t>Investment Modes in </a:t>
            </a:r>
            <a:r>
              <a:rPr lang="en-IN" sz="2800" b="1" spc="-1" dirty="0">
                <a:solidFill>
                  <a:srgbClr val="000000"/>
                </a:solidFill>
                <a:ea typeface="Arial"/>
              </a:rPr>
              <a:t>Mutual </a:t>
            </a:r>
            <a:r>
              <a:rPr lang="en-IN" sz="2800" b="1" spc="-1" dirty="0" smtClean="0">
                <a:solidFill>
                  <a:srgbClr val="000000"/>
                </a:solidFill>
                <a:ea typeface="Arial"/>
              </a:rPr>
              <a:t>Funds</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16</a:t>
            </a:r>
            <a:endParaRPr lang="en-IN" sz="1000" b="0" strike="noStrike" spc="-1" dirty="0">
              <a:latin typeface="Arial"/>
            </a:endParaRPr>
          </a:p>
        </p:txBody>
      </p:sp>
      <p:graphicFrame>
        <p:nvGraphicFramePr>
          <p:cNvPr id="2" name="Diagram 1"/>
          <p:cNvGraphicFramePr/>
          <p:nvPr>
            <p:extLst>
              <p:ext uri="{D42A27DB-BD31-4B8C-83A1-F6EECF244321}">
                <p14:modId xmlns:p14="http://schemas.microsoft.com/office/powerpoint/2010/main" val="3773733351"/>
              </p:ext>
            </p:extLst>
          </p:nvPr>
        </p:nvGraphicFramePr>
        <p:xfrm>
          <a:off x="183875" y="1180950"/>
          <a:ext cx="9569725" cy="5045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366744401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35254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smtClean="0">
                <a:solidFill>
                  <a:srgbClr val="000000"/>
                </a:solidFill>
                <a:ea typeface="Arial"/>
              </a:rPr>
              <a:t>Investment Modes in </a:t>
            </a:r>
            <a:r>
              <a:rPr lang="en-IN" sz="2800" b="1" spc="-1" dirty="0">
                <a:solidFill>
                  <a:srgbClr val="000000"/>
                </a:solidFill>
                <a:ea typeface="Arial"/>
              </a:rPr>
              <a:t>Mutual </a:t>
            </a:r>
            <a:r>
              <a:rPr lang="en-IN" sz="2800" b="1" spc="-1" dirty="0" smtClean="0">
                <a:solidFill>
                  <a:srgbClr val="000000"/>
                </a:solidFill>
                <a:ea typeface="Arial"/>
              </a:rPr>
              <a:t>Funds</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17</a:t>
            </a:r>
            <a:endParaRPr lang="en-IN" sz="1000" b="0" strike="noStrike" spc="-1" dirty="0">
              <a:latin typeface="Arial"/>
            </a:endParaRPr>
          </a:p>
        </p:txBody>
      </p:sp>
      <p:graphicFrame>
        <p:nvGraphicFramePr>
          <p:cNvPr id="3" name="Diagram 2"/>
          <p:cNvGraphicFramePr/>
          <p:nvPr>
            <p:extLst>
              <p:ext uri="{D42A27DB-BD31-4B8C-83A1-F6EECF244321}">
                <p14:modId xmlns:p14="http://schemas.microsoft.com/office/powerpoint/2010/main" val="1546449353"/>
              </p:ext>
            </p:extLst>
          </p:nvPr>
        </p:nvGraphicFramePr>
        <p:xfrm>
          <a:off x="352540" y="980501"/>
          <a:ext cx="9285380" cy="5177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15909787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02960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pc="-1" dirty="0">
                <a:solidFill>
                  <a:srgbClr val="000000"/>
                </a:solidFill>
                <a:ea typeface="Arial"/>
              </a:rPr>
              <a:t>Mutual </a:t>
            </a:r>
            <a:r>
              <a:rPr lang="en-IN" sz="2800" b="1" spc="-1" dirty="0" smtClean="0">
                <a:solidFill>
                  <a:srgbClr val="000000"/>
                </a:solidFill>
                <a:ea typeface="Arial"/>
              </a:rPr>
              <a:t>Fund</a:t>
            </a:r>
            <a:r>
              <a:rPr lang="en-US" sz="2800" b="1" spc="-1" dirty="0" smtClean="0">
                <a:solidFill>
                  <a:srgbClr val="000000"/>
                </a:solidFill>
                <a:ea typeface="Arial"/>
              </a:rPr>
              <a:t> Plans – Growth vs Dividend Options</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0" strike="noStrike" spc="-1" dirty="0" smtClean="0">
                <a:solidFill>
                  <a:schemeClr val="bg1"/>
                </a:solidFill>
                <a:latin typeface="Arial"/>
              </a:rPr>
              <a:t>18</a:t>
            </a:r>
            <a:endParaRPr lang="en-IN" sz="1000" b="0" strike="noStrike" spc="-1" dirty="0">
              <a:solidFill>
                <a:schemeClr val="bg1"/>
              </a:solidFill>
              <a:latin typeface="Arial"/>
            </a:endParaRPr>
          </a:p>
        </p:txBody>
      </p:sp>
      <p:graphicFrame>
        <p:nvGraphicFramePr>
          <p:cNvPr id="2" name="Diagram 1"/>
          <p:cNvGraphicFramePr/>
          <p:nvPr>
            <p:extLst>
              <p:ext uri="{D42A27DB-BD31-4B8C-83A1-F6EECF244321}">
                <p14:modId xmlns:p14="http://schemas.microsoft.com/office/powerpoint/2010/main" val="272482945"/>
              </p:ext>
            </p:extLst>
          </p:nvPr>
        </p:nvGraphicFramePr>
        <p:xfrm>
          <a:off x="297455" y="1057619"/>
          <a:ext cx="9226885" cy="5045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337331904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pc="-1" dirty="0" smtClean="0">
                <a:solidFill>
                  <a:srgbClr val="000000"/>
                </a:solidFill>
                <a:latin typeface="Arial"/>
              </a:rPr>
              <a:t>How to check information about </a:t>
            </a:r>
          </a:p>
          <a:p>
            <a:pPr algn="ctr">
              <a:lnSpc>
                <a:spcPct val="93000"/>
              </a:lnSpc>
            </a:pPr>
            <a:r>
              <a:rPr lang="en-IN" sz="2800" b="1" spc="-1" dirty="0" smtClean="0">
                <a:solidFill>
                  <a:srgbClr val="000000"/>
                </a:solidFill>
                <a:latin typeface="Arial"/>
              </a:rPr>
              <a:t>the </a:t>
            </a:r>
            <a:r>
              <a:rPr lang="en-IN" sz="2800" b="1" spc="-1" dirty="0">
                <a:solidFill>
                  <a:srgbClr val="000000"/>
                </a:solidFill>
                <a:ea typeface="Arial"/>
              </a:rPr>
              <a:t>Mutual Funds </a:t>
            </a:r>
            <a:r>
              <a:rPr lang="en-IN" sz="2800" b="1" strike="noStrike" spc="-1" dirty="0" smtClean="0">
                <a:solidFill>
                  <a:srgbClr val="000000"/>
                </a:solidFill>
                <a:latin typeface="Arial"/>
              </a:rPr>
              <a:t>(Offer Document)?</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19</a:t>
            </a:r>
            <a:endParaRPr lang="en-IN" sz="1000" b="0" strike="noStrike" spc="-1" dirty="0">
              <a:latin typeface="Arial"/>
            </a:endParaRPr>
          </a:p>
        </p:txBody>
      </p:sp>
      <p:graphicFrame>
        <p:nvGraphicFramePr>
          <p:cNvPr id="2" name="Diagram 1"/>
          <p:cNvGraphicFramePr/>
          <p:nvPr>
            <p:extLst>
              <p:ext uri="{D42A27DB-BD31-4B8C-83A1-F6EECF244321}">
                <p14:modId xmlns:p14="http://schemas.microsoft.com/office/powerpoint/2010/main" val="1711932472"/>
              </p:ext>
            </p:extLst>
          </p:nvPr>
        </p:nvGraphicFramePr>
        <p:xfrm>
          <a:off x="248617" y="934282"/>
          <a:ext cx="8914680" cy="52219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Picture 3"/>
          <p:cNvPicPr/>
          <p:nvPr/>
        </p:nvPicPr>
        <p:blipFill>
          <a:blip r:embed="rId8"/>
          <a:stretch/>
        </p:blipFill>
        <p:spPr>
          <a:xfrm>
            <a:off x="0" y="27180"/>
            <a:ext cx="1029600" cy="803880"/>
          </a:xfrm>
          <a:prstGeom prst="rect">
            <a:avLst/>
          </a:prstGeom>
          <a:ln>
            <a:noFill/>
          </a:ln>
        </p:spPr>
      </p:pic>
    </p:spTree>
    <p:extLst>
      <p:ext uri="{BB962C8B-B14F-4D97-AF65-F5344CB8AC3E}">
        <p14:creationId xmlns:p14="http://schemas.microsoft.com/office/powerpoint/2010/main" val="29106101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DISCLAIMER</a:t>
            </a:r>
            <a:endParaRPr lang="en-IN" sz="2800" b="0" strike="noStrike" spc="-1" dirty="0">
              <a:latin typeface="Arial"/>
            </a:endParaRPr>
          </a:p>
        </p:txBody>
      </p:sp>
      <p:sp>
        <p:nvSpPr>
          <p:cNvPr id="170" name="CustomShape 2"/>
          <p:cNvSpPr/>
          <p:nvPr/>
        </p:nvSpPr>
        <p:spPr>
          <a:xfrm>
            <a:off x="256320" y="1015740"/>
            <a:ext cx="9153720" cy="5189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43080" indent="-342360" algn="just">
              <a:lnSpc>
                <a:spcPct val="100000"/>
              </a:lnSpc>
              <a:spcBef>
                <a:spcPts val="1400"/>
              </a:spcBef>
              <a:buClr>
                <a:srgbClr val="000000"/>
              </a:buClr>
              <a:buFont typeface="Wingdings" charset="2"/>
              <a:buChar char=""/>
            </a:pPr>
            <a:r>
              <a:rPr lang="en-US" spc="-1" dirty="0"/>
              <a:t>The information contained in this material is for only educational and awareness purposes related to securities </a:t>
            </a:r>
            <a:r>
              <a:rPr lang="en-US" spc="-1" dirty="0" smtClean="0"/>
              <a:t>market </a:t>
            </a:r>
            <a:r>
              <a:rPr lang="en-US" spc="-1" dirty="0"/>
              <a:t>and shall be used for non-profitable educational and awareness activities for general </a:t>
            </a:r>
            <a:r>
              <a:rPr lang="en-US" spc="-1" dirty="0" smtClean="0"/>
              <a:t>public.</a:t>
            </a:r>
            <a:endParaRPr lang="en-US" spc="-1" dirty="0"/>
          </a:p>
          <a:p>
            <a:pPr marL="343080" indent="-342360" algn="just">
              <a:lnSpc>
                <a:spcPct val="100000"/>
              </a:lnSpc>
              <a:spcBef>
                <a:spcPts val="1400"/>
              </a:spcBef>
              <a:buClr>
                <a:srgbClr val="000000"/>
              </a:buClr>
              <a:buFont typeface="Wingdings" charset="2"/>
              <a:buChar char=""/>
            </a:pPr>
            <a:endParaRPr lang="en-US" sz="200" spc="-1" dirty="0"/>
          </a:p>
          <a:p>
            <a:pPr marL="343080" indent="-342360" algn="just">
              <a:lnSpc>
                <a:spcPct val="100000"/>
              </a:lnSpc>
              <a:spcBef>
                <a:spcPts val="1400"/>
              </a:spcBef>
              <a:buClr>
                <a:srgbClr val="000000"/>
              </a:buClr>
              <a:buFont typeface="Wingdings" charset="2"/>
              <a:buChar char=""/>
            </a:pPr>
            <a:r>
              <a:rPr lang="en-US" spc="-1" dirty="0" smtClean="0"/>
              <a:t>No </a:t>
            </a:r>
            <a:r>
              <a:rPr lang="en-US" spc="-1" dirty="0"/>
              <a:t>part of this material can be reproduced or copied in any form or by any means or reproduced on any disc, tape, perforate media or other information storage device, etc. without acknowledging the SEBI or Stock </a:t>
            </a:r>
            <a:r>
              <a:rPr lang="en-US" spc="-1" dirty="0" smtClean="0"/>
              <a:t>Exchanges </a:t>
            </a:r>
            <a:r>
              <a:rPr lang="en-US" spc="-1" dirty="0"/>
              <a:t>or Depositories. </a:t>
            </a:r>
          </a:p>
          <a:p>
            <a:pPr marL="343080" indent="-342360" algn="just">
              <a:lnSpc>
                <a:spcPct val="100000"/>
              </a:lnSpc>
              <a:spcBef>
                <a:spcPts val="1400"/>
              </a:spcBef>
              <a:buClr>
                <a:srgbClr val="000000"/>
              </a:buClr>
              <a:buFont typeface="Wingdings" charset="2"/>
              <a:buChar char=""/>
            </a:pPr>
            <a:endParaRPr lang="en-US" sz="200" spc="-1" dirty="0"/>
          </a:p>
          <a:p>
            <a:pPr marL="343080" indent="-342360" algn="just">
              <a:lnSpc>
                <a:spcPct val="100000"/>
              </a:lnSpc>
              <a:spcBef>
                <a:spcPts val="1400"/>
              </a:spcBef>
              <a:buClr>
                <a:srgbClr val="000000"/>
              </a:buClr>
              <a:buFont typeface="Wingdings" charset="2"/>
              <a:buChar char=""/>
            </a:pPr>
            <a:r>
              <a:rPr lang="en-US" spc="-1" dirty="0" smtClean="0"/>
              <a:t>SEBI </a:t>
            </a:r>
            <a:r>
              <a:rPr lang="en-US" spc="-1" dirty="0"/>
              <a:t>or Stock </a:t>
            </a:r>
            <a:r>
              <a:rPr lang="en-US" spc="-1" dirty="0" smtClean="0"/>
              <a:t>Exchanges </a:t>
            </a:r>
            <a:r>
              <a:rPr lang="en-US" spc="-1" dirty="0"/>
              <a:t>or Depositories shall not be responsible for any damage or loss to any </a:t>
            </a:r>
            <a:r>
              <a:rPr lang="en-US" spc="-1" dirty="0" smtClean="0"/>
              <a:t>one </a:t>
            </a:r>
            <a:r>
              <a:rPr lang="en-US" spc="-1" dirty="0"/>
              <a:t>of any </a:t>
            </a:r>
            <a:r>
              <a:rPr lang="en-US" spc="-1" dirty="0" smtClean="0"/>
              <a:t>manner, </a:t>
            </a:r>
            <a:r>
              <a:rPr lang="en-US" spc="-1" dirty="0"/>
              <a:t>from use of this material. </a:t>
            </a:r>
          </a:p>
          <a:p>
            <a:pPr marL="343080" indent="-342360" algn="just">
              <a:lnSpc>
                <a:spcPct val="100000"/>
              </a:lnSpc>
              <a:spcBef>
                <a:spcPts val="1400"/>
              </a:spcBef>
              <a:buClr>
                <a:srgbClr val="000000"/>
              </a:buClr>
              <a:buFont typeface="Wingdings" charset="2"/>
              <a:buChar char=""/>
            </a:pPr>
            <a:endParaRPr lang="en-US" sz="200" spc="-1" dirty="0"/>
          </a:p>
          <a:p>
            <a:pPr marL="343080" indent="-342360" algn="just">
              <a:lnSpc>
                <a:spcPct val="100000"/>
              </a:lnSpc>
              <a:spcBef>
                <a:spcPts val="1400"/>
              </a:spcBef>
              <a:buClr>
                <a:srgbClr val="000000"/>
              </a:buClr>
              <a:buFont typeface="Wingdings" charset="2"/>
              <a:buChar char=""/>
            </a:pPr>
            <a:r>
              <a:rPr lang="en-US" spc="-1" dirty="0" smtClean="0"/>
              <a:t>Every </a:t>
            </a:r>
            <a:r>
              <a:rPr lang="en-US" spc="-1" dirty="0"/>
              <a:t>effort has been made to avoid errors or omissions in this material</a:t>
            </a:r>
            <a:r>
              <a:rPr lang="en-US" spc="-1" dirty="0" smtClean="0"/>
              <a:t>. </a:t>
            </a:r>
            <a:r>
              <a:rPr lang="en-US" spc="-1" dirty="0"/>
              <a:t>For recent market developments and initiatives, readers are requested to refer to recent laws, guidelines, directives framed thereunder and other relevant documents, as being declared from time to time. For any suggestions or feedback, you may send the same to </a:t>
            </a:r>
            <a:r>
              <a:rPr lang="en-US" spc="-1" dirty="0" smtClean="0">
                <a:hlinkClick r:id="rId2"/>
              </a:rPr>
              <a:t>visitsebi@sebi.gov.in</a:t>
            </a:r>
            <a:r>
              <a:rPr lang="en-US" spc="-1" dirty="0" smtClean="0"/>
              <a:t>.</a:t>
            </a:r>
          </a:p>
          <a:p>
            <a:pPr marL="720" algn="just">
              <a:lnSpc>
                <a:spcPct val="100000"/>
              </a:lnSpc>
              <a:spcBef>
                <a:spcPts val="1400"/>
              </a:spcBef>
              <a:buClr>
                <a:srgbClr val="000000"/>
              </a:buClr>
            </a:pPr>
            <a:r>
              <a:rPr lang="en-US" spc="-1" dirty="0" smtClean="0"/>
              <a:t> </a:t>
            </a:r>
          </a:p>
          <a:p>
            <a:pPr marL="343080" indent="-342360" algn="just">
              <a:lnSpc>
                <a:spcPct val="100000"/>
              </a:lnSpc>
              <a:spcBef>
                <a:spcPts val="1400"/>
              </a:spcBef>
              <a:buClr>
                <a:srgbClr val="000000"/>
              </a:buClr>
              <a:buFont typeface="Wingdings" charset="2"/>
              <a:buChar char=""/>
            </a:pPr>
            <a:endParaRPr lang="en-US" spc="-1" dirty="0"/>
          </a:p>
        </p:txBody>
      </p:sp>
      <p:pic>
        <p:nvPicPr>
          <p:cNvPr id="172" name="Picture 3"/>
          <p:cNvPicPr/>
          <p:nvPr/>
        </p:nvPicPr>
        <p:blipFill>
          <a:blip r:embed="rId3"/>
          <a:stretch/>
        </p:blipFill>
        <p:spPr>
          <a:xfrm>
            <a:off x="0" y="27180"/>
            <a:ext cx="1029600" cy="803880"/>
          </a:xfrm>
          <a:prstGeom prst="rect">
            <a:avLst/>
          </a:prstGeom>
          <a:ln>
            <a:noFill/>
          </a:ln>
        </p:spPr>
      </p:pic>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a:solidFill>
                  <a:srgbClr val="FFFFFF"/>
                </a:solidFill>
                <a:latin typeface="Calibri"/>
              </a:rPr>
              <a:t>2</a:t>
            </a:r>
            <a:endParaRPr lang="en-IN" sz="1000" b="0" strike="noStrike" spc="-1" dirty="0">
              <a:latin typeface="Arial"/>
            </a:endParaRPr>
          </a:p>
        </p:txBody>
      </p:sp>
    </p:spTree>
    <p:extLst>
      <p:ext uri="{BB962C8B-B14F-4D97-AF65-F5344CB8AC3E}">
        <p14:creationId xmlns:p14="http://schemas.microsoft.com/office/powerpoint/2010/main" val="9599000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Risk-o-Meter and its importance</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20</a:t>
            </a:r>
            <a:endParaRPr lang="en-IN" sz="1000" b="0" strike="noStrike" spc="-1" dirty="0">
              <a:latin typeface="Arial"/>
            </a:endParaRPr>
          </a:p>
        </p:txBody>
      </p:sp>
      <p:sp>
        <p:nvSpPr>
          <p:cNvPr id="2" name="TextBox 1"/>
          <p:cNvSpPr txBox="1"/>
          <p:nvPr/>
        </p:nvSpPr>
        <p:spPr>
          <a:xfrm>
            <a:off x="495360" y="1101687"/>
            <a:ext cx="8914680" cy="2308324"/>
          </a:xfrm>
          <a:prstGeom prst="rect">
            <a:avLst/>
          </a:prstGeom>
          <a:noFill/>
          <a:ln>
            <a:solidFill>
              <a:schemeClr val="tx1"/>
            </a:solidFill>
          </a:ln>
        </p:spPr>
        <p:txBody>
          <a:bodyPr wrap="square" rtlCol="0">
            <a:spAutoFit/>
          </a:bodyPr>
          <a:lstStyle/>
          <a:p>
            <a:endParaRPr lang="en-US" dirty="0"/>
          </a:p>
        </p:txBody>
      </p:sp>
      <p:sp>
        <p:nvSpPr>
          <p:cNvPr id="7" name="TextBox 6"/>
          <p:cNvSpPr txBox="1"/>
          <p:nvPr/>
        </p:nvSpPr>
        <p:spPr>
          <a:xfrm>
            <a:off x="514799" y="3524262"/>
            <a:ext cx="4216858" cy="2585323"/>
          </a:xfrm>
          <a:prstGeom prst="rect">
            <a:avLst/>
          </a:prstGeom>
          <a:noFill/>
          <a:ln>
            <a:solidFill>
              <a:schemeClr val="tx1"/>
            </a:solidFill>
          </a:ln>
        </p:spPr>
        <p:txBody>
          <a:bodyPr wrap="square" rtlCol="0">
            <a:spAutoFit/>
          </a:bodyPr>
          <a:lstStyle/>
          <a:p>
            <a:pPr algn="just"/>
            <a:r>
              <a:rPr lang="en-US" dirty="0" smtClean="0"/>
              <a:t>Six </a:t>
            </a:r>
            <a:r>
              <a:rPr lang="en-US" dirty="0"/>
              <a:t>levels of risk for mutual fund schemes</a:t>
            </a:r>
            <a:r>
              <a:rPr lang="en-US" dirty="0" smtClean="0"/>
              <a:t>:</a:t>
            </a:r>
          </a:p>
          <a:p>
            <a:pPr algn="just"/>
            <a:endParaRPr lang="en-US" dirty="0" smtClean="0"/>
          </a:p>
          <a:p>
            <a:pPr algn="just"/>
            <a:r>
              <a:rPr lang="en-US" dirty="0" err="1"/>
              <a:t>i</a:t>
            </a:r>
            <a:r>
              <a:rPr lang="en-US" dirty="0"/>
              <a:t>. Low </a:t>
            </a:r>
            <a:r>
              <a:rPr lang="en-US" dirty="0" smtClean="0"/>
              <a:t>Risk</a:t>
            </a:r>
            <a:endParaRPr lang="en-US" dirty="0"/>
          </a:p>
          <a:p>
            <a:pPr algn="just"/>
            <a:r>
              <a:rPr lang="en-US" dirty="0"/>
              <a:t>ii. Low to Moderate </a:t>
            </a:r>
            <a:r>
              <a:rPr lang="en-US" dirty="0" smtClean="0"/>
              <a:t>Risk</a:t>
            </a:r>
            <a:endParaRPr lang="en-US" dirty="0"/>
          </a:p>
          <a:p>
            <a:pPr algn="just"/>
            <a:r>
              <a:rPr lang="en-US" dirty="0"/>
              <a:t>iii. Moderate Risk</a:t>
            </a:r>
          </a:p>
          <a:p>
            <a:pPr algn="just"/>
            <a:r>
              <a:rPr lang="en-US" dirty="0"/>
              <a:t>iv. Moderately High Risk</a:t>
            </a:r>
          </a:p>
          <a:p>
            <a:pPr algn="just"/>
            <a:r>
              <a:rPr lang="en-US" dirty="0"/>
              <a:t>v. High Risk and</a:t>
            </a:r>
          </a:p>
          <a:p>
            <a:pPr algn="just"/>
            <a:r>
              <a:rPr lang="en-US" dirty="0"/>
              <a:t>vi. Very High </a:t>
            </a:r>
            <a:r>
              <a:rPr lang="en-US" dirty="0" smtClean="0"/>
              <a:t>Risk</a:t>
            </a:r>
            <a:endParaRPr lang="en-US" sz="1600" dirty="0" smtClean="0"/>
          </a:p>
        </p:txBody>
      </p:sp>
      <p:sp>
        <p:nvSpPr>
          <p:cNvPr id="8" name="TextBox 7"/>
          <p:cNvSpPr txBox="1"/>
          <p:nvPr/>
        </p:nvSpPr>
        <p:spPr>
          <a:xfrm>
            <a:off x="4905829" y="3555040"/>
            <a:ext cx="4504211" cy="2585323"/>
          </a:xfrm>
          <a:prstGeom prst="rect">
            <a:avLst/>
          </a:prstGeom>
          <a:noFill/>
          <a:ln>
            <a:solidFill>
              <a:schemeClr val="tx1"/>
            </a:solidFill>
          </a:ln>
        </p:spPr>
        <p:txBody>
          <a:bodyPr wrap="square" rtlCol="0">
            <a:spAutoFit/>
          </a:bodyPr>
          <a:lstStyle/>
          <a:p>
            <a:r>
              <a:rPr lang="en-US" dirty="0" smtClean="0"/>
              <a:t>Importance of Risk-o-meter :</a:t>
            </a:r>
          </a:p>
          <a:p>
            <a:endParaRPr lang="en-US" dirty="0" smtClean="0"/>
          </a:p>
          <a:p>
            <a:pPr marL="285750" indent="-285750" algn="just">
              <a:buFontTx/>
              <a:buChar char="-"/>
            </a:pPr>
            <a:r>
              <a:rPr lang="en-US" dirty="0" smtClean="0"/>
              <a:t>Helps </a:t>
            </a:r>
            <a:r>
              <a:rPr lang="en-US" dirty="0"/>
              <a:t>align risk that a fund carries with the risk profile of the </a:t>
            </a:r>
            <a:r>
              <a:rPr lang="en-US" dirty="0" smtClean="0"/>
              <a:t>investor.</a:t>
            </a:r>
          </a:p>
          <a:p>
            <a:pPr marL="285750" indent="-285750" algn="just">
              <a:buFontTx/>
              <a:buChar char="-"/>
            </a:pPr>
            <a:endParaRPr lang="en-US" u="sng" dirty="0" smtClean="0"/>
          </a:p>
          <a:p>
            <a:pPr marL="285750" indent="-285750" algn="just">
              <a:buFontTx/>
              <a:buChar char="-"/>
            </a:pPr>
            <a:r>
              <a:rPr lang="en-US" u="sng" dirty="0" smtClean="0"/>
              <a:t>Equity </a:t>
            </a:r>
            <a:r>
              <a:rPr lang="en-US" u="sng" dirty="0"/>
              <a:t>as asset </a:t>
            </a:r>
            <a:r>
              <a:rPr lang="en-US" u="sng" dirty="0" smtClean="0"/>
              <a:t>class</a:t>
            </a:r>
            <a:r>
              <a:rPr lang="en-US" b="1" dirty="0" smtClean="0"/>
              <a:t>: </a:t>
            </a:r>
            <a:r>
              <a:rPr lang="en-US" dirty="0" smtClean="0"/>
              <a:t>Volatile: High risk</a:t>
            </a:r>
          </a:p>
          <a:p>
            <a:pPr marL="285750" indent="-285750" algn="just">
              <a:buFontTx/>
              <a:buChar char="-"/>
            </a:pPr>
            <a:r>
              <a:rPr lang="en-US" u="sng" dirty="0" smtClean="0"/>
              <a:t>Debt </a:t>
            </a:r>
            <a:r>
              <a:rPr lang="en-US" u="sng" dirty="0"/>
              <a:t>as asset </a:t>
            </a:r>
            <a:r>
              <a:rPr lang="en-US" u="sng" dirty="0" smtClean="0"/>
              <a:t>class:</a:t>
            </a:r>
            <a:r>
              <a:rPr lang="en-US" dirty="0" smtClean="0"/>
              <a:t> Stable: Low risk</a:t>
            </a:r>
          </a:p>
          <a:p>
            <a:pPr marL="285750" indent="-285750" algn="just">
              <a:buFontTx/>
              <a:buChar char="-"/>
            </a:pPr>
            <a:r>
              <a:rPr lang="en-US" u="sng" dirty="0" smtClean="0"/>
              <a:t>Hybrid</a:t>
            </a:r>
            <a:r>
              <a:rPr lang="en-US" dirty="0"/>
              <a:t>:</a:t>
            </a:r>
            <a:r>
              <a:rPr lang="en-US" dirty="0" smtClean="0"/>
              <a:t> Moderate: Depends </a:t>
            </a:r>
            <a:r>
              <a:rPr lang="en-US" dirty="0"/>
              <a:t>on allocation and </a:t>
            </a:r>
            <a:r>
              <a:rPr lang="en-US" dirty="0" smtClean="0"/>
              <a:t>concentration</a:t>
            </a:r>
            <a:endParaRPr lang="en-US" dirty="0"/>
          </a:p>
        </p:txBody>
      </p:sp>
      <p:pic>
        <p:nvPicPr>
          <p:cNvPr id="9" name="Picture 3"/>
          <p:cNvPicPr/>
          <p:nvPr/>
        </p:nvPicPr>
        <p:blipFill>
          <a:blip r:embed="rId2"/>
          <a:stretch/>
        </p:blipFill>
        <p:spPr>
          <a:xfrm>
            <a:off x="0" y="27180"/>
            <a:ext cx="1029600" cy="803880"/>
          </a:xfrm>
          <a:prstGeom prst="rect">
            <a:avLst/>
          </a:prstGeom>
          <a:ln>
            <a:noFill/>
          </a:ln>
        </p:spPr>
      </p:pic>
      <p:pic>
        <p:nvPicPr>
          <p:cNvPr id="10" name="Picture 9"/>
          <p:cNvPicPr/>
          <p:nvPr/>
        </p:nvPicPr>
        <p:blipFill>
          <a:blip r:embed="rId3"/>
          <a:stretch>
            <a:fillRect/>
          </a:stretch>
        </p:blipFill>
        <p:spPr>
          <a:xfrm>
            <a:off x="514799" y="1215938"/>
            <a:ext cx="8895241" cy="2194073"/>
          </a:xfrm>
          <a:prstGeom prst="rect">
            <a:avLst/>
          </a:prstGeom>
        </p:spPr>
      </p:pic>
    </p:spTree>
    <p:extLst>
      <p:ext uri="{BB962C8B-B14F-4D97-AF65-F5344CB8AC3E}">
        <p14:creationId xmlns:p14="http://schemas.microsoft.com/office/powerpoint/2010/main" val="361180224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30040" y="2716484"/>
            <a:ext cx="9867960" cy="820440"/>
          </a:xfrm>
          <a:prstGeom prst="rect">
            <a:avLst/>
          </a:prstGeom>
          <a:noFill/>
          <a:ln w="12600">
            <a:noFill/>
          </a:ln>
        </p:spPr>
        <p:style>
          <a:lnRef idx="0">
            <a:scrgbClr r="0" g="0" b="0"/>
          </a:lnRef>
          <a:fillRef idx="0">
            <a:scrgbClr r="0" g="0" b="0"/>
          </a:fillRef>
          <a:effectRef idx="0">
            <a:scrgbClr r="0" g="0" b="0"/>
          </a:effectRef>
          <a:fontRef idx="minor"/>
        </p:style>
        <p:txBody>
          <a:bodyPr lIns="45000" tIns="45000" rIns="45000" bIns="45000" anchor="b"/>
          <a:lstStyle/>
          <a:p>
            <a:pPr algn="ctr">
              <a:lnSpc>
                <a:spcPct val="100000"/>
              </a:lnSpc>
            </a:pPr>
            <a:r>
              <a:rPr lang="en-IN" sz="4800" b="1" strike="noStrike" spc="-1" dirty="0">
                <a:solidFill>
                  <a:srgbClr val="000000"/>
                </a:solidFill>
                <a:latin typeface="Arial"/>
                <a:ea typeface="Arial"/>
              </a:rPr>
              <a:t>Thank You</a:t>
            </a:r>
            <a:endParaRPr lang="en-IN" sz="4800" b="0" strike="noStrike" spc="-1" dirty="0">
              <a:latin typeface="Arial"/>
            </a:endParaRPr>
          </a:p>
        </p:txBody>
      </p:sp>
      <p:sp>
        <p:nvSpPr>
          <p:cNvPr id="4"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trike="noStrike" spc="-1" dirty="0" smtClean="0">
                <a:solidFill>
                  <a:schemeClr val="bg1"/>
                </a:solidFill>
                <a:latin typeface="Arial"/>
              </a:rPr>
              <a:t>21</a:t>
            </a:r>
            <a:endParaRPr lang="en-IN" sz="1000" b="1" strike="noStrike" spc="-1" dirty="0">
              <a:solidFill>
                <a:schemeClr val="bg1"/>
              </a:solidFill>
              <a:latin typeface="Arial"/>
            </a:endParaRPr>
          </a:p>
        </p:txBody>
      </p:sp>
      <p:pic>
        <p:nvPicPr>
          <p:cNvPr id="6" name="Picture 3"/>
          <p:cNvPicPr/>
          <p:nvPr/>
        </p:nvPicPr>
        <p:blipFill>
          <a:blip r:embed="rId2"/>
          <a:stretch/>
        </p:blipFill>
        <p:spPr>
          <a:xfrm>
            <a:off x="0" y="27180"/>
            <a:ext cx="1029600" cy="803880"/>
          </a:xfrm>
          <a:prstGeom prst="rect">
            <a:avLst/>
          </a:prstGeom>
          <a:ln>
            <a:noFill/>
          </a:ln>
        </p:spPr>
      </p:pic>
    </p:spTree>
    <p:extLst>
      <p:ext uri="{BB962C8B-B14F-4D97-AF65-F5344CB8AC3E}">
        <p14:creationId xmlns:p14="http://schemas.microsoft.com/office/powerpoint/2010/main" val="28964641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Flow of Presentation</a:t>
            </a:r>
            <a:endParaRPr lang="en-IN" sz="2800" b="0" strike="noStrike" spc="-1" dirty="0">
              <a:latin typeface="Arial"/>
            </a:endParaRPr>
          </a:p>
        </p:txBody>
      </p:sp>
      <p:sp>
        <p:nvSpPr>
          <p:cNvPr id="170" name="CustomShape 2"/>
          <p:cNvSpPr/>
          <p:nvPr/>
        </p:nvSpPr>
        <p:spPr>
          <a:xfrm>
            <a:off x="356040" y="983250"/>
            <a:ext cx="4149859" cy="5189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43620" indent="-342900">
              <a:lnSpc>
                <a:spcPct val="100000"/>
              </a:lnSpc>
              <a:spcBef>
                <a:spcPts val="1400"/>
              </a:spcBef>
              <a:buClr>
                <a:srgbClr val="000000"/>
              </a:buClr>
              <a:buFont typeface="Wingdings" panose="05000000000000000000" pitchFamily="2" charset="2"/>
              <a:buChar char="Ø"/>
            </a:pPr>
            <a:r>
              <a:rPr lang="en-US" spc="-1" dirty="0" smtClean="0">
                <a:solidFill>
                  <a:srgbClr val="000000"/>
                </a:solidFill>
              </a:rPr>
              <a:t>What </a:t>
            </a:r>
            <a:r>
              <a:rPr lang="en-US" spc="-1" dirty="0">
                <a:solidFill>
                  <a:srgbClr val="000000"/>
                </a:solidFill>
              </a:rPr>
              <a:t>is a Mutual Fund </a:t>
            </a:r>
            <a:r>
              <a:rPr lang="en-US" spc="-1" dirty="0" smtClean="0">
                <a:solidFill>
                  <a:srgbClr val="000000"/>
                </a:solidFill>
              </a:rPr>
              <a:t>?</a:t>
            </a:r>
            <a:endParaRPr lang="en-US" spc="-1" dirty="0">
              <a:solidFill>
                <a:srgbClr val="000000"/>
              </a:solidFill>
            </a:endParaRPr>
          </a:p>
          <a:p>
            <a:pPr marL="343620" indent="-342900">
              <a:lnSpc>
                <a:spcPct val="100000"/>
              </a:lnSpc>
              <a:spcBef>
                <a:spcPts val="1400"/>
              </a:spcBef>
              <a:buClr>
                <a:srgbClr val="000000"/>
              </a:buClr>
              <a:buFont typeface="Wingdings" panose="05000000000000000000" pitchFamily="2" charset="2"/>
              <a:buChar char="Ø"/>
            </a:pPr>
            <a:r>
              <a:rPr lang="en-US" spc="-1" dirty="0" smtClean="0">
                <a:solidFill>
                  <a:srgbClr val="000000"/>
                </a:solidFill>
              </a:rPr>
              <a:t>Structure of Mutual Fund</a:t>
            </a:r>
            <a:endParaRPr lang="en-US" spc="-1" dirty="0">
              <a:solidFill>
                <a:srgbClr val="000000"/>
              </a:solidFill>
            </a:endParaRPr>
          </a:p>
          <a:p>
            <a:pPr marL="343620" indent="-342900">
              <a:lnSpc>
                <a:spcPct val="100000"/>
              </a:lnSpc>
              <a:spcBef>
                <a:spcPts val="1400"/>
              </a:spcBef>
              <a:buClr>
                <a:srgbClr val="000000"/>
              </a:buClr>
              <a:buFont typeface="Wingdings" panose="05000000000000000000" pitchFamily="2" charset="2"/>
              <a:buChar char="Ø"/>
            </a:pPr>
            <a:r>
              <a:rPr lang="en-US" spc="-1" dirty="0">
                <a:solidFill>
                  <a:srgbClr val="000000"/>
                </a:solidFill>
              </a:rPr>
              <a:t>What is an Asset Management Company (AMC)?</a:t>
            </a:r>
          </a:p>
          <a:p>
            <a:pPr marL="343620" indent="-342900">
              <a:lnSpc>
                <a:spcPct val="100000"/>
              </a:lnSpc>
              <a:spcBef>
                <a:spcPts val="1400"/>
              </a:spcBef>
              <a:buClr>
                <a:srgbClr val="000000"/>
              </a:buClr>
              <a:buFont typeface="Wingdings" panose="05000000000000000000" pitchFamily="2" charset="2"/>
              <a:buChar char="Ø"/>
            </a:pPr>
            <a:r>
              <a:rPr lang="en-US" spc="-1" dirty="0">
                <a:solidFill>
                  <a:srgbClr val="000000"/>
                </a:solidFill>
              </a:rPr>
              <a:t>How does a Mutual Fund </a:t>
            </a:r>
            <a:r>
              <a:rPr lang="en-US" spc="-1" dirty="0" smtClean="0">
                <a:solidFill>
                  <a:srgbClr val="000000"/>
                </a:solidFill>
              </a:rPr>
              <a:t>Work?</a:t>
            </a:r>
            <a:endParaRPr lang="en-US" spc="-1" dirty="0">
              <a:solidFill>
                <a:srgbClr val="000000"/>
              </a:solidFill>
            </a:endParaRP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Classification of Mutual Funds</a:t>
            </a: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Based on </a:t>
            </a:r>
            <a:r>
              <a:rPr lang="en-IN" spc="-1" dirty="0" smtClean="0">
                <a:solidFill>
                  <a:srgbClr val="000000"/>
                </a:solidFill>
              </a:rPr>
              <a:t>Structure</a:t>
            </a: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Based on Investment Objective</a:t>
            </a: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Investment Portfolio</a:t>
            </a: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Risk vs Return</a:t>
            </a: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Categorization of Mutual </a:t>
            </a:r>
            <a:r>
              <a:rPr lang="en-IN" spc="-1" dirty="0" smtClean="0">
                <a:solidFill>
                  <a:srgbClr val="000000"/>
                </a:solidFill>
              </a:rPr>
              <a:t>Funds</a:t>
            </a: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r>
              <a:rPr lang="en-IN" sz="1200" b="0" strike="noStrike" spc="-1" dirty="0">
                <a:solidFill>
                  <a:srgbClr val="000000"/>
                </a:solidFill>
                <a:latin typeface="Arial"/>
                <a:ea typeface="Arial"/>
              </a:rPr>
              <a:t>  </a:t>
            </a:r>
            <a:endParaRPr lang="en-IN" sz="1200" b="0" strike="noStrike" spc="-1" dirty="0">
              <a:latin typeface="Arial"/>
            </a:endParaRPr>
          </a:p>
          <a:p>
            <a:pPr marL="343080" indent="-342360">
              <a:lnSpc>
                <a:spcPct val="93000"/>
              </a:lnSpc>
              <a:spcBef>
                <a:spcPts val="1400"/>
              </a:spcBef>
            </a:pPr>
            <a:r>
              <a:rPr lang="en-IN" sz="1200" b="1" strike="noStrike" spc="-1" dirty="0">
                <a:solidFill>
                  <a:srgbClr val="000000"/>
                </a:solidFill>
                <a:latin typeface="Arial"/>
                <a:ea typeface="Calibri"/>
              </a:rPr>
              <a:t> </a:t>
            </a:r>
            <a:endParaRPr lang="en-IN" sz="12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3</a:t>
            </a:r>
            <a:endParaRPr lang="en-IN" sz="1000" b="0" strike="noStrike" spc="-1" dirty="0">
              <a:latin typeface="Arial"/>
            </a:endParaRPr>
          </a:p>
        </p:txBody>
      </p:sp>
      <p:sp>
        <p:nvSpPr>
          <p:cNvPr id="7" name="CustomShape 2"/>
          <p:cNvSpPr/>
          <p:nvPr/>
        </p:nvSpPr>
        <p:spPr>
          <a:xfrm>
            <a:off x="5241341" y="983250"/>
            <a:ext cx="4149859" cy="518904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lstStyle/>
          <a:p>
            <a:pPr marL="343620" indent="-342900">
              <a:spcBef>
                <a:spcPts val="1400"/>
              </a:spcBef>
              <a:buClr>
                <a:srgbClr val="000000"/>
              </a:buClr>
              <a:buFont typeface="Wingdings" panose="05000000000000000000" pitchFamily="2" charset="2"/>
              <a:buChar char="Ø"/>
            </a:pPr>
            <a:r>
              <a:rPr lang="en-US" spc="-1" dirty="0">
                <a:solidFill>
                  <a:srgbClr val="000000"/>
                </a:solidFill>
              </a:rPr>
              <a:t>How to invest in </a:t>
            </a:r>
            <a:r>
              <a:rPr lang="en-US" spc="-1" dirty="0" smtClean="0">
                <a:solidFill>
                  <a:srgbClr val="000000"/>
                </a:solidFill>
              </a:rPr>
              <a:t>Mutual </a:t>
            </a:r>
            <a:r>
              <a:rPr lang="en-US" spc="-1" dirty="0" smtClean="0">
                <a:solidFill>
                  <a:srgbClr val="000000"/>
                </a:solidFill>
              </a:rPr>
              <a:t>Funds?</a:t>
            </a:r>
            <a:endParaRPr lang="en-IN" spc="-1" dirty="0" smtClean="0">
              <a:solidFill>
                <a:srgbClr val="000000"/>
              </a:solidFill>
            </a:endParaRPr>
          </a:p>
          <a:p>
            <a:pPr marL="343620" indent="-342900">
              <a:lnSpc>
                <a:spcPct val="100000"/>
              </a:lnSpc>
              <a:spcBef>
                <a:spcPts val="1400"/>
              </a:spcBef>
              <a:buClr>
                <a:srgbClr val="000000"/>
              </a:buClr>
              <a:buFont typeface="Wingdings" panose="05000000000000000000" pitchFamily="2" charset="2"/>
              <a:buChar char="Ø"/>
            </a:pPr>
            <a:r>
              <a:rPr lang="en-IN" spc="-1" dirty="0" smtClean="0">
                <a:solidFill>
                  <a:srgbClr val="000000"/>
                </a:solidFill>
              </a:rPr>
              <a:t>Centralized </a:t>
            </a:r>
            <a:r>
              <a:rPr lang="en-IN" spc="-1" dirty="0">
                <a:solidFill>
                  <a:srgbClr val="000000"/>
                </a:solidFill>
              </a:rPr>
              <a:t>KYC</a:t>
            </a:r>
          </a:p>
          <a:p>
            <a:pPr marL="343620" indent="-342900">
              <a:lnSpc>
                <a:spcPct val="100000"/>
              </a:lnSpc>
              <a:spcBef>
                <a:spcPts val="1400"/>
              </a:spcBef>
              <a:buClr>
                <a:srgbClr val="000000"/>
              </a:buClr>
              <a:buFont typeface="Wingdings" panose="05000000000000000000" pitchFamily="2" charset="2"/>
              <a:buChar char="Ø"/>
            </a:pPr>
            <a:r>
              <a:rPr lang="en-IN" spc="-1" dirty="0" smtClean="0">
                <a:solidFill>
                  <a:srgbClr val="000000"/>
                </a:solidFill>
              </a:rPr>
              <a:t>Mutual Fund </a:t>
            </a:r>
            <a:r>
              <a:rPr lang="en-IN" spc="-1" dirty="0">
                <a:solidFill>
                  <a:srgbClr val="000000"/>
                </a:solidFill>
              </a:rPr>
              <a:t>investment procedure</a:t>
            </a:r>
          </a:p>
          <a:p>
            <a:pPr marL="343620" indent="-342900">
              <a:spcBef>
                <a:spcPts val="1400"/>
              </a:spcBef>
              <a:buClr>
                <a:srgbClr val="000000"/>
              </a:buClr>
              <a:buFont typeface="Wingdings" panose="05000000000000000000" pitchFamily="2" charset="2"/>
              <a:buChar char="Ø"/>
            </a:pPr>
            <a:r>
              <a:rPr lang="en-IN" spc="-1" dirty="0">
                <a:solidFill>
                  <a:srgbClr val="000000"/>
                </a:solidFill>
              </a:rPr>
              <a:t>Investment Modes in </a:t>
            </a:r>
            <a:r>
              <a:rPr lang="en-US" spc="-1" dirty="0">
                <a:solidFill>
                  <a:srgbClr val="000000"/>
                </a:solidFill>
              </a:rPr>
              <a:t>Mutual Funds</a:t>
            </a:r>
            <a:endParaRPr lang="en-IN" spc="-1" dirty="0">
              <a:solidFill>
                <a:srgbClr val="000000"/>
              </a:solidFill>
            </a:endParaRPr>
          </a:p>
          <a:p>
            <a:pPr marL="343620" indent="-342900">
              <a:spcBef>
                <a:spcPts val="1400"/>
              </a:spcBef>
              <a:buClr>
                <a:srgbClr val="000000"/>
              </a:buClr>
              <a:buFont typeface="Wingdings" panose="05000000000000000000" pitchFamily="2" charset="2"/>
              <a:buChar char="Ø"/>
            </a:pPr>
            <a:r>
              <a:rPr lang="en-US" spc="-1" dirty="0" smtClean="0">
                <a:solidFill>
                  <a:srgbClr val="000000"/>
                </a:solidFill>
              </a:rPr>
              <a:t>Mutual </a:t>
            </a:r>
            <a:r>
              <a:rPr lang="en-US" spc="-1" dirty="0">
                <a:solidFill>
                  <a:srgbClr val="000000"/>
                </a:solidFill>
              </a:rPr>
              <a:t>Funds</a:t>
            </a:r>
            <a:endParaRPr lang="en-IN" spc="-1" dirty="0">
              <a:solidFill>
                <a:srgbClr val="000000"/>
              </a:solidFill>
            </a:endParaRPr>
          </a:p>
          <a:p>
            <a:pPr marL="343620" indent="-342900">
              <a:lnSpc>
                <a:spcPct val="100000"/>
              </a:lnSpc>
              <a:spcBef>
                <a:spcPts val="1400"/>
              </a:spcBef>
              <a:buClr>
                <a:srgbClr val="000000"/>
              </a:buClr>
              <a:buFont typeface="Wingdings" panose="05000000000000000000" pitchFamily="2" charset="2"/>
              <a:buChar char="Ø"/>
            </a:pPr>
            <a:r>
              <a:rPr lang="en-US" spc="-1" dirty="0" smtClean="0">
                <a:solidFill>
                  <a:srgbClr val="000000"/>
                </a:solidFill>
              </a:rPr>
              <a:t>Plans </a:t>
            </a:r>
            <a:r>
              <a:rPr lang="en-US" spc="-1" dirty="0">
                <a:solidFill>
                  <a:srgbClr val="000000"/>
                </a:solidFill>
              </a:rPr>
              <a:t>– Growth vs Dividend Options</a:t>
            </a:r>
          </a:p>
          <a:p>
            <a:pPr marL="343620" indent="-342900">
              <a:spcBef>
                <a:spcPts val="1400"/>
              </a:spcBef>
              <a:buClr>
                <a:srgbClr val="000000"/>
              </a:buClr>
              <a:buFont typeface="Wingdings" panose="05000000000000000000" pitchFamily="2" charset="2"/>
              <a:buChar char="Ø"/>
            </a:pPr>
            <a:r>
              <a:rPr lang="en-US" spc="-1" dirty="0">
                <a:solidFill>
                  <a:srgbClr val="000000"/>
                </a:solidFill>
              </a:rPr>
              <a:t>How to check information about the Mutual </a:t>
            </a:r>
            <a:r>
              <a:rPr lang="en-US" spc="-1" dirty="0" smtClean="0">
                <a:solidFill>
                  <a:srgbClr val="000000"/>
                </a:solidFill>
              </a:rPr>
              <a:t>Funds</a:t>
            </a:r>
            <a:r>
              <a:rPr lang="en-IN" spc="-1" dirty="0" smtClean="0">
                <a:solidFill>
                  <a:srgbClr val="000000"/>
                </a:solidFill>
              </a:rPr>
              <a:t> </a:t>
            </a:r>
            <a:r>
              <a:rPr lang="en-US" spc="-1" dirty="0" smtClean="0">
                <a:solidFill>
                  <a:srgbClr val="000000"/>
                </a:solidFill>
              </a:rPr>
              <a:t>(Offer </a:t>
            </a:r>
            <a:r>
              <a:rPr lang="en-US" spc="-1" dirty="0">
                <a:solidFill>
                  <a:srgbClr val="000000"/>
                </a:solidFill>
              </a:rPr>
              <a:t>Document</a:t>
            </a:r>
            <a:r>
              <a:rPr lang="en-US" spc="-1" dirty="0" smtClean="0">
                <a:solidFill>
                  <a:srgbClr val="000000"/>
                </a:solidFill>
              </a:rPr>
              <a:t>)?</a:t>
            </a:r>
            <a:endParaRPr lang="en-US" spc="-1" dirty="0">
              <a:solidFill>
                <a:srgbClr val="000000"/>
              </a:solidFill>
            </a:endParaRPr>
          </a:p>
          <a:p>
            <a:pPr marL="343620" indent="-342900">
              <a:lnSpc>
                <a:spcPct val="100000"/>
              </a:lnSpc>
              <a:spcBef>
                <a:spcPts val="1400"/>
              </a:spcBef>
              <a:buClr>
                <a:srgbClr val="000000"/>
              </a:buClr>
              <a:buFont typeface="Wingdings" panose="05000000000000000000" pitchFamily="2" charset="2"/>
              <a:buChar char="Ø"/>
            </a:pPr>
            <a:r>
              <a:rPr lang="en-IN" spc="-1" dirty="0">
                <a:solidFill>
                  <a:srgbClr val="000000"/>
                </a:solidFill>
              </a:rPr>
              <a:t>Risk-o-Meter</a:t>
            </a:r>
          </a:p>
          <a:p>
            <a:pPr marL="343620" indent="-342900">
              <a:lnSpc>
                <a:spcPct val="100000"/>
              </a:lnSpc>
              <a:spcBef>
                <a:spcPts val="1400"/>
              </a:spcBef>
              <a:buClr>
                <a:srgbClr val="000000"/>
              </a:buClr>
              <a:buFont typeface="Wingdings" panose="05000000000000000000" pitchFamily="2" charset="2"/>
              <a:buChar char="Ø"/>
            </a:pPr>
            <a:endParaRPr lang="en-IN" spc="-1" dirty="0" smtClean="0">
              <a:solidFill>
                <a:srgbClr val="000000"/>
              </a:solidFill>
              <a:latin typeface="Arial"/>
            </a:endParaRPr>
          </a:p>
          <a:p>
            <a:pPr marL="343080" indent="-342360">
              <a:lnSpc>
                <a:spcPct val="100000"/>
              </a:lnSpc>
              <a:spcBef>
                <a:spcPts val="1400"/>
              </a:spcBef>
              <a:buClr>
                <a:srgbClr val="000000"/>
              </a:buClr>
              <a:buFont typeface="Wingdings" charset="2"/>
              <a:buChar char=""/>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endParaRPr lang="en-IN" sz="1600" b="0" strike="noStrike" spc="-1" dirty="0">
              <a:latin typeface="Arial"/>
            </a:endParaRPr>
          </a:p>
          <a:p>
            <a:pPr marL="343080" indent="-342360">
              <a:lnSpc>
                <a:spcPct val="93000"/>
              </a:lnSpc>
              <a:spcBef>
                <a:spcPts val="1400"/>
              </a:spcBef>
            </a:pPr>
            <a:r>
              <a:rPr lang="en-IN" sz="1200" b="0" strike="noStrike" spc="-1" dirty="0">
                <a:solidFill>
                  <a:srgbClr val="000000"/>
                </a:solidFill>
                <a:latin typeface="Arial"/>
                <a:ea typeface="Arial"/>
              </a:rPr>
              <a:t>  </a:t>
            </a:r>
            <a:endParaRPr lang="en-IN" sz="1200" b="0" strike="noStrike" spc="-1" dirty="0">
              <a:latin typeface="Arial"/>
            </a:endParaRPr>
          </a:p>
          <a:p>
            <a:pPr marL="343080" indent="-342360">
              <a:lnSpc>
                <a:spcPct val="93000"/>
              </a:lnSpc>
              <a:spcBef>
                <a:spcPts val="1400"/>
              </a:spcBef>
            </a:pPr>
            <a:r>
              <a:rPr lang="en-IN" sz="1200" b="1" strike="noStrike" spc="-1" dirty="0">
                <a:solidFill>
                  <a:srgbClr val="000000"/>
                </a:solidFill>
                <a:latin typeface="Arial"/>
                <a:ea typeface="Calibri"/>
              </a:rPr>
              <a:t> </a:t>
            </a:r>
            <a:endParaRPr lang="en-IN" sz="1200" b="0" strike="noStrike" spc="-1" dirty="0">
              <a:latin typeface="Arial"/>
            </a:endParaRPr>
          </a:p>
        </p:txBody>
      </p:sp>
      <p:pic>
        <p:nvPicPr>
          <p:cNvPr id="8" name="Picture 3"/>
          <p:cNvPicPr/>
          <p:nvPr/>
        </p:nvPicPr>
        <p:blipFill>
          <a:blip r:embed="rId2"/>
          <a:stretch/>
        </p:blipFill>
        <p:spPr>
          <a:xfrm>
            <a:off x="0" y="27180"/>
            <a:ext cx="1029600" cy="803880"/>
          </a:xfrm>
          <a:prstGeom prst="rect">
            <a:avLst/>
          </a:prstGeom>
          <a:ln>
            <a:noFill/>
          </a:ln>
        </p:spPr>
      </p:pic>
    </p:spTree>
    <p:extLst>
      <p:ext uri="{BB962C8B-B14F-4D97-AF65-F5344CB8AC3E}">
        <p14:creationId xmlns:p14="http://schemas.microsoft.com/office/powerpoint/2010/main" val="119298854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What is a Mutual Fund (MF)?</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0" strike="noStrike" spc="-1" dirty="0" smtClean="0">
                <a:solidFill>
                  <a:schemeClr val="bg1"/>
                </a:solidFill>
                <a:latin typeface="Arial"/>
              </a:rPr>
              <a:t>4</a:t>
            </a:r>
            <a:endParaRPr lang="en-IN" sz="1000" b="0" strike="noStrike" spc="-1" dirty="0">
              <a:solidFill>
                <a:schemeClr val="bg1"/>
              </a:solidFill>
              <a:latin typeface="Arial"/>
            </a:endParaRPr>
          </a:p>
        </p:txBody>
      </p:sp>
      <p:graphicFrame>
        <p:nvGraphicFramePr>
          <p:cNvPr id="2" name="Diagram 1"/>
          <p:cNvGraphicFramePr/>
          <p:nvPr>
            <p:extLst>
              <p:ext uri="{D42A27DB-BD31-4B8C-83A1-F6EECF244321}">
                <p14:modId xmlns:p14="http://schemas.microsoft.com/office/powerpoint/2010/main" val="3802984295"/>
              </p:ext>
            </p:extLst>
          </p:nvPr>
        </p:nvGraphicFramePr>
        <p:xfrm>
          <a:off x="1650999" y="1227666"/>
          <a:ext cx="7565571"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152571139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660" y="15714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pc="-1" dirty="0" smtClean="0">
                <a:solidFill>
                  <a:srgbClr val="000000"/>
                </a:solidFill>
                <a:ea typeface="Arial"/>
              </a:rPr>
              <a:t>Structure of </a:t>
            </a:r>
            <a:r>
              <a:rPr lang="en-IN" sz="2800" b="1" spc="-1" dirty="0">
                <a:solidFill>
                  <a:srgbClr val="000000"/>
                </a:solidFill>
                <a:ea typeface="Arial"/>
              </a:rPr>
              <a:t>Mutual </a:t>
            </a:r>
            <a:r>
              <a:rPr lang="en-IN" sz="2800" b="1" spc="-1" dirty="0" smtClean="0">
                <a:solidFill>
                  <a:srgbClr val="000000"/>
                </a:solidFill>
                <a:ea typeface="Arial"/>
              </a:rPr>
              <a:t>Fund</a:t>
            </a:r>
            <a:endParaRPr lang="en-IN" sz="2800" spc="-1" dirty="0"/>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5</a:t>
            </a:r>
            <a:endParaRPr lang="en-IN" sz="1000" b="0" strike="noStrike" spc="-1" dirty="0">
              <a:latin typeface="Arial"/>
            </a:endParaRPr>
          </a:p>
        </p:txBody>
      </p:sp>
      <p:pic>
        <p:nvPicPr>
          <p:cNvPr id="7" name="Picture 6">
            <a:extLst>
              <a:ext uri="{FF2B5EF4-FFF2-40B4-BE49-F238E27FC236}">
                <a16:creationId xmlns:a16="http://schemas.microsoft.com/office/drawing/2014/main" id="{016801B2-7D52-42BD-BA7B-C66B09E99169}"/>
              </a:ext>
            </a:extLst>
          </p:cNvPr>
          <p:cNvPicPr>
            <a:picLocks noChangeAspect="1"/>
          </p:cNvPicPr>
          <p:nvPr/>
        </p:nvPicPr>
        <p:blipFill rotWithShape="1">
          <a:blip r:embed="rId2"/>
          <a:srcRect l="12232" t="25714" r="28393" b="10317"/>
          <a:stretch/>
        </p:blipFill>
        <p:spPr>
          <a:xfrm>
            <a:off x="377370" y="961020"/>
            <a:ext cx="9033389" cy="5236580"/>
          </a:xfrm>
          <a:prstGeom prst="rect">
            <a:avLst/>
          </a:prstGeom>
          <a:ln>
            <a:solidFill>
              <a:schemeClr val="tx1"/>
            </a:solidFill>
          </a:ln>
        </p:spPr>
      </p:pic>
      <p:pic>
        <p:nvPicPr>
          <p:cNvPr id="8" name="Picture 3"/>
          <p:cNvPicPr/>
          <p:nvPr/>
        </p:nvPicPr>
        <p:blipFill>
          <a:blip r:embed="rId3"/>
          <a:stretch/>
        </p:blipFill>
        <p:spPr>
          <a:xfrm>
            <a:off x="0" y="27180"/>
            <a:ext cx="1029600" cy="803880"/>
          </a:xfrm>
          <a:prstGeom prst="rect">
            <a:avLst/>
          </a:prstGeom>
          <a:ln>
            <a:noFill/>
          </a:ln>
        </p:spPr>
      </p:pic>
    </p:spTree>
    <p:extLst>
      <p:ext uri="{BB962C8B-B14F-4D97-AF65-F5344CB8AC3E}">
        <p14:creationId xmlns:p14="http://schemas.microsoft.com/office/powerpoint/2010/main" val="78012956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1029600" y="2718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What is an Asset Management Company (AMC)?</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1" spc="-1" dirty="0" smtClean="0">
                <a:solidFill>
                  <a:srgbClr val="FFFFFF"/>
                </a:solidFill>
                <a:latin typeface="Calibri"/>
              </a:rPr>
              <a:t>6</a:t>
            </a:r>
            <a:endParaRPr lang="en-IN" sz="1000" b="0" strike="noStrike" spc="-1" dirty="0">
              <a:latin typeface="Arial"/>
            </a:endParaRPr>
          </a:p>
        </p:txBody>
      </p:sp>
      <p:graphicFrame>
        <p:nvGraphicFramePr>
          <p:cNvPr id="3" name="Diagram 2"/>
          <p:cNvGraphicFramePr/>
          <p:nvPr>
            <p:extLst>
              <p:ext uri="{D42A27DB-BD31-4B8C-83A1-F6EECF244321}">
                <p14:modId xmlns:p14="http://schemas.microsoft.com/office/powerpoint/2010/main" val="1220775149"/>
              </p:ext>
            </p:extLst>
          </p:nvPr>
        </p:nvGraphicFramePr>
        <p:xfrm>
          <a:off x="288235" y="1033669"/>
          <a:ext cx="9236105" cy="51087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14920078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16="http://schemas.microsoft.com/office/drawing/2014/main"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660" y="103503"/>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a:solidFill>
                  <a:srgbClr val="000000"/>
                </a:solidFill>
                <a:ea typeface="Arial"/>
              </a:rPr>
              <a:t>How does a Mutual Fund </a:t>
            </a:r>
            <a:r>
              <a:rPr lang="en-US" sz="2800" b="1" spc="-1" dirty="0" smtClean="0">
                <a:solidFill>
                  <a:srgbClr val="000000"/>
                </a:solidFill>
                <a:ea typeface="Arial"/>
              </a:rPr>
              <a:t>Work?</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0" strike="noStrike" spc="-1" dirty="0" smtClean="0">
                <a:solidFill>
                  <a:schemeClr val="bg1"/>
                </a:solidFill>
                <a:latin typeface="Arial"/>
              </a:rPr>
              <a:t>7</a:t>
            </a:r>
            <a:endParaRPr lang="en-IN" sz="1000" b="0" strike="noStrike" spc="-1" dirty="0">
              <a:solidFill>
                <a:schemeClr val="bg1"/>
              </a:solidFill>
              <a:latin typeface="Arial"/>
            </a:endParaRPr>
          </a:p>
        </p:txBody>
      </p:sp>
      <p:pic>
        <p:nvPicPr>
          <p:cNvPr id="7" name="Picture 6">
            <a:extLst>
              <a:ext uri="{FF2B5EF4-FFF2-40B4-BE49-F238E27FC236}">
                <a16:creationId xmlns:a16="http://schemas.microsoft.com/office/drawing/2014/main" id="{3BE112D5-79E5-461D-B20B-A51F0D413D67}"/>
              </a:ext>
            </a:extLst>
          </p:cNvPr>
          <p:cNvPicPr>
            <a:picLocks noChangeAspect="1"/>
          </p:cNvPicPr>
          <p:nvPr/>
        </p:nvPicPr>
        <p:blipFill rotWithShape="1">
          <a:blip r:embed="rId2"/>
          <a:srcRect l="14285" t="29047" r="33750" b="12540"/>
          <a:stretch/>
        </p:blipFill>
        <p:spPr>
          <a:xfrm>
            <a:off x="326395" y="1309441"/>
            <a:ext cx="6853459" cy="4333460"/>
          </a:xfrm>
          <a:prstGeom prst="rect">
            <a:avLst/>
          </a:prstGeom>
          <a:ln>
            <a:solidFill>
              <a:schemeClr val="tx1"/>
            </a:solidFill>
          </a:ln>
        </p:spPr>
      </p:pic>
      <p:sp>
        <p:nvSpPr>
          <p:cNvPr id="2" name="TextBox 1"/>
          <p:cNvSpPr txBox="1"/>
          <p:nvPr/>
        </p:nvSpPr>
        <p:spPr>
          <a:xfrm>
            <a:off x="7295322" y="1793461"/>
            <a:ext cx="2342598" cy="3108543"/>
          </a:xfrm>
          <a:prstGeom prst="rect">
            <a:avLst/>
          </a:prstGeom>
          <a:noFill/>
          <a:ln>
            <a:solidFill>
              <a:schemeClr val="tx1"/>
            </a:solidFill>
            <a:prstDash val="dash"/>
          </a:ln>
        </p:spPr>
        <p:txBody>
          <a:bodyPr wrap="square" rtlCol="0">
            <a:spAutoFit/>
          </a:bodyPr>
          <a:lstStyle/>
          <a:p>
            <a:pPr marL="285750" indent="-285750" algn="just">
              <a:buFont typeface="Arial" panose="020B0604020202020204" pitchFamily="34" charset="0"/>
              <a:buChar char="•"/>
            </a:pPr>
            <a:r>
              <a:rPr lang="en-US" sz="1400" dirty="0" smtClean="0"/>
              <a:t>Pool </a:t>
            </a:r>
            <a:r>
              <a:rPr lang="en-US" sz="1400" dirty="0"/>
              <a:t>of </a:t>
            </a:r>
            <a:r>
              <a:rPr lang="en-US" sz="1400" dirty="0" smtClean="0"/>
              <a:t>investors money.</a:t>
            </a:r>
          </a:p>
          <a:p>
            <a:pPr marL="285750" indent="-285750" algn="just">
              <a:buFont typeface="Arial" panose="020B0604020202020204" pitchFamily="34" charset="0"/>
              <a:buChar char="•"/>
            </a:pPr>
            <a:r>
              <a:rPr lang="en-US" sz="1400" dirty="0" smtClean="0"/>
              <a:t>Invested </a:t>
            </a:r>
            <a:r>
              <a:rPr lang="en-US" sz="1400" dirty="0"/>
              <a:t>according to pre-specified investment </a:t>
            </a:r>
            <a:r>
              <a:rPr lang="en-US" sz="1400" dirty="0" smtClean="0"/>
              <a:t>objectives.</a:t>
            </a:r>
          </a:p>
          <a:p>
            <a:pPr marL="285750" indent="-285750" algn="just">
              <a:buFont typeface="Arial" panose="020B0604020202020204" pitchFamily="34" charset="0"/>
              <a:buChar char="•"/>
            </a:pPr>
            <a:r>
              <a:rPr lang="en-US" sz="1400" dirty="0" smtClean="0"/>
              <a:t>Benefits accrue </a:t>
            </a:r>
            <a:r>
              <a:rPr lang="en-US" sz="1400" dirty="0"/>
              <a:t>to those that contribute to </a:t>
            </a:r>
            <a:r>
              <a:rPr lang="en-US" sz="1400" dirty="0" smtClean="0"/>
              <a:t>this pool.</a:t>
            </a:r>
          </a:p>
          <a:p>
            <a:pPr marL="285750" indent="-285750" algn="just">
              <a:buFont typeface="Arial" panose="020B0604020202020204" pitchFamily="34" charset="0"/>
              <a:buChar char="•"/>
            </a:pPr>
            <a:r>
              <a:rPr lang="en-US" sz="1400" dirty="0" smtClean="0"/>
              <a:t>There </a:t>
            </a:r>
            <a:r>
              <a:rPr lang="en-US" sz="1400" dirty="0"/>
              <a:t>is thus mutuality in the contribution and the benefit. </a:t>
            </a:r>
            <a:endParaRPr lang="en-US" sz="1400" dirty="0" smtClean="0"/>
          </a:p>
          <a:p>
            <a:pPr marL="285750" indent="-285750" algn="just">
              <a:buFont typeface="Arial" panose="020B0604020202020204" pitchFamily="34" charset="0"/>
              <a:buChar char="•"/>
            </a:pPr>
            <a:r>
              <a:rPr lang="en-US" sz="1400" dirty="0" smtClean="0"/>
              <a:t>Hence </a:t>
            </a:r>
            <a:r>
              <a:rPr lang="en-US" sz="1400" dirty="0"/>
              <a:t>the name ‘</a:t>
            </a:r>
            <a:r>
              <a:rPr lang="en-US" sz="1400" b="1" dirty="0"/>
              <a:t>mutual</a:t>
            </a:r>
            <a:r>
              <a:rPr lang="en-US" sz="1400" dirty="0"/>
              <a:t>’ fund.</a:t>
            </a:r>
          </a:p>
          <a:p>
            <a:pPr algn="just"/>
            <a:endParaRPr lang="en-US" sz="1400" dirty="0"/>
          </a:p>
        </p:txBody>
      </p:sp>
      <p:pic>
        <p:nvPicPr>
          <p:cNvPr id="8" name="Picture 3"/>
          <p:cNvPicPr/>
          <p:nvPr/>
        </p:nvPicPr>
        <p:blipFill>
          <a:blip r:embed="rId3"/>
          <a:stretch/>
        </p:blipFill>
        <p:spPr>
          <a:xfrm>
            <a:off x="0" y="27180"/>
            <a:ext cx="1029600" cy="803880"/>
          </a:xfrm>
          <a:prstGeom prst="rect">
            <a:avLst/>
          </a:prstGeom>
          <a:ln>
            <a:noFill/>
          </a:ln>
        </p:spPr>
      </p:pic>
    </p:spTree>
    <p:extLst>
      <p:ext uri="{BB962C8B-B14F-4D97-AF65-F5344CB8AC3E}">
        <p14:creationId xmlns:p14="http://schemas.microsoft.com/office/powerpoint/2010/main" val="4250813946"/>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p14="http://schemas.microsoft.com/office/powerpoint/2010/main"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CustomShape 1"/>
          <p:cNvSpPr/>
          <p:nvPr/>
        </p:nvSpPr>
        <p:spPr>
          <a:xfrm>
            <a:off x="4953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IN" sz="2800" b="1" strike="noStrike" spc="-1" dirty="0" smtClean="0">
                <a:solidFill>
                  <a:srgbClr val="000000"/>
                </a:solidFill>
                <a:latin typeface="Arial"/>
                <a:ea typeface="Arial"/>
              </a:rPr>
              <a:t>Classification of </a:t>
            </a:r>
            <a:r>
              <a:rPr lang="en-IN" sz="2800" b="1" spc="-1" dirty="0">
                <a:solidFill>
                  <a:srgbClr val="000000"/>
                </a:solidFill>
                <a:ea typeface="Arial"/>
              </a:rPr>
              <a:t>Mutual </a:t>
            </a:r>
            <a:r>
              <a:rPr lang="en-IN" sz="2800" b="1" spc="-1" dirty="0" smtClean="0">
                <a:solidFill>
                  <a:srgbClr val="000000"/>
                </a:solidFill>
                <a:ea typeface="Arial"/>
              </a:rPr>
              <a:t>Funds </a:t>
            </a:r>
            <a:endParaRPr lang="en-IN" sz="2800" b="0" strike="noStrike" spc="-1" dirty="0">
              <a:latin typeface="Arial"/>
            </a:endParaRPr>
          </a:p>
        </p:txBody>
      </p:sp>
      <p:sp>
        <p:nvSpPr>
          <p:cNvPr id="22"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spc="-1" dirty="0">
                <a:solidFill>
                  <a:schemeClr val="bg1"/>
                </a:solidFill>
                <a:latin typeface="Arial"/>
              </a:rPr>
              <a:t>8</a:t>
            </a:r>
            <a:endParaRPr lang="en-IN" sz="1000" b="0" strike="noStrike" spc="-1" dirty="0">
              <a:solidFill>
                <a:schemeClr val="bg1"/>
              </a:solidFill>
              <a:latin typeface="Arial"/>
            </a:endParaRPr>
          </a:p>
        </p:txBody>
      </p:sp>
      <p:pic>
        <p:nvPicPr>
          <p:cNvPr id="23" name="Picture 3"/>
          <p:cNvPicPr/>
          <p:nvPr/>
        </p:nvPicPr>
        <p:blipFill>
          <a:blip r:embed="rId3"/>
          <a:stretch/>
        </p:blipFill>
        <p:spPr>
          <a:xfrm>
            <a:off x="0" y="27180"/>
            <a:ext cx="1029600" cy="803880"/>
          </a:xfrm>
          <a:prstGeom prst="rect">
            <a:avLst/>
          </a:prstGeom>
          <a:ln>
            <a:noFill/>
          </a:ln>
        </p:spPr>
      </p:pic>
      <p:sp>
        <p:nvSpPr>
          <p:cNvPr id="2" name="Rounded Rectangle 1"/>
          <p:cNvSpPr/>
          <p:nvPr/>
        </p:nvSpPr>
        <p:spPr>
          <a:xfrm>
            <a:off x="682171" y="1146629"/>
            <a:ext cx="8606971" cy="642825"/>
          </a:xfrm>
          <a:prstGeom prst="roundRect">
            <a:avLst/>
          </a:prstGeom>
          <a:solidFill>
            <a:schemeClr val="accent4">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Classification of Mutual Funds</a:t>
            </a:r>
            <a:endParaRPr lang="en-IN" sz="3200" b="1" dirty="0"/>
          </a:p>
        </p:txBody>
      </p:sp>
      <p:cxnSp>
        <p:nvCxnSpPr>
          <p:cNvPr id="4" name="Straight Arrow Connector 3"/>
          <p:cNvCxnSpPr>
            <a:stCxn id="2" idx="2"/>
            <a:endCxn id="26" idx="0"/>
          </p:cNvCxnSpPr>
          <p:nvPr/>
        </p:nvCxnSpPr>
        <p:spPr>
          <a:xfrm flipH="1">
            <a:off x="1285753" y="1789454"/>
            <a:ext cx="3699904" cy="6245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endCxn id="29" idx="0"/>
          </p:cNvCxnSpPr>
          <p:nvPr/>
        </p:nvCxnSpPr>
        <p:spPr>
          <a:xfrm flipH="1">
            <a:off x="4818743" y="1816953"/>
            <a:ext cx="133957" cy="615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2" idx="2"/>
            <a:endCxn id="30" idx="0"/>
          </p:cNvCxnSpPr>
          <p:nvPr/>
        </p:nvCxnSpPr>
        <p:spPr>
          <a:xfrm>
            <a:off x="4985657" y="1789454"/>
            <a:ext cx="3411075" cy="642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100448" y="2414017"/>
            <a:ext cx="2370610" cy="62411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Based on Structure</a:t>
            </a:r>
            <a:endParaRPr lang="en-IN" b="1" dirty="0"/>
          </a:p>
        </p:txBody>
      </p:sp>
      <p:sp>
        <p:nvSpPr>
          <p:cNvPr id="29" name="Rounded Rectangle 28"/>
          <p:cNvSpPr/>
          <p:nvPr/>
        </p:nvSpPr>
        <p:spPr>
          <a:xfrm>
            <a:off x="3501572" y="2432279"/>
            <a:ext cx="2634342" cy="62411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Based on Investment Objective</a:t>
            </a:r>
            <a:endParaRPr lang="en-IN" b="1" dirty="0"/>
          </a:p>
        </p:txBody>
      </p:sp>
      <p:sp>
        <p:nvSpPr>
          <p:cNvPr id="30" name="Rounded Rectangle 29"/>
          <p:cNvSpPr/>
          <p:nvPr/>
        </p:nvSpPr>
        <p:spPr>
          <a:xfrm>
            <a:off x="7166429" y="2432279"/>
            <a:ext cx="2460606" cy="624115"/>
          </a:xfrm>
          <a:prstGeom prst="round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Based on Investment Style</a:t>
            </a:r>
            <a:endParaRPr lang="en-IN" b="1" dirty="0"/>
          </a:p>
        </p:txBody>
      </p:sp>
      <p:cxnSp>
        <p:nvCxnSpPr>
          <p:cNvPr id="32" name="Straight Connector 31"/>
          <p:cNvCxnSpPr/>
          <p:nvPr/>
        </p:nvCxnSpPr>
        <p:spPr>
          <a:xfrm>
            <a:off x="231077" y="3059902"/>
            <a:ext cx="29028" cy="26343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endCxn id="41" idx="1"/>
          </p:cNvCxnSpPr>
          <p:nvPr/>
        </p:nvCxnSpPr>
        <p:spPr>
          <a:xfrm>
            <a:off x="260105" y="5694246"/>
            <a:ext cx="264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39" idx="1"/>
          </p:cNvCxnSpPr>
          <p:nvPr/>
        </p:nvCxnSpPr>
        <p:spPr>
          <a:xfrm>
            <a:off x="249219" y="3894473"/>
            <a:ext cx="28946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endCxn id="40" idx="1"/>
          </p:cNvCxnSpPr>
          <p:nvPr/>
        </p:nvCxnSpPr>
        <p:spPr>
          <a:xfrm>
            <a:off x="267360" y="4794360"/>
            <a:ext cx="27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ounded Rectangle 38"/>
          <p:cNvSpPr/>
          <p:nvPr/>
        </p:nvSpPr>
        <p:spPr>
          <a:xfrm>
            <a:off x="538687" y="3582416"/>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Open Ended Funds</a:t>
            </a:r>
            <a:endParaRPr lang="en-IN" b="1" dirty="0">
              <a:solidFill>
                <a:schemeClr val="tx1"/>
              </a:solidFill>
            </a:endParaRPr>
          </a:p>
        </p:txBody>
      </p:sp>
      <p:sp>
        <p:nvSpPr>
          <p:cNvPr id="40" name="Rounded Rectangle 39"/>
          <p:cNvSpPr/>
          <p:nvPr/>
        </p:nvSpPr>
        <p:spPr>
          <a:xfrm>
            <a:off x="538687" y="4482302"/>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Closed Ended Funds</a:t>
            </a:r>
            <a:endParaRPr lang="en-IN" b="1" dirty="0">
              <a:solidFill>
                <a:schemeClr val="tx1"/>
              </a:solidFill>
            </a:endParaRPr>
          </a:p>
        </p:txBody>
      </p:sp>
      <p:sp>
        <p:nvSpPr>
          <p:cNvPr id="41" name="Rounded Rectangle 40"/>
          <p:cNvSpPr/>
          <p:nvPr/>
        </p:nvSpPr>
        <p:spPr>
          <a:xfrm>
            <a:off x="524173" y="5382188"/>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Interval Funds</a:t>
            </a:r>
            <a:endParaRPr lang="en-IN" b="1" dirty="0">
              <a:solidFill>
                <a:schemeClr val="tx1"/>
              </a:solidFill>
            </a:endParaRPr>
          </a:p>
        </p:txBody>
      </p:sp>
      <p:cxnSp>
        <p:nvCxnSpPr>
          <p:cNvPr id="42" name="Straight Connector 41"/>
          <p:cNvCxnSpPr/>
          <p:nvPr/>
        </p:nvCxnSpPr>
        <p:spPr>
          <a:xfrm flipH="1">
            <a:off x="3948374" y="3056394"/>
            <a:ext cx="7259" cy="26343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endCxn id="48" idx="1"/>
          </p:cNvCxnSpPr>
          <p:nvPr/>
        </p:nvCxnSpPr>
        <p:spPr>
          <a:xfrm>
            <a:off x="3955633" y="5690738"/>
            <a:ext cx="264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endCxn id="46" idx="1"/>
          </p:cNvCxnSpPr>
          <p:nvPr/>
        </p:nvCxnSpPr>
        <p:spPr>
          <a:xfrm>
            <a:off x="3955633" y="3879510"/>
            <a:ext cx="278582" cy="11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7" idx="1"/>
          </p:cNvCxnSpPr>
          <p:nvPr/>
        </p:nvCxnSpPr>
        <p:spPr>
          <a:xfrm>
            <a:off x="3962888" y="4790852"/>
            <a:ext cx="2713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Rounded Rectangle 45"/>
          <p:cNvSpPr/>
          <p:nvPr/>
        </p:nvSpPr>
        <p:spPr>
          <a:xfrm>
            <a:off x="4234215" y="3578908"/>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Debt Funds</a:t>
            </a:r>
            <a:endParaRPr lang="en-IN" b="1" dirty="0">
              <a:solidFill>
                <a:schemeClr val="tx1"/>
              </a:solidFill>
            </a:endParaRPr>
          </a:p>
        </p:txBody>
      </p:sp>
      <p:sp>
        <p:nvSpPr>
          <p:cNvPr id="47" name="Rounded Rectangle 46"/>
          <p:cNvSpPr/>
          <p:nvPr/>
        </p:nvSpPr>
        <p:spPr>
          <a:xfrm>
            <a:off x="4234215" y="4478794"/>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Equity Funds</a:t>
            </a:r>
            <a:endParaRPr lang="en-IN" b="1" dirty="0">
              <a:solidFill>
                <a:schemeClr val="tx1"/>
              </a:solidFill>
            </a:endParaRPr>
          </a:p>
        </p:txBody>
      </p:sp>
      <p:sp>
        <p:nvSpPr>
          <p:cNvPr id="48" name="Rounded Rectangle 47"/>
          <p:cNvSpPr/>
          <p:nvPr/>
        </p:nvSpPr>
        <p:spPr>
          <a:xfrm>
            <a:off x="4219701" y="5378680"/>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Hybrid Funds</a:t>
            </a:r>
            <a:endParaRPr lang="en-IN" b="1" dirty="0">
              <a:solidFill>
                <a:schemeClr val="tx1"/>
              </a:solidFill>
            </a:endParaRPr>
          </a:p>
        </p:txBody>
      </p:sp>
      <p:cxnSp>
        <p:nvCxnSpPr>
          <p:cNvPr id="49" name="Straight Connector 48"/>
          <p:cNvCxnSpPr/>
          <p:nvPr/>
        </p:nvCxnSpPr>
        <p:spPr>
          <a:xfrm>
            <a:off x="7440701" y="3045056"/>
            <a:ext cx="11709" cy="1771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7440701" y="3912284"/>
            <a:ext cx="278581"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7452410" y="4816367"/>
            <a:ext cx="2668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ounded Rectangle 52"/>
          <p:cNvSpPr/>
          <p:nvPr/>
        </p:nvSpPr>
        <p:spPr>
          <a:xfrm>
            <a:off x="7719283" y="3600227"/>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Passive Funds</a:t>
            </a:r>
            <a:endParaRPr lang="en-IN" b="1" dirty="0">
              <a:solidFill>
                <a:schemeClr val="tx1"/>
              </a:solidFill>
            </a:endParaRPr>
          </a:p>
        </p:txBody>
      </p:sp>
      <p:sp>
        <p:nvSpPr>
          <p:cNvPr id="54" name="Rounded Rectangle 53"/>
          <p:cNvSpPr/>
          <p:nvPr/>
        </p:nvSpPr>
        <p:spPr>
          <a:xfrm>
            <a:off x="7719283" y="4504310"/>
            <a:ext cx="2061029" cy="624115"/>
          </a:xfrm>
          <a:prstGeom prst="roundRect">
            <a:avLst/>
          </a:prstGeom>
          <a:solidFill>
            <a:schemeClr val="accent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Active Funds</a:t>
            </a:r>
            <a:endParaRPr lang="en-IN" b="1" dirty="0">
              <a:solidFill>
                <a:schemeClr val="tx1"/>
              </a:solidFill>
            </a:endParaRPr>
          </a:p>
        </p:txBody>
      </p:sp>
    </p:spTree>
    <p:extLst>
      <p:ext uri="{BB962C8B-B14F-4D97-AF65-F5344CB8AC3E}">
        <p14:creationId xmlns:p14="http://schemas.microsoft.com/office/powerpoint/2010/main" val="3355118781"/>
      </p:ext>
    </p:extLst>
  </p:cSld>
  <p:clrMapOvr>
    <a:masterClrMapping/>
  </p:clrMapOvr>
  <p:timing>
    <p:tnLst>
      <p:par>
        <p:cTn id="1" dur="indefinite" restart="never" nodeType="tmRoot"/>
      </p:par>
    </p:tnLst>
  </p:timing>
</p:sld>
</file>

<file path=ppt/slides/slide9.xml><?xml version="1.0" encoding="utf-8"?>
<p:sld xmlns:p14="http://schemas.microsoft.com/office/powerpoint/2010/main" xmlns:dgm="http://schemas.openxmlformats.org/drawingml/2006/diagram"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609660" y="92160"/>
            <a:ext cx="8914680" cy="673920"/>
          </a:xfrm>
          <a:prstGeom prst="rect">
            <a:avLst/>
          </a:prstGeom>
          <a:noFill/>
          <a:ln w="12600">
            <a:noFill/>
          </a:ln>
        </p:spPr>
        <p:style>
          <a:lnRef idx="0">
            <a:scrgbClr r="0" g="0" b="0"/>
          </a:lnRef>
          <a:fillRef idx="0">
            <a:scrgbClr r="0" g="0" b="0"/>
          </a:fillRef>
          <a:effectRef idx="0">
            <a:scrgbClr r="0" g="0" b="0"/>
          </a:effectRef>
          <a:fontRef idx="minor"/>
        </p:style>
        <p:txBody>
          <a:bodyPr lIns="0" tIns="0" rIns="0" bIns="0" anchor="ctr"/>
          <a:lstStyle/>
          <a:p>
            <a:pPr algn="ctr">
              <a:lnSpc>
                <a:spcPct val="93000"/>
              </a:lnSpc>
            </a:pPr>
            <a:r>
              <a:rPr lang="en-US" sz="2800" b="1" spc="-1" dirty="0">
                <a:solidFill>
                  <a:srgbClr val="000000"/>
                </a:solidFill>
                <a:ea typeface="Arial"/>
              </a:rPr>
              <a:t>Classification </a:t>
            </a:r>
            <a:r>
              <a:rPr lang="en-US" sz="2800" b="1" spc="-1" dirty="0" smtClean="0">
                <a:solidFill>
                  <a:srgbClr val="000000"/>
                </a:solidFill>
                <a:ea typeface="Arial"/>
              </a:rPr>
              <a:t>- Based </a:t>
            </a:r>
            <a:r>
              <a:rPr lang="en-US" sz="2800" b="1" spc="-1" dirty="0">
                <a:solidFill>
                  <a:srgbClr val="000000"/>
                </a:solidFill>
                <a:ea typeface="Arial"/>
              </a:rPr>
              <a:t>on Structure</a:t>
            </a:r>
            <a:endParaRPr lang="en-IN" sz="2800" b="0" strike="noStrike" spc="-1" dirty="0">
              <a:latin typeface="Arial"/>
            </a:endParaRPr>
          </a:p>
        </p:txBody>
      </p:sp>
      <p:sp>
        <p:nvSpPr>
          <p:cNvPr id="6" name="CustomShape 3"/>
          <p:cNvSpPr/>
          <p:nvPr/>
        </p:nvSpPr>
        <p:spPr>
          <a:xfrm>
            <a:off x="9410760" y="6324480"/>
            <a:ext cx="227160" cy="227160"/>
          </a:xfrm>
          <a:prstGeom prst="rect">
            <a:avLst/>
          </a:prstGeom>
          <a:solidFill>
            <a:srgbClr val="0771B0"/>
          </a:solid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1000" b="0" strike="noStrike" spc="-1" dirty="0" smtClean="0">
                <a:solidFill>
                  <a:schemeClr val="bg1"/>
                </a:solidFill>
                <a:latin typeface="Arial"/>
              </a:rPr>
              <a:t>9</a:t>
            </a:r>
            <a:endParaRPr lang="en-IN" sz="1000" b="0" strike="noStrike" spc="-1" dirty="0">
              <a:solidFill>
                <a:schemeClr val="bg1"/>
              </a:solidFill>
              <a:latin typeface="Arial"/>
            </a:endParaRPr>
          </a:p>
        </p:txBody>
      </p:sp>
      <p:graphicFrame>
        <p:nvGraphicFramePr>
          <p:cNvPr id="2" name="Diagram 1"/>
          <p:cNvGraphicFramePr/>
          <p:nvPr>
            <p:extLst>
              <p:ext uri="{D42A27DB-BD31-4B8C-83A1-F6EECF244321}">
                <p14:modId xmlns:p14="http://schemas.microsoft.com/office/powerpoint/2010/main" val="2975047991"/>
              </p:ext>
            </p:extLst>
          </p:nvPr>
        </p:nvGraphicFramePr>
        <p:xfrm>
          <a:off x="297455" y="1057619"/>
          <a:ext cx="9226885" cy="50450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3"/>
          <p:cNvPicPr/>
          <p:nvPr/>
        </p:nvPicPr>
        <p:blipFill>
          <a:blip r:embed="rId7"/>
          <a:stretch/>
        </p:blipFill>
        <p:spPr>
          <a:xfrm>
            <a:off x="0" y="27180"/>
            <a:ext cx="1029600" cy="803880"/>
          </a:xfrm>
          <a:prstGeom prst="rect">
            <a:avLst/>
          </a:prstGeom>
          <a:ln>
            <a:noFill/>
          </a:ln>
        </p:spPr>
      </p:pic>
    </p:spTree>
    <p:extLst>
      <p:ext uri="{BB962C8B-B14F-4D97-AF65-F5344CB8AC3E}">
        <p14:creationId xmlns:p14="http://schemas.microsoft.com/office/powerpoint/2010/main" val="217931053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3.xml.rels>&#65279;<?xml version="1.0" encoding="utf-8"?><Relationships xmlns="http://schemas.openxmlformats.org/package/2006/relationships"><Relationship Type="http://schemas.openxmlformats.org/officeDocument/2006/relationships/customXmlProps" Target="/customXML/itemProps2.xml" Id="R5b6bf510" /></Relationships>
</file>

<file path=customXML/item2.xml>
</file>

<file path=customXML/item3.xml><?xml version="1.0" encoding="utf-8"?>
<Klassify>
  <SNO>2</SNO>
  <KDate>2020-12-21 14:15:24</KDate>
  <Classification>SEBI-INTERNAL</Classification>
  <HostName>MUM0111192</HostName>
  <Domain_User>SEBINT/1192</Domain_User>
  <IPAdd>10.88.98.242</IPAdd>
  <FilePath>C:\Users\1192\AppData\Roaming\Klassify\46403\PPT-8 Introduction to Mutual Funds Investing.pptx</FilePath>
  <KID>E4B97AF59085637269649180931804</KID>
</Klassify>
</file>

<file path=customXML/itemProps2.xml><?xml version="1.0" encoding="utf-8"?>
<ds:datastoreItem xmlns:ds="http://schemas.openxmlformats.org/officeDocument/2006/customXml" ds:itemID="{D7543C77-5EBC-46F2-AC21-5D702358D3EF}">
  <ds:schemaRefs/>
</ds:datastoreItem>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Klassify>
  <SNO>1</SNO>
  <KDate>2020-06-05 14:41:58</KDate>
  <Classification>SEBI-INTERNAL</Classification>
  <HostName>MUM0111392A</HostName>
  <Domain_User>SEBINT/1392</Domain_User>
  <IPAdd>10.88.98.23</IPAdd>
  <FilePath>C:\Users\1392\Downloads\PPT for webinar May 30 2020 (1).pptx</FilePath>
  <KID>E4B97AF59085637269649180931804</KID>
  <UniqueName/>
  <Suggested/>
  <Justification/>
</Klassify>
</file>

<file path=customXml/itemProps1.xml><?xml version="1.0" encoding="utf-8"?>
<ds:datastoreItem xmlns:ds="http://schemas.openxmlformats.org/officeDocument/2006/customXml" ds:itemID="{14C044F2-5146-49E2-A5CC-AE0B4F587A77}">
  <ds:schemaRefs/>
</ds:datastoreItem>
</file>

<file path=docProps/app.xml><?xml version="1.0" encoding="utf-8"?>
<Properties xmlns="http://schemas.openxmlformats.org/officeDocument/2006/extended-properties" xmlns:vt="http://schemas.openxmlformats.org/officeDocument/2006/docPropsVTypes">
  <Template/>
  <TotalTime>5437</TotalTime>
  <Words>1519</Words>
  <Application>Microsoft Office PowerPoint</Application>
  <PresentationFormat>A4 Paper (210x297 mm)</PresentationFormat>
  <Paragraphs>246</Paragraphs>
  <Slides>21</Slides>
  <Notes>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21</vt:i4>
      </vt:variant>
    </vt:vector>
  </HeadingPairs>
  <TitlesOfParts>
    <vt:vector size="30" baseType="lpstr">
      <vt:lpstr>Arial</vt:lpstr>
      <vt:lpstr>Calibri</vt:lpstr>
      <vt:lpstr>DejaVu Sans</vt:lpstr>
      <vt:lpstr>Symbol</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DELL</dc:creator>
  <dc:description/>
  <cp:lastModifiedBy>RASHMI SHARMA</cp:lastModifiedBy>
  <cp:revision>208</cp:revision>
  <cp:lastPrinted>2020-11-25T09:25:15Z</cp:lastPrinted>
  <dcterms:modified xsi:type="dcterms:W3CDTF">2020-12-04T10:28:18Z</dcterms:modified>
  <dc:language>en-IN</dc:language>
</cp:coreProperties>
</file>

<file path=docProps/custom.xml><?xml version="1.0" encoding="utf-8"?>
<op:Properties xmlns:vt="http://schemas.openxmlformats.org/officeDocument/2006/docPropsVTypes" xmlns:op="http://schemas.openxmlformats.org/officeDocument/2006/custom-properties">
  <op:property fmtid="{D5CDD505-2E9C-101B-9397-08002B2CF9AE}" pid="2" name="AppVersion">
    <vt:lpwstr>16.0000</vt:lpwstr>
  </op:property>
  <op:property fmtid="{D5CDD505-2E9C-101B-9397-08002B2CF9AE}" pid="3" name="HiddenSlides">
    <vt:i4>0</vt:i4>
  </op:property>
  <op:property fmtid="{D5CDD505-2E9C-101B-9397-08002B2CF9AE}" pid="4" name="HyperlinksChanged">
    <vt:bool>false</vt:bool>
  </op:property>
  <op:property fmtid="{D5CDD505-2E9C-101B-9397-08002B2CF9AE}" pid="5" name="LinksUpToDate">
    <vt:bool>false</vt:bool>
  </op:property>
  <op:property fmtid="{D5CDD505-2E9C-101B-9397-08002B2CF9AE}" pid="6" name="MMClips">
    <vt:i4>0</vt:i4>
  </op:property>
  <op:property fmtid="{D5CDD505-2E9C-101B-9397-08002B2CF9AE}" pid="7" name="Notes">
    <vt:i4>0</vt:i4>
  </op:property>
  <op:property fmtid="{D5CDD505-2E9C-101B-9397-08002B2CF9AE}" pid="8" name="PresentationFormat">
    <vt:lpwstr>A4 Paper (210x297 mm)</vt:lpwstr>
  </op:property>
  <op:property fmtid="{D5CDD505-2E9C-101B-9397-08002B2CF9AE}" pid="9" name="ScaleCrop">
    <vt:bool>false</vt:bool>
  </op:property>
  <op:property fmtid="{D5CDD505-2E9C-101B-9397-08002B2CF9AE}" pid="10" name="ShareDoc">
    <vt:bool>false</vt:bool>
  </op:property>
  <op:property fmtid="{D5CDD505-2E9C-101B-9397-08002B2CF9AE}" pid="11" name="Slides">
    <vt:i4>18</vt:i4>
  </op:property>
  <op:property fmtid="{D5CDD505-2E9C-101B-9397-08002B2CF9AE}" pid="12" name="Rules">
    <vt:lpwstr/>
  </op:property>
  <op:property fmtid="{D5CDD505-2E9C-101B-9397-08002B2CF9AE}" pid="13" name="Classification">
    <vt:lpwstr>SEBI-INTERNAL</vt:lpwstr>
  </op:property>
  <op:property fmtid="{D5CDD505-2E9C-101B-9397-08002B2CF9AE}" pid="14" name="KID">
    <vt:lpwstr>E4B97AF59085637269649180931804</vt:lpwstr>
  </op:property>
</op:Properties>
</file>