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9" r:id="rId4"/>
    <p:sldId id="278" r:id="rId5"/>
    <p:sldId id="283" r:id="rId6"/>
    <p:sldId id="281" r:id="rId7"/>
    <p:sldId id="282" r:id="rId8"/>
    <p:sldId id="284" r:id="rId9"/>
    <p:sldId id="285" r:id="rId10"/>
    <p:sldId id="287" r:id="rId11"/>
    <p:sldId id="293" r:id="rId12"/>
    <p:sldId id="286" r:id="rId13"/>
    <p:sldId id="290" r:id="rId14"/>
    <p:sldId id="289" r:id="rId15"/>
    <p:sldId id="294" r:id="rId16"/>
    <p:sldId id="295" r:id="rId17"/>
    <p:sldId id="291" r:id="rId18"/>
    <p:sldId id="292" r:id="rId19"/>
    <p:sldId id="273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 varScale="1">
        <p:scale>
          <a:sx n="130" d="100"/>
          <a:sy n="130" d="100"/>
        </p:scale>
        <p:origin x="77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60c25d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60c25d3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0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9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85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7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00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91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f77b88d8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f77b88d8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7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11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f77b88d8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f77b88d8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c15aa4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c15aa4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fd5e73de5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fd5e73de5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 Nitot: loi d'erooM (Effort radicalement organisé d'optimisation en masse) - Enterrer la loi de Moore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77b88d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77b88d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à votre avis 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72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2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0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77b88d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77b88d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à votre avis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540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d5e73d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d5e73d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30F2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2800"/>
              <a:buFont typeface="Impact"/>
              <a:buNone/>
              <a:defRPr sz="2800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1462" y="3510100"/>
            <a:ext cx="1241082" cy="13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ters">
  <p:cSld name="CAPTION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BLANK_1">
    <p:bg>
      <p:bgPr>
        <a:solidFill>
          <a:srgbClr val="130F2A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5325" y="1359164"/>
            <a:ext cx="2233349" cy="2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 suis-je ?">
  <p:cSld name="CUSTOM">
    <p:bg>
      <p:bgPr>
        <a:solidFill>
          <a:srgbClr val="130F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311700" y="423575"/>
            <a:ext cx="184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$ whoami</a:t>
            </a:r>
            <a:endParaRPr sz="2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464000" y="1271300"/>
            <a:ext cx="52167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1800"/>
              <a:buFont typeface="Impact"/>
              <a:buNone/>
              <a:defRPr sz="1800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464000" y="1854475"/>
            <a:ext cx="5216700" cy="2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788100" y="1496075"/>
            <a:ext cx="675900" cy="24501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30F2A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3600"/>
              <a:buFont typeface="Impact"/>
              <a:buNone/>
              <a:defRPr sz="3600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130F2A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Impact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ext column with image at right">
  <p:cSld name="SECTION_TITLE_AND_DESCRIPTION_2">
    <p:bg>
      <p:bgPr>
        <a:solidFill>
          <a:srgbClr val="130F2A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67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Impact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rgbClr val="130F2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30F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2800"/>
              <a:buFont typeface="Impact"/>
              <a:buNone/>
              <a:defRPr sz="2800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D4975E"/>
                </a:solidFill>
              </a:defRPr>
            </a:lvl1pPr>
            <a:lvl2pPr lvl="1" algn="r">
              <a:buNone/>
              <a:defRPr sz="1000">
                <a:solidFill>
                  <a:srgbClr val="D4975E"/>
                </a:solidFill>
              </a:defRPr>
            </a:lvl2pPr>
            <a:lvl3pPr lvl="2" algn="r">
              <a:buNone/>
              <a:defRPr sz="1000">
                <a:solidFill>
                  <a:srgbClr val="D4975E"/>
                </a:solidFill>
              </a:defRPr>
            </a:lvl3pPr>
            <a:lvl4pPr lvl="3" algn="r">
              <a:buNone/>
              <a:defRPr sz="1000">
                <a:solidFill>
                  <a:srgbClr val="D4975E"/>
                </a:solidFill>
              </a:defRPr>
            </a:lvl4pPr>
            <a:lvl5pPr lvl="4" algn="r">
              <a:buNone/>
              <a:defRPr sz="1000">
                <a:solidFill>
                  <a:srgbClr val="D4975E"/>
                </a:solidFill>
              </a:defRPr>
            </a:lvl5pPr>
            <a:lvl6pPr lvl="5" algn="r">
              <a:buNone/>
              <a:defRPr sz="1000">
                <a:solidFill>
                  <a:srgbClr val="D4975E"/>
                </a:solidFill>
              </a:defRPr>
            </a:lvl6pPr>
            <a:lvl7pPr lvl="6" algn="r">
              <a:buNone/>
              <a:defRPr sz="1000">
                <a:solidFill>
                  <a:srgbClr val="D4975E"/>
                </a:solidFill>
              </a:defRPr>
            </a:lvl7pPr>
            <a:lvl8pPr lvl="7" algn="r">
              <a:buNone/>
              <a:defRPr sz="1000">
                <a:solidFill>
                  <a:srgbClr val="D4975E"/>
                </a:solidFill>
              </a:defRPr>
            </a:lvl8pPr>
            <a:lvl9pPr lvl="8" algn="r">
              <a:buNone/>
              <a:defRPr sz="1000">
                <a:solidFill>
                  <a:srgbClr val="D4975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Aptos" panose="020B0004020202020204" pitchFamily="34" charset="0"/>
              </a:rPr>
              <a:t>T</a:t>
            </a:r>
            <a:r>
              <a:rPr lang="en" dirty="0">
                <a:latin typeface="Aptos" panose="020B0004020202020204" pitchFamily="34" charset="0"/>
              </a:rPr>
              <a:t>echpoint ORM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@Nicolas Anderlini</a:t>
            </a:r>
            <a:endParaRPr dirty="0">
              <a:latin typeface="Aptos" panose="020B0004020202020204" pitchFamily="34" charset="0"/>
            </a:endParaRPr>
          </a:p>
        </p:txBody>
      </p:sp>
      <p:pic>
        <p:nvPicPr>
          <p:cNvPr id="1026" name="Picture 2" descr="discord icon">
            <a:extLst>
              <a:ext uri="{FF2B5EF4-FFF2-40B4-BE49-F238E27FC236}">
                <a16:creationId xmlns:a16="http://schemas.microsoft.com/office/drawing/2014/main" id="{0D366FC9-27E4-AD1F-8894-BCCD055C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19" y="2970081"/>
            <a:ext cx="405939" cy="4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1143000"/>
            <a:ext cx="3837000" cy="376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a virtual,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ephemere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single connection class representation of the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 Entity is a class representation a set of value from the database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 is a pattern to organize and specialize requests for entities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Context, </a:t>
            </a:r>
            <a:r>
              <a:rPr lang="fr-FR" dirty="0" err="1"/>
              <a:t>Entities</a:t>
            </a:r>
            <a:r>
              <a:rPr lang="fr-FR" dirty="0"/>
              <a:t> and Repositories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96533B-1493-FF50-F351-93BABF37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38" y="439875"/>
            <a:ext cx="2876951" cy="2314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A1AB31-6D2F-853B-F39E-6C8599C7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26" y="3025941"/>
            <a:ext cx="262926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108154" y="669531"/>
            <a:ext cx="4093131" cy="227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Configuration by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Configuration by annotation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 Configuration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C35BF9-C946-B8C5-0B5B-2B6855E0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85" y="82305"/>
            <a:ext cx="4867954" cy="29436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ABB45D-D28E-9610-990F-A742118F0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1" y="2784402"/>
            <a:ext cx="545858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4319014" y="250392"/>
            <a:ext cx="3837000" cy="2058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EF can generate the schema creation/update script from the class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PMC or dotnet command have plugins to generate and apply migrations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generation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0" y="2638696"/>
            <a:ext cx="9143999" cy="25048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997AF3-4CB3-D3A4-3F73-F810232F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4" y="2955750"/>
            <a:ext cx="8716591" cy="1857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A577F3-1C6F-9067-6D76-79D06018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64" y="1101847"/>
            <a:ext cx="3591426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9717DD-53BC-07E2-7240-1B004FEA0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775" y="2155663"/>
            <a:ext cx="306747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1143000"/>
            <a:ext cx="3837000" cy="376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lifetime begin when you start using it, most likely when receiving a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Ends when the request scope is destroyed.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 is not thread safe, 1 request =&gt; 1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 is not a cache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life time with WEB API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972F2F8-F000-3140-0695-58E36DC93DC9}"/>
              </a:ext>
            </a:extLst>
          </p:cNvPr>
          <p:cNvCxnSpPr>
            <a:cxnSpLocks/>
          </p:cNvCxnSpPr>
          <p:nvPr/>
        </p:nvCxnSpPr>
        <p:spPr>
          <a:xfrm>
            <a:off x="6276428" y="1805113"/>
            <a:ext cx="0" cy="1295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014505-0A0D-369F-9FCA-8BAA5777A63F}"/>
              </a:ext>
            </a:extLst>
          </p:cNvPr>
          <p:cNvSpPr/>
          <p:nvPr/>
        </p:nvSpPr>
        <p:spPr>
          <a:xfrm>
            <a:off x="6125791" y="1143000"/>
            <a:ext cx="1168782" cy="58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Client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EA111-F6BB-4503-4B8E-E9A5E54ED75A}"/>
              </a:ext>
            </a:extLst>
          </p:cNvPr>
          <p:cNvSpPr/>
          <p:nvPr/>
        </p:nvSpPr>
        <p:spPr>
          <a:xfrm>
            <a:off x="6156974" y="3203661"/>
            <a:ext cx="1168782" cy="58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Server</a:t>
            </a:r>
            <a:endParaRPr lang="fr-FR" dirty="0">
              <a:latin typeface="Aptos" panose="020B0004020202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E04D43-D1BD-018B-7D1F-124643F12841}"/>
              </a:ext>
            </a:extLst>
          </p:cNvPr>
          <p:cNvCxnSpPr>
            <a:cxnSpLocks/>
          </p:cNvCxnSpPr>
          <p:nvPr/>
        </p:nvCxnSpPr>
        <p:spPr>
          <a:xfrm flipV="1">
            <a:off x="6986954" y="1852246"/>
            <a:ext cx="0" cy="124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Google Shape;142;p30">
            <a:extLst>
              <a:ext uri="{FF2B5EF4-FFF2-40B4-BE49-F238E27FC236}">
                <a16:creationId xmlns:a16="http://schemas.microsoft.com/office/drawing/2014/main" id="{A21FE10F-5547-4752-FD99-390068C1AAD7}"/>
              </a:ext>
            </a:extLst>
          </p:cNvPr>
          <p:cNvSpPr txBox="1">
            <a:spLocks/>
          </p:cNvSpPr>
          <p:nvPr/>
        </p:nvSpPr>
        <p:spPr>
          <a:xfrm>
            <a:off x="5850777" y="2089578"/>
            <a:ext cx="2068943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 request</a:t>
            </a:r>
          </a:p>
        </p:txBody>
      </p:sp>
      <p:sp>
        <p:nvSpPr>
          <p:cNvPr id="14" name="Google Shape;142;p30">
            <a:extLst>
              <a:ext uri="{FF2B5EF4-FFF2-40B4-BE49-F238E27FC236}">
                <a16:creationId xmlns:a16="http://schemas.microsoft.com/office/drawing/2014/main" id="{FAC5A5C4-C880-3DC2-EBAC-9339E7B5C9CA}"/>
              </a:ext>
            </a:extLst>
          </p:cNvPr>
          <p:cNvSpPr txBox="1">
            <a:spLocks/>
          </p:cNvSpPr>
          <p:nvPr/>
        </p:nvSpPr>
        <p:spPr>
          <a:xfrm>
            <a:off x="5168711" y="2650635"/>
            <a:ext cx="1352407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</a:t>
            </a:r>
          </a:p>
        </p:txBody>
      </p:sp>
      <p:sp>
        <p:nvSpPr>
          <p:cNvPr id="15" name="Google Shape;142;p30">
            <a:extLst>
              <a:ext uri="{FF2B5EF4-FFF2-40B4-BE49-F238E27FC236}">
                <a16:creationId xmlns:a16="http://schemas.microsoft.com/office/drawing/2014/main" id="{4631CD86-C1E3-524F-566B-23F269F4F0D5}"/>
              </a:ext>
            </a:extLst>
          </p:cNvPr>
          <p:cNvSpPr txBox="1">
            <a:spLocks/>
          </p:cNvSpPr>
          <p:nvPr/>
        </p:nvSpPr>
        <p:spPr>
          <a:xfrm>
            <a:off x="7016075" y="2638649"/>
            <a:ext cx="2068943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Destroyed</a:t>
            </a:r>
          </a:p>
        </p:txBody>
      </p:sp>
    </p:spTree>
    <p:extLst>
      <p:ext uri="{BB962C8B-B14F-4D97-AF65-F5344CB8AC3E}">
        <p14:creationId xmlns:p14="http://schemas.microsoft.com/office/powerpoint/2010/main" val="355338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1143000"/>
            <a:ext cx="3837000" cy="376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IQueryable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not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but...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EQueryable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Sets from table </a:t>
            </a: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 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Create, Read, Update and Delete (CRUD)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fr-FR" sz="1800" i="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detached mode =&gt; better performance, more specialized requests</a:t>
            </a:r>
            <a:endParaRPr lang="en-US" sz="1800" i="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attached mode =&gt; less work to "reattach", less work to look into related tables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Linq</a:t>
            </a:r>
            <a:r>
              <a:rPr lang="en-US" dirty="0"/>
              <a:t> and </a:t>
            </a:r>
            <a:r>
              <a:rPr lang="en-US" dirty="0" err="1"/>
              <a:t>IQueryable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02F05E-28C2-1ED9-9DAC-6F0D3E00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95" y="3143797"/>
            <a:ext cx="1390844" cy="2095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C78E8D-FCC6-9856-C865-2F90E414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90" y="3431475"/>
            <a:ext cx="2133898" cy="1619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B16398-6D12-6224-EF57-879FDC097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70" y="3700459"/>
            <a:ext cx="1657581" cy="1619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E762977-D6AC-D41D-0F41-E87A49CB7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72" y="3969443"/>
            <a:ext cx="1200318" cy="17147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D3744F-3EB7-AE93-F9F3-7ECC9D373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258" y="1442210"/>
            <a:ext cx="3762900" cy="14194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6AE0771-2E7D-068E-937D-C53EFBB12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0987" y="461339"/>
            <a:ext cx="4049171" cy="6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1143000"/>
            <a:ext cx="3837000" cy="376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Lazy via EF Proxies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Tracker !=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Don’t track when read only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Lazy/Eager, Tracker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2D95C9-7D9F-2DCD-2940-8737DB35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680" y="3613271"/>
            <a:ext cx="3077004" cy="11050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E9F3AD-7E0E-0BC2-DFCE-4C43C026A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680" y="2236875"/>
            <a:ext cx="3410426" cy="971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18A88DB-544E-FA81-FF4E-721089E4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80" y="946216"/>
            <a:ext cx="3677163" cy="885949"/>
          </a:xfrm>
          <a:prstGeom prst="rect">
            <a:avLst/>
          </a:prstGeom>
        </p:spPr>
      </p:pic>
      <p:sp>
        <p:nvSpPr>
          <p:cNvPr id="11" name="Google Shape;142;p30">
            <a:extLst>
              <a:ext uri="{FF2B5EF4-FFF2-40B4-BE49-F238E27FC236}">
                <a16:creationId xmlns:a16="http://schemas.microsoft.com/office/drawing/2014/main" id="{AD4029F5-1B19-3E0A-D0CA-55022764AAAB}"/>
              </a:ext>
            </a:extLst>
          </p:cNvPr>
          <p:cNvSpPr txBox="1">
            <a:spLocks/>
          </p:cNvSpPr>
          <p:nvPr/>
        </p:nvSpPr>
        <p:spPr>
          <a:xfrm>
            <a:off x="4676472" y="391105"/>
            <a:ext cx="4385466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Lazy / 2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requests</a:t>
            </a:r>
          </a:p>
        </p:txBody>
      </p:sp>
      <p:sp>
        <p:nvSpPr>
          <p:cNvPr id="12" name="Google Shape;142;p30">
            <a:extLst>
              <a:ext uri="{FF2B5EF4-FFF2-40B4-BE49-F238E27FC236}">
                <a16:creationId xmlns:a16="http://schemas.microsoft.com/office/drawing/2014/main" id="{EBD4863E-3CDA-75BE-E2C1-32745393199E}"/>
              </a:ext>
            </a:extLst>
          </p:cNvPr>
          <p:cNvSpPr txBox="1">
            <a:spLocks/>
          </p:cNvSpPr>
          <p:nvPr/>
        </p:nvSpPr>
        <p:spPr>
          <a:xfrm>
            <a:off x="4676472" y="1638812"/>
            <a:ext cx="4385466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Eager / only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</a:t>
            </a:r>
          </a:p>
        </p:txBody>
      </p:sp>
      <p:sp>
        <p:nvSpPr>
          <p:cNvPr id="13" name="Google Shape;142;p30">
            <a:extLst>
              <a:ext uri="{FF2B5EF4-FFF2-40B4-BE49-F238E27FC236}">
                <a16:creationId xmlns:a16="http://schemas.microsoft.com/office/drawing/2014/main" id="{C19D2451-6B0A-6121-7AA0-8D6CE3C3DA4C}"/>
              </a:ext>
            </a:extLst>
          </p:cNvPr>
          <p:cNvSpPr txBox="1">
            <a:spLocks/>
          </p:cNvSpPr>
          <p:nvPr/>
        </p:nvSpPr>
        <p:spPr>
          <a:xfrm>
            <a:off x="4676472" y="3006018"/>
            <a:ext cx="4385466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Eager / No tracking</a:t>
            </a:r>
          </a:p>
        </p:txBody>
      </p:sp>
    </p:spTree>
    <p:extLst>
      <p:ext uri="{BB962C8B-B14F-4D97-AF65-F5344CB8AC3E}">
        <p14:creationId xmlns:p14="http://schemas.microsoft.com/office/powerpoint/2010/main" val="93611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201150" y="724125"/>
            <a:ext cx="3837000" cy="902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Tracker keep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State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14C74C-4354-49D5-0754-3E6B608A1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9144000" cy="25752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35BF83-1D6A-8AF5-463A-4769E9026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039" y="55978"/>
            <a:ext cx="5420903" cy="36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?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552157-2E54-D100-D978-0CF932AE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18" y="0"/>
            <a:ext cx="5685282" cy="5143500"/>
          </a:xfrm>
          <a:prstGeom prst="rect">
            <a:avLst/>
          </a:prstGeom>
        </p:spPr>
      </p:pic>
      <p:sp>
        <p:nvSpPr>
          <p:cNvPr id="5" name="Google Shape;143;p30">
            <a:extLst>
              <a:ext uri="{FF2B5EF4-FFF2-40B4-BE49-F238E27FC236}">
                <a16:creationId xmlns:a16="http://schemas.microsoft.com/office/drawing/2014/main" id="{DECB948D-1940-729C-B9EE-4C2217A8446C}"/>
              </a:ext>
            </a:extLst>
          </p:cNvPr>
          <p:cNvSpPr txBox="1">
            <a:spLocks/>
          </p:cNvSpPr>
          <p:nvPr/>
        </p:nvSpPr>
        <p:spPr>
          <a:xfrm>
            <a:off x="0" y="42531"/>
            <a:ext cx="41697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3600"/>
              <a:buFont typeface="Impact"/>
              <a:buNone/>
              <a:defRPr sz="3600" b="0" i="0" u="none" strike="noStrike" cap="none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Transactions</a:t>
            </a:r>
            <a:endParaRPr lang="fr-FR" dirty="0"/>
          </a:p>
        </p:txBody>
      </p:sp>
      <p:sp>
        <p:nvSpPr>
          <p:cNvPr id="6" name="Google Shape;142;p30">
            <a:extLst>
              <a:ext uri="{FF2B5EF4-FFF2-40B4-BE49-F238E27FC236}">
                <a16:creationId xmlns:a16="http://schemas.microsoft.com/office/drawing/2014/main" id="{84937CCA-A4A4-7781-38FF-4C4330036D21}"/>
              </a:ext>
            </a:extLst>
          </p:cNvPr>
          <p:cNvSpPr txBox="1">
            <a:spLocks/>
          </p:cNvSpPr>
          <p:nvPr/>
        </p:nvSpPr>
        <p:spPr>
          <a:xfrm>
            <a:off x="-189141" y="688808"/>
            <a:ext cx="3837000" cy="376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Cascadia Mono" panose="020B0609020000020004" pitchFamily="49" charset="0"/>
              </a:rPr>
              <a:t>A transaction can be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Cascadia Mono" panose="020B0609020000020004" pitchFamily="49" charset="0"/>
              </a:rPr>
              <a:t>Circular reference</a:t>
            </a:r>
          </a:p>
        </p:txBody>
      </p:sp>
    </p:spTree>
    <p:extLst>
      <p:ext uri="{BB962C8B-B14F-4D97-AF65-F5344CB8AC3E}">
        <p14:creationId xmlns:p14="http://schemas.microsoft.com/office/powerpoint/2010/main" val="33649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668216"/>
            <a:ext cx="8575350" cy="424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114300" indent="0">
              <a:buNone/>
            </a:pP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Can't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better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than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11430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https://stackoverflow.com/questions/1279613/what-is-an-orm-how-does-it-work-and-how-should-i-use-one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 ORM saves a lot of time because: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DRY: You write your data model in only one place, and it's easier to update, maintain, and reuse the code.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 lot of stuff is done automatically, from database handling to I18N.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forces you to write MVC code, which, in the end, makes your code a little cleaner.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You don't have to write poorly-formed SQL (most Web programmers really suck at it, because SQL is treated like a "sub" language, when in reality it's a very powerful and complex one).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Sanitizing; using prepared statements or transactions are as easy as calling a method.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 an ORM library is more flexible because: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fits in your natural way of coding (it's your language!).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abstracts the DB system, so you can change it whenever you want.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 model is weakly bound to the rest of the application, so you can change it or use it anywhere else.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lets you use OOP goodness like data inheritance without a headache.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 ORM can be a pain:</a:t>
            </a:r>
          </a:p>
          <a:p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You have to learn it, and ORM libraries are not lightweight tools;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You have to set it up. Same problem.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Performance is OK for usual queries, but a SQL master will always do better with his own SQL for big projects. (Note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nico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but TESTS)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abstracts the DB. While it's OK if you know what's happening behind the scene, it's a trap for new programmers that can write very greedy statements, like a heavy hit in a for loop.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37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Reminder d'enregistrement pour les absents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1, concept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724200"/>
            <a:ext cx="3837000" cy="2960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Object-Relational Mapping (ORM) is a programming technique that facilitates the interaction between a (relational) database and a programming language.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3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97F79AB9-1589-C7BD-3F45-50A8528AA365}"/>
              </a:ext>
            </a:extLst>
          </p:cNvPr>
          <p:cNvSpPr/>
          <p:nvPr/>
        </p:nvSpPr>
        <p:spPr>
          <a:xfrm>
            <a:off x="6167043" y="1141281"/>
            <a:ext cx="1086280" cy="5431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Database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159F-19A4-1EC9-CF50-F58B0C081E24}"/>
              </a:ext>
            </a:extLst>
          </p:cNvPr>
          <p:cNvSpPr/>
          <p:nvPr/>
        </p:nvSpPr>
        <p:spPr>
          <a:xfrm>
            <a:off x="6105167" y="3265714"/>
            <a:ext cx="1168782" cy="58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App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175DCB7-5DEB-0D82-FEA8-AC1A7B0EAEDB}"/>
              </a:ext>
            </a:extLst>
          </p:cNvPr>
          <p:cNvSpPr/>
          <p:nvPr/>
        </p:nvSpPr>
        <p:spPr>
          <a:xfrm>
            <a:off x="6474482" y="1684421"/>
            <a:ext cx="235701" cy="343759"/>
          </a:xfrm>
          <a:custGeom>
            <a:avLst/>
            <a:gdLst>
              <a:gd name="connsiteX0" fmla="*/ 235701 w 235701"/>
              <a:gd name="connsiteY0" fmla="*/ 0 h 343759"/>
              <a:gd name="connsiteX1" fmla="*/ 146324 w 235701"/>
              <a:gd name="connsiteY1" fmla="*/ 34376 h 343759"/>
              <a:gd name="connsiteX2" fmla="*/ 111948 w 235701"/>
              <a:gd name="connsiteY2" fmla="*/ 48126 h 343759"/>
              <a:gd name="connsiteX3" fmla="*/ 56947 w 235701"/>
              <a:gd name="connsiteY3" fmla="*/ 89377 h 343759"/>
              <a:gd name="connsiteX4" fmla="*/ 8820 w 235701"/>
              <a:gd name="connsiteY4" fmla="*/ 144379 h 343759"/>
              <a:gd name="connsiteX5" fmla="*/ 15695 w 235701"/>
              <a:gd name="connsiteY5" fmla="*/ 281882 h 343759"/>
              <a:gd name="connsiteX6" fmla="*/ 56947 w 235701"/>
              <a:gd name="connsiteY6" fmla="*/ 323133 h 343759"/>
              <a:gd name="connsiteX7" fmla="*/ 91323 w 235701"/>
              <a:gd name="connsiteY7" fmla="*/ 330009 h 343759"/>
              <a:gd name="connsiteX8" fmla="*/ 118823 w 235701"/>
              <a:gd name="connsiteY8" fmla="*/ 343759 h 3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1" h="343759">
                <a:moveTo>
                  <a:pt x="235701" y="0"/>
                </a:moveTo>
                <a:lnTo>
                  <a:pt x="146324" y="34376"/>
                </a:lnTo>
                <a:cubicBezTo>
                  <a:pt x="134822" y="38849"/>
                  <a:pt x="121821" y="40721"/>
                  <a:pt x="111948" y="48126"/>
                </a:cubicBezTo>
                <a:cubicBezTo>
                  <a:pt x="93614" y="61876"/>
                  <a:pt x="74552" y="74706"/>
                  <a:pt x="56947" y="89377"/>
                </a:cubicBezTo>
                <a:cubicBezTo>
                  <a:pt x="33211" y="109157"/>
                  <a:pt x="26734" y="120493"/>
                  <a:pt x="8820" y="144379"/>
                </a:cubicBezTo>
                <a:cubicBezTo>
                  <a:pt x="197" y="196118"/>
                  <a:pt x="-8350" y="221771"/>
                  <a:pt x="15695" y="281882"/>
                </a:cubicBezTo>
                <a:cubicBezTo>
                  <a:pt x="22917" y="299937"/>
                  <a:pt x="37879" y="319319"/>
                  <a:pt x="56947" y="323133"/>
                </a:cubicBezTo>
                <a:lnTo>
                  <a:pt x="91323" y="330009"/>
                </a:lnTo>
                <a:lnTo>
                  <a:pt x="118823" y="3437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CD7C8F-7AAD-99A9-87FF-102A158B6DD3}"/>
              </a:ext>
            </a:extLst>
          </p:cNvPr>
          <p:cNvSpPr/>
          <p:nvPr/>
        </p:nvSpPr>
        <p:spPr>
          <a:xfrm>
            <a:off x="6655182" y="2880704"/>
            <a:ext cx="213131" cy="378135"/>
          </a:xfrm>
          <a:custGeom>
            <a:avLst/>
            <a:gdLst>
              <a:gd name="connsiteX0" fmla="*/ 27501 w 213131"/>
              <a:gd name="connsiteY0" fmla="*/ 378135 h 378135"/>
              <a:gd name="connsiteX1" fmla="*/ 110003 w 213131"/>
              <a:gd name="connsiteY1" fmla="*/ 371260 h 378135"/>
              <a:gd name="connsiteX2" fmla="*/ 144379 w 213131"/>
              <a:gd name="connsiteY2" fmla="*/ 357510 h 378135"/>
              <a:gd name="connsiteX3" fmla="*/ 165004 w 213131"/>
              <a:gd name="connsiteY3" fmla="*/ 350634 h 378135"/>
              <a:gd name="connsiteX4" fmla="*/ 178755 w 213131"/>
              <a:gd name="connsiteY4" fmla="*/ 336884 h 378135"/>
              <a:gd name="connsiteX5" fmla="*/ 199380 w 213131"/>
              <a:gd name="connsiteY5" fmla="*/ 302508 h 378135"/>
              <a:gd name="connsiteX6" fmla="*/ 213131 w 213131"/>
              <a:gd name="connsiteY6" fmla="*/ 281882 h 378135"/>
              <a:gd name="connsiteX7" fmla="*/ 199380 w 213131"/>
              <a:gd name="connsiteY7" fmla="*/ 165004 h 378135"/>
              <a:gd name="connsiteX8" fmla="*/ 144379 w 213131"/>
              <a:gd name="connsiteY8" fmla="*/ 144379 h 378135"/>
              <a:gd name="connsiteX9" fmla="*/ 13750 w 213131"/>
              <a:gd name="connsiteY9" fmla="*/ 123753 h 378135"/>
              <a:gd name="connsiteX10" fmla="*/ 0 w 213131"/>
              <a:gd name="connsiteY10" fmla="*/ 75627 h 378135"/>
              <a:gd name="connsiteX11" fmla="*/ 6875 w 213131"/>
              <a:gd name="connsiteY11" fmla="*/ 34376 h 378135"/>
              <a:gd name="connsiteX12" fmla="*/ 13750 w 213131"/>
              <a:gd name="connsiteY12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131" h="378135">
                <a:moveTo>
                  <a:pt x="27501" y="378135"/>
                </a:moveTo>
                <a:cubicBezTo>
                  <a:pt x="55002" y="375843"/>
                  <a:pt x="82827" y="376056"/>
                  <a:pt x="110003" y="371260"/>
                </a:cubicBezTo>
                <a:cubicBezTo>
                  <a:pt x="122157" y="369115"/>
                  <a:pt x="132824" y="361843"/>
                  <a:pt x="144379" y="357510"/>
                </a:cubicBezTo>
                <a:cubicBezTo>
                  <a:pt x="151165" y="354965"/>
                  <a:pt x="158129" y="352926"/>
                  <a:pt x="165004" y="350634"/>
                </a:cubicBezTo>
                <a:cubicBezTo>
                  <a:pt x="169588" y="346051"/>
                  <a:pt x="174987" y="342159"/>
                  <a:pt x="178755" y="336884"/>
                </a:cubicBezTo>
                <a:cubicBezTo>
                  <a:pt x="186522" y="326010"/>
                  <a:pt x="192298" y="313840"/>
                  <a:pt x="199380" y="302508"/>
                </a:cubicBezTo>
                <a:cubicBezTo>
                  <a:pt x="203759" y="295501"/>
                  <a:pt x="208547" y="288757"/>
                  <a:pt x="213131" y="281882"/>
                </a:cubicBezTo>
                <a:cubicBezTo>
                  <a:pt x="208547" y="242923"/>
                  <a:pt x="216923" y="200091"/>
                  <a:pt x="199380" y="165004"/>
                </a:cubicBezTo>
                <a:cubicBezTo>
                  <a:pt x="190623" y="147491"/>
                  <a:pt x="162819" y="150965"/>
                  <a:pt x="144379" y="144379"/>
                </a:cubicBezTo>
                <a:cubicBezTo>
                  <a:pt x="80691" y="121633"/>
                  <a:pt x="105395" y="130802"/>
                  <a:pt x="13750" y="123753"/>
                </a:cubicBezTo>
                <a:cubicBezTo>
                  <a:pt x="10508" y="114026"/>
                  <a:pt x="0" y="84261"/>
                  <a:pt x="0" y="75627"/>
                </a:cubicBezTo>
                <a:cubicBezTo>
                  <a:pt x="0" y="61687"/>
                  <a:pt x="4141" y="48045"/>
                  <a:pt x="6875" y="34376"/>
                </a:cubicBezTo>
                <a:cubicBezTo>
                  <a:pt x="14306" y="-2779"/>
                  <a:pt x="13750" y="18126"/>
                  <a:pt x="137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xplosion : 14 points 10">
            <a:extLst>
              <a:ext uri="{FF2B5EF4-FFF2-40B4-BE49-F238E27FC236}">
                <a16:creationId xmlns:a16="http://schemas.microsoft.com/office/drawing/2014/main" id="{3A9B903D-15E2-220C-CA39-18F117435823}"/>
              </a:ext>
            </a:extLst>
          </p:cNvPr>
          <p:cNvSpPr/>
          <p:nvPr/>
        </p:nvSpPr>
        <p:spPr>
          <a:xfrm>
            <a:off x="5837035" y="1877786"/>
            <a:ext cx="1684421" cy="1237535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ORM</a:t>
            </a: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" name="Google Shape;142;p30">
            <a:extLst>
              <a:ext uri="{FF2B5EF4-FFF2-40B4-BE49-F238E27FC236}">
                <a16:creationId xmlns:a16="http://schemas.microsoft.com/office/drawing/2014/main" id="{BAA648A1-19F3-46E6-73F8-1E7AC4F99DAA}"/>
              </a:ext>
            </a:extLst>
          </p:cNvPr>
          <p:cNvSpPr txBox="1">
            <a:spLocks/>
          </p:cNvSpPr>
          <p:nvPr/>
        </p:nvSpPr>
        <p:spPr>
          <a:xfrm>
            <a:off x="367500" y="3485720"/>
            <a:ext cx="3837000" cy="140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C# Examples with Entity Framework, the MS opensource ORM along .NET</a:t>
            </a:r>
          </a:p>
        </p:txBody>
      </p:sp>
    </p:spTree>
    <p:extLst>
      <p:ext uri="{BB962C8B-B14F-4D97-AF65-F5344CB8AC3E}">
        <p14:creationId xmlns:p14="http://schemas.microsoft.com/office/powerpoint/2010/main" val="29969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724200"/>
            <a:ext cx="3837000" cy="4184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Configuring an ORM is telling it how it can retrieve the data from the DB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Explaining how DB values translate into class and instances in the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97F79AB9-1589-C7BD-3F45-50A8528AA365}"/>
              </a:ext>
            </a:extLst>
          </p:cNvPr>
          <p:cNvSpPr/>
          <p:nvPr/>
        </p:nvSpPr>
        <p:spPr>
          <a:xfrm>
            <a:off x="6167042" y="924614"/>
            <a:ext cx="1086280" cy="5431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Database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159F-19A4-1EC9-CF50-F58B0C081E24}"/>
              </a:ext>
            </a:extLst>
          </p:cNvPr>
          <p:cNvSpPr/>
          <p:nvPr/>
        </p:nvSpPr>
        <p:spPr>
          <a:xfrm>
            <a:off x="6105166" y="3049047"/>
            <a:ext cx="1168782" cy="58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App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2" name="Google Shape;142;p30">
            <a:extLst>
              <a:ext uri="{FF2B5EF4-FFF2-40B4-BE49-F238E27FC236}">
                <a16:creationId xmlns:a16="http://schemas.microsoft.com/office/drawing/2014/main" id="{BAA648A1-19F3-46E6-73F8-1E7AC4F99DAA}"/>
              </a:ext>
            </a:extLst>
          </p:cNvPr>
          <p:cNvSpPr txBox="1">
            <a:spLocks/>
          </p:cNvSpPr>
          <p:nvPr/>
        </p:nvSpPr>
        <p:spPr>
          <a:xfrm>
            <a:off x="4888259" y="3925733"/>
            <a:ext cx="3857301" cy="10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 data leads to the code, not the opposite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3" name="Google Shape;142;p30">
            <a:extLst>
              <a:ext uri="{FF2B5EF4-FFF2-40B4-BE49-F238E27FC236}">
                <a16:creationId xmlns:a16="http://schemas.microsoft.com/office/drawing/2014/main" id="{515951ED-B266-CA71-8B0D-D0823B560245}"/>
              </a:ext>
            </a:extLst>
          </p:cNvPr>
          <p:cNvSpPr txBox="1">
            <a:spLocks/>
          </p:cNvSpPr>
          <p:nvPr/>
        </p:nvSpPr>
        <p:spPr>
          <a:xfrm>
            <a:off x="5604509" y="1291909"/>
            <a:ext cx="2396976" cy="78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What I want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" name="Google Shape;142;p30">
            <a:extLst>
              <a:ext uri="{FF2B5EF4-FFF2-40B4-BE49-F238E27FC236}">
                <a16:creationId xmlns:a16="http://schemas.microsoft.com/office/drawing/2014/main" id="{753887DC-317E-DFC5-208C-F22009AD39D3}"/>
              </a:ext>
            </a:extLst>
          </p:cNvPr>
          <p:cNvSpPr txBox="1">
            <a:spLocks/>
          </p:cNvSpPr>
          <p:nvPr/>
        </p:nvSpPr>
        <p:spPr>
          <a:xfrm>
            <a:off x="5830158" y="2451766"/>
            <a:ext cx="1945679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Reflects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E5FE04-C928-5775-2359-8822C8DE4388}"/>
              </a:ext>
            </a:extLst>
          </p:cNvPr>
          <p:cNvCxnSpPr/>
          <p:nvPr/>
        </p:nvCxnSpPr>
        <p:spPr>
          <a:xfrm>
            <a:off x="6710182" y="1846144"/>
            <a:ext cx="0" cy="81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9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B63AC6-B53A-68AD-70CF-CB8A4740595F}"/>
              </a:ext>
            </a:extLst>
          </p:cNvPr>
          <p:cNvSpPr/>
          <p:nvPr/>
        </p:nvSpPr>
        <p:spPr>
          <a:xfrm>
            <a:off x="4572000" y="-16413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4294967295"/>
          </p:nvPr>
        </p:nvSpPr>
        <p:spPr>
          <a:xfrm>
            <a:off x="345625" y="1294559"/>
            <a:ext cx="3838575" cy="3913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translate code action into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 connector gives implementation for the chosen DB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 generation depends on the DB capabilities and the connector richness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" name="Google Shape;142;p30">
            <a:extLst>
              <a:ext uri="{FF2B5EF4-FFF2-40B4-BE49-F238E27FC236}">
                <a16:creationId xmlns:a16="http://schemas.microsoft.com/office/drawing/2014/main" id="{753887DC-317E-DFC5-208C-F22009AD39D3}"/>
              </a:ext>
            </a:extLst>
          </p:cNvPr>
          <p:cNvSpPr txBox="1">
            <a:spLocks/>
          </p:cNvSpPr>
          <p:nvPr/>
        </p:nvSpPr>
        <p:spPr>
          <a:xfrm>
            <a:off x="5862583" y="1427119"/>
            <a:ext cx="2237315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 in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linq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8" name="Google Shape;142;p30">
            <a:extLst>
              <a:ext uri="{FF2B5EF4-FFF2-40B4-BE49-F238E27FC236}">
                <a16:creationId xmlns:a16="http://schemas.microsoft.com/office/drawing/2014/main" id="{65168F74-8C4A-37FD-EC6F-526658457A5A}"/>
              </a:ext>
            </a:extLst>
          </p:cNvPr>
          <p:cNvSpPr txBox="1">
            <a:spLocks/>
          </p:cNvSpPr>
          <p:nvPr/>
        </p:nvSpPr>
        <p:spPr>
          <a:xfrm>
            <a:off x="5916098" y="2964487"/>
            <a:ext cx="2358898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A3DCD9D-0941-54CF-B831-FD845437D737}"/>
              </a:ext>
            </a:extLst>
          </p:cNvPr>
          <p:cNvCxnSpPr>
            <a:cxnSpLocks/>
          </p:cNvCxnSpPr>
          <p:nvPr/>
        </p:nvCxnSpPr>
        <p:spPr>
          <a:xfrm>
            <a:off x="6891765" y="1935154"/>
            <a:ext cx="0" cy="127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Google Shape;143;p30">
            <a:extLst>
              <a:ext uri="{FF2B5EF4-FFF2-40B4-BE49-F238E27FC236}">
                <a16:creationId xmlns:a16="http://schemas.microsoft.com/office/drawing/2014/main" id="{6BF4472F-A254-79FE-9098-B1B3A62BEFE7}"/>
              </a:ext>
            </a:extLst>
          </p:cNvPr>
          <p:cNvSpPr txBox="1">
            <a:spLocks/>
          </p:cNvSpPr>
          <p:nvPr/>
        </p:nvSpPr>
        <p:spPr>
          <a:xfrm>
            <a:off x="201150" y="155625"/>
            <a:ext cx="41697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975E"/>
              </a:buClr>
              <a:buSzPts val="4800"/>
              <a:buFont typeface="Impact"/>
              <a:buNone/>
              <a:defRPr sz="4800" b="0" i="0" u="none" strike="noStrike" cap="none">
                <a:solidFill>
                  <a:srgbClr val="D4975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06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724200"/>
            <a:ext cx="3837000" cy="4184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 maps request result into program object instances…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…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 maps instance into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Tracker keep tabs on these instances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Mapping and 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97F79AB9-1589-C7BD-3F45-50A8528AA365}"/>
              </a:ext>
            </a:extLst>
          </p:cNvPr>
          <p:cNvSpPr/>
          <p:nvPr/>
        </p:nvSpPr>
        <p:spPr>
          <a:xfrm>
            <a:off x="6167042" y="924614"/>
            <a:ext cx="1086280" cy="5431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Database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159F-19A4-1EC9-CF50-F58B0C081E24}"/>
              </a:ext>
            </a:extLst>
          </p:cNvPr>
          <p:cNvSpPr/>
          <p:nvPr/>
        </p:nvSpPr>
        <p:spPr>
          <a:xfrm>
            <a:off x="6105166" y="3049047"/>
            <a:ext cx="1168782" cy="58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My App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2" name="Google Shape;142;p30">
            <a:extLst>
              <a:ext uri="{FF2B5EF4-FFF2-40B4-BE49-F238E27FC236}">
                <a16:creationId xmlns:a16="http://schemas.microsoft.com/office/drawing/2014/main" id="{BAA648A1-19F3-46E6-73F8-1E7AC4F99DAA}"/>
              </a:ext>
            </a:extLst>
          </p:cNvPr>
          <p:cNvSpPr txBox="1">
            <a:spLocks/>
          </p:cNvSpPr>
          <p:nvPr/>
        </p:nvSpPr>
        <p:spPr>
          <a:xfrm>
            <a:off x="5817140" y="3925733"/>
            <a:ext cx="2928420" cy="10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 vis versa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3" name="Google Shape;142;p30">
            <a:extLst>
              <a:ext uri="{FF2B5EF4-FFF2-40B4-BE49-F238E27FC236}">
                <a16:creationId xmlns:a16="http://schemas.microsoft.com/office/drawing/2014/main" id="{515951ED-B266-CA71-8B0D-D0823B560245}"/>
              </a:ext>
            </a:extLst>
          </p:cNvPr>
          <p:cNvSpPr txBox="1">
            <a:spLocks/>
          </p:cNvSpPr>
          <p:nvPr/>
        </p:nvSpPr>
        <p:spPr>
          <a:xfrm>
            <a:off x="5016814" y="1281811"/>
            <a:ext cx="3386736" cy="78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 the data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" name="Google Shape;142;p30">
            <a:extLst>
              <a:ext uri="{FF2B5EF4-FFF2-40B4-BE49-F238E27FC236}">
                <a16:creationId xmlns:a16="http://schemas.microsoft.com/office/drawing/2014/main" id="{753887DC-317E-DFC5-208C-F22009AD39D3}"/>
              </a:ext>
            </a:extLst>
          </p:cNvPr>
          <p:cNvSpPr txBox="1">
            <a:spLocks/>
          </p:cNvSpPr>
          <p:nvPr/>
        </p:nvSpPr>
        <p:spPr>
          <a:xfrm>
            <a:off x="5706894" y="2451766"/>
            <a:ext cx="2068943" cy="7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Into instances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E5FE04-C928-5775-2359-8822C8DE4388}"/>
              </a:ext>
            </a:extLst>
          </p:cNvPr>
          <p:cNvCxnSpPr/>
          <p:nvPr/>
        </p:nvCxnSpPr>
        <p:spPr>
          <a:xfrm>
            <a:off x="6710182" y="1846144"/>
            <a:ext cx="0" cy="81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2, let’s dig into 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32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67500" y="724200"/>
            <a:ext cx="3837000" cy="4184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Proxies: only to use lazy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Tools : only needed for migration script and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 : only for debugging the request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 mandatory connector, in this case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PosgreSQL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201150" y="155625"/>
            <a:ext cx="41697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fr-FR" dirty="0" err="1"/>
              <a:t>etup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3449-D8B2-60C4-0345-18AA9F17CB7D}"/>
              </a:ext>
            </a:extLst>
          </p:cNvPr>
          <p:cNvSpPr/>
          <p:nvPr/>
        </p:nvSpPr>
        <p:spPr>
          <a:xfrm>
            <a:off x="4510122" y="0"/>
            <a:ext cx="4633877" cy="51435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8A3B0B-4763-206E-603A-4F93EB72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20" y="1871565"/>
            <a:ext cx="395342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5546"/>
      </p:ext>
    </p:extLst>
  </p:cSld>
  <p:clrMapOvr>
    <a:masterClrMapping/>
  </p:clrMapOvr>
</p:sld>
</file>

<file path=ppt/theme/theme1.xml><?xml version="1.0" encoding="utf-8"?>
<a:theme xmlns:a="http://schemas.openxmlformats.org/drawingml/2006/main" name="Code Buste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795</Words>
  <Application>Microsoft Office PowerPoint</Application>
  <PresentationFormat>Affichage à l'écran (16:9)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Aptos</vt:lpstr>
      <vt:lpstr>Arial</vt:lpstr>
      <vt:lpstr>Cascadia Mono</vt:lpstr>
      <vt:lpstr>Impact</vt:lpstr>
      <vt:lpstr>Code Busters</vt:lpstr>
      <vt:lpstr>Techpoint ORM</vt:lpstr>
      <vt:lpstr>Présentation PowerPoint</vt:lpstr>
      <vt:lpstr>Part 1, concept</vt:lpstr>
      <vt:lpstr>Goal</vt:lpstr>
      <vt:lpstr>Configuration</vt:lpstr>
      <vt:lpstr>Présentation PowerPoint</vt:lpstr>
      <vt:lpstr>Mapping and tracker</vt:lpstr>
      <vt:lpstr>Part 2, let’s dig into EF</vt:lpstr>
      <vt:lpstr>Setup</vt:lpstr>
      <vt:lpstr>Context, Entities and Repositories</vt:lpstr>
      <vt:lpstr>EF Configuration</vt:lpstr>
      <vt:lpstr>Database generation</vt:lpstr>
      <vt:lpstr>Context life time with WEB API</vt:lpstr>
      <vt:lpstr>Linq and IQueryable</vt:lpstr>
      <vt:lpstr>Lazy/Eager, Tracker</vt:lpstr>
      <vt:lpstr>Entity State</vt:lpstr>
      <vt:lpstr>Questions ?</vt:lpstr>
      <vt:lpstr>Conclusion</vt:lpstr>
      <vt:lpstr>Questions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Anderlini</dc:creator>
  <cp:lastModifiedBy>Nicolas Anderlini</cp:lastModifiedBy>
  <cp:revision>10</cp:revision>
  <dcterms:modified xsi:type="dcterms:W3CDTF">2024-09-20T07:44:54Z</dcterms:modified>
</cp:coreProperties>
</file>