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Oswald"/>
      <p:regular r:id="rId17"/>
      <p:bold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d566ac1d1_0_3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d566ac1d1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Stack - </a:t>
            </a: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Whenever a new element is added to a stack, it is added to the top of the stack, and the top element is always removed first from a stack. In this article, we’ll be looking at ways to implement and use the stack in Python</a:t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046e5846f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046e5846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046e5846f2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046e5846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046e5846f2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046e5846f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7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7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tephen-Kamau/DataStructures_10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stiveckamash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2"/>
          <p:cNvSpPr txBox="1"/>
          <p:nvPr>
            <p:ph idx="4294967295" type="title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Let checks on the notebook for some </a:t>
            </a:r>
            <a:r>
              <a:rPr lang="en" sz="3600">
                <a:solidFill>
                  <a:srgbClr val="28324A"/>
                </a:solidFill>
              </a:rPr>
              <a:t>implementation</a:t>
            </a:r>
            <a:r>
              <a:rPr lang="en" sz="3600">
                <a:solidFill>
                  <a:srgbClr val="28324A"/>
                </a:solidFill>
              </a:rPr>
              <a:t> of these Data structures.</a:t>
            </a:r>
            <a:endParaRPr sz="3600">
              <a:solidFill>
                <a:srgbClr val="28324A"/>
              </a:solidFill>
            </a:endParaRPr>
          </a:p>
        </p:txBody>
      </p:sp>
      <p:sp>
        <p:nvSpPr>
          <p:cNvPr id="559" name="Google Shape;559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LINK.</a:t>
            </a:r>
            <a:endParaRPr/>
          </a:p>
        </p:txBody>
      </p:sp>
      <p:sp>
        <p:nvSpPr>
          <p:cNvPr id="565" name="Google Shape;565;p23"/>
          <p:cNvSpPr txBox="1"/>
          <p:nvPr>
            <p:ph idx="1" type="body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</a:t>
            </a:r>
            <a:r>
              <a:rPr lang="en" sz="1400"/>
              <a:t>implementation</a:t>
            </a:r>
            <a:r>
              <a:rPr lang="en" sz="1400"/>
              <a:t>  uses the following: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PYTHON as Development TOOL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Check The repo Here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hlink"/>
                </a:solidFill>
                <a:hlinkClick r:id="rId3"/>
              </a:rPr>
              <a:t>https://github.com/Stephen-Kamau/DataStructures_101</a:t>
            </a:r>
            <a:endParaRPr b="1" sz="2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/>
              <a:t>YOu can Clone the repo or reuse the code.</a:t>
            </a:r>
            <a:endParaRPr b="1" sz="2100"/>
          </a:p>
        </p:txBody>
      </p:sp>
      <p:sp>
        <p:nvSpPr>
          <p:cNvPr id="566" name="Google Shape;566;p23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7" name="Google Shape;567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4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573" name="Google Shape;573;p24"/>
          <p:cNvSpPr txBox="1"/>
          <p:nvPr>
            <p:ph idx="4294967295" type="subTitle"/>
          </p:nvPr>
        </p:nvSpPr>
        <p:spPr>
          <a:xfrm>
            <a:off x="1275150" y="2325750"/>
            <a:ext cx="6593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stiveckamash@gmail.com</a:t>
            </a:r>
            <a:r>
              <a:rPr b="1" lang="en" sz="2500" u="sng">
                <a:solidFill>
                  <a:srgbClr val="FF0000"/>
                </a:solidFill>
              </a:rPr>
              <a:t> </a:t>
            </a:r>
            <a:endParaRPr b="1" sz="2500" u="sng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rgbClr val="FF0000"/>
                </a:solidFill>
              </a:rPr>
              <a:t>0705698768</a:t>
            </a:r>
            <a:endParaRPr b="1" sz="2500" u="sng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574" name="Google Shape;574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HELLO!</a:t>
            </a:r>
            <a:endParaRPr sz="10000"/>
          </a:p>
        </p:txBody>
      </p:sp>
      <p:sp>
        <p:nvSpPr>
          <p:cNvPr id="470" name="Google Shape;470;p14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Steve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 will be taking you through few data structures.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r>
              <a:rPr b="1" lang="en"/>
              <a:t> 0705698768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471" name="Google Shape;471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5"/>
          <p:cNvSpPr txBox="1"/>
          <p:nvPr>
            <p:ph idx="4294967295" type="ctrTitle"/>
          </p:nvPr>
        </p:nvSpPr>
        <p:spPr>
          <a:xfrm>
            <a:off x="801800" y="1450201"/>
            <a:ext cx="7772400" cy="13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Data Structures.</a:t>
            </a:r>
            <a:endParaRPr sz="6300"/>
          </a:p>
        </p:txBody>
      </p:sp>
      <p:sp>
        <p:nvSpPr>
          <p:cNvPr id="477" name="Google Shape;477;p15"/>
          <p:cNvSpPr txBox="1"/>
          <p:nvPr>
            <p:ph idx="4294967295" type="subTitle"/>
          </p:nvPr>
        </p:nvSpPr>
        <p:spPr>
          <a:xfrm>
            <a:off x="2169650" y="2736900"/>
            <a:ext cx="50367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These are specialized ways of organizing and storing data in computers. It defines how data is </a:t>
            </a:r>
            <a:r>
              <a:rPr lang="en" sz="1800"/>
              <a:t>stored</a:t>
            </a:r>
            <a:r>
              <a:rPr lang="en" sz="1800"/>
              <a:t> and can be accessed. Common ones </a:t>
            </a:r>
            <a:r>
              <a:rPr lang="en" sz="1800"/>
              <a:t>include</a:t>
            </a:r>
            <a:r>
              <a:rPr lang="en" sz="1800"/>
              <a:t> List , Dictionaries and graphs.</a:t>
            </a:r>
            <a:endParaRPr sz="1800"/>
          </a:p>
        </p:txBody>
      </p:sp>
      <p:grpSp>
        <p:nvGrpSpPr>
          <p:cNvPr id="478" name="Google Shape;478;p15"/>
          <p:cNvGrpSpPr/>
          <p:nvPr/>
        </p:nvGrpSpPr>
        <p:grpSpPr>
          <a:xfrm>
            <a:off x="4146171" y="208538"/>
            <a:ext cx="1166508" cy="1166538"/>
            <a:chOff x="6654650" y="3665275"/>
            <a:chExt cx="409100" cy="409125"/>
          </a:xfrm>
        </p:grpSpPr>
        <p:sp>
          <p:nvSpPr>
            <p:cNvPr id="479" name="Google Shape;479;p15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15"/>
          <p:cNvGrpSpPr/>
          <p:nvPr/>
        </p:nvGrpSpPr>
        <p:grpSpPr>
          <a:xfrm rot="1940693">
            <a:off x="3257278" y="561343"/>
            <a:ext cx="587626" cy="587659"/>
            <a:chOff x="570875" y="4322250"/>
            <a:chExt cx="443300" cy="443325"/>
          </a:xfrm>
        </p:grpSpPr>
        <p:sp>
          <p:nvSpPr>
            <p:cNvPr id="482" name="Google Shape;482;p15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15"/>
          <p:cNvSpPr/>
          <p:nvPr/>
        </p:nvSpPr>
        <p:spPr>
          <a:xfrm>
            <a:off x="3829676" y="64070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5"/>
          <p:cNvSpPr/>
          <p:nvPr/>
        </p:nvSpPr>
        <p:spPr>
          <a:xfrm rot="1793658">
            <a:off x="5351275" y="828433"/>
            <a:ext cx="225078" cy="2149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cover.</a:t>
            </a:r>
            <a:endParaRPr/>
          </a:p>
        </p:txBody>
      </p:sp>
      <p:sp>
        <p:nvSpPr>
          <p:cNvPr id="494" name="Google Shape;494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16"/>
          <p:cNvSpPr/>
          <p:nvPr/>
        </p:nvSpPr>
        <p:spPr>
          <a:xfrm>
            <a:off x="825300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STACK.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It’s a linear data structure that stores items using LIFO. Items added moves to the top and top element is always removed as first.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6" name="Google Shape;496;p16"/>
          <p:cNvSpPr/>
          <p:nvPr/>
        </p:nvSpPr>
        <p:spPr>
          <a:xfrm>
            <a:off x="4656162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Queue.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Same as Stack but data is stored in FIFO strategy. Items when added goes to the back of the queue.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7" name="Google Shape;497;p16"/>
          <p:cNvSpPr/>
          <p:nvPr/>
        </p:nvSpPr>
        <p:spPr>
          <a:xfrm>
            <a:off x="825300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8" name="Google Shape;498;p16"/>
          <p:cNvSpPr/>
          <p:nvPr/>
        </p:nvSpPr>
        <p:spPr>
          <a:xfrm>
            <a:off x="4656162" y="2877118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9" name="Google Shape;499;p16"/>
          <p:cNvSpPr/>
          <p:nvPr/>
        </p:nvSpPr>
        <p:spPr>
          <a:xfrm>
            <a:off x="3447993" y="1748626"/>
            <a:ext cx="2113800" cy="2113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6"/>
          <p:cNvSpPr/>
          <p:nvPr/>
        </p:nvSpPr>
        <p:spPr>
          <a:xfrm rot="5400000">
            <a:off x="3600503" y="1748626"/>
            <a:ext cx="2113800" cy="2113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6"/>
          <p:cNvSpPr/>
          <p:nvPr/>
        </p:nvSpPr>
        <p:spPr>
          <a:xfrm rot="10800000">
            <a:off x="3600503" y="1902319"/>
            <a:ext cx="2113800" cy="2113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6"/>
          <p:cNvSpPr/>
          <p:nvPr/>
        </p:nvSpPr>
        <p:spPr>
          <a:xfrm rot="-5400000">
            <a:off x="3447993" y="1902319"/>
            <a:ext cx="2113800" cy="2113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6"/>
          <p:cNvSpPr/>
          <p:nvPr/>
        </p:nvSpPr>
        <p:spPr>
          <a:xfrm>
            <a:off x="4010867" y="2189570"/>
            <a:ext cx="240363" cy="44992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S</a:t>
            </a:r>
          </a:p>
        </p:txBody>
      </p:sp>
      <p:sp>
        <p:nvSpPr>
          <p:cNvPr id="504" name="Google Shape;504;p16"/>
          <p:cNvSpPr/>
          <p:nvPr/>
        </p:nvSpPr>
        <p:spPr>
          <a:xfrm>
            <a:off x="4899094" y="2196322"/>
            <a:ext cx="263590" cy="5293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Q</a:t>
            </a:r>
          </a:p>
        </p:txBody>
      </p:sp>
      <p:sp>
        <p:nvSpPr>
          <p:cNvPr id="505" name="Google Shape;505;p16"/>
          <p:cNvSpPr/>
          <p:nvPr/>
        </p:nvSpPr>
        <p:spPr>
          <a:xfrm>
            <a:off x="3980619" y="3157165"/>
            <a:ext cx="259809" cy="44992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G</a:t>
            </a:r>
          </a:p>
        </p:txBody>
      </p:sp>
      <p:sp>
        <p:nvSpPr>
          <p:cNvPr id="506" name="Google Shape;506;p16"/>
          <p:cNvSpPr/>
          <p:nvPr/>
        </p:nvSpPr>
        <p:spPr>
          <a:xfrm>
            <a:off x="4999021" y="3163916"/>
            <a:ext cx="228480" cy="4375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T</a:t>
            </a:r>
          </a:p>
        </p:txBody>
      </p:sp>
      <p:sp>
        <p:nvSpPr>
          <p:cNvPr id="507" name="Google Shape;507;p16"/>
          <p:cNvSpPr txBox="1"/>
          <p:nvPr/>
        </p:nvSpPr>
        <p:spPr>
          <a:xfrm>
            <a:off x="1034300" y="3033000"/>
            <a:ext cx="21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Graphs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8" name="Google Shape;508;p16"/>
          <p:cNvSpPr txBox="1"/>
          <p:nvPr/>
        </p:nvSpPr>
        <p:spPr>
          <a:xfrm>
            <a:off x="919975" y="3373250"/>
            <a:ext cx="2997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non-linear data structure that contains vertices and edges. Vertices are entities in the graph that has value while  edges shows association of edges.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9" name="Google Shape;509;p16"/>
          <p:cNvSpPr txBox="1"/>
          <p:nvPr/>
        </p:nvSpPr>
        <p:spPr>
          <a:xfrm>
            <a:off x="5770750" y="2927200"/>
            <a:ext cx="16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Binary Tree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0" name="Google Shape;510;p16"/>
          <p:cNvSpPr txBox="1"/>
          <p:nvPr/>
        </p:nvSpPr>
        <p:spPr>
          <a:xfrm>
            <a:off x="5645300" y="3359300"/>
            <a:ext cx="255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Non linear DS used mostly for easing searching of data. It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consists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of a node with two child(left and right).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7"/>
          <p:cNvSpPr txBox="1"/>
          <p:nvPr>
            <p:ph type="title"/>
          </p:nvPr>
        </p:nvSpPr>
        <p:spPr>
          <a:xfrm>
            <a:off x="1073700" y="3832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STACK DATA STRUCTURE.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516" name="Google Shape;516;p17"/>
          <p:cNvSpPr txBox="1"/>
          <p:nvPr>
            <p:ph idx="1" type="body"/>
          </p:nvPr>
        </p:nvSpPr>
        <p:spPr>
          <a:xfrm>
            <a:off x="415100" y="1554300"/>
            <a:ext cx="2580300" cy="20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Push is used to add items into the stack while pop is used to get the top item from stack</a:t>
            </a:r>
            <a:endParaRPr sz="1800"/>
          </a:p>
        </p:txBody>
      </p:sp>
      <p:sp>
        <p:nvSpPr>
          <p:cNvPr id="517" name="Google Shape;517;p17"/>
          <p:cNvSpPr txBox="1"/>
          <p:nvPr>
            <p:ph idx="1" type="body"/>
          </p:nvPr>
        </p:nvSpPr>
        <p:spPr>
          <a:xfrm>
            <a:off x="6439825" y="1491475"/>
            <a:ext cx="2261100" cy="23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Used in building compilers and parsers.</a:t>
            </a:r>
            <a:endParaRPr sz="1800"/>
          </a:p>
        </p:txBody>
      </p:sp>
      <p:sp>
        <p:nvSpPr>
          <p:cNvPr id="518" name="Google Shape;518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9" name="Google Shape;5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8875" y="1223950"/>
            <a:ext cx="34862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8"/>
          <p:cNvSpPr txBox="1"/>
          <p:nvPr>
            <p:ph type="title"/>
          </p:nvPr>
        </p:nvSpPr>
        <p:spPr>
          <a:xfrm>
            <a:off x="1073700" y="3832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QUEUE</a:t>
            </a:r>
            <a:r>
              <a:rPr lang="en" sz="2900"/>
              <a:t> DATA STRUCTURE.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525" name="Google Shape;525;p18"/>
          <p:cNvSpPr txBox="1"/>
          <p:nvPr>
            <p:ph idx="1" type="body"/>
          </p:nvPr>
        </p:nvSpPr>
        <p:spPr>
          <a:xfrm>
            <a:off x="415100" y="1554300"/>
            <a:ext cx="2580300" cy="24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Enqueue involves adding items to the queue at the back while Dequeue removes an item infront of the Data structure. Rear method returns back item while Front returns earliest item.</a:t>
            </a:r>
            <a:endParaRPr sz="1800"/>
          </a:p>
        </p:txBody>
      </p:sp>
      <p:sp>
        <p:nvSpPr>
          <p:cNvPr id="526" name="Google Shape;526;p18"/>
          <p:cNvSpPr txBox="1"/>
          <p:nvPr>
            <p:ph idx="1" type="body"/>
          </p:nvPr>
        </p:nvSpPr>
        <p:spPr>
          <a:xfrm>
            <a:off x="6439825" y="1491475"/>
            <a:ext cx="2261100" cy="23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Used in CPU scheduling and Queueing problems.</a:t>
            </a:r>
            <a:endParaRPr sz="1800"/>
          </a:p>
        </p:txBody>
      </p:sp>
      <p:sp>
        <p:nvSpPr>
          <p:cNvPr id="527" name="Google Shape;527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8" name="Google Shape;5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00" y="1251450"/>
            <a:ext cx="3292024" cy="26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9"/>
          <p:cNvSpPr txBox="1"/>
          <p:nvPr>
            <p:ph type="title"/>
          </p:nvPr>
        </p:nvSpPr>
        <p:spPr>
          <a:xfrm>
            <a:off x="1073700" y="3832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BINARY TREE </a:t>
            </a:r>
            <a:r>
              <a:rPr lang="en" sz="2900"/>
              <a:t>DATA STRUCTURE.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534" name="Google Shape;534;p19"/>
          <p:cNvSpPr txBox="1"/>
          <p:nvPr>
            <p:ph idx="1" type="body"/>
          </p:nvPr>
        </p:nvSpPr>
        <p:spPr>
          <a:xfrm>
            <a:off x="415100" y="1554300"/>
            <a:ext cx="2580300" cy="24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Each node consists of data , pointer to left and pointer to right. Root is the topmost node  while leaves are nodes without children.</a:t>
            </a:r>
            <a:endParaRPr sz="1800"/>
          </a:p>
        </p:txBody>
      </p:sp>
      <p:sp>
        <p:nvSpPr>
          <p:cNvPr id="535" name="Google Shape;535;p19"/>
          <p:cNvSpPr txBox="1"/>
          <p:nvPr>
            <p:ph idx="1" type="body"/>
          </p:nvPr>
        </p:nvSpPr>
        <p:spPr>
          <a:xfrm>
            <a:off x="6439825" y="1491475"/>
            <a:ext cx="2261100" cy="23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Used in developing parse and syntax trees in compiler construction ,database indexing etc.</a:t>
            </a:r>
            <a:endParaRPr sz="1800"/>
          </a:p>
        </p:txBody>
      </p:sp>
      <p:sp>
        <p:nvSpPr>
          <p:cNvPr id="536" name="Google Shape;536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Google Shape;5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00" y="1276350"/>
            <a:ext cx="3444424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0"/>
          <p:cNvSpPr txBox="1"/>
          <p:nvPr>
            <p:ph type="title"/>
          </p:nvPr>
        </p:nvSpPr>
        <p:spPr>
          <a:xfrm>
            <a:off x="1073700" y="3832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GRAPH DATA STRUCTURE.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543" name="Google Shape;543;p20"/>
          <p:cNvSpPr txBox="1"/>
          <p:nvPr>
            <p:ph idx="1" type="body"/>
          </p:nvPr>
        </p:nvSpPr>
        <p:spPr>
          <a:xfrm>
            <a:off x="415100" y="1554300"/>
            <a:ext cx="2580300" cy="24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Each Node/vertices must have to be connected to atleast one edge. Directed graphs normally have direction while for undirected graphs any moves is okay.</a:t>
            </a:r>
            <a:endParaRPr sz="1800"/>
          </a:p>
        </p:txBody>
      </p:sp>
      <p:sp>
        <p:nvSpPr>
          <p:cNvPr id="544" name="Google Shape;544;p20"/>
          <p:cNvSpPr txBox="1"/>
          <p:nvPr>
            <p:ph idx="1" type="body"/>
          </p:nvPr>
        </p:nvSpPr>
        <p:spPr>
          <a:xfrm>
            <a:off x="6439825" y="1491475"/>
            <a:ext cx="2261100" cy="23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Used in Social Networks to map friend , places , tweets etc , page ranking by google.</a:t>
            </a:r>
            <a:endParaRPr sz="1800"/>
          </a:p>
        </p:txBody>
      </p:sp>
      <p:sp>
        <p:nvSpPr>
          <p:cNvPr id="545" name="Google Shape;545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00" y="1290650"/>
            <a:ext cx="3311275" cy="28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Development these ADT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552" name="Google Shape;552;p2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◉"/>
            </a:pPr>
            <a:r>
              <a:rPr lang="en" sz="3000"/>
              <a:t>Understand the logic behind the ADT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◉"/>
            </a:pPr>
            <a:r>
              <a:rPr lang="en" sz="3000"/>
              <a:t>Select your Prefered tool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◉"/>
            </a:pPr>
            <a:r>
              <a:rPr lang="en" sz="3000"/>
              <a:t>Develop , Google , Google … Don’t Fear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