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19"/>
  </p:notesMasterIdLst>
  <p:sldIdLst>
    <p:sldId id="275" r:id="rId2"/>
    <p:sldId id="256" r:id="rId3"/>
    <p:sldId id="290" r:id="rId4"/>
    <p:sldId id="276" r:id="rId5"/>
    <p:sldId id="277" r:id="rId6"/>
    <p:sldId id="278" r:id="rId7"/>
    <p:sldId id="279" r:id="rId8"/>
    <p:sldId id="283" r:id="rId9"/>
    <p:sldId id="285" r:id="rId10"/>
    <p:sldId id="286" r:id="rId11"/>
    <p:sldId id="280" r:id="rId12"/>
    <p:sldId id="281" r:id="rId13"/>
    <p:sldId id="282" r:id="rId14"/>
    <p:sldId id="287" r:id="rId15"/>
    <p:sldId id="288" r:id="rId16"/>
    <p:sldId id="270" r:id="rId17"/>
    <p:sldId id="28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5" autoAdjust="0"/>
    <p:restoredTop sz="94660"/>
  </p:normalViewPr>
  <p:slideViewPr>
    <p:cSldViewPr snapToGrid="0">
      <p:cViewPr varScale="1">
        <p:scale>
          <a:sx n="91" d="100"/>
          <a:sy n="91" d="100"/>
        </p:scale>
        <p:origin x="13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FC8066-8082-4D3C-AB91-81A244CF9AB7}" type="datetimeFigureOut">
              <a:rPr lang="en-GB" smtClean="0"/>
              <a:t>10/01/2022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DB702-38D3-4BE7-A35F-AA455C556954}" type="slidenum">
              <a:rPr lang="en-GB" smtClean="0"/>
              <a:t>‹#›</a:t>
            </a:fld>
            <a:endParaRPr lang="en-GB"/>
          </a:p>
        </p:txBody>
      </p:sp>
    </p:spTree>
    <p:extLst>
      <p:ext uri="{BB962C8B-B14F-4D97-AF65-F5344CB8AC3E}">
        <p14:creationId xmlns:p14="http://schemas.microsoft.com/office/powerpoint/2010/main" val="130150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ADDB702-38D3-4BE7-A35F-AA455C556954}" type="slidenum">
              <a:rPr lang="en-GB" smtClean="0"/>
              <a:t>2</a:t>
            </a:fld>
            <a:endParaRPr lang="en-GB"/>
          </a:p>
        </p:txBody>
      </p:sp>
    </p:spTree>
    <p:extLst>
      <p:ext uri="{BB962C8B-B14F-4D97-AF65-F5344CB8AC3E}">
        <p14:creationId xmlns:p14="http://schemas.microsoft.com/office/powerpoint/2010/main" val="2631709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B9EE0C-4162-4D21-9D28-0FEF8EF46C12}"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36526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FD1902-B466-4B42-ABFB-DB513706E350}" type="datetime1">
              <a:rPr lang="en-US" smtClean="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48726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F0A07F-63F8-475A-A813-BC569165512C}"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26625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D0565A-6003-4C20-9A1A-8168CB98AB4C}"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2874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89D47-23AA-474C-96CC-AA273D674EB4}"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76476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A32D24-3FC2-45E9-9321-32023325C658}" type="datetime1">
              <a:rPr lang="en-US" smtClean="0"/>
              <a:t>1/10/2022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43214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AA4347-F931-4F42-B2CC-6FA85DE2645D}" type="datetime1">
              <a:rPr lang="en-US" smtClean="0"/>
              <a:t>1/10/2022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76580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45EAD-275C-43C0-B95B-480E9CABA205}"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72242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0FAFCF-8B06-4D74-B0D0-4F4FCA8AC9EB}"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29380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A0A802-3507-4C90-B65A-47EF848A50B9}"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4293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6B236C-EF17-4EB3-8DD8-AF379BC0775E}" type="datetime1">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98578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6A80E-1CED-42A8-881B-503992EA00ED}" type="datetime1">
              <a:rPr lang="en-US" smtClean="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89426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1F586A-D6F3-4BCA-88BD-279E560195A6}" type="datetime1">
              <a:rPr lang="en-US" smtClean="0"/>
              <a:t>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173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529CA2E-332B-4AE0-82F7-3B4942F7980F}" type="datetime1">
              <a:rPr lang="en-US" smtClean="0"/>
              <a:t>1/10/2022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67763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2991C74-8ED1-4760-8012-BDFFD2ADEF97}" type="datetime1">
              <a:rPr lang="en-US" smtClean="0"/>
              <a:t>1/10/2022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15627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9A720DF-3765-49DE-80AE-11C67F232933}" type="datetime1">
              <a:rPr lang="en-US" smtClean="0"/>
              <a:t>1/10/2022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4843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3F2BD5-923A-40E3-8943-AE23DAC56DAF}" type="datetime1">
              <a:rPr lang="en-US" smtClean="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6383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5EFD178-23F4-48F5-8AE6-7CA2CC82A4E2}" type="datetime1">
              <a:rPr lang="en-US" smtClean="0"/>
              <a:t>1/10/2022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877711480"/>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646892" y="295729"/>
            <a:ext cx="10554863" cy="914400"/>
          </a:xfrm>
        </p:spPr>
        <p:txBody>
          <a:bodyPr>
            <a:noAutofit/>
          </a:bodyPr>
          <a:lstStyle/>
          <a:p>
            <a:pPr algn="ctr" fontAlgn="auto">
              <a:spcAft>
                <a:spcPts val="0"/>
              </a:spcAft>
              <a:defRPr/>
            </a:pPr>
            <a:r>
              <a:rPr lang="en-US" sz="3200" dirty="0">
                <a:solidFill>
                  <a:schemeClr val="tx1"/>
                </a:solidFill>
                <a:latin typeface="Algerian" panose="04020705040A02060702" pitchFamily="82" charset="0"/>
              </a:rPr>
              <a:t>SHREE GURU GOBIND SINGH  INSTITUTE OF engineering &amp; technology</a:t>
            </a:r>
          </a:p>
        </p:txBody>
      </p:sp>
      <p:sp>
        <p:nvSpPr>
          <p:cNvPr id="6" name="Subtitle 2"/>
          <p:cNvSpPr>
            <a:spLocks noGrp="1"/>
          </p:cNvSpPr>
          <p:nvPr>
            <p:ph type="subTitle" idx="1"/>
          </p:nvPr>
        </p:nvSpPr>
        <p:spPr>
          <a:xfrm>
            <a:off x="849216" y="1210129"/>
            <a:ext cx="10448331" cy="609600"/>
          </a:xfrm>
        </p:spPr>
        <p:txBody>
          <a:bodyPr>
            <a:normAutofit/>
          </a:bodyPr>
          <a:lstStyle/>
          <a:p>
            <a:pPr marR="0" algn="ctr"/>
            <a:r>
              <a:rPr lang="en-US" sz="2400" dirty="0"/>
              <a:t>(An autonomous Institute of Government of Maharashtra )</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a:t>
            </a:fld>
            <a:endParaRPr lang="en-US" dirty="0"/>
          </a:p>
        </p:txBody>
      </p:sp>
      <p:pic>
        <p:nvPicPr>
          <p:cNvPr id="7" name="Picture 6"/>
          <p:cNvPicPr>
            <a:picLocks noChangeAspect="1"/>
          </p:cNvPicPr>
          <p:nvPr/>
        </p:nvPicPr>
        <p:blipFill>
          <a:blip r:embed="rId2" cstate="print"/>
          <a:stretch>
            <a:fillRect/>
          </a:stretch>
        </p:blipFill>
        <p:spPr>
          <a:xfrm>
            <a:off x="4050510" y="1869135"/>
            <a:ext cx="3175473" cy="1889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4"/>
          <p:cNvSpPr txBox="1">
            <a:spLocks noChangeArrowheads="1"/>
          </p:cNvSpPr>
          <p:nvPr/>
        </p:nvSpPr>
        <p:spPr bwMode="auto">
          <a:xfrm>
            <a:off x="451138" y="3800929"/>
            <a:ext cx="10550766" cy="369888"/>
          </a:xfrm>
          <a:prstGeom prst="rect">
            <a:avLst/>
          </a:prstGeom>
          <a:noFill/>
          <a:ln w="9525">
            <a:noFill/>
            <a:miter lim="800000"/>
            <a:headEnd/>
            <a:tailEnd/>
          </a:ln>
        </p:spPr>
        <p:txBody>
          <a:bodyPr wrap="square">
            <a:spAutoFit/>
          </a:bodyPr>
          <a:lstStyle/>
          <a:p>
            <a:pPr algn="ctr"/>
            <a:r>
              <a:rPr lang="en-US" dirty="0"/>
              <a:t>A Seminar Presentation on </a:t>
            </a:r>
          </a:p>
        </p:txBody>
      </p:sp>
      <p:sp>
        <p:nvSpPr>
          <p:cNvPr id="10" name="TextBox 9"/>
          <p:cNvSpPr txBox="1"/>
          <p:nvPr/>
        </p:nvSpPr>
        <p:spPr>
          <a:xfrm>
            <a:off x="2053034" y="5034027"/>
            <a:ext cx="7170423" cy="369332"/>
          </a:xfrm>
          <a:prstGeom prst="rect">
            <a:avLst/>
          </a:prstGeom>
          <a:noFill/>
        </p:spPr>
        <p:txBody>
          <a:bodyPr wrap="square" rtlCol="0">
            <a:spAutoFit/>
          </a:bodyPr>
          <a:lstStyle/>
          <a:p>
            <a:pPr algn="ctr"/>
            <a:r>
              <a:rPr lang="en-US" dirty="0"/>
              <a:t>PRESENTED BY :</a:t>
            </a:r>
          </a:p>
        </p:txBody>
      </p:sp>
      <p:sp>
        <p:nvSpPr>
          <p:cNvPr id="12" name="TextBox 11"/>
          <p:cNvSpPr txBox="1"/>
          <p:nvPr/>
        </p:nvSpPr>
        <p:spPr>
          <a:xfrm>
            <a:off x="2820318" y="4340646"/>
            <a:ext cx="6048260" cy="369332"/>
          </a:xfrm>
          <a:prstGeom prst="rect">
            <a:avLst/>
          </a:prstGeom>
          <a:noFill/>
        </p:spPr>
        <p:txBody>
          <a:bodyPr wrap="square" rtlCol="0">
            <a:spAutoFit/>
          </a:bodyPr>
          <a:lstStyle/>
          <a:p>
            <a:pPr algn="ctr"/>
            <a:r>
              <a:rPr lang="en-US" dirty="0"/>
              <a:t>FACE DETECTION TECHNOLOGY</a:t>
            </a:r>
          </a:p>
        </p:txBody>
      </p:sp>
      <p:sp>
        <p:nvSpPr>
          <p:cNvPr id="13" name="TextBox 12"/>
          <p:cNvSpPr txBox="1"/>
          <p:nvPr/>
        </p:nvSpPr>
        <p:spPr>
          <a:xfrm>
            <a:off x="2966795" y="5469860"/>
            <a:ext cx="5519451" cy="1200329"/>
          </a:xfrm>
          <a:prstGeom prst="rect">
            <a:avLst/>
          </a:prstGeom>
          <a:noFill/>
        </p:spPr>
        <p:txBody>
          <a:bodyPr wrap="square" rtlCol="0">
            <a:spAutoFit/>
          </a:bodyPr>
          <a:lstStyle/>
          <a:p>
            <a:pPr algn="ctr"/>
            <a:r>
              <a:rPr lang="en-US" dirty="0"/>
              <a:t>POOJA	MANDAVKAR		2013BIT008</a:t>
            </a:r>
          </a:p>
          <a:p>
            <a:pPr algn="ctr"/>
            <a:r>
              <a:rPr lang="en-US" dirty="0"/>
              <a:t>NAVJYOT KAUR MAAN		2013BIT059</a:t>
            </a:r>
          </a:p>
          <a:p>
            <a:pPr algn="ctr"/>
            <a:r>
              <a:rPr lang="en-US" dirty="0"/>
              <a:t>AMBIKA GHADLINGE 		2014BIT508</a:t>
            </a:r>
          </a:p>
          <a:p>
            <a:pPr algn="ctr"/>
            <a:r>
              <a:rPr lang="en-US" dirty="0"/>
              <a:t>SUMIT PATIL					2014BIT510</a:t>
            </a:r>
          </a:p>
        </p:txBody>
      </p:sp>
    </p:spTree>
    <p:extLst>
      <p:ext uri="{BB962C8B-B14F-4D97-AF65-F5344CB8AC3E}">
        <p14:creationId xmlns:p14="http://schemas.microsoft.com/office/powerpoint/2010/main" val="2737814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2537" y="840343"/>
            <a:ext cx="5864019" cy="610699"/>
          </a:xfrm>
        </p:spPr>
        <p:txBody>
          <a:bodyPr/>
          <a:lstStyle/>
          <a:p>
            <a:pPr algn="ctr"/>
            <a:r>
              <a:rPr lang="en-US" sz="2400" dirty="0"/>
              <a:t>3. Code For Open Camera</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8711" y="2246243"/>
            <a:ext cx="7160355" cy="2643084"/>
          </a:xfrm>
        </p:spPr>
      </p:pic>
      <p:sp>
        <p:nvSpPr>
          <p:cNvPr id="4" name="Slide Number Placeholder 3"/>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482762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02111984F565}" type="slidenum">
              <a:rPr lang="en-US" smtClean="0"/>
              <a:t>11</a:t>
            </a:fld>
            <a:endParaRPr lang="en-US" dirty="0"/>
          </a:p>
        </p:txBody>
      </p:sp>
      <p:sp>
        <p:nvSpPr>
          <p:cNvPr id="6" name="TextBox 5"/>
          <p:cNvSpPr txBox="1"/>
          <p:nvPr/>
        </p:nvSpPr>
        <p:spPr>
          <a:xfrm>
            <a:off x="3768556" y="679572"/>
            <a:ext cx="3190461" cy="461665"/>
          </a:xfrm>
          <a:prstGeom prst="rect">
            <a:avLst/>
          </a:prstGeom>
          <a:noFill/>
        </p:spPr>
        <p:txBody>
          <a:bodyPr wrap="square" rtlCol="0">
            <a:spAutoFit/>
          </a:bodyPr>
          <a:lstStyle/>
          <a:p>
            <a:pPr algn="ctr"/>
            <a:r>
              <a:rPr lang="en-US" sz="2400" dirty="0"/>
              <a:t>4. Face Detection</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562" y="1878496"/>
            <a:ext cx="9014975" cy="3990333"/>
          </a:xfrm>
        </p:spPr>
      </p:pic>
    </p:spTree>
    <p:extLst>
      <p:ext uri="{BB962C8B-B14F-4D97-AF65-F5344CB8AC3E}">
        <p14:creationId xmlns:p14="http://schemas.microsoft.com/office/powerpoint/2010/main" val="3220896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450" y="1589729"/>
            <a:ext cx="3819705" cy="4403034"/>
          </a:xfrm>
        </p:spPr>
      </p:pic>
      <p:sp>
        <p:nvSpPr>
          <p:cNvPr id="4" name="Slide Number Placeholder 3"/>
          <p:cNvSpPr>
            <a:spLocks noGrp="1"/>
          </p:cNvSpPr>
          <p:nvPr>
            <p:ph type="sldNum" sz="quarter" idx="12"/>
          </p:nvPr>
        </p:nvSpPr>
        <p:spPr/>
        <p:txBody>
          <a:bodyPr/>
          <a:lstStyle/>
          <a:p>
            <a:fld id="{D57F1E4F-1CFF-5643-939E-02111984F565}" type="slidenum">
              <a:rPr lang="en-US" smtClean="0"/>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5182" y="1589729"/>
            <a:ext cx="3937358" cy="4437340"/>
          </a:xfrm>
          <a:prstGeom prst="rect">
            <a:avLst/>
          </a:prstGeom>
        </p:spPr>
      </p:pic>
      <p:sp>
        <p:nvSpPr>
          <p:cNvPr id="7" name="TextBox 6"/>
          <p:cNvSpPr txBox="1"/>
          <p:nvPr/>
        </p:nvSpPr>
        <p:spPr>
          <a:xfrm>
            <a:off x="1113183" y="6122504"/>
            <a:ext cx="3160643" cy="369332"/>
          </a:xfrm>
          <a:prstGeom prst="rect">
            <a:avLst/>
          </a:prstGeom>
          <a:noFill/>
        </p:spPr>
        <p:txBody>
          <a:bodyPr wrap="square" rtlCol="0">
            <a:spAutoFit/>
          </a:bodyPr>
          <a:lstStyle/>
          <a:p>
            <a:r>
              <a:rPr lang="en-US" dirty="0"/>
              <a:t>Fig.1 Face Detection</a:t>
            </a:r>
          </a:p>
        </p:txBody>
      </p:sp>
      <p:sp>
        <p:nvSpPr>
          <p:cNvPr id="8" name="TextBox 7"/>
          <p:cNvSpPr txBox="1"/>
          <p:nvPr/>
        </p:nvSpPr>
        <p:spPr>
          <a:xfrm>
            <a:off x="6977270" y="6052930"/>
            <a:ext cx="3375270" cy="369332"/>
          </a:xfrm>
          <a:prstGeom prst="rect">
            <a:avLst/>
          </a:prstGeom>
          <a:noFill/>
        </p:spPr>
        <p:txBody>
          <a:bodyPr wrap="square" rtlCol="0">
            <a:spAutoFit/>
          </a:bodyPr>
          <a:lstStyle/>
          <a:p>
            <a:r>
              <a:rPr lang="en-US" dirty="0"/>
              <a:t>Fig.2 Nose detection</a:t>
            </a:r>
          </a:p>
        </p:txBody>
      </p:sp>
      <p:sp>
        <p:nvSpPr>
          <p:cNvPr id="10" name="TextBox 9"/>
          <p:cNvSpPr txBox="1"/>
          <p:nvPr/>
        </p:nvSpPr>
        <p:spPr>
          <a:xfrm>
            <a:off x="3685430" y="564653"/>
            <a:ext cx="3291840" cy="461665"/>
          </a:xfrm>
          <a:prstGeom prst="rect">
            <a:avLst/>
          </a:prstGeom>
          <a:noFill/>
        </p:spPr>
        <p:txBody>
          <a:bodyPr wrap="square" rtlCol="0">
            <a:spAutoFit/>
          </a:bodyPr>
          <a:lstStyle/>
          <a:p>
            <a:pPr algn="ctr"/>
            <a:r>
              <a:rPr lang="en-US" sz="2400" dirty="0"/>
              <a:t>Results</a:t>
            </a:r>
            <a:endParaRPr lang="en-US" dirty="0"/>
          </a:p>
        </p:txBody>
      </p:sp>
    </p:spTree>
    <p:extLst>
      <p:ext uri="{BB962C8B-B14F-4D97-AF65-F5344CB8AC3E}">
        <p14:creationId xmlns:p14="http://schemas.microsoft.com/office/powerpoint/2010/main" val="2187096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894" y="1446351"/>
            <a:ext cx="3733237" cy="4195762"/>
          </a:xfrm>
        </p:spPr>
      </p:pic>
      <p:sp>
        <p:nvSpPr>
          <p:cNvPr id="4" name="Slide Number Placeholder 3"/>
          <p:cNvSpPr>
            <a:spLocks noGrp="1"/>
          </p:cNvSpPr>
          <p:nvPr>
            <p:ph type="sldNum" sz="quarter" idx="12"/>
          </p:nvPr>
        </p:nvSpPr>
        <p:spPr/>
        <p:txBody>
          <a:bodyPr/>
          <a:lstStyle/>
          <a:p>
            <a:fld id="{D57F1E4F-1CFF-5643-939E-02111984F565}" type="slidenum">
              <a:rPr lang="en-US" smtClean="0"/>
              <a:t>13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0185" y="1446351"/>
            <a:ext cx="4152748" cy="419576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1040" y="2769705"/>
            <a:ext cx="3783000" cy="1790700"/>
          </a:xfrm>
          <a:prstGeom prst="rect">
            <a:avLst/>
          </a:prstGeom>
        </p:spPr>
      </p:pic>
      <p:sp>
        <p:nvSpPr>
          <p:cNvPr id="8" name="TextBox 7"/>
          <p:cNvSpPr txBox="1"/>
          <p:nvPr/>
        </p:nvSpPr>
        <p:spPr>
          <a:xfrm>
            <a:off x="940579" y="6214478"/>
            <a:ext cx="2663687" cy="369332"/>
          </a:xfrm>
          <a:prstGeom prst="rect">
            <a:avLst/>
          </a:prstGeom>
          <a:noFill/>
        </p:spPr>
        <p:txBody>
          <a:bodyPr wrap="square" rtlCol="0">
            <a:spAutoFit/>
          </a:bodyPr>
          <a:lstStyle/>
          <a:p>
            <a:r>
              <a:rPr lang="en-US" dirty="0"/>
              <a:t>Fig.3 Mouth Detection</a:t>
            </a:r>
          </a:p>
        </p:txBody>
      </p:sp>
      <p:sp>
        <p:nvSpPr>
          <p:cNvPr id="9" name="TextBox 8"/>
          <p:cNvSpPr txBox="1"/>
          <p:nvPr/>
        </p:nvSpPr>
        <p:spPr>
          <a:xfrm>
            <a:off x="5247861" y="6214478"/>
            <a:ext cx="2748945" cy="369332"/>
          </a:xfrm>
          <a:prstGeom prst="rect">
            <a:avLst/>
          </a:prstGeom>
          <a:noFill/>
        </p:spPr>
        <p:txBody>
          <a:bodyPr wrap="square" rtlCol="0">
            <a:spAutoFit/>
          </a:bodyPr>
          <a:lstStyle/>
          <a:p>
            <a:r>
              <a:rPr lang="en-US" dirty="0"/>
              <a:t>Fig.4 Eyes Detection</a:t>
            </a:r>
          </a:p>
        </p:txBody>
      </p:sp>
    </p:spTree>
    <p:extLst>
      <p:ext uri="{BB962C8B-B14F-4D97-AF65-F5344CB8AC3E}">
        <p14:creationId xmlns:p14="http://schemas.microsoft.com/office/powerpoint/2010/main" val="146421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6983" y="499783"/>
            <a:ext cx="3547791" cy="531371"/>
          </a:xfrm>
        </p:spPr>
        <p:txBody>
          <a:bodyPr/>
          <a:lstStyle/>
          <a:p>
            <a:r>
              <a:rPr lang="en-US" sz="3200" dirty="0"/>
              <a:t>Disadvantages</a:t>
            </a:r>
          </a:p>
        </p:txBody>
      </p:sp>
      <p:sp>
        <p:nvSpPr>
          <p:cNvPr id="3" name="Content Placeholder 2"/>
          <p:cNvSpPr>
            <a:spLocks noGrp="1"/>
          </p:cNvSpPr>
          <p:nvPr>
            <p:ph idx="1"/>
          </p:nvPr>
        </p:nvSpPr>
        <p:spPr>
          <a:xfrm>
            <a:off x="308113" y="1321904"/>
            <a:ext cx="11310729" cy="4926495"/>
          </a:xfrm>
        </p:spPr>
        <p:txBody>
          <a:bodyPr>
            <a:noAutofit/>
          </a:bodyPr>
          <a:lstStyle/>
          <a:p>
            <a:pPr algn="just"/>
            <a:r>
              <a:rPr lang="en-US" sz="2400" dirty="0"/>
              <a:t> Face detection is a difficult task due to the many variations in scale, location, orientation, pose, facial expression, lighting conditions, occlusions etc. For example, in the image I2 people are not placed in the foreground and therefore the results obtained with the 8 detectors are not the best, never obtaining the detection of only 11 faces. </a:t>
            </a:r>
          </a:p>
          <a:p>
            <a:pPr algn="just"/>
            <a:r>
              <a:rPr lang="en-US" sz="2400" dirty="0"/>
              <a:t>Having in view that the goal of face detection is to determine whether or not there are any faces in an image and, if present, return the image location and extent of each face in real time, the response time of the detector is an important performance. </a:t>
            </a:r>
          </a:p>
        </p:txBody>
      </p:sp>
      <p:sp>
        <p:nvSpPr>
          <p:cNvPr id="4" name="Slide Number Placeholder 3"/>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182227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043" y="462657"/>
            <a:ext cx="7049217" cy="720099"/>
          </a:xfrm>
        </p:spPr>
        <p:txBody>
          <a:bodyPr/>
          <a:lstStyle/>
          <a:p>
            <a:pPr algn="ctr"/>
            <a:r>
              <a:rPr lang="en-US" sz="3600" dirty="0"/>
              <a:t>Conclusion</a:t>
            </a:r>
          </a:p>
        </p:txBody>
      </p:sp>
      <p:sp>
        <p:nvSpPr>
          <p:cNvPr id="3" name="Content Placeholder 2"/>
          <p:cNvSpPr>
            <a:spLocks noGrp="1"/>
          </p:cNvSpPr>
          <p:nvPr>
            <p:ph idx="1"/>
          </p:nvPr>
        </p:nvSpPr>
        <p:spPr>
          <a:xfrm>
            <a:off x="467207" y="1714988"/>
            <a:ext cx="10863401" cy="4195481"/>
          </a:xfrm>
        </p:spPr>
        <p:txBody>
          <a:bodyPr>
            <a:noAutofit/>
          </a:bodyPr>
          <a:lstStyle/>
          <a:p>
            <a:pPr algn="just"/>
            <a:r>
              <a:rPr lang="en-US" sz="2400" dirty="0"/>
              <a:t>Using </a:t>
            </a:r>
            <a:r>
              <a:rPr lang="en-US" sz="2400" b="1" dirty="0" err="1"/>
              <a:t>vision.CascadeObjectDetector</a:t>
            </a:r>
            <a:r>
              <a:rPr lang="en-US" sz="2400" dirty="0"/>
              <a:t>, a </a:t>
            </a:r>
            <a:r>
              <a:rPr lang="en-US" sz="2400" dirty="0" err="1"/>
              <a:t>Matlab</a:t>
            </a:r>
            <a:r>
              <a:rPr lang="en-US" sz="2400" dirty="0"/>
              <a:t> object system, a face detector based on Viola-Jones algorithm has been developed. Starting from several </a:t>
            </a:r>
            <a:r>
              <a:rPr lang="en-US" sz="2400" dirty="0" err="1"/>
              <a:t>pretrained</a:t>
            </a:r>
            <a:r>
              <a:rPr lang="en-US" sz="2400" dirty="0"/>
              <a:t> classifiers for detecting frontal faces, we used the </a:t>
            </a:r>
            <a:r>
              <a:rPr lang="en-US" sz="2400" b="1" dirty="0" err="1"/>
              <a:t>trainCascadeObjectDetector</a:t>
            </a:r>
            <a:r>
              <a:rPr lang="en-US" sz="2400" dirty="0"/>
              <a:t> function to train our face detector classifier, employing a set of positive samples and a set of negative images. Selecting the function parameters, we optimized the number of layers, the false positive rate and the true positive rate, resulting more detectors. Using three different images with 6, 11 and 6 faces, all detectors were tested. To get better results with a higher positive rate, more images are required in the training process. </a:t>
            </a:r>
          </a:p>
        </p:txBody>
      </p:sp>
      <p:sp>
        <p:nvSpPr>
          <p:cNvPr id="4" name="Slide Number Placeholder 3"/>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497732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3200" dirty="0"/>
              <a:t>References</a:t>
            </a:r>
          </a:p>
        </p:txBody>
      </p:sp>
      <p:sp>
        <p:nvSpPr>
          <p:cNvPr id="3" name="Content Placeholder 2"/>
          <p:cNvSpPr>
            <a:spLocks noGrp="1"/>
          </p:cNvSpPr>
          <p:nvPr>
            <p:ph idx="1"/>
          </p:nvPr>
        </p:nvSpPr>
        <p:spPr>
          <a:xfrm>
            <a:off x="875201" y="1371923"/>
            <a:ext cx="8946541" cy="4195481"/>
          </a:xfrm>
        </p:spPr>
        <p:txBody>
          <a:bodyPr/>
          <a:lstStyle/>
          <a:p>
            <a:pPr marL="0" indent="0">
              <a:buNone/>
            </a:pPr>
            <a:r>
              <a:rPr lang="en-GB" dirty="0"/>
              <a:t>1] www.facereg.com  </a:t>
            </a:r>
          </a:p>
          <a:p>
            <a:pPr marL="0" indent="0">
              <a:buNone/>
            </a:pPr>
            <a:r>
              <a:rPr lang="en-GB" dirty="0"/>
              <a:t>2] www.Imagestechnology.com  </a:t>
            </a:r>
          </a:p>
          <a:p>
            <a:pPr marL="0" indent="0">
              <a:buNone/>
            </a:pPr>
            <a:r>
              <a:rPr lang="en-GB" dirty="0"/>
              <a:t>3] www.ieee.com </a:t>
            </a:r>
          </a:p>
        </p:txBody>
      </p:sp>
      <p:sp>
        <p:nvSpPr>
          <p:cNvPr id="4" name="Slide Number Placeholder 3"/>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968073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5460" y="2659205"/>
            <a:ext cx="6758540" cy="1395959"/>
          </a:xfrm>
        </p:spPr>
        <p:txBody>
          <a:bodyPr>
            <a:normAutofit/>
          </a:bodyPr>
          <a:lstStyle/>
          <a:p>
            <a:pPr marL="0" indent="0">
              <a:buNone/>
            </a:pPr>
            <a:r>
              <a:rPr lang="en-US" sz="7200" dirty="0"/>
              <a:t>THANK YOU !!!</a:t>
            </a:r>
          </a:p>
        </p:txBody>
      </p:sp>
      <p:sp>
        <p:nvSpPr>
          <p:cNvPr id="4" name="Slide Number Placeholder 3"/>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214580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79" y="2951018"/>
            <a:ext cx="12179121" cy="1778642"/>
          </a:xfrm>
        </p:spPr>
        <p:txBody>
          <a:bodyPr/>
          <a:lstStyle/>
          <a:p>
            <a:pPr algn="ctr"/>
            <a:br>
              <a:rPr lang="en-GB" sz="6000" dirty="0"/>
            </a:br>
            <a:br>
              <a:rPr lang="en-GB" sz="6000" dirty="0"/>
            </a:br>
            <a:br>
              <a:rPr lang="en-GB" sz="6000" dirty="0"/>
            </a:br>
            <a:r>
              <a:rPr lang="en-GB" sz="6000" dirty="0"/>
              <a:t>Face Detection Technology </a:t>
            </a:r>
            <a:br>
              <a:rPr lang="en-GB" sz="6000" dirty="0"/>
            </a:br>
            <a:r>
              <a:rPr lang="en-GB" sz="2400" dirty="0"/>
              <a:t>Using</a:t>
            </a:r>
            <a:r>
              <a:rPr lang="en-GB" sz="4400" dirty="0"/>
              <a:t> MATLAB</a:t>
            </a:r>
            <a:endParaRPr lang="en-GB" sz="6000" dirty="0"/>
          </a:p>
        </p:txBody>
      </p:sp>
      <p:sp>
        <p:nvSpPr>
          <p:cNvPr id="3" name="Subtitle 2"/>
          <p:cNvSpPr>
            <a:spLocks noGrp="1"/>
          </p:cNvSpPr>
          <p:nvPr>
            <p:ph type="subTitle" idx="1"/>
          </p:nvPr>
        </p:nvSpPr>
        <p:spPr>
          <a:xfrm>
            <a:off x="1386659" y="1063416"/>
            <a:ext cx="8825658" cy="861420"/>
          </a:xfrm>
        </p:spPr>
        <p:txBody>
          <a:bodyPr>
            <a:noAutofit/>
          </a:bodyPr>
          <a:lstStyle/>
          <a:p>
            <a:pPr algn="ctr"/>
            <a:r>
              <a:rPr lang="en-GB" sz="4000" dirty="0"/>
              <a:t>Seminar presentation</a:t>
            </a:r>
          </a:p>
          <a:p>
            <a:pPr algn="ctr"/>
            <a:r>
              <a:rPr lang="en-GB" sz="4000" dirty="0"/>
              <a:t>on</a:t>
            </a:r>
          </a:p>
        </p:txBody>
      </p:sp>
      <p:sp>
        <p:nvSpPr>
          <p:cNvPr id="4" name="Slide Number Placeholder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713407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3491" y="377290"/>
            <a:ext cx="6368296" cy="686126"/>
          </a:xfrm>
        </p:spPr>
        <p:txBody>
          <a:bodyPr/>
          <a:lstStyle/>
          <a:p>
            <a:pPr algn="ctr"/>
            <a:r>
              <a:rPr lang="en-US" sz="3600" dirty="0"/>
              <a:t>Index</a:t>
            </a:r>
          </a:p>
        </p:txBody>
      </p:sp>
      <p:sp>
        <p:nvSpPr>
          <p:cNvPr id="3" name="Content Placeholder 2"/>
          <p:cNvSpPr>
            <a:spLocks noGrp="1"/>
          </p:cNvSpPr>
          <p:nvPr>
            <p:ph idx="1"/>
          </p:nvPr>
        </p:nvSpPr>
        <p:spPr/>
        <p:txBody>
          <a:bodyPr/>
          <a:lstStyle/>
          <a:p>
            <a:pPr marL="457200" indent="-457200">
              <a:buFont typeface="+mj-lt"/>
              <a:buAutoNum type="arabicParenR"/>
            </a:pPr>
            <a:r>
              <a:rPr lang="en-US" dirty="0"/>
              <a:t>Topics Involved In Face Detection</a:t>
            </a:r>
          </a:p>
          <a:p>
            <a:pPr marL="457200" indent="-457200">
              <a:buFont typeface="+mj-lt"/>
              <a:buAutoNum type="arabicParenR"/>
            </a:pPr>
            <a:r>
              <a:rPr lang="en-US" dirty="0"/>
              <a:t>Viola Jones Algorithm</a:t>
            </a:r>
          </a:p>
          <a:p>
            <a:pPr marL="457200" indent="-457200">
              <a:buFont typeface="+mj-lt"/>
              <a:buAutoNum type="arabicParenR"/>
            </a:pPr>
            <a:r>
              <a:rPr lang="en-US" dirty="0"/>
              <a:t>Viola Jones Algorithm Features</a:t>
            </a:r>
          </a:p>
          <a:p>
            <a:pPr marL="457200" indent="-457200">
              <a:buFont typeface="+mj-lt"/>
              <a:buAutoNum type="arabicParenR"/>
            </a:pPr>
            <a:r>
              <a:rPr lang="en-US" dirty="0"/>
              <a:t>Project Matter</a:t>
            </a:r>
          </a:p>
          <a:p>
            <a:pPr marL="457200" indent="-457200">
              <a:buFont typeface="+mj-lt"/>
              <a:buAutoNum type="arabicParenR"/>
            </a:pPr>
            <a:r>
              <a:rPr lang="en-US" dirty="0"/>
              <a:t>Project Screen shots</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779236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2786" y="295729"/>
            <a:ext cx="8157067" cy="819129"/>
          </a:xfrm>
        </p:spPr>
        <p:txBody>
          <a:bodyPr/>
          <a:lstStyle/>
          <a:p>
            <a:r>
              <a:rPr lang="en-US" sz="3200" dirty="0"/>
              <a:t>Topics Involved In face Detection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Viola Jones Algorithm</a:t>
            </a:r>
          </a:p>
          <a:p>
            <a:pPr>
              <a:buFont typeface="Wingdings" panose="05000000000000000000" pitchFamily="2" charset="2"/>
              <a:buChar char="Ø"/>
            </a:pPr>
            <a:r>
              <a:rPr lang="en-US" dirty="0"/>
              <a:t>Face Detection</a:t>
            </a:r>
          </a:p>
          <a:p>
            <a:pPr>
              <a:buFont typeface="Wingdings" panose="05000000000000000000" pitchFamily="2" charset="2"/>
              <a:buChar char="Ø"/>
            </a:pPr>
            <a:r>
              <a:rPr lang="en-US" dirty="0"/>
              <a:t>Ada-Boost Algorithms (Adaptive Boost Algorithm)</a:t>
            </a:r>
          </a:p>
          <a:p>
            <a:pPr>
              <a:buFont typeface="Wingdings" panose="05000000000000000000" pitchFamily="2" charset="2"/>
              <a:buChar char="Ø"/>
            </a:pPr>
            <a:r>
              <a:rPr lang="en-US" dirty="0"/>
              <a:t>Integral Image</a:t>
            </a:r>
          </a:p>
          <a:p>
            <a:pPr>
              <a:buFont typeface="Wingdings" panose="05000000000000000000" pitchFamily="2" charset="2"/>
              <a:buChar char="Ø"/>
            </a:pPr>
            <a:r>
              <a:rPr lang="en-US" dirty="0"/>
              <a:t>Cascade Object Detector</a:t>
            </a:r>
          </a:p>
        </p:txBody>
      </p:sp>
      <p:sp>
        <p:nvSpPr>
          <p:cNvPr id="4" name="Slide Number Placeholder 3"/>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84549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9673"/>
          </a:xfrm>
        </p:spPr>
        <p:txBody>
          <a:bodyPr/>
          <a:lstStyle/>
          <a:p>
            <a:pPr algn="ctr"/>
            <a:r>
              <a:rPr lang="en-US" sz="3600" dirty="0"/>
              <a:t>Viola Jones Algorithm</a:t>
            </a:r>
          </a:p>
        </p:txBody>
      </p:sp>
      <p:sp>
        <p:nvSpPr>
          <p:cNvPr id="3" name="Content Placeholder 2"/>
          <p:cNvSpPr>
            <a:spLocks noGrp="1"/>
          </p:cNvSpPr>
          <p:nvPr>
            <p:ph idx="1"/>
          </p:nvPr>
        </p:nvSpPr>
        <p:spPr>
          <a:xfrm>
            <a:off x="347870" y="1669774"/>
            <a:ext cx="11360426" cy="3101009"/>
          </a:xfrm>
        </p:spPr>
        <p:txBody>
          <a:bodyPr/>
          <a:lstStyle/>
          <a:p>
            <a:pPr algn="just"/>
            <a:r>
              <a:rPr lang="en-US" dirty="0"/>
              <a:t> </a:t>
            </a:r>
            <a:r>
              <a:rPr lang="en-US" sz="2400" dirty="0"/>
              <a:t>Rapid computation of </a:t>
            </a:r>
            <a:r>
              <a:rPr lang="en-US" sz="2400" dirty="0" err="1"/>
              <a:t>Haar</a:t>
            </a:r>
            <a:r>
              <a:rPr lang="en-US" sz="2400" dirty="0"/>
              <a:t>-like features using the integral image;</a:t>
            </a:r>
          </a:p>
          <a:p>
            <a:pPr algn="just"/>
            <a:r>
              <a:rPr lang="en-US" sz="2400" dirty="0"/>
              <a:t>Classifier learning with </a:t>
            </a:r>
            <a:r>
              <a:rPr lang="en-US" sz="2400" dirty="0" err="1"/>
              <a:t>AdaBoost</a:t>
            </a:r>
            <a:r>
              <a:rPr lang="en-US" sz="2400" dirty="0"/>
              <a:t> to select the best features;</a:t>
            </a:r>
          </a:p>
          <a:p>
            <a:pPr algn="just"/>
            <a:r>
              <a:rPr lang="en-US" sz="2400" dirty="0"/>
              <a:t>The attentional cascade structure which rejects the majority of the sub-windows in early layers of the detector, making the detection process extremely efficient</a:t>
            </a:r>
          </a:p>
        </p:txBody>
      </p:sp>
      <p:sp>
        <p:nvSpPr>
          <p:cNvPr id="4" name="Slide Number Placeholder 3"/>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381590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192" y="477656"/>
            <a:ext cx="7349898" cy="789673"/>
          </a:xfrm>
        </p:spPr>
        <p:txBody>
          <a:bodyPr/>
          <a:lstStyle/>
          <a:p>
            <a:r>
              <a:rPr lang="en-US" sz="3600" dirty="0"/>
              <a:t>Viola-Jones Algorithm Features</a:t>
            </a:r>
          </a:p>
        </p:txBody>
      </p:sp>
      <p:sp>
        <p:nvSpPr>
          <p:cNvPr id="3" name="Content Placeholder 2"/>
          <p:cNvSpPr>
            <a:spLocks noGrp="1"/>
          </p:cNvSpPr>
          <p:nvPr>
            <p:ph idx="1"/>
          </p:nvPr>
        </p:nvSpPr>
        <p:spPr/>
        <p:txBody>
          <a:bodyPr/>
          <a:lstStyle/>
          <a:p>
            <a:pPr marL="457200" indent="-457200">
              <a:buFont typeface="+mj-lt"/>
              <a:buAutoNum type="alphaUcPeriod"/>
            </a:pPr>
            <a:r>
              <a:rPr lang="en-US" dirty="0"/>
              <a:t>Feature Calculation</a:t>
            </a:r>
          </a:p>
          <a:p>
            <a:pPr marL="457200" indent="-457200">
              <a:buFont typeface="+mj-lt"/>
              <a:buAutoNum type="alphaUcPeriod"/>
            </a:pPr>
            <a:r>
              <a:rPr lang="en-US" dirty="0"/>
              <a:t>Feature selection using </a:t>
            </a:r>
            <a:r>
              <a:rPr lang="en-US" dirty="0" err="1"/>
              <a:t>AdaBoost</a:t>
            </a:r>
            <a:r>
              <a:rPr lang="en-US" dirty="0"/>
              <a:t> algorithm </a:t>
            </a:r>
          </a:p>
          <a:p>
            <a:pPr marL="457200" indent="-457200">
              <a:buFont typeface="+mj-lt"/>
              <a:buAutoNum type="alphaUcPeriod"/>
            </a:pPr>
            <a:r>
              <a:rPr lang="en-US" dirty="0"/>
              <a:t>Attentional Cascade </a:t>
            </a:r>
          </a:p>
        </p:txBody>
      </p:sp>
      <p:sp>
        <p:nvSpPr>
          <p:cNvPr id="4" name="Slide Number Placeholder 3"/>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5509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6008" y="422901"/>
            <a:ext cx="7364828" cy="779734"/>
          </a:xfrm>
        </p:spPr>
        <p:txBody>
          <a:bodyPr/>
          <a:lstStyle/>
          <a:p>
            <a:pPr algn="ctr"/>
            <a:r>
              <a:rPr lang="en-US" sz="3600" dirty="0"/>
              <a:t>Project Matter</a:t>
            </a:r>
          </a:p>
        </p:txBody>
      </p:sp>
      <p:sp>
        <p:nvSpPr>
          <p:cNvPr id="3" name="Content Placeholder 2"/>
          <p:cNvSpPr>
            <a:spLocks noGrp="1"/>
          </p:cNvSpPr>
          <p:nvPr>
            <p:ph idx="1"/>
          </p:nvPr>
        </p:nvSpPr>
        <p:spPr/>
        <p:txBody>
          <a:bodyPr/>
          <a:lstStyle/>
          <a:p>
            <a:pPr marL="0" indent="0">
              <a:buNone/>
            </a:pPr>
            <a:r>
              <a:rPr lang="en-US" dirty="0"/>
              <a:t>Pages Involved in Project :</a:t>
            </a:r>
          </a:p>
          <a:p>
            <a:pPr>
              <a:buFont typeface="Wingdings" panose="05000000000000000000" pitchFamily="2" charset="2"/>
              <a:buChar char="Ø"/>
            </a:pPr>
            <a:r>
              <a:rPr lang="en-US" dirty="0" err="1"/>
              <a:t>Main.m</a:t>
            </a:r>
            <a:endParaRPr lang="en-US" dirty="0"/>
          </a:p>
          <a:p>
            <a:pPr>
              <a:buFont typeface="Wingdings" panose="05000000000000000000" pitchFamily="2" charset="2"/>
              <a:buChar char="Ø"/>
            </a:pPr>
            <a:r>
              <a:rPr lang="en-US" dirty="0" err="1"/>
              <a:t>Face.m</a:t>
            </a: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Tools :</a:t>
            </a:r>
          </a:p>
          <a:p>
            <a:pPr marL="0" indent="0">
              <a:buNone/>
            </a:pPr>
            <a:r>
              <a:rPr lang="en-US" sz="1800" dirty="0"/>
              <a:t>   All the project was developed with help of Software </a:t>
            </a:r>
            <a:r>
              <a:rPr lang="en-US" sz="1800" b="1" dirty="0" err="1"/>
              <a:t>Matlab</a:t>
            </a:r>
            <a:r>
              <a:rPr lang="en-US" sz="1800" b="1" dirty="0"/>
              <a:t> 2014a</a:t>
            </a:r>
            <a:r>
              <a:rPr lang="en-US" sz="1800" dirty="0"/>
              <a:t> version</a:t>
            </a:r>
          </a:p>
        </p:txBody>
      </p:sp>
      <p:sp>
        <p:nvSpPr>
          <p:cNvPr id="4" name="Slide Number Placeholder 3"/>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859705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7695" y="532072"/>
            <a:ext cx="5389382" cy="531344"/>
          </a:xfrm>
        </p:spPr>
        <p:txBody>
          <a:bodyPr/>
          <a:lstStyle/>
          <a:p>
            <a:pPr algn="ctr"/>
            <a:r>
              <a:rPr lang="en-US" sz="2400" dirty="0"/>
              <a:t>1. Main Page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2817" y="1555074"/>
            <a:ext cx="9263270" cy="4884024"/>
          </a:xfrm>
        </p:spPr>
      </p:pic>
      <p:sp>
        <p:nvSpPr>
          <p:cNvPr id="4" name="Slide Number Placeholder 3"/>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4829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0698"/>
          </a:xfrm>
        </p:spPr>
        <p:txBody>
          <a:bodyPr/>
          <a:lstStyle/>
          <a:p>
            <a:pPr algn="ctr"/>
            <a:r>
              <a:rPr lang="en-US" sz="2400" dirty="0"/>
              <a:t>2. Loading Manual Image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479" y="2606944"/>
            <a:ext cx="7971986" cy="2353524"/>
          </a:xfrm>
        </p:spPr>
      </p:pic>
      <p:sp>
        <p:nvSpPr>
          <p:cNvPr id="4" name="Slide Number Placeholder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41655589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723</TotalTime>
  <Words>514</Words>
  <Application>Microsoft Office PowerPoint</Application>
  <PresentationFormat>Widescreen</PresentationFormat>
  <Paragraphs>77</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Calibri</vt:lpstr>
      <vt:lpstr>Century Gothic</vt:lpstr>
      <vt:lpstr>Wingdings</vt:lpstr>
      <vt:lpstr>Wingdings 3</vt:lpstr>
      <vt:lpstr>Ion</vt:lpstr>
      <vt:lpstr>SHREE GURU GOBIND SINGH  INSTITUTE OF engineering &amp; technology</vt:lpstr>
      <vt:lpstr>   Face Detection Technology  Using MATLAB</vt:lpstr>
      <vt:lpstr>Index</vt:lpstr>
      <vt:lpstr>Topics Involved In face Detection</vt:lpstr>
      <vt:lpstr>Viola Jones Algorithm</vt:lpstr>
      <vt:lpstr>Viola-Jones Algorithm Features</vt:lpstr>
      <vt:lpstr>Project Matter</vt:lpstr>
      <vt:lpstr>1. Main Page</vt:lpstr>
      <vt:lpstr>2. Loading Manual Image</vt:lpstr>
      <vt:lpstr>3. Code For Open Camera</vt:lpstr>
      <vt:lpstr>PowerPoint Presentation</vt:lpstr>
      <vt:lpstr>PowerPoint Presentation</vt:lpstr>
      <vt:lpstr>PowerPoint Presentation</vt:lpstr>
      <vt:lpstr>Disadvantages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SHREE GURU GOBIND SINGH  INSTITUTE OF engineering &amp; technology</dc:title>
  <dc:creator>Sumit Patil</dc:creator>
  <cp:lastModifiedBy>Sumit Patil</cp:lastModifiedBy>
  <cp:revision>23</cp:revision>
  <dcterms:created xsi:type="dcterms:W3CDTF">2016-11-11T16:21:45Z</dcterms:created>
  <dcterms:modified xsi:type="dcterms:W3CDTF">2022-01-11T01:19:32Z</dcterms:modified>
</cp:coreProperties>
</file>