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doctor.com/" TargetMode="External"/><Relationship Id="rId4" Type="http://schemas.openxmlformats.org/officeDocument/2006/relationships/hyperlink" Target="https://developer.mozilla.org/en-US/docs/Web/Guide/HTML/HTML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Web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 – Structure/layout continued and introduction to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 – File Transfer Protocol</a:t>
            </a:r>
          </a:p>
          <a:p>
            <a:pPr lvl="1"/>
            <a:r>
              <a:rPr lang="en-US" dirty="0" err="1" smtClean="0"/>
              <a:t>Filezilla</a:t>
            </a:r>
            <a:r>
              <a:rPr lang="en-US" dirty="0" smtClean="0"/>
              <a:t> (All platforms)</a:t>
            </a:r>
          </a:p>
          <a:p>
            <a:pPr lvl="1"/>
            <a:r>
              <a:rPr lang="en-US" dirty="0" err="1" smtClean="0"/>
              <a:t>WinSCP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smtClean="0"/>
              <a:t>Transmit (Mac)</a:t>
            </a:r>
          </a:p>
          <a:p>
            <a:pPr lvl="1"/>
            <a:r>
              <a:rPr lang="en-US" dirty="0" err="1" smtClean="0"/>
              <a:t>FireFTP</a:t>
            </a:r>
            <a:r>
              <a:rPr lang="en-US" dirty="0" smtClean="0"/>
              <a:t> (All platforms)</a:t>
            </a:r>
          </a:p>
          <a:p>
            <a:pPr lvl="1"/>
            <a:endParaRPr lang="en-US" dirty="0" smtClean="0"/>
          </a:p>
          <a:p>
            <a:r>
              <a:rPr lang="en-US" dirty="0"/>
              <a:t>Text Editors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endParaRPr lang="en-US" dirty="0"/>
          </a:p>
          <a:p>
            <a:r>
              <a:rPr lang="en-US" dirty="0"/>
              <a:t>IDE – Integrated Development Environment</a:t>
            </a:r>
          </a:p>
          <a:p>
            <a:pPr lvl="1"/>
            <a:r>
              <a:rPr lang="en-US" dirty="0"/>
              <a:t>Microsoft Visual Studio</a:t>
            </a:r>
          </a:p>
          <a:p>
            <a:pPr lvl="1"/>
            <a:r>
              <a:rPr lang="en-US" dirty="0"/>
              <a:t>Adobe Dreamweaver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>
                <a:hlinkClick r:id="rId2"/>
              </a:rPr>
              <a:t>http://www.w3schools.com</a:t>
            </a:r>
            <a:r>
              <a:rPr lang="en-US" sz="4800" dirty="0" smtClean="0">
                <a:hlinkClick r:id="rId2"/>
              </a:rPr>
              <a:t>/</a:t>
            </a:r>
            <a:endParaRPr lang="en-US" sz="4800" dirty="0" smtClean="0"/>
          </a:p>
          <a:p>
            <a:r>
              <a:rPr lang="en-US" sz="4800" dirty="0">
                <a:hlinkClick r:id="rId3"/>
              </a:rPr>
              <a:t>http://dev.w3.org/html5/html-author</a:t>
            </a:r>
            <a:r>
              <a:rPr lang="en-US" sz="4800" dirty="0" smtClean="0">
                <a:hlinkClick r:id="rId3"/>
              </a:rPr>
              <a:t>/</a:t>
            </a:r>
            <a:endParaRPr lang="en-US" sz="4800" dirty="0" smtClean="0"/>
          </a:p>
          <a:p>
            <a:r>
              <a:rPr lang="en-US" sz="4800" dirty="0">
                <a:hlinkClick r:id="rId4"/>
              </a:rPr>
              <a:t>https://</a:t>
            </a:r>
            <a:r>
              <a:rPr lang="en-US" sz="4800" dirty="0" smtClean="0">
                <a:hlinkClick r:id="rId4"/>
              </a:rPr>
              <a:t>developer.mozilla.org/en-US/docs/Web/Guide/HTML/HTML5</a:t>
            </a:r>
            <a:endParaRPr lang="en-US" sz="4800" dirty="0" smtClean="0"/>
          </a:p>
          <a:p>
            <a:r>
              <a:rPr lang="en-US" sz="4800" dirty="0">
                <a:hlinkClick r:id="rId5"/>
              </a:rPr>
              <a:t>http://html5doctor.com</a:t>
            </a:r>
            <a:r>
              <a:rPr lang="en-US" sz="4800" dirty="0" smtClean="0">
                <a:hlinkClick r:id="rId5"/>
              </a:rPr>
              <a:t>/</a:t>
            </a:r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Html 5 structure tags</a:t>
            </a:r>
          </a:p>
          <a:p>
            <a:pPr lvl="1"/>
            <a:r>
              <a:rPr lang="en-US" sz="2000" dirty="0"/>
              <a:t>Section &lt;section&gt;&lt;/section&gt;</a:t>
            </a:r>
          </a:p>
          <a:p>
            <a:pPr lvl="1"/>
            <a:r>
              <a:rPr lang="en-US" sz="2000" dirty="0"/>
              <a:t>Header &lt;header&gt;&lt;/header&gt;</a:t>
            </a:r>
          </a:p>
          <a:p>
            <a:pPr lvl="1"/>
            <a:r>
              <a:rPr lang="en-US" sz="2000" dirty="0"/>
              <a:t>Article &lt;article&gt;&lt;/article&gt;</a:t>
            </a:r>
          </a:p>
          <a:p>
            <a:pPr lvl="1"/>
            <a:r>
              <a:rPr lang="en-US" sz="2000" dirty="0" err="1"/>
              <a:t>Nav</a:t>
            </a:r>
            <a:r>
              <a:rPr lang="en-US" sz="2000" dirty="0"/>
              <a:t> &lt;</a:t>
            </a:r>
            <a:r>
              <a:rPr lang="en-US" sz="2000" dirty="0" err="1"/>
              <a:t>nav</a:t>
            </a:r>
            <a:r>
              <a:rPr lang="en-US" sz="2000" dirty="0"/>
              <a:t>&gt;&lt;/</a:t>
            </a:r>
            <a:r>
              <a:rPr lang="en-US" sz="2000" dirty="0" err="1"/>
              <a:t>nav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Footer &lt;footer&gt;&lt;/footer&gt;</a:t>
            </a:r>
          </a:p>
          <a:p>
            <a:pPr lvl="1"/>
            <a:r>
              <a:rPr lang="en-US" sz="2000" dirty="0"/>
              <a:t>Aside &lt;aside&gt;&lt;/aside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Html Block Elements</a:t>
            </a:r>
          </a:p>
          <a:p>
            <a:pPr lvl="1"/>
            <a:r>
              <a:rPr lang="en-US" sz="2000" dirty="0" smtClean="0"/>
              <a:t>Paragraph &lt;p&gt;&lt;/p&gt;</a:t>
            </a:r>
          </a:p>
          <a:p>
            <a:pPr lvl="1"/>
            <a:r>
              <a:rPr lang="en-US" sz="2000" dirty="0" smtClean="0"/>
              <a:t>H &lt;h?&gt;&lt;/h?&gt;</a:t>
            </a:r>
          </a:p>
          <a:p>
            <a:pPr lvl="1"/>
            <a:r>
              <a:rPr lang="en-US" sz="2000" dirty="0" smtClean="0"/>
              <a:t>Line breaks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 lvl="1"/>
            <a:r>
              <a:rPr lang="en-US" sz="2000" dirty="0" smtClean="0"/>
              <a:t>Horizontal break &lt;</a:t>
            </a:r>
            <a:r>
              <a:rPr lang="en-US" sz="2000" dirty="0" err="1" smtClean="0"/>
              <a:t>hr</a:t>
            </a:r>
            <a:r>
              <a:rPr lang="en-US" sz="2000" dirty="0" smtClean="0"/>
              <a:t> /&gt;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Inline Elements</a:t>
            </a:r>
          </a:p>
          <a:p>
            <a:pPr lvl="1"/>
            <a:r>
              <a:rPr lang="en-US" sz="2800" dirty="0" err="1" smtClean="0"/>
              <a:t>Em</a:t>
            </a:r>
            <a:r>
              <a:rPr lang="en-US" sz="2800" dirty="0" smtClean="0"/>
              <a:t> &lt;</a:t>
            </a:r>
            <a:r>
              <a:rPr lang="en-US" sz="2800" dirty="0" err="1" smtClean="0"/>
              <a:t>em</a:t>
            </a:r>
            <a:r>
              <a:rPr lang="en-US" sz="2800" dirty="0" smtClean="0"/>
              <a:t>&gt;&lt;/</a:t>
            </a:r>
            <a:r>
              <a:rPr lang="en-US" sz="2800" dirty="0" err="1" smtClean="0"/>
              <a:t>em</a:t>
            </a:r>
            <a:r>
              <a:rPr lang="en-US" sz="2800" dirty="0" smtClean="0"/>
              <a:t>&gt; - everything within has italics applied</a:t>
            </a:r>
          </a:p>
          <a:p>
            <a:pPr lvl="1"/>
            <a:r>
              <a:rPr lang="en-US" sz="2800" dirty="0" smtClean="0"/>
              <a:t>Strong &lt;strong&gt;&lt;/strong&gt; - everything </a:t>
            </a:r>
            <a:r>
              <a:rPr lang="en-US" sz="2800" dirty="0"/>
              <a:t>within has </a:t>
            </a:r>
            <a:r>
              <a:rPr lang="en-US" sz="2800" dirty="0" smtClean="0"/>
              <a:t>bold applied</a:t>
            </a:r>
          </a:p>
          <a:p>
            <a:pPr lvl="1"/>
            <a:r>
              <a:rPr lang="en-US" sz="2800" dirty="0" smtClean="0"/>
              <a:t>Span &lt;span&gt;&lt;/span&gt; - everything within can have different styles applied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Element Attributes</a:t>
            </a:r>
          </a:p>
          <a:p>
            <a:pPr lvl="1"/>
            <a:r>
              <a:rPr lang="en-US" sz="2800" dirty="0" smtClean="0"/>
              <a:t>Id id=“xxx”</a:t>
            </a:r>
          </a:p>
          <a:p>
            <a:pPr lvl="1"/>
            <a:r>
              <a:rPr lang="en-US" sz="2800" dirty="0" smtClean="0"/>
              <a:t>Class class=“xxx”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– New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New HTML Elements</a:t>
            </a:r>
          </a:p>
          <a:p>
            <a:pPr lvl="1"/>
            <a:r>
              <a:rPr lang="en-US" sz="2200" dirty="0" smtClean="0"/>
              <a:t>Anchor &lt;a&gt;&lt;/a</a:t>
            </a:r>
            <a:r>
              <a:rPr lang="en-US" sz="2200" dirty="0" smtClean="0"/>
              <a:t>&gt;</a:t>
            </a:r>
          </a:p>
          <a:p>
            <a:pPr lvl="2"/>
            <a:r>
              <a:rPr lang="en-US" dirty="0" smtClean="0"/>
              <a:t>Used to create links to different pages, or sections of current page.</a:t>
            </a:r>
            <a:endParaRPr lang="en-US" dirty="0" smtClean="0"/>
          </a:p>
          <a:p>
            <a:pPr lvl="2"/>
            <a:r>
              <a:rPr lang="en-US" sz="1700" dirty="0"/>
              <a:t>Target=“_blank</a:t>
            </a:r>
            <a:r>
              <a:rPr lang="en-US" sz="1700" dirty="0" smtClean="0"/>
              <a:t>”</a:t>
            </a:r>
          </a:p>
          <a:p>
            <a:pPr lvl="2"/>
            <a:r>
              <a:rPr lang="en-US" sz="1700" dirty="0" err="1" smtClean="0"/>
              <a:t>href</a:t>
            </a:r>
            <a:r>
              <a:rPr lang="en-US" sz="1700" dirty="0" smtClean="0"/>
              <a:t>=“http://www.example.com”</a:t>
            </a:r>
            <a:endParaRPr lang="en-US" sz="1700" dirty="0" smtClean="0"/>
          </a:p>
          <a:p>
            <a:pPr lvl="1"/>
            <a:r>
              <a:rPr lang="en-US" sz="2200" dirty="0" err="1" smtClean="0"/>
              <a:t>Img</a:t>
            </a:r>
            <a:r>
              <a:rPr lang="en-US" sz="2200" dirty="0" smtClean="0"/>
              <a:t> &lt;</a:t>
            </a:r>
            <a:r>
              <a:rPr lang="en-US" sz="2200" dirty="0" err="1" smtClean="0"/>
              <a:t>img</a:t>
            </a:r>
            <a:r>
              <a:rPr lang="en-US" sz="2200" dirty="0" smtClean="0"/>
              <a:t>&gt;&lt;/</a:t>
            </a:r>
            <a:r>
              <a:rPr lang="en-US" sz="2200" dirty="0" err="1" smtClean="0"/>
              <a:t>img</a:t>
            </a:r>
            <a:r>
              <a:rPr lang="en-US" sz="2200" dirty="0" smtClean="0"/>
              <a:t>&gt;</a:t>
            </a:r>
          </a:p>
          <a:p>
            <a:pPr lvl="2"/>
            <a:r>
              <a:rPr lang="en-US" dirty="0" smtClean="0"/>
              <a:t>Used to represent an image on a web page.</a:t>
            </a:r>
            <a:endParaRPr lang="en-US" dirty="0" smtClean="0"/>
          </a:p>
          <a:p>
            <a:pPr lvl="1"/>
            <a:r>
              <a:rPr lang="en-US" sz="2200" dirty="0" smtClean="0"/>
              <a:t>Unordered List &lt;</a:t>
            </a:r>
            <a:r>
              <a:rPr lang="en-US" sz="2200" dirty="0" err="1" smtClean="0"/>
              <a:t>ul</a:t>
            </a:r>
            <a:r>
              <a:rPr lang="en-US" sz="2200" dirty="0" smtClean="0"/>
              <a:t>&gt;&lt;/</a:t>
            </a:r>
            <a:r>
              <a:rPr lang="en-US" sz="2200" dirty="0" err="1" smtClean="0"/>
              <a:t>ul</a:t>
            </a:r>
            <a:r>
              <a:rPr lang="en-US" sz="2200" dirty="0" smtClean="0"/>
              <a:t>&gt;</a:t>
            </a:r>
          </a:p>
          <a:p>
            <a:pPr lvl="2"/>
            <a:r>
              <a:rPr lang="en-US" dirty="0" smtClean="0"/>
              <a:t>Used to create unordered list</a:t>
            </a:r>
            <a:endParaRPr lang="en-US" dirty="0" smtClean="0"/>
          </a:p>
          <a:p>
            <a:pPr lvl="1"/>
            <a:r>
              <a:rPr lang="en-US" sz="2200" dirty="0" smtClean="0"/>
              <a:t>Ordered List &lt;</a:t>
            </a:r>
            <a:r>
              <a:rPr lang="en-US" sz="2200" dirty="0" err="1" smtClean="0"/>
              <a:t>ol</a:t>
            </a:r>
            <a:r>
              <a:rPr lang="en-US" sz="2200" dirty="0" smtClean="0"/>
              <a:t>&gt;&lt;/</a:t>
            </a:r>
            <a:r>
              <a:rPr lang="en-US" sz="2200" dirty="0" err="1" smtClean="0"/>
              <a:t>ol</a:t>
            </a:r>
            <a:r>
              <a:rPr lang="en-US" sz="2200" dirty="0" smtClean="0"/>
              <a:t>&gt;</a:t>
            </a:r>
          </a:p>
          <a:p>
            <a:pPr lvl="2"/>
            <a:r>
              <a:rPr lang="en-US" dirty="0" smtClean="0"/>
              <a:t>Used to create ordered list</a:t>
            </a:r>
            <a:endParaRPr lang="en-US" dirty="0" smtClean="0"/>
          </a:p>
          <a:p>
            <a:pPr lvl="1"/>
            <a:r>
              <a:rPr lang="en-US" sz="2200" dirty="0" smtClean="0"/>
              <a:t>List &lt;li&gt;&lt;/li</a:t>
            </a:r>
            <a:r>
              <a:rPr lang="en-US" sz="2200" dirty="0" smtClean="0"/>
              <a:t>&gt;</a:t>
            </a:r>
          </a:p>
          <a:p>
            <a:pPr lvl="2"/>
            <a:r>
              <a:rPr lang="en-US" dirty="0" smtClean="0"/>
              <a:t>Individual list items in an ordered/unordered list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New Attributes</a:t>
            </a:r>
          </a:p>
          <a:p>
            <a:pPr lvl="1"/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en-US" sz="2200" dirty="0" err="1"/>
              <a:t>src</a:t>
            </a:r>
            <a:r>
              <a:rPr lang="en-US" sz="2200" dirty="0"/>
              <a:t>=“../images/example.png”</a:t>
            </a:r>
          </a:p>
          <a:p>
            <a:pPr lvl="1"/>
            <a:r>
              <a:rPr lang="en-US" sz="2200" dirty="0"/>
              <a:t>Width width=“100px”</a:t>
            </a:r>
          </a:p>
          <a:p>
            <a:pPr lvl="1"/>
            <a:r>
              <a:rPr lang="en-US" sz="2200" dirty="0"/>
              <a:t>Height height=“100px”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580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312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Introduction to Web Development </vt:lpstr>
      <vt:lpstr>Recap of lesson 1</vt:lpstr>
      <vt:lpstr>Reference links</vt:lpstr>
      <vt:lpstr>Recap of Lesson 1 cont.</vt:lpstr>
      <vt:lpstr>Recap of Lesson 1 cont.</vt:lpstr>
      <vt:lpstr>Lesson 2 – New Tags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16</cp:revision>
  <dcterms:created xsi:type="dcterms:W3CDTF">2014-11-11T20:05:36Z</dcterms:created>
  <dcterms:modified xsi:type="dcterms:W3CDTF">2014-11-18T21:09:31Z</dcterms:modified>
</cp:coreProperties>
</file>