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3.org/html5/html-author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ml5doctor.com/" TargetMode="External"/><Relationship Id="rId4" Type="http://schemas.openxmlformats.org/officeDocument/2006/relationships/hyperlink" Target="https://developer.mozilla.org/en-US/docs/Web/Guide/HTML/HTML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p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Web Development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2 – Structure/layout continued and introduction to </a:t>
            </a:r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9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FTP – File Transfer Protocol</a:t>
            </a:r>
          </a:p>
          <a:p>
            <a:pPr lvl="1"/>
            <a:r>
              <a:rPr lang="en-US" dirty="0" err="1" smtClean="0"/>
              <a:t>Filezilla</a:t>
            </a:r>
            <a:r>
              <a:rPr lang="en-US" dirty="0" smtClean="0"/>
              <a:t> (All platforms)</a:t>
            </a:r>
          </a:p>
          <a:p>
            <a:pPr lvl="1"/>
            <a:r>
              <a:rPr lang="en-US" dirty="0" err="1" smtClean="0"/>
              <a:t>WinSCP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smtClean="0"/>
              <a:t>Transmit (Mac)</a:t>
            </a:r>
          </a:p>
          <a:p>
            <a:pPr lvl="1"/>
            <a:r>
              <a:rPr lang="en-US" dirty="0" err="1" smtClean="0"/>
              <a:t>FireFTP</a:t>
            </a:r>
            <a:r>
              <a:rPr lang="en-US" dirty="0" smtClean="0"/>
              <a:t> (All platforms)</a:t>
            </a:r>
          </a:p>
          <a:p>
            <a:pPr lvl="1"/>
            <a:endParaRPr lang="en-US" dirty="0" smtClean="0"/>
          </a:p>
          <a:p>
            <a:r>
              <a:rPr lang="en-US" dirty="0"/>
              <a:t>Text Editors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/>
              <a:t>Sublime Text</a:t>
            </a:r>
          </a:p>
          <a:p>
            <a:pPr lvl="1"/>
            <a:endParaRPr lang="en-US" dirty="0"/>
          </a:p>
          <a:p>
            <a:r>
              <a:rPr lang="en-US" dirty="0"/>
              <a:t>IDE – Integrated Development Environment</a:t>
            </a:r>
          </a:p>
          <a:p>
            <a:pPr lvl="1"/>
            <a:r>
              <a:rPr lang="en-US" dirty="0"/>
              <a:t>Microsoft Visual Studio</a:t>
            </a:r>
          </a:p>
          <a:p>
            <a:pPr lvl="1"/>
            <a:r>
              <a:rPr lang="en-US" dirty="0"/>
              <a:t>Adobe Dreamweaver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NetBeans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4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>
                <a:hlinkClick r:id="rId2"/>
              </a:rPr>
              <a:t>http://www.w3schools.com</a:t>
            </a:r>
            <a:r>
              <a:rPr lang="en-US" sz="4800" dirty="0" smtClean="0">
                <a:hlinkClick r:id="rId2"/>
              </a:rPr>
              <a:t>/</a:t>
            </a:r>
            <a:endParaRPr lang="en-US" sz="4800" dirty="0" smtClean="0"/>
          </a:p>
          <a:p>
            <a:r>
              <a:rPr lang="en-US" sz="4800" dirty="0">
                <a:hlinkClick r:id="rId3"/>
              </a:rPr>
              <a:t>http://dev.w3.org/html5/html-author</a:t>
            </a:r>
            <a:r>
              <a:rPr lang="en-US" sz="4800" dirty="0" smtClean="0">
                <a:hlinkClick r:id="rId3"/>
              </a:rPr>
              <a:t>/</a:t>
            </a:r>
            <a:endParaRPr lang="en-US" sz="4800" dirty="0" smtClean="0"/>
          </a:p>
          <a:p>
            <a:r>
              <a:rPr lang="en-US" sz="4800" dirty="0">
                <a:hlinkClick r:id="rId4"/>
              </a:rPr>
              <a:t>https://</a:t>
            </a:r>
            <a:r>
              <a:rPr lang="en-US" sz="4800" dirty="0" smtClean="0">
                <a:hlinkClick r:id="rId4"/>
              </a:rPr>
              <a:t>developer.mozilla.org/en-US/docs/Web/Guide/HTML/HTML5</a:t>
            </a:r>
            <a:endParaRPr lang="en-US" sz="4800" dirty="0" smtClean="0"/>
          </a:p>
          <a:p>
            <a:r>
              <a:rPr lang="en-US" sz="4800" dirty="0">
                <a:hlinkClick r:id="rId5"/>
              </a:rPr>
              <a:t>http://html5doctor.com</a:t>
            </a:r>
            <a:r>
              <a:rPr lang="en-US" sz="4800" dirty="0" smtClean="0">
                <a:hlinkClick r:id="rId5"/>
              </a:rPr>
              <a:t>/</a:t>
            </a:r>
            <a:endParaRPr lang="en-US" sz="4800" dirty="0" smtClean="0"/>
          </a:p>
          <a:p>
            <a:endParaRPr lang="en-US" sz="4800" dirty="0" smtClean="0"/>
          </a:p>
          <a:p>
            <a:endParaRPr lang="en-US" sz="4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0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 1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5 structure tags</a:t>
            </a:r>
          </a:p>
          <a:p>
            <a:pPr lvl="1"/>
            <a:r>
              <a:rPr lang="en-US" sz="2400" dirty="0"/>
              <a:t>Section &lt;section&gt;&lt;/section</a:t>
            </a:r>
            <a:r>
              <a:rPr lang="en-US" sz="2400" dirty="0" smtClean="0"/>
              <a:t>&gt; - </a:t>
            </a:r>
            <a:r>
              <a:rPr lang="en-US" sz="2400" dirty="0"/>
              <a:t>defines sections in a document, such as chapters, headers, footers, or any other sections of the document.</a:t>
            </a:r>
            <a:endParaRPr lang="en-US" sz="2400" dirty="0"/>
          </a:p>
          <a:p>
            <a:pPr lvl="1"/>
            <a:r>
              <a:rPr lang="en-US" sz="2400" dirty="0"/>
              <a:t>Header &lt;header&gt;&lt;/header</a:t>
            </a:r>
            <a:r>
              <a:rPr lang="en-US" sz="2400" dirty="0" smtClean="0"/>
              <a:t>&gt; - </a:t>
            </a:r>
            <a:r>
              <a:rPr lang="en-US" sz="2400" dirty="0"/>
              <a:t>represents a container for introductory content or a set of navigational links.</a:t>
            </a:r>
            <a:endParaRPr lang="en-US" sz="2400" dirty="0"/>
          </a:p>
          <a:p>
            <a:pPr lvl="1"/>
            <a:r>
              <a:rPr lang="en-US" sz="2400" dirty="0"/>
              <a:t>Article &lt;article&gt;&lt;/article</a:t>
            </a:r>
            <a:r>
              <a:rPr lang="en-US" sz="2400" dirty="0" smtClean="0"/>
              <a:t>&gt; - </a:t>
            </a:r>
            <a:r>
              <a:rPr lang="en-US" sz="2400" dirty="0"/>
              <a:t>specifies independent, self-contained content.</a:t>
            </a:r>
            <a:endParaRPr lang="en-US" sz="2400" dirty="0"/>
          </a:p>
          <a:p>
            <a:pPr lvl="1"/>
            <a:r>
              <a:rPr lang="en-US" sz="2400" dirty="0" err="1"/>
              <a:t>Nav</a:t>
            </a:r>
            <a:r>
              <a:rPr lang="en-US" sz="2400" dirty="0"/>
              <a:t> &lt;</a:t>
            </a:r>
            <a:r>
              <a:rPr lang="en-US" sz="2400" dirty="0" err="1"/>
              <a:t>nav</a:t>
            </a:r>
            <a:r>
              <a:rPr lang="en-US" sz="2400" dirty="0"/>
              <a:t>&gt;&lt;/</a:t>
            </a:r>
            <a:r>
              <a:rPr lang="en-US" sz="2400" dirty="0" err="1"/>
              <a:t>nav</a:t>
            </a:r>
            <a:r>
              <a:rPr lang="en-US" sz="2400" dirty="0" smtClean="0"/>
              <a:t>&gt; - </a:t>
            </a:r>
            <a:r>
              <a:rPr lang="en-US" sz="2400" dirty="0"/>
              <a:t>defines a set of navigation links.</a:t>
            </a:r>
            <a:endParaRPr lang="en-US" sz="2400" dirty="0"/>
          </a:p>
          <a:p>
            <a:pPr lvl="1"/>
            <a:r>
              <a:rPr lang="en-US" sz="2400" dirty="0"/>
              <a:t>Footer &lt;footer&gt;&lt;/footer</a:t>
            </a:r>
            <a:r>
              <a:rPr lang="en-US" sz="2400" dirty="0" smtClean="0"/>
              <a:t>&gt; - </a:t>
            </a:r>
            <a:r>
              <a:rPr lang="en-US" sz="2400" dirty="0"/>
              <a:t>defines a footer for a document or section.</a:t>
            </a:r>
            <a:endParaRPr lang="en-US" sz="2400" dirty="0"/>
          </a:p>
          <a:p>
            <a:pPr lvl="1"/>
            <a:r>
              <a:rPr lang="en-US" sz="2400" dirty="0"/>
              <a:t>Aside &lt;aside&gt;&lt;/aside</a:t>
            </a:r>
            <a:r>
              <a:rPr lang="en-US" sz="2400" dirty="0" smtClean="0"/>
              <a:t>&gt; - </a:t>
            </a:r>
            <a:r>
              <a:rPr lang="en-US" sz="2400" dirty="0"/>
              <a:t>defines some content aside from the content it is placed in.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Lesson 1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Html Block Elements</a:t>
            </a:r>
          </a:p>
          <a:p>
            <a:pPr lvl="1"/>
            <a:r>
              <a:rPr lang="en-US" sz="3200" dirty="0"/>
              <a:t>Paragraph &lt;p&gt;&lt;/p</a:t>
            </a:r>
            <a:r>
              <a:rPr lang="en-US" sz="3200" dirty="0" smtClean="0"/>
              <a:t>&gt; - </a:t>
            </a:r>
            <a:r>
              <a:rPr lang="en-US" sz="3200" dirty="0"/>
              <a:t>defines a paragraph.</a:t>
            </a:r>
          </a:p>
          <a:p>
            <a:pPr lvl="1"/>
            <a:r>
              <a:rPr lang="en-US" sz="3200" dirty="0"/>
              <a:t>H &lt;</a:t>
            </a:r>
            <a:r>
              <a:rPr lang="en-US" sz="3200" dirty="0" smtClean="0"/>
              <a:t>h?&gt;&lt;/</a:t>
            </a:r>
            <a:r>
              <a:rPr lang="en-US" sz="3200" dirty="0"/>
              <a:t>h</a:t>
            </a:r>
            <a:r>
              <a:rPr lang="en-US" sz="3200" dirty="0" smtClean="0"/>
              <a:t>?&gt; - (&lt;h1&gt; to &lt;h6&gt; tags) - </a:t>
            </a:r>
            <a:r>
              <a:rPr lang="en-US" sz="3200" dirty="0"/>
              <a:t>are used to define HTML headings.</a:t>
            </a:r>
          </a:p>
          <a:p>
            <a:pPr lvl="1"/>
            <a:r>
              <a:rPr lang="en-US" sz="3200" dirty="0"/>
              <a:t>Line breaks &lt;</a:t>
            </a:r>
            <a:r>
              <a:rPr lang="en-US" sz="3200" dirty="0" err="1"/>
              <a:t>br</a:t>
            </a:r>
            <a:r>
              <a:rPr lang="en-US" sz="3200" dirty="0"/>
              <a:t> </a:t>
            </a:r>
            <a:r>
              <a:rPr lang="en-US" sz="3200" dirty="0" smtClean="0"/>
              <a:t>/&gt; - </a:t>
            </a:r>
            <a:r>
              <a:rPr lang="en-US" sz="3200" dirty="0"/>
              <a:t>inserts a single line break. </a:t>
            </a:r>
          </a:p>
          <a:p>
            <a:pPr lvl="1"/>
            <a:r>
              <a:rPr lang="en-US" sz="3200" dirty="0"/>
              <a:t>Horizontal break &lt;</a:t>
            </a:r>
            <a:r>
              <a:rPr lang="en-US" sz="3200" dirty="0" err="1"/>
              <a:t>hr</a:t>
            </a:r>
            <a:r>
              <a:rPr lang="en-US" sz="3200" dirty="0"/>
              <a:t> </a:t>
            </a:r>
            <a:r>
              <a:rPr lang="en-US" sz="3200" dirty="0" smtClean="0"/>
              <a:t>/&gt; - </a:t>
            </a:r>
            <a:r>
              <a:rPr lang="en-US" sz="3200" dirty="0"/>
              <a:t>defines a thematic break in an HTML </a:t>
            </a:r>
            <a:r>
              <a:rPr lang="en-US" sz="3200" dirty="0" smtClean="0"/>
              <a:t>page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677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 1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Inline Elements</a:t>
            </a:r>
          </a:p>
          <a:p>
            <a:pPr lvl="1"/>
            <a:r>
              <a:rPr lang="en-US" sz="2800" dirty="0" err="1" smtClean="0"/>
              <a:t>Em</a:t>
            </a:r>
            <a:r>
              <a:rPr lang="en-US" sz="2800" dirty="0" smtClean="0"/>
              <a:t> &lt;</a:t>
            </a:r>
            <a:r>
              <a:rPr lang="en-US" sz="2800" dirty="0" err="1" smtClean="0"/>
              <a:t>em</a:t>
            </a:r>
            <a:r>
              <a:rPr lang="en-US" sz="2800" dirty="0" smtClean="0"/>
              <a:t>&gt;&lt;/</a:t>
            </a:r>
            <a:r>
              <a:rPr lang="en-US" sz="2800" dirty="0" err="1" smtClean="0"/>
              <a:t>em</a:t>
            </a:r>
            <a:r>
              <a:rPr lang="en-US" sz="2800" dirty="0" smtClean="0"/>
              <a:t>&gt; - everything within has italics applied</a:t>
            </a:r>
          </a:p>
          <a:p>
            <a:pPr lvl="1"/>
            <a:r>
              <a:rPr lang="en-US" sz="2800" dirty="0" smtClean="0"/>
              <a:t>Strong &lt;strong&gt;&lt;/strong&gt; - everything </a:t>
            </a:r>
            <a:r>
              <a:rPr lang="en-US" sz="2800" dirty="0"/>
              <a:t>within has </a:t>
            </a:r>
            <a:r>
              <a:rPr lang="en-US" sz="2800" dirty="0" smtClean="0"/>
              <a:t>bold applied</a:t>
            </a:r>
          </a:p>
          <a:p>
            <a:pPr lvl="1"/>
            <a:r>
              <a:rPr lang="en-US" sz="2800" dirty="0" smtClean="0"/>
              <a:t>Span &lt;span&gt;&lt;/span&gt; - everything within can have different styles applied</a:t>
            </a:r>
          </a:p>
          <a:p>
            <a:pPr lvl="1"/>
            <a:endParaRPr lang="en-US" sz="2800" dirty="0"/>
          </a:p>
          <a:p>
            <a:r>
              <a:rPr lang="en-US" sz="3200" dirty="0" smtClean="0"/>
              <a:t>Common Element </a:t>
            </a:r>
            <a:r>
              <a:rPr lang="en-US" sz="3200" dirty="0" smtClean="0"/>
              <a:t>Attributes</a:t>
            </a:r>
          </a:p>
          <a:p>
            <a:pPr lvl="1"/>
            <a:r>
              <a:rPr lang="en-US" sz="2800" dirty="0" smtClean="0"/>
              <a:t>Id id=“xxx”</a:t>
            </a:r>
          </a:p>
          <a:p>
            <a:pPr lvl="1"/>
            <a:r>
              <a:rPr lang="en-US" sz="2800" dirty="0" smtClean="0"/>
              <a:t>Class class=“xxx”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5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 – New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New HTML Elements</a:t>
            </a:r>
          </a:p>
          <a:p>
            <a:pPr lvl="1"/>
            <a:r>
              <a:rPr lang="en-US" sz="2800" dirty="0"/>
              <a:t>Anchor &lt;a&gt;&lt;/a&gt; - Are used to create clickable links to other pages, pictures, videos, etc.</a:t>
            </a:r>
          </a:p>
          <a:p>
            <a:pPr lvl="2"/>
            <a:r>
              <a:rPr lang="en-US" sz="2000" dirty="0"/>
              <a:t>Target=“_blank” - Specifies where to open the linked document.</a:t>
            </a:r>
          </a:p>
          <a:p>
            <a:pPr lvl="2"/>
            <a:r>
              <a:rPr lang="en-US" sz="2000" dirty="0" err="1"/>
              <a:t>href</a:t>
            </a:r>
            <a:r>
              <a:rPr lang="en-US" sz="2000" dirty="0"/>
              <a:t>=</a:t>
            </a:r>
            <a:r>
              <a:rPr lang="en-US" sz="2000" dirty="0">
                <a:hlinkClick r:id="rId2"/>
              </a:rPr>
              <a:t>“www.example.pe</a:t>
            </a:r>
            <a:r>
              <a:rPr lang="en-US" sz="2000" dirty="0"/>
              <a:t>” -  Specifies the URL of the page the link goes to.</a:t>
            </a:r>
          </a:p>
          <a:p>
            <a:pPr lvl="2"/>
            <a:r>
              <a:rPr lang="en-US" sz="2000" dirty="0" err="1"/>
              <a:t>rel</a:t>
            </a:r>
            <a:r>
              <a:rPr lang="en-US" sz="2000" dirty="0"/>
              <a:t>=“bookmark” - Specifies the relationship between the current document and the linked document</a:t>
            </a:r>
          </a:p>
          <a:p>
            <a:pPr lvl="1"/>
            <a:r>
              <a:rPr lang="en-US" sz="2800" dirty="0" err="1"/>
              <a:t>Img</a:t>
            </a:r>
            <a:r>
              <a:rPr lang="en-US" sz="2800" dirty="0"/>
              <a:t> &lt;</a:t>
            </a:r>
            <a:r>
              <a:rPr lang="en-US" sz="2800" dirty="0" err="1"/>
              <a:t>img</a:t>
            </a:r>
            <a:r>
              <a:rPr lang="en-US" sz="2800" dirty="0"/>
              <a:t>&gt;&lt;/</a:t>
            </a:r>
            <a:r>
              <a:rPr lang="en-US" sz="2800" dirty="0" err="1"/>
              <a:t>img</a:t>
            </a:r>
            <a:r>
              <a:rPr lang="en-US" sz="2800" dirty="0"/>
              <a:t>&gt;</a:t>
            </a:r>
          </a:p>
          <a:p>
            <a:pPr lvl="2"/>
            <a:r>
              <a:rPr lang="en-US" sz="2000" dirty="0" err="1"/>
              <a:t>Src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=“../images/example.png” - Specifies the URL of an image</a:t>
            </a:r>
          </a:p>
          <a:p>
            <a:pPr lvl="2"/>
            <a:r>
              <a:rPr lang="en-US" sz="2000" dirty="0"/>
              <a:t>alt=“example text here” - Specifies an alternate text for an image</a:t>
            </a:r>
          </a:p>
          <a:p>
            <a:pPr lvl="2"/>
            <a:r>
              <a:rPr lang="en-US" sz="2000" dirty="0"/>
              <a:t>height=“100” - Specifies the height of an image in pixels</a:t>
            </a:r>
          </a:p>
          <a:p>
            <a:pPr lvl="2"/>
            <a:r>
              <a:rPr lang="en-US" sz="2000" dirty="0"/>
              <a:t>width=“100” - Specifies the width of an image in pixels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2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4000" dirty="0"/>
              <a:t>Unordered List &lt;</a:t>
            </a:r>
            <a:r>
              <a:rPr lang="en-US" sz="4000" dirty="0" err="1"/>
              <a:t>ul</a:t>
            </a:r>
            <a:r>
              <a:rPr lang="en-US" sz="4000" dirty="0"/>
              <a:t>&gt;&lt;/</a:t>
            </a:r>
            <a:r>
              <a:rPr lang="en-US" sz="4000" dirty="0" err="1"/>
              <a:t>ul</a:t>
            </a:r>
            <a:r>
              <a:rPr lang="en-US" sz="4000" dirty="0"/>
              <a:t>&gt; - an unordered html list</a:t>
            </a:r>
          </a:p>
          <a:p>
            <a:pPr lvl="1"/>
            <a:r>
              <a:rPr lang="en-US" sz="4000" dirty="0"/>
              <a:t>Ordered List &lt;</a:t>
            </a:r>
            <a:r>
              <a:rPr lang="en-US" sz="4000" dirty="0" err="1"/>
              <a:t>ol</a:t>
            </a:r>
            <a:r>
              <a:rPr lang="en-US" sz="4000" dirty="0"/>
              <a:t>&gt;&lt;/</a:t>
            </a:r>
            <a:r>
              <a:rPr lang="en-US" sz="4000" dirty="0" err="1"/>
              <a:t>ol</a:t>
            </a:r>
            <a:r>
              <a:rPr lang="en-US" sz="4000" dirty="0"/>
              <a:t>&gt; - an ordered html list</a:t>
            </a:r>
          </a:p>
          <a:p>
            <a:pPr lvl="1"/>
            <a:r>
              <a:rPr lang="en-US" sz="4000" dirty="0"/>
              <a:t>List &lt;li&gt;&lt;/li&gt; - used in &lt;</a:t>
            </a:r>
            <a:r>
              <a:rPr lang="en-US" sz="4000" dirty="0" err="1"/>
              <a:t>ol</a:t>
            </a:r>
            <a:r>
              <a:rPr lang="en-US" sz="4000" dirty="0"/>
              <a:t>&gt; and &lt;</a:t>
            </a:r>
            <a:r>
              <a:rPr lang="en-US" sz="4000" dirty="0" err="1"/>
              <a:t>ul</a:t>
            </a:r>
            <a:r>
              <a:rPr lang="en-US" sz="4000" dirty="0"/>
              <a:t>&gt; to denote a list item</a:t>
            </a:r>
          </a:p>
          <a:p>
            <a:pPr lvl="2"/>
            <a:r>
              <a:rPr lang="en-US" sz="2800" dirty="0"/>
              <a:t>Specifies the value of a list item. The following list items will increment from that number (only for &lt;</a:t>
            </a:r>
            <a:r>
              <a:rPr lang="en-US" sz="2800" dirty="0" err="1"/>
              <a:t>ol</a:t>
            </a:r>
            <a:r>
              <a:rPr lang="en-US" sz="2800" dirty="0"/>
              <a:t>&gt; lists)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58056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894</TotalTime>
  <Words>515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Introduction to Web Development </vt:lpstr>
      <vt:lpstr>Recap of lesson 1</vt:lpstr>
      <vt:lpstr>Reference links</vt:lpstr>
      <vt:lpstr>Recap of Lesson 1 cont.</vt:lpstr>
      <vt:lpstr>Recap of Lesson 1 cont.</vt:lpstr>
      <vt:lpstr>Recap of Lesson 1 cont.</vt:lpstr>
      <vt:lpstr>Lesson 2 – New Tags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James Jordan</dc:creator>
  <cp:lastModifiedBy>James Jordan</cp:lastModifiedBy>
  <cp:revision>18</cp:revision>
  <dcterms:created xsi:type="dcterms:W3CDTF">2014-11-11T20:05:36Z</dcterms:created>
  <dcterms:modified xsi:type="dcterms:W3CDTF">2014-11-25T21:56:59Z</dcterms:modified>
</cp:coreProperties>
</file>