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2DEDF-102B-4718-B503-77EB9655D6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6E145-347F-4486-A9F0-420B21E726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6E145-347F-4486-A9F0-420B21E7260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23D3-E5BE-4DD2-8ED5-9E7EE2BFF0EB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ED3F-E563-4C3F-B962-8E724B66FD7B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DA-4B2F-4DDD-A795-A07C9FFE7765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499-C388-46B2-929F-581845322F81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7A-85B4-4E62-9A66-2BCDAFD2306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B84-7796-4058-950D-5DDCB883C735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C72-8108-416B-B810-ECAD813A7508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CFB-BCBE-4388-AD4A-B17D7A56071B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6A3C-9964-44E5-9852-952FE49B324A}" type="datetime1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DE2-C861-4CEC-AD28-4646BC618A6A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BF4-E12A-4F0C-A9CD-B88931059AD5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49DA1407-FFC6-4F01-9EA9-2BBF2888C5D1}" type="datetime1">
              <a:rPr lang="en-US" smtClean="0"/>
              <a:t>11/6/2023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086600" cy="2514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Flow Diagrams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DFD Level 1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1600200"/>
            <a:ext cx="70205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6450"/>
          </a:xfrm>
        </p:spPr>
        <p:txBody>
          <a:bodyPr/>
          <a:lstStyle/>
          <a:p>
            <a:r>
              <a:rPr lang="en-US"/>
              <a:t>DFD 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It </a:t>
            </a:r>
            <a:r>
              <a:rPr lang="en-US"/>
              <a:t>goes one step deeper into parts of Level 1. </a:t>
            </a:r>
          </a:p>
          <a:p>
            <a:r>
              <a:rPr lang="en-US"/>
              <a:t>It may require more text to reach the necessary level of detail about the system’s functioning.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10"/>
            <a:ext cx="8229600" cy="988695"/>
          </a:xfrm>
        </p:spPr>
        <p:txBody>
          <a:bodyPr/>
          <a:lstStyle/>
          <a:p>
            <a:r>
              <a:rPr lang="en-US"/>
              <a:t>DFD Level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35" y="953770"/>
            <a:ext cx="8552180" cy="5404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Data Flow Diagram?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7909560" cy="38804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data flow diagram (DFD) is a graphical representation of the movement of data between external entities, processes and data stores within a system.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Simply put, DFD’s show how data moves through an information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ym typeface="+mn-ea"/>
              </a:rPr>
              <a:t>Symbols and Notations Used in DFDs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External entity:</a:t>
            </a:r>
            <a:r>
              <a:rPr lang="en-US" sz="2000"/>
              <a:t> an outside system that sends or receives data, communicating with the system being diagrammed. They are the sources and destinations of information entering or leaving the system</a:t>
            </a:r>
          </a:p>
          <a:p>
            <a:r>
              <a:rPr lang="en-US" sz="2000" b="1"/>
              <a:t>Process: </a:t>
            </a:r>
            <a:r>
              <a:rPr lang="en-US" sz="2000"/>
              <a:t>any process that changes the data, producing an output. It might perform computations, or sort data based on logic, or direct the data flow based on business rules. A short label is used to describe the process, such as “Submit payment.”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ym typeface="+mn-ea"/>
              </a:rPr>
              <a:t>Symbols and Notations Used in DFDs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Data store:</a:t>
            </a:r>
            <a:r>
              <a:rPr lang="en-US" sz="2000"/>
              <a:t> files or repositories that hold information for later use, such as a database table or a membership form. Each data store receives a simple label, such as “Orders.”</a:t>
            </a:r>
          </a:p>
          <a:p>
            <a:endParaRPr lang="en-US" sz="2000"/>
          </a:p>
          <a:p>
            <a:r>
              <a:rPr lang="en-US" sz="2000" b="1"/>
              <a:t>Data flow: </a:t>
            </a:r>
            <a:r>
              <a:rPr lang="en-US" sz="2000"/>
              <a:t>the route that data takes between the external entities, processes and data stores. It portrays the interface between the other components and is shown with arrows, typically labeled with a short data name, like “Billing details.”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14045"/>
          </a:xfrm>
        </p:spPr>
        <p:txBody>
          <a:bodyPr/>
          <a:lstStyle/>
          <a:p>
            <a:r>
              <a:rPr lang="en-US" sz="3200">
                <a:sym typeface="+mn-ea"/>
              </a:rPr>
              <a:t>Symbols and Notations Used in DFDs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220" y="889000"/>
            <a:ext cx="6400800" cy="5164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DFD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708525"/>
          </a:xfrm>
        </p:spPr>
        <p:txBody>
          <a:bodyPr/>
          <a:lstStyle/>
          <a:p>
            <a:endParaRPr lang="en-US" sz="2000"/>
          </a:p>
          <a:p>
            <a:r>
              <a:rPr lang="en-US" sz="2000"/>
              <a:t>Each process should have at least one input and an output.</a:t>
            </a:r>
          </a:p>
          <a:p>
            <a:r>
              <a:rPr lang="en-US" sz="2000"/>
              <a:t>Each data store should have at least one data flow in and one data flow out.</a:t>
            </a:r>
          </a:p>
          <a:p>
            <a:r>
              <a:rPr lang="en-US" sz="2000"/>
              <a:t>Data stored in a system must go through a process.</a:t>
            </a:r>
          </a:p>
          <a:p>
            <a:r>
              <a:rPr lang="en-US" sz="2000"/>
              <a:t>All processes in a DFD go to another process or a data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794385"/>
          </a:xfrm>
        </p:spPr>
        <p:txBody>
          <a:bodyPr/>
          <a:lstStyle/>
          <a:p>
            <a:r>
              <a:rPr lang="en-US" sz="3200"/>
              <a:t>DFD levels and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570"/>
            <a:ext cx="8229600" cy="5248910"/>
          </a:xfrm>
        </p:spPr>
        <p:txBody>
          <a:bodyPr/>
          <a:lstStyle/>
          <a:p>
            <a:r>
              <a:rPr lang="en-US" dirty="0"/>
              <a:t>A data flow diagram can </a:t>
            </a:r>
            <a:r>
              <a:rPr lang="" altLang="en-US" dirty="0"/>
              <a:t>be represented </a:t>
            </a:r>
            <a:r>
              <a:rPr lang="en-US" dirty="0"/>
              <a:t>into progressively more detail by using levels and layers, zeroing in on a particular piece.  </a:t>
            </a:r>
          </a:p>
          <a:p>
            <a:r>
              <a:rPr lang="en-US" dirty="0"/>
              <a:t>DFD levels are numbered 0, 1 or 2, and occasionally go to even Level 3 or beyond. </a:t>
            </a:r>
          </a:p>
          <a:p>
            <a:r>
              <a:rPr lang="en-US" dirty="0"/>
              <a:t>The necessary level of detail depends on the scope of what you are trying to accomplish.</a:t>
            </a:r>
          </a:p>
          <a:p>
            <a:r>
              <a:rPr lang="en-GB" dirty="0"/>
              <a:t>Levels of DFD</a:t>
            </a:r>
          </a:p>
          <a:p>
            <a:r>
              <a:rPr lang="en-GB" dirty="0"/>
              <a:t>0-level DFD: It represents the entire system as a single bubble and provides an overall picture of the system.</a:t>
            </a:r>
          </a:p>
          <a:p>
            <a:r>
              <a:rPr lang="en-GB" dirty="0"/>
              <a:t>1-level DFD: It represents the main functions of the system and how they interact with each other. </a:t>
            </a:r>
          </a:p>
          <a:p>
            <a:r>
              <a:rPr lang="en-GB" dirty="0"/>
              <a:t>2-level DFD: It represents the processes within each function of the system and how they interact with each other.</a:t>
            </a:r>
          </a:p>
          <a:p>
            <a:r>
              <a:rPr lang="en-GB" dirty="0"/>
              <a:t>3-level DFD: It represents the data flow within each process and how the data is transformed and stored.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Level 0</a:t>
            </a:r>
            <a:r>
              <a:rPr lang="" altLang="en-US"/>
              <a:t>-</a:t>
            </a:r>
            <a:r>
              <a:rPr lang="en-US"/>
              <a:t>Context Diagram.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05" y="1251585"/>
            <a:ext cx="8229600" cy="2588895"/>
          </a:xfrm>
        </p:spPr>
        <p:txBody>
          <a:bodyPr/>
          <a:lstStyle/>
          <a:p>
            <a:pPr algn="just"/>
            <a:r>
              <a:rPr lang="en-US"/>
              <a:t>basic overview of the whole system or process being analyzed or modeled.</a:t>
            </a:r>
          </a:p>
          <a:p>
            <a:pPr algn="just"/>
            <a:r>
              <a:rPr lang="en-US"/>
              <a:t> It’s designed to be an at-a-glance view, showing the system as a single high-level process, with its relationship to external entities. </a:t>
            </a:r>
          </a:p>
          <a:p>
            <a:pPr algn="just"/>
            <a:r>
              <a:rPr lang="" altLang="en-US"/>
              <a:t>Its used by </a:t>
            </a:r>
            <a:r>
              <a:rPr lang="en-US"/>
              <a:t>a wide audience, including stakeholders, business analysts, data analysts and developers </a:t>
            </a:r>
            <a:r>
              <a:rPr lang="" altLang="en-US"/>
              <a:t>to understand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4000500"/>
            <a:ext cx="62293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46455"/>
          </a:xfrm>
        </p:spPr>
        <p:txBody>
          <a:bodyPr/>
          <a:lstStyle/>
          <a:p>
            <a:r>
              <a:rPr lang="en-US"/>
              <a:t>DFD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045"/>
            <a:ext cx="8229600" cy="5004435"/>
          </a:xfrm>
        </p:spPr>
        <p:txBody>
          <a:bodyPr/>
          <a:lstStyle/>
          <a:p>
            <a:r>
              <a:rPr lang="" altLang="en-US"/>
              <a:t>It p</a:t>
            </a:r>
            <a:r>
              <a:rPr lang="en-US"/>
              <a:t>rovides a more detailed breakout of pieces of the Context Level Diagram.</a:t>
            </a:r>
          </a:p>
          <a:p>
            <a:endParaRPr lang="en-US"/>
          </a:p>
          <a:p>
            <a:r>
              <a:rPr lang="" altLang="en-US"/>
              <a:t>It </a:t>
            </a:r>
            <a:r>
              <a:rPr lang="en-US"/>
              <a:t>highlight</a:t>
            </a:r>
            <a:r>
              <a:rPr lang="" altLang="en-US"/>
              <a:t>s</a:t>
            </a:r>
            <a:r>
              <a:rPr lang="en-US"/>
              <a:t> the main functions carried out by the system, as </a:t>
            </a:r>
            <a:r>
              <a:rPr lang="" altLang="en-US"/>
              <a:t>we</a:t>
            </a:r>
            <a:r>
              <a:rPr lang="en-US"/>
              <a:t> break down the high-level process of the Context Diagram into its subprocesses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600</Words>
  <Application>Microsoft Office PowerPoint</Application>
  <PresentationFormat>On-screen Show (4:3)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1_Default Design</vt:lpstr>
      <vt:lpstr>Data Flow Diagrams</vt:lpstr>
      <vt:lpstr>What is a Data Flow Diagram?</vt:lpstr>
      <vt:lpstr>Symbols and Notations Used in DFDs</vt:lpstr>
      <vt:lpstr>Symbols and Notations Used in DFDs</vt:lpstr>
      <vt:lpstr>Symbols and Notations Used in DFDs</vt:lpstr>
      <vt:lpstr>DFD rules</vt:lpstr>
      <vt:lpstr>DFD levels and layers</vt:lpstr>
      <vt:lpstr>DFD Level 0-Context Diagram.</vt:lpstr>
      <vt:lpstr>DFD Level 1</vt:lpstr>
      <vt:lpstr>DFD Level 1 </vt:lpstr>
      <vt:lpstr>DFD Level 2</vt:lpstr>
      <vt:lpstr>DFD Level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Bennett</dc:creator>
  <cp:lastModifiedBy>Sandeep Kumar</cp:lastModifiedBy>
  <cp:revision>67</cp:revision>
  <dcterms:created xsi:type="dcterms:W3CDTF">2021-02-10T08:11:12Z</dcterms:created>
  <dcterms:modified xsi:type="dcterms:W3CDTF">2023-11-06T13:31:10Z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