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0362895" cy="7772400"/>
  <p:notesSz cx="7772400" cy="103628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image" Target="../media/image-1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image" Target="../media/image-3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7772171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ON-SITE GREENHOUSE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914400" y="914400"/>
            <a:ext cx="7772171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venir Regular" pitchFamily="34" charset="0"/>
                <a:ea typeface="Avenir Regular" pitchFamily="34" charset="-122"/>
                <a:cs typeface="Avenir Regular" pitchFamily="34" charset="-120"/>
              </a:rPr>
              <a:t>WE SOURCE INGREDIENTS FROM OUR ON-SITE...</a:t>
            </a:r>
            <a:endParaRPr lang="en-US" sz="1100" dirty="0"/>
          </a:p>
        </p:txBody>
      </p:sp>
      <p:sp>
        <p:nvSpPr>
          <p:cNvPr id="4" name="Text 2"/>
          <p:cNvSpPr/>
          <p:nvPr/>
        </p:nvSpPr>
        <p:spPr>
          <a:xfrm>
            <a:off x="914400" y="1188720"/>
            <a:ext cx="36576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venir Book" pitchFamily="34" charset="0"/>
                <a:ea typeface="Avenir Book" pitchFamily="34" charset="-122"/>
                <a:cs typeface="Avenir Book" pitchFamily="34" charset="-120"/>
              </a:rPr>
              <a:t>At Paramount Events, our green-forward initiatives...</a:t>
            </a:r>
            <a:endParaRPr lang="en-US" sz="1000" dirty="0"/>
          </a:p>
        </p:txBody>
      </p:sp>
      <p:sp>
        <p:nvSpPr>
          <p:cNvPr id="5" name="Text 3"/>
          <p:cNvSpPr/>
          <p:nvPr/>
        </p:nvSpPr>
        <p:spPr>
          <a:xfrm>
            <a:off x="6629400" y="5029200"/>
            <a:ext cx="2743200" cy="9144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r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SUSTAINABILITY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5715000" y="6126480"/>
            <a:ext cx="36576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venir Regular" pitchFamily="34" charset="0"/>
                <a:ea typeface="Avenir Regular" pitchFamily="34" charset="-122"/>
                <a:cs typeface="Avenir Regular" pitchFamily="34" charset="-120"/>
              </a:rPr>
              <a:t>WE FOCUS ON SUSTAINABILITY &amp; GREEN-CERTIFIED...</a:t>
            </a:r>
            <a:endParaRPr lang="en-US" sz="1100" dirty="0"/>
          </a:p>
        </p:txBody>
      </p:sp>
      <p:sp>
        <p:nvSpPr>
          <p:cNvPr id="7" name="Text 5"/>
          <p:cNvSpPr/>
          <p:nvPr/>
        </p:nvSpPr>
        <p:spPr>
          <a:xfrm>
            <a:off x="5715000" y="6309360"/>
            <a:ext cx="3657600" cy="1371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venir Book" pitchFamily="34" charset="0"/>
                <a:ea typeface="Avenir Book" pitchFamily="34" charset="-122"/>
                <a:cs typeface="Avenir Book" pitchFamily="34" charset="-120"/>
              </a:rPr>
              <a:t>Our sustainability efforts include composting on-site...</a:t>
            </a:r>
            <a:endParaRPr lang="en-US" sz="1000" dirty="0"/>
          </a:p>
        </p:txBody>
      </p:sp>
      <p:sp>
        <p:nvSpPr>
          <p:cNvPr id="8" name="Text 6"/>
          <p:cNvSpPr/>
          <p:nvPr/>
        </p:nvSpPr>
        <p:spPr>
          <a:xfrm>
            <a:off x="640080" y="3886200"/>
            <a:ext cx="7772171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0" dirty="0">
                <a:solidFill>
                  <a:srgbClr val="000000">
                    <a:alpha val="5000"/>
                  </a:srgbClr>
                </a:solidFill>
                <a:latin typeface="Avenir Book" pitchFamily="34" charset="0"/>
                <a:ea typeface="Avenir Book" pitchFamily="34" charset="-122"/>
                <a:cs typeface="Avenir Book" pitchFamily="34" charset="-120"/>
              </a:rPr>
              <a:t>fresh</a:t>
            </a:r>
            <a:endParaRPr lang="en-US" sz="18000" dirty="0"/>
          </a:p>
        </p:txBody>
      </p:sp>
      <p:pic>
        <p:nvPicPr>
          <p:cNvPr id="9" name="Image 0" descr="./images/page1-1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0" y="457200"/>
            <a:ext cx="3200400" cy="4114800"/>
          </a:xfrm>
          <a:prstGeom prst="rect">
            <a:avLst/>
          </a:prstGeom>
        </p:spPr>
      </p:pic>
      <p:pic>
        <p:nvPicPr>
          <p:cNvPr id="10" name="Image 1" descr="./images/page1-2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0"/>
            <a:ext cx="4206240" cy="2743200"/>
          </a:xfrm>
          <a:prstGeom prst="rect">
            <a:avLst/>
          </a:prstGeom>
        </p:spPr>
      </p:pic>
      <p:sp>
        <p:nvSpPr>
          <p:cNvPr id="11" name="Shape 7"/>
          <p:cNvSpPr/>
          <p:nvPr/>
        </p:nvSpPr>
        <p:spPr>
          <a:xfrm>
            <a:off x="9601200" y="5029200"/>
            <a:ext cx="0" cy="164592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  <p:sp>
        <p:nvSpPr>
          <p:cNvPr id="12" name="Shape 8"/>
          <p:cNvSpPr/>
          <p:nvPr/>
        </p:nvSpPr>
        <p:spPr>
          <a:xfrm>
            <a:off x="685800" y="1188720"/>
            <a:ext cx="0" cy="274320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43600" y="640080"/>
            <a:ext cx="3200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FLAWLESS EXPERIENCE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5486400" y="914400"/>
            <a:ext cx="3657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venir Regular" pitchFamily="34" charset="0"/>
                <a:ea typeface="Avenir Regular" pitchFamily="34" charset="-122"/>
                <a:cs typeface="Avenir Regular" pitchFamily="34" charset="-120"/>
              </a:rPr>
              <a:t>WE UNDERSTAND THE IMPORTANCE OF PULLING...</a:t>
            </a:r>
            <a:endParaRPr lang="en-US" sz="1100" dirty="0"/>
          </a:p>
        </p:txBody>
      </p:sp>
      <p:sp>
        <p:nvSpPr>
          <p:cNvPr id="4" name="Text 2"/>
          <p:cNvSpPr/>
          <p:nvPr/>
        </p:nvSpPr>
        <p:spPr>
          <a:xfrm>
            <a:off x="5943600" y="1554480"/>
            <a:ext cx="32004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buNone/>
            </a:pPr>
            <a:r>
              <a:rPr lang="en-US" sz="1050" dirty="0">
                <a:solidFill>
                  <a:srgbClr val="000000"/>
                </a:solidFill>
                <a:latin typeface="Avenir Book" pitchFamily="34" charset="0"/>
                <a:ea typeface="Avenir Book" pitchFamily="34" charset="-122"/>
                <a:cs typeface="Avenir Book" pitchFamily="34" charset="-120"/>
              </a:rPr>
              <a:t>No matter the guest count, venue, or reason for celebrating...</a:t>
            </a:r>
            <a:endParaRPr lang="en-US" sz="1050" dirty="0"/>
          </a:p>
        </p:txBody>
      </p:sp>
      <p:sp>
        <p:nvSpPr>
          <p:cNvPr id="5" name="Text 3"/>
          <p:cNvSpPr/>
          <p:nvPr/>
        </p:nvSpPr>
        <p:spPr>
          <a:xfrm>
            <a:off x="914400" y="3886200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venir Regular" pitchFamily="34" charset="0"/>
                <a:ea typeface="Avenir Regular" pitchFamily="34" charset="-122"/>
                <a:cs typeface="Avenir Regular" pitchFamily="34" charset="-120"/>
              </a:rPr>
              <a:t>HI, I'M CHLOE BRYNIARSKI!</a:t>
            </a:r>
            <a:endParaRPr lang="en-US" sz="1100" dirty="0"/>
          </a:p>
        </p:txBody>
      </p:sp>
      <p:sp>
        <p:nvSpPr>
          <p:cNvPr id="6" name="Text 4"/>
          <p:cNvSpPr/>
          <p:nvPr/>
        </p:nvSpPr>
        <p:spPr>
          <a:xfrm>
            <a:off x="914400" y="4114800"/>
            <a:ext cx="32004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050" dirty="0">
                <a:solidFill>
                  <a:srgbClr val="000000"/>
                </a:solidFill>
                <a:latin typeface="Avenir Book" pitchFamily="34" charset="0"/>
                <a:ea typeface="Avenir Book" pitchFamily="34" charset="-122"/>
                <a:cs typeface="Avenir Book" pitchFamily="34" charset="-120"/>
              </a:rPr>
              <a:t>I'll be your catering experience manager. Based on...</a:t>
            </a:r>
            <a:endParaRPr lang="en-US" sz="1050" dirty="0"/>
          </a:p>
        </p:txBody>
      </p:sp>
      <p:sp>
        <p:nvSpPr>
          <p:cNvPr id="7" name="Text 5"/>
          <p:cNvSpPr/>
          <p:nvPr/>
        </p:nvSpPr>
        <p:spPr>
          <a:xfrm>
            <a:off x="914400" y="5029200"/>
            <a:ext cx="36576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venir Regular" pitchFamily="34" charset="0"/>
                <a:ea typeface="Avenir Regular" pitchFamily="34" charset="-122"/>
                <a:cs typeface="Avenir Regular" pitchFamily="34" charset="-120"/>
              </a:rPr>
              <a:t>CALL CHLOE BRYNIARSKI OR EMAIL CBRYNIARSKI@PARAMOUNTEVENTSCHICAGO.COM</a:t>
            </a:r>
            <a:endParaRPr lang="en-US" sz="1100" dirty="0"/>
          </a:p>
        </p:txBody>
      </p:sp>
      <p:pic>
        <p:nvPicPr>
          <p:cNvPr id="8" name="Image 0" descr="./images/avatar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1188720"/>
            <a:ext cx="2286000" cy="2286000"/>
          </a:xfrm>
          <a:prstGeom prst="ellipse">
            <a:avLst/>
          </a:prstGeom>
        </p:spPr>
      </p:pic>
      <p:pic>
        <p:nvPicPr>
          <p:cNvPr id="9" name="Image 1" descr="./images/page2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560320"/>
            <a:ext cx="3383280" cy="3200400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0" y="5669280"/>
            <a:ext cx="10362895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0" dirty="0">
                <a:solidFill>
                  <a:srgbClr val="000000">
                    <a:alpha val="5000"/>
                  </a:srgbClr>
                </a:solidFill>
                <a:latin typeface="Avenir Book" pitchFamily="34" charset="0"/>
                <a:ea typeface="Avenir Book" pitchFamily="34" charset="-122"/>
                <a:cs typeface="Avenir Book" pitchFamily="34" charset="-120"/>
              </a:rPr>
              <a:t>Our team</a:t>
            </a:r>
            <a:endParaRPr lang="en-US" sz="18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640080"/>
            <a:ext cx="3200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An Overview of your Event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457200" y="1188720"/>
            <a:ext cx="3200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Avenir Regular" pitchFamily="34" charset="0"/>
                <a:ea typeface="Avenir Regular" pitchFamily="34" charset="-122"/>
                <a:cs typeface="Avenir Regular" pitchFamily="34" charset="-120"/>
              </a:rPr>
              <a:t>Client Information</a:t>
            </a:r>
            <a:endParaRPr lang="en-US" sz="900" dirty="0"/>
          </a:p>
        </p:txBody>
      </p:sp>
      <p:sp>
        <p:nvSpPr>
          <p:cNvPr id="4" name="Text 2"/>
          <p:cNvSpPr/>
          <p:nvPr/>
        </p:nvSpPr>
        <p:spPr>
          <a:xfrm>
            <a:off x="457200" y="1463040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000000"/>
                </a:solidFill>
                <a:latin typeface="Avenir Book" pitchFamily="34" charset="0"/>
                <a:ea typeface="Avenir Book" pitchFamily="34" charset="-122"/>
                <a:cs typeface="Avenir Book" pitchFamily="34" charset="-120"/>
              </a:rPr>
              <a:t>Client Name</a:t>
            </a:r>
            <a:endParaRPr lang="en-US" sz="900" dirty="0"/>
          </a:p>
        </p:txBody>
      </p:sp>
      <p:sp>
        <p:nvSpPr>
          <p:cNvPr id="5" name="Text 3"/>
          <p:cNvSpPr/>
          <p:nvPr/>
        </p:nvSpPr>
        <p:spPr>
          <a:xfrm>
            <a:off x="457200" y="1645920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000000"/>
                </a:solidFill>
                <a:latin typeface="Avenir Book" pitchFamily="34" charset="0"/>
                <a:ea typeface="Avenir Book" pitchFamily="34" charset="-122"/>
                <a:cs typeface="Avenir Book" pitchFamily="34" charset="-120"/>
              </a:rPr>
              <a:t>Client Email</a:t>
            </a:r>
            <a:endParaRPr lang="en-US" sz="900" dirty="0"/>
          </a:p>
        </p:txBody>
      </p:sp>
      <p:sp>
        <p:nvSpPr>
          <p:cNvPr id="6" name="Text 4"/>
          <p:cNvSpPr/>
          <p:nvPr/>
        </p:nvSpPr>
        <p:spPr>
          <a:xfrm>
            <a:off x="457200" y="2011680"/>
            <a:ext cx="3200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Avenir Regular" pitchFamily="34" charset="0"/>
                <a:ea typeface="Avenir Regular" pitchFamily="34" charset="-122"/>
                <a:cs typeface="Avenir Regular" pitchFamily="34" charset="-120"/>
              </a:rPr>
              <a:t>Date</a:t>
            </a:r>
            <a:endParaRPr lang="en-US" sz="900" dirty="0"/>
          </a:p>
        </p:txBody>
      </p:sp>
      <p:sp>
        <p:nvSpPr>
          <p:cNvPr id="7" name="Text 5"/>
          <p:cNvSpPr/>
          <p:nvPr/>
        </p:nvSpPr>
        <p:spPr>
          <a:xfrm>
            <a:off x="457200" y="2286000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000000"/>
                </a:solidFill>
                <a:latin typeface="Avenir Book" pitchFamily="34" charset="0"/>
                <a:ea typeface="Avenir Book" pitchFamily="34" charset="-122"/>
                <a:cs typeface="Avenir Book" pitchFamily="34" charset="-120"/>
              </a:rPr>
              <a:t>Saturday, May 5, 2029</a:t>
            </a:r>
            <a:endParaRPr lang="en-US" sz="900" dirty="0"/>
          </a:p>
        </p:txBody>
      </p:sp>
      <p:sp>
        <p:nvSpPr>
          <p:cNvPr id="8" name="Text 6"/>
          <p:cNvSpPr/>
          <p:nvPr/>
        </p:nvSpPr>
        <p:spPr>
          <a:xfrm>
            <a:off x="457200" y="2560320"/>
            <a:ext cx="3200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Avenir Regular" pitchFamily="34" charset="0"/>
                <a:ea typeface="Avenir Regular" pitchFamily="34" charset="-122"/>
                <a:cs typeface="Avenir Regular" pitchFamily="34" charset="-120"/>
              </a:rPr>
              <a:t>Venue Information</a:t>
            </a:r>
            <a:endParaRPr lang="en-US" sz="900" dirty="0"/>
          </a:p>
        </p:txBody>
      </p:sp>
      <p:sp>
        <p:nvSpPr>
          <p:cNvPr id="9" name="Text 7"/>
          <p:cNvSpPr/>
          <p:nvPr/>
        </p:nvSpPr>
        <p:spPr>
          <a:xfrm>
            <a:off x="457200" y="2834640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000000"/>
                </a:solidFill>
                <a:latin typeface="Avenir Book" pitchFamily="34" charset="0"/>
                <a:ea typeface="Avenir Book" pitchFamily="34" charset="-122"/>
                <a:cs typeface="Avenir Book" pitchFamily="34" charset="-120"/>
              </a:rPr>
              <a:t>Chicago History Museum</a:t>
            </a:r>
            <a:endParaRPr lang="en-US" sz="900" dirty="0"/>
          </a:p>
        </p:txBody>
      </p:sp>
      <p:sp>
        <p:nvSpPr>
          <p:cNvPr id="10" name="Text 8"/>
          <p:cNvSpPr/>
          <p:nvPr/>
        </p:nvSpPr>
        <p:spPr>
          <a:xfrm>
            <a:off x="457200" y="3017520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000000"/>
                </a:solidFill>
                <a:latin typeface="Avenir Book" pitchFamily="34" charset="0"/>
                <a:ea typeface="Avenir Book" pitchFamily="34" charset="-122"/>
                <a:cs typeface="Avenir Book" pitchFamily="34" charset="-120"/>
              </a:rPr>
              <a:t>1601 N. Clark St</a:t>
            </a:r>
            <a:endParaRPr lang="en-US" sz="900" dirty="0"/>
          </a:p>
        </p:txBody>
      </p:sp>
      <p:sp>
        <p:nvSpPr>
          <p:cNvPr id="11" name="Text 9"/>
          <p:cNvSpPr/>
          <p:nvPr/>
        </p:nvSpPr>
        <p:spPr>
          <a:xfrm>
            <a:off x="457200" y="3200400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000000"/>
                </a:solidFill>
                <a:latin typeface="Avenir Book" pitchFamily="34" charset="0"/>
                <a:ea typeface="Avenir Book" pitchFamily="34" charset="-122"/>
                <a:cs typeface="Avenir Book" pitchFamily="34" charset="-120"/>
              </a:rPr>
              <a:t>Illinois, Chicago, 60614</a:t>
            </a:r>
            <a:endParaRPr lang="en-US" sz="900" dirty="0"/>
          </a:p>
        </p:txBody>
      </p:sp>
      <p:sp>
        <p:nvSpPr>
          <p:cNvPr id="12" name="Text 10"/>
          <p:cNvSpPr/>
          <p:nvPr/>
        </p:nvSpPr>
        <p:spPr>
          <a:xfrm>
            <a:off x="457200" y="3566160"/>
            <a:ext cx="3200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Avenir Regular" pitchFamily="34" charset="0"/>
                <a:ea typeface="Avenir Regular" pitchFamily="34" charset="-122"/>
                <a:cs typeface="Avenir Regular" pitchFamily="34" charset="-120"/>
              </a:rPr>
              <a:t>Sample Timeline</a:t>
            </a:r>
            <a:endParaRPr lang="en-US" sz="900" dirty="0"/>
          </a:p>
        </p:txBody>
      </p:sp>
      <p:graphicFrame>
        <p:nvGraphicFramePr>
          <p:cNvPr id="4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3840480"/>
          <a:ext cx="4572000" cy="914400"/>
        </p:xfrm>
        <a:graphic>
          <a:graphicData uri="http://schemas.openxmlformats.org/drawingml/2006/table">
            <a:tbl>
              <a:tblPr/>
              <a:tblGrid>
                <a:gridCol w="914400"/>
                <a:gridCol w="3657600"/>
              </a:tblGrid>
              <a:tr h="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 (Body)" pitchFamily="34" charset="0"/>
                          <a:ea typeface="Calibri (Body)" pitchFamily="34" charset="-122"/>
                          <a:cs typeface="Calibri (Body)" pitchFamily="34" charset="-120"/>
                        </a:rPr>
                        <a:t>3:00pm</a:t>
                      </a:r>
                      <a:endParaRPr lang="en-US" sz="800" dirty="0">
                        <a:latin typeface="Calibri (Body)" charset="0"/>
                        <a:ea typeface="Calibri (Body)" charset="0"/>
                        <a:cs typeface="Calibri (Body)" charset="0"/>
                      </a:endParaRPr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 (Body)" pitchFamily="34" charset="0"/>
                          <a:ea typeface="Calibri (Body)" pitchFamily="34" charset="-122"/>
                          <a:cs typeface="Calibri (Body)" pitchFamily="34" charset="-120"/>
                        </a:rPr>
                        <a:t>Paramount Events Team Arrives for Set Up</a:t>
                      </a:r>
                      <a:endParaRPr lang="en-US" sz="800" dirty="0">
                        <a:latin typeface="Calibri (Body)" charset="0"/>
                        <a:ea typeface="Calibri (Body)" charset="0"/>
                        <a:cs typeface="Calibri (Body)" charset="0"/>
                      </a:endParaRPr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 (Body)" pitchFamily="34" charset="0"/>
                          <a:ea typeface="Calibri (Body)" pitchFamily="34" charset="-122"/>
                          <a:cs typeface="Calibri (Body)" pitchFamily="34" charset="-120"/>
                        </a:rPr>
                        <a:t>6:00pm</a:t>
                      </a:r>
                      <a:endParaRPr lang="en-US" sz="800" dirty="0">
                        <a:latin typeface="Calibri (Body)" charset="0"/>
                        <a:ea typeface="Calibri (Body)" charset="0"/>
                        <a:cs typeface="Calibri (Body)" charset="0"/>
                      </a:endParaRPr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 (Body)" pitchFamily="34" charset="0"/>
                          <a:ea typeface="Calibri (Body)" pitchFamily="34" charset="-122"/>
                          <a:cs typeface="Calibri (Body)" pitchFamily="34" charset="-120"/>
                        </a:rPr>
                        <a:t>Cocktail Reception Begins</a:t>
                      </a:r>
                      <a:endParaRPr lang="en-US" sz="800" dirty="0">
                        <a:latin typeface="Calibri (Body)" charset="0"/>
                        <a:ea typeface="Calibri (Body)" charset="0"/>
                        <a:cs typeface="Calibri (Body)" charset="0"/>
                      </a:endParaRPr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endParaRPr lang="en-US" sz="800" dirty="0">
                        <a:latin typeface="Calibri (Body)" charset="0"/>
                        <a:ea typeface="Calibri (Body)" charset="0"/>
                        <a:cs typeface="Calibri (Body)" charset="0"/>
                      </a:endParaRPr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 (Body)" pitchFamily="34" charset="0"/>
                          <a:ea typeface="Calibri (Body)" pitchFamily="34" charset="-122"/>
                          <a:cs typeface="Calibri (Body)" pitchFamily="34" charset="-120"/>
                        </a:rPr>
                        <a:t>Bars Open</a:t>
                      </a:r>
                      <a:endParaRPr lang="en-US" sz="800" dirty="0">
                        <a:latin typeface="Calibri (Body)" charset="0"/>
                        <a:ea typeface="Calibri (Body)" charset="0"/>
                        <a:cs typeface="Calibri (Body)" charset="0"/>
                      </a:endParaRPr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endParaRPr lang="en-US" sz="800" dirty="0">
                        <a:latin typeface="Calibri (Body)" charset="0"/>
                        <a:ea typeface="Calibri (Body)" charset="0"/>
                        <a:cs typeface="Calibri (Body)" charset="0"/>
                      </a:endParaRPr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 (Body)" pitchFamily="34" charset="0"/>
                          <a:ea typeface="Calibri (Body)" pitchFamily="34" charset="-122"/>
                          <a:cs typeface="Calibri (Body)" pitchFamily="34" charset="-120"/>
                        </a:rPr>
                        <a:t>Hors D'ouvre Passing Begins</a:t>
                      </a:r>
                      <a:endParaRPr lang="en-US" sz="800" dirty="0">
                        <a:latin typeface="Calibri (Body)" charset="0"/>
                        <a:ea typeface="Calibri (Body)" charset="0"/>
                        <a:cs typeface="Calibri (Body)" charset="0"/>
                      </a:endParaRPr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 (Body)" pitchFamily="34" charset="0"/>
                          <a:ea typeface="Calibri (Body)" pitchFamily="34" charset="-122"/>
                          <a:cs typeface="Calibri (Body)" pitchFamily="34" charset="-120"/>
                        </a:rPr>
                        <a:t>6:30</a:t>
                      </a:r>
                      <a:endParaRPr lang="en-US" sz="800" dirty="0">
                        <a:latin typeface="Calibri (Body)" charset="0"/>
                        <a:ea typeface="Calibri (Body)" charset="0"/>
                        <a:cs typeface="Calibri (Body)" charset="0"/>
                      </a:endParaRPr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 (Body)" pitchFamily="34" charset="0"/>
                          <a:ea typeface="Calibri (Body)" pitchFamily="34" charset="-122"/>
                          <a:cs typeface="Calibri (Body)" pitchFamily="34" charset="-120"/>
                        </a:rPr>
                        <a:t>Hors D'ouvre Stations Open</a:t>
                      </a:r>
                      <a:endParaRPr lang="en-US" sz="800" dirty="0">
                        <a:latin typeface="Calibri (Body)" charset="0"/>
                        <a:ea typeface="Calibri (Body)" charset="0"/>
                        <a:cs typeface="Calibri (Body)" charset="0"/>
                      </a:endParaRPr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 (Body)" pitchFamily="34" charset="0"/>
                          <a:ea typeface="Calibri (Body)" pitchFamily="34" charset="-122"/>
                          <a:cs typeface="Calibri (Body)" pitchFamily="34" charset="-120"/>
                        </a:rPr>
                        <a:t>7:00pm</a:t>
                      </a:r>
                      <a:endParaRPr lang="en-US" sz="800" dirty="0">
                        <a:latin typeface="Calibri (Body)" charset="0"/>
                        <a:ea typeface="Calibri (Body)" charset="0"/>
                        <a:cs typeface="Calibri (Body)" charset="0"/>
                      </a:endParaRPr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 (Body)" pitchFamily="34" charset="0"/>
                          <a:ea typeface="Calibri (Body)" pitchFamily="34" charset="-122"/>
                          <a:cs typeface="Calibri (Body)" pitchFamily="34" charset="-120"/>
                        </a:rPr>
                        <a:t>Hors D'ouvre Passing Concludes</a:t>
                      </a:r>
                      <a:endParaRPr lang="en-US" sz="800" dirty="0">
                        <a:latin typeface="Calibri (Body)" charset="0"/>
                        <a:ea typeface="Calibri (Body)" charset="0"/>
                        <a:cs typeface="Calibri (Body)" charset="0"/>
                      </a:endParaRPr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 (Body)" pitchFamily="34" charset="0"/>
                          <a:ea typeface="Calibri (Body)" pitchFamily="34" charset="-122"/>
                          <a:cs typeface="Calibri (Body)" pitchFamily="34" charset="-120"/>
                        </a:rPr>
                        <a:t>8:00pm</a:t>
                      </a:r>
                      <a:endParaRPr lang="en-US" sz="800" dirty="0">
                        <a:latin typeface="Calibri (Body)" charset="0"/>
                        <a:ea typeface="Calibri (Body)" charset="0"/>
                        <a:cs typeface="Calibri (Body)" charset="0"/>
                      </a:endParaRPr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 (Body)" pitchFamily="34" charset="0"/>
                          <a:ea typeface="Calibri (Body)" pitchFamily="34" charset="-122"/>
                          <a:cs typeface="Calibri (Body)" pitchFamily="34" charset="-120"/>
                        </a:rPr>
                        <a:t>Event Concludes</a:t>
                      </a:r>
                      <a:endParaRPr lang="en-US" sz="800" dirty="0">
                        <a:latin typeface="Calibri (Body)" charset="0"/>
                        <a:ea typeface="Calibri (Body)" charset="0"/>
                        <a:cs typeface="Calibri (Body)" charset="0"/>
                      </a:endParaRPr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endParaRPr lang="en-US" sz="800" dirty="0">
                        <a:latin typeface="Calibri (Body)" charset="0"/>
                        <a:ea typeface="Calibri (Body)" charset="0"/>
                        <a:cs typeface="Calibri (Body)" charset="0"/>
                      </a:endParaRPr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 (Body)" pitchFamily="34" charset="0"/>
                          <a:ea typeface="Calibri (Body)" pitchFamily="34" charset="-122"/>
                          <a:cs typeface="Calibri (Body)" pitchFamily="34" charset="-120"/>
                        </a:rPr>
                        <a:t>Event Concludes</a:t>
                      </a:r>
                      <a:endParaRPr lang="en-US" sz="800" dirty="0">
                        <a:latin typeface="Calibri (Body)" charset="0"/>
                        <a:ea typeface="Calibri (Body)" charset="0"/>
                        <a:cs typeface="Calibri (Body)" charset="0"/>
                      </a:endParaRPr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endParaRPr lang="en-US" sz="800" dirty="0">
                        <a:latin typeface="Calibri (Body)" charset="0"/>
                        <a:ea typeface="Calibri (Body)" charset="0"/>
                        <a:cs typeface="Calibri (Body)" charset="0"/>
                      </a:endParaRPr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 (Body)" pitchFamily="34" charset="0"/>
                          <a:ea typeface="Calibri (Body)" pitchFamily="34" charset="-122"/>
                          <a:cs typeface="Calibri (Body)" pitchFamily="34" charset="-120"/>
                        </a:rPr>
                        <a:t>Event Concludes</a:t>
                      </a:r>
                      <a:endParaRPr lang="en-US" sz="800" dirty="0">
                        <a:latin typeface="Calibri (Body)" charset="0"/>
                        <a:ea typeface="Calibri (Body)" charset="0"/>
                        <a:cs typeface="Calibri (Body)" charset="0"/>
                      </a:endParaRPr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 (Body)" pitchFamily="34" charset="0"/>
                          <a:ea typeface="Calibri (Body)" pitchFamily="34" charset="-122"/>
                          <a:cs typeface="Calibri (Body)" pitchFamily="34" charset="-120"/>
                        </a:rPr>
                        <a:t>9:00pm</a:t>
                      </a:r>
                      <a:endParaRPr lang="en-US" sz="800" dirty="0">
                        <a:latin typeface="Calibri (Body)" charset="0"/>
                        <a:ea typeface="Calibri (Body)" charset="0"/>
                        <a:cs typeface="Calibri (Body)" charset="0"/>
                      </a:endParaRPr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 (Body)" pitchFamily="34" charset="0"/>
                          <a:ea typeface="Calibri (Body)" pitchFamily="34" charset="-122"/>
                          <a:cs typeface="Calibri (Body)" pitchFamily="34" charset="-120"/>
                        </a:rPr>
                        <a:t>Paramount Events Completes Breakdown</a:t>
                      </a:r>
                      <a:endParaRPr lang="en-US" sz="800" dirty="0">
                        <a:latin typeface="Calibri (Body)" charset="0"/>
                        <a:ea typeface="Calibri (Body)" charset="0"/>
                        <a:cs typeface="Calibri (Body)" charset="0"/>
                      </a:endParaRPr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4" name="Text 11"/>
          <p:cNvSpPr/>
          <p:nvPr/>
        </p:nvSpPr>
        <p:spPr>
          <a:xfrm>
            <a:off x="457200" y="6035040"/>
            <a:ext cx="3200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00000"/>
                </a:solidFill>
                <a:latin typeface="Avenir Regular" pitchFamily="34" charset="0"/>
                <a:ea typeface="Avenir Regular" pitchFamily="34" charset="-122"/>
                <a:cs typeface="Avenir Regular" pitchFamily="34" charset="-120"/>
              </a:rPr>
              <a:t>Guest Count</a:t>
            </a:r>
            <a:endParaRPr lang="en-US" sz="1100" dirty="0"/>
          </a:p>
        </p:txBody>
      </p:sp>
      <p:sp>
        <p:nvSpPr>
          <p:cNvPr id="15" name="Text 12"/>
          <p:cNvSpPr/>
          <p:nvPr/>
        </p:nvSpPr>
        <p:spPr>
          <a:xfrm>
            <a:off x="457200" y="6309360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venir Book" pitchFamily="34" charset="0"/>
                <a:ea typeface="Avenir Book" pitchFamily="34" charset="-122"/>
                <a:cs typeface="Avenir Book" pitchFamily="34" charset="-120"/>
              </a:rPr>
              <a:t>600</a:t>
            </a:r>
            <a:endParaRPr lang="en-US" sz="1100" dirty="0"/>
          </a:p>
        </p:txBody>
      </p:sp>
      <p:pic>
        <p:nvPicPr>
          <p:cNvPr id="16" name="Image 0" descr="./images/page3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3775" y="0"/>
            <a:ext cx="4389120" cy="7772400"/>
          </a:xfrm>
          <a:prstGeom prst="rect">
            <a:avLst/>
          </a:prstGeom>
        </p:spPr>
      </p:pic>
      <p:pic>
        <p:nvPicPr>
          <p:cNvPr id="17" name="Image 1" descr="./images/logo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675120"/>
            <a:ext cx="457200" cy="548640"/>
          </a:xfrm>
          <a:prstGeom prst="rect">
            <a:avLst/>
          </a:prstGeom>
        </p:spPr>
      </p:pic>
      <p:sp>
        <p:nvSpPr>
          <p:cNvPr id="18" name="Shape 13"/>
          <p:cNvSpPr/>
          <p:nvPr/>
        </p:nvSpPr>
        <p:spPr>
          <a:xfrm>
            <a:off x="274320" y="457200"/>
            <a:ext cx="0" cy="6858000"/>
          </a:xfrm>
          <a:prstGeom prst="line">
            <a:avLst/>
          </a:prstGeom>
          <a:noFill/>
          <a:ln w="12700">
            <a:solidFill>
              <a:srgbClr val="4A7EBB"/>
            </a:solidFill>
            <a:prstDash val="soli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2023-07-12T12:20:20Z</dcterms:created>
  <dcterms:modified xsi:type="dcterms:W3CDTF">2023-07-12T12:20:20Z</dcterms:modified>
</cp:coreProperties>
</file>