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4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5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3" r:id="rId3"/>
    <p:sldId id="284" r:id="rId4"/>
    <p:sldId id="291" r:id="rId5"/>
    <p:sldId id="289" r:id="rId6"/>
    <p:sldId id="285" r:id="rId7"/>
    <p:sldId id="292" r:id="rId8"/>
    <p:sldId id="297" r:id="rId9"/>
    <p:sldId id="293" r:id="rId10"/>
    <p:sldId id="298" r:id="rId11"/>
    <p:sldId id="294" r:id="rId12"/>
    <p:sldId id="299" r:id="rId13"/>
    <p:sldId id="300" r:id="rId14"/>
    <p:sldId id="301" r:id="rId15"/>
    <p:sldId id="286" r:id="rId16"/>
    <p:sldId id="287" r:id="rId17"/>
    <p:sldId id="288" r:id="rId18"/>
  </p:sldIdLst>
  <p:sldSz cx="9906000" cy="6858000" type="A4"/>
  <p:notesSz cx="6797675" cy="9926638"/>
  <p:custDataLst>
    <p:tags r:id="rId20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eron O'Connell (KJO Associates)" initials="KO(A" lastIdx="1" clrIdx="0">
    <p:extLst>
      <p:ext uri="{19B8F6BF-5375-455C-9EA6-DF929625EA0E}">
        <p15:presenceInfo xmlns:p15="http://schemas.microsoft.com/office/powerpoint/2012/main" userId="S::kieron@kjoassociates.com::139ecddb-fa65-4bf2-aa47-b60ae7a7cc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DF8813"/>
    <a:srgbClr val="C7E6A4"/>
    <a:srgbClr val="FFD1D1"/>
    <a:srgbClr val="E2C4A6"/>
    <a:srgbClr val="D9EDEF"/>
    <a:srgbClr val="91C9CF"/>
    <a:srgbClr val="E4F3F4"/>
    <a:srgbClr val="E1F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9" autoAdjust="0"/>
    <p:restoredTop sz="94624" autoAdjust="0"/>
  </p:normalViewPr>
  <p:slideViewPr>
    <p:cSldViewPr snapToGrid="0" snapToObjects="1">
      <p:cViewPr>
        <p:scale>
          <a:sx n="100" d="100"/>
          <a:sy n="100" d="100"/>
        </p:scale>
        <p:origin x="84" y="34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u="sng" dirty="0"/>
              <a:t>Primary</a:t>
            </a:r>
            <a:r>
              <a:rPr lang="en-GB" u="sng" baseline="0" dirty="0"/>
              <a:t> Features vs. Release</a:t>
            </a:r>
            <a:endParaRPr lang="en-GB" u="sng" dirty="0"/>
          </a:p>
        </c:rich>
      </c:tx>
      <c:layout>
        <c:manualLayout>
          <c:xMode val="edge"/>
          <c:yMode val="edge"/>
          <c:x val="0.34528549552806465"/>
          <c:y val="1.51802686788026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632075665793737"/>
          <c:y val="0.1494617767373673"/>
          <c:w val="0.80811984728112807"/>
          <c:h val="0.6790674138705633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Viability</c:v>
                </c:pt>
              </c:strCache>
            </c:strRef>
          </c:tx>
          <c:spPr>
            <a:ln w="19050" cap="rnd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5"/>
            <c:spPr>
              <a:solidFill>
                <a:schemeClr val="accent1"/>
              </a:solidFill>
              <a:ln w="79375"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dPt>
            <c:idx val="3"/>
            <c:marker>
              <c:symbol val="circle"/>
              <c:size val="5"/>
              <c:spPr>
                <a:solidFill>
                  <a:schemeClr val="bg1"/>
                </a:solidFill>
                <a:ln w="79375"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ED52-4246-859A-67D49DE8F0B5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6600"/>
                </a:solidFill>
                <a:ln w="79375"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ED52-4246-859A-67D49DE8F0B5}"/>
              </c:ext>
            </c:extLst>
          </c:dPt>
          <c:dLbls>
            <c:delete val="1"/>
          </c:dLbls>
          <c:xVal>
            <c:numRef>
              <c:f>Sheet1!$B$2:$B$14</c:f>
              <c:numCache>
                <c:formatCode>General</c:formatCode>
                <c:ptCount val="13"/>
                <c:pt idx="0">
                  <c:v>5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2</c:v>
                </c:pt>
                <c:pt idx="10">
                  <c:v>5</c:v>
                </c:pt>
                <c:pt idx="11">
                  <c:v>5</c:v>
                </c:pt>
                <c:pt idx="12">
                  <c:v>4</c:v>
                </c:pt>
              </c:numCache>
            </c:numRef>
          </c:xVal>
          <c:yVal>
            <c:numRef>
              <c:f>Sheet1!$C$2:$C$14</c:f>
              <c:numCache>
                <c:formatCode>General</c:formatCode>
                <c:ptCount val="13"/>
                <c:pt idx="0">
                  <c:v>4.5</c:v>
                </c:pt>
                <c:pt idx="1">
                  <c:v>5</c:v>
                </c:pt>
                <c:pt idx="2">
                  <c:v>4.5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5</c:v>
                </c:pt>
                <c:pt idx="11">
                  <c:v>3</c:v>
                </c:pt>
                <c:pt idx="12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52-4246-859A-67D49DE8F0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Importance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7937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2"/>
                </a:solidFill>
                <a:ln w="79375">
                  <a:solidFill>
                    <a:srgbClr val="0066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ED52-4246-859A-67D49DE8F0B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2"/>
                </a:solidFill>
                <a:ln w="79375">
                  <a:solidFill>
                    <a:srgbClr val="DF881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ED52-4246-859A-67D49DE8F0B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2"/>
                </a:solidFill>
                <a:ln w="79375">
                  <a:solidFill>
                    <a:srgbClr val="DF881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ED52-4246-859A-67D49DE8F0B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2"/>
                </a:solidFill>
                <a:ln w="79375">
                  <a:solidFill>
                    <a:srgbClr val="DF881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ED52-4246-859A-67D49DE8F0B5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2"/>
                </a:solidFill>
                <a:ln w="79375">
                  <a:solidFill>
                    <a:srgbClr val="0066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ED52-4246-859A-67D49DE8F0B5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2"/>
                </a:solidFill>
                <a:ln w="79375">
                  <a:solidFill>
                    <a:srgbClr val="0066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ED52-4246-859A-67D49DE8F0B5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chemeClr val="accent2"/>
                </a:solidFill>
                <a:ln w="79375">
                  <a:solidFill>
                    <a:srgbClr val="0066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ED52-4246-859A-67D49DE8F0B5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6600"/>
                </a:solidFill>
                <a:ln w="79375">
                  <a:solidFill>
                    <a:schemeClr val="bg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ED52-4246-859A-67D49DE8F0B5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chemeClr val="accent2"/>
                </a:solidFill>
                <a:ln w="79375">
                  <a:solidFill>
                    <a:srgbClr val="DF881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ED52-4246-859A-67D49DE8F0B5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chemeClr val="accent2"/>
                </a:solidFill>
                <a:ln w="79375">
                  <a:solidFill>
                    <a:srgbClr val="DF881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D52-4246-859A-67D49DE8F0B5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chemeClr val="accent2"/>
                </a:solidFill>
                <a:ln w="79375">
                  <a:solidFill>
                    <a:srgbClr val="0066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ED52-4246-859A-67D49DE8F0B5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chemeClr val="accent2"/>
                </a:solidFill>
                <a:ln w="79375">
                  <a:solidFill>
                    <a:srgbClr val="0066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ED52-4246-859A-67D49DE8F0B5}"/>
              </c:ext>
            </c:extLst>
          </c:dPt>
          <c:dPt>
            <c:idx val="12"/>
            <c:marker>
              <c:symbol val="circle"/>
              <c:size val="5"/>
              <c:spPr>
                <a:solidFill>
                  <a:schemeClr val="accent2"/>
                </a:solidFill>
                <a:ln w="79375">
                  <a:solidFill>
                    <a:srgbClr val="0066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ED52-4246-859A-67D49DE8F0B5}"/>
              </c:ext>
            </c:extLst>
          </c:dPt>
          <c:dLbls>
            <c:dLbl>
              <c:idx val="0"/>
              <c:layout>
                <c:manualLayout>
                  <c:x val="-6.5423636155223147E-2"/>
                  <c:y val="5.7887424561834142E-2"/>
                </c:manualLayout>
              </c:layout>
              <c:tx>
                <c:rich>
                  <a:bodyPr/>
                  <a:lstStyle/>
                  <a:p>
                    <a:fld id="{F1A0DD67-DF8E-4E1F-9F37-F5CA8232A5B6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ED52-4246-859A-67D49DE8F0B5}"/>
                </c:ext>
              </c:extLst>
            </c:dLbl>
            <c:dLbl>
              <c:idx val="1"/>
              <c:layout>
                <c:manualLayout>
                  <c:x val="6.2982485531973678E-2"/>
                  <c:y val="-0.20776727731721223"/>
                </c:manualLayout>
              </c:layout>
              <c:tx>
                <c:rich>
                  <a:bodyPr/>
                  <a:lstStyle/>
                  <a:p>
                    <a:fld id="{72D8A6B7-0364-4B08-B408-8719672A49F3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ED52-4246-859A-67D49DE8F0B5}"/>
                </c:ext>
              </c:extLst>
            </c:dLbl>
            <c:dLbl>
              <c:idx val="2"/>
              <c:layout>
                <c:manualLayout>
                  <c:x val="-5.0492691772990914E-2"/>
                  <c:y val="7.2865289658252709E-3"/>
                </c:manualLayout>
              </c:layout>
              <c:tx>
                <c:rich>
                  <a:bodyPr/>
                  <a:lstStyle/>
                  <a:p>
                    <a:fld id="{D30BE7FB-378A-44AD-AEB5-B3C6D7C42941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ED52-4246-859A-67D49DE8F0B5}"/>
                </c:ext>
              </c:extLst>
            </c:dLbl>
            <c:dLbl>
              <c:idx val="3"/>
              <c:layout>
                <c:manualLayout>
                  <c:x val="-5.4971975087660462E-2"/>
                  <c:y val="3.0056931984029242E-2"/>
                </c:manualLayout>
              </c:layout>
              <c:tx>
                <c:rich>
                  <a:bodyPr/>
                  <a:lstStyle/>
                  <a:p>
                    <a:fld id="{A7D2A4D6-F3E3-42F5-BB08-9A5FC511E88A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ED52-4246-859A-67D49DE8F0B5}"/>
                </c:ext>
              </c:extLst>
            </c:dLbl>
            <c:dLbl>
              <c:idx val="4"/>
              <c:layout>
                <c:manualLayout>
                  <c:x val="6.5968674408419997E-2"/>
                  <c:y val="-0.16475651606060474"/>
                </c:manualLayout>
              </c:layout>
              <c:tx>
                <c:rich>
                  <a:bodyPr/>
                  <a:lstStyle/>
                  <a:p>
                    <a:fld id="{CB33E06B-D77F-4CD5-852F-233E547A00B4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ED52-4246-859A-67D49DE8F0B5}"/>
                </c:ext>
              </c:extLst>
            </c:dLbl>
            <c:dLbl>
              <c:idx val="5"/>
              <c:layout>
                <c:manualLayout>
                  <c:x val="6.746176884664333E-2"/>
                  <c:y val="-0.12427579958379767"/>
                </c:manualLayout>
              </c:layout>
              <c:tx>
                <c:rich>
                  <a:bodyPr/>
                  <a:lstStyle/>
                  <a:p>
                    <a:fld id="{A1618EB3-7AC7-4238-9F36-346100EC3C58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ED52-4246-859A-67D49DE8F0B5}"/>
                </c:ext>
              </c:extLst>
            </c:dLbl>
            <c:dLbl>
              <c:idx val="6"/>
              <c:layout>
                <c:manualLayout>
                  <c:x val="6.5968674408419997E-2"/>
                  <c:y val="-7.8734993547389734E-2"/>
                </c:manualLayout>
              </c:layout>
              <c:tx>
                <c:rich>
                  <a:bodyPr/>
                  <a:lstStyle/>
                  <a:p>
                    <a:fld id="{BE100B8C-8A5B-4AB7-8D78-660012EE4B22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ED52-4246-859A-67D49DE8F0B5}"/>
                </c:ext>
              </c:extLst>
            </c:dLbl>
            <c:dLbl>
              <c:idx val="7"/>
              <c:layout>
                <c:manualLayout>
                  <c:x val="6.5968674408419997E-2"/>
                  <c:y val="-3.8254277070582668E-2"/>
                </c:manualLayout>
              </c:layout>
              <c:tx>
                <c:rich>
                  <a:bodyPr/>
                  <a:lstStyle/>
                  <a:p>
                    <a:fld id="{1E320DE3-535A-4F31-8FCD-205AA7819CEE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ED52-4246-859A-67D49DE8F0B5}"/>
                </c:ext>
              </c:extLst>
            </c:dLbl>
            <c:dLbl>
              <c:idx val="8"/>
              <c:layout>
                <c:manualLayout>
                  <c:x val="6.5968674408419997E-2"/>
                  <c:y val="-2.8336501533764479E-3"/>
                </c:manualLayout>
              </c:layout>
              <c:tx>
                <c:rich>
                  <a:bodyPr/>
                  <a:lstStyle/>
                  <a:p>
                    <a:fld id="{26C8772F-6E06-4908-949C-C5A80BE1261A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ED52-4246-859A-67D49DE8F0B5}"/>
                </c:ext>
              </c:extLst>
            </c:dLbl>
            <c:dLbl>
              <c:idx val="9"/>
              <c:layout>
                <c:manualLayout>
                  <c:x val="5.4983496603798537E-3"/>
                  <c:y val="3.258717597995403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27E926D-882B-443F-8B75-0D1FBB88D5F8}" type="CELLRANGE">
                      <a:rPr lang="en-US" sz="1000"/>
                      <a:pPr>
                        <a:defRPr sz="1000"/>
                      </a:pPr>
                      <a:t>[CELLRANGE]</a:t>
                    </a:fld>
                    <a:endParaRPr lang="en-GB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3.2303039387713714E-2"/>
                      <c:h val="4.7463640069056276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ED52-4246-859A-67D49DE8F0B5}"/>
                </c:ext>
              </c:extLst>
            </c:dLbl>
            <c:dLbl>
              <c:idx val="10"/>
              <c:layout>
                <c:manualLayout>
                  <c:x val="6.746176884664333E-2"/>
                  <c:y val="3.7647066323430518E-2"/>
                </c:manualLayout>
              </c:layout>
              <c:tx>
                <c:rich>
                  <a:bodyPr/>
                  <a:lstStyle/>
                  <a:p>
                    <a:fld id="{2162339E-ACA9-4293-9DB1-9D369DED926D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ED52-4246-859A-67D49DE8F0B5}"/>
                </c:ext>
              </c:extLst>
            </c:dLbl>
            <c:dLbl>
              <c:idx val="11"/>
              <c:layout>
                <c:manualLayout>
                  <c:x val="-6.5423636155223036E-2"/>
                  <c:y val="9.0778006699239827E-2"/>
                </c:manualLayout>
              </c:layout>
              <c:tx>
                <c:rich>
                  <a:bodyPr/>
                  <a:lstStyle/>
                  <a:p>
                    <a:fld id="{BB9F42D7-08ED-4B83-B25D-28B9AA5357CF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ED52-4246-859A-67D49DE8F0B5}"/>
                </c:ext>
              </c:extLst>
            </c:dLbl>
            <c:dLbl>
              <c:idx val="12"/>
              <c:layout>
                <c:manualLayout>
                  <c:x val="-4.8450914520343412E-2"/>
                  <c:y val="4.743833962125827E-2"/>
                </c:manualLayout>
              </c:layout>
              <c:tx>
                <c:rich>
                  <a:bodyPr/>
                  <a:lstStyle/>
                  <a:p>
                    <a:fld id="{A220477B-0AB8-409B-B579-995399CDE0E1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ED52-4246-859A-67D49DE8F0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Sheet1!$B$2:$B$14</c:f>
              <c:numCache>
                <c:formatCode>General</c:formatCode>
                <c:ptCount val="13"/>
                <c:pt idx="0">
                  <c:v>5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2</c:v>
                </c:pt>
                <c:pt idx="10">
                  <c:v>5</c:v>
                </c:pt>
                <c:pt idx="11">
                  <c:v>5</c:v>
                </c:pt>
                <c:pt idx="12">
                  <c:v>4</c:v>
                </c:pt>
              </c:numCache>
            </c:numRef>
          </c:xVal>
          <c:yVal>
            <c:numRef>
              <c:f>Sheet1!$C$2:$C$14</c:f>
              <c:numCache>
                <c:formatCode>General</c:formatCode>
                <c:ptCount val="13"/>
                <c:pt idx="0">
                  <c:v>4.5</c:v>
                </c:pt>
                <c:pt idx="1">
                  <c:v>5</c:v>
                </c:pt>
                <c:pt idx="2">
                  <c:v>4.5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5</c:v>
                </c:pt>
                <c:pt idx="11">
                  <c:v>3</c:v>
                </c:pt>
                <c:pt idx="12">
                  <c:v>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Sheet1!$A$2:$A$14</c15:f>
                <c15:dlblRangeCache>
                  <c:ptCount val="13"/>
                  <c:pt idx="0">
                    <c:v>1.1</c:v>
                  </c:pt>
                  <c:pt idx="1">
                    <c:v>1.2</c:v>
                  </c:pt>
                  <c:pt idx="2">
                    <c:v>1.3</c:v>
                  </c:pt>
                  <c:pt idx="3">
                    <c:v>1.4</c:v>
                  </c:pt>
                  <c:pt idx="4">
                    <c:v>2.1</c:v>
                  </c:pt>
                  <c:pt idx="5">
                    <c:v>2.2</c:v>
                  </c:pt>
                  <c:pt idx="6">
                    <c:v>2.3</c:v>
                  </c:pt>
                  <c:pt idx="7">
                    <c:v>2.4</c:v>
                  </c:pt>
                  <c:pt idx="8">
                    <c:v>3.1</c:v>
                  </c:pt>
                  <c:pt idx="9">
                    <c:v>3.2</c:v>
                  </c:pt>
                  <c:pt idx="10">
                    <c:v>4.1</c:v>
                  </c:pt>
                  <c:pt idx="11">
                    <c:v>5.1</c:v>
                  </c:pt>
                  <c:pt idx="12">
                    <c:v>5.2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3-ED52-4246-859A-67D49DE8F0B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446040639"/>
        <c:axId val="450314895"/>
      </c:scatterChart>
      <c:valAx>
        <c:axId val="4460406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Viability</a:t>
                </a:r>
              </a:p>
            </c:rich>
          </c:tx>
          <c:layout>
            <c:manualLayout>
              <c:xMode val="edge"/>
              <c:yMode val="edge"/>
              <c:x val="0.45541896288719796"/>
              <c:y val="0.931401322077887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314895"/>
        <c:crosses val="autoZero"/>
        <c:crossBetween val="midCat"/>
      </c:valAx>
      <c:valAx>
        <c:axId val="45031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Importance</a:t>
                </a:r>
              </a:p>
            </c:rich>
          </c:tx>
          <c:layout>
            <c:manualLayout>
              <c:xMode val="edge"/>
              <c:yMode val="edge"/>
              <c:x val="8.9585666293393058E-3"/>
              <c:y val="0.401617515400402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0406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sng" strike="noStrike" baseline="0" dirty="0">
                <a:effectLst/>
              </a:rPr>
              <a:t>Communication </a:t>
            </a:r>
            <a:r>
              <a:rPr lang="en-GB" sz="1862" b="0" i="0" u="sng" strike="noStrike" baseline="0" dirty="0">
                <a:effectLst/>
              </a:rPr>
              <a:t>&amp; Information Features </a:t>
            </a:r>
            <a:r>
              <a:rPr lang="en-GB" u="sng" baseline="0" dirty="0"/>
              <a:t>vs. Release</a:t>
            </a:r>
            <a:endParaRPr lang="en-GB" u="sng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632075665793737"/>
          <c:y val="0.1686809959565865"/>
          <c:w val="0.80811984728112807"/>
          <c:h val="0.65984819465134426"/>
        </c:manualLayout>
      </c:layou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Importance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7937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2"/>
                </a:solidFill>
                <a:ln w="79375">
                  <a:solidFill>
                    <a:srgbClr val="0066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ED52-4246-859A-67D49DE8F0B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2"/>
                </a:solidFill>
                <a:ln w="79375">
                  <a:solidFill>
                    <a:srgbClr val="DF881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ED52-4246-859A-67D49DE8F0B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2"/>
                </a:solidFill>
                <a:ln w="79375">
                  <a:solidFill>
                    <a:srgbClr val="DF881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ED52-4246-859A-67D49DE8F0B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2"/>
                </a:solidFill>
                <a:ln w="79375">
                  <a:solidFill>
                    <a:srgbClr val="0066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ED52-4246-859A-67D49DE8F0B5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2"/>
                </a:solidFill>
                <a:ln w="79375">
                  <a:solidFill>
                    <a:srgbClr val="0066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ED52-4246-859A-67D49DE8F0B5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2"/>
                </a:solidFill>
                <a:ln w="79375">
                  <a:solidFill>
                    <a:srgbClr val="0066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ED52-4246-859A-67D49DE8F0B5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chemeClr val="accent2"/>
                </a:solidFill>
                <a:ln w="79375">
                  <a:solidFill>
                    <a:srgbClr val="0066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ED52-4246-859A-67D49DE8F0B5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6600"/>
                </a:solidFill>
                <a:ln w="79375">
                  <a:solidFill>
                    <a:schemeClr val="bg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ED52-4246-859A-67D49DE8F0B5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chemeClr val="accent2"/>
                </a:solidFill>
                <a:ln w="79375">
                  <a:solidFill>
                    <a:srgbClr val="DF881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ED52-4246-859A-67D49DE8F0B5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chemeClr val="accent2"/>
                </a:solidFill>
                <a:ln w="79375">
                  <a:solidFill>
                    <a:srgbClr val="0066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D52-4246-859A-67D49DE8F0B5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chemeClr val="accent2"/>
                </a:solidFill>
                <a:ln w="79375">
                  <a:solidFill>
                    <a:srgbClr val="0066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ED52-4246-859A-67D49DE8F0B5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chemeClr val="accent2"/>
                </a:solidFill>
                <a:ln w="79375">
                  <a:solidFill>
                    <a:srgbClr val="0066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ED52-4246-859A-67D49DE8F0B5}"/>
              </c:ext>
            </c:extLst>
          </c:dPt>
          <c:dLbls>
            <c:dLbl>
              <c:idx val="0"/>
              <c:layout>
                <c:manualLayout>
                  <c:x val="2.1175841261723585E-2"/>
                  <c:y val="4.5237200662831892E-2"/>
                </c:manualLayout>
              </c:layout>
              <c:tx>
                <c:rich>
                  <a:bodyPr/>
                  <a:lstStyle/>
                  <a:p>
                    <a:fld id="{F8BBB512-369F-45C1-B714-B29B38BFF5BB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ED52-4246-859A-67D49DE8F0B5}"/>
                </c:ext>
              </c:extLst>
            </c:dLbl>
            <c:dLbl>
              <c:idx val="1"/>
              <c:layout>
                <c:manualLayout>
                  <c:x val="2.1175841261723585E-2"/>
                  <c:y val="9.3308051479040269E-2"/>
                </c:manualLayout>
              </c:layout>
              <c:tx>
                <c:rich>
                  <a:bodyPr/>
                  <a:lstStyle/>
                  <a:p>
                    <a:fld id="{12DE62AD-540D-4A93-B063-F09A735D27C5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ED52-4246-859A-67D49DE8F0B5}"/>
                </c:ext>
              </c:extLst>
            </c:dLbl>
            <c:dLbl>
              <c:idx val="2"/>
              <c:layout>
                <c:manualLayout>
                  <c:x val="-6.840982503166948E-2"/>
                  <c:y val="2.2264394062243417E-3"/>
                </c:manualLayout>
              </c:layout>
              <c:tx>
                <c:rich>
                  <a:bodyPr/>
                  <a:lstStyle/>
                  <a:p>
                    <a:fld id="{1198BA8B-3F56-4114-AE86-14C512E785D1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ED52-4246-859A-67D49DE8F0B5}"/>
                </c:ext>
              </c:extLst>
            </c:dLbl>
            <c:dLbl>
              <c:idx val="3"/>
              <c:layout>
                <c:manualLayout>
                  <c:x val="-3.4068652952535465E-2"/>
                  <c:y val="6.5477558901235466E-2"/>
                </c:manualLayout>
              </c:layout>
              <c:tx>
                <c:rich>
                  <a:bodyPr/>
                  <a:lstStyle/>
                  <a:p>
                    <a:fld id="{981492A4-1640-4437-BEEE-E87E946AA298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ED52-4246-859A-67D49DE8F0B5}"/>
                </c:ext>
              </c:extLst>
            </c:dLbl>
            <c:dLbl>
              <c:idx val="4"/>
              <c:layout>
                <c:manualLayout>
                  <c:x val="6.1489391093750456E-2"/>
                  <c:y val="-7.8734993547389734E-2"/>
                </c:manualLayout>
              </c:layout>
              <c:tx>
                <c:rich>
                  <a:bodyPr/>
                  <a:lstStyle/>
                  <a:p>
                    <a:fld id="{1F3D9D97-4AFB-497E-A502-151F97B00394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ED52-4246-859A-67D49DE8F0B5}"/>
                </c:ext>
              </c:extLst>
            </c:dLbl>
            <c:dLbl>
              <c:idx val="5"/>
              <c:layout>
                <c:manualLayout>
                  <c:x val="-2.7136697498478437E-3"/>
                  <c:y val="6.0417469341634493E-2"/>
                </c:manualLayout>
              </c:layout>
              <c:tx>
                <c:rich>
                  <a:bodyPr/>
                  <a:lstStyle/>
                  <a:p>
                    <a:fld id="{F3F56C80-9532-4D4F-8EC9-52E0C68ACA88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ED52-4246-859A-67D49DE8F0B5}"/>
                </c:ext>
              </c:extLst>
            </c:dLbl>
            <c:dLbl>
              <c:idx val="6"/>
              <c:layout>
                <c:manualLayout>
                  <c:x val="2.7251912659848212E-4"/>
                  <c:y val="6.5477558901235425E-2"/>
                </c:manualLayout>
              </c:layout>
              <c:tx>
                <c:rich>
                  <a:bodyPr/>
                  <a:lstStyle/>
                  <a:p>
                    <a:fld id="{21ACDC97-B486-42A3-98E1-62FF73E2BEFA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ED52-4246-859A-67D49DE8F0B5}"/>
                </c:ext>
              </c:extLst>
            </c:dLbl>
            <c:dLbl>
              <c:idx val="7"/>
              <c:layout>
                <c:manualLayout>
                  <c:x val="6.1489391093750352E-2"/>
                  <c:y val="-3.8254277070582668E-2"/>
                </c:manualLayout>
              </c:layout>
              <c:tx>
                <c:rich>
                  <a:bodyPr/>
                  <a:lstStyle/>
                  <a:p>
                    <a:fld id="{1B7AA60B-F4E3-42B8-9683-88C8D96386E0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ED52-4246-859A-67D49DE8F0B5}"/>
                </c:ext>
              </c:extLst>
            </c:dLbl>
            <c:dLbl>
              <c:idx val="8"/>
              <c:layout>
                <c:manualLayout>
                  <c:x val="6.1489391093750456E-2"/>
                  <c:y val="9.8165737456257125E-3"/>
                </c:manualLayout>
              </c:layout>
              <c:tx>
                <c:rich>
                  <a:bodyPr/>
                  <a:lstStyle/>
                  <a:p>
                    <a:fld id="{EF8E6F45-656A-49F6-B76E-449A0F80AC04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ED52-4246-859A-67D49DE8F0B5}"/>
                </c:ext>
              </c:extLst>
            </c:dLbl>
            <c:dLbl>
              <c:idx val="9"/>
              <c:layout>
                <c:manualLayout>
                  <c:x val="5.9249749436415526E-2"/>
                  <c:y val="7.286728181949617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2303039387713714E-2"/>
                      <c:h val="4.7463640069056276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ED52-4246-859A-67D49DE8F0B5}"/>
                </c:ext>
              </c:extLst>
            </c:dLbl>
            <c:dLbl>
              <c:idx val="10"/>
              <c:layout>
                <c:manualLayout>
                  <c:x val="-6.3930541716999925E-2"/>
                  <c:y val="5.7887424561834003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ED52-4246-859A-67D49DE8F0B5}"/>
                </c:ext>
              </c:extLst>
            </c:dLbl>
            <c:dLbl>
              <c:idx val="11"/>
              <c:layout>
                <c:manualLayout>
                  <c:x val="-6.5423636155223036E-2"/>
                  <c:y val="9.0778006699239827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ED52-4246-859A-67D49DE8F0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bg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Sheet1!$B$2:$B$10</c:f>
              <c:numCache>
                <c:formatCode>General</c:formatCode>
                <c:ptCount val="9"/>
                <c:pt idx="0">
                  <c:v>4.5</c:v>
                </c:pt>
                <c:pt idx="1">
                  <c:v>4.5</c:v>
                </c:pt>
                <c:pt idx="2">
                  <c:v>4.5</c:v>
                </c:pt>
                <c:pt idx="3">
                  <c:v>4</c:v>
                </c:pt>
                <c:pt idx="4">
                  <c:v>5</c:v>
                </c:pt>
                <c:pt idx="5">
                  <c:v>2</c:v>
                </c:pt>
                <c:pt idx="6">
                  <c:v>1</c:v>
                </c:pt>
                <c:pt idx="7">
                  <c:v>5</c:v>
                </c:pt>
                <c:pt idx="8">
                  <c:v>5</c:v>
                </c:pt>
              </c:numCache>
            </c:numRef>
          </c:xVal>
          <c:yVal>
            <c:numRef>
              <c:f>Sheet1!$C$2:$C$10</c:f>
              <c:numCache>
                <c:formatCode>General</c:formatCode>
                <c:ptCount val="9"/>
                <c:pt idx="0">
                  <c:v>4.5</c:v>
                </c:pt>
                <c:pt idx="1">
                  <c:v>4.5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3</c:v>
                </c:pt>
                <c:pt idx="7">
                  <c:v>5</c:v>
                </c:pt>
                <c:pt idx="8">
                  <c:v>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Sheet1!$A$2:$A$10</c15:f>
                <c15:dlblRangeCache>
                  <c:ptCount val="9"/>
                  <c:pt idx="0">
                    <c:v>1.1</c:v>
                  </c:pt>
                  <c:pt idx="1">
                    <c:v>1.2</c:v>
                  </c:pt>
                  <c:pt idx="2">
                    <c:v>2.1</c:v>
                  </c:pt>
                  <c:pt idx="3">
                    <c:v>2.2</c:v>
                  </c:pt>
                  <c:pt idx="4">
                    <c:v>3.1</c:v>
                  </c:pt>
                  <c:pt idx="5">
                    <c:v>3.2</c:v>
                  </c:pt>
                  <c:pt idx="6">
                    <c:v>3.3</c:v>
                  </c:pt>
                  <c:pt idx="7">
                    <c:v>4.1</c:v>
                  </c:pt>
                  <c:pt idx="8">
                    <c:v>4.2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3-ED52-4246-859A-67D49DE8F0B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446040639"/>
        <c:axId val="450314895"/>
      </c:scatterChar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Viability</c:v>
                </c:pt>
              </c:strCache>
            </c:strRef>
          </c:tx>
          <c:spPr>
            <a:ln w="28575" cap="rnd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5"/>
            <c:spPr>
              <a:solidFill>
                <a:schemeClr val="accent1"/>
              </a:solidFill>
              <a:ln w="79375">
                <a:solidFill>
                  <a:srgbClr val="7030A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/>
                </a:solidFill>
                <a:ln w="79375"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ED52-4246-859A-67D49DE8F0B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79375"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568-45F2-A044-32F87243B9FA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79375"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568-45F2-A044-32F87243B9FA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bg1"/>
                </a:solidFill>
                <a:ln w="79375"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ED52-4246-859A-67D49DE8F0B5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79375"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ED52-4246-859A-67D49DE8F0B5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6600"/>
                </a:solidFill>
                <a:ln w="79375">
                  <a:solidFill>
                    <a:srgbClr val="DF8813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ED52-4246-859A-67D49DE8F0B5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chemeClr val="accent1"/>
                </a:solidFill>
                <a:ln w="79375"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568-45F2-A044-32F87243B9FA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accent1"/>
                </a:solidFill>
                <a:ln w="79375"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568-45F2-A044-32F87243B9FA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chemeClr val="accent1"/>
                </a:solidFill>
                <a:ln w="79375"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568-45F2-A044-32F87243B9FA}"/>
              </c:ext>
            </c:extLst>
          </c:dPt>
          <c:xVal>
            <c:numRef>
              <c:f>Sheet1!$B$2:$B$10</c:f>
              <c:numCache>
                <c:formatCode>General</c:formatCode>
                <c:ptCount val="9"/>
                <c:pt idx="0">
                  <c:v>4.5</c:v>
                </c:pt>
                <c:pt idx="1">
                  <c:v>4.5</c:v>
                </c:pt>
                <c:pt idx="2">
                  <c:v>4.5</c:v>
                </c:pt>
                <c:pt idx="3">
                  <c:v>4</c:v>
                </c:pt>
                <c:pt idx="4">
                  <c:v>5</c:v>
                </c:pt>
                <c:pt idx="5">
                  <c:v>2</c:v>
                </c:pt>
                <c:pt idx="6">
                  <c:v>1</c:v>
                </c:pt>
                <c:pt idx="7">
                  <c:v>5</c:v>
                </c:pt>
                <c:pt idx="8">
                  <c:v>5</c:v>
                </c:pt>
              </c:numCache>
            </c:numRef>
          </c:xVal>
          <c:yVal>
            <c:numRef>
              <c:f>Sheet1!$C$2:$C$10</c:f>
              <c:numCache>
                <c:formatCode>General</c:formatCode>
                <c:ptCount val="9"/>
                <c:pt idx="0">
                  <c:v>4.5</c:v>
                </c:pt>
                <c:pt idx="1">
                  <c:v>4.5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3</c:v>
                </c:pt>
                <c:pt idx="7">
                  <c:v>5</c:v>
                </c:pt>
                <c:pt idx="8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52-4246-859A-67D49DE8F0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4974063"/>
        <c:axId val="454970319"/>
      </c:scatterChart>
      <c:valAx>
        <c:axId val="446040639"/>
        <c:scaling>
          <c:orientation val="minMax"/>
          <c:max val="6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Viability</a:t>
                </a:r>
              </a:p>
            </c:rich>
          </c:tx>
          <c:layout>
            <c:manualLayout>
              <c:xMode val="edge"/>
              <c:yMode val="edge"/>
              <c:x val="0.45541896288719796"/>
              <c:y val="0.931401322077887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314895"/>
        <c:crosses val="autoZero"/>
        <c:crossBetween val="midCat"/>
      </c:valAx>
      <c:valAx>
        <c:axId val="450314895"/>
        <c:scaling>
          <c:orientation val="minMax"/>
          <c:max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Importance</a:t>
                </a:r>
              </a:p>
            </c:rich>
          </c:tx>
          <c:layout>
            <c:manualLayout>
              <c:xMode val="edge"/>
              <c:yMode val="edge"/>
              <c:x val="8.9585666293393058E-3"/>
              <c:y val="0.401617515400402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040639"/>
        <c:crosses val="autoZero"/>
        <c:crossBetween val="midCat"/>
      </c:valAx>
      <c:valAx>
        <c:axId val="454970319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974063"/>
        <c:crosses val="max"/>
        <c:crossBetween val="midCat"/>
      </c:valAx>
      <c:valAx>
        <c:axId val="45497406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54970319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u="sng" dirty="0"/>
              <a:t>Supporting Features </a:t>
            </a:r>
            <a:r>
              <a:rPr lang="en-GB" u="sng" baseline="0" dirty="0"/>
              <a:t>vs. Release</a:t>
            </a:r>
            <a:endParaRPr lang="en-GB" u="sng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632075665793737"/>
          <c:y val="0.15622009882216678"/>
          <c:w val="0.80811984728112807"/>
          <c:h val="0.6723090574532275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Viability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9375">
                <a:solidFill>
                  <a:srgbClr val="7030A0"/>
                </a:solidFill>
              </a:ln>
              <a:effectLst/>
            </c:spPr>
          </c:marker>
          <c:dLbls>
            <c:delete val="1"/>
          </c:dLbls>
          <c:xVal>
            <c:numRef>
              <c:f>Sheet1!$B$2:$B$13</c:f>
              <c:numCache>
                <c:formatCode>General</c:formatCode>
                <c:ptCount val="12"/>
                <c:pt idx="0">
                  <c:v>5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5</c:v>
                </c:pt>
                <c:pt idx="6">
                  <c:v>2</c:v>
                </c:pt>
                <c:pt idx="7">
                  <c:v>1</c:v>
                </c:pt>
                <c:pt idx="8">
                  <c:v>5</c:v>
                </c:pt>
              </c:numCache>
            </c:numRef>
          </c:xVal>
          <c:yVal>
            <c:numRef>
              <c:f>Sheet1!$C$2:$C$13</c:f>
              <c:numCache>
                <c:formatCode>General</c:formatCode>
                <c:ptCount val="12"/>
                <c:pt idx="0">
                  <c:v>4.5</c:v>
                </c:pt>
                <c:pt idx="1">
                  <c:v>4.5</c:v>
                </c:pt>
                <c:pt idx="2">
                  <c:v>5</c:v>
                </c:pt>
                <c:pt idx="3">
                  <c:v>4.5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3</c:v>
                </c:pt>
                <c:pt idx="8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52-4246-859A-67D49DE8F0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Importance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5"/>
            <c:spPr>
              <a:solidFill>
                <a:schemeClr val="accent2"/>
              </a:solidFill>
              <a:ln w="79375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2"/>
                </a:solidFill>
                <a:ln w="79375"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ED52-4246-859A-67D49DE8F0B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2"/>
                </a:solidFill>
                <a:ln w="79375">
                  <a:solidFill>
                    <a:srgbClr val="DF8813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ED52-4246-859A-67D49DE8F0B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2"/>
                </a:solidFill>
                <a:ln w="79375">
                  <a:solidFill>
                    <a:srgbClr val="DF8813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ED52-4246-859A-67D49DE8F0B5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2"/>
                </a:solidFill>
                <a:ln w="79375"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ED52-4246-859A-67D49DE8F0B5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chemeClr val="accent2"/>
                </a:solidFill>
                <a:ln w="79375">
                  <a:solidFill>
                    <a:srgbClr val="0066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ED52-4246-859A-67D49DE8F0B5}"/>
              </c:ext>
            </c:extLst>
          </c:dPt>
          <c:dLbls>
            <c:dLbl>
              <c:idx val="0"/>
              <c:layout>
                <c:manualLayout>
                  <c:x val="-6.5423636155223147E-2"/>
                  <c:y val="5.7887424561834142E-2"/>
                </c:manualLayout>
              </c:layout>
              <c:tx>
                <c:rich>
                  <a:bodyPr/>
                  <a:lstStyle/>
                  <a:p>
                    <a:fld id="{9BACFFCD-ABC1-4DF3-8715-E371C233E6DA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ED52-4246-859A-67D49DE8F0B5}"/>
                </c:ext>
              </c:extLst>
            </c:dLbl>
            <c:dLbl>
              <c:idx val="1"/>
              <c:layout>
                <c:manualLayout>
                  <c:x val="-4.0041030705428395E-2"/>
                  <c:y val="5.7887424561834093E-2"/>
                </c:manualLayout>
              </c:layout>
              <c:tx>
                <c:rich>
                  <a:bodyPr/>
                  <a:lstStyle/>
                  <a:p>
                    <a:fld id="{A8ECCCA7-B880-4282-9711-84D826CBFCCF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ED52-4246-859A-67D49DE8F0B5}"/>
                </c:ext>
              </c:extLst>
            </c:dLbl>
            <c:dLbl>
              <c:idx val="2"/>
              <c:layout>
                <c:manualLayout>
                  <c:x val="-5.7958163964106947E-2"/>
                  <c:y val="1.4876663305226547E-2"/>
                </c:manualLayout>
              </c:layout>
              <c:tx>
                <c:rich>
                  <a:bodyPr/>
                  <a:lstStyle/>
                  <a:p>
                    <a:fld id="{DF86089E-6D2B-44EF-8A82-EE76DEF6FB4D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ED52-4246-859A-67D49DE8F0B5}"/>
                </c:ext>
              </c:extLst>
            </c:dLbl>
            <c:dLbl>
              <c:idx val="3"/>
              <c:layout>
                <c:manualLayout>
                  <c:x val="-4.8999597334767643E-2"/>
                  <c:y val="4.5237200662831892E-2"/>
                </c:manualLayout>
              </c:layout>
              <c:tx>
                <c:rich>
                  <a:bodyPr/>
                  <a:lstStyle/>
                  <a:p>
                    <a:fld id="{73B6D9A9-2D6B-40CA-80CE-CFE2F7CEF92F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ED52-4246-859A-67D49DE8F0B5}"/>
                </c:ext>
              </c:extLst>
            </c:dLbl>
            <c:dLbl>
              <c:idx val="4"/>
              <c:layout>
                <c:manualLayout>
                  <c:x val="-3.7054841828981902E-2"/>
                  <c:y val="6.5477558901235466E-2"/>
                </c:manualLayout>
              </c:layout>
              <c:tx>
                <c:rich>
                  <a:bodyPr/>
                  <a:lstStyle/>
                  <a:p>
                    <a:fld id="{F88DC647-7947-4CAD-97A9-07D58CDBC087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ED52-4246-859A-67D49DE8F0B5}"/>
                </c:ext>
              </c:extLst>
            </c:dLbl>
            <c:dLbl>
              <c:idx val="5"/>
              <c:layout>
                <c:manualLayout>
                  <c:x val="-6.5423636155223147E-2"/>
                  <c:y val="4.017711110323096E-2"/>
                </c:manualLayout>
              </c:layout>
              <c:tx>
                <c:rich>
                  <a:bodyPr/>
                  <a:lstStyle/>
                  <a:p>
                    <a:fld id="{4ADDEF37-26F6-4BE6-8706-3448778C8822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ED52-4246-859A-67D49DE8F0B5}"/>
                </c:ext>
              </c:extLst>
            </c:dLbl>
            <c:dLbl>
              <c:idx val="6"/>
              <c:layout>
                <c:manualLayout>
                  <c:x val="-5.6465069525883677E-2"/>
                  <c:y val="-5.3636949331769814E-3"/>
                </c:manualLayout>
              </c:layout>
              <c:tx>
                <c:rich>
                  <a:bodyPr/>
                  <a:lstStyle/>
                  <a:p>
                    <a:fld id="{6623F49E-BD4C-4323-8845-70033617BCA4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ED52-4246-859A-67D49DE8F0B5}"/>
                </c:ext>
              </c:extLst>
            </c:dLbl>
            <c:dLbl>
              <c:idx val="7"/>
              <c:layout>
                <c:manualLayout>
                  <c:x val="1.5203463508830659E-2"/>
                  <c:y val="4.270715588303145E-2"/>
                </c:manualLayout>
              </c:layout>
              <c:tx>
                <c:rich>
                  <a:bodyPr/>
                  <a:lstStyle/>
                  <a:p>
                    <a:fld id="{40F7B41E-25C9-47C1-89D3-E0A22F3103C8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ED52-4246-859A-67D49DE8F0B5}"/>
                </c:ext>
              </c:extLst>
            </c:dLbl>
            <c:dLbl>
              <c:idx val="8"/>
              <c:layout>
                <c:manualLayout>
                  <c:x val="-6.243744727877671E-2"/>
                  <c:y val="4.1122537618740629E-2"/>
                </c:manualLayout>
              </c:layout>
              <c:tx>
                <c:rich>
                  <a:bodyPr/>
                  <a:lstStyle/>
                  <a:p>
                    <a:fld id="{8593D6D8-307C-44A8-8AD3-90F55BFAC198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ED52-4246-859A-67D49DE8F0B5}"/>
                </c:ext>
              </c:extLst>
            </c:dLbl>
            <c:dLbl>
              <c:idx val="9"/>
              <c:layout>
                <c:manualLayout>
                  <c:x val="5.9249749436415526E-2"/>
                  <c:y val="7.2867281819496178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sz="100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2303039387713714E-2"/>
                      <c:h val="4.7463640069056276E-2"/>
                    </c:manualLayout>
                  </c15:layout>
                  <c15:showDataLabelsRange val="1"/>
                </c:ext>
                <c:ext xmlns:c16="http://schemas.microsoft.com/office/drawing/2014/chart" uri="{C3380CC4-5D6E-409C-BE32-E72D297353CC}">
                  <c16:uniqueId val="{00000004-ED52-4246-859A-67D49DE8F0B5}"/>
                </c:ext>
              </c:extLst>
            </c:dLbl>
            <c:dLbl>
              <c:idx val="10"/>
              <c:layout>
                <c:manualLayout>
                  <c:x val="-6.3930541716999925E-2"/>
                  <c:y val="5.7887424561834003E-2"/>
                </c:manualLayout>
              </c:layout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  <c:ext xmlns:c16="http://schemas.microsoft.com/office/drawing/2014/chart" uri="{C3380CC4-5D6E-409C-BE32-E72D297353CC}">
                  <c16:uniqueId val="{00000010-ED52-4246-859A-67D49DE8F0B5}"/>
                </c:ext>
              </c:extLst>
            </c:dLbl>
            <c:dLbl>
              <c:idx val="11"/>
              <c:layout>
                <c:manualLayout>
                  <c:x val="-6.5423636155223036E-2"/>
                  <c:y val="9.0778006699239827E-2"/>
                </c:manualLayout>
              </c:layout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  <c:ext xmlns:c16="http://schemas.microsoft.com/office/drawing/2014/chart" uri="{C3380CC4-5D6E-409C-BE32-E72D297353CC}">
                  <c16:uniqueId val="{0000000F-ED52-4246-859A-67D49DE8F0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rgbClr val="FF0000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Sheet1!$B$2:$B$13</c:f>
              <c:numCache>
                <c:formatCode>General</c:formatCode>
                <c:ptCount val="12"/>
                <c:pt idx="0">
                  <c:v>5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5</c:v>
                </c:pt>
                <c:pt idx="6">
                  <c:v>2</c:v>
                </c:pt>
                <c:pt idx="7">
                  <c:v>1</c:v>
                </c:pt>
                <c:pt idx="8">
                  <c:v>5</c:v>
                </c:pt>
              </c:numCache>
            </c:numRef>
          </c:xVal>
          <c:yVal>
            <c:numRef>
              <c:f>Sheet1!$C$2:$C$13</c:f>
              <c:numCache>
                <c:formatCode>General</c:formatCode>
                <c:ptCount val="12"/>
                <c:pt idx="0">
                  <c:v>4.5</c:v>
                </c:pt>
                <c:pt idx="1">
                  <c:v>4.5</c:v>
                </c:pt>
                <c:pt idx="2">
                  <c:v>5</c:v>
                </c:pt>
                <c:pt idx="3">
                  <c:v>4.5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3</c:v>
                </c:pt>
                <c:pt idx="8">
                  <c:v>3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Sheet1!$A$2:$A$13</c15:f>
                <c15:dlblRangeCache>
                  <c:ptCount val="12"/>
                  <c:pt idx="0">
                    <c:v>1.1</c:v>
                  </c:pt>
                  <c:pt idx="1">
                    <c:v>1.2</c:v>
                  </c:pt>
                  <c:pt idx="2">
                    <c:v>2.1</c:v>
                  </c:pt>
                  <c:pt idx="3">
                    <c:v>2.2</c:v>
                  </c:pt>
                  <c:pt idx="4">
                    <c:v>3.1</c:v>
                  </c:pt>
                  <c:pt idx="5">
                    <c:v>4.1</c:v>
                  </c:pt>
                  <c:pt idx="6">
                    <c:v>4.2</c:v>
                  </c:pt>
                  <c:pt idx="7">
                    <c:v>4.3</c:v>
                  </c:pt>
                  <c:pt idx="8">
                    <c:v>5.1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3-ED52-4246-859A-67D49DE8F0B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446040639"/>
        <c:axId val="450314895"/>
      </c:scatterChart>
      <c:valAx>
        <c:axId val="446040639"/>
        <c:scaling>
          <c:orientation val="minMax"/>
          <c:max val="6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Viability</a:t>
                </a:r>
              </a:p>
            </c:rich>
          </c:tx>
          <c:layout>
            <c:manualLayout>
              <c:xMode val="edge"/>
              <c:yMode val="edge"/>
              <c:x val="0.45541896288719796"/>
              <c:y val="0.931401322077887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314895"/>
        <c:crosses val="autoZero"/>
        <c:crossBetween val="midCat"/>
      </c:valAx>
      <c:valAx>
        <c:axId val="450314895"/>
        <c:scaling>
          <c:orientation val="minMax"/>
          <c:max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Importance</a:t>
                </a:r>
              </a:p>
            </c:rich>
          </c:tx>
          <c:layout>
            <c:manualLayout>
              <c:xMode val="edge"/>
              <c:yMode val="edge"/>
              <c:x val="8.9585666293393058E-3"/>
              <c:y val="0.401617515400402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0406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B2B689F-E3CA-4537-A8F9-C94D4A17DA4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915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8" tIns="46069" rIns="92138" bIns="46069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1D128D9-149E-4F4F-B836-25F37E85F03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192" y="1"/>
            <a:ext cx="2946915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8" tIns="46069" rIns="92138" bIns="46069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B9296780-4170-4887-925D-939782E6711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8A3DC188-F905-434A-8B1B-9B08DBF508C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4" y="4714366"/>
            <a:ext cx="5438768" cy="446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8" tIns="46069" rIns="92138" bIns="460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95A271A9-CD37-4464-B3F5-E00F41DD73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731"/>
            <a:ext cx="2946915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8" tIns="46069" rIns="92138" bIns="46069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0847548A-C053-4F73-A7D6-D60448C14D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192" y="9428731"/>
            <a:ext cx="2946915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8" tIns="46069" rIns="92138" bIns="4606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3847D47-A919-48DF-90B3-5B9DB8D848E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5DAE4ECF-0301-4A17-953C-6D54F59FE8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7126" indent="-28784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1359" indent="-229643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12218" indent="-229643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73076" indent="-229643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26069" indent="-229643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9063" indent="-229643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2057" indent="-229643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5051" indent="-229643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46D9A7-FBD9-47FC-B731-5FCB94BA9BFD}" type="slidenum">
              <a:rPr lang="en-GB" altLang="en-US" sz="1200"/>
              <a:pPr/>
              <a:t>1</a:t>
            </a:fld>
            <a:endParaRPr lang="en-GB" altLang="en-US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91B7A5F-65BF-46E9-B83D-047E949BF8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CA0AFD12-C1D4-492F-911A-9C1405F503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4.xml"/><Relationship Id="rId7" Type="http://schemas.openxmlformats.org/officeDocument/2006/relationships/image" Target="../media/image2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KJO logo">
            <a:extLst>
              <a:ext uri="{FF2B5EF4-FFF2-40B4-BE49-F238E27FC236}">
                <a16:creationId xmlns:a16="http://schemas.microsoft.com/office/drawing/2014/main" id="{30E17989-6530-435A-9D7D-4FB728004B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13" y="5529263"/>
            <a:ext cx="1585912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7">
            <a:extLst>
              <a:ext uri="{FF2B5EF4-FFF2-40B4-BE49-F238E27FC236}">
                <a16:creationId xmlns:a16="http://schemas.microsoft.com/office/drawing/2014/main" id="{059AB028-E46F-491D-B8B0-4AB62F9A682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08000" y="6453188"/>
            <a:ext cx="7902575" cy="0"/>
          </a:xfrm>
          <a:prstGeom prst="line">
            <a:avLst/>
          </a:prstGeom>
          <a:noFill/>
          <a:ln w="19050">
            <a:solidFill>
              <a:srgbClr val="A27B2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BF517C-B9BB-4B53-8025-E139C7B530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201150" y="6381750"/>
            <a:ext cx="431800" cy="96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20000"/>
              </a:spcBef>
              <a:defRPr/>
            </a:pPr>
            <a:endParaRPr lang="en-US" alt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>
            <a:lvl1pPr>
              <a:defRPr smtClean="0"/>
            </a:lvl1pPr>
          </a:lstStyle>
          <a:p>
            <a:pPr lvl="0"/>
            <a:r>
              <a:rPr lang="en-GB" altLang="en-US" noProof="0"/>
              <a:t>Click to edit Master title style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pPr lvl="0"/>
            <a:r>
              <a:rPr lang="en-GB" altLang="en-US" noProof="0"/>
              <a:t>Click to edit Master subtitle style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655152E-D133-4A52-8237-4BD6D699454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15925" y="6442075"/>
            <a:ext cx="3313113" cy="371475"/>
          </a:xfrm>
        </p:spPr>
        <p:txBody>
          <a:bodyPr/>
          <a:lstStyle>
            <a:lvl1pPr eaLnBrk="0" hangingPunct="0">
              <a:lnSpc>
                <a:spcPct val="95000"/>
              </a:lnSpc>
              <a:spcBef>
                <a:spcPct val="20000"/>
              </a:spcBef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Kieron O’Connell trading KJO Associates</a:t>
            </a:r>
          </a:p>
        </p:txBody>
      </p:sp>
    </p:spTree>
    <p:extLst>
      <p:ext uri="{BB962C8B-B14F-4D97-AF65-F5344CB8AC3E}">
        <p14:creationId xmlns:p14="http://schemas.microsoft.com/office/powerpoint/2010/main" val="3750531159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 hidden="1">
            <a:extLst>
              <a:ext uri="{FF2B5EF4-FFF2-40B4-BE49-F238E27FC236}">
                <a16:creationId xmlns:a16="http://schemas.microsoft.com/office/drawing/2014/main" id="{677D05FA-DFDD-404E-B103-027D52967F0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3074" name="Object 1" hidden="1">
                        <a:extLst>
                          <a:ext uri="{FF2B5EF4-FFF2-40B4-BE49-F238E27FC236}">
                            <a16:creationId xmlns:a16="http://schemas.microsoft.com/office/drawing/2014/main" id="{17CB444A-453D-4D99-B0EA-CCEBD60305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8">
            <a:extLst>
              <a:ext uri="{FF2B5EF4-FFF2-40B4-BE49-F238E27FC236}">
                <a16:creationId xmlns:a16="http://schemas.microsoft.com/office/drawing/2014/main" id="{517D677E-B538-445F-B673-79454DE77FB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28625" y="692150"/>
            <a:ext cx="9048750" cy="0"/>
          </a:xfrm>
          <a:prstGeom prst="line">
            <a:avLst/>
          </a:prstGeom>
          <a:noFill/>
          <a:ln w="19050">
            <a:solidFill>
              <a:srgbClr val="A27B2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5" name="Picture 10" descr="KJO logo">
            <a:extLst>
              <a:ext uri="{FF2B5EF4-FFF2-40B4-BE49-F238E27FC236}">
                <a16:creationId xmlns:a16="http://schemas.microsoft.com/office/drawing/2014/main" id="{F8D7FA40-86F0-4A7E-8E3A-3F1A6631F1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75" y="6318250"/>
            <a:ext cx="661988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7">
            <a:extLst>
              <a:ext uri="{FF2B5EF4-FFF2-40B4-BE49-F238E27FC236}">
                <a16:creationId xmlns:a16="http://schemas.microsoft.com/office/drawing/2014/main" id="{2B316BDD-841E-415A-B2CE-CCB02998CED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08000" y="6516688"/>
            <a:ext cx="8651875" cy="0"/>
          </a:xfrm>
          <a:prstGeom prst="line">
            <a:avLst/>
          </a:prstGeom>
          <a:noFill/>
          <a:ln w="15875">
            <a:solidFill>
              <a:srgbClr val="A27B2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7" name="Object 10" hidden="1">
            <a:extLst>
              <a:ext uri="{FF2B5EF4-FFF2-40B4-BE49-F238E27FC236}">
                <a16:creationId xmlns:a16="http://schemas.microsoft.com/office/drawing/2014/main" id="{BD26AC64-E3A7-4530-83E6-333AD7C6AA4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think-cell Slide" r:id="rId8" imgW="344" imgH="344" progId="TCLayout.ActiveDocument.1">
                  <p:embed/>
                </p:oleObj>
              </mc:Choice>
              <mc:Fallback>
                <p:oleObj name="think-cell Slide" r:id="rId8" imgW="344" imgH="344" progId="TCLayout.ActiveDocument.1">
                  <p:embed/>
                  <p:pic>
                    <p:nvPicPr>
                      <p:cNvPr id="3078" name="Object 10" hidden="1">
                        <a:extLst>
                          <a:ext uri="{FF2B5EF4-FFF2-40B4-BE49-F238E27FC236}">
                            <a16:creationId xmlns:a16="http://schemas.microsoft.com/office/drawing/2014/main" id="{A384FD71-46A9-491A-AE73-A23711CA30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EF72D8E-31F3-41E2-A5C8-C6899428D5C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534525" y="6669088"/>
            <a:ext cx="171450" cy="73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20000"/>
              </a:spcBef>
              <a:defRPr/>
            </a:pPr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4613"/>
            <a:ext cx="8915400" cy="618083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71FA7CE-D45B-4D28-9FEF-7073E9D4A4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Proprietary &amp; </a:t>
            </a:r>
            <a:r>
              <a:rPr lang="en-GB" altLang="en-US"/>
              <a:t>Confidential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297A3904-7F4D-4D3A-A1E7-38A5EFDD7E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Kieron O’Connell trading as KJO Associates</a:t>
            </a:r>
            <a:endParaRPr lang="en-US" altLang="en-US" dirty="0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444D771D-D2A6-44E2-8788-CAEB79E17C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DF62E-7C0D-41FD-8368-6C7C7E3AC5A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6925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1" hidden="1">
            <a:extLst>
              <a:ext uri="{FF2B5EF4-FFF2-40B4-BE49-F238E27FC236}">
                <a16:creationId xmlns:a16="http://schemas.microsoft.com/office/drawing/2014/main" id="{EC8F10A2-03F0-48FA-8C0F-209BE7CB199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098" name="Object 11" hidden="1">
                        <a:extLst>
                          <a:ext uri="{FF2B5EF4-FFF2-40B4-BE49-F238E27FC236}">
                            <a16:creationId xmlns:a16="http://schemas.microsoft.com/office/drawing/2014/main" id="{AD3DA324-7EA9-40BD-B764-4EB58E95A5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Line 8">
            <a:extLst>
              <a:ext uri="{FF2B5EF4-FFF2-40B4-BE49-F238E27FC236}">
                <a16:creationId xmlns:a16="http://schemas.microsoft.com/office/drawing/2014/main" id="{6DE3A8FA-5136-47E7-A954-9DFD1FB564E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28625" y="692150"/>
            <a:ext cx="9048750" cy="0"/>
          </a:xfrm>
          <a:prstGeom prst="line">
            <a:avLst/>
          </a:prstGeom>
          <a:noFill/>
          <a:ln w="19050">
            <a:solidFill>
              <a:srgbClr val="A27B2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4" name="Picture 10" descr="KJO logo">
            <a:extLst>
              <a:ext uri="{FF2B5EF4-FFF2-40B4-BE49-F238E27FC236}">
                <a16:creationId xmlns:a16="http://schemas.microsoft.com/office/drawing/2014/main" id="{9577FF4A-9FC7-4597-BF42-2CD879F833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75" y="6318250"/>
            <a:ext cx="661988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7">
            <a:extLst>
              <a:ext uri="{FF2B5EF4-FFF2-40B4-BE49-F238E27FC236}">
                <a16:creationId xmlns:a16="http://schemas.microsoft.com/office/drawing/2014/main" id="{E04FC5AF-76AF-47AF-9B45-CDAA7A5DF76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08000" y="6516688"/>
            <a:ext cx="8651875" cy="0"/>
          </a:xfrm>
          <a:prstGeom prst="line">
            <a:avLst/>
          </a:prstGeom>
          <a:noFill/>
          <a:ln w="15875">
            <a:solidFill>
              <a:srgbClr val="A27B2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1F9FCA4-66E8-4D23-AD95-F515AE6057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534525" y="6669088"/>
            <a:ext cx="171450" cy="73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20000"/>
              </a:spcBef>
              <a:defRPr/>
            </a:pPr>
            <a:endParaRPr lang="en-US" altLang="en-US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06E9E9D6-1ABE-4410-B934-3BD1920C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Proprietary &amp; </a:t>
            </a:r>
            <a:r>
              <a:rPr lang="en-GB" altLang="en-US"/>
              <a:t>Confidential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5ADBAB86-85BF-4EF2-B38D-3743A3F9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Kieron O’Connell trading as KJO Associates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3C310F5-4D1C-4B34-BCE5-987E436D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24501-44EB-4DF3-8697-65B93FABEF9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0404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 hidden="1">
            <a:extLst>
              <a:ext uri="{FF2B5EF4-FFF2-40B4-BE49-F238E27FC236}">
                <a16:creationId xmlns:a16="http://schemas.microsoft.com/office/drawing/2014/main" id="{CD1E62B9-5B61-4F79-8447-827B0EE29D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2">
            <a:extLst>
              <a:ext uri="{FF2B5EF4-FFF2-40B4-BE49-F238E27FC236}">
                <a16:creationId xmlns:a16="http://schemas.microsoft.com/office/drawing/2014/main" id="{4AAC1C98-E832-4D62-BCB1-F6B3905E7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74613"/>
            <a:ext cx="89154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4F1D7579-7073-4CA4-8889-51916EB57B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A3AB2A21-091C-401C-815A-235377731B3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9100" y="6505575"/>
            <a:ext cx="23114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>
                <a:solidFill>
                  <a:srgbClr val="A27B2E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Proprietary &amp; </a:t>
            </a:r>
            <a:r>
              <a:rPr lang="en-GB" altLang="en-US"/>
              <a:t>Confidential</a:t>
            </a:r>
          </a:p>
        </p:txBody>
      </p:sp>
      <p:sp>
        <p:nvSpPr>
          <p:cNvPr id="1030" name="Line 8">
            <a:extLst>
              <a:ext uri="{FF2B5EF4-FFF2-40B4-BE49-F238E27FC236}">
                <a16:creationId xmlns:a16="http://schemas.microsoft.com/office/drawing/2014/main" id="{DF9FE5B7-DEB9-4D7E-B79C-1090083A4A4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28625" y="692150"/>
            <a:ext cx="9048750" cy="0"/>
          </a:xfrm>
          <a:prstGeom prst="line">
            <a:avLst/>
          </a:prstGeom>
          <a:noFill/>
          <a:ln w="19050">
            <a:solidFill>
              <a:srgbClr val="A27B2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031" name="Picture 10" descr="KJO logo">
            <a:extLst>
              <a:ext uri="{FF2B5EF4-FFF2-40B4-BE49-F238E27FC236}">
                <a16:creationId xmlns:a16="http://schemas.microsoft.com/office/drawing/2014/main" id="{CBEA840A-2678-4CDE-B33B-2D3381BF9C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75" y="6318250"/>
            <a:ext cx="661988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7">
            <a:extLst>
              <a:ext uri="{FF2B5EF4-FFF2-40B4-BE49-F238E27FC236}">
                <a16:creationId xmlns:a16="http://schemas.microsoft.com/office/drawing/2014/main" id="{23939666-E3AE-4D7B-ACFD-1966F5B4279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08000" y="6516688"/>
            <a:ext cx="8651875" cy="0"/>
          </a:xfrm>
          <a:prstGeom prst="line">
            <a:avLst/>
          </a:prstGeom>
          <a:noFill/>
          <a:ln w="15875">
            <a:solidFill>
              <a:srgbClr val="A27B2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D4186AE-509E-436F-9511-AFF0282E22B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05575"/>
            <a:ext cx="3136900" cy="371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defRPr>
                <a:solidFill>
                  <a:srgbClr val="A27B2E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Kieron O’Connell trading as KJO Associates</a:t>
            </a:r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2CC75769-904B-4294-BE61-2EEA251A12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99525" y="6505575"/>
            <a:ext cx="374650" cy="2682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A27B2E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1C3362-CF5E-430E-B224-967002EF728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EC26113C-B021-47B1-A381-577765BE96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534525" y="6669088"/>
            <a:ext cx="171450" cy="73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20000"/>
              </a:spcBef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2.vml"/><Relationship Id="rId6" Type="http://schemas.openxmlformats.org/officeDocument/2006/relationships/chart" Target="../charts/chart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3.vml"/><Relationship Id="rId6" Type="http://schemas.openxmlformats.org/officeDocument/2006/relationships/chart" Target="../charts/chart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jpeg"/><Relationship Id="rId2" Type="http://schemas.openxmlformats.org/officeDocument/2006/relationships/tags" Target="../tags/tag2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hyperlink" Target="http://www.mlbowen.com/" TargetMode="Externa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1.vml"/><Relationship Id="rId6" Type="http://schemas.openxmlformats.org/officeDocument/2006/relationships/chart" Target="../charts/char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>
            <a:extLst>
              <a:ext uri="{FF2B5EF4-FFF2-40B4-BE49-F238E27FC236}">
                <a16:creationId xmlns:a16="http://schemas.microsoft.com/office/drawing/2014/main" id="{59D205CF-08BF-40CE-8339-C57F085A3A7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A27B2E"/>
                </a:solidFill>
              </a:rPr>
              <a:t>© Kieron O’Connell trading as KJO Associates</a:t>
            </a:r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5DB8AAB6-5B90-4017-A141-7D41BA089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1150" y="6308725"/>
            <a:ext cx="504825" cy="288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buFontTx/>
              <a:buNone/>
            </a:pPr>
            <a:endParaRPr lang="en-US" altLang="en-US" sz="900"/>
          </a:p>
        </p:txBody>
      </p:sp>
      <p:sp>
        <p:nvSpPr>
          <p:cNvPr id="6148" name="TextBox 6">
            <a:extLst>
              <a:ext uri="{FF2B5EF4-FFF2-40B4-BE49-F238E27FC236}">
                <a16:creationId xmlns:a16="http://schemas.microsoft.com/office/drawing/2014/main" id="{E3EC38D9-FF15-463A-B4D0-31915E5C8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908050"/>
            <a:ext cx="77041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Code Institute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Full Stack Software Developer Course - 2020</a:t>
            </a:r>
          </a:p>
        </p:txBody>
      </p:sp>
      <p:sp>
        <p:nvSpPr>
          <p:cNvPr id="6149" name="TextBox 10">
            <a:extLst>
              <a:ext uri="{FF2B5EF4-FFF2-40B4-BE49-F238E27FC236}">
                <a16:creationId xmlns:a16="http://schemas.microsoft.com/office/drawing/2014/main" id="{235E02D3-808C-4111-81AA-BD4F9F91B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3516313"/>
            <a:ext cx="763428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/>
              <a:t>Milestone Project P1 – Planes Analysis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2000" dirty="0"/>
          </a:p>
          <a:p>
            <a:pPr>
              <a:spcBef>
                <a:spcPct val="0"/>
              </a:spcBef>
              <a:buFontTx/>
              <a:buNone/>
            </a:pPr>
            <a:endParaRPr lang="en-GB" altLang="en-US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/>
              <a:t>Bowen Therapist’s Website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/>
              <a:t>www.mlbowen.com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/>
              <a:t>6</a:t>
            </a:r>
            <a:r>
              <a:rPr lang="en-GB" altLang="en-US" sz="2000" baseline="30000" dirty="0"/>
              <a:t>th</a:t>
            </a:r>
            <a:r>
              <a:rPr lang="en-GB" altLang="en-US" sz="2000" dirty="0"/>
              <a:t> May 2020</a:t>
            </a:r>
          </a:p>
        </p:txBody>
      </p:sp>
      <p:sp>
        <p:nvSpPr>
          <p:cNvPr id="6150" name="TextBox 1">
            <a:extLst>
              <a:ext uri="{FF2B5EF4-FFF2-40B4-BE49-F238E27FC236}">
                <a16:creationId xmlns:a16="http://schemas.microsoft.com/office/drawing/2014/main" id="{7146775B-C8B7-4C16-AF75-244EEA872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6211888"/>
            <a:ext cx="40433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 i="1"/>
              <a:t>Source : Planes Analysis : The Elements of User Experience by Jesse James Garrett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" hidden="1">
            <a:extLst>
              <a:ext uri="{FF2B5EF4-FFF2-40B4-BE49-F238E27FC236}">
                <a16:creationId xmlns:a16="http://schemas.microsoft.com/office/drawing/2014/main" id="{805CC49B-9AE1-450A-BF38-4A3E24C3152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1266" name="Object 3" hidden="1">
                        <a:extLst>
                          <a:ext uri="{FF2B5EF4-FFF2-40B4-BE49-F238E27FC236}">
                            <a16:creationId xmlns:a16="http://schemas.microsoft.com/office/drawing/2014/main" id="{805CC49B-9AE1-450A-BF38-4A3E24C315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4">
            <a:extLst>
              <a:ext uri="{FF2B5EF4-FFF2-40B4-BE49-F238E27FC236}">
                <a16:creationId xmlns:a16="http://schemas.microsoft.com/office/drawing/2014/main" id="{A14BF003-A3CA-4979-A065-EECCDCDA9D3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A27B2E"/>
                </a:solidFill>
              </a:rPr>
              <a:t>Proprietary &amp; </a:t>
            </a:r>
            <a:r>
              <a:rPr lang="en-GB" altLang="en-US" sz="900">
                <a:solidFill>
                  <a:srgbClr val="A27B2E"/>
                </a:solidFill>
              </a:rPr>
              <a:t>Confidential</a:t>
            </a:r>
          </a:p>
        </p:txBody>
      </p:sp>
      <p:sp>
        <p:nvSpPr>
          <p:cNvPr id="11268" name="Rectangle 11">
            <a:extLst>
              <a:ext uri="{FF2B5EF4-FFF2-40B4-BE49-F238E27FC236}">
                <a16:creationId xmlns:a16="http://schemas.microsoft.com/office/drawing/2014/main" id="{AE08E090-E54F-4118-8B07-78CEA30B3E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92488" y="6505575"/>
            <a:ext cx="3136900" cy="37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A27B2E"/>
                </a:solidFill>
              </a:rPr>
              <a:t>© Kieron O’Connell trading as KJO Associates</a:t>
            </a:r>
          </a:p>
        </p:txBody>
      </p:sp>
      <p:sp>
        <p:nvSpPr>
          <p:cNvPr id="11269" name="Rectangle 12">
            <a:extLst>
              <a:ext uri="{FF2B5EF4-FFF2-40B4-BE49-F238E27FC236}">
                <a16:creationId xmlns:a16="http://schemas.microsoft.com/office/drawing/2014/main" id="{2F325A5E-666C-4679-901E-BB41CC485A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AE07BA-EAC7-4DD5-B97D-3874345DB542}" type="slidenum">
              <a:rPr lang="en-GB" altLang="en-US" sz="900" smtClean="0">
                <a:solidFill>
                  <a:srgbClr val="A27B2E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GB" altLang="en-US" sz="900">
              <a:solidFill>
                <a:srgbClr val="A27B2E"/>
              </a:solidFill>
            </a:endParaRPr>
          </a:p>
        </p:txBody>
      </p:sp>
      <p:sp>
        <p:nvSpPr>
          <p:cNvPr id="11270" name="Rectangle 12">
            <a:extLst>
              <a:ext uri="{FF2B5EF4-FFF2-40B4-BE49-F238E27FC236}">
                <a16:creationId xmlns:a16="http://schemas.microsoft.com/office/drawing/2014/main" id="{CCABFCD0-4664-4E4B-9E76-B3B1D0770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4488" y="74613"/>
            <a:ext cx="7921625" cy="617537"/>
          </a:xfrm>
        </p:spPr>
        <p:txBody>
          <a:bodyPr/>
          <a:lstStyle/>
          <a:p>
            <a:pPr algn="l"/>
            <a:r>
              <a:rPr lang="en-US" altLang="en-US" sz="1600" dirty="0"/>
              <a:t>Strategy – Communication </a:t>
            </a:r>
            <a:r>
              <a:rPr lang="en-GB" sz="1600" dirty="0"/>
              <a:t>&amp; Information Features</a:t>
            </a:r>
            <a:endParaRPr lang="en-US" altLang="en-US" sz="16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B455762-4539-44DC-BD54-089F2DC0B0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2045011"/>
              </p:ext>
            </p:extLst>
          </p:nvPr>
        </p:nvGraphicFramePr>
        <p:xfrm>
          <a:off x="581025" y="904875"/>
          <a:ext cx="8505825" cy="5286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7E93939-6654-4991-8DC1-D278C624747B}"/>
              </a:ext>
            </a:extLst>
          </p:cNvPr>
          <p:cNvSpPr/>
          <p:nvPr/>
        </p:nvSpPr>
        <p:spPr bwMode="auto">
          <a:xfrm>
            <a:off x="5354558" y="1638300"/>
            <a:ext cx="2170192" cy="3095625"/>
          </a:xfrm>
          <a:custGeom>
            <a:avLst/>
            <a:gdLst>
              <a:gd name="connsiteX0" fmla="*/ 8017 w 2170192"/>
              <a:gd name="connsiteY0" fmla="*/ 0 h 3095625"/>
              <a:gd name="connsiteX1" fmla="*/ 331867 w 2170192"/>
              <a:gd name="connsiteY1" fmla="*/ 1676400 h 3095625"/>
              <a:gd name="connsiteX2" fmla="*/ 2170192 w 2170192"/>
              <a:gd name="connsiteY2" fmla="*/ 3095625 h 309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0192" h="3095625">
                <a:moveTo>
                  <a:pt x="8017" y="0"/>
                </a:moveTo>
                <a:cubicBezTo>
                  <a:pt x="-10239" y="580231"/>
                  <a:pt x="-28495" y="1160463"/>
                  <a:pt x="331867" y="1676400"/>
                </a:cubicBezTo>
                <a:cubicBezTo>
                  <a:pt x="692229" y="2192337"/>
                  <a:pt x="1849517" y="2859088"/>
                  <a:pt x="2170192" y="309562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AF576A-697F-4272-B6FF-7C9B31EF86DA}"/>
              </a:ext>
            </a:extLst>
          </p:cNvPr>
          <p:cNvSpPr/>
          <p:nvPr/>
        </p:nvSpPr>
        <p:spPr bwMode="auto">
          <a:xfrm>
            <a:off x="3392488" y="1881187"/>
            <a:ext cx="2170192" cy="3095625"/>
          </a:xfrm>
          <a:custGeom>
            <a:avLst/>
            <a:gdLst>
              <a:gd name="connsiteX0" fmla="*/ 8017 w 2170192"/>
              <a:gd name="connsiteY0" fmla="*/ 0 h 3095625"/>
              <a:gd name="connsiteX1" fmla="*/ 331867 w 2170192"/>
              <a:gd name="connsiteY1" fmla="*/ 1676400 h 3095625"/>
              <a:gd name="connsiteX2" fmla="*/ 2170192 w 2170192"/>
              <a:gd name="connsiteY2" fmla="*/ 3095625 h 309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0192" h="3095625">
                <a:moveTo>
                  <a:pt x="8017" y="0"/>
                </a:moveTo>
                <a:cubicBezTo>
                  <a:pt x="-10239" y="580231"/>
                  <a:pt x="-28495" y="1160463"/>
                  <a:pt x="331867" y="1676400"/>
                </a:cubicBezTo>
                <a:cubicBezTo>
                  <a:pt x="692229" y="2192337"/>
                  <a:pt x="1849517" y="2859088"/>
                  <a:pt x="2170192" y="309562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2FFFF-2650-4E9C-9DD3-0D4AD8F78799}"/>
              </a:ext>
            </a:extLst>
          </p:cNvPr>
          <p:cNvSpPr txBox="1"/>
          <p:nvPr/>
        </p:nvSpPr>
        <p:spPr>
          <a:xfrm>
            <a:off x="6124849" y="1638300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i="1" u="sng" dirty="0">
                <a:solidFill>
                  <a:srgbClr val="006600"/>
                </a:solidFill>
              </a:rPr>
              <a:t>Release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44888A-9060-4272-AC33-6CA88678BDE5}"/>
              </a:ext>
            </a:extLst>
          </p:cNvPr>
          <p:cNvSpPr txBox="1"/>
          <p:nvPr/>
        </p:nvSpPr>
        <p:spPr>
          <a:xfrm>
            <a:off x="4011718" y="1680045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i="1" u="sng" dirty="0">
                <a:solidFill>
                  <a:srgbClr val="DF8813"/>
                </a:solidFill>
              </a:rPr>
              <a:t>Release 2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341D91-2E95-446B-AF3E-C1C5B0126EB4}"/>
              </a:ext>
            </a:extLst>
          </p:cNvPr>
          <p:cNvSpPr/>
          <p:nvPr/>
        </p:nvSpPr>
        <p:spPr bwMode="auto">
          <a:xfrm>
            <a:off x="1814231" y="1881187"/>
            <a:ext cx="2170192" cy="3095625"/>
          </a:xfrm>
          <a:custGeom>
            <a:avLst/>
            <a:gdLst>
              <a:gd name="connsiteX0" fmla="*/ 8017 w 2170192"/>
              <a:gd name="connsiteY0" fmla="*/ 0 h 3095625"/>
              <a:gd name="connsiteX1" fmla="*/ 331867 w 2170192"/>
              <a:gd name="connsiteY1" fmla="*/ 1676400 h 3095625"/>
              <a:gd name="connsiteX2" fmla="*/ 2170192 w 2170192"/>
              <a:gd name="connsiteY2" fmla="*/ 3095625 h 309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0192" h="3095625">
                <a:moveTo>
                  <a:pt x="8017" y="0"/>
                </a:moveTo>
                <a:cubicBezTo>
                  <a:pt x="-10239" y="580231"/>
                  <a:pt x="-28495" y="1160463"/>
                  <a:pt x="331867" y="1676400"/>
                </a:cubicBezTo>
                <a:cubicBezTo>
                  <a:pt x="692229" y="2192337"/>
                  <a:pt x="1849517" y="2859088"/>
                  <a:pt x="2170192" y="309562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B09C35-AEF9-4DE5-A90C-97FC3146C21F}"/>
              </a:ext>
            </a:extLst>
          </p:cNvPr>
          <p:cNvSpPr txBox="1"/>
          <p:nvPr/>
        </p:nvSpPr>
        <p:spPr>
          <a:xfrm>
            <a:off x="2007736" y="1781606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i="1" u="sng" dirty="0">
                <a:solidFill>
                  <a:srgbClr val="FF0000"/>
                </a:solidFill>
              </a:rPr>
              <a:t>Release 3</a:t>
            </a:r>
          </a:p>
        </p:txBody>
      </p:sp>
    </p:spTree>
    <p:extLst>
      <p:ext uri="{BB962C8B-B14F-4D97-AF65-F5344CB8AC3E}">
        <p14:creationId xmlns:p14="http://schemas.microsoft.com/office/powerpoint/2010/main" val="2526030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" hidden="1">
            <a:extLst>
              <a:ext uri="{FF2B5EF4-FFF2-40B4-BE49-F238E27FC236}">
                <a16:creationId xmlns:a16="http://schemas.microsoft.com/office/drawing/2014/main" id="{805CC49B-9AE1-450A-BF38-4A3E24C3152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1266" name="Object 3" hidden="1">
                        <a:extLst>
                          <a:ext uri="{FF2B5EF4-FFF2-40B4-BE49-F238E27FC236}">
                            <a16:creationId xmlns:a16="http://schemas.microsoft.com/office/drawing/2014/main" id="{805CC49B-9AE1-450A-BF38-4A3E24C315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4">
            <a:extLst>
              <a:ext uri="{FF2B5EF4-FFF2-40B4-BE49-F238E27FC236}">
                <a16:creationId xmlns:a16="http://schemas.microsoft.com/office/drawing/2014/main" id="{A14BF003-A3CA-4979-A065-EECCDCDA9D3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A27B2E"/>
                </a:solidFill>
              </a:rPr>
              <a:t>Proprietary &amp; </a:t>
            </a:r>
            <a:r>
              <a:rPr lang="en-GB" altLang="en-US" sz="900">
                <a:solidFill>
                  <a:srgbClr val="A27B2E"/>
                </a:solidFill>
              </a:rPr>
              <a:t>Confidential</a:t>
            </a:r>
          </a:p>
        </p:txBody>
      </p:sp>
      <p:sp>
        <p:nvSpPr>
          <p:cNvPr id="11268" name="Rectangle 11">
            <a:extLst>
              <a:ext uri="{FF2B5EF4-FFF2-40B4-BE49-F238E27FC236}">
                <a16:creationId xmlns:a16="http://schemas.microsoft.com/office/drawing/2014/main" id="{AE08E090-E54F-4118-8B07-78CEA30B3E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92488" y="6505575"/>
            <a:ext cx="3136900" cy="37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A27B2E"/>
                </a:solidFill>
              </a:rPr>
              <a:t>© Kieron O’Connell trading as KJO Associates</a:t>
            </a:r>
          </a:p>
        </p:txBody>
      </p:sp>
      <p:sp>
        <p:nvSpPr>
          <p:cNvPr id="11269" name="Rectangle 12">
            <a:extLst>
              <a:ext uri="{FF2B5EF4-FFF2-40B4-BE49-F238E27FC236}">
                <a16:creationId xmlns:a16="http://schemas.microsoft.com/office/drawing/2014/main" id="{2F325A5E-666C-4679-901E-BB41CC485A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AE07BA-EAC7-4DD5-B97D-3874345DB542}" type="slidenum">
              <a:rPr lang="en-GB" altLang="en-US" sz="900" smtClean="0">
                <a:solidFill>
                  <a:srgbClr val="A27B2E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GB" altLang="en-US" sz="900">
              <a:solidFill>
                <a:srgbClr val="A27B2E"/>
              </a:solidFill>
            </a:endParaRPr>
          </a:p>
        </p:txBody>
      </p:sp>
      <p:sp>
        <p:nvSpPr>
          <p:cNvPr id="11270" name="Rectangle 12">
            <a:extLst>
              <a:ext uri="{FF2B5EF4-FFF2-40B4-BE49-F238E27FC236}">
                <a16:creationId xmlns:a16="http://schemas.microsoft.com/office/drawing/2014/main" id="{CCABFCD0-4664-4E4B-9E76-B3B1D0770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4488" y="74613"/>
            <a:ext cx="7921625" cy="617537"/>
          </a:xfrm>
        </p:spPr>
        <p:txBody>
          <a:bodyPr/>
          <a:lstStyle/>
          <a:p>
            <a:pPr algn="l"/>
            <a:r>
              <a:rPr lang="en-US" altLang="en-US" sz="1600" dirty="0"/>
              <a:t>Strategy – </a:t>
            </a:r>
            <a:r>
              <a:rPr lang="en-GB" sz="1600" dirty="0"/>
              <a:t>Supporting &amp; Administrative Features</a:t>
            </a:r>
            <a:endParaRPr lang="en-US" altLang="en-US" sz="16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B455762-4539-44DC-BD54-089F2DC0B0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7535434"/>
              </p:ext>
            </p:extLst>
          </p:nvPr>
        </p:nvGraphicFramePr>
        <p:xfrm>
          <a:off x="498475" y="876300"/>
          <a:ext cx="8505825" cy="5353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7E93939-6654-4991-8DC1-D278C624747B}"/>
              </a:ext>
            </a:extLst>
          </p:cNvPr>
          <p:cNvSpPr/>
          <p:nvPr/>
        </p:nvSpPr>
        <p:spPr bwMode="auto">
          <a:xfrm>
            <a:off x="6010275" y="1799883"/>
            <a:ext cx="2170192" cy="3095625"/>
          </a:xfrm>
          <a:custGeom>
            <a:avLst/>
            <a:gdLst>
              <a:gd name="connsiteX0" fmla="*/ 8017 w 2170192"/>
              <a:gd name="connsiteY0" fmla="*/ 0 h 3095625"/>
              <a:gd name="connsiteX1" fmla="*/ 331867 w 2170192"/>
              <a:gd name="connsiteY1" fmla="*/ 1676400 h 3095625"/>
              <a:gd name="connsiteX2" fmla="*/ 2170192 w 2170192"/>
              <a:gd name="connsiteY2" fmla="*/ 3095625 h 309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0192" h="3095625">
                <a:moveTo>
                  <a:pt x="8017" y="0"/>
                </a:moveTo>
                <a:cubicBezTo>
                  <a:pt x="-10239" y="580231"/>
                  <a:pt x="-28495" y="1160463"/>
                  <a:pt x="331867" y="1676400"/>
                </a:cubicBezTo>
                <a:cubicBezTo>
                  <a:pt x="692229" y="2192337"/>
                  <a:pt x="1849517" y="2859088"/>
                  <a:pt x="2170192" y="309562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AF576A-697F-4272-B6FF-7C9B31EF86DA}"/>
              </a:ext>
            </a:extLst>
          </p:cNvPr>
          <p:cNvSpPr/>
          <p:nvPr/>
        </p:nvSpPr>
        <p:spPr bwMode="auto">
          <a:xfrm>
            <a:off x="4277061" y="1962493"/>
            <a:ext cx="2170192" cy="3095625"/>
          </a:xfrm>
          <a:custGeom>
            <a:avLst/>
            <a:gdLst>
              <a:gd name="connsiteX0" fmla="*/ 8017 w 2170192"/>
              <a:gd name="connsiteY0" fmla="*/ 0 h 3095625"/>
              <a:gd name="connsiteX1" fmla="*/ 331867 w 2170192"/>
              <a:gd name="connsiteY1" fmla="*/ 1676400 h 3095625"/>
              <a:gd name="connsiteX2" fmla="*/ 2170192 w 2170192"/>
              <a:gd name="connsiteY2" fmla="*/ 3095625 h 309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0192" h="3095625">
                <a:moveTo>
                  <a:pt x="8017" y="0"/>
                </a:moveTo>
                <a:cubicBezTo>
                  <a:pt x="-10239" y="580231"/>
                  <a:pt x="-28495" y="1160463"/>
                  <a:pt x="331867" y="1676400"/>
                </a:cubicBezTo>
                <a:cubicBezTo>
                  <a:pt x="692229" y="2192337"/>
                  <a:pt x="1849517" y="2859088"/>
                  <a:pt x="2170192" y="309562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2FFFF-2650-4E9C-9DD3-0D4AD8F78799}"/>
              </a:ext>
            </a:extLst>
          </p:cNvPr>
          <p:cNvSpPr txBox="1"/>
          <p:nvPr/>
        </p:nvSpPr>
        <p:spPr>
          <a:xfrm>
            <a:off x="6639510" y="1433082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i="1" u="sng" dirty="0">
                <a:solidFill>
                  <a:srgbClr val="006600"/>
                </a:solidFill>
              </a:rPr>
              <a:t>Release 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6531AB7-72EE-4941-9F83-5ED558083672}"/>
              </a:ext>
            </a:extLst>
          </p:cNvPr>
          <p:cNvSpPr/>
          <p:nvPr/>
        </p:nvSpPr>
        <p:spPr bwMode="auto">
          <a:xfrm>
            <a:off x="2108876" y="1962493"/>
            <a:ext cx="2170192" cy="3095625"/>
          </a:xfrm>
          <a:custGeom>
            <a:avLst/>
            <a:gdLst>
              <a:gd name="connsiteX0" fmla="*/ 8017 w 2170192"/>
              <a:gd name="connsiteY0" fmla="*/ 0 h 3095625"/>
              <a:gd name="connsiteX1" fmla="*/ 331867 w 2170192"/>
              <a:gd name="connsiteY1" fmla="*/ 1676400 h 3095625"/>
              <a:gd name="connsiteX2" fmla="*/ 2170192 w 2170192"/>
              <a:gd name="connsiteY2" fmla="*/ 3095625 h 309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0192" h="3095625">
                <a:moveTo>
                  <a:pt x="8017" y="0"/>
                </a:moveTo>
                <a:cubicBezTo>
                  <a:pt x="-10239" y="580231"/>
                  <a:pt x="-28495" y="1160463"/>
                  <a:pt x="331867" y="1676400"/>
                </a:cubicBezTo>
                <a:cubicBezTo>
                  <a:pt x="692229" y="2192337"/>
                  <a:pt x="1849517" y="2859088"/>
                  <a:pt x="2170192" y="309562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7EDF8-B6F8-4DAB-ACF1-EDCBFA4EAFE6}"/>
              </a:ext>
            </a:extLst>
          </p:cNvPr>
          <p:cNvSpPr txBox="1"/>
          <p:nvPr/>
        </p:nvSpPr>
        <p:spPr>
          <a:xfrm>
            <a:off x="4667251" y="1566883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i="1" u="sng" dirty="0">
                <a:solidFill>
                  <a:srgbClr val="DF8813"/>
                </a:solidFill>
              </a:rPr>
              <a:t>Release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869628-B8BF-4D0F-9860-2DE155E4D5F0}"/>
              </a:ext>
            </a:extLst>
          </p:cNvPr>
          <p:cNvSpPr txBox="1"/>
          <p:nvPr/>
        </p:nvSpPr>
        <p:spPr>
          <a:xfrm>
            <a:off x="2633372" y="1710081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i="1" u="sng" dirty="0">
                <a:solidFill>
                  <a:srgbClr val="FF0000"/>
                </a:solidFill>
              </a:rPr>
              <a:t>Release 3</a:t>
            </a:r>
          </a:p>
        </p:txBody>
      </p:sp>
    </p:spTree>
    <p:extLst>
      <p:ext uri="{BB962C8B-B14F-4D97-AF65-F5344CB8AC3E}">
        <p14:creationId xmlns:p14="http://schemas.microsoft.com/office/powerpoint/2010/main" val="3156340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" hidden="1">
            <a:extLst>
              <a:ext uri="{FF2B5EF4-FFF2-40B4-BE49-F238E27FC236}">
                <a16:creationId xmlns:a16="http://schemas.microsoft.com/office/drawing/2014/main" id="{805CC49B-9AE1-450A-BF38-4A3E24C3152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1266" name="Object 3" hidden="1">
                        <a:extLst>
                          <a:ext uri="{FF2B5EF4-FFF2-40B4-BE49-F238E27FC236}">
                            <a16:creationId xmlns:a16="http://schemas.microsoft.com/office/drawing/2014/main" id="{805CC49B-9AE1-450A-BF38-4A3E24C315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4">
            <a:extLst>
              <a:ext uri="{FF2B5EF4-FFF2-40B4-BE49-F238E27FC236}">
                <a16:creationId xmlns:a16="http://schemas.microsoft.com/office/drawing/2014/main" id="{A14BF003-A3CA-4979-A065-EECCDCDA9D3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A27B2E"/>
                </a:solidFill>
              </a:rPr>
              <a:t>Proprietary &amp; </a:t>
            </a:r>
            <a:r>
              <a:rPr lang="en-GB" altLang="en-US" sz="900">
                <a:solidFill>
                  <a:srgbClr val="A27B2E"/>
                </a:solidFill>
              </a:rPr>
              <a:t>Confidential</a:t>
            </a:r>
          </a:p>
        </p:txBody>
      </p:sp>
      <p:sp>
        <p:nvSpPr>
          <p:cNvPr id="11268" name="Rectangle 11">
            <a:extLst>
              <a:ext uri="{FF2B5EF4-FFF2-40B4-BE49-F238E27FC236}">
                <a16:creationId xmlns:a16="http://schemas.microsoft.com/office/drawing/2014/main" id="{AE08E090-E54F-4118-8B07-78CEA30B3E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92488" y="6505575"/>
            <a:ext cx="3136900" cy="37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A27B2E"/>
                </a:solidFill>
              </a:rPr>
              <a:t>© Kieron O’Connell trading as KJO Associates</a:t>
            </a:r>
          </a:p>
        </p:txBody>
      </p:sp>
      <p:sp>
        <p:nvSpPr>
          <p:cNvPr id="11269" name="Rectangle 12">
            <a:extLst>
              <a:ext uri="{FF2B5EF4-FFF2-40B4-BE49-F238E27FC236}">
                <a16:creationId xmlns:a16="http://schemas.microsoft.com/office/drawing/2014/main" id="{2F325A5E-666C-4679-901E-BB41CC485A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AE07BA-EAC7-4DD5-B97D-3874345DB542}" type="slidenum">
              <a:rPr lang="en-GB" altLang="en-US" sz="900" smtClean="0">
                <a:solidFill>
                  <a:srgbClr val="A27B2E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GB" altLang="en-US" sz="900">
              <a:solidFill>
                <a:srgbClr val="A27B2E"/>
              </a:solidFill>
            </a:endParaRPr>
          </a:p>
        </p:txBody>
      </p:sp>
      <p:sp>
        <p:nvSpPr>
          <p:cNvPr id="11270" name="Rectangle 12">
            <a:extLst>
              <a:ext uri="{FF2B5EF4-FFF2-40B4-BE49-F238E27FC236}">
                <a16:creationId xmlns:a16="http://schemas.microsoft.com/office/drawing/2014/main" id="{CCABFCD0-4664-4E4B-9E76-B3B1D0770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4488" y="74613"/>
            <a:ext cx="7921625" cy="617537"/>
          </a:xfrm>
        </p:spPr>
        <p:txBody>
          <a:bodyPr/>
          <a:lstStyle/>
          <a:p>
            <a:pPr algn="l"/>
            <a:r>
              <a:rPr lang="en-US" altLang="en-US" sz="1600" dirty="0"/>
              <a:t>Scope – Release 1 : </a:t>
            </a:r>
            <a:r>
              <a:rPr lang="en-GB" sz="1600" dirty="0"/>
              <a:t>Primary Features</a:t>
            </a:r>
            <a:endParaRPr lang="en-US" altLang="en-US" sz="1600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8D4F4BB-D490-4365-9C65-F749C1884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438896"/>
              </p:ext>
            </p:extLst>
          </p:nvPr>
        </p:nvGraphicFramePr>
        <p:xfrm>
          <a:off x="609208" y="942458"/>
          <a:ext cx="8471292" cy="4300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1231">
                  <a:extLst>
                    <a:ext uri="{9D8B030D-6E8A-4147-A177-3AD203B41FA5}">
                      <a16:colId xmlns:a16="http://schemas.microsoft.com/office/drawing/2014/main" val="3141780170"/>
                    </a:ext>
                  </a:extLst>
                </a:gridCol>
                <a:gridCol w="156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704">
                <a:tc>
                  <a:txBody>
                    <a:bodyPr/>
                    <a:lstStyle/>
                    <a:p>
                      <a:r>
                        <a:rPr lang="en-GB" sz="1100" b="1" dirty="0"/>
                        <a:t>No.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/>
                        <a:t>Feature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/>
                        <a:t>Importance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/>
                        <a:t>Viability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 gridSpan="4">
                  <a:txBody>
                    <a:bodyPr/>
                    <a:lstStyle/>
                    <a:p>
                      <a:r>
                        <a:rPr lang="en-GB" sz="1000" dirty="0"/>
                        <a:t>1) Description of Bowen Therapy</a:t>
                      </a:r>
                    </a:p>
                  </a:txBody>
                  <a:tcPr marL="36000" marR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indent="0" algn="r"/>
                      <a:r>
                        <a:rPr lang="en-GB" sz="1000" dirty="0"/>
                        <a:t>1.1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Written description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4.5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39457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indent="0" algn="r"/>
                      <a:r>
                        <a:rPr lang="en-GB" sz="1000" dirty="0"/>
                        <a:t>1.2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Reference materials and associated sources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385703"/>
                  </a:ext>
                </a:extLst>
              </a:tr>
              <a:tr h="252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2) Therapist &amp; skills</a:t>
                      </a:r>
                    </a:p>
                  </a:txBody>
                  <a:tcPr marL="36000" marR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6363441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2.1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Written description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2.2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Photo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083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2.3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Qualifications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2.4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Links to Industry accreditation bodies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59884"/>
                  </a:ext>
                </a:extLst>
              </a:tr>
              <a:tr h="252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3) Description of treatment</a:t>
                      </a:r>
                    </a:p>
                  </a:txBody>
                  <a:tcPr marL="36000" marR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070023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3.1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Written description 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105746"/>
                  </a:ext>
                </a:extLst>
              </a:tr>
              <a:tr h="252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4) Effects and outcomes of treatment</a:t>
                      </a:r>
                    </a:p>
                  </a:txBody>
                  <a:tcPr marL="36000" marR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7956997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4.1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Written description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624710"/>
                  </a:ext>
                </a:extLst>
              </a:tr>
              <a:tr h="252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5) Treatment location and environment</a:t>
                      </a:r>
                    </a:p>
                  </a:txBody>
                  <a:tcPr marL="36000" marR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583078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5.1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Description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3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517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5.2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Photographs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4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719174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TOTALS</a:t>
                      </a:r>
                    </a:p>
                  </a:txBody>
                  <a:tcPr marL="36000" marR="36000"/>
                </a:tc>
                <a:tc hMerge="1"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56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51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5643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058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" hidden="1">
            <a:extLst>
              <a:ext uri="{FF2B5EF4-FFF2-40B4-BE49-F238E27FC236}">
                <a16:creationId xmlns:a16="http://schemas.microsoft.com/office/drawing/2014/main" id="{805CC49B-9AE1-450A-BF38-4A3E24C3152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1266" name="Object 3" hidden="1">
                        <a:extLst>
                          <a:ext uri="{FF2B5EF4-FFF2-40B4-BE49-F238E27FC236}">
                            <a16:creationId xmlns:a16="http://schemas.microsoft.com/office/drawing/2014/main" id="{805CC49B-9AE1-450A-BF38-4A3E24C315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4">
            <a:extLst>
              <a:ext uri="{FF2B5EF4-FFF2-40B4-BE49-F238E27FC236}">
                <a16:creationId xmlns:a16="http://schemas.microsoft.com/office/drawing/2014/main" id="{A14BF003-A3CA-4979-A065-EECCDCDA9D3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A27B2E"/>
                </a:solidFill>
              </a:rPr>
              <a:t>Proprietary &amp; </a:t>
            </a:r>
            <a:r>
              <a:rPr lang="en-GB" altLang="en-US" sz="900">
                <a:solidFill>
                  <a:srgbClr val="A27B2E"/>
                </a:solidFill>
              </a:rPr>
              <a:t>Confidential</a:t>
            </a:r>
          </a:p>
        </p:txBody>
      </p:sp>
      <p:sp>
        <p:nvSpPr>
          <p:cNvPr id="11268" name="Rectangle 11">
            <a:extLst>
              <a:ext uri="{FF2B5EF4-FFF2-40B4-BE49-F238E27FC236}">
                <a16:creationId xmlns:a16="http://schemas.microsoft.com/office/drawing/2014/main" id="{AE08E090-E54F-4118-8B07-78CEA30B3E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92488" y="6505575"/>
            <a:ext cx="3136900" cy="37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A27B2E"/>
                </a:solidFill>
              </a:rPr>
              <a:t>© Kieron O’Connell trading as KJO Associates</a:t>
            </a:r>
          </a:p>
        </p:txBody>
      </p:sp>
      <p:sp>
        <p:nvSpPr>
          <p:cNvPr id="11269" name="Rectangle 12">
            <a:extLst>
              <a:ext uri="{FF2B5EF4-FFF2-40B4-BE49-F238E27FC236}">
                <a16:creationId xmlns:a16="http://schemas.microsoft.com/office/drawing/2014/main" id="{2F325A5E-666C-4679-901E-BB41CC485A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AE07BA-EAC7-4DD5-B97D-3874345DB542}" type="slidenum">
              <a:rPr lang="en-GB" altLang="en-US" sz="900" smtClean="0">
                <a:solidFill>
                  <a:srgbClr val="A27B2E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GB" altLang="en-US" sz="900">
              <a:solidFill>
                <a:srgbClr val="A27B2E"/>
              </a:solidFill>
            </a:endParaRPr>
          </a:p>
        </p:txBody>
      </p:sp>
      <p:sp>
        <p:nvSpPr>
          <p:cNvPr id="11270" name="Rectangle 12">
            <a:extLst>
              <a:ext uri="{FF2B5EF4-FFF2-40B4-BE49-F238E27FC236}">
                <a16:creationId xmlns:a16="http://schemas.microsoft.com/office/drawing/2014/main" id="{CCABFCD0-4664-4E4B-9E76-B3B1D0770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4488" y="74613"/>
            <a:ext cx="7921625" cy="617537"/>
          </a:xfrm>
        </p:spPr>
        <p:txBody>
          <a:bodyPr/>
          <a:lstStyle/>
          <a:p>
            <a:pPr algn="l"/>
            <a:r>
              <a:rPr lang="en-US" altLang="en-US" sz="1600" dirty="0"/>
              <a:t>Scope – Release 1 : Communication </a:t>
            </a:r>
            <a:r>
              <a:rPr lang="en-GB" sz="1600" dirty="0"/>
              <a:t>&amp; Information Features</a:t>
            </a:r>
            <a:endParaRPr lang="en-US" altLang="en-US" sz="1600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8D4F4BB-D490-4365-9C65-F749C1884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733432"/>
              </p:ext>
            </p:extLst>
          </p:nvPr>
        </p:nvGraphicFramePr>
        <p:xfrm>
          <a:off x="609208" y="942458"/>
          <a:ext cx="8471292" cy="3292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1231">
                  <a:extLst>
                    <a:ext uri="{9D8B030D-6E8A-4147-A177-3AD203B41FA5}">
                      <a16:colId xmlns:a16="http://schemas.microsoft.com/office/drawing/2014/main" val="3141780170"/>
                    </a:ext>
                  </a:extLst>
                </a:gridCol>
                <a:gridCol w="156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704">
                <a:tc>
                  <a:txBody>
                    <a:bodyPr/>
                    <a:lstStyle/>
                    <a:p>
                      <a:r>
                        <a:rPr lang="en-GB" sz="1100" b="1" dirty="0"/>
                        <a:t>No.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/>
                        <a:t>Feature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/>
                        <a:t>Importance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/>
                        <a:t>Viability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 gridSpan="4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000" dirty="0"/>
                        <a:t>1) Announcements &amp; Offers</a:t>
                      </a:r>
                    </a:p>
                  </a:txBody>
                  <a:tcPr marL="36000" marR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indent="0" algn="r"/>
                      <a:r>
                        <a:rPr lang="en-GB" sz="1000" dirty="0"/>
                        <a:t>1.1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Location to make announcements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4.5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4.5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39457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1.2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Location to make offers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4.5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4.5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343316"/>
                  </a:ext>
                </a:extLst>
              </a:tr>
              <a:tr h="252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2) Events &amp; reference information useful to ML Bowen &amp; customers</a:t>
                      </a:r>
                    </a:p>
                  </a:txBody>
                  <a:tcPr marL="36000" marR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6363441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2.1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Events that ML Bowen is attending linked to announcements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4.5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2.2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Other events &amp; information customers may find useful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4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4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08346"/>
                  </a:ext>
                </a:extLst>
              </a:tr>
              <a:tr h="252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3) Testimonials, expert references and referrals</a:t>
                      </a:r>
                    </a:p>
                  </a:txBody>
                  <a:tcPr marL="36000" marR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7956997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3.1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Posting and updating of customer testimonials by ML Bowen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624710"/>
                  </a:ext>
                </a:extLst>
              </a:tr>
              <a:tr h="252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4) Social media links and connections</a:t>
                      </a:r>
                    </a:p>
                  </a:txBody>
                  <a:tcPr marL="36000" marR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583078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4.1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Links to Facebook and </a:t>
                      </a:r>
                      <a:r>
                        <a:rPr lang="en-GB" sz="1000" dirty="0" err="1"/>
                        <a:t>Whatsapp</a:t>
                      </a:r>
                      <a:endParaRPr lang="en-GB" sz="1000" dirty="0"/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3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517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4.2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Industry and accreditation organisation logos &amp; links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717121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TOTALS</a:t>
                      </a:r>
                    </a:p>
                  </a:txBody>
                  <a:tcPr marL="36000" marR="36000"/>
                </a:tc>
                <a:tc hMerge="1"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41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35.5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5643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314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" hidden="1">
            <a:extLst>
              <a:ext uri="{FF2B5EF4-FFF2-40B4-BE49-F238E27FC236}">
                <a16:creationId xmlns:a16="http://schemas.microsoft.com/office/drawing/2014/main" id="{805CC49B-9AE1-450A-BF38-4A3E24C3152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1266" name="Object 3" hidden="1">
                        <a:extLst>
                          <a:ext uri="{FF2B5EF4-FFF2-40B4-BE49-F238E27FC236}">
                            <a16:creationId xmlns:a16="http://schemas.microsoft.com/office/drawing/2014/main" id="{805CC49B-9AE1-450A-BF38-4A3E24C315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4">
            <a:extLst>
              <a:ext uri="{FF2B5EF4-FFF2-40B4-BE49-F238E27FC236}">
                <a16:creationId xmlns:a16="http://schemas.microsoft.com/office/drawing/2014/main" id="{A14BF003-A3CA-4979-A065-EECCDCDA9D3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A27B2E"/>
                </a:solidFill>
              </a:rPr>
              <a:t>Proprietary &amp; </a:t>
            </a:r>
            <a:r>
              <a:rPr lang="en-GB" altLang="en-US" sz="900">
                <a:solidFill>
                  <a:srgbClr val="A27B2E"/>
                </a:solidFill>
              </a:rPr>
              <a:t>Confidential</a:t>
            </a:r>
          </a:p>
        </p:txBody>
      </p:sp>
      <p:sp>
        <p:nvSpPr>
          <p:cNvPr id="11268" name="Rectangle 11">
            <a:extLst>
              <a:ext uri="{FF2B5EF4-FFF2-40B4-BE49-F238E27FC236}">
                <a16:creationId xmlns:a16="http://schemas.microsoft.com/office/drawing/2014/main" id="{AE08E090-E54F-4118-8B07-78CEA30B3E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92488" y="6505575"/>
            <a:ext cx="3136900" cy="37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A27B2E"/>
                </a:solidFill>
              </a:rPr>
              <a:t>© Kieron O’Connell trading as KJO Associates</a:t>
            </a:r>
          </a:p>
        </p:txBody>
      </p:sp>
      <p:sp>
        <p:nvSpPr>
          <p:cNvPr id="11269" name="Rectangle 12">
            <a:extLst>
              <a:ext uri="{FF2B5EF4-FFF2-40B4-BE49-F238E27FC236}">
                <a16:creationId xmlns:a16="http://schemas.microsoft.com/office/drawing/2014/main" id="{2F325A5E-666C-4679-901E-BB41CC485A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AE07BA-EAC7-4DD5-B97D-3874345DB542}" type="slidenum">
              <a:rPr lang="en-GB" altLang="en-US" sz="900" smtClean="0">
                <a:solidFill>
                  <a:srgbClr val="A27B2E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GB" altLang="en-US" sz="900">
              <a:solidFill>
                <a:srgbClr val="A27B2E"/>
              </a:solidFill>
            </a:endParaRPr>
          </a:p>
        </p:txBody>
      </p:sp>
      <p:sp>
        <p:nvSpPr>
          <p:cNvPr id="11270" name="Rectangle 12">
            <a:extLst>
              <a:ext uri="{FF2B5EF4-FFF2-40B4-BE49-F238E27FC236}">
                <a16:creationId xmlns:a16="http://schemas.microsoft.com/office/drawing/2014/main" id="{CCABFCD0-4664-4E4B-9E76-B3B1D0770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4488" y="74613"/>
            <a:ext cx="7921625" cy="617537"/>
          </a:xfrm>
        </p:spPr>
        <p:txBody>
          <a:bodyPr/>
          <a:lstStyle/>
          <a:p>
            <a:pPr algn="l"/>
            <a:r>
              <a:rPr lang="en-US" altLang="en-US" sz="1600" dirty="0"/>
              <a:t>Scope – Release 1 : </a:t>
            </a:r>
            <a:r>
              <a:rPr lang="en-GB" sz="1600" dirty="0"/>
              <a:t>Supporting &amp; Administrative Features</a:t>
            </a:r>
            <a:endParaRPr lang="en-US" altLang="en-US" sz="1600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8D4F4BB-D490-4365-9C65-F749C1884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750925"/>
              </p:ext>
            </p:extLst>
          </p:nvPr>
        </p:nvGraphicFramePr>
        <p:xfrm>
          <a:off x="609208" y="942458"/>
          <a:ext cx="8471292" cy="2032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1231">
                  <a:extLst>
                    <a:ext uri="{9D8B030D-6E8A-4147-A177-3AD203B41FA5}">
                      <a16:colId xmlns:a16="http://schemas.microsoft.com/office/drawing/2014/main" val="3141780170"/>
                    </a:ext>
                  </a:extLst>
                </a:gridCol>
                <a:gridCol w="156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704">
                <a:tc>
                  <a:txBody>
                    <a:bodyPr/>
                    <a:lstStyle/>
                    <a:p>
                      <a:r>
                        <a:rPr lang="en-GB" sz="1100" b="1" dirty="0"/>
                        <a:t>No.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/>
                        <a:t>Feature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/>
                        <a:t>Importance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/>
                        <a:t>Viability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 gridSpan="4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000" dirty="0"/>
                        <a:t>1) Contact</a:t>
                      </a:r>
                    </a:p>
                  </a:txBody>
                  <a:tcPr marL="36000" marR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indent="0" algn="r"/>
                      <a:r>
                        <a:rPr lang="en-GB" sz="1000" dirty="0"/>
                        <a:t>1.1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Contact details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4.5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394572"/>
                  </a:ext>
                </a:extLst>
              </a:tr>
              <a:tr h="252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2) Booking</a:t>
                      </a:r>
                    </a:p>
                  </a:txBody>
                  <a:tcPr marL="36000" marR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636344168"/>
                  </a:ext>
                </a:extLst>
              </a:tr>
              <a:tr h="252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3) Payment</a:t>
                      </a:r>
                    </a:p>
                  </a:txBody>
                  <a:tcPr marL="36000" marR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07002362"/>
                  </a:ext>
                </a:extLst>
              </a:tr>
              <a:tr h="252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4) Rules and regulations</a:t>
                      </a:r>
                    </a:p>
                  </a:txBody>
                  <a:tcPr marL="36000" marR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583078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4.1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GDPR Statement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3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51752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TOTALS</a:t>
                      </a:r>
                    </a:p>
                  </a:txBody>
                  <a:tcPr marL="36000" marR="36000"/>
                </a:tc>
                <a:tc hMerge="1"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26.5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19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5643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178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3" hidden="1">
            <a:extLst>
              <a:ext uri="{FF2B5EF4-FFF2-40B4-BE49-F238E27FC236}">
                <a16:creationId xmlns:a16="http://schemas.microsoft.com/office/drawing/2014/main" id="{33E1267C-0AE1-4D77-9AAF-65052CD55A0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0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Rectangle 4">
            <a:extLst>
              <a:ext uri="{FF2B5EF4-FFF2-40B4-BE49-F238E27FC236}">
                <a16:creationId xmlns:a16="http://schemas.microsoft.com/office/drawing/2014/main" id="{62CCB8BC-F074-47D5-8C90-58E44E80DEB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A27B2E"/>
                </a:solidFill>
              </a:rPr>
              <a:t>Proprietary &amp; </a:t>
            </a:r>
            <a:r>
              <a:rPr lang="en-GB" altLang="en-US" sz="900">
                <a:solidFill>
                  <a:srgbClr val="A27B2E"/>
                </a:solidFill>
              </a:rPr>
              <a:t>Confidential</a:t>
            </a:r>
          </a:p>
        </p:txBody>
      </p:sp>
      <p:sp>
        <p:nvSpPr>
          <p:cNvPr id="12292" name="Rectangle 11">
            <a:extLst>
              <a:ext uri="{FF2B5EF4-FFF2-40B4-BE49-F238E27FC236}">
                <a16:creationId xmlns:a16="http://schemas.microsoft.com/office/drawing/2014/main" id="{E537BBDB-C211-4C78-A9EB-B0EE6F067A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92488" y="6505575"/>
            <a:ext cx="3136900" cy="37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A27B2E"/>
                </a:solidFill>
              </a:rPr>
              <a:t>© Kieron O’Connell trading as KJO Associates</a:t>
            </a:r>
          </a:p>
        </p:txBody>
      </p:sp>
      <p:sp>
        <p:nvSpPr>
          <p:cNvPr id="12293" name="Rectangle 12">
            <a:extLst>
              <a:ext uri="{FF2B5EF4-FFF2-40B4-BE49-F238E27FC236}">
                <a16:creationId xmlns:a16="http://schemas.microsoft.com/office/drawing/2014/main" id="{CE41A170-9845-43A0-884C-2EFDCF7AAF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366489-1721-40AB-A48D-C1EF390CB7EC}" type="slidenum">
              <a:rPr lang="en-GB" altLang="en-US" sz="900" smtClean="0">
                <a:solidFill>
                  <a:srgbClr val="A27B2E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GB" altLang="en-US" sz="900">
              <a:solidFill>
                <a:srgbClr val="A27B2E"/>
              </a:solidFill>
            </a:endParaRPr>
          </a:p>
        </p:txBody>
      </p:sp>
      <p:sp>
        <p:nvSpPr>
          <p:cNvPr id="12294" name="Rectangle 12">
            <a:extLst>
              <a:ext uri="{FF2B5EF4-FFF2-40B4-BE49-F238E27FC236}">
                <a16:creationId xmlns:a16="http://schemas.microsoft.com/office/drawing/2014/main" id="{E553E687-5F60-4707-9859-8B428141B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4488" y="74613"/>
            <a:ext cx="7921625" cy="617537"/>
          </a:xfrm>
        </p:spPr>
        <p:txBody>
          <a:bodyPr/>
          <a:lstStyle/>
          <a:p>
            <a:pPr algn="l"/>
            <a:r>
              <a:rPr lang="en-US" altLang="en-US" sz="1600"/>
              <a:t>Structure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CD9F1F-C97C-4B4B-8820-32D530C1FDF4}"/>
              </a:ext>
            </a:extLst>
          </p:cNvPr>
          <p:cNvSpPr/>
          <p:nvPr/>
        </p:nvSpPr>
        <p:spPr bwMode="auto">
          <a:xfrm>
            <a:off x="3590925" y="1247775"/>
            <a:ext cx="1816893" cy="5476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Home Page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FFB56-05F7-43C8-A53E-0EDACF27955C}"/>
              </a:ext>
            </a:extLst>
          </p:cNvPr>
          <p:cNvSpPr/>
          <p:nvPr/>
        </p:nvSpPr>
        <p:spPr bwMode="auto">
          <a:xfrm>
            <a:off x="727075" y="2447926"/>
            <a:ext cx="1547018" cy="2667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50" dirty="0">
                <a:latin typeface="Arial" charset="0"/>
              </a:rPr>
              <a:t>B</a:t>
            </a:r>
            <a:r>
              <a:rPr kumimoji="0" lang="en-GB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owen Therapy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DFF534-6EA1-43D9-A918-DF1F9FC63160}"/>
              </a:ext>
            </a:extLst>
          </p:cNvPr>
          <p:cNvSpPr/>
          <p:nvPr/>
        </p:nvSpPr>
        <p:spPr bwMode="auto">
          <a:xfrm>
            <a:off x="4347369" y="2447926"/>
            <a:ext cx="1547018" cy="2667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50" dirty="0">
                <a:latin typeface="Arial" charset="0"/>
              </a:rPr>
              <a:t>About Me</a:t>
            </a:r>
            <a:endParaRPr kumimoji="0" lang="en-GB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1A2C75-BA81-4A01-9B4A-DFE4EC707FF1}"/>
              </a:ext>
            </a:extLst>
          </p:cNvPr>
          <p:cNvSpPr/>
          <p:nvPr/>
        </p:nvSpPr>
        <p:spPr bwMode="auto">
          <a:xfrm>
            <a:off x="2574925" y="2447926"/>
            <a:ext cx="1547018" cy="2667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50" dirty="0">
                <a:latin typeface="Arial" charset="0"/>
              </a:rPr>
              <a:t>The Treatment</a:t>
            </a:r>
            <a:endParaRPr kumimoji="0" lang="en-GB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B314E9-122D-42C4-A6DE-16F20DCF3F2E}"/>
              </a:ext>
            </a:extLst>
          </p:cNvPr>
          <p:cNvSpPr/>
          <p:nvPr/>
        </p:nvSpPr>
        <p:spPr bwMode="auto">
          <a:xfrm>
            <a:off x="6081713" y="2447926"/>
            <a:ext cx="1547018" cy="2667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50" dirty="0">
                <a:latin typeface="Arial" charset="0"/>
              </a:rPr>
              <a:t>Events</a:t>
            </a:r>
            <a:endParaRPr kumimoji="0" lang="en-GB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2AD176-E578-4121-90A5-E0BAE0821675}"/>
              </a:ext>
            </a:extLst>
          </p:cNvPr>
          <p:cNvSpPr/>
          <p:nvPr/>
        </p:nvSpPr>
        <p:spPr bwMode="auto">
          <a:xfrm>
            <a:off x="5876924" y="819148"/>
            <a:ext cx="3486151" cy="11715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800" dirty="0">
                <a:latin typeface="Arial" charset="0"/>
              </a:rPr>
              <a:t>Header &amp; Logo (Look and feel)</a:t>
            </a:r>
          </a:p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800" dirty="0">
                <a:latin typeface="Arial" charset="0"/>
              </a:rPr>
              <a:t>Menu</a:t>
            </a:r>
          </a:p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800" dirty="0">
                <a:latin typeface="Arial" charset="0"/>
              </a:rPr>
              <a:t>Simple central link between needs and solution</a:t>
            </a:r>
          </a:p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800" dirty="0">
                <a:latin typeface="Arial" charset="0"/>
              </a:rPr>
              <a:t>Highlighted testimonials (to one side and every page)</a:t>
            </a:r>
          </a:p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800" dirty="0">
                <a:latin typeface="Arial" charset="0"/>
              </a:rPr>
              <a:t>Simple call to action</a:t>
            </a:r>
          </a:p>
          <a:p>
            <a:pPr marL="447675" marR="0" indent="-180975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GB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Book initial sessions</a:t>
            </a:r>
          </a:p>
          <a:p>
            <a:pPr marL="447675" marR="0" indent="-180975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GB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</a:t>
            </a:r>
            <a:r>
              <a:rPr lang="en-GB" sz="800" dirty="0">
                <a:latin typeface="Arial" charset="0"/>
              </a:rPr>
              <a:t>ed more information</a:t>
            </a:r>
          </a:p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800" dirty="0">
                <a:latin typeface="Arial" charset="0"/>
              </a:rPr>
              <a:t>Footer links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5F1F82-E24F-4D6C-B26E-B1131D2518AF}"/>
              </a:ext>
            </a:extLst>
          </p:cNvPr>
          <p:cNvSpPr/>
          <p:nvPr/>
        </p:nvSpPr>
        <p:spPr bwMode="auto">
          <a:xfrm>
            <a:off x="7816057" y="2447926"/>
            <a:ext cx="1547018" cy="2667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50" dirty="0">
                <a:latin typeface="Arial" charset="0"/>
              </a:rPr>
              <a:t>Contact</a:t>
            </a:r>
            <a:endParaRPr kumimoji="0" lang="en-GB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11817A-DF0A-4A13-BBBA-D8601000A3BA}"/>
              </a:ext>
            </a:extLst>
          </p:cNvPr>
          <p:cNvSpPr/>
          <p:nvPr/>
        </p:nvSpPr>
        <p:spPr bwMode="auto">
          <a:xfrm>
            <a:off x="727075" y="2905124"/>
            <a:ext cx="1547018" cy="32670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Arial" charset="0"/>
              </a:rPr>
              <a:t>Header &amp; Logo (Look and feel)</a:t>
            </a:r>
          </a:p>
          <a:p>
            <a:pPr marL="171450" indent="-171450" eaLnBrk="1" hangingPunct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Arial" charset="0"/>
              </a:rPr>
              <a:t>Menu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</a:pPr>
            <a:r>
              <a:rPr lang="en-GB" dirty="0">
                <a:latin typeface="Arial" charset="0"/>
              </a:rPr>
              <a:t>-----------------------------------</a:t>
            </a:r>
          </a:p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latin typeface="Arial" charset="0"/>
              </a:rPr>
              <a:t>Summary of therapy</a:t>
            </a:r>
          </a:p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latin typeface="Arial" charset="0"/>
              </a:rPr>
              <a:t>Photos / diagrams of treatment</a:t>
            </a:r>
          </a:p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latin typeface="Arial" charset="0"/>
              </a:rPr>
              <a:t>Video</a:t>
            </a:r>
          </a:p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latin typeface="Arial" charset="0"/>
              </a:rPr>
              <a:t>Link to </a:t>
            </a:r>
          </a:p>
          <a:p>
            <a:pPr marL="266700" lvl="1" indent="-171450" eaLnBrk="1" hangingPunct="1">
              <a:lnSpc>
                <a:spcPct val="95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Arial" charset="0"/>
              </a:rPr>
              <a:t>History of therapy</a:t>
            </a:r>
          </a:p>
          <a:p>
            <a:pPr marL="266700" lvl="1" indent="-171450" eaLnBrk="1" hangingPunct="1">
              <a:lnSpc>
                <a:spcPct val="95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Arial" charset="0"/>
              </a:rPr>
              <a:t>Papers (pdfs)</a:t>
            </a:r>
          </a:p>
          <a:p>
            <a:pPr marL="266700" lvl="1" indent="-171450" eaLnBrk="1" hangingPunct="1">
              <a:lnSpc>
                <a:spcPct val="95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Arial" charset="0"/>
              </a:rPr>
              <a:t>Bowen organisations</a:t>
            </a:r>
          </a:p>
          <a:p>
            <a:pPr marL="95250" lvl="1" eaLnBrk="1" hangingPunct="1">
              <a:lnSpc>
                <a:spcPct val="95000"/>
              </a:lnSpc>
              <a:spcBef>
                <a:spcPct val="20000"/>
              </a:spcBef>
            </a:pPr>
            <a:endParaRPr lang="en-GB" dirty="0">
              <a:latin typeface="Arial" charset="0"/>
            </a:endParaRPr>
          </a:p>
          <a:p>
            <a:pPr eaLnBrk="1" hangingPunct="1">
              <a:lnSpc>
                <a:spcPct val="95000"/>
              </a:lnSpc>
              <a:spcBef>
                <a:spcPct val="20000"/>
              </a:spcBef>
            </a:pPr>
            <a:r>
              <a:rPr lang="en-GB" dirty="0">
                <a:latin typeface="Arial" charset="0"/>
              </a:rPr>
              <a:t>-----------------------------------</a:t>
            </a:r>
          </a:p>
          <a:p>
            <a:pPr marL="171450" indent="-171450" eaLnBrk="1" hangingPunct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Arial" charset="0"/>
              </a:rPr>
              <a:t>Simple call to action</a:t>
            </a:r>
          </a:p>
          <a:p>
            <a:pPr marL="447675" indent="-180975" eaLnBrk="1" hangingPunct="1">
              <a:lnSpc>
                <a:spcPct val="95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Arial" charset="0"/>
              </a:rPr>
              <a:t>Book initial sessions</a:t>
            </a:r>
          </a:p>
          <a:p>
            <a:pPr marL="447675" indent="-180975" eaLnBrk="1" hangingPunct="1">
              <a:lnSpc>
                <a:spcPct val="95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Arial" charset="0"/>
              </a:rPr>
              <a:t>Need more information</a:t>
            </a:r>
          </a:p>
          <a:p>
            <a:pPr marL="171450" indent="-171450" eaLnBrk="1" hangingPunct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Arial" charset="0"/>
              </a:rPr>
              <a:t>Footer links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144FD3-E226-4DC9-93B0-50D9B881BB28}"/>
              </a:ext>
            </a:extLst>
          </p:cNvPr>
          <p:cNvSpPr/>
          <p:nvPr/>
        </p:nvSpPr>
        <p:spPr bwMode="auto">
          <a:xfrm>
            <a:off x="2574924" y="2905124"/>
            <a:ext cx="1547018" cy="32670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Arial" charset="0"/>
              </a:rPr>
              <a:t>Header &amp; Logo (Look and feel)</a:t>
            </a:r>
          </a:p>
          <a:p>
            <a:pPr marL="171450" indent="-171450" eaLnBrk="1" hangingPunct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Arial" charset="0"/>
              </a:rPr>
              <a:t>Menu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</a:pPr>
            <a:r>
              <a:rPr lang="en-GB" dirty="0">
                <a:latin typeface="Arial" charset="0"/>
              </a:rPr>
              <a:t>----------------------------------</a:t>
            </a:r>
          </a:p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latin typeface="Arial" charset="0"/>
              </a:rPr>
              <a:t>Summary of actual treatment sessions</a:t>
            </a:r>
          </a:p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latin typeface="Arial" charset="0"/>
              </a:rPr>
              <a:t>Diagram and/or photos</a:t>
            </a:r>
          </a:p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latin typeface="Arial" charset="0"/>
              </a:rPr>
              <a:t>What to expect</a:t>
            </a:r>
          </a:p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dirty="0">
              <a:latin typeface="Arial" charset="0"/>
            </a:endParaRPr>
          </a:p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dirty="0">
              <a:latin typeface="Arial" charset="0"/>
            </a:endParaRPr>
          </a:p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dirty="0">
              <a:latin typeface="Arial" charset="0"/>
            </a:endParaRPr>
          </a:p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dirty="0">
              <a:latin typeface="Arial" charset="0"/>
            </a:endParaRPr>
          </a:p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dirty="0">
              <a:latin typeface="Arial" charset="0"/>
            </a:endParaRPr>
          </a:p>
          <a:p>
            <a:pPr eaLnBrk="1" hangingPunct="1">
              <a:lnSpc>
                <a:spcPct val="95000"/>
              </a:lnSpc>
              <a:spcBef>
                <a:spcPct val="20000"/>
              </a:spcBef>
            </a:pPr>
            <a:r>
              <a:rPr lang="en-GB" dirty="0">
                <a:latin typeface="Arial" charset="0"/>
              </a:rPr>
              <a:t>-----------------------------------</a:t>
            </a:r>
          </a:p>
          <a:p>
            <a:pPr marL="171450" indent="-171450" eaLnBrk="1" hangingPunct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Arial" charset="0"/>
              </a:rPr>
              <a:t>Simple call to action</a:t>
            </a:r>
          </a:p>
          <a:p>
            <a:pPr marL="447675" indent="-180975" eaLnBrk="1" hangingPunct="1">
              <a:lnSpc>
                <a:spcPct val="95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Arial" charset="0"/>
              </a:rPr>
              <a:t>Book initial sessions</a:t>
            </a:r>
          </a:p>
          <a:p>
            <a:pPr marL="447675" indent="-180975" eaLnBrk="1" hangingPunct="1">
              <a:lnSpc>
                <a:spcPct val="95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Arial" charset="0"/>
              </a:rPr>
              <a:t>Need more information</a:t>
            </a:r>
          </a:p>
          <a:p>
            <a:pPr marL="171450" indent="-171450" eaLnBrk="1" hangingPunct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Arial" charset="0"/>
              </a:rPr>
              <a:t>Footer links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2A1473-2274-43C2-9613-0A47CC4C09EE}"/>
              </a:ext>
            </a:extLst>
          </p:cNvPr>
          <p:cNvSpPr/>
          <p:nvPr/>
        </p:nvSpPr>
        <p:spPr bwMode="auto">
          <a:xfrm>
            <a:off x="4350542" y="2905124"/>
            <a:ext cx="1547018" cy="32670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Arial" charset="0"/>
              </a:rPr>
              <a:t>Header &amp; Logo (Look and feel)</a:t>
            </a:r>
          </a:p>
          <a:p>
            <a:pPr marL="171450" indent="-171450" eaLnBrk="1" hangingPunct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Arial" charset="0"/>
              </a:rPr>
              <a:t>Menu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</a:pPr>
            <a:r>
              <a:rPr lang="en-GB" dirty="0">
                <a:latin typeface="Arial" charset="0"/>
              </a:rPr>
              <a:t>-----------------------------------</a:t>
            </a:r>
          </a:p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latin typeface="Arial" charset="0"/>
              </a:rPr>
              <a:t>Summary of qualifications</a:t>
            </a:r>
          </a:p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latin typeface="Arial" charset="0"/>
              </a:rPr>
              <a:t>Summary of experience</a:t>
            </a:r>
          </a:p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latin typeface="Arial" charset="0"/>
              </a:rPr>
              <a:t>Links to accreditation bodies</a:t>
            </a:r>
          </a:p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dirty="0">
              <a:latin typeface="Arial" charset="0"/>
            </a:endParaRPr>
          </a:p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dirty="0">
              <a:latin typeface="Arial" charset="0"/>
            </a:endParaRPr>
          </a:p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dirty="0">
              <a:latin typeface="Arial" charset="0"/>
            </a:endParaRPr>
          </a:p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dirty="0">
              <a:latin typeface="Arial" charset="0"/>
            </a:endParaRPr>
          </a:p>
          <a:p>
            <a:pPr eaLnBrk="1" hangingPunct="1">
              <a:lnSpc>
                <a:spcPct val="95000"/>
              </a:lnSpc>
              <a:spcBef>
                <a:spcPct val="20000"/>
              </a:spcBef>
            </a:pPr>
            <a:r>
              <a:rPr lang="en-GB" dirty="0">
                <a:latin typeface="Arial" charset="0"/>
              </a:rPr>
              <a:t>-----------------------------------</a:t>
            </a:r>
          </a:p>
          <a:p>
            <a:pPr marL="171450" indent="-171450" eaLnBrk="1" hangingPunct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Arial" charset="0"/>
              </a:rPr>
              <a:t>Simple call to action</a:t>
            </a:r>
          </a:p>
          <a:p>
            <a:pPr marL="447675" indent="-180975" eaLnBrk="1" hangingPunct="1">
              <a:lnSpc>
                <a:spcPct val="95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Arial" charset="0"/>
              </a:rPr>
              <a:t>Book initial sessions</a:t>
            </a:r>
          </a:p>
          <a:p>
            <a:pPr marL="447675" indent="-180975" eaLnBrk="1" hangingPunct="1">
              <a:lnSpc>
                <a:spcPct val="95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Arial" charset="0"/>
              </a:rPr>
              <a:t>Need more information</a:t>
            </a:r>
          </a:p>
          <a:p>
            <a:pPr marL="171450" indent="-171450" eaLnBrk="1" hangingPunct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Arial" charset="0"/>
              </a:rPr>
              <a:t>Footer links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457679-BA61-4388-AA52-525C0F95079C}"/>
              </a:ext>
            </a:extLst>
          </p:cNvPr>
          <p:cNvSpPr/>
          <p:nvPr/>
        </p:nvSpPr>
        <p:spPr bwMode="auto">
          <a:xfrm>
            <a:off x="6126160" y="2905124"/>
            <a:ext cx="1547018" cy="32670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Arial" charset="0"/>
              </a:rPr>
              <a:t>Header &amp; Logo (Look and feel)</a:t>
            </a:r>
          </a:p>
          <a:p>
            <a:pPr marL="171450" indent="-171450" eaLnBrk="1" hangingPunct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Arial" charset="0"/>
              </a:rPr>
              <a:t>Menu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</a:pPr>
            <a:r>
              <a:rPr lang="en-GB" dirty="0">
                <a:latin typeface="Arial" charset="0"/>
              </a:rPr>
              <a:t>-----------------------------------</a:t>
            </a:r>
          </a:p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latin typeface="Arial" charset="0"/>
              </a:rPr>
              <a:t>Highlight events being attended by ML Bowen</a:t>
            </a:r>
          </a:p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latin typeface="Arial" charset="0"/>
              </a:rPr>
              <a:t>Highlight and update events of interest to customers</a:t>
            </a:r>
          </a:p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latin typeface="Arial" charset="0"/>
              </a:rPr>
              <a:t>Possibly include blogs and relevant publications</a:t>
            </a:r>
          </a:p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dirty="0">
              <a:latin typeface="Arial" charset="0"/>
            </a:endParaRPr>
          </a:p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dirty="0">
              <a:latin typeface="Arial" charset="0"/>
            </a:endParaRPr>
          </a:p>
          <a:p>
            <a:pPr eaLnBrk="1" hangingPunct="1">
              <a:lnSpc>
                <a:spcPct val="95000"/>
              </a:lnSpc>
              <a:spcBef>
                <a:spcPct val="20000"/>
              </a:spcBef>
            </a:pPr>
            <a:r>
              <a:rPr lang="en-GB" dirty="0">
                <a:latin typeface="Arial" charset="0"/>
              </a:rPr>
              <a:t>-----------------------------------</a:t>
            </a:r>
          </a:p>
          <a:p>
            <a:pPr marL="171450" indent="-171450" eaLnBrk="1" hangingPunct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Arial" charset="0"/>
              </a:rPr>
              <a:t>Simple call to action</a:t>
            </a:r>
          </a:p>
          <a:p>
            <a:pPr marL="447675" indent="-180975" eaLnBrk="1" hangingPunct="1">
              <a:lnSpc>
                <a:spcPct val="95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Arial" charset="0"/>
              </a:rPr>
              <a:t>Book initial sessions</a:t>
            </a:r>
          </a:p>
          <a:p>
            <a:pPr marL="447675" indent="-180975" eaLnBrk="1" hangingPunct="1">
              <a:lnSpc>
                <a:spcPct val="95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Arial" charset="0"/>
              </a:rPr>
              <a:t>Need more information</a:t>
            </a:r>
          </a:p>
          <a:p>
            <a:pPr marL="171450" indent="-171450" eaLnBrk="1" hangingPunct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Arial" charset="0"/>
              </a:rPr>
              <a:t>Footer links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9470C3-D187-4DC9-B570-4C68838DDEF6}"/>
              </a:ext>
            </a:extLst>
          </p:cNvPr>
          <p:cNvSpPr/>
          <p:nvPr/>
        </p:nvSpPr>
        <p:spPr bwMode="auto">
          <a:xfrm>
            <a:off x="7816057" y="2905124"/>
            <a:ext cx="1547018" cy="32670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Arial" charset="0"/>
              </a:rPr>
              <a:t>Header &amp; Logo (Look and feel)</a:t>
            </a:r>
          </a:p>
          <a:p>
            <a:pPr marL="171450" indent="-171450" eaLnBrk="1" hangingPunct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Arial" charset="0"/>
              </a:rPr>
              <a:t>Menu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</a:pPr>
            <a:r>
              <a:rPr lang="en-GB" dirty="0">
                <a:latin typeface="Arial" charset="0"/>
              </a:rPr>
              <a:t>-----------------------------------</a:t>
            </a:r>
          </a:p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latin typeface="Arial" charset="0"/>
              </a:rPr>
              <a:t>Contact details</a:t>
            </a:r>
          </a:p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latin typeface="Arial" charset="0"/>
              </a:rPr>
              <a:t>Booking form including pricing information</a:t>
            </a:r>
          </a:p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dirty="0">
              <a:latin typeface="Arial" charset="0"/>
            </a:endParaRPr>
          </a:p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dirty="0">
              <a:latin typeface="Arial" charset="0"/>
            </a:endParaRPr>
          </a:p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dirty="0">
              <a:latin typeface="Arial" charset="0"/>
            </a:endParaRPr>
          </a:p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dirty="0">
              <a:latin typeface="Arial" charset="0"/>
            </a:endParaRPr>
          </a:p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dirty="0">
              <a:latin typeface="Arial" charset="0"/>
            </a:endParaRPr>
          </a:p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dirty="0">
              <a:latin typeface="Arial" charset="0"/>
            </a:endParaRPr>
          </a:p>
          <a:p>
            <a:pPr marL="171450" marR="0" indent="-1714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dirty="0">
              <a:latin typeface="Arial" charset="0"/>
            </a:endParaRPr>
          </a:p>
          <a:p>
            <a:pPr eaLnBrk="1" hangingPunct="1">
              <a:lnSpc>
                <a:spcPct val="95000"/>
              </a:lnSpc>
              <a:spcBef>
                <a:spcPct val="20000"/>
              </a:spcBef>
            </a:pPr>
            <a:r>
              <a:rPr lang="en-GB" dirty="0">
                <a:latin typeface="Arial" charset="0"/>
              </a:rPr>
              <a:t>-----------------------------------</a:t>
            </a:r>
          </a:p>
          <a:p>
            <a:pPr marL="171450" indent="-171450" eaLnBrk="1" hangingPunct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Arial" charset="0"/>
              </a:rPr>
              <a:t>Simple call to action</a:t>
            </a:r>
          </a:p>
          <a:p>
            <a:pPr marL="447675" indent="-180975" eaLnBrk="1" hangingPunct="1">
              <a:lnSpc>
                <a:spcPct val="95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Arial" charset="0"/>
              </a:rPr>
              <a:t>Book initial sessions</a:t>
            </a:r>
          </a:p>
          <a:p>
            <a:pPr marL="447675" indent="-180975" eaLnBrk="1" hangingPunct="1">
              <a:lnSpc>
                <a:spcPct val="95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Arial" charset="0"/>
              </a:rPr>
              <a:t>Need more information</a:t>
            </a:r>
          </a:p>
          <a:p>
            <a:pPr marL="171450" indent="-171450" eaLnBrk="1" hangingPunct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Arial" charset="0"/>
              </a:rPr>
              <a:t>Footer links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40D41BF-C60A-4633-B296-7EED4893C0E5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 bwMode="auto">
          <a:xfrm rot="5400000">
            <a:off x="2673746" y="622300"/>
            <a:ext cx="652464" cy="29987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EBD0FB8-FFB6-4424-8509-8D5E562B5A2F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 bwMode="auto">
          <a:xfrm rot="5400000">
            <a:off x="3597671" y="1546225"/>
            <a:ext cx="652464" cy="115093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0A98792-89B5-4763-8BD7-71DD92A2645E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 bwMode="auto">
          <a:xfrm rot="16200000" flipH="1">
            <a:off x="4483893" y="1810941"/>
            <a:ext cx="652464" cy="62150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51ED4D2-5EC8-4513-A469-127533C29861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 bwMode="auto">
          <a:xfrm rot="16200000" flipH="1">
            <a:off x="5351065" y="943769"/>
            <a:ext cx="652464" cy="235585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4B85E5B-3217-408B-98F6-C7125D98B226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 bwMode="auto">
          <a:xfrm rot="16200000" flipH="1">
            <a:off x="6218237" y="76597"/>
            <a:ext cx="652464" cy="409019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8A64BAB-FB43-4C2D-AD5F-D5AEE7CE86E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 flipV="1">
            <a:off x="5407818" y="1404938"/>
            <a:ext cx="469106" cy="116681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3" hidden="1">
            <a:extLst>
              <a:ext uri="{FF2B5EF4-FFF2-40B4-BE49-F238E27FC236}">
                <a16:creationId xmlns:a16="http://schemas.microsoft.com/office/drawing/2014/main" id="{E381915F-A43E-4FB1-9753-45AA7D7E90C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0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Rectangle 4">
            <a:extLst>
              <a:ext uri="{FF2B5EF4-FFF2-40B4-BE49-F238E27FC236}">
                <a16:creationId xmlns:a16="http://schemas.microsoft.com/office/drawing/2014/main" id="{CE2796A9-B5FE-477D-8F06-72844BEE17D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A27B2E"/>
                </a:solidFill>
              </a:rPr>
              <a:t>Proprietary &amp; </a:t>
            </a:r>
            <a:r>
              <a:rPr lang="en-GB" altLang="en-US" sz="900">
                <a:solidFill>
                  <a:srgbClr val="A27B2E"/>
                </a:solidFill>
              </a:rPr>
              <a:t>Confidential</a:t>
            </a:r>
          </a:p>
        </p:txBody>
      </p:sp>
      <p:sp>
        <p:nvSpPr>
          <p:cNvPr id="13316" name="Rectangle 11">
            <a:extLst>
              <a:ext uri="{FF2B5EF4-FFF2-40B4-BE49-F238E27FC236}">
                <a16:creationId xmlns:a16="http://schemas.microsoft.com/office/drawing/2014/main" id="{A76869EF-FF66-4A9B-B7DE-1162938502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92488" y="6505575"/>
            <a:ext cx="3136900" cy="37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A27B2E"/>
                </a:solidFill>
              </a:rPr>
              <a:t>© Kieron O’Connell trading as KJO Associates</a:t>
            </a:r>
          </a:p>
        </p:txBody>
      </p:sp>
      <p:sp>
        <p:nvSpPr>
          <p:cNvPr id="13317" name="Rectangle 12">
            <a:extLst>
              <a:ext uri="{FF2B5EF4-FFF2-40B4-BE49-F238E27FC236}">
                <a16:creationId xmlns:a16="http://schemas.microsoft.com/office/drawing/2014/main" id="{9F9B2E1F-26D8-490F-A932-B5568EFE74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FDE195-2B81-488D-B9EC-045DE0DCDCC3}" type="slidenum">
              <a:rPr lang="en-GB" altLang="en-US" sz="900" smtClean="0">
                <a:solidFill>
                  <a:srgbClr val="A27B2E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GB" altLang="en-US" sz="900">
              <a:solidFill>
                <a:srgbClr val="A27B2E"/>
              </a:solidFill>
            </a:endParaRPr>
          </a:p>
        </p:txBody>
      </p:sp>
      <p:sp>
        <p:nvSpPr>
          <p:cNvPr id="13318" name="Rectangle 12">
            <a:extLst>
              <a:ext uri="{FF2B5EF4-FFF2-40B4-BE49-F238E27FC236}">
                <a16:creationId xmlns:a16="http://schemas.microsoft.com/office/drawing/2014/main" id="{D3D6FAB2-368D-40FE-ACE6-204008B1E7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4488" y="74613"/>
            <a:ext cx="7921625" cy="617537"/>
          </a:xfrm>
        </p:spPr>
        <p:txBody>
          <a:bodyPr/>
          <a:lstStyle/>
          <a:p>
            <a:pPr algn="l"/>
            <a:r>
              <a:rPr lang="en-US" altLang="en-US" sz="1600" dirty="0"/>
              <a:t>Skeleton – Initial Mobile View</a:t>
            </a:r>
          </a:p>
        </p:txBody>
      </p:sp>
      <p:pic>
        <p:nvPicPr>
          <p:cNvPr id="6" name="Picture 5" descr="A screenshot of a cell phone on a table&#10;&#10;Description automatically generated">
            <a:extLst>
              <a:ext uri="{FF2B5EF4-FFF2-40B4-BE49-F238E27FC236}">
                <a16:creationId xmlns:a16="http://schemas.microsoft.com/office/drawing/2014/main" id="{2EB0F38B-BC5F-4088-AA3F-4AD97A5728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371599"/>
            <a:ext cx="9221096" cy="430090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E4C25D-D98C-42C0-8ADB-EAFCF9870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56" y="827259"/>
            <a:ext cx="8075612" cy="5382085"/>
          </a:xfrm>
          <a:prstGeom prst="rect">
            <a:avLst/>
          </a:prstGeom>
        </p:spPr>
      </p:pic>
      <p:graphicFrame>
        <p:nvGraphicFramePr>
          <p:cNvPr id="14338" name="Object 3" hidden="1">
            <a:extLst>
              <a:ext uri="{FF2B5EF4-FFF2-40B4-BE49-F238E27FC236}">
                <a16:creationId xmlns:a16="http://schemas.microsoft.com/office/drawing/2014/main" id="{33BFF9E8-5D10-44E6-B9C2-F2A648A3256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0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Rectangle 4">
            <a:extLst>
              <a:ext uri="{FF2B5EF4-FFF2-40B4-BE49-F238E27FC236}">
                <a16:creationId xmlns:a16="http://schemas.microsoft.com/office/drawing/2014/main" id="{84520AAE-9AA4-4101-BEBE-6C919EE957D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A27B2E"/>
                </a:solidFill>
              </a:rPr>
              <a:t>Proprietary &amp; </a:t>
            </a:r>
            <a:r>
              <a:rPr lang="en-GB" altLang="en-US" sz="900">
                <a:solidFill>
                  <a:srgbClr val="A27B2E"/>
                </a:solidFill>
              </a:rPr>
              <a:t>Confidential</a:t>
            </a:r>
          </a:p>
        </p:txBody>
      </p:sp>
      <p:sp>
        <p:nvSpPr>
          <p:cNvPr id="14340" name="Rectangle 11">
            <a:extLst>
              <a:ext uri="{FF2B5EF4-FFF2-40B4-BE49-F238E27FC236}">
                <a16:creationId xmlns:a16="http://schemas.microsoft.com/office/drawing/2014/main" id="{11E3A46D-C488-4870-8FE0-41B8E1A9AB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92488" y="6505575"/>
            <a:ext cx="3136900" cy="37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A27B2E"/>
                </a:solidFill>
              </a:rPr>
              <a:t>© Kieron O’Connell trading as KJO Associates</a:t>
            </a:r>
          </a:p>
        </p:txBody>
      </p:sp>
      <p:sp>
        <p:nvSpPr>
          <p:cNvPr id="14341" name="Rectangle 12">
            <a:extLst>
              <a:ext uri="{FF2B5EF4-FFF2-40B4-BE49-F238E27FC236}">
                <a16:creationId xmlns:a16="http://schemas.microsoft.com/office/drawing/2014/main" id="{BE47BC8F-63CB-4A75-A425-E778183DC9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6404C8-9661-4A44-93FA-216AB3C8C2DA}" type="slidenum">
              <a:rPr lang="en-GB" altLang="en-US" sz="900" smtClean="0">
                <a:solidFill>
                  <a:srgbClr val="A27B2E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GB" altLang="en-US" sz="900">
              <a:solidFill>
                <a:srgbClr val="A27B2E"/>
              </a:solidFill>
            </a:endParaRPr>
          </a:p>
        </p:txBody>
      </p:sp>
      <p:sp>
        <p:nvSpPr>
          <p:cNvPr id="14342" name="Rectangle 12">
            <a:extLst>
              <a:ext uri="{FF2B5EF4-FFF2-40B4-BE49-F238E27FC236}">
                <a16:creationId xmlns:a16="http://schemas.microsoft.com/office/drawing/2014/main" id="{DD11BF6A-DEBD-4757-AB69-51455D7D46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4488" y="74613"/>
            <a:ext cx="7921625" cy="617537"/>
          </a:xfrm>
        </p:spPr>
        <p:txBody>
          <a:bodyPr/>
          <a:lstStyle/>
          <a:p>
            <a:pPr algn="l"/>
            <a:r>
              <a:rPr lang="en-US" altLang="en-US" sz="1600"/>
              <a:t>Surface</a:t>
            </a:r>
          </a:p>
        </p:txBody>
      </p:sp>
      <p:pic>
        <p:nvPicPr>
          <p:cNvPr id="14343" name="Picture 3" descr="A picture containing drawing, meter&#10;&#10;Description automatically generated">
            <a:extLst>
              <a:ext uri="{FF2B5EF4-FFF2-40B4-BE49-F238E27FC236}">
                <a16:creationId xmlns:a16="http://schemas.microsoft.com/office/drawing/2014/main" id="{BA70503B-411D-438E-AB40-AC54536FE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4946249"/>
            <a:ext cx="62960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TextBox 4">
            <a:extLst>
              <a:ext uri="{FF2B5EF4-FFF2-40B4-BE49-F238E27FC236}">
                <a16:creationId xmlns:a16="http://schemas.microsoft.com/office/drawing/2014/main" id="{CA38052E-A74E-49F8-B0C6-E69A45930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1420812"/>
            <a:ext cx="376103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1800" dirty="0"/>
              <a:t>Fonts</a:t>
            </a:r>
          </a:p>
          <a:p>
            <a:pPr lvl="1">
              <a:spcBef>
                <a:spcPct val="0"/>
              </a:spcBef>
            </a:pPr>
            <a:r>
              <a:rPr lang="en-GB" altLang="en-US" sz="1400" dirty="0" err="1"/>
              <a:t>LevenimMT</a:t>
            </a:r>
            <a:r>
              <a:rPr lang="en-GB" altLang="en-US" sz="1400" dirty="0"/>
              <a:t>*</a:t>
            </a:r>
          </a:p>
          <a:p>
            <a:pPr>
              <a:spcBef>
                <a:spcPct val="0"/>
              </a:spcBef>
            </a:pPr>
            <a:r>
              <a:rPr lang="en-GB" altLang="en-US" sz="1800" dirty="0"/>
              <a:t>Colours</a:t>
            </a:r>
          </a:p>
          <a:p>
            <a:pPr lvl="1">
              <a:spcBef>
                <a:spcPct val="0"/>
              </a:spcBef>
              <a:tabLst>
                <a:tab pos="1257300" algn="l"/>
              </a:tabLst>
            </a:pPr>
            <a:r>
              <a:rPr lang="en-GB" altLang="en-US" sz="1400" dirty="0"/>
              <a:t>Grey	: #6d6f71 RGB (109,111,113)</a:t>
            </a:r>
          </a:p>
          <a:p>
            <a:pPr lvl="1">
              <a:spcBef>
                <a:spcPct val="0"/>
              </a:spcBef>
              <a:tabLst>
                <a:tab pos="1257300" algn="l"/>
              </a:tabLst>
            </a:pPr>
            <a:r>
              <a:rPr lang="en-GB" altLang="en-US" sz="1400" dirty="0"/>
              <a:t>Pink	: #da4699 RGB (218,70,153)</a:t>
            </a:r>
          </a:p>
          <a:p>
            <a:pPr>
              <a:spcBef>
                <a:spcPct val="0"/>
              </a:spcBef>
            </a:pPr>
            <a:endParaRPr lang="en-GB" altLang="en-US" sz="1800" dirty="0"/>
          </a:p>
          <a:p>
            <a:pPr>
              <a:spcBef>
                <a:spcPct val="0"/>
              </a:spcBef>
            </a:pPr>
            <a:r>
              <a:rPr lang="en-GB" altLang="en-US" sz="1800" dirty="0"/>
              <a:t>Backgrounds</a:t>
            </a:r>
          </a:p>
          <a:p>
            <a:pPr>
              <a:spcBef>
                <a:spcPct val="0"/>
              </a:spcBef>
            </a:pPr>
            <a:r>
              <a:rPr lang="en-GB" altLang="en-US" sz="1800" dirty="0"/>
              <a:t>Pictures</a:t>
            </a:r>
          </a:p>
          <a:p>
            <a:pPr>
              <a:spcBef>
                <a:spcPct val="0"/>
              </a:spcBef>
            </a:pPr>
            <a:r>
              <a:rPr lang="en-GB" altLang="en-US" sz="1800" dirty="0"/>
              <a:t>Videos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4" name="Straight Connector 39">
            <a:extLst>
              <a:ext uri="{FF2B5EF4-FFF2-40B4-BE49-F238E27FC236}">
                <a16:creationId xmlns:a16="http://schemas.microsoft.com/office/drawing/2014/main" id="{F3645BF5-E939-4744-8A60-4E2702186C8E}"/>
              </a:ext>
            </a:extLst>
          </p:cNvPr>
          <p:cNvCxnSpPr>
            <a:cxnSpLocks/>
          </p:cNvCxnSpPr>
          <p:nvPr/>
        </p:nvCxnSpPr>
        <p:spPr bwMode="auto">
          <a:xfrm flipH="1">
            <a:off x="1741488" y="2419350"/>
            <a:ext cx="38084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5" name="Straight Connector 47">
            <a:extLst>
              <a:ext uri="{FF2B5EF4-FFF2-40B4-BE49-F238E27FC236}">
                <a16:creationId xmlns:a16="http://schemas.microsoft.com/office/drawing/2014/main" id="{15152D85-0AF5-4FCE-B89C-FC48252C1D4C}"/>
              </a:ext>
            </a:extLst>
          </p:cNvPr>
          <p:cNvCxnSpPr>
            <a:cxnSpLocks/>
          </p:cNvCxnSpPr>
          <p:nvPr/>
        </p:nvCxnSpPr>
        <p:spPr bwMode="auto">
          <a:xfrm flipH="1">
            <a:off x="1741488" y="3021013"/>
            <a:ext cx="3878262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6" name="Straight Connector 48">
            <a:extLst>
              <a:ext uri="{FF2B5EF4-FFF2-40B4-BE49-F238E27FC236}">
                <a16:creationId xmlns:a16="http://schemas.microsoft.com/office/drawing/2014/main" id="{BB435275-344E-4F4A-A747-AB7FC7C2C4AA}"/>
              </a:ext>
            </a:extLst>
          </p:cNvPr>
          <p:cNvCxnSpPr>
            <a:cxnSpLocks/>
          </p:cNvCxnSpPr>
          <p:nvPr/>
        </p:nvCxnSpPr>
        <p:spPr bwMode="auto">
          <a:xfrm flipH="1">
            <a:off x="1741488" y="3624263"/>
            <a:ext cx="38782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7" name="Straight Connector 49">
            <a:extLst>
              <a:ext uri="{FF2B5EF4-FFF2-40B4-BE49-F238E27FC236}">
                <a16:creationId xmlns:a16="http://schemas.microsoft.com/office/drawing/2014/main" id="{86A39FEA-9677-4CEF-855D-769FB22046AA}"/>
              </a:ext>
            </a:extLst>
          </p:cNvPr>
          <p:cNvCxnSpPr>
            <a:cxnSpLocks/>
          </p:cNvCxnSpPr>
          <p:nvPr/>
        </p:nvCxnSpPr>
        <p:spPr bwMode="auto">
          <a:xfrm flipH="1">
            <a:off x="1741488" y="4227513"/>
            <a:ext cx="38782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8198" name="Object 3" hidden="1">
            <a:extLst>
              <a:ext uri="{FF2B5EF4-FFF2-40B4-BE49-F238E27FC236}">
                <a16:creationId xmlns:a16="http://schemas.microsoft.com/office/drawing/2014/main" id="{3C6E8F3C-7044-493C-BE52-3E0D71D201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0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4">
            <a:extLst>
              <a:ext uri="{FF2B5EF4-FFF2-40B4-BE49-F238E27FC236}">
                <a16:creationId xmlns:a16="http://schemas.microsoft.com/office/drawing/2014/main" id="{6E427228-3BCA-4DDE-A086-D9106E151BE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A27B2E"/>
                </a:solidFill>
              </a:rPr>
              <a:t>Proprietary &amp; </a:t>
            </a:r>
            <a:r>
              <a:rPr lang="en-GB" altLang="en-US" sz="900">
                <a:solidFill>
                  <a:srgbClr val="A27B2E"/>
                </a:solidFill>
              </a:rPr>
              <a:t>Confidential</a:t>
            </a:r>
          </a:p>
        </p:txBody>
      </p:sp>
      <p:sp>
        <p:nvSpPr>
          <p:cNvPr id="8200" name="Rectangle 11">
            <a:extLst>
              <a:ext uri="{FF2B5EF4-FFF2-40B4-BE49-F238E27FC236}">
                <a16:creationId xmlns:a16="http://schemas.microsoft.com/office/drawing/2014/main" id="{29FBDA30-84D8-435B-AF62-5A39DD7E6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92488" y="6505575"/>
            <a:ext cx="3136900" cy="37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A27B2E"/>
                </a:solidFill>
              </a:rPr>
              <a:t>© Kieron O’Connell trading as KJO Associates</a:t>
            </a:r>
          </a:p>
        </p:txBody>
      </p:sp>
      <p:sp>
        <p:nvSpPr>
          <p:cNvPr id="8201" name="Rectangle 12">
            <a:extLst>
              <a:ext uri="{FF2B5EF4-FFF2-40B4-BE49-F238E27FC236}">
                <a16:creationId xmlns:a16="http://schemas.microsoft.com/office/drawing/2014/main" id="{5750A72E-DA3B-4E50-8610-4FE5559E5A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B4EC04-ED73-4B27-B007-A04EAD4C874A}" type="slidenum">
              <a:rPr lang="en-GB" altLang="en-US" sz="900" smtClean="0">
                <a:solidFill>
                  <a:srgbClr val="A27B2E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GB" altLang="en-US" sz="900">
              <a:solidFill>
                <a:srgbClr val="A27B2E"/>
              </a:solidFill>
            </a:endParaRPr>
          </a:p>
        </p:txBody>
      </p:sp>
      <p:sp>
        <p:nvSpPr>
          <p:cNvPr id="8202" name="Rectangle 12">
            <a:extLst>
              <a:ext uri="{FF2B5EF4-FFF2-40B4-BE49-F238E27FC236}">
                <a16:creationId xmlns:a16="http://schemas.microsoft.com/office/drawing/2014/main" id="{65FD6D12-D4E3-461D-951C-4C1FC22059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4488" y="74613"/>
            <a:ext cx="7921625" cy="617537"/>
          </a:xfrm>
        </p:spPr>
        <p:txBody>
          <a:bodyPr/>
          <a:lstStyle/>
          <a:p>
            <a:pPr algn="l"/>
            <a:r>
              <a:rPr lang="en-US" altLang="en-US" sz="1600"/>
              <a:t>Planes Analysis Contents</a:t>
            </a:r>
          </a:p>
        </p:txBody>
      </p:sp>
      <p:sp>
        <p:nvSpPr>
          <p:cNvPr id="8203" name="TextBox 2">
            <a:extLst>
              <a:ext uri="{FF2B5EF4-FFF2-40B4-BE49-F238E27FC236}">
                <a16:creationId xmlns:a16="http://schemas.microsoft.com/office/drawing/2014/main" id="{43A5A75C-7A31-457F-8081-D102AB053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775" y="1881188"/>
            <a:ext cx="3451225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2000"/>
              </a:spcAft>
              <a:buFont typeface="Wingdings" panose="05000000000000000000" pitchFamily="2" charset="2"/>
              <a:buChar char="v"/>
            </a:pPr>
            <a:r>
              <a:rPr lang="en-GB" altLang="en-US" sz="2400"/>
              <a:t>Surface</a:t>
            </a:r>
          </a:p>
          <a:p>
            <a:pPr>
              <a:spcBef>
                <a:spcPct val="0"/>
              </a:spcBef>
              <a:spcAft>
                <a:spcPts val="2000"/>
              </a:spcAft>
              <a:buFont typeface="Wingdings" panose="05000000000000000000" pitchFamily="2" charset="2"/>
              <a:buChar char="v"/>
            </a:pPr>
            <a:r>
              <a:rPr lang="en-GB" altLang="en-US" sz="2400"/>
              <a:t>Skeleton</a:t>
            </a:r>
          </a:p>
          <a:p>
            <a:pPr>
              <a:spcBef>
                <a:spcPct val="0"/>
              </a:spcBef>
              <a:spcAft>
                <a:spcPts val="2000"/>
              </a:spcAft>
              <a:buFont typeface="Wingdings" panose="05000000000000000000" pitchFamily="2" charset="2"/>
              <a:buChar char="v"/>
            </a:pPr>
            <a:r>
              <a:rPr lang="en-GB" altLang="en-US" sz="2400"/>
              <a:t>Structure</a:t>
            </a:r>
          </a:p>
          <a:p>
            <a:pPr>
              <a:spcBef>
                <a:spcPct val="0"/>
              </a:spcBef>
              <a:spcAft>
                <a:spcPts val="2000"/>
              </a:spcAft>
              <a:buFont typeface="Wingdings" panose="05000000000000000000" pitchFamily="2" charset="2"/>
              <a:buChar char="v"/>
            </a:pPr>
            <a:r>
              <a:rPr lang="en-GB" altLang="en-US" sz="2400"/>
              <a:t>Scope</a:t>
            </a:r>
          </a:p>
          <a:p>
            <a:pPr>
              <a:spcBef>
                <a:spcPct val="0"/>
              </a:spcBef>
              <a:spcAft>
                <a:spcPts val="2000"/>
              </a:spcAft>
              <a:buFont typeface="Wingdings" panose="05000000000000000000" pitchFamily="2" charset="2"/>
              <a:buChar char="v"/>
            </a:pPr>
            <a:r>
              <a:rPr lang="en-GB" altLang="en-US" sz="2400"/>
              <a:t>Strategy</a:t>
            </a:r>
          </a:p>
        </p:txBody>
      </p:sp>
      <p:grpSp>
        <p:nvGrpSpPr>
          <p:cNvPr id="8204" name="Group 37">
            <a:extLst>
              <a:ext uri="{FF2B5EF4-FFF2-40B4-BE49-F238E27FC236}">
                <a16:creationId xmlns:a16="http://schemas.microsoft.com/office/drawing/2014/main" id="{2AD646BC-CBD4-48D5-ADBE-0A45CE80A240}"/>
              </a:ext>
            </a:extLst>
          </p:cNvPr>
          <p:cNvGrpSpPr>
            <a:grpSpLocks/>
          </p:cNvGrpSpPr>
          <p:nvPr/>
        </p:nvGrpSpPr>
        <p:grpSpPr bwMode="auto">
          <a:xfrm>
            <a:off x="3778250" y="1773238"/>
            <a:ext cx="3671888" cy="3435350"/>
            <a:chOff x="1424608" y="1772816"/>
            <a:chExt cx="3672408" cy="3436069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34D3BDA4-FD88-4BB9-B5D1-DA14E617269B}"/>
                </a:ext>
              </a:extLst>
            </p:cNvPr>
            <p:cNvSpPr/>
            <p:nvPr/>
          </p:nvSpPr>
          <p:spPr bwMode="auto">
            <a:xfrm flipH="1" flipV="1">
              <a:off x="1424608" y="1772816"/>
              <a:ext cx="3672408" cy="3436069"/>
            </a:xfrm>
            <a:prstGeom prst="triangle">
              <a:avLst/>
            </a:prstGeom>
            <a:gradFill flip="none" rotWithShape="1">
              <a:gsLst>
                <a:gs pos="71000">
                  <a:srgbClr val="8EDC24"/>
                </a:gs>
                <a:gs pos="53000">
                  <a:srgbClr val="FFFF00"/>
                </a:gs>
                <a:gs pos="35000">
                  <a:srgbClr val="DF8813"/>
                </a:gs>
                <a:gs pos="13000">
                  <a:srgbClr val="FF0000"/>
                </a:gs>
                <a:gs pos="90000">
                  <a:srgbClr val="7030A0"/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lnSpc>
                  <a:spcPct val="95000"/>
                </a:lnSpc>
                <a:spcBef>
                  <a:spcPct val="20000"/>
                </a:spcBef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8207" name="Straight Connector 4">
              <a:extLst>
                <a:ext uri="{FF2B5EF4-FFF2-40B4-BE49-F238E27FC236}">
                  <a16:creationId xmlns:a16="http://schemas.microsoft.com/office/drawing/2014/main" id="{D5EF6167-E714-44EF-ACED-2FD9B921DB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30500" y="4221088"/>
              <a:ext cx="1053306" cy="32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8" name="Straight Connector 18">
              <a:extLst>
                <a:ext uri="{FF2B5EF4-FFF2-40B4-BE49-F238E27FC236}">
                  <a16:creationId xmlns:a16="http://schemas.microsoft.com/office/drawing/2014/main" id="{F7C5C970-7B8D-4F3E-85C3-BAE2C60BE09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14588" y="3621022"/>
              <a:ext cx="1688306" cy="324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9" name="Straight Connector 19">
              <a:extLst>
                <a:ext uri="{FF2B5EF4-FFF2-40B4-BE49-F238E27FC236}">
                  <a16:creationId xmlns:a16="http://schemas.microsoft.com/office/drawing/2014/main" id="{7867D9EB-DE69-444B-80D7-01805E7188B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93119" y="3020955"/>
              <a:ext cx="2333625" cy="8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0" name="Straight Connector 20">
              <a:extLst>
                <a:ext uri="{FF2B5EF4-FFF2-40B4-BE49-F238E27FC236}">
                  <a16:creationId xmlns:a16="http://schemas.microsoft.com/office/drawing/2014/main" id="{C1C95A74-D0E9-4518-AA8B-3BC27CC0E2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66888" y="2419350"/>
              <a:ext cx="29813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" name="Arrow: Striped Right 40">
            <a:extLst>
              <a:ext uri="{FF2B5EF4-FFF2-40B4-BE49-F238E27FC236}">
                <a16:creationId xmlns:a16="http://schemas.microsoft.com/office/drawing/2014/main" id="{DE9BBB01-9CB0-4B3B-B095-7346DCD218D2}"/>
              </a:ext>
            </a:extLst>
          </p:cNvPr>
          <p:cNvSpPr/>
          <p:nvPr/>
        </p:nvSpPr>
        <p:spPr bwMode="auto">
          <a:xfrm rot="16200000">
            <a:off x="6831013" y="3208338"/>
            <a:ext cx="3435350" cy="565150"/>
          </a:xfrm>
          <a:prstGeom prst="stripedRightArrow">
            <a:avLst>
              <a:gd name="adj1" fmla="val 43104"/>
              <a:gd name="adj2" fmla="val 156326"/>
            </a:avLst>
          </a:prstGeom>
          <a:gradFill flip="none" rotWithShape="1">
            <a:gsLst>
              <a:gs pos="71000">
                <a:srgbClr val="8EDC24"/>
              </a:gs>
              <a:gs pos="53000">
                <a:srgbClr val="FFFF00"/>
              </a:gs>
              <a:gs pos="35000">
                <a:srgbClr val="DF8813"/>
              </a:gs>
              <a:gs pos="13000">
                <a:srgbClr val="FF0000"/>
              </a:gs>
              <a:gs pos="90000">
                <a:srgbClr val="7030A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lnSpc>
                <a:spcPct val="95000"/>
              </a:lnSpc>
              <a:spcBef>
                <a:spcPct val="20000"/>
              </a:spcBef>
              <a:defRPr/>
            </a:pP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3" hidden="1">
            <a:extLst>
              <a:ext uri="{FF2B5EF4-FFF2-40B4-BE49-F238E27FC236}">
                <a16:creationId xmlns:a16="http://schemas.microsoft.com/office/drawing/2014/main" id="{D657939B-02BD-412C-9FAE-38C49A4EEE6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0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4">
            <a:extLst>
              <a:ext uri="{FF2B5EF4-FFF2-40B4-BE49-F238E27FC236}">
                <a16:creationId xmlns:a16="http://schemas.microsoft.com/office/drawing/2014/main" id="{A25A9319-1A72-4035-95C7-32B6BEB0A2D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A27B2E"/>
                </a:solidFill>
              </a:rPr>
              <a:t>Proprietary &amp; </a:t>
            </a:r>
            <a:r>
              <a:rPr lang="en-GB" altLang="en-US" sz="900">
                <a:solidFill>
                  <a:srgbClr val="A27B2E"/>
                </a:solidFill>
              </a:rPr>
              <a:t>Confidential</a:t>
            </a:r>
          </a:p>
        </p:txBody>
      </p:sp>
      <p:sp>
        <p:nvSpPr>
          <p:cNvPr id="9220" name="Rectangle 11">
            <a:extLst>
              <a:ext uri="{FF2B5EF4-FFF2-40B4-BE49-F238E27FC236}">
                <a16:creationId xmlns:a16="http://schemas.microsoft.com/office/drawing/2014/main" id="{67DC2B50-CAB0-486B-8614-E963DD5452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92488" y="6505575"/>
            <a:ext cx="3136900" cy="37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A27B2E"/>
                </a:solidFill>
              </a:rPr>
              <a:t>© Kieron O’Connell trading as KJO Associates</a:t>
            </a:r>
          </a:p>
        </p:txBody>
      </p:sp>
      <p:sp>
        <p:nvSpPr>
          <p:cNvPr id="9221" name="Rectangle 12">
            <a:extLst>
              <a:ext uri="{FF2B5EF4-FFF2-40B4-BE49-F238E27FC236}">
                <a16:creationId xmlns:a16="http://schemas.microsoft.com/office/drawing/2014/main" id="{A786AD57-8FF4-4328-986D-A4D4DA39E9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CFF02E-6503-469A-B6AE-265C6E383BE6}" type="slidenum">
              <a:rPr lang="en-GB" altLang="en-US" sz="900" smtClean="0">
                <a:solidFill>
                  <a:srgbClr val="A27B2E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GB" altLang="en-US" sz="900">
              <a:solidFill>
                <a:srgbClr val="A27B2E"/>
              </a:solidFill>
            </a:endParaRPr>
          </a:p>
        </p:txBody>
      </p:sp>
      <p:sp>
        <p:nvSpPr>
          <p:cNvPr id="9222" name="Rectangle 12">
            <a:extLst>
              <a:ext uri="{FF2B5EF4-FFF2-40B4-BE49-F238E27FC236}">
                <a16:creationId xmlns:a16="http://schemas.microsoft.com/office/drawing/2014/main" id="{2EDC25F1-5DF6-4532-BBD1-8FAEF24C7E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4488" y="74613"/>
            <a:ext cx="7921625" cy="617537"/>
          </a:xfrm>
        </p:spPr>
        <p:txBody>
          <a:bodyPr/>
          <a:lstStyle/>
          <a:p>
            <a:pPr algn="l"/>
            <a:r>
              <a:rPr lang="en-US" altLang="en-US" sz="1600"/>
              <a:t>Strategy - Background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1FC7589-92B8-4ADE-BBFD-275C381BB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02498"/>
              </p:ext>
            </p:extLst>
          </p:nvPr>
        </p:nvGraphicFramePr>
        <p:xfrm>
          <a:off x="770205" y="1195892"/>
          <a:ext cx="8194675" cy="2952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9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8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</a:t>
                      </a:r>
                    </a:p>
                  </a:txBody>
                  <a:tcPr marL="91432" marR="91432" marT="45740" marB="45740" anchor="ctr">
                    <a:solidFill>
                      <a:srgbClr val="91C9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small website</a:t>
                      </a:r>
                    </a:p>
                  </a:txBody>
                  <a:tcPr marL="91432" marR="91432" marT="45740" marB="4574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</a:p>
                  </a:txBody>
                  <a:tcPr marL="91432" marR="91432" marT="45740" marB="45740" anchor="ctr">
                    <a:solidFill>
                      <a:srgbClr val="91C9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Mary Lou O’Connell - Bowen Therapist</a:t>
                      </a:r>
                    </a:p>
                  </a:txBody>
                  <a:tcPr marL="91432" marR="91432" marT="45740" marB="4574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Brand name</a:t>
                      </a:r>
                    </a:p>
                  </a:txBody>
                  <a:tcPr marL="91432" marR="91432" marT="45740" marB="45740" anchor="ctr">
                    <a:solidFill>
                      <a:srgbClr val="91C9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ML Bowen</a:t>
                      </a:r>
                    </a:p>
                  </a:txBody>
                  <a:tcPr marL="91432" marR="91432" marT="45740" marB="4574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3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 level description</a:t>
                      </a:r>
                    </a:p>
                  </a:txBody>
                  <a:tcPr marL="91432" marR="91432" marT="45740" marB="45740" anchor="ctr">
                    <a:solidFill>
                      <a:srgbClr val="91C9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Bowen Therapy is a gentle hands on complimentary therapy that targets the nerve paths of the body and aids in pain relief and a range of associated conditions as well as aiding relaxation and stress reduction.</a:t>
                      </a:r>
                    </a:p>
                  </a:txBody>
                  <a:tcPr marL="91432" marR="91432" marT="45740" marB="4574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3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Overall aim</a:t>
                      </a:r>
                    </a:p>
                  </a:txBody>
                  <a:tcPr marL="91432" marR="91432" marT="45740" marB="45740" anchor="ctr">
                    <a:solidFill>
                      <a:srgbClr val="91C9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form part of ML Bowen’s marketing and sales activities to sell and promote Bowen Therapy.</a:t>
                      </a:r>
                    </a:p>
                  </a:txBody>
                  <a:tcPr marL="91432" marR="91432" marT="45740" marB="4574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Domain name</a:t>
                      </a:r>
                    </a:p>
                  </a:txBody>
                  <a:tcPr marL="91432" marR="91432" marT="45740" marB="45740" anchor="ctr">
                    <a:solidFill>
                      <a:srgbClr val="91C9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www.mlbowen.com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40" marB="45740" anchor="ctr"/>
                </a:tc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91432" marR="91432" marT="45740" marB="45740" anchor="ctr">
                    <a:solidFill>
                      <a:srgbClr val="91C9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Registered &amp; owned</a:t>
                      </a:r>
                    </a:p>
                  </a:txBody>
                  <a:tcPr marL="91432" marR="91432" marT="45740" marB="4574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or Existing site</a:t>
                      </a:r>
                    </a:p>
                  </a:txBody>
                  <a:tcPr marL="91432" marR="91432" marT="45740" marB="45740" anchor="ctr">
                    <a:solidFill>
                      <a:srgbClr val="91C9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</a:p>
                  </a:txBody>
                  <a:tcPr marL="91432" marR="91432" marT="45740" marB="4574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3" hidden="1">
            <a:extLst>
              <a:ext uri="{FF2B5EF4-FFF2-40B4-BE49-F238E27FC236}">
                <a16:creationId xmlns:a16="http://schemas.microsoft.com/office/drawing/2014/main" id="{D657939B-02BD-412C-9FAE-38C49A4EEE6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9218" name="Object 3" hidden="1">
                        <a:extLst>
                          <a:ext uri="{FF2B5EF4-FFF2-40B4-BE49-F238E27FC236}">
                            <a16:creationId xmlns:a16="http://schemas.microsoft.com/office/drawing/2014/main" id="{D657939B-02BD-412C-9FAE-38C49A4EEE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4">
            <a:extLst>
              <a:ext uri="{FF2B5EF4-FFF2-40B4-BE49-F238E27FC236}">
                <a16:creationId xmlns:a16="http://schemas.microsoft.com/office/drawing/2014/main" id="{A25A9319-1A72-4035-95C7-32B6BEB0A2D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A27B2E"/>
                </a:solidFill>
              </a:rPr>
              <a:t>Proprietary &amp; </a:t>
            </a:r>
            <a:r>
              <a:rPr lang="en-GB" altLang="en-US" sz="900">
                <a:solidFill>
                  <a:srgbClr val="A27B2E"/>
                </a:solidFill>
              </a:rPr>
              <a:t>Confidential</a:t>
            </a:r>
          </a:p>
        </p:txBody>
      </p:sp>
      <p:sp>
        <p:nvSpPr>
          <p:cNvPr id="9220" name="Rectangle 11">
            <a:extLst>
              <a:ext uri="{FF2B5EF4-FFF2-40B4-BE49-F238E27FC236}">
                <a16:creationId xmlns:a16="http://schemas.microsoft.com/office/drawing/2014/main" id="{67DC2B50-CAB0-486B-8614-E963DD5452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92488" y="6505575"/>
            <a:ext cx="3136900" cy="37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A27B2E"/>
                </a:solidFill>
              </a:rPr>
              <a:t>© Kieron O’Connell trading as KJO Associates</a:t>
            </a:r>
          </a:p>
        </p:txBody>
      </p:sp>
      <p:sp>
        <p:nvSpPr>
          <p:cNvPr id="9221" name="Rectangle 12">
            <a:extLst>
              <a:ext uri="{FF2B5EF4-FFF2-40B4-BE49-F238E27FC236}">
                <a16:creationId xmlns:a16="http://schemas.microsoft.com/office/drawing/2014/main" id="{A786AD57-8FF4-4328-986D-A4D4DA39E9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CFF02E-6503-469A-B6AE-265C6E383BE6}" type="slidenum">
              <a:rPr lang="en-GB" altLang="en-US" sz="900" smtClean="0">
                <a:solidFill>
                  <a:srgbClr val="A27B2E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GB" altLang="en-US" sz="900">
              <a:solidFill>
                <a:srgbClr val="A27B2E"/>
              </a:solidFill>
            </a:endParaRPr>
          </a:p>
        </p:txBody>
      </p:sp>
      <p:sp>
        <p:nvSpPr>
          <p:cNvPr id="9222" name="Rectangle 12">
            <a:extLst>
              <a:ext uri="{FF2B5EF4-FFF2-40B4-BE49-F238E27FC236}">
                <a16:creationId xmlns:a16="http://schemas.microsoft.com/office/drawing/2014/main" id="{2EDC25F1-5DF6-4532-BBD1-8FAEF24C7E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4488" y="74613"/>
            <a:ext cx="7921625" cy="617537"/>
          </a:xfrm>
        </p:spPr>
        <p:txBody>
          <a:bodyPr/>
          <a:lstStyle/>
          <a:p>
            <a:pPr algn="l"/>
            <a:r>
              <a:rPr lang="en-US" altLang="en-US" sz="1600" dirty="0"/>
              <a:t>Strategy – Primary Bowen Therapy communication goals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C862D4D-F627-4221-865E-32FEFA792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135319"/>
              </p:ext>
            </p:extLst>
          </p:nvPr>
        </p:nvGraphicFramePr>
        <p:xfrm>
          <a:off x="602583" y="1163320"/>
          <a:ext cx="8716710" cy="453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3342">
                  <a:extLst>
                    <a:ext uri="{9D8B030D-6E8A-4147-A177-3AD203B41FA5}">
                      <a16:colId xmlns:a16="http://schemas.microsoft.com/office/drawing/2014/main" val="1667159421"/>
                    </a:ext>
                  </a:extLst>
                </a:gridCol>
                <a:gridCol w="1743342">
                  <a:extLst>
                    <a:ext uri="{9D8B030D-6E8A-4147-A177-3AD203B41FA5}">
                      <a16:colId xmlns:a16="http://schemas.microsoft.com/office/drawing/2014/main" val="475587762"/>
                    </a:ext>
                  </a:extLst>
                </a:gridCol>
                <a:gridCol w="1743342">
                  <a:extLst>
                    <a:ext uri="{9D8B030D-6E8A-4147-A177-3AD203B41FA5}">
                      <a16:colId xmlns:a16="http://schemas.microsoft.com/office/drawing/2014/main" val="4009000443"/>
                    </a:ext>
                  </a:extLst>
                </a:gridCol>
                <a:gridCol w="1743342">
                  <a:extLst>
                    <a:ext uri="{9D8B030D-6E8A-4147-A177-3AD203B41FA5}">
                      <a16:colId xmlns:a16="http://schemas.microsoft.com/office/drawing/2014/main" val="775431743"/>
                    </a:ext>
                  </a:extLst>
                </a:gridCol>
                <a:gridCol w="1743342">
                  <a:extLst>
                    <a:ext uri="{9D8B030D-6E8A-4147-A177-3AD203B41FA5}">
                      <a16:colId xmlns:a16="http://schemas.microsoft.com/office/drawing/2014/main" val="17662229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ML Bowen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Potential Customer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05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Opportunity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Purpose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Outcome after finding ML Bowen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7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Describe Bowen Therapy and what it can 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Demonstrate that the Therapy can help.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Belief that the therapy can help.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Have a physical ailment and looking for complimentary solutions.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71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Define the skills and experience of the therapist.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Demonstrate the skill, ability and experience of the therapist.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Confidence in Therapist’s knowledge, qualifications and ability.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Wants to know that the person doing the treatment is bone fide.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273425"/>
                  </a:ext>
                </a:extLst>
              </a:tr>
              <a:tr h="584993">
                <a:tc>
                  <a:txBody>
                    <a:bodyPr/>
                    <a:lstStyle/>
                    <a:p>
                      <a:r>
                        <a:rPr lang="en-GB" sz="1100" dirty="0"/>
                        <a:t>Describe treatment.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Disclose details of what happens.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Build trust and take away unknowns that could generate fears or uncertainty.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Don’t know what is involved in treatment.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85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Describe effects of treatment.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Disclose details of what the patient might feel/experience during or after treatment.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Builds trust and prepares customer for range of outcomes as well as removing fears/uncertainty.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How will I feel / what will I experience during or after treatment.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8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Describe treatment location.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Show and/or describe treatment environment.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Create confidence in appropriateness and pleasantness of environment.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Where will I be treated? Will I feel comfortable their?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785853"/>
                  </a:ext>
                </a:extLst>
              </a:tr>
            </a:tbl>
          </a:graphicData>
        </a:graphic>
      </p:graphicFrame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11EAB957-8EB3-4C45-910F-4CE8D5D97315}"/>
              </a:ext>
            </a:extLst>
          </p:cNvPr>
          <p:cNvSpPr/>
          <p:nvPr/>
        </p:nvSpPr>
        <p:spPr bwMode="auto">
          <a:xfrm>
            <a:off x="4198580" y="2265142"/>
            <a:ext cx="1512605" cy="230736"/>
          </a:xfrm>
          <a:prstGeom prst="leftRightArrow">
            <a:avLst>
              <a:gd name="adj1" fmla="val 71739"/>
              <a:gd name="adj2" fmla="val 41305"/>
            </a:avLst>
          </a:prstGeom>
          <a:solidFill>
            <a:srgbClr val="C7E6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Match ?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DAFA3A76-A4AB-4A8A-8777-7CCC74B6B90B}"/>
              </a:ext>
            </a:extLst>
          </p:cNvPr>
          <p:cNvSpPr/>
          <p:nvPr/>
        </p:nvSpPr>
        <p:spPr bwMode="auto">
          <a:xfrm>
            <a:off x="4198581" y="2800169"/>
            <a:ext cx="1512605" cy="230736"/>
          </a:xfrm>
          <a:prstGeom prst="leftRightArrow">
            <a:avLst>
              <a:gd name="adj1" fmla="val 71739"/>
              <a:gd name="adj2" fmla="val 41305"/>
            </a:avLst>
          </a:prstGeom>
          <a:solidFill>
            <a:srgbClr val="C7E6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Match ?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6E1FB037-43DD-4948-8207-EC05BB5EED18}"/>
              </a:ext>
            </a:extLst>
          </p:cNvPr>
          <p:cNvSpPr/>
          <p:nvPr/>
        </p:nvSpPr>
        <p:spPr bwMode="auto">
          <a:xfrm>
            <a:off x="4198582" y="3482541"/>
            <a:ext cx="1512605" cy="230736"/>
          </a:xfrm>
          <a:prstGeom prst="leftRightArrow">
            <a:avLst>
              <a:gd name="adj1" fmla="val 71739"/>
              <a:gd name="adj2" fmla="val 41305"/>
            </a:avLst>
          </a:prstGeom>
          <a:solidFill>
            <a:srgbClr val="C7E6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Match ?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14FDD74A-CD48-4E1D-AA8D-D16BAE516324}"/>
              </a:ext>
            </a:extLst>
          </p:cNvPr>
          <p:cNvSpPr/>
          <p:nvPr/>
        </p:nvSpPr>
        <p:spPr bwMode="auto">
          <a:xfrm>
            <a:off x="4198579" y="4351269"/>
            <a:ext cx="1512605" cy="230736"/>
          </a:xfrm>
          <a:prstGeom prst="leftRightArrow">
            <a:avLst>
              <a:gd name="adj1" fmla="val 71739"/>
              <a:gd name="adj2" fmla="val 41305"/>
            </a:avLst>
          </a:prstGeom>
          <a:solidFill>
            <a:srgbClr val="C7E6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Match ?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75060A0A-DB0C-456B-BAF0-A8C77887747E}"/>
              </a:ext>
            </a:extLst>
          </p:cNvPr>
          <p:cNvSpPr/>
          <p:nvPr/>
        </p:nvSpPr>
        <p:spPr bwMode="auto">
          <a:xfrm>
            <a:off x="4198578" y="5158589"/>
            <a:ext cx="1512605" cy="230736"/>
          </a:xfrm>
          <a:prstGeom prst="leftRightArrow">
            <a:avLst>
              <a:gd name="adj1" fmla="val 71739"/>
              <a:gd name="adj2" fmla="val 41305"/>
            </a:avLst>
          </a:prstGeom>
          <a:solidFill>
            <a:srgbClr val="C7E6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Match ?</a:t>
            </a:r>
          </a:p>
        </p:txBody>
      </p:sp>
    </p:spTree>
    <p:extLst>
      <p:ext uri="{BB962C8B-B14F-4D97-AF65-F5344CB8AC3E}">
        <p14:creationId xmlns:p14="http://schemas.microsoft.com/office/powerpoint/2010/main" val="182945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3" hidden="1">
            <a:extLst>
              <a:ext uri="{FF2B5EF4-FFF2-40B4-BE49-F238E27FC236}">
                <a16:creationId xmlns:a16="http://schemas.microsoft.com/office/drawing/2014/main" id="{D1807BDF-6EE8-45E2-AED7-0FC1511CC9C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0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4">
            <a:extLst>
              <a:ext uri="{FF2B5EF4-FFF2-40B4-BE49-F238E27FC236}">
                <a16:creationId xmlns:a16="http://schemas.microsoft.com/office/drawing/2014/main" id="{EAE49945-76B7-40A3-AB33-BC171791E9B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A27B2E"/>
                </a:solidFill>
              </a:rPr>
              <a:t>Proprietary &amp; </a:t>
            </a:r>
            <a:r>
              <a:rPr lang="en-GB" altLang="en-US" sz="900">
                <a:solidFill>
                  <a:srgbClr val="A27B2E"/>
                </a:solidFill>
              </a:rPr>
              <a:t>Confidential</a:t>
            </a:r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6443E0DC-E8C6-4C06-8AFF-6179AD46B7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92488" y="6505575"/>
            <a:ext cx="3136900" cy="37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A27B2E"/>
                </a:solidFill>
              </a:rPr>
              <a:t>© Kieron O’Connell trading as KJO Associates</a:t>
            </a:r>
          </a:p>
        </p:txBody>
      </p:sp>
      <p:sp>
        <p:nvSpPr>
          <p:cNvPr id="10245" name="Rectangle 12">
            <a:extLst>
              <a:ext uri="{FF2B5EF4-FFF2-40B4-BE49-F238E27FC236}">
                <a16:creationId xmlns:a16="http://schemas.microsoft.com/office/drawing/2014/main" id="{A5B45475-AC02-4F43-B37C-A5F97DF9CB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304041-5B61-44F0-839F-D441241ADB40}" type="slidenum">
              <a:rPr lang="en-GB" altLang="en-US" sz="900" smtClean="0">
                <a:solidFill>
                  <a:srgbClr val="A27B2E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GB" altLang="en-US" sz="900">
              <a:solidFill>
                <a:srgbClr val="A27B2E"/>
              </a:solidFill>
            </a:endParaRPr>
          </a:p>
        </p:txBody>
      </p:sp>
      <p:sp>
        <p:nvSpPr>
          <p:cNvPr id="10246" name="Rectangle 12">
            <a:extLst>
              <a:ext uri="{FF2B5EF4-FFF2-40B4-BE49-F238E27FC236}">
                <a16:creationId xmlns:a16="http://schemas.microsoft.com/office/drawing/2014/main" id="{8F8BE563-C8AE-418F-8FAD-BA15974C6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4488" y="74613"/>
            <a:ext cx="7921625" cy="617537"/>
          </a:xfrm>
        </p:spPr>
        <p:txBody>
          <a:bodyPr/>
          <a:lstStyle/>
          <a:p>
            <a:pPr algn="l"/>
            <a:r>
              <a:rPr lang="en-US" altLang="en-US" sz="1600" dirty="0"/>
              <a:t>Strategy – Private therapy business : Main process</a:t>
            </a:r>
          </a:p>
        </p:txBody>
      </p:sp>
      <p:sp>
        <p:nvSpPr>
          <p:cNvPr id="10247" name="Arrow: Pentagon 2">
            <a:extLst>
              <a:ext uri="{FF2B5EF4-FFF2-40B4-BE49-F238E27FC236}">
                <a16:creationId xmlns:a16="http://schemas.microsoft.com/office/drawing/2014/main" id="{6D60D812-44D4-4AA2-B9DE-566195D57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613" y="1922463"/>
            <a:ext cx="784225" cy="487362"/>
          </a:xfrm>
          <a:prstGeom prst="homePlate">
            <a:avLst>
              <a:gd name="adj" fmla="val 32421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buFontTx/>
              <a:buNone/>
            </a:pPr>
            <a:r>
              <a:rPr lang="en-GB" altLang="en-US" sz="900"/>
              <a:t>Treatment Process</a:t>
            </a:r>
          </a:p>
          <a:p>
            <a:pPr algn="ctr" eaLnBrk="1" hangingPunct="1">
              <a:lnSpc>
                <a:spcPct val="95000"/>
              </a:lnSpc>
              <a:buFontTx/>
              <a:buNone/>
            </a:pPr>
            <a:r>
              <a:rPr lang="en-GB" altLang="en-US" sz="900"/>
              <a:t>1</a:t>
            </a:r>
          </a:p>
        </p:txBody>
      </p:sp>
      <p:cxnSp>
        <p:nvCxnSpPr>
          <p:cNvPr id="10248" name="Straight Connector 4">
            <a:extLst>
              <a:ext uri="{FF2B5EF4-FFF2-40B4-BE49-F238E27FC236}">
                <a16:creationId xmlns:a16="http://schemas.microsoft.com/office/drawing/2014/main" id="{F0CC8B7F-66D9-4B78-B7AF-81DBD1450517}"/>
              </a:ext>
            </a:extLst>
          </p:cNvPr>
          <p:cNvCxnSpPr>
            <a:cxnSpLocks/>
          </p:cNvCxnSpPr>
          <p:nvPr/>
        </p:nvCxnSpPr>
        <p:spPr bwMode="auto">
          <a:xfrm>
            <a:off x="5586413" y="1127125"/>
            <a:ext cx="0" cy="4719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9" name="TextBox 5">
            <a:extLst>
              <a:ext uri="{FF2B5EF4-FFF2-40B4-BE49-F238E27FC236}">
                <a16:creationId xmlns:a16="http://schemas.microsoft.com/office/drawing/2014/main" id="{28396543-E6A6-44CB-824A-CE5B01B66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3" y="893763"/>
            <a:ext cx="839787" cy="231775"/>
          </a:xfrm>
          <a:prstGeom prst="rect">
            <a:avLst/>
          </a:prstGeom>
          <a:solidFill>
            <a:srgbClr val="C7E6A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900"/>
              <a:t>Point of Sale</a:t>
            </a:r>
          </a:p>
        </p:txBody>
      </p:sp>
      <p:sp>
        <p:nvSpPr>
          <p:cNvPr id="10250" name="Arrow: Pentagon 15">
            <a:extLst>
              <a:ext uri="{FF2B5EF4-FFF2-40B4-BE49-F238E27FC236}">
                <a16:creationId xmlns:a16="http://schemas.microsoft.com/office/drawing/2014/main" id="{20961632-442B-488A-8ED5-8147D98BF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1922463"/>
            <a:ext cx="1485900" cy="487362"/>
          </a:xfrm>
          <a:prstGeom prst="homePlate">
            <a:avLst>
              <a:gd name="adj" fmla="val 4998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buFontTx/>
              <a:buNone/>
            </a:pPr>
            <a:r>
              <a:rPr lang="en-GB" altLang="en-US" sz="900"/>
              <a:t>Marketing &amp; Promotion</a:t>
            </a:r>
          </a:p>
        </p:txBody>
      </p:sp>
      <p:sp>
        <p:nvSpPr>
          <p:cNvPr id="10251" name="Arrow: Pentagon 18">
            <a:extLst>
              <a:ext uri="{FF2B5EF4-FFF2-40B4-BE49-F238E27FC236}">
                <a16:creationId xmlns:a16="http://schemas.microsoft.com/office/drawing/2014/main" id="{F4750163-7DAF-491A-B60E-C008D9A57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825" y="1724025"/>
            <a:ext cx="1262063" cy="361950"/>
          </a:xfrm>
          <a:prstGeom prst="homePlate">
            <a:avLst>
              <a:gd name="adj" fmla="val 5017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buFontTx/>
              <a:buNone/>
            </a:pPr>
            <a:r>
              <a:rPr lang="en-GB" altLang="en-US" sz="900"/>
              <a:t>Repeat</a:t>
            </a:r>
          </a:p>
        </p:txBody>
      </p:sp>
      <p:sp>
        <p:nvSpPr>
          <p:cNvPr id="10252" name="Arrow: Pentagon 19">
            <a:extLst>
              <a:ext uri="{FF2B5EF4-FFF2-40B4-BE49-F238E27FC236}">
                <a16:creationId xmlns:a16="http://schemas.microsoft.com/office/drawing/2014/main" id="{8253DF03-CF86-47C1-A193-50EE87581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300" y="2179638"/>
            <a:ext cx="1262063" cy="361950"/>
          </a:xfrm>
          <a:prstGeom prst="homePlate">
            <a:avLst>
              <a:gd name="adj" fmla="val 5017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buFontTx/>
              <a:buNone/>
            </a:pPr>
            <a:r>
              <a:rPr lang="en-GB" altLang="en-US" sz="900"/>
              <a:t>Referral / Recommendation</a:t>
            </a:r>
          </a:p>
        </p:txBody>
      </p:sp>
      <p:sp>
        <p:nvSpPr>
          <p:cNvPr id="10253" name="Arrow: Pentagon 22">
            <a:extLst>
              <a:ext uri="{FF2B5EF4-FFF2-40B4-BE49-F238E27FC236}">
                <a16:creationId xmlns:a16="http://schemas.microsoft.com/office/drawing/2014/main" id="{0E2F6EB7-A7E0-4E04-AAF5-DC0E71908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5575" y="1901825"/>
            <a:ext cx="784225" cy="487363"/>
          </a:xfrm>
          <a:prstGeom prst="homePlate">
            <a:avLst>
              <a:gd name="adj" fmla="val 32421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buFontTx/>
              <a:buNone/>
            </a:pPr>
            <a:r>
              <a:rPr lang="en-GB" altLang="en-US" sz="900"/>
              <a:t>Treatment Process</a:t>
            </a:r>
          </a:p>
          <a:p>
            <a:pPr algn="ctr" eaLnBrk="1" hangingPunct="1">
              <a:lnSpc>
                <a:spcPct val="95000"/>
              </a:lnSpc>
              <a:buFontTx/>
              <a:buNone/>
            </a:pPr>
            <a:r>
              <a:rPr lang="en-GB" altLang="en-US" sz="900"/>
              <a:t>2</a:t>
            </a:r>
          </a:p>
        </p:txBody>
      </p:sp>
      <p:sp>
        <p:nvSpPr>
          <p:cNvPr id="10254" name="Arrow: Pentagon 23">
            <a:extLst>
              <a:ext uri="{FF2B5EF4-FFF2-40B4-BE49-F238E27FC236}">
                <a16:creationId xmlns:a16="http://schemas.microsoft.com/office/drawing/2014/main" id="{37211746-D991-4128-98DF-5EC3D5B91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538" y="1879600"/>
            <a:ext cx="784225" cy="487363"/>
          </a:xfrm>
          <a:prstGeom prst="homePlate">
            <a:avLst>
              <a:gd name="adj" fmla="val 32421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buFontTx/>
              <a:buNone/>
            </a:pPr>
            <a:r>
              <a:rPr lang="en-GB" altLang="en-US" sz="900"/>
              <a:t>Treatment Process</a:t>
            </a:r>
          </a:p>
          <a:p>
            <a:pPr algn="ctr" eaLnBrk="1" hangingPunct="1">
              <a:lnSpc>
                <a:spcPct val="95000"/>
              </a:lnSpc>
              <a:buFontTx/>
              <a:buNone/>
            </a:pPr>
            <a:r>
              <a:rPr lang="en-GB" altLang="en-US" sz="900"/>
              <a:t>3</a:t>
            </a:r>
          </a:p>
        </p:txBody>
      </p:sp>
      <p:sp>
        <p:nvSpPr>
          <p:cNvPr id="10255" name="Arrow: Pentagon 24">
            <a:extLst>
              <a:ext uri="{FF2B5EF4-FFF2-40B4-BE49-F238E27FC236}">
                <a16:creationId xmlns:a16="http://schemas.microsoft.com/office/drawing/2014/main" id="{E9C5424A-4E19-4AB9-B5F1-009F74DE9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688" y="1922463"/>
            <a:ext cx="784225" cy="487362"/>
          </a:xfrm>
          <a:prstGeom prst="homePlate">
            <a:avLst>
              <a:gd name="adj" fmla="val 32421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buFontTx/>
              <a:buNone/>
            </a:pPr>
            <a:r>
              <a:rPr lang="en-GB" altLang="en-US" sz="900"/>
              <a:t>Booking Process</a:t>
            </a:r>
          </a:p>
        </p:txBody>
      </p:sp>
      <p:sp>
        <p:nvSpPr>
          <p:cNvPr id="10256" name="Arrow: Pentagon 25">
            <a:extLst>
              <a:ext uri="{FF2B5EF4-FFF2-40B4-BE49-F238E27FC236}">
                <a16:creationId xmlns:a16="http://schemas.microsoft.com/office/drawing/2014/main" id="{2CECC76D-1830-4F8C-88B4-504DC13FF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1922463"/>
            <a:ext cx="784225" cy="487362"/>
          </a:xfrm>
          <a:prstGeom prst="homePlate">
            <a:avLst>
              <a:gd name="adj" fmla="val 32421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buFontTx/>
              <a:buNone/>
            </a:pPr>
            <a:r>
              <a:rPr lang="en-GB" altLang="en-US" sz="900"/>
              <a:t>Securing Sales</a:t>
            </a:r>
          </a:p>
        </p:txBody>
      </p:sp>
      <p:sp>
        <p:nvSpPr>
          <p:cNvPr id="10257" name="Arrow: Pentagon 26">
            <a:extLst>
              <a:ext uri="{FF2B5EF4-FFF2-40B4-BE49-F238E27FC236}">
                <a16:creationId xmlns:a16="http://schemas.microsoft.com/office/drawing/2014/main" id="{67934A06-4380-4F9F-93BF-49A23D365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8" y="1922463"/>
            <a:ext cx="784225" cy="487362"/>
          </a:xfrm>
          <a:prstGeom prst="homePlate">
            <a:avLst>
              <a:gd name="adj" fmla="val 32421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buFontTx/>
              <a:buNone/>
            </a:pPr>
            <a:r>
              <a:rPr lang="en-GB" altLang="en-US" sz="900"/>
              <a:t>1</a:t>
            </a:r>
            <a:r>
              <a:rPr lang="en-GB" altLang="en-US" sz="900" baseline="30000"/>
              <a:t>st</a:t>
            </a:r>
            <a:r>
              <a:rPr lang="en-GB" altLang="en-US" sz="900"/>
              <a:t> Contact</a:t>
            </a:r>
          </a:p>
        </p:txBody>
      </p:sp>
      <p:sp>
        <p:nvSpPr>
          <p:cNvPr id="10258" name="Right Brace 7">
            <a:extLst>
              <a:ext uri="{FF2B5EF4-FFF2-40B4-BE49-F238E27FC236}">
                <a16:creationId xmlns:a16="http://schemas.microsoft.com/office/drawing/2014/main" id="{E3678925-D211-480E-9240-623010D97B7C}"/>
              </a:ext>
            </a:extLst>
          </p:cNvPr>
          <p:cNvSpPr>
            <a:spLocks/>
          </p:cNvSpPr>
          <p:nvPr/>
        </p:nvSpPr>
        <p:spPr bwMode="auto">
          <a:xfrm rot="-5400000">
            <a:off x="1992313" y="715963"/>
            <a:ext cx="279400" cy="1625600"/>
          </a:xfrm>
          <a:prstGeom prst="rightBrace">
            <a:avLst>
              <a:gd name="adj1" fmla="val 48835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buFontTx/>
              <a:buNone/>
            </a:pPr>
            <a:endParaRPr lang="en-US" altLang="en-US" sz="900"/>
          </a:p>
        </p:txBody>
      </p:sp>
      <p:sp>
        <p:nvSpPr>
          <p:cNvPr id="10259" name="Right Brace 29">
            <a:extLst>
              <a:ext uri="{FF2B5EF4-FFF2-40B4-BE49-F238E27FC236}">
                <a16:creationId xmlns:a16="http://schemas.microsoft.com/office/drawing/2014/main" id="{D6627B72-8A1A-4FA2-8402-B0D2F69C8FAB}"/>
              </a:ext>
            </a:extLst>
          </p:cNvPr>
          <p:cNvSpPr>
            <a:spLocks/>
          </p:cNvSpPr>
          <p:nvPr/>
        </p:nvSpPr>
        <p:spPr bwMode="auto">
          <a:xfrm rot="-5400000">
            <a:off x="4125913" y="207963"/>
            <a:ext cx="279400" cy="2641600"/>
          </a:xfrm>
          <a:prstGeom prst="rightBrace">
            <a:avLst>
              <a:gd name="adj1" fmla="val 48848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buFontTx/>
              <a:buNone/>
            </a:pPr>
            <a:endParaRPr lang="en-US" altLang="en-US" sz="900"/>
          </a:p>
        </p:txBody>
      </p:sp>
      <p:sp>
        <p:nvSpPr>
          <p:cNvPr id="10260" name="Right Brace 30">
            <a:extLst>
              <a:ext uri="{FF2B5EF4-FFF2-40B4-BE49-F238E27FC236}">
                <a16:creationId xmlns:a16="http://schemas.microsoft.com/office/drawing/2014/main" id="{9A2B6B09-6807-4BA3-889F-BC301AE8E405}"/>
              </a:ext>
            </a:extLst>
          </p:cNvPr>
          <p:cNvSpPr>
            <a:spLocks/>
          </p:cNvSpPr>
          <p:nvPr/>
        </p:nvSpPr>
        <p:spPr bwMode="auto">
          <a:xfrm rot="-5400000">
            <a:off x="6736557" y="238919"/>
            <a:ext cx="279400" cy="2579687"/>
          </a:xfrm>
          <a:prstGeom prst="rightBrace">
            <a:avLst>
              <a:gd name="adj1" fmla="val 48858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buFontTx/>
              <a:buNone/>
            </a:pPr>
            <a:endParaRPr lang="en-US" altLang="en-US" sz="900"/>
          </a:p>
        </p:txBody>
      </p:sp>
      <p:sp>
        <p:nvSpPr>
          <p:cNvPr id="10261" name="Right Brace 31">
            <a:extLst>
              <a:ext uri="{FF2B5EF4-FFF2-40B4-BE49-F238E27FC236}">
                <a16:creationId xmlns:a16="http://schemas.microsoft.com/office/drawing/2014/main" id="{73CB9F98-3C71-4621-9A5D-532FE25B8765}"/>
              </a:ext>
            </a:extLst>
          </p:cNvPr>
          <p:cNvSpPr>
            <a:spLocks/>
          </p:cNvSpPr>
          <p:nvPr/>
        </p:nvSpPr>
        <p:spPr bwMode="auto">
          <a:xfrm rot="-5400000">
            <a:off x="8700294" y="854869"/>
            <a:ext cx="279400" cy="1347788"/>
          </a:xfrm>
          <a:prstGeom prst="rightBrace">
            <a:avLst>
              <a:gd name="adj1" fmla="val 48864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buFontTx/>
              <a:buNone/>
            </a:pPr>
            <a:endParaRPr lang="en-US" altLang="en-US" sz="900"/>
          </a:p>
        </p:txBody>
      </p:sp>
      <p:cxnSp>
        <p:nvCxnSpPr>
          <p:cNvPr id="10262" name="Straight Connector 33">
            <a:extLst>
              <a:ext uri="{FF2B5EF4-FFF2-40B4-BE49-F238E27FC236}">
                <a16:creationId xmlns:a16="http://schemas.microsoft.com/office/drawing/2014/main" id="{D7DAE62A-02FB-4CF7-AFC2-F305B23F8F17}"/>
              </a:ext>
            </a:extLst>
          </p:cNvPr>
          <p:cNvCxnSpPr>
            <a:cxnSpLocks/>
          </p:cNvCxnSpPr>
          <p:nvPr/>
        </p:nvCxnSpPr>
        <p:spPr bwMode="auto">
          <a:xfrm flipH="1">
            <a:off x="8132763" y="1127125"/>
            <a:ext cx="33337" cy="4719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Straight Connector 34">
            <a:extLst>
              <a:ext uri="{FF2B5EF4-FFF2-40B4-BE49-F238E27FC236}">
                <a16:creationId xmlns:a16="http://schemas.microsoft.com/office/drawing/2014/main" id="{8E0FDCB8-7E4D-4261-A5A7-5F3C27FCD452}"/>
              </a:ext>
            </a:extLst>
          </p:cNvPr>
          <p:cNvCxnSpPr>
            <a:cxnSpLocks/>
          </p:cNvCxnSpPr>
          <p:nvPr/>
        </p:nvCxnSpPr>
        <p:spPr bwMode="auto">
          <a:xfrm>
            <a:off x="2944813" y="1127125"/>
            <a:ext cx="0" cy="4719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4" name="TextBox 35">
            <a:extLst>
              <a:ext uri="{FF2B5EF4-FFF2-40B4-BE49-F238E27FC236}">
                <a16:creationId xmlns:a16="http://schemas.microsoft.com/office/drawing/2014/main" id="{DEFFC2B0-24D8-41D1-841F-C09EF8E77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300" y="893763"/>
            <a:ext cx="582613" cy="231775"/>
          </a:xfrm>
          <a:prstGeom prst="rect">
            <a:avLst/>
          </a:prstGeom>
          <a:solidFill>
            <a:srgbClr val="C7E6A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900"/>
              <a:t>Contact</a:t>
            </a:r>
          </a:p>
        </p:txBody>
      </p:sp>
      <p:sp>
        <p:nvSpPr>
          <p:cNvPr id="10265" name="TextBox 36">
            <a:extLst>
              <a:ext uri="{FF2B5EF4-FFF2-40B4-BE49-F238E27FC236}">
                <a16:creationId xmlns:a16="http://schemas.microsoft.com/office/drawing/2014/main" id="{19ADA6C9-DCA6-4486-85D7-58FFE88B6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6388" y="893763"/>
            <a:ext cx="479425" cy="231775"/>
          </a:xfrm>
          <a:prstGeom prst="rect">
            <a:avLst/>
          </a:prstGeom>
          <a:solidFill>
            <a:srgbClr val="C7E6A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900"/>
              <a:t>Close</a:t>
            </a:r>
          </a:p>
        </p:txBody>
      </p:sp>
      <p:sp>
        <p:nvSpPr>
          <p:cNvPr id="10266" name="TextBox 37">
            <a:extLst>
              <a:ext uri="{FF2B5EF4-FFF2-40B4-BE49-F238E27FC236}">
                <a16:creationId xmlns:a16="http://schemas.microsoft.com/office/drawing/2014/main" id="{8ADB2BCE-C975-47CA-8ECF-AB53A654C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1179513"/>
            <a:ext cx="11969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900"/>
              <a:t>Generating Pipeline</a:t>
            </a:r>
          </a:p>
        </p:txBody>
      </p:sp>
      <p:sp>
        <p:nvSpPr>
          <p:cNvPr id="10267" name="TextBox 38">
            <a:extLst>
              <a:ext uri="{FF2B5EF4-FFF2-40B4-BE49-F238E27FC236}">
                <a16:creationId xmlns:a16="http://schemas.microsoft.com/office/drawing/2014/main" id="{5B3F81CE-D985-4DDB-B866-6DF81C610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13" y="1177925"/>
            <a:ext cx="9159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900"/>
              <a:t>Sales Pipeline</a:t>
            </a:r>
          </a:p>
        </p:txBody>
      </p:sp>
      <p:sp>
        <p:nvSpPr>
          <p:cNvPr id="10268" name="TextBox 39">
            <a:extLst>
              <a:ext uri="{FF2B5EF4-FFF2-40B4-BE49-F238E27FC236}">
                <a16:creationId xmlns:a16="http://schemas.microsoft.com/office/drawing/2014/main" id="{D134E965-DFD9-4FC2-B6DE-728E322A3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4950" y="1176338"/>
            <a:ext cx="6016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900"/>
              <a:t>Delivery</a:t>
            </a:r>
          </a:p>
        </p:txBody>
      </p:sp>
      <p:sp>
        <p:nvSpPr>
          <p:cNvPr id="10269" name="TextBox 40">
            <a:extLst>
              <a:ext uri="{FF2B5EF4-FFF2-40B4-BE49-F238E27FC236}">
                <a16:creationId xmlns:a16="http://schemas.microsoft.com/office/drawing/2014/main" id="{55CE468F-DE30-4AA3-BD91-02E394E73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1700" y="1179513"/>
            <a:ext cx="6905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900"/>
              <a:t>Feedback</a:t>
            </a:r>
          </a:p>
        </p:txBody>
      </p:sp>
      <p:sp>
        <p:nvSpPr>
          <p:cNvPr id="10270" name="TextBox 41">
            <a:extLst>
              <a:ext uri="{FF2B5EF4-FFF2-40B4-BE49-F238E27FC236}">
                <a16:creationId xmlns:a16="http://schemas.microsoft.com/office/drawing/2014/main" id="{9C1502DA-0ED1-433A-BE89-60955B9A2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963" y="2738438"/>
            <a:ext cx="2489200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GB" altLang="en-US" sz="900" dirty="0"/>
              <a:t>Matching needs to solutions</a:t>
            </a:r>
          </a:p>
          <a:p>
            <a:pPr>
              <a:spcBef>
                <a:spcPct val="0"/>
              </a:spcBef>
            </a:pPr>
            <a:r>
              <a:rPr lang="en-GB" altLang="en-US" sz="900" dirty="0"/>
              <a:t>Can Bowen Therapy help your situation?</a:t>
            </a:r>
          </a:p>
          <a:p>
            <a:pPr>
              <a:spcBef>
                <a:spcPct val="0"/>
              </a:spcBef>
            </a:pPr>
            <a:endParaRPr lang="en-GB" altLang="en-US" sz="900" dirty="0"/>
          </a:p>
          <a:p>
            <a:pPr marL="0" indent="0">
              <a:spcBef>
                <a:spcPct val="0"/>
              </a:spcBef>
              <a:buNone/>
            </a:pPr>
            <a:r>
              <a:rPr lang="en-GB" altLang="en-US" sz="900" dirty="0"/>
              <a:t>Credibility</a:t>
            </a:r>
          </a:p>
          <a:p>
            <a:pPr>
              <a:spcBef>
                <a:spcPct val="0"/>
              </a:spcBef>
            </a:pPr>
            <a:r>
              <a:rPr lang="en-GB" altLang="en-US" sz="900" dirty="0"/>
              <a:t>Who is the practitioner?</a:t>
            </a:r>
          </a:p>
          <a:p>
            <a:pPr>
              <a:spcBef>
                <a:spcPct val="0"/>
              </a:spcBef>
            </a:pPr>
            <a:r>
              <a:rPr lang="en-GB" altLang="en-US" sz="900" dirty="0"/>
              <a:t>Are they qualified?</a:t>
            </a:r>
          </a:p>
          <a:p>
            <a:pPr>
              <a:spcBef>
                <a:spcPct val="0"/>
              </a:spcBef>
            </a:pPr>
            <a:r>
              <a:rPr lang="en-GB" altLang="en-US" sz="900" dirty="0"/>
              <a:t>Does it ‘feel right’ ?</a:t>
            </a:r>
          </a:p>
          <a:p>
            <a:pPr marL="0" indent="0">
              <a:spcBef>
                <a:spcPct val="0"/>
              </a:spcBef>
              <a:buNone/>
            </a:pPr>
            <a:endParaRPr lang="en-GB" altLang="en-US" sz="900" dirty="0"/>
          </a:p>
          <a:p>
            <a:pPr marL="0" indent="0">
              <a:spcBef>
                <a:spcPct val="0"/>
              </a:spcBef>
              <a:buNone/>
            </a:pPr>
            <a:r>
              <a:rPr lang="en-GB" altLang="en-US" sz="900" dirty="0"/>
              <a:t>Administrative</a:t>
            </a:r>
          </a:p>
          <a:p>
            <a:pPr>
              <a:spcBef>
                <a:spcPct val="0"/>
              </a:spcBef>
            </a:pPr>
            <a:r>
              <a:rPr lang="en-GB" altLang="en-US" sz="900" dirty="0"/>
              <a:t>Contact details ( &amp; database)</a:t>
            </a:r>
          </a:p>
          <a:p>
            <a:pPr>
              <a:spcBef>
                <a:spcPct val="0"/>
              </a:spcBef>
            </a:pPr>
            <a:r>
              <a:rPr lang="en-GB" altLang="en-US" sz="900" dirty="0"/>
              <a:t>Permissions</a:t>
            </a:r>
          </a:p>
          <a:p>
            <a:pPr>
              <a:spcBef>
                <a:spcPct val="0"/>
              </a:spcBef>
            </a:pPr>
            <a:r>
              <a:rPr lang="en-GB" altLang="en-US" sz="900" dirty="0"/>
              <a:t>Calendars</a:t>
            </a:r>
          </a:p>
          <a:p>
            <a:pPr>
              <a:spcBef>
                <a:spcPct val="0"/>
              </a:spcBef>
            </a:pPr>
            <a:r>
              <a:rPr lang="en-GB" altLang="en-US" sz="900" dirty="0"/>
              <a:t>Taking payment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273899-1708-49B4-BCD9-B9F69C8472C4}"/>
              </a:ext>
            </a:extLst>
          </p:cNvPr>
          <p:cNvSpPr txBox="1"/>
          <p:nvPr/>
        </p:nvSpPr>
        <p:spPr>
          <a:xfrm>
            <a:off x="1319213" y="2738438"/>
            <a:ext cx="1606550" cy="244682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GB" dirty="0"/>
              <a:t>Main marketing channels</a:t>
            </a:r>
          </a:p>
          <a:p>
            <a:pPr marL="444500" indent="-85725">
              <a:buFont typeface="Arial" panose="020B0604020202020204" pitchFamily="34" charset="0"/>
              <a:buChar char="–"/>
              <a:tabLst>
                <a:tab pos="265113" algn="l"/>
              </a:tabLst>
              <a:defRPr/>
            </a:pPr>
            <a:r>
              <a:rPr lang="en-GB" dirty="0"/>
              <a:t>Social Media</a:t>
            </a:r>
          </a:p>
          <a:p>
            <a:pPr marL="444500" indent="-85725">
              <a:buFont typeface="Arial" panose="020B0604020202020204" pitchFamily="34" charset="0"/>
              <a:buChar char="–"/>
              <a:tabLst>
                <a:tab pos="265113" algn="l"/>
              </a:tabLst>
              <a:defRPr/>
            </a:pPr>
            <a:r>
              <a:rPr lang="en-GB" dirty="0"/>
              <a:t>Events</a:t>
            </a:r>
          </a:p>
          <a:p>
            <a:pPr marL="444500" indent="-85725">
              <a:buFont typeface="Arial" panose="020B0604020202020204" pitchFamily="34" charset="0"/>
              <a:buChar char="–"/>
              <a:tabLst>
                <a:tab pos="265113" algn="l"/>
              </a:tabLst>
              <a:defRPr/>
            </a:pPr>
            <a:r>
              <a:rPr lang="en-GB" dirty="0"/>
              <a:t>Direct promotion</a:t>
            </a:r>
          </a:p>
          <a:p>
            <a:pPr marL="444500" indent="-85725">
              <a:buFont typeface="Arial" panose="020B0604020202020204" pitchFamily="34" charset="0"/>
              <a:buChar char="–"/>
              <a:tabLst>
                <a:tab pos="265113" algn="l"/>
              </a:tabLst>
              <a:defRPr/>
            </a:pPr>
            <a:r>
              <a:rPr lang="en-GB" dirty="0"/>
              <a:t>Friends &amp; Family</a:t>
            </a:r>
          </a:p>
          <a:p>
            <a:pPr marL="444500" indent="-85725">
              <a:buFont typeface="Arial" panose="020B0604020202020204" pitchFamily="34" charset="0"/>
              <a:buChar char="–"/>
              <a:tabLst>
                <a:tab pos="265113" algn="l"/>
              </a:tabLst>
              <a:defRPr/>
            </a:pPr>
            <a:r>
              <a:rPr lang="en-GB" dirty="0"/>
              <a:t>Word of Mouth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GB" dirty="0"/>
              <a:t>Main landing/reference point for business</a:t>
            </a:r>
          </a:p>
          <a:p>
            <a:pPr marL="444500" indent="-85725">
              <a:buFont typeface="Arial" panose="020B0604020202020204" pitchFamily="34" charset="0"/>
              <a:buChar char="–"/>
              <a:defRPr/>
            </a:pPr>
            <a:r>
              <a:rPr lang="en-GB" dirty="0"/>
              <a:t>Website</a:t>
            </a:r>
          </a:p>
          <a:p>
            <a:pPr marL="444500" indent="-85725">
              <a:buFont typeface="Arial" panose="020B0604020202020204" pitchFamily="34" charset="0"/>
              <a:buChar char="–"/>
              <a:defRPr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GB" dirty="0"/>
              <a:t>Linked reference points</a:t>
            </a:r>
          </a:p>
          <a:p>
            <a:pPr marL="444500" lvl="1" indent="-85725">
              <a:buFont typeface="Arial" panose="020B0604020202020204" pitchFamily="34" charset="0"/>
              <a:buChar char="–"/>
              <a:defRPr/>
            </a:pPr>
            <a:r>
              <a:rPr lang="en-GB" dirty="0"/>
              <a:t>Industry websites</a:t>
            </a:r>
          </a:p>
          <a:p>
            <a:pPr marL="444500" lvl="1" indent="-85725">
              <a:buFont typeface="Arial" panose="020B0604020202020204" pitchFamily="34" charset="0"/>
              <a:buChar char="–"/>
              <a:defRPr/>
            </a:pPr>
            <a:r>
              <a:rPr lang="en-GB" dirty="0"/>
              <a:t>Expert articles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GB" dirty="0"/>
          </a:p>
          <a:p>
            <a:pPr marL="444500" indent="-85725">
              <a:buFont typeface="Arial" panose="020B0604020202020204" pitchFamily="34" charset="0"/>
              <a:buChar char="–"/>
              <a:tabLst>
                <a:tab pos="265113" algn="l"/>
              </a:tabLst>
              <a:defRPr/>
            </a:pPr>
            <a:endParaRPr lang="en-GB" dirty="0"/>
          </a:p>
        </p:txBody>
      </p:sp>
      <p:sp>
        <p:nvSpPr>
          <p:cNvPr id="10272" name="TextBox 43">
            <a:extLst>
              <a:ext uri="{FF2B5EF4-FFF2-40B4-BE49-F238E27FC236}">
                <a16:creationId xmlns:a16="http://schemas.microsoft.com/office/drawing/2014/main" id="{32EACE10-E8F6-4AC3-807A-1169C4793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25" y="2738438"/>
            <a:ext cx="19431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900"/>
              <a:t>Treatment records &amp; notes</a:t>
            </a:r>
          </a:p>
          <a:p>
            <a:pPr>
              <a:spcBef>
                <a:spcPct val="0"/>
              </a:spcBef>
            </a:pPr>
            <a:r>
              <a:rPr lang="en-GB" altLang="en-US" sz="900"/>
              <a:t>Patient handling during treatment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42480A-8008-4B23-8552-E66F0E7E9BB0}"/>
              </a:ext>
            </a:extLst>
          </p:cNvPr>
          <p:cNvSpPr txBox="1"/>
          <p:nvPr/>
        </p:nvSpPr>
        <p:spPr>
          <a:xfrm>
            <a:off x="225425" y="1922463"/>
            <a:ext cx="701675" cy="5540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000" dirty="0">
                <a:solidFill>
                  <a:schemeClr val="accent1">
                    <a:lumMod val="50000"/>
                  </a:schemeClr>
                </a:solidFill>
              </a:rPr>
              <a:t>Main</a:t>
            </a:r>
          </a:p>
          <a:p>
            <a:pPr>
              <a:defRPr/>
            </a:pPr>
            <a:r>
              <a:rPr lang="en-GB" sz="1000" dirty="0">
                <a:solidFill>
                  <a:schemeClr val="accent1">
                    <a:lumMod val="50000"/>
                  </a:schemeClr>
                </a:solidFill>
              </a:rPr>
              <a:t>Business</a:t>
            </a:r>
          </a:p>
          <a:p>
            <a:pPr>
              <a:defRPr/>
            </a:pPr>
            <a:r>
              <a:rPr lang="en-GB" sz="1000" dirty="0">
                <a:solidFill>
                  <a:schemeClr val="accent1">
                    <a:lumMod val="50000"/>
                  </a:schemeClr>
                </a:solidFill>
              </a:rPr>
              <a:t>Process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CC209E-82A7-4480-8F1E-574BA730B1E6}"/>
              </a:ext>
            </a:extLst>
          </p:cNvPr>
          <p:cNvSpPr txBox="1"/>
          <p:nvPr/>
        </p:nvSpPr>
        <p:spPr>
          <a:xfrm>
            <a:off x="239713" y="2767013"/>
            <a:ext cx="1042987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000" dirty="0">
                <a:solidFill>
                  <a:schemeClr val="accent1">
                    <a:lumMod val="50000"/>
                  </a:schemeClr>
                </a:solidFill>
              </a:rPr>
              <a:t>Main</a:t>
            </a:r>
          </a:p>
          <a:p>
            <a:pPr>
              <a:defRPr/>
            </a:pPr>
            <a:r>
              <a:rPr lang="en-GB" sz="1000" dirty="0">
                <a:solidFill>
                  <a:schemeClr val="accent1">
                    <a:lumMod val="50000"/>
                  </a:schemeClr>
                </a:solidFill>
              </a:rPr>
              <a:t>Activities / data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8F890F-E3FD-4BB8-8EB2-B2658FD3A80C}"/>
              </a:ext>
            </a:extLst>
          </p:cNvPr>
          <p:cNvSpPr txBox="1"/>
          <p:nvPr/>
        </p:nvSpPr>
        <p:spPr>
          <a:xfrm>
            <a:off x="225425" y="5072542"/>
            <a:ext cx="801688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000" dirty="0">
                <a:solidFill>
                  <a:schemeClr val="accent1">
                    <a:lumMod val="50000"/>
                  </a:schemeClr>
                </a:solidFill>
              </a:rPr>
              <a:t>Regulatory</a:t>
            </a:r>
          </a:p>
        </p:txBody>
      </p:sp>
      <p:sp>
        <p:nvSpPr>
          <p:cNvPr id="10276" name="TextBox 47">
            <a:extLst>
              <a:ext uri="{FF2B5EF4-FFF2-40B4-BE49-F238E27FC236}">
                <a16:creationId xmlns:a16="http://schemas.microsoft.com/office/drawing/2014/main" id="{676D2DDB-0CEE-4913-9A12-646983289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5055079"/>
            <a:ext cx="14859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spcBef>
                <a:spcPct val="0"/>
              </a:spcBef>
            </a:pPr>
            <a:r>
              <a:rPr lang="en-GB" altLang="en-US" sz="900" dirty="0"/>
              <a:t>Information, statements &amp; claims about treatment</a:t>
            </a:r>
          </a:p>
          <a:p>
            <a:pPr marL="171450" indent="-171450">
              <a:spcBef>
                <a:spcPct val="0"/>
              </a:spcBef>
            </a:pPr>
            <a:r>
              <a:rPr lang="en-GB" altLang="en-US" sz="900" dirty="0"/>
              <a:t>Qualifications</a:t>
            </a:r>
          </a:p>
        </p:txBody>
      </p:sp>
      <p:sp>
        <p:nvSpPr>
          <p:cNvPr id="10277" name="TextBox 48">
            <a:extLst>
              <a:ext uri="{FF2B5EF4-FFF2-40B4-BE49-F238E27FC236}">
                <a16:creationId xmlns:a16="http://schemas.microsoft.com/office/drawing/2014/main" id="{E4BEA19C-3C68-4963-BCCE-8528F5DB9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888" y="5055079"/>
            <a:ext cx="1485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900"/>
              <a:t>GDPR</a:t>
            </a:r>
          </a:p>
          <a:p>
            <a:pPr>
              <a:spcBef>
                <a:spcPct val="0"/>
              </a:spcBef>
            </a:pPr>
            <a:r>
              <a:rPr lang="en-GB" altLang="en-US" sz="900"/>
              <a:t>Secure storage</a:t>
            </a:r>
          </a:p>
        </p:txBody>
      </p:sp>
      <p:sp>
        <p:nvSpPr>
          <p:cNvPr id="10278" name="TextBox 49">
            <a:extLst>
              <a:ext uri="{FF2B5EF4-FFF2-40B4-BE49-F238E27FC236}">
                <a16:creationId xmlns:a16="http://schemas.microsoft.com/office/drawing/2014/main" id="{39600CEF-6CB9-4A4F-917F-6E075F3D9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600" y="5055079"/>
            <a:ext cx="1485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900"/>
              <a:t>GDPR</a:t>
            </a:r>
          </a:p>
          <a:p>
            <a:pPr>
              <a:spcBef>
                <a:spcPct val="0"/>
              </a:spcBef>
            </a:pPr>
            <a:r>
              <a:rPr lang="en-GB" altLang="en-US" sz="900"/>
              <a:t>Secure storage</a:t>
            </a:r>
          </a:p>
        </p:txBody>
      </p:sp>
      <p:sp>
        <p:nvSpPr>
          <p:cNvPr id="10279" name="TextBox 53">
            <a:extLst>
              <a:ext uri="{FF2B5EF4-FFF2-40B4-BE49-F238E27FC236}">
                <a16:creationId xmlns:a16="http://schemas.microsoft.com/office/drawing/2014/main" id="{14AFC3D9-D520-4D58-85B8-6E1269C9F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975" y="2738438"/>
            <a:ext cx="167005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900" dirty="0"/>
              <a:t>Patient follow up</a:t>
            </a:r>
          </a:p>
          <a:p>
            <a:pPr>
              <a:spcBef>
                <a:spcPct val="0"/>
              </a:spcBef>
            </a:pPr>
            <a:r>
              <a:rPr lang="en-GB" altLang="en-US" sz="900" dirty="0"/>
              <a:t>Promotions</a:t>
            </a:r>
          </a:p>
          <a:p>
            <a:pPr>
              <a:spcBef>
                <a:spcPct val="0"/>
              </a:spcBef>
            </a:pPr>
            <a:r>
              <a:rPr lang="en-GB" altLang="en-US" sz="900" dirty="0"/>
              <a:t>Testimonial management</a:t>
            </a:r>
          </a:p>
          <a:p>
            <a:pPr>
              <a:spcBef>
                <a:spcPct val="0"/>
              </a:spcBef>
            </a:pPr>
            <a:r>
              <a:rPr lang="en-GB" altLang="en-US" sz="900" dirty="0"/>
              <a:t>Creating repeat business environment</a:t>
            </a:r>
          </a:p>
        </p:txBody>
      </p:sp>
      <p:cxnSp>
        <p:nvCxnSpPr>
          <p:cNvPr id="10280" name="Straight Connector 32">
            <a:extLst>
              <a:ext uri="{FF2B5EF4-FFF2-40B4-BE49-F238E27FC236}">
                <a16:creationId xmlns:a16="http://schemas.microsoft.com/office/drawing/2014/main" id="{660ED750-2D4E-4AA7-8BDB-6DDFCA99EA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4163" y="2720975"/>
            <a:ext cx="93043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1" name="Straight Connector 56">
            <a:extLst>
              <a:ext uri="{FF2B5EF4-FFF2-40B4-BE49-F238E27FC236}">
                <a16:creationId xmlns:a16="http://schemas.microsoft.com/office/drawing/2014/main" id="{2ED31CEA-32F0-4590-B187-3BC872615B1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2100" y="5018567"/>
            <a:ext cx="93027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2" name="Straight Connector 57">
            <a:extLst>
              <a:ext uri="{FF2B5EF4-FFF2-40B4-BE49-F238E27FC236}">
                <a16:creationId xmlns:a16="http://schemas.microsoft.com/office/drawing/2014/main" id="{94AE9145-FA2F-4ABE-BD7B-C7FB9FB9E6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8450" y="5675527"/>
            <a:ext cx="93043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3" name="Straight Connector 58">
            <a:extLst>
              <a:ext uri="{FF2B5EF4-FFF2-40B4-BE49-F238E27FC236}">
                <a16:creationId xmlns:a16="http://schemas.microsoft.com/office/drawing/2014/main" id="{C1376C7F-A72D-4B07-B2A8-F4CDEEB7E81F}"/>
              </a:ext>
            </a:extLst>
          </p:cNvPr>
          <p:cNvCxnSpPr>
            <a:cxnSpLocks/>
          </p:cNvCxnSpPr>
          <p:nvPr/>
        </p:nvCxnSpPr>
        <p:spPr bwMode="auto">
          <a:xfrm flipH="1">
            <a:off x="1282699" y="1127125"/>
            <a:ext cx="28576" cy="471819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" hidden="1">
            <a:extLst>
              <a:ext uri="{FF2B5EF4-FFF2-40B4-BE49-F238E27FC236}">
                <a16:creationId xmlns:a16="http://schemas.microsoft.com/office/drawing/2014/main" id="{805CC49B-9AE1-450A-BF38-4A3E24C3152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0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4">
            <a:extLst>
              <a:ext uri="{FF2B5EF4-FFF2-40B4-BE49-F238E27FC236}">
                <a16:creationId xmlns:a16="http://schemas.microsoft.com/office/drawing/2014/main" id="{A14BF003-A3CA-4979-A065-EECCDCDA9D3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A27B2E"/>
                </a:solidFill>
              </a:rPr>
              <a:t>Proprietary &amp; </a:t>
            </a:r>
            <a:r>
              <a:rPr lang="en-GB" altLang="en-US" sz="900">
                <a:solidFill>
                  <a:srgbClr val="A27B2E"/>
                </a:solidFill>
              </a:rPr>
              <a:t>Confidential</a:t>
            </a:r>
          </a:p>
        </p:txBody>
      </p:sp>
      <p:sp>
        <p:nvSpPr>
          <p:cNvPr id="11268" name="Rectangle 11">
            <a:extLst>
              <a:ext uri="{FF2B5EF4-FFF2-40B4-BE49-F238E27FC236}">
                <a16:creationId xmlns:a16="http://schemas.microsoft.com/office/drawing/2014/main" id="{AE08E090-E54F-4118-8B07-78CEA30B3E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92488" y="6505575"/>
            <a:ext cx="3136900" cy="37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A27B2E"/>
                </a:solidFill>
              </a:rPr>
              <a:t>© Kieron O’Connell trading as KJO Associates</a:t>
            </a:r>
          </a:p>
        </p:txBody>
      </p:sp>
      <p:sp>
        <p:nvSpPr>
          <p:cNvPr id="11269" name="Rectangle 12">
            <a:extLst>
              <a:ext uri="{FF2B5EF4-FFF2-40B4-BE49-F238E27FC236}">
                <a16:creationId xmlns:a16="http://schemas.microsoft.com/office/drawing/2014/main" id="{2F325A5E-666C-4679-901E-BB41CC485A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AE07BA-EAC7-4DD5-B97D-3874345DB542}" type="slidenum">
              <a:rPr lang="en-GB" altLang="en-US" sz="900" smtClean="0">
                <a:solidFill>
                  <a:srgbClr val="A27B2E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GB" altLang="en-US" sz="900">
              <a:solidFill>
                <a:srgbClr val="A27B2E"/>
              </a:solidFill>
            </a:endParaRPr>
          </a:p>
        </p:txBody>
      </p:sp>
      <p:sp>
        <p:nvSpPr>
          <p:cNvPr id="11270" name="Rectangle 12">
            <a:extLst>
              <a:ext uri="{FF2B5EF4-FFF2-40B4-BE49-F238E27FC236}">
                <a16:creationId xmlns:a16="http://schemas.microsoft.com/office/drawing/2014/main" id="{CCABFCD0-4664-4E4B-9E76-B3B1D0770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4488" y="74613"/>
            <a:ext cx="7921625" cy="617537"/>
          </a:xfrm>
        </p:spPr>
        <p:txBody>
          <a:bodyPr/>
          <a:lstStyle/>
          <a:p>
            <a:pPr algn="l"/>
            <a:r>
              <a:rPr lang="en-US" altLang="en-US" sz="1600" dirty="0"/>
              <a:t>Strategy - </a:t>
            </a:r>
            <a:r>
              <a:rPr lang="en-GB" sz="1600" dirty="0"/>
              <a:t>Primary Features</a:t>
            </a:r>
            <a:endParaRPr lang="en-US" altLang="en-US" sz="1600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8D4F4BB-D490-4365-9C65-F749C1884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063491"/>
              </p:ext>
            </p:extLst>
          </p:nvPr>
        </p:nvGraphicFramePr>
        <p:xfrm>
          <a:off x="609208" y="942458"/>
          <a:ext cx="8471292" cy="5056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1231">
                  <a:extLst>
                    <a:ext uri="{9D8B030D-6E8A-4147-A177-3AD203B41FA5}">
                      <a16:colId xmlns:a16="http://schemas.microsoft.com/office/drawing/2014/main" val="3141780170"/>
                    </a:ext>
                  </a:extLst>
                </a:gridCol>
                <a:gridCol w="156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704">
                <a:tc>
                  <a:txBody>
                    <a:bodyPr/>
                    <a:lstStyle/>
                    <a:p>
                      <a:r>
                        <a:rPr lang="en-GB" sz="1100" b="1" dirty="0"/>
                        <a:t>No.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/>
                        <a:t>Feature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/>
                        <a:t>Importance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/>
                        <a:t>Viability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 gridSpan="4">
                  <a:txBody>
                    <a:bodyPr/>
                    <a:lstStyle/>
                    <a:p>
                      <a:r>
                        <a:rPr lang="en-GB" sz="1000" dirty="0"/>
                        <a:t>1) Description of Bowen Therapy</a:t>
                      </a:r>
                    </a:p>
                  </a:txBody>
                  <a:tcPr marL="36000" marR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indent="0" algn="r"/>
                      <a:r>
                        <a:rPr lang="en-GB" sz="1000" dirty="0"/>
                        <a:t>1.1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Written description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4.5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39457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indent="0" algn="r"/>
                      <a:r>
                        <a:rPr lang="en-GB" sz="1000" dirty="0"/>
                        <a:t>1.2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Reference materials and associated sources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3857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1.3</a:t>
                      </a:r>
                    </a:p>
                  </a:txBody>
                  <a:tcPr marL="36000" marR="36000">
                    <a:solidFill>
                      <a:srgbClr val="E2C4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Diagrams and/or photos of treatment basis</a:t>
                      </a:r>
                    </a:p>
                  </a:txBody>
                  <a:tcPr marL="36000" marR="36000">
                    <a:solidFill>
                      <a:srgbClr val="E2C4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marL="36000" marR="36000" anchor="ctr">
                    <a:solidFill>
                      <a:srgbClr val="E2C4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36000" marR="36000" anchor="ctr">
                    <a:solidFill>
                      <a:srgbClr val="E2C4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3433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1.4</a:t>
                      </a:r>
                    </a:p>
                  </a:txBody>
                  <a:tcPr marL="36000" marR="36000">
                    <a:solidFill>
                      <a:srgbClr val="E2C4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Video of experts explaining Therapy</a:t>
                      </a:r>
                    </a:p>
                  </a:txBody>
                  <a:tcPr marL="36000" marR="36000">
                    <a:solidFill>
                      <a:srgbClr val="E2C4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36000" marR="36000" anchor="ctr">
                    <a:solidFill>
                      <a:srgbClr val="E2C4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36000" marR="36000" anchor="ctr">
                    <a:solidFill>
                      <a:srgbClr val="E2C4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877578"/>
                  </a:ext>
                </a:extLst>
              </a:tr>
              <a:tr h="252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2) Therapist &amp; skills</a:t>
                      </a:r>
                    </a:p>
                  </a:txBody>
                  <a:tcPr marL="36000" marR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6363441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2.1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Written description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2.2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Photo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083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2.3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Qualifications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2.4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Links to Industry accreditation bodies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59884"/>
                  </a:ext>
                </a:extLst>
              </a:tr>
              <a:tr h="252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3) Description of treatment</a:t>
                      </a:r>
                    </a:p>
                  </a:txBody>
                  <a:tcPr marL="36000" marR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070023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3.1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Written description 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1057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3.2</a:t>
                      </a:r>
                    </a:p>
                  </a:txBody>
                  <a:tcPr marL="36000" marR="36000">
                    <a:solidFill>
                      <a:srgbClr val="E2C4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Diagrammatic description</a:t>
                      </a:r>
                    </a:p>
                  </a:txBody>
                  <a:tcPr marL="36000" marR="36000">
                    <a:solidFill>
                      <a:srgbClr val="E2C4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4</a:t>
                      </a:r>
                    </a:p>
                  </a:txBody>
                  <a:tcPr marL="36000" marR="36000" anchor="ctr">
                    <a:solidFill>
                      <a:srgbClr val="E2C4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</a:t>
                      </a:r>
                    </a:p>
                  </a:txBody>
                  <a:tcPr marL="36000" marR="36000" anchor="ctr">
                    <a:solidFill>
                      <a:srgbClr val="E2C4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00547"/>
                  </a:ext>
                </a:extLst>
              </a:tr>
              <a:tr h="252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4) Effects and outcomes of treatment</a:t>
                      </a:r>
                    </a:p>
                  </a:txBody>
                  <a:tcPr marL="36000" marR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7956997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4.1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Written description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624710"/>
                  </a:ext>
                </a:extLst>
              </a:tr>
              <a:tr h="252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5) Treatment location and environment</a:t>
                      </a:r>
                    </a:p>
                  </a:txBody>
                  <a:tcPr marL="36000" marR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583078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5.1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Description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3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517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5.2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Photographs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4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719174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TOTALS</a:t>
                      </a:r>
                    </a:p>
                  </a:txBody>
                  <a:tcPr marL="36000" marR="36000"/>
                </a:tc>
                <a:tc hMerge="1"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56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51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56439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" hidden="1">
            <a:extLst>
              <a:ext uri="{FF2B5EF4-FFF2-40B4-BE49-F238E27FC236}">
                <a16:creationId xmlns:a16="http://schemas.microsoft.com/office/drawing/2014/main" id="{805CC49B-9AE1-450A-BF38-4A3E24C3152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1266" name="Object 3" hidden="1">
                        <a:extLst>
                          <a:ext uri="{FF2B5EF4-FFF2-40B4-BE49-F238E27FC236}">
                            <a16:creationId xmlns:a16="http://schemas.microsoft.com/office/drawing/2014/main" id="{805CC49B-9AE1-450A-BF38-4A3E24C315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4">
            <a:extLst>
              <a:ext uri="{FF2B5EF4-FFF2-40B4-BE49-F238E27FC236}">
                <a16:creationId xmlns:a16="http://schemas.microsoft.com/office/drawing/2014/main" id="{A14BF003-A3CA-4979-A065-EECCDCDA9D3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A27B2E"/>
                </a:solidFill>
              </a:rPr>
              <a:t>Proprietary &amp; </a:t>
            </a:r>
            <a:r>
              <a:rPr lang="en-GB" altLang="en-US" sz="900">
                <a:solidFill>
                  <a:srgbClr val="A27B2E"/>
                </a:solidFill>
              </a:rPr>
              <a:t>Confidential</a:t>
            </a:r>
          </a:p>
        </p:txBody>
      </p:sp>
      <p:sp>
        <p:nvSpPr>
          <p:cNvPr id="11268" name="Rectangle 11">
            <a:extLst>
              <a:ext uri="{FF2B5EF4-FFF2-40B4-BE49-F238E27FC236}">
                <a16:creationId xmlns:a16="http://schemas.microsoft.com/office/drawing/2014/main" id="{AE08E090-E54F-4118-8B07-78CEA30B3E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92488" y="6505575"/>
            <a:ext cx="3136900" cy="37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A27B2E"/>
                </a:solidFill>
              </a:rPr>
              <a:t>© Kieron O’Connell trading as KJO Associates</a:t>
            </a:r>
          </a:p>
        </p:txBody>
      </p:sp>
      <p:sp>
        <p:nvSpPr>
          <p:cNvPr id="11269" name="Rectangle 12">
            <a:extLst>
              <a:ext uri="{FF2B5EF4-FFF2-40B4-BE49-F238E27FC236}">
                <a16:creationId xmlns:a16="http://schemas.microsoft.com/office/drawing/2014/main" id="{2F325A5E-666C-4679-901E-BB41CC485A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AE07BA-EAC7-4DD5-B97D-3874345DB542}" type="slidenum">
              <a:rPr lang="en-GB" altLang="en-US" sz="900" smtClean="0">
                <a:solidFill>
                  <a:srgbClr val="A27B2E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GB" altLang="en-US" sz="900">
              <a:solidFill>
                <a:srgbClr val="A27B2E"/>
              </a:solidFill>
            </a:endParaRPr>
          </a:p>
        </p:txBody>
      </p:sp>
      <p:sp>
        <p:nvSpPr>
          <p:cNvPr id="11270" name="Rectangle 12">
            <a:extLst>
              <a:ext uri="{FF2B5EF4-FFF2-40B4-BE49-F238E27FC236}">
                <a16:creationId xmlns:a16="http://schemas.microsoft.com/office/drawing/2014/main" id="{CCABFCD0-4664-4E4B-9E76-B3B1D0770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4488" y="74613"/>
            <a:ext cx="7921625" cy="617537"/>
          </a:xfrm>
        </p:spPr>
        <p:txBody>
          <a:bodyPr/>
          <a:lstStyle/>
          <a:p>
            <a:pPr algn="l"/>
            <a:r>
              <a:rPr lang="en-US" altLang="en-US" sz="1600" dirty="0"/>
              <a:t>Strategy – Communication </a:t>
            </a:r>
            <a:r>
              <a:rPr lang="en-GB" sz="1600" dirty="0"/>
              <a:t>&amp; Information Features</a:t>
            </a:r>
            <a:endParaRPr lang="en-US" altLang="en-US" sz="1600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8D4F4BB-D490-4365-9C65-F749C1884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057265"/>
              </p:ext>
            </p:extLst>
          </p:nvPr>
        </p:nvGraphicFramePr>
        <p:xfrm>
          <a:off x="609208" y="942458"/>
          <a:ext cx="8471292" cy="3796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1231">
                  <a:extLst>
                    <a:ext uri="{9D8B030D-6E8A-4147-A177-3AD203B41FA5}">
                      <a16:colId xmlns:a16="http://schemas.microsoft.com/office/drawing/2014/main" val="3141780170"/>
                    </a:ext>
                  </a:extLst>
                </a:gridCol>
                <a:gridCol w="156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704">
                <a:tc>
                  <a:txBody>
                    <a:bodyPr/>
                    <a:lstStyle/>
                    <a:p>
                      <a:r>
                        <a:rPr lang="en-GB" sz="1100" b="1" dirty="0"/>
                        <a:t>No.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/>
                        <a:t>Feature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/>
                        <a:t>Importance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/>
                        <a:t>Viability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 gridSpan="4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000" dirty="0"/>
                        <a:t>1) Announcements &amp; Offers</a:t>
                      </a:r>
                    </a:p>
                  </a:txBody>
                  <a:tcPr marL="36000" marR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indent="0" algn="r"/>
                      <a:r>
                        <a:rPr lang="en-GB" sz="1000" dirty="0"/>
                        <a:t>1.1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Location to make announcements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4.5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4.5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39457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1.2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Location to make offers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4.5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4.5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343316"/>
                  </a:ext>
                </a:extLst>
              </a:tr>
              <a:tr h="252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2) Events &amp; reference information useful to ML Bowen &amp; customers</a:t>
                      </a:r>
                    </a:p>
                  </a:txBody>
                  <a:tcPr marL="36000" marR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6363441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2.1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Events that ML Bowen is attending linked to announcements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4.5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2.2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Other events &amp; information customers may find useful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4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4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08346"/>
                  </a:ext>
                </a:extLst>
              </a:tr>
              <a:tr h="252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3) Testimonials, expert references and referrals</a:t>
                      </a:r>
                    </a:p>
                  </a:txBody>
                  <a:tcPr marL="36000" marR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7956997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3.1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Posting and updating of customer testimonials by ML Bowen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6247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3.2</a:t>
                      </a:r>
                    </a:p>
                  </a:txBody>
                  <a:tcPr marL="36000" marR="36000"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Highly visible expert referrals/references</a:t>
                      </a:r>
                    </a:p>
                  </a:txBody>
                  <a:tcPr marL="36000" marR="36000"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</a:t>
                      </a:r>
                    </a:p>
                  </a:txBody>
                  <a:tcPr marL="36000" marR="36000" anchor="ctr">
                    <a:solidFill>
                      <a:srgbClr val="FF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264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3.3</a:t>
                      </a:r>
                    </a:p>
                  </a:txBody>
                  <a:tcPr marL="36000" marR="36000"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Ability for customers to post testimonials directly</a:t>
                      </a:r>
                    </a:p>
                  </a:txBody>
                  <a:tcPr marL="36000" marR="36000"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3</a:t>
                      </a:r>
                    </a:p>
                  </a:txBody>
                  <a:tcPr marL="36000" marR="36000" anchor="ctr"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</a:t>
                      </a:r>
                    </a:p>
                  </a:txBody>
                  <a:tcPr marL="36000" marR="36000" anchor="ctr">
                    <a:solidFill>
                      <a:srgbClr val="FF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282845"/>
                  </a:ext>
                </a:extLst>
              </a:tr>
              <a:tr h="252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4) Social media links and connections</a:t>
                      </a:r>
                    </a:p>
                  </a:txBody>
                  <a:tcPr marL="36000" marR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583078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4.1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Links to Facebook and </a:t>
                      </a:r>
                      <a:r>
                        <a:rPr lang="en-GB" sz="1000" dirty="0" err="1"/>
                        <a:t>Whatsapp</a:t>
                      </a:r>
                      <a:endParaRPr lang="en-GB" sz="1000" dirty="0"/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3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517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4.2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Industry and accreditation organisation logos &amp; links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717121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TOTALS</a:t>
                      </a:r>
                    </a:p>
                  </a:txBody>
                  <a:tcPr marL="36000" marR="36000"/>
                </a:tc>
                <a:tc hMerge="1"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41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35.5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5643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1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" hidden="1">
            <a:extLst>
              <a:ext uri="{FF2B5EF4-FFF2-40B4-BE49-F238E27FC236}">
                <a16:creationId xmlns:a16="http://schemas.microsoft.com/office/drawing/2014/main" id="{805CC49B-9AE1-450A-BF38-4A3E24C3152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1266" name="Object 3" hidden="1">
                        <a:extLst>
                          <a:ext uri="{FF2B5EF4-FFF2-40B4-BE49-F238E27FC236}">
                            <a16:creationId xmlns:a16="http://schemas.microsoft.com/office/drawing/2014/main" id="{805CC49B-9AE1-450A-BF38-4A3E24C315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4">
            <a:extLst>
              <a:ext uri="{FF2B5EF4-FFF2-40B4-BE49-F238E27FC236}">
                <a16:creationId xmlns:a16="http://schemas.microsoft.com/office/drawing/2014/main" id="{A14BF003-A3CA-4979-A065-EECCDCDA9D3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A27B2E"/>
                </a:solidFill>
              </a:rPr>
              <a:t>Proprietary &amp; </a:t>
            </a:r>
            <a:r>
              <a:rPr lang="en-GB" altLang="en-US" sz="900">
                <a:solidFill>
                  <a:srgbClr val="A27B2E"/>
                </a:solidFill>
              </a:rPr>
              <a:t>Confidential</a:t>
            </a:r>
          </a:p>
        </p:txBody>
      </p:sp>
      <p:sp>
        <p:nvSpPr>
          <p:cNvPr id="11268" name="Rectangle 11">
            <a:extLst>
              <a:ext uri="{FF2B5EF4-FFF2-40B4-BE49-F238E27FC236}">
                <a16:creationId xmlns:a16="http://schemas.microsoft.com/office/drawing/2014/main" id="{AE08E090-E54F-4118-8B07-78CEA30B3E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92488" y="6505575"/>
            <a:ext cx="3136900" cy="37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A27B2E"/>
                </a:solidFill>
              </a:rPr>
              <a:t>© Kieron O’Connell trading as KJO Associates</a:t>
            </a:r>
          </a:p>
        </p:txBody>
      </p:sp>
      <p:sp>
        <p:nvSpPr>
          <p:cNvPr id="11269" name="Rectangle 12">
            <a:extLst>
              <a:ext uri="{FF2B5EF4-FFF2-40B4-BE49-F238E27FC236}">
                <a16:creationId xmlns:a16="http://schemas.microsoft.com/office/drawing/2014/main" id="{2F325A5E-666C-4679-901E-BB41CC485A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AE07BA-EAC7-4DD5-B97D-3874345DB542}" type="slidenum">
              <a:rPr lang="en-GB" altLang="en-US" sz="900" smtClean="0">
                <a:solidFill>
                  <a:srgbClr val="A27B2E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GB" altLang="en-US" sz="900">
              <a:solidFill>
                <a:srgbClr val="A27B2E"/>
              </a:solidFill>
            </a:endParaRPr>
          </a:p>
        </p:txBody>
      </p:sp>
      <p:sp>
        <p:nvSpPr>
          <p:cNvPr id="11270" name="Rectangle 12">
            <a:extLst>
              <a:ext uri="{FF2B5EF4-FFF2-40B4-BE49-F238E27FC236}">
                <a16:creationId xmlns:a16="http://schemas.microsoft.com/office/drawing/2014/main" id="{CCABFCD0-4664-4E4B-9E76-B3B1D0770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4488" y="74613"/>
            <a:ext cx="7921625" cy="617537"/>
          </a:xfrm>
        </p:spPr>
        <p:txBody>
          <a:bodyPr/>
          <a:lstStyle/>
          <a:p>
            <a:pPr algn="l"/>
            <a:r>
              <a:rPr lang="en-US" altLang="en-US" sz="1600" dirty="0"/>
              <a:t>Strategy – </a:t>
            </a:r>
            <a:r>
              <a:rPr lang="en-GB" sz="1600" dirty="0"/>
              <a:t>Supporting &amp; Administrative Features</a:t>
            </a:r>
            <a:endParaRPr lang="en-US" altLang="en-US" sz="1600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8D4F4BB-D490-4365-9C65-F749C1884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091626"/>
              </p:ext>
            </p:extLst>
          </p:nvPr>
        </p:nvGraphicFramePr>
        <p:xfrm>
          <a:off x="609208" y="942458"/>
          <a:ext cx="8471292" cy="3040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1231">
                  <a:extLst>
                    <a:ext uri="{9D8B030D-6E8A-4147-A177-3AD203B41FA5}">
                      <a16:colId xmlns:a16="http://schemas.microsoft.com/office/drawing/2014/main" val="3141780170"/>
                    </a:ext>
                  </a:extLst>
                </a:gridCol>
                <a:gridCol w="156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704">
                <a:tc>
                  <a:txBody>
                    <a:bodyPr/>
                    <a:lstStyle/>
                    <a:p>
                      <a:r>
                        <a:rPr lang="en-GB" sz="1100" b="1" dirty="0"/>
                        <a:t>No.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/>
                        <a:t>Feature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/>
                        <a:t>Importance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/>
                        <a:t>Viability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 gridSpan="4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000" dirty="0"/>
                        <a:t>1) Contact</a:t>
                      </a:r>
                    </a:p>
                  </a:txBody>
                  <a:tcPr marL="36000" marR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indent="0" algn="r"/>
                      <a:r>
                        <a:rPr lang="en-GB" sz="1000" dirty="0"/>
                        <a:t>1.1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Contact details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4.5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39457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1.2</a:t>
                      </a:r>
                    </a:p>
                  </a:txBody>
                  <a:tcPr marL="36000" marR="36000">
                    <a:solidFill>
                      <a:srgbClr val="E2C4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Contact form linked to ML Bowen email with simple requests function</a:t>
                      </a:r>
                    </a:p>
                  </a:txBody>
                  <a:tcPr marL="36000" marR="36000">
                    <a:solidFill>
                      <a:srgbClr val="E2C4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4.5</a:t>
                      </a:r>
                    </a:p>
                  </a:txBody>
                  <a:tcPr marL="36000" marR="36000" anchor="ctr">
                    <a:solidFill>
                      <a:srgbClr val="E2C4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3</a:t>
                      </a:r>
                    </a:p>
                  </a:txBody>
                  <a:tcPr marL="36000" marR="36000" anchor="ctr">
                    <a:solidFill>
                      <a:srgbClr val="E2C4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343316"/>
                  </a:ext>
                </a:extLst>
              </a:tr>
              <a:tr h="252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2) Booking</a:t>
                      </a:r>
                    </a:p>
                  </a:txBody>
                  <a:tcPr marL="36000" marR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6363441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2.1</a:t>
                      </a:r>
                    </a:p>
                  </a:txBody>
                  <a:tcPr marL="36000" marR="36000">
                    <a:solidFill>
                      <a:srgbClr val="E2C4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Direct booking form linked to ML Bowen email and database but manual mgmt.</a:t>
                      </a:r>
                    </a:p>
                  </a:txBody>
                  <a:tcPr marL="36000" marR="36000">
                    <a:solidFill>
                      <a:srgbClr val="E2C4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E2C4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3</a:t>
                      </a:r>
                    </a:p>
                  </a:txBody>
                  <a:tcPr marL="36000" marR="36000" anchor="ctr">
                    <a:solidFill>
                      <a:srgbClr val="E2C4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2.2</a:t>
                      </a:r>
                    </a:p>
                  </a:txBody>
                  <a:tcPr marL="36000" marR="36000"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Calendar allowing direct booking of treatment slot(s) linked to availability calendar</a:t>
                      </a:r>
                    </a:p>
                  </a:txBody>
                  <a:tcPr marL="36000" marR="36000"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4.5</a:t>
                      </a:r>
                    </a:p>
                  </a:txBody>
                  <a:tcPr marL="36000" marR="36000" anchor="ctr"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</a:t>
                      </a:r>
                    </a:p>
                  </a:txBody>
                  <a:tcPr marL="36000" marR="36000" anchor="ctr">
                    <a:solidFill>
                      <a:srgbClr val="FF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08346"/>
                  </a:ext>
                </a:extLst>
              </a:tr>
              <a:tr h="252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3) Payment</a:t>
                      </a:r>
                    </a:p>
                  </a:txBody>
                  <a:tcPr marL="36000" marR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070023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3.1</a:t>
                      </a:r>
                    </a:p>
                  </a:txBody>
                  <a:tcPr marL="36000" marR="36000"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Facility to take card payments or other electronic payments at time of booking</a:t>
                      </a:r>
                    </a:p>
                  </a:txBody>
                  <a:tcPr marL="36000" marR="36000"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</a:t>
                      </a:r>
                    </a:p>
                  </a:txBody>
                  <a:tcPr marL="36000" marR="36000" anchor="ctr">
                    <a:solidFill>
                      <a:srgbClr val="FF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105746"/>
                  </a:ext>
                </a:extLst>
              </a:tr>
              <a:tr h="252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4) Rules and regulations</a:t>
                      </a:r>
                    </a:p>
                  </a:txBody>
                  <a:tcPr marL="36000" marR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 marL="36000" marR="36000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583078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4.1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GDPR Statement</a:t>
                      </a:r>
                    </a:p>
                  </a:txBody>
                  <a:tcPr marL="36000" marR="36000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3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36000" marR="36000" anchor="ctr">
                    <a:solidFill>
                      <a:srgbClr val="C7E6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51752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TOTALS</a:t>
                      </a:r>
                    </a:p>
                  </a:txBody>
                  <a:tcPr marL="36000" marR="36000"/>
                </a:tc>
                <a:tc hMerge="1"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26.5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19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5643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441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" hidden="1">
            <a:extLst>
              <a:ext uri="{FF2B5EF4-FFF2-40B4-BE49-F238E27FC236}">
                <a16:creationId xmlns:a16="http://schemas.microsoft.com/office/drawing/2014/main" id="{805CC49B-9AE1-450A-BF38-4A3E24C3152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1266" name="Object 3" hidden="1">
                        <a:extLst>
                          <a:ext uri="{FF2B5EF4-FFF2-40B4-BE49-F238E27FC236}">
                            <a16:creationId xmlns:a16="http://schemas.microsoft.com/office/drawing/2014/main" id="{805CC49B-9AE1-450A-BF38-4A3E24C315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4">
            <a:extLst>
              <a:ext uri="{FF2B5EF4-FFF2-40B4-BE49-F238E27FC236}">
                <a16:creationId xmlns:a16="http://schemas.microsoft.com/office/drawing/2014/main" id="{A14BF003-A3CA-4979-A065-EECCDCDA9D3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A27B2E"/>
                </a:solidFill>
              </a:rPr>
              <a:t>Proprietary &amp; </a:t>
            </a:r>
            <a:r>
              <a:rPr lang="en-GB" altLang="en-US" sz="900">
                <a:solidFill>
                  <a:srgbClr val="A27B2E"/>
                </a:solidFill>
              </a:rPr>
              <a:t>Confidential</a:t>
            </a:r>
          </a:p>
        </p:txBody>
      </p:sp>
      <p:sp>
        <p:nvSpPr>
          <p:cNvPr id="11268" name="Rectangle 11">
            <a:extLst>
              <a:ext uri="{FF2B5EF4-FFF2-40B4-BE49-F238E27FC236}">
                <a16:creationId xmlns:a16="http://schemas.microsoft.com/office/drawing/2014/main" id="{AE08E090-E54F-4118-8B07-78CEA30B3E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92488" y="6505575"/>
            <a:ext cx="3136900" cy="37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A27B2E"/>
                </a:solidFill>
              </a:rPr>
              <a:t>© Kieron O’Connell trading as KJO Associates</a:t>
            </a:r>
          </a:p>
        </p:txBody>
      </p:sp>
      <p:sp>
        <p:nvSpPr>
          <p:cNvPr id="11269" name="Rectangle 12">
            <a:extLst>
              <a:ext uri="{FF2B5EF4-FFF2-40B4-BE49-F238E27FC236}">
                <a16:creationId xmlns:a16="http://schemas.microsoft.com/office/drawing/2014/main" id="{2F325A5E-666C-4679-901E-BB41CC485A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AE07BA-EAC7-4DD5-B97D-3874345DB542}" type="slidenum">
              <a:rPr lang="en-GB" altLang="en-US" sz="900" smtClean="0">
                <a:solidFill>
                  <a:srgbClr val="A27B2E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GB" altLang="en-US" sz="900">
              <a:solidFill>
                <a:srgbClr val="A27B2E"/>
              </a:solidFill>
            </a:endParaRPr>
          </a:p>
        </p:txBody>
      </p:sp>
      <p:sp>
        <p:nvSpPr>
          <p:cNvPr id="11270" name="Rectangle 12">
            <a:extLst>
              <a:ext uri="{FF2B5EF4-FFF2-40B4-BE49-F238E27FC236}">
                <a16:creationId xmlns:a16="http://schemas.microsoft.com/office/drawing/2014/main" id="{CCABFCD0-4664-4E4B-9E76-B3B1D0770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4488" y="74613"/>
            <a:ext cx="7921625" cy="617537"/>
          </a:xfrm>
        </p:spPr>
        <p:txBody>
          <a:bodyPr/>
          <a:lstStyle/>
          <a:p>
            <a:pPr algn="l"/>
            <a:r>
              <a:rPr lang="en-US" altLang="en-US" sz="1600" dirty="0"/>
              <a:t>Strategy – </a:t>
            </a:r>
            <a:r>
              <a:rPr lang="en-GB" sz="1600" dirty="0"/>
              <a:t>Primary Features</a:t>
            </a:r>
            <a:endParaRPr lang="en-US" altLang="en-US" sz="16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B455762-4539-44DC-BD54-089F2DC0B0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133683"/>
              </p:ext>
            </p:extLst>
          </p:nvPr>
        </p:nvGraphicFramePr>
        <p:xfrm>
          <a:off x="581025" y="933450"/>
          <a:ext cx="8505825" cy="5286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7E93939-6654-4991-8DC1-D278C624747B}"/>
              </a:ext>
            </a:extLst>
          </p:cNvPr>
          <p:cNvSpPr/>
          <p:nvPr/>
        </p:nvSpPr>
        <p:spPr bwMode="auto">
          <a:xfrm>
            <a:off x="5354558" y="1638300"/>
            <a:ext cx="2170192" cy="3095625"/>
          </a:xfrm>
          <a:custGeom>
            <a:avLst/>
            <a:gdLst>
              <a:gd name="connsiteX0" fmla="*/ 8017 w 2170192"/>
              <a:gd name="connsiteY0" fmla="*/ 0 h 3095625"/>
              <a:gd name="connsiteX1" fmla="*/ 331867 w 2170192"/>
              <a:gd name="connsiteY1" fmla="*/ 1676400 h 3095625"/>
              <a:gd name="connsiteX2" fmla="*/ 2170192 w 2170192"/>
              <a:gd name="connsiteY2" fmla="*/ 3095625 h 309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0192" h="3095625">
                <a:moveTo>
                  <a:pt x="8017" y="0"/>
                </a:moveTo>
                <a:cubicBezTo>
                  <a:pt x="-10239" y="580231"/>
                  <a:pt x="-28495" y="1160463"/>
                  <a:pt x="331867" y="1676400"/>
                </a:cubicBezTo>
                <a:cubicBezTo>
                  <a:pt x="692229" y="2192337"/>
                  <a:pt x="1849517" y="2859088"/>
                  <a:pt x="2170192" y="309562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AF576A-697F-4272-B6FF-7C9B31EF86DA}"/>
              </a:ext>
            </a:extLst>
          </p:cNvPr>
          <p:cNvSpPr/>
          <p:nvPr/>
        </p:nvSpPr>
        <p:spPr bwMode="auto">
          <a:xfrm>
            <a:off x="2982833" y="1881187"/>
            <a:ext cx="2170192" cy="3095625"/>
          </a:xfrm>
          <a:custGeom>
            <a:avLst/>
            <a:gdLst>
              <a:gd name="connsiteX0" fmla="*/ 8017 w 2170192"/>
              <a:gd name="connsiteY0" fmla="*/ 0 h 3095625"/>
              <a:gd name="connsiteX1" fmla="*/ 331867 w 2170192"/>
              <a:gd name="connsiteY1" fmla="*/ 1676400 h 3095625"/>
              <a:gd name="connsiteX2" fmla="*/ 2170192 w 2170192"/>
              <a:gd name="connsiteY2" fmla="*/ 3095625 h 309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0192" h="3095625">
                <a:moveTo>
                  <a:pt x="8017" y="0"/>
                </a:moveTo>
                <a:cubicBezTo>
                  <a:pt x="-10239" y="580231"/>
                  <a:pt x="-28495" y="1160463"/>
                  <a:pt x="331867" y="1676400"/>
                </a:cubicBezTo>
                <a:cubicBezTo>
                  <a:pt x="692229" y="2192337"/>
                  <a:pt x="1849517" y="2859088"/>
                  <a:pt x="2170192" y="309562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2FFFF-2650-4E9C-9DD3-0D4AD8F78799}"/>
              </a:ext>
            </a:extLst>
          </p:cNvPr>
          <p:cNvSpPr txBox="1"/>
          <p:nvPr/>
        </p:nvSpPr>
        <p:spPr>
          <a:xfrm>
            <a:off x="6010275" y="1522884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i="1" u="sng" dirty="0">
                <a:solidFill>
                  <a:srgbClr val="006600"/>
                </a:solidFill>
              </a:rPr>
              <a:t>Release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44888A-9060-4272-AC33-6CA88678BDE5}"/>
              </a:ext>
            </a:extLst>
          </p:cNvPr>
          <p:cNvSpPr txBox="1"/>
          <p:nvPr/>
        </p:nvSpPr>
        <p:spPr>
          <a:xfrm>
            <a:off x="3732178" y="1630833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i="1" u="sng" dirty="0">
                <a:solidFill>
                  <a:srgbClr val="DF8813"/>
                </a:solidFill>
              </a:rPr>
              <a:t>Release 2</a:t>
            </a:r>
          </a:p>
        </p:txBody>
      </p:sp>
    </p:spTree>
    <p:extLst>
      <p:ext uri="{BB962C8B-B14F-4D97-AF65-F5344CB8AC3E}">
        <p14:creationId xmlns:p14="http://schemas.microsoft.com/office/powerpoint/2010/main" val="13548572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16233</TotalTime>
  <Words>1651</Words>
  <Application>Microsoft Office PowerPoint</Application>
  <PresentationFormat>A4 Paper (210x297 mm)</PresentationFormat>
  <Paragraphs>598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Wingdings</vt:lpstr>
      <vt:lpstr>Default Design</vt:lpstr>
      <vt:lpstr>think-cell Slide</vt:lpstr>
      <vt:lpstr>PowerPoint Presentation</vt:lpstr>
      <vt:lpstr>Planes Analysis Contents</vt:lpstr>
      <vt:lpstr>Strategy - Background</vt:lpstr>
      <vt:lpstr>Strategy – Primary Bowen Therapy communication goals</vt:lpstr>
      <vt:lpstr>Strategy – Private therapy business : Main process</vt:lpstr>
      <vt:lpstr>Strategy - Primary Features</vt:lpstr>
      <vt:lpstr>Strategy – Communication &amp; Information Features</vt:lpstr>
      <vt:lpstr>Strategy – Supporting &amp; Administrative Features</vt:lpstr>
      <vt:lpstr>Strategy – Primary Features</vt:lpstr>
      <vt:lpstr>Strategy – Communication &amp; Information Features</vt:lpstr>
      <vt:lpstr>Strategy – Supporting &amp; Administrative Features</vt:lpstr>
      <vt:lpstr>Scope – Release 1 : Primary Features</vt:lpstr>
      <vt:lpstr>Scope – Release 1 : Communication &amp; Information Features</vt:lpstr>
      <vt:lpstr>Scope – Release 1 : Supporting &amp; Administrative Features</vt:lpstr>
      <vt:lpstr>Structure</vt:lpstr>
      <vt:lpstr>Skeleton – Initial Mobile View</vt:lpstr>
      <vt:lpstr>Surface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Kieron O'Connell</dc:creator>
  <cp:lastModifiedBy>Kieron O'Connell (KJO Associates)</cp:lastModifiedBy>
  <cp:revision>439</cp:revision>
  <cp:lastPrinted>2020-05-06T15:41:15Z</cp:lastPrinted>
  <dcterms:created xsi:type="dcterms:W3CDTF">2006-10-09T08:26:01Z</dcterms:created>
  <dcterms:modified xsi:type="dcterms:W3CDTF">2020-05-06T20:21:17Z</dcterms:modified>
</cp:coreProperties>
</file>