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59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66FF"/>
    <a:srgbClr val="FF00FF"/>
    <a:srgbClr val="008000"/>
    <a:srgbClr val="00CC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786D7A-13B3-8F46-8489-60CACB70F3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5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D70521-C3CC-104D-BC1C-8AB803B5CB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0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D481F-E961-9E46-BCAC-3015A67247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9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AC13E-B1B5-8F42-93AB-E5F11303C1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2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F89FE-5AA5-0842-BEAD-8A8BF29E02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6AB93-F4FC-8546-A44E-D057B0AF5E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1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0580C-1574-C444-827B-A4C35F8F66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AAE33-0210-EB4B-91A4-CE0D0D805B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5818E-1444-DD44-AC19-6CD3D7743E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06605A-AB72-254E-920F-B038E14AAF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4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B53316-F1E4-BC46-AE22-C2B7DF0B9E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0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5A9E66-D9E4-1940-980E-ED74BFF878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0"/>
            <a:ext cx="7772400" cy="1470025"/>
          </a:xfrm>
        </p:spPr>
        <p:txBody>
          <a:bodyPr/>
          <a:lstStyle/>
          <a:p>
            <a:r>
              <a:rPr lang="en-US"/>
              <a:t>La conjugaison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5715000"/>
            <a:ext cx="4038600" cy="838200"/>
          </a:xfrm>
        </p:spPr>
        <p:txBody>
          <a:bodyPr/>
          <a:lstStyle/>
          <a:p>
            <a:r>
              <a:rPr lang="en-US" sz="1800"/>
              <a:t>Le sablier des verbes</a:t>
            </a:r>
          </a:p>
        </p:txBody>
      </p:sp>
      <p:pic>
        <p:nvPicPr>
          <p:cNvPr id="2052" name="Picture 4" descr="99-ver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295400"/>
            <a:ext cx="28575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The Perfect / le passé-composé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/>
              <a:t>Is built in 2 parts: The </a:t>
            </a:r>
            <a:r>
              <a:rPr lang="en-US">
                <a:solidFill>
                  <a:srgbClr val="FF3300"/>
                </a:solidFill>
              </a:rPr>
              <a:t>Auxiliary </a:t>
            </a:r>
            <a:r>
              <a:rPr lang="en-US"/>
              <a:t>and the </a:t>
            </a:r>
            <a:r>
              <a:rPr lang="en-US">
                <a:solidFill>
                  <a:srgbClr val="FF3300"/>
                </a:solidFill>
              </a:rPr>
              <a:t>Past Participle</a:t>
            </a:r>
            <a:r>
              <a:rPr lang="en-US"/>
              <a:t> 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 b="1">
                <a:solidFill>
                  <a:srgbClr val="FF6600"/>
                </a:solidFill>
              </a:rPr>
              <a:t>The Auxiliary: avoir or être in the present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rgbClr val="9966FF"/>
                </a:solidFill>
              </a:rPr>
              <a:t>The PP: -é/-i/-u ( + many irregular PPs)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 sz="3600"/>
              <a:t>e.g: Tu </a:t>
            </a:r>
            <a:r>
              <a:rPr lang="en-US" sz="3600">
                <a:solidFill>
                  <a:srgbClr val="FF6600"/>
                </a:solidFill>
              </a:rPr>
              <a:t>as</a:t>
            </a:r>
            <a:r>
              <a:rPr lang="en-US" sz="3600"/>
              <a:t> </a:t>
            </a:r>
            <a:r>
              <a:rPr lang="en-US" sz="3600">
                <a:solidFill>
                  <a:srgbClr val="9966FF"/>
                </a:solidFill>
              </a:rPr>
              <a:t>mangé</a:t>
            </a:r>
            <a:r>
              <a:rPr lang="en-US" sz="3600"/>
              <a:t> // Il </a:t>
            </a:r>
            <a:r>
              <a:rPr lang="en-US" sz="3600">
                <a:solidFill>
                  <a:srgbClr val="FF6600"/>
                </a:solidFill>
              </a:rPr>
              <a:t>est</a:t>
            </a:r>
            <a:r>
              <a:rPr lang="en-US" sz="3600"/>
              <a:t> </a:t>
            </a:r>
            <a:r>
              <a:rPr lang="en-US" sz="3600">
                <a:solidFill>
                  <a:srgbClr val="9966FF"/>
                </a:solidFill>
              </a:rPr>
              <a:t>parti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>
                <a:solidFill>
                  <a:srgbClr val="FF3300"/>
                </a:solidFill>
              </a:rPr>
              <a:t>When to use avoir or être as an </a:t>
            </a:r>
            <a:br>
              <a:rPr lang="en-US" sz="2800">
                <a:solidFill>
                  <a:srgbClr val="FF3300"/>
                </a:solidFill>
              </a:rPr>
            </a:br>
            <a:r>
              <a:rPr lang="en-US" sz="2800">
                <a:solidFill>
                  <a:srgbClr val="FF3300"/>
                </a:solidFill>
              </a:rPr>
              <a:t>auxiliary (first part)?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 flipH="1" flipV="1">
            <a:off x="8686800" y="6126163"/>
            <a:ext cx="152400" cy="80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fr-FR" sz="800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85800" y="1981200"/>
            <a:ext cx="4876800" cy="368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600" b="1"/>
              <a:t>Reflexive verbs take être as well as DR.Mrs.vandertramp</a:t>
            </a:r>
          </a:p>
          <a:p>
            <a:pPr>
              <a:spcBef>
                <a:spcPct val="20000"/>
              </a:spcBef>
            </a:pPr>
            <a:endParaRPr lang="en-US" sz="3600" b="1"/>
          </a:p>
          <a:p>
            <a:pPr>
              <a:spcBef>
                <a:spcPct val="20000"/>
              </a:spcBef>
            </a:pPr>
            <a:endParaRPr lang="en-US" sz="2400" b="1"/>
          </a:p>
          <a:p>
            <a:pPr>
              <a:spcBef>
                <a:spcPct val="20000"/>
              </a:spcBef>
            </a:pPr>
            <a:endParaRPr lang="en-US" sz="2400" b="1"/>
          </a:p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2298" name="Picture 10" descr="0060-0503-2917-29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962400"/>
            <a:ext cx="1828800" cy="17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DR_MRS_F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04800"/>
            <a:ext cx="304165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7412" name="Picture 4" descr="2339993487_bab16255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8915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Another </a:t>
            </a:r>
            <a:r>
              <a:rPr lang="en-US" sz="4000">
                <a:solidFill>
                  <a:srgbClr val="00CC00"/>
                </a:solidFill>
              </a:rPr>
              <a:t>fun</a:t>
            </a:r>
            <a:r>
              <a:rPr lang="en-US" sz="4000"/>
              <a:t> thing about être verbs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PP (second part) agrees with the subject</a:t>
            </a:r>
          </a:p>
          <a:p>
            <a:pPr>
              <a:lnSpc>
                <a:spcPct val="90000"/>
              </a:lnSpc>
            </a:pPr>
            <a:r>
              <a:rPr lang="en-US"/>
              <a:t>Add an          when the subject is feminine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Add an           when the subject is plural</a:t>
            </a:r>
          </a:p>
          <a:p>
            <a:pPr>
              <a:lnSpc>
                <a:spcPct val="90000"/>
              </a:lnSpc>
            </a:pPr>
            <a:r>
              <a:rPr lang="en-US"/>
              <a:t>Add an        &amp; an           when the subject is feminine plural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e.g; Elle est allé</a:t>
            </a:r>
            <a:r>
              <a:rPr lang="en-US">
                <a:solidFill>
                  <a:srgbClr val="FF00FF"/>
                </a:solidFill>
              </a:rPr>
              <a:t>e</a:t>
            </a:r>
            <a:r>
              <a:rPr lang="en-US"/>
              <a:t> au cinéma /elles sont allé</a:t>
            </a:r>
            <a:r>
              <a:rPr lang="en-US">
                <a:solidFill>
                  <a:srgbClr val="FF00FF"/>
                </a:solidFill>
              </a:rPr>
              <a:t>e</a:t>
            </a:r>
            <a:r>
              <a:rPr lang="en-US">
                <a:solidFill>
                  <a:srgbClr val="008000"/>
                </a:solidFill>
              </a:rPr>
              <a:t>s</a:t>
            </a:r>
            <a:r>
              <a:rPr lang="en-US"/>
              <a:t> au cinéma</a:t>
            </a:r>
          </a:p>
        </p:txBody>
      </p:sp>
      <p:pic>
        <p:nvPicPr>
          <p:cNvPr id="13316" name="Picture 4" descr="OLUA6CAOSWZW4CAQMJEEUCALBUIC7CA27TGJ7CAN9OXLRCAKZ6T9KCABDJHA6CA27FKLGCAN75NNYCAFSXYDFCAAILQ2CCAUQ3ER4CAOFSRESCAPWYR89CAYXS4UNCAXMVXSQCAT43X76CAX2TMCGCAMJ70F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336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 descr="untit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76600"/>
            <a:ext cx="8382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OLUA6CAOSWZW4CAQMJEEUCALBUIC7CA27TGJ7CAN9OXLRCAKZ6T9KCABDJHA6CA27FKLGCAN75NNYCAFSXYDFCAAILQ2CCAUQ3ER4CAOFSRESCAPWYR89CAYXS4UNCAXMVXSQCAT43X76CAX2TMCGCAMJ70F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0386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9" name="Picture 7" descr="untit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962400"/>
            <a:ext cx="8382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The Imperfect/l</a:t>
            </a:r>
            <a:r>
              <a:rPr lang="ja-JP" altLang="en-US" u="sng">
                <a:latin typeface="Arial"/>
              </a:rPr>
              <a:t>’</a:t>
            </a:r>
            <a:r>
              <a:rPr lang="en-US" u="sng"/>
              <a:t>imparfait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971800" cy="4525963"/>
          </a:xfrm>
        </p:spPr>
        <p:txBody>
          <a:bodyPr/>
          <a:lstStyle/>
          <a:p>
            <a:r>
              <a:rPr lang="en-US" sz="2800"/>
              <a:t>To build it you need to take the stem of Present tense verb in the NOUS form</a:t>
            </a:r>
          </a:p>
          <a:p>
            <a:r>
              <a:rPr lang="en-US" sz="2800"/>
              <a:t>E.g: Nous </a:t>
            </a:r>
            <a:r>
              <a:rPr lang="en-US" sz="2800" u="sng">
                <a:solidFill>
                  <a:srgbClr val="FF6600"/>
                </a:solidFill>
              </a:rPr>
              <a:t>mange</a:t>
            </a:r>
            <a:r>
              <a:rPr lang="en-US" sz="2800">
                <a:solidFill>
                  <a:srgbClr val="00CC00"/>
                </a:solidFill>
              </a:rPr>
              <a:t>ons </a:t>
            </a:r>
            <a:r>
              <a:rPr lang="en-US" sz="2800"/>
              <a:t>take off the ONS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181600" y="1503363"/>
            <a:ext cx="2832100" cy="441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/>
              <a:t>and add: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3200"/>
              <a:t>Je  </a:t>
            </a:r>
            <a:r>
              <a:rPr lang="en-US" sz="3200">
                <a:solidFill>
                  <a:srgbClr val="FF6600"/>
                </a:solidFill>
              </a:rPr>
              <a:t>mange</a:t>
            </a:r>
            <a:r>
              <a:rPr lang="en-US" sz="3200"/>
              <a:t>ais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3200"/>
              <a:t>Tu –ais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3200"/>
              <a:t>Elle,il,on –ait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3200"/>
              <a:t>Nous -ions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3200"/>
              <a:t>Vous –iez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3200"/>
              <a:t>Elles,ils -aient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>
              <a:solidFill>
                <a:srgbClr val="00CC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The simple future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In English: I </a:t>
            </a:r>
            <a:r>
              <a:rPr lang="en-US" sz="2800">
                <a:solidFill>
                  <a:srgbClr val="008000"/>
                </a:solidFill>
              </a:rPr>
              <a:t>WILL run</a:t>
            </a:r>
            <a:r>
              <a:rPr lang="en-US" sz="2800"/>
              <a:t> 10 miles</a:t>
            </a:r>
          </a:p>
          <a:p>
            <a:pPr>
              <a:lnSpc>
                <a:spcPct val="90000"/>
              </a:lnSpc>
            </a:pPr>
            <a:r>
              <a:rPr lang="en-US" sz="2800"/>
              <a:t>In French keep the whole infinitive for ER and IR verbs (For RE verbs just take off the E) There Must always be an R!!!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and add: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648200" y="1676400"/>
            <a:ext cx="37338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</a:t>
            </a:r>
            <a:r>
              <a:rPr lang="en-US" sz="3600"/>
              <a:t>Je manger</a:t>
            </a:r>
            <a:r>
              <a:rPr lang="en-US" sz="3600">
                <a:solidFill>
                  <a:srgbClr val="008000"/>
                </a:solidFill>
              </a:rPr>
              <a:t>ai</a:t>
            </a:r>
          </a:p>
          <a:p>
            <a:pPr>
              <a:spcBef>
                <a:spcPct val="50000"/>
              </a:spcBef>
            </a:pPr>
            <a:r>
              <a:rPr lang="en-US" sz="3600"/>
              <a:t>Tu finir</a:t>
            </a:r>
            <a:r>
              <a:rPr lang="en-US" sz="3600">
                <a:solidFill>
                  <a:srgbClr val="008000"/>
                </a:solidFill>
              </a:rPr>
              <a:t>as</a:t>
            </a:r>
          </a:p>
          <a:p>
            <a:pPr>
              <a:spcBef>
                <a:spcPct val="50000"/>
              </a:spcBef>
            </a:pPr>
            <a:r>
              <a:rPr lang="en-US" sz="3600"/>
              <a:t>Elle,il,on vendr</a:t>
            </a:r>
            <a:r>
              <a:rPr lang="en-US" sz="3600">
                <a:solidFill>
                  <a:srgbClr val="008000"/>
                </a:solidFill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sz="3600"/>
              <a:t>Nous – </a:t>
            </a:r>
            <a:r>
              <a:rPr lang="en-US" sz="3600">
                <a:solidFill>
                  <a:srgbClr val="008000"/>
                </a:solidFill>
              </a:rPr>
              <a:t>ons</a:t>
            </a:r>
          </a:p>
          <a:p>
            <a:pPr>
              <a:spcBef>
                <a:spcPct val="50000"/>
              </a:spcBef>
            </a:pPr>
            <a:r>
              <a:rPr lang="en-US" sz="3600"/>
              <a:t>Vous –</a:t>
            </a:r>
            <a:r>
              <a:rPr lang="en-US" sz="3600">
                <a:solidFill>
                  <a:srgbClr val="008000"/>
                </a:solidFill>
              </a:rPr>
              <a:t>ez</a:t>
            </a:r>
          </a:p>
          <a:p>
            <a:pPr>
              <a:spcBef>
                <a:spcPct val="50000"/>
              </a:spcBef>
            </a:pPr>
            <a:r>
              <a:rPr lang="en-US" sz="3600"/>
              <a:t>Elles,ils -</a:t>
            </a:r>
            <a:r>
              <a:rPr lang="en-US" sz="3600">
                <a:solidFill>
                  <a:srgbClr val="008000"/>
                </a:solidFill>
              </a:rPr>
              <a:t>ont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u="sng"/>
              <a:t>The Near future / le future proche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Use the present tense of the verb to go . Aller and add your infinitive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Je vais </a:t>
            </a:r>
            <a:r>
              <a:rPr lang="en-US">
                <a:solidFill>
                  <a:schemeClr val="folHlink"/>
                </a:solidFill>
              </a:rPr>
              <a:t>parler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Tu vas </a:t>
            </a:r>
            <a:r>
              <a:rPr lang="en-US">
                <a:solidFill>
                  <a:schemeClr val="folHlink"/>
                </a:solidFill>
              </a:rPr>
              <a:t>finir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Elle,il,on va </a:t>
            </a:r>
            <a:r>
              <a:rPr lang="en-US">
                <a:solidFill>
                  <a:schemeClr val="folHlink"/>
                </a:solidFill>
              </a:rPr>
              <a:t>apprendre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Nous allons </a:t>
            </a:r>
            <a:r>
              <a:rPr lang="en-US">
                <a:solidFill>
                  <a:schemeClr val="folHlink"/>
                </a:solidFill>
              </a:rPr>
              <a:t>chanter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Vous allez </a:t>
            </a:r>
            <a:r>
              <a:rPr lang="en-US">
                <a:solidFill>
                  <a:schemeClr val="folHlink"/>
                </a:solidFill>
              </a:rPr>
              <a:t>partir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Elles,ils vont </a:t>
            </a:r>
            <a:r>
              <a:rPr lang="en-US">
                <a:solidFill>
                  <a:schemeClr val="folHlink"/>
                </a:solidFill>
              </a:rPr>
              <a:t>attendre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luck with your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 flipH="1" flipV="1">
            <a:off x="4419600" y="3657600"/>
            <a:ext cx="76200" cy="762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fr-FR" sz="800"/>
          </a:p>
        </p:txBody>
      </p:sp>
      <p:pic>
        <p:nvPicPr>
          <p:cNvPr id="18436" name="Picture 4" descr="verbs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1524000"/>
            <a:ext cx="29432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 temps - Tenses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32556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b="1"/>
              <a:t>Tenses are what tells you when something happens </a:t>
            </a:r>
          </a:p>
        </p:txBody>
      </p:sp>
      <p:pic>
        <p:nvPicPr>
          <p:cNvPr id="3076" name="Picture 4" descr="549px-EGG_Present_simple_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696200" cy="248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Fun: a conjugating dog</a:t>
            </a:r>
          </a:p>
        </p:txBody>
      </p:sp>
      <p:pic>
        <p:nvPicPr>
          <p:cNvPr id="7172" name="Picture 4" descr="shr0411l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1828800"/>
            <a:ext cx="3997325" cy="43957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/>
            </a:r>
            <a:br>
              <a:rPr lang="en-US" sz="4000" b="1"/>
            </a:br>
            <a:endParaRPr lang="en-US" sz="4000" b="1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/>
              <a:t>For example:</a:t>
            </a:r>
            <a:br>
              <a:rPr lang="en-US" sz="2400" b="1"/>
            </a:br>
            <a:endParaRPr lang="en-US" sz="2400" b="1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FF3300"/>
                </a:solidFill>
              </a:rPr>
              <a:t>Past</a:t>
            </a:r>
            <a:r>
              <a:rPr lang="en-US" sz="2400" b="1"/>
              <a:t>: I </a:t>
            </a:r>
            <a:r>
              <a:rPr lang="en-US" sz="2400" b="1">
                <a:solidFill>
                  <a:srgbClr val="FF3300"/>
                </a:solidFill>
              </a:rPr>
              <a:t>was</a:t>
            </a:r>
            <a:r>
              <a:rPr lang="en-US" sz="2400" b="1"/>
              <a:t> at the store. Sometimes the verb "to have" is used to convey the past tense: I </a:t>
            </a:r>
            <a:r>
              <a:rPr lang="en-US" sz="2400" b="1">
                <a:solidFill>
                  <a:srgbClr val="FF3300"/>
                </a:solidFill>
              </a:rPr>
              <a:t>have been</a:t>
            </a:r>
            <a:r>
              <a:rPr lang="en-US" sz="2400" b="1"/>
              <a:t> there before. 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000FF"/>
                </a:solidFill>
              </a:rPr>
              <a:t>Present</a:t>
            </a:r>
            <a:r>
              <a:rPr lang="en-US" sz="2400" b="1"/>
              <a:t>: I </a:t>
            </a:r>
            <a:r>
              <a:rPr lang="en-US" sz="2400" b="1">
                <a:solidFill>
                  <a:srgbClr val="0000FF"/>
                </a:solidFill>
              </a:rPr>
              <a:t>am</a:t>
            </a:r>
            <a:r>
              <a:rPr lang="en-US" sz="2400" b="1"/>
              <a:t> at the store. In English you can also have a tense called the continuous present: Now, I </a:t>
            </a:r>
            <a:r>
              <a:rPr lang="en-US" sz="2400" b="1">
                <a:solidFill>
                  <a:srgbClr val="0000FF"/>
                </a:solidFill>
              </a:rPr>
              <a:t>am going</a:t>
            </a:r>
            <a:r>
              <a:rPr lang="en-US" sz="2400" b="1"/>
              <a:t> to the store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0CC00"/>
                </a:solidFill>
              </a:rPr>
              <a:t>Future</a:t>
            </a:r>
            <a:r>
              <a:rPr lang="en-US" sz="2400" b="1"/>
              <a:t>: I </a:t>
            </a:r>
            <a:r>
              <a:rPr lang="en-US" sz="2400" b="1">
                <a:solidFill>
                  <a:srgbClr val="00CC00"/>
                </a:solidFill>
              </a:rPr>
              <a:t>will go</a:t>
            </a:r>
            <a:r>
              <a:rPr lang="en-US" sz="2400" b="1"/>
              <a:t> to the store. In English, sometimes the verb "to go" is used to convey the future tense:</a:t>
            </a:r>
            <a:br>
              <a:rPr lang="en-US" sz="2400" b="1"/>
            </a:br>
            <a:r>
              <a:rPr lang="en-US" sz="2400" b="1"/>
              <a:t>I</a:t>
            </a:r>
            <a:r>
              <a:rPr lang="en-US" sz="2400" b="1">
                <a:solidFill>
                  <a:srgbClr val="00CC00"/>
                </a:solidFill>
              </a:rPr>
              <a:t>'m going to go</a:t>
            </a:r>
            <a:r>
              <a:rPr lang="en-US" sz="2400" b="1"/>
              <a:t> to the store. </a:t>
            </a:r>
            <a:br>
              <a:rPr lang="en-US" sz="2400" b="1"/>
            </a:br>
            <a:r>
              <a:rPr lang="en-US" sz="2400" b="1"/>
              <a:t/>
            </a:r>
            <a:br>
              <a:rPr lang="en-US" sz="2400" b="1"/>
            </a:br>
            <a:endParaRPr lang="en-US" sz="2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Infinitives ( full forms of verbs)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English infinitives start with TO – to walk – to be – to have</a:t>
            </a:r>
          </a:p>
          <a:p>
            <a:r>
              <a:rPr lang="en-US"/>
              <a:t>In French the endings tell you if the verb is in its infinitive form: </a:t>
            </a:r>
          </a:p>
          <a:p>
            <a:r>
              <a:rPr lang="en-US"/>
              <a:t>Stem+</a:t>
            </a:r>
            <a:r>
              <a:rPr lang="en-US">
                <a:solidFill>
                  <a:srgbClr val="FF3300"/>
                </a:solidFill>
              </a:rPr>
              <a:t>ER</a:t>
            </a:r>
            <a:r>
              <a:rPr lang="en-US"/>
              <a:t> / Stem+</a:t>
            </a:r>
            <a:r>
              <a:rPr lang="en-US">
                <a:solidFill>
                  <a:srgbClr val="FF3300"/>
                </a:solidFill>
              </a:rPr>
              <a:t>IR</a:t>
            </a:r>
            <a:r>
              <a:rPr lang="en-US"/>
              <a:t> / Stem+</a:t>
            </a:r>
            <a:r>
              <a:rPr lang="en-US">
                <a:solidFill>
                  <a:srgbClr val="FF3300"/>
                </a:solidFill>
              </a:rPr>
              <a:t>RE</a:t>
            </a:r>
          </a:p>
          <a:p>
            <a:pPr>
              <a:buFontTx/>
              <a:buNone/>
            </a:pPr>
            <a:r>
              <a:rPr lang="en-US"/>
              <a:t>    Jou</a:t>
            </a:r>
            <a:r>
              <a:rPr lang="en-US">
                <a:solidFill>
                  <a:srgbClr val="FF3300"/>
                </a:solidFill>
              </a:rPr>
              <a:t>er</a:t>
            </a:r>
            <a:r>
              <a:rPr lang="en-US"/>
              <a:t>       / fin</a:t>
            </a:r>
            <a:r>
              <a:rPr lang="en-US">
                <a:solidFill>
                  <a:srgbClr val="FF3300"/>
                </a:solidFill>
              </a:rPr>
              <a:t>ir </a:t>
            </a:r>
            <a:r>
              <a:rPr lang="en-US"/>
              <a:t>         / vend</a:t>
            </a:r>
            <a:r>
              <a:rPr lang="en-US">
                <a:solidFill>
                  <a:srgbClr val="FF3300"/>
                </a:solidFill>
              </a:rPr>
              <a:t>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Personal pronouns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	je –I /tu- you singular /elle,il,on - she,he, one /nous-we /vous-you plural /elles,ils-they fem,masc)</a:t>
            </a:r>
          </a:p>
        </p:txBody>
      </p:sp>
      <p:graphicFrame>
        <p:nvGraphicFramePr>
          <p:cNvPr id="8203" name="Group 11"/>
          <p:cNvGraphicFramePr>
            <a:graphicFrameLocks noGrp="1"/>
          </p:cNvGraphicFramePr>
          <p:nvPr/>
        </p:nvGraphicFramePr>
        <p:xfrm>
          <a:off x="762000" y="1524000"/>
          <a:ext cx="7315200" cy="1676400"/>
        </p:xfrm>
        <a:graphic>
          <a:graphicData uri="http://schemas.openxmlformats.org/drawingml/2006/table">
            <a:tbl>
              <a:tblPr/>
              <a:tblGrid>
                <a:gridCol w="7315200"/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2514600" y="3416300"/>
            <a:ext cx="57150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008000"/>
                </a:solidFill>
              </a:rPr>
              <a:t>In French verb endings change to agree with the subject (here the personal pronoun)</a:t>
            </a:r>
          </a:p>
        </p:txBody>
      </p:sp>
      <p:pic>
        <p:nvPicPr>
          <p:cNvPr id="8205" name="Picture 13" descr="MCj0098035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1714500" cy="198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u="sng">
                <a:solidFill>
                  <a:srgbClr val="0000FF"/>
                </a:solidFill>
              </a:rPr>
              <a:t>Le présent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219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>
                <a:solidFill>
                  <a:srgbClr val="FF3300"/>
                </a:solidFill>
              </a:rPr>
              <a:t>There is only one present in French </a:t>
            </a:r>
          </a:p>
          <a:p>
            <a:pPr algn="ctr">
              <a:buFontTx/>
              <a:buNone/>
            </a:pPr>
            <a:r>
              <a:rPr lang="en-US">
                <a:solidFill>
                  <a:srgbClr val="FF3300"/>
                </a:solidFill>
              </a:rPr>
              <a:t>( No continuous presents!)</a:t>
            </a:r>
          </a:p>
          <a:p>
            <a:pPr>
              <a:buFontTx/>
              <a:buNone/>
            </a:pPr>
            <a:endParaRPr lang="en-US">
              <a:solidFill>
                <a:srgbClr val="FF3300"/>
              </a:solidFill>
            </a:endParaRP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57200" y="3810000"/>
            <a:ext cx="1905000" cy="242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>
                <a:solidFill>
                  <a:srgbClr val="0000FF"/>
                </a:solidFill>
              </a:rPr>
              <a:t>ER verbs</a:t>
            </a:r>
          </a:p>
          <a:p>
            <a:r>
              <a:rPr lang="en-US" b="1">
                <a:solidFill>
                  <a:srgbClr val="0000FF"/>
                </a:solidFill>
              </a:rPr>
              <a:t>Je</a:t>
            </a:r>
            <a:r>
              <a:rPr lang="en-US" b="1">
                <a:solidFill>
                  <a:srgbClr val="FF00FF"/>
                </a:solidFill>
              </a:rPr>
              <a:t> – e</a:t>
            </a:r>
          </a:p>
          <a:p>
            <a:r>
              <a:rPr lang="en-US" b="1">
                <a:solidFill>
                  <a:srgbClr val="0000FF"/>
                </a:solidFill>
              </a:rPr>
              <a:t>Tu</a:t>
            </a:r>
            <a:r>
              <a:rPr lang="en-US" b="1">
                <a:solidFill>
                  <a:srgbClr val="FF00FF"/>
                </a:solidFill>
              </a:rPr>
              <a:t> –es</a:t>
            </a:r>
          </a:p>
          <a:p>
            <a:r>
              <a:rPr lang="en-US" b="1">
                <a:solidFill>
                  <a:srgbClr val="0000FF"/>
                </a:solidFill>
              </a:rPr>
              <a:t>Elle,il,on </a:t>
            </a:r>
            <a:r>
              <a:rPr lang="en-US" b="1">
                <a:solidFill>
                  <a:srgbClr val="FF00FF"/>
                </a:solidFill>
              </a:rPr>
              <a:t>–e</a:t>
            </a:r>
          </a:p>
          <a:p>
            <a:r>
              <a:rPr lang="en-US" b="1">
                <a:solidFill>
                  <a:srgbClr val="0000FF"/>
                </a:solidFill>
              </a:rPr>
              <a:t>Nous</a:t>
            </a:r>
            <a:r>
              <a:rPr lang="en-US" b="1">
                <a:solidFill>
                  <a:srgbClr val="FF00FF"/>
                </a:solidFill>
              </a:rPr>
              <a:t> –ons</a:t>
            </a:r>
          </a:p>
          <a:p>
            <a:r>
              <a:rPr lang="en-US" b="1">
                <a:solidFill>
                  <a:srgbClr val="0000FF"/>
                </a:solidFill>
              </a:rPr>
              <a:t>Vous</a:t>
            </a:r>
            <a:r>
              <a:rPr lang="en-US" b="1">
                <a:solidFill>
                  <a:srgbClr val="FF00FF"/>
                </a:solidFill>
              </a:rPr>
              <a:t> –ez</a:t>
            </a:r>
          </a:p>
          <a:p>
            <a:r>
              <a:rPr lang="en-US" b="1">
                <a:solidFill>
                  <a:srgbClr val="0000FF"/>
                </a:solidFill>
              </a:rPr>
              <a:t>Elles,ils</a:t>
            </a:r>
            <a:r>
              <a:rPr lang="en-US" b="1">
                <a:solidFill>
                  <a:srgbClr val="FF00FF"/>
                </a:solidFill>
              </a:rPr>
              <a:t> -ent</a:t>
            </a:r>
          </a:p>
          <a:p>
            <a:pPr>
              <a:spcBef>
                <a:spcPct val="50000"/>
              </a:spcBef>
            </a:pPr>
            <a:endParaRPr lang="en-US" b="1" u="sng">
              <a:solidFill>
                <a:srgbClr val="0000FF"/>
              </a:solidFill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590800" y="3810000"/>
            <a:ext cx="19812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>
                <a:solidFill>
                  <a:srgbClr val="0000FF"/>
                </a:solidFill>
              </a:rPr>
              <a:t>IR verbs</a:t>
            </a:r>
          </a:p>
          <a:p>
            <a:r>
              <a:rPr lang="en-US" b="1">
                <a:solidFill>
                  <a:srgbClr val="0000FF"/>
                </a:solidFill>
              </a:rPr>
              <a:t>Je</a:t>
            </a:r>
            <a:r>
              <a:rPr lang="en-US" b="1">
                <a:solidFill>
                  <a:srgbClr val="FF00FF"/>
                </a:solidFill>
              </a:rPr>
              <a:t> – is</a:t>
            </a:r>
          </a:p>
          <a:p>
            <a:r>
              <a:rPr lang="en-US" b="1">
                <a:solidFill>
                  <a:srgbClr val="0000FF"/>
                </a:solidFill>
              </a:rPr>
              <a:t>Tu</a:t>
            </a:r>
            <a:r>
              <a:rPr lang="en-US" b="1">
                <a:solidFill>
                  <a:srgbClr val="FF00FF"/>
                </a:solidFill>
              </a:rPr>
              <a:t> –is</a:t>
            </a:r>
          </a:p>
          <a:p>
            <a:r>
              <a:rPr lang="en-US" b="1">
                <a:solidFill>
                  <a:srgbClr val="0000FF"/>
                </a:solidFill>
              </a:rPr>
              <a:t>Elle,il,on </a:t>
            </a:r>
            <a:r>
              <a:rPr lang="en-US" b="1">
                <a:solidFill>
                  <a:srgbClr val="FF00FF"/>
                </a:solidFill>
              </a:rPr>
              <a:t>–it</a:t>
            </a:r>
          </a:p>
          <a:p>
            <a:r>
              <a:rPr lang="en-US" b="1">
                <a:solidFill>
                  <a:srgbClr val="0000FF"/>
                </a:solidFill>
              </a:rPr>
              <a:t>Nous</a:t>
            </a:r>
            <a:r>
              <a:rPr lang="en-US" b="1">
                <a:solidFill>
                  <a:srgbClr val="FF00FF"/>
                </a:solidFill>
              </a:rPr>
              <a:t> –issons</a:t>
            </a:r>
          </a:p>
          <a:p>
            <a:r>
              <a:rPr lang="en-US" b="1">
                <a:solidFill>
                  <a:srgbClr val="0000FF"/>
                </a:solidFill>
              </a:rPr>
              <a:t>Vous</a:t>
            </a:r>
            <a:r>
              <a:rPr lang="en-US" b="1">
                <a:solidFill>
                  <a:srgbClr val="FF00FF"/>
                </a:solidFill>
              </a:rPr>
              <a:t> –issez</a:t>
            </a:r>
          </a:p>
          <a:p>
            <a:r>
              <a:rPr lang="en-US" b="1">
                <a:solidFill>
                  <a:srgbClr val="0000FF"/>
                </a:solidFill>
              </a:rPr>
              <a:t>Elles,ils</a:t>
            </a:r>
            <a:r>
              <a:rPr lang="en-US" b="1">
                <a:solidFill>
                  <a:srgbClr val="FF00FF"/>
                </a:solidFill>
              </a:rPr>
              <a:t> -issent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304800" y="2819400"/>
            <a:ext cx="784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304800" y="27432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To conjugate the verbs in the present take the ER or IR or RE off and replace by: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876800" y="3810000"/>
            <a:ext cx="22860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>
                <a:solidFill>
                  <a:srgbClr val="0000FF"/>
                </a:solidFill>
              </a:rPr>
              <a:t>RE verbs</a:t>
            </a:r>
          </a:p>
          <a:p>
            <a:r>
              <a:rPr lang="en-US" b="1">
                <a:solidFill>
                  <a:srgbClr val="0000FF"/>
                </a:solidFill>
              </a:rPr>
              <a:t>Je</a:t>
            </a:r>
            <a:r>
              <a:rPr lang="en-US" b="1">
                <a:solidFill>
                  <a:srgbClr val="FF00FF"/>
                </a:solidFill>
              </a:rPr>
              <a:t> – s</a:t>
            </a:r>
          </a:p>
          <a:p>
            <a:r>
              <a:rPr lang="en-US" b="1">
                <a:solidFill>
                  <a:srgbClr val="0000FF"/>
                </a:solidFill>
              </a:rPr>
              <a:t>Tu</a:t>
            </a:r>
            <a:r>
              <a:rPr lang="en-US" b="1">
                <a:solidFill>
                  <a:srgbClr val="FF00FF"/>
                </a:solidFill>
              </a:rPr>
              <a:t> –s</a:t>
            </a:r>
          </a:p>
          <a:p>
            <a:r>
              <a:rPr lang="en-US" b="1">
                <a:solidFill>
                  <a:srgbClr val="0000FF"/>
                </a:solidFill>
              </a:rPr>
              <a:t>Elle,il,on </a:t>
            </a:r>
            <a:r>
              <a:rPr lang="en-US" b="1">
                <a:solidFill>
                  <a:srgbClr val="FF00FF"/>
                </a:solidFill>
              </a:rPr>
              <a:t>–</a:t>
            </a:r>
          </a:p>
          <a:p>
            <a:r>
              <a:rPr lang="en-US" b="1">
                <a:solidFill>
                  <a:srgbClr val="0000FF"/>
                </a:solidFill>
              </a:rPr>
              <a:t>Nous</a:t>
            </a:r>
            <a:r>
              <a:rPr lang="en-US" b="1">
                <a:solidFill>
                  <a:srgbClr val="FF00FF"/>
                </a:solidFill>
              </a:rPr>
              <a:t> –ons</a:t>
            </a:r>
          </a:p>
          <a:p>
            <a:r>
              <a:rPr lang="en-US" b="1">
                <a:solidFill>
                  <a:srgbClr val="0000FF"/>
                </a:solidFill>
              </a:rPr>
              <a:t>Vous</a:t>
            </a:r>
            <a:r>
              <a:rPr lang="en-US" b="1">
                <a:solidFill>
                  <a:srgbClr val="FF00FF"/>
                </a:solidFill>
              </a:rPr>
              <a:t> –ez</a:t>
            </a:r>
          </a:p>
          <a:p>
            <a:r>
              <a:rPr lang="en-US" b="1">
                <a:solidFill>
                  <a:srgbClr val="0000FF"/>
                </a:solidFill>
              </a:rPr>
              <a:t>Elles,ils</a:t>
            </a:r>
            <a:r>
              <a:rPr lang="en-US" b="1">
                <a:solidFill>
                  <a:srgbClr val="FF00FF"/>
                </a:solidFill>
              </a:rPr>
              <a:t> -ent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past tens</a:t>
            </a:r>
            <a:r>
              <a:rPr lang="en-US">
                <a:solidFill>
                  <a:srgbClr val="FF3300"/>
                </a:solidFill>
              </a:rPr>
              <a:t>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 flipH="1" flipV="1">
            <a:off x="381000" y="6126163"/>
            <a:ext cx="76200" cy="12223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fr-FR" sz="800"/>
          </a:p>
        </p:txBody>
      </p:sp>
      <p:pic>
        <p:nvPicPr>
          <p:cNvPr id="9220" name="Picture 4" descr="HAW238_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57912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 b="1" u="sng"/>
              <a:t>Let</a:t>
            </a:r>
            <a:r>
              <a:rPr lang="ja-JP" altLang="en-US" sz="3200" b="1" u="sng">
                <a:latin typeface="Arial"/>
              </a:rPr>
              <a:t>’</a:t>
            </a:r>
            <a:r>
              <a:rPr lang="en-US" sz="3200" b="1" u="sng"/>
              <a:t>s focus on two different Past tenses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26670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2400" b="1"/>
              <a:t>Past tense 1, is called</a:t>
            </a:r>
            <a:r>
              <a:rPr lang="en-US" sz="2400"/>
              <a:t>: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FF3300"/>
                </a:solidFill>
              </a:rPr>
              <a:t>the PERFECT tense / Le Passé-composé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400"/>
              <a:t>It is used to describe an action with a clear beginning and an end in the past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sz="240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400" b="1"/>
              <a:t>Past tense 2, is called: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FF3300"/>
                </a:solidFill>
              </a:rPr>
              <a:t>The IMPERFECT / l</a:t>
            </a:r>
            <a:r>
              <a:rPr lang="ja-JP" altLang="en-US" sz="2400" b="1">
                <a:solidFill>
                  <a:srgbClr val="FF3300"/>
                </a:solidFill>
                <a:latin typeface="Arial"/>
              </a:rPr>
              <a:t>’</a:t>
            </a:r>
            <a:r>
              <a:rPr lang="en-US" sz="2400" b="1">
                <a:solidFill>
                  <a:srgbClr val="FF3300"/>
                </a:solidFill>
              </a:rPr>
              <a:t>Imparfait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400"/>
              <a:t>It is used when in English you can say – USED TO…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400"/>
              <a:t>When you are describing something in the past ( The weather was good) &amp; when you want to say: IT WAS (C</a:t>
            </a:r>
            <a:r>
              <a:rPr lang="ja-JP" altLang="en-US" sz="2400">
                <a:latin typeface="Arial"/>
              </a:rPr>
              <a:t>’</a:t>
            </a:r>
            <a:r>
              <a:rPr lang="en-US" sz="2400"/>
              <a:t>était)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596</Words>
  <Application>Microsoft Macintosh PowerPoint</Application>
  <PresentationFormat>Présentation à l'écran (4:3)</PresentationFormat>
  <Paragraphs>103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9" baseType="lpstr">
      <vt:lpstr>Arial</vt:lpstr>
      <vt:lpstr>Default Design</vt:lpstr>
      <vt:lpstr>La conjugaison</vt:lpstr>
      <vt:lpstr>Les temps - Tenses</vt:lpstr>
      <vt:lpstr>Fun: a conjugating dog</vt:lpstr>
      <vt:lpstr> </vt:lpstr>
      <vt:lpstr>Infinitives ( full forms of verbs)</vt:lpstr>
      <vt:lpstr>Personal pronouns</vt:lpstr>
      <vt:lpstr>Le présent</vt:lpstr>
      <vt:lpstr>The past tenses</vt:lpstr>
      <vt:lpstr>Let’s focus on two different Past tenses</vt:lpstr>
      <vt:lpstr>The Perfect / le passé-composé</vt:lpstr>
      <vt:lpstr>When to use avoir or être as an  auxiliary (first part)?</vt:lpstr>
      <vt:lpstr>Présentation PowerPoint</vt:lpstr>
      <vt:lpstr>Another fun thing about être verbs</vt:lpstr>
      <vt:lpstr>The Imperfect/l’imparfait</vt:lpstr>
      <vt:lpstr>The simple future</vt:lpstr>
      <vt:lpstr>The Near future / le future proche</vt:lpstr>
      <vt:lpstr>Good luck with your</vt:lpstr>
    </vt:vector>
  </TitlesOfParts>
  <Company>Somersfield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conjugaison</dc:title>
  <dc:creator>kdodd</dc:creator>
  <cp:lastModifiedBy>Raphaël Maringue</cp:lastModifiedBy>
  <cp:revision>13</cp:revision>
  <dcterms:created xsi:type="dcterms:W3CDTF">2009-02-03T15:32:24Z</dcterms:created>
  <dcterms:modified xsi:type="dcterms:W3CDTF">2021-03-24T09:20:19Z</dcterms:modified>
</cp:coreProperties>
</file>