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71" d="100"/>
          <a:sy n="71"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BFE2-335F-E6A0-33F4-28293A1ED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174361-6989-CE95-9753-E08BCE055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E3DF5A-74E6-43D4-BBBE-8C5DE2E3788F}"/>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471616AE-F53F-2778-8D13-7AC5D0F70F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13C993-CE8E-91DC-254C-35B84258F2C6}"/>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3562471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3A45-7296-C1BD-1C27-17EA7A5325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F05B65-98E6-7B74-284B-47DDAC3B1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469C18-F6E4-27A6-19E6-8CE115F9CAAF}"/>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B80D91C0-501F-C92C-FE07-E5A07B9053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5A407C-97FE-37D5-5276-5BD35858018C}"/>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98547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A1B94-95DE-6E76-AFE7-9A666F1ED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1D9A5A-9AC1-5CC0-E304-E0D46AB94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D9648E-BFEA-4577-F6CD-CC8544FB2171}"/>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2B0B2DB9-6202-BFE3-DE8C-F87B35F512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91CE6-E40F-0624-8811-6BACBEBE8D34}"/>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22892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C747-114F-3388-322A-0C3EF21470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ADB93E-77AD-9336-AC04-95C51B2C3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6410C3-5E1B-B09D-3015-37A03326E798}"/>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8372E6F5-6E67-BB6C-DE9E-3CF5B00A94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90C17E-D6B6-BEFE-C0AA-133365AA0A6D}"/>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50154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5BA2-6AF7-BE9A-8F6C-AC99AD254D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A639431-CABF-8355-72F6-ADFE4E746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61198C-A88F-E12E-83D3-7C613EE7E607}"/>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9607CB8D-B110-64D8-3EF3-B85066D78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059C49-FE2F-FA46-8FA6-234204036656}"/>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81459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E407-11CC-AE9C-38FD-F2F7D54E26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6A5373-CA6D-C22D-CA55-7DDE3E99F2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F56453-A631-AAD6-D0D3-CAF55D8C1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92422C-77A0-6641-94E6-CCD4E556C6C6}"/>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6" name="Footer Placeholder 5">
            <a:extLst>
              <a:ext uri="{FF2B5EF4-FFF2-40B4-BE49-F238E27FC236}">
                <a16:creationId xmlns:a16="http://schemas.microsoft.com/office/drawing/2014/main" id="{05D37823-B74C-EA56-A956-CA6A73527D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06F721-B439-D7F0-8F98-B90798F9D6E5}"/>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419763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BA85-E23C-EA91-0161-909BB2E224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94F964-138E-1A83-B799-3FCBF0C97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91105-DC16-2065-BC70-18523257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B9BB4B-0C70-03D6-2C82-C5D604000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02250-54AA-0384-C0B1-6B8BA87649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B0F5FB-A1F0-E369-8748-BE12BE4CD6FC}"/>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8" name="Footer Placeholder 7">
            <a:extLst>
              <a:ext uri="{FF2B5EF4-FFF2-40B4-BE49-F238E27FC236}">
                <a16:creationId xmlns:a16="http://schemas.microsoft.com/office/drawing/2014/main" id="{C1858F19-7B85-540C-B8A5-16DE5FC2D8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F9C5EC-27FB-E74F-958F-45D89EF48EB5}"/>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169971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A33C-F054-22F4-0612-9990029C87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6E7390-A755-8ED7-EEE3-438A2EFC13F3}"/>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4" name="Footer Placeholder 3">
            <a:extLst>
              <a:ext uri="{FF2B5EF4-FFF2-40B4-BE49-F238E27FC236}">
                <a16:creationId xmlns:a16="http://schemas.microsoft.com/office/drawing/2014/main" id="{52497213-15BB-4B1B-27A7-5891A7F88E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B62A8FF-6892-33A2-CF38-6E00E7B4B760}"/>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207407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961578-FE62-EA39-20E5-C22613D37F9A}"/>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3" name="Footer Placeholder 2">
            <a:extLst>
              <a:ext uri="{FF2B5EF4-FFF2-40B4-BE49-F238E27FC236}">
                <a16:creationId xmlns:a16="http://schemas.microsoft.com/office/drawing/2014/main" id="{6D4C9DDC-3C42-2F75-4496-C67792213D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974F56-AD43-C6C9-F7A7-99A4EA480222}"/>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251647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8485-1619-AAA4-0833-6235ABDCA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BFCA926-41E4-497C-E19F-427D434D5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E22033-397F-079F-0765-939953D4B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E0B19-88BE-3680-EF26-6157C3D8B77A}"/>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6" name="Footer Placeholder 5">
            <a:extLst>
              <a:ext uri="{FF2B5EF4-FFF2-40B4-BE49-F238E27FC236}">
                <a16:creationId xmlns:a16="http://schemas.microsoft.com/office/drawing/2014/main" id="{883AEF0F-7069-34F2-C666-7F1B8DA626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C475A3-2A3C-D46E-DE94-F02E990E80A2}"/>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349667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0F9B-A80F-9515-9E18-524A84AA4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A328534-8B22-362B-5CD5-7D282D414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8F7D0E-3EF3-3EC3-2DB9-721050DF8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C490B-0859-4057-2447-2260168E9339}"/>
              </a:ext>
            </a:extLst>
          </p:cNvPr>
          <p:cNvSpPr>
            <a:spLocks noGrp="1"/>
          </p:cNvSpPr>
          <p:nvPr>
            <p:ph type="dt" sz="half" idx="10"/>
          </p:nvPr>
        </p:nvSpPr>
        <p:spPr/>
        <p:txBody>
          <a:bodyPr/>
          <a:lstStyle/>
          <a:p>
            <a:fld id="{C37432C2-04A9-4406-9E9C-07D652109426}" type="datetimeFigureOut">
              <a:rPr lang="en-GB" smtClean="0"/>
              <a:t>19/07/2022</a:t>
            </a:fld>
            <a:endParaRPr lang="en-GB"/>
          </a:p>
        </p:txBody>
      </p:sp>
      <p:sp>
        <p:nvSpPr>
          <p:cNvPr id="6" name="Footer Placeholder 5">
            <a:extLst>
              <a:ext uri="{FF2B5EF4-FFF2-40B4-BE49-F238E27FC236}">
                <a16:creationId xmlns:a16="http://schemas.microsoft.com/office/drawing/2014/main" id="{2D4B1191-A1A3-4ABB-BB9D-9B2C518123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7CDD46-097B-31F0-BFC0-12E4BFDDD02B}"/>
              </a:ext>
            </a:extLst>
          </p:cNvPr>
          <p:cNvSpPr>
            <a:spLocks noGrp="1"/>
          </p:cNvSpPr>
          <p:nvPr>
            <p:ph type="sldNum" sz="quarter" idx="12"/>
          </p:nvPr>
        </p:nvSpPr>
        <p:spPr/>
        <p:txBody>
          <a:bodyPr/>
          <a:lstStyle/>
          <a:p>
            <a:fld id="{BE4CECAD-B0B7-4ED8-8AEC-175411C20EE7}" type="slidenum">
              <a:rPr lang="en-GB" smtClean="0"/>
              <a:t>‹#›</a:t>
            </a:fld>
            <a:endParaRPr lang="en-GB"/>
          </a:p>
        </p:txBody>
      </p:sp>
    </p:spTree>
    <p:extLst>
      <p:ext uri="{BB962C8B-B14F-4D97-AF65-F5344CB8AC3E}">
        <p14:creationId xmlns:p14="http://schemas.microsoft.com/office/powerpoint/2010/main" val="416044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8E07C-DC24-25E0-DFB0-9D335D2C8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9D625D-C501-D13B-AB00-00AAF1F36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67952D-E1FE-982D-5178-369873317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432C2-04A9-4406-9E9C-07D652109426}" type="datetimeFigureOut">
              <a:rPr lang="en-GB" smtClean="0"/>
              <a:t>19/07/2022</a:t>
            </a:fld>
            <a:endParaRPr lang="en-GB"/>
          </a:p>
        </p:txBody>
      </p:sp>
      <p:sp>
        <p:nvSpPr>
          <p:cNvPr id="5" name="Footer Placeholder 4">
            <a:extLst>
              <a:ext uri="{FF2B5EF4-FFF2-40B4-BE49-F238E27FC236}">
                <a16:creationId xmlns:a16="http://schemas.microsoft.com/office/drawing/2014/main" id="{564A3B41-B94C-FC9A-6140-C9CE962C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48E69E-857D-914C-3508-AA3171C11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CECAD-B0B7-4ED8-8AEC-175411C20EE7}" type="slidenum">
              <a:rPr lang="en-GB" smtClean="0"/>
              <a:t>‹#›</a:t>
            </a:fld>
            <a:endParaRPr lang="en-GB"/>
          </a:p>
        </p:txBody>
      </p:sp>
    </p:spTree>
    <p:extLst>
      <p:ext uri="{BB962C8B-B14F-4D97-AF65-F5344CB8AC3E}">
        <p14:creationId xmlns:p14="http://schemas.microsoft.com/office/powerpoint/2010/main" val="40094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E180F-7978-8AEF-B7AF-BD5F10A57407}"/>
              </a:ext>
            </a:extLst>
          </p:cNvPr>
          <p:cNvSpPr txBox="1"/>
          <p:nvPr/>
        </p:nvSpPr>
        <p:spPr>
          <a:xfrm>
            <a:off x="0" y="94132"/>
            <a:ext cx="12192000" cy="369332"/>
          </a:xfrm>
          <a:prstGeom prst="rect">
            <a:avLst/>
          </a:prstGeom>
          <a:noFill/>
        </p:spPr>
        <p:txBody>
          <a:bodyPr wrap="square" rtlCol="0">
            <a:spAutoFit/>
          </a:bodyPr>
          <a:lstStyle/>
          <a:p>
            <a:pPr algn="ctr"/>
            <a:r>
              <a:rPr lang="en-GB" dirty="0"/>
              <a:t>C-Soars ltd, UAV / Drone Survey Company - SEO</a:t>
            </a:r>
          </a:p>
        </p:txBody>
      </p:sp>
      <p:sp>
        <p:nvSpPr>
          <p:cNvPr id="5" name="TextBox 4">
            <a:extLst>
              <a:ext uri="{FF2B5EF4-FFF2-40B4-BE49-F238E27FC236}">
                <a16:creationId xmlns:a16="http://schemas.microsoft.com/office/drawing/2014/main" id="{6205DA2E-47D7-960B-C784-A608BAE11497}"/>
              </a:ext>
            </a:extLst>
          </p:cNvPr>
          <p:cNvSpPr txBox="1"/>
          <p:nvPr/>
        </p:nvSpPr>
        <p:spPr>
          <a:xfrm>
            <a:off x="292473" y="654441"/>
            <a:ext cx="11756091" cy="646331"/>
          </a:xfrm>
          <a:prstGeom prst="rect">
            <a:avLst/>
          </a:prstGeom>
          <a:noFill/>
        </p:spPr>
        <p:txBody>
          <a:bodyPr wrap="square">
            <a:spAutoFit/>
          </a:bodyPr>
          <a:lstStyle/>
          <a:p>
            <a:pPr algn="l"/>
            <a:r>
              <a:rPr lang="en-GB" i="0" dirty="0">
                <a:effectLst/>
                <a:latin typeface="Montserrat" panose="00000500000000000000" pitchFamily="2" charset="0"/>
              </a:rPr>
              <a:t>Make a list of important, relevant topics,  based on what you know about the  business behind your web application.</a:t>
            </a:r>
          </a:p>
        </p:txBody>
      </p:sp>
      <p:sp>
        <p:nvSpPr>
          <p:cNvPr id="3" name="TextBox 2">
            <a:extLst>
              <a:ext uri="{FF2B5EF4-FFF2-40B4-BE49-F238E27FC236}">
                <a16:creationId xmlns:a16="http://schemas.microsoft.com/office/drawing/2014/main" id="{DB44F6CF-41E4-94EA-503E-5FA3F6856452}"/>
              </a:ext>
            </a:extLst>
          </p:cNvPr>
          <p:cNvSpPr txBox="1"/>
          <p:nvPr/>
        </p:nvSpPr>
        <p:spPr>
          <a:xfrm>
            <a:off x="292473" y="1759821"/>
            <a:ext cx="10422597" cy="3108543"/>
          </a:xfrm>
          <a:prstGeom prst="rect">
            <a:avLst/>
          </a:prstGeom>
          <a:noFill/>
        </p:spPr>
        <p:txBody>
          <a:bodyPr wrap="none" rtlCol="0">
            <a:spAutoFit/>
          </a:bodyPr>
          <a:lstStyle/>
          <a:p>
            <a:pPr marL="285750" indent="-285750">
              <a:buFont typeface="Arial" panose="020B0604020202020204" pitchFamily="34" charset="0"/>
              <a:buChar char="•"/>
            </a:pPr>
            <a:r>
              <a:rPr lang="en-GB" dirty="0"/>
              <a:t>Drones</a:t>
            </a:r>
          </a:p>
          <a:p>
            <a:pPr marL="285750" indent="-285750">
              <a:buFont typeface="Arial" panose="020B0604020202020204" pitchFamily="34" charset="0"/>
              <a:buChar char="•"/>
            </a:pPr>
            <a:r>
              <a:rPr lang="en-GB" dirty="0"/>
              <a:t>UAVs</a:t>
            </a:r>
          </a:p>
          <a:p>
            <a:pPr marL="285750" indent="-285750">
              <a:buFont typeface="Arial" panose="020B0604020202020204" pitchFamily="34" charset="0"/>
              <a:buChar char="•"/>
            </a:pPr>
            <a:r>
              <a:rPr lang="en-GB" sz="1600" i="0" dirty="0">
                <a:solidFill>
                  <a:srgbClr val="202124"/>
                </a:solidFill>
                <a:effectLst/>
                <a:latin typeface="arial" panose="020B0604020202020204" pitchFamily="34" charset="0"/>
              </a:rPr>
              <a:t>The term UAS encompasses not only the UAV, but also the person or team on the ground controlling the flight</a:t>
            </a:r>
            <a:endParaRPr lang="en-GB" sz="1600" dirty="0"/>
          </a:p>
          <a:p>
            <a:pPr marL="285750" indent="-285750">
              <a:buFont typeface="Arial" panose="020B0604020202020204" pitchFamily="34" charset="0"/>
              <a:buChar char="•"/>
            </a:pPr>
            <a:r>
              <a:rPr lang="en-GB" dirty="0"/>
              <a:t>Surveys</a:t>
            </a:r>
          </a:p>
          <a:p>
            <a:pPr marL="285750" indent="-285750">
              <a:buFont typeface="Arial" panose="020B0604020202020204" pitchFamily="34" charset="0"/>
              <a:buChar char="•"/>
            </a:pPr>
            <a:r>
              <a:rPr lang="en-GB" dirty="0"/>
              <a:t>Safety</a:t>
            </a:r>
          </a:p>
          <a:p>
            <a:pPr marL="285750" indent="-285750">
              <a:buFont typeface="Arial" panose="020B0604020202020204" pitchFamily="34" charset="0"/>
              <a:buChar char="•"/>
            </a:pPr>
            <a:r>
              <a:rPr lang="en-GB" dirty="0"/>
              <a:t>No Scaffolding required</a:t>
            </a:r>
          </a:p>
          <a:p>
            <a:pPr marL="285750" indent="-285750">
              <a:buFont typeface="Arial" panose="020B0604020202020204" pitchFamily="34" charset="0"/>
              <a:buChar char="•"/>
            </a:pPr>
            <a:r>
              <a:rPr lang="en-GB" dirty="0"/>
              <a:t>Fast response</a:t>
            </a:r>
          </a:p>
          <a:p>
            <a:pPr marL="285750" indent="-285750">
              <a:buFont typeface="Arial" panose="020B0604020202020204" pitchFamily="34" charset="0"/>
              <a:buChar char="•"/>
            </a:pPr>
            <a:r>
              <a:rPr lang="en-GB" dirty="0"/>
              <a:t>Image / Video quality</a:t>
            </a:r>
          </a:p>
          <a:p>
            <a:pPr marL="285750" indent="-285750">
              <a:buFont typeface="Arial" panose="020B0604020202020204" pitchFamily="34" charset="0"/>
              <a:buChar char="•"/>
            </a:pPr>
            <a:r>
              <a:rPr lang="en-GB" dirty="0"/>
              <a:t>Reports</a:t>
            </a:r>
          </a:p>
          <a:p>
            <a:pPr marL="285750" indent="-285750">
              <a:buFont typeface="Arial" panose="020B0604020202020204" pitchFamily="34" charset="0"/>
              <a:buChar char="•"/>
            </a:pPr>
            <a:r>
              <a:rPr lang="en-GB" dirty="0"/>
              <a:t>Certified Pilots</a:t>
            </a:r>
          </a:p>
          <a:p>
            <a:pPr marL="285750" indent="-285750">
              <a:buFont typeface="Arial" panose="020B0604020202020204" pitchFamily="34" charset="0"/>
              <a:buChar char="•"/>
            </a:pPr>
            <a:r>
              <a:rPr lang="en-GB" dirty="0"/>
              <a:t>Qualified / Certified Surveyors</a:t>
            </a:r>
          </a:p>
        </p:txBody>
      </p:sp>
    </p:spTree>
    <p:extLst>
      <p:ext uri="{BB962C8B-B14F-4D97-AF65-F5344CB8AC3E}">
        <p14:creationId xmlns:p14="http://schemas.microsoft.com/office/powerpoint/2010/main" val="420183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12BF5C-A258-6722-043B-628B03BF3594}"/>
              </a:ext>
            </a:extLst>
          </p:cNvPr>
          <p:cNvSpPr txBox="1"/>
          <p:nvPr/>
        </p:nvSpPr>
        <p:spPr>
          <a:xfrm>
            <a:off x="265579" y="109864"/>
            <a:ext cx="11782985" cy="830997"/>
          </a:xfrm>
          <a:prstGeom prst="rect">
            <a:avLst/>
          </a:prstGeom>
          <a:noFill/>
        </p:spPr>
        <p:txBody>
          <a:bodyPr wrap="square">
            <a:spAutoFit/>
          </a:bodyPr>
          <a:lstStyle/>
          <a:p>
            <a:pPr algn="l"/>
            <a:r>
              <a:rPr lang="en-GB" sz="1600" dirty="0">
                <a:latin typeface="Montserrat" panose="00000500000000000000" pitchFamily="2" charset="0"/>
              </a:rPr>
              <a:t>F</a:t>
            </a:r>
            <a:r>
              <a:rPr lang="en-GB" sz="1600" b="0" i="0" dirty="0">
                <a:effectLst/>
                <a:latin typeface="Montserrat" panose="00000500000000000000" pitchFamily="2" charset="0"/>
              </a:rPr>
              <a:t>ill in your general topics with some possible keyword ideas. Here you can drill down into  these topics to identify some keywords that fall into those topics. These keywords would be the kinds of things  your users might enter into a keyword search.</a:t>
            </a:r>
          </a:p>
        </p:txBody>
      </p:sp>
      <p:graphicFrame>
        <p:nvGraphicFramePr>
          <p:cNvPr id="9" name="Table 2">
            <a:extLst>
              <a:ext uri="{FF2B5EF4-FFF2-40B4-BE49-F238E27FC236}">
                <a16:creationId xmlns:a16="http://schemas.microsoft.com/office/drawing/2014/main" id="{A360B194-C75E-8EAE-EABA-B02CC8B27781}"/>
              </a:ext>
            </a:extLst>
          </p:cNvPr>
          <p:cNvGraphicFramePr>
            <a:graphicFrameLocks noGrp="1"/>
          </p:cNvGraphicFramePr>
          <p:nvPr>
            <p:extLst>
              <p:ext uri="{D42A27DB-BD31-4B8C-83A1-F6EECF244321}">
                <p14:modId xmlns:p14="http://schemas.microsoft.com/office/powerpoint/2010/main" val="4044202096"/>
              </p:ext>
            </p:extLst>
          </p:nvPr>
        </p:nvGraphicFramePr>
        <p:xfrm>
          <a:off x="0" y="0"/>
          <a:ext cx="12191997" cy="6842259"/>
        </p:xfrm>
        <a:graphic>
          <a:graphicData uri="http://schemas.openxmlformats.org/drawingml/2006/table">
            <a:tbl>
              <a:tblPr firstRow="1" bandRow="1">
                <a:tableStyleId>{5C22544A-7EE6-4342-B048-85BDC9FD1C3A}</a:tableStyleId>
              </a:tblPr>
              <a:tblGrid>
                <a:gridCol w="2231668">
                  <a:extLst>
                    <a:ext uri="{9D8B030D-6E8A-4147-A177-3AD203B41FA5}">
                      <a16:colId xmlns:a16="http://schemas.microsoft.com/office/drawing/2014/main" val="1496568035"/>
                    </a:ext>
                  </a:extLst>
                </a:gridCol>
                <a:gridCol w="1872028">
                  <a:extLst>
                    <a:ext uri="{9D8B030D-6E8A-4147-A177-3AD203B41FA5}">
                      <a16:colId xmlns:a16="http://schemas.microsoft.com/office/drawing/2014/main" val="2252621045"/>
                    </a:ext>
                  </a:extLst>
                </a:gridCol>
                <a:gridCol w="1743416">
                  <a:extLst>
                    <a:ext uri="{9D8B030D-6E8A-4147-A177-3AD203B41FA5}">
                      <a16:colId xmlns:a16="http://schemas.microsoft.com/office/drawing/2014/main" val="1469152301"/>
                    </a:ext>
                  </a:extLst>
                </a:gridCol>
                <a:gridCol w="1857737">
                  <a:extLst>
                    <a:ext uri="{9D8B030D-6E8A-4147-A177-3AD203B41FA5}">
                      <a16:colId xmlns:a16="http://schemas.microsoft.com/office/drawing/2014/main" val="711993905"/>
                    </a:ext>
                  </a:extLst>
                </a:gridCol>
                <a:gridCol w="1600513">
                  <a:extLst>
                    <a:ext uri="{9D8B030D-6E8A-4147-A177-3AD203B41FA5}">
                      <a16:colId xmlns:a16="http://schemas.microsoft.com/office/drawing/2014/main" val="3683145548"/>
                    </a:ext>
                  </a:extLst>
                </a:gridCol>
                <a:gridCol w="1571931">
                  <a:extLst>
                    <a:ext uri="{9D8B030D-6E8A-4147-A177-3AD203B41FA5}">
                      <a16:colId xmlns:a16="http://schemas.microsoft.com/office/drawing/2014/main" val="121036050"/>
                    </a:ext>
                  </a:extLst>
                </a:gridCol>
                <a:gridCol w="1314704">
                  <a:extLst>
                    <a:ext uri="{9D8B030D-6E8A-4147-A177-3AD203B41FA5}">
                      <a16:colId xmlns:a16="http://schemas.microsoft.com/office/drawing/2014/main" val="4236881531"/>
                    </a:ext>
                  </a:extLst>
                </a:gridCol>
              </a:tblGrid>
              <a:tr h="9503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Drones</a:t>
                      </a:r>
                    </a:p>
                  </a:txBody>
                  <a:tcPr anchor="ctr"/>
                </a:tc>
                <a:tc>
                  <a:txBody>
                    <a:bodyPr/>
                    <a:lstStyle/>
                    <a:p>
                      <a:pPr algn="ctr"/>
                      <a:r>
                        <a:rPr lang="en-GB" dirty="0"/>
                        <a:t>Surveys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No Scaffolding required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Image / Video quality</a:t>
                      </a:r>
                    </a:p>
                  </a:txBody>
                  <a:tcPr anchor="ctr"/>
                </a:tc>
                <a:tc>
                  <a:txBody>
                    <a:bodyPr/>
                    <a:lstStyle/>
                    <a:p>
                      <a:pPr algn="ctr"/>
                      <a:r>
                        <a:rPr lang="en-GB" dirty="0"/>
                        <a:t>Reports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Certified Pilots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Qualified / Certified Surveyors</a:t>
                      </a:r>
                    </a:p>
                  </a:txBody>
                  <a:tcPr anchor="ctr"/>
                </a:tc>
                <a:extLst>
                  <a:ext uri="{0D108BD9-81ED-4DB2-BD59-A6C34878D82A}">
                    <a16:rowId xmlns:a16="http://schemas.microsoft.com/office/drawing/2014/main" val="4110526489"/>
                  </a:ext>
                </a:extLst>
              </a:tr>
              <a:tr h="1805596">
                <a:tc>
                  <a:txBody>
                    <a:bodyPr/>
                    <a:lstStyle/>
                    <a:p>
                      <a:r>
                        <a:rPr lang="en-GB" dirty="0"/>
                        <a:t>UAVs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UAS encompasses not only the UAV, but also the person or team on the ground controlling the flight</a:t>
                      </a:r>
                      <a:endParaRPr lang="en-GB" sz="1800" b="0" dirty="0"/>
                    </a:p>
                  </a:txBody>
                  <a:tcPr/>
                </a:tc>
                <a:tc>
                  <a:txBody>
                    <a:bodyPr/>
                    <a:lstStyle/>
                    <a:p>
                      <a:r>
                        <a:rPr lang="en-GB" dirty="0"/>
                        <a:t>Certified</a:t>
                      </a:r>
                    </a:p>
                  </a:txBody>
                  <a:tcPr/>
                </a:tc>
                <a:tc>
                  <a:txBody>
                    <a:bodyPr/>
                    <a:lstStyle/>
                    <a:p>
                      <a:r>
                        <a:rPr lang="en-GB" dirty="0"/>
                        <a:t>safety</a:t>
                      </a:r>
                    </a:p>
                  </a:txBody>
                  <a:tcPr/>
                </a:tc>
                <a:tc>
                  <a:txBody>
                    <a:bodyPr/>
                    <a:lstStyle/>
                    <a:p>
                      <a:r>
                        <a:rPr lang="en-GB" dirty="0"/>
                        <a:t>High quality resolution</a:t>
                      </a:r>
                    </a:p>
                  </a:txBody>
                  <a:tcPr/>
                </a:tc>
                <a:tc>
                  <a:txBody>
                    <a:bodyPr/>
                    <a:lstStyle/>
                    <a:p>
                      <a:r>
                        <a:rPr lang="en-GB" dirty="0"/>
                        <a:t>Qualified surveyor report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CAA – Civil Aviation Authority registered</a:t>
                      </a:r>
                    </a:p>
                  </a:txBody>
                  <a:tcPr/>
                </a:tc>
                <a:tc>
                  <a:txBody>
                    <a:bodyPr/>
                    <a:lstStyle/>
                    <a:p>
                      <a:r>
                        <a:rPr lang="en-GB" dirty="0"/>
                        <a:t>RICS Registered</a:t>
                      </a:r>
                    </a:p>
                  </a:txBody>
                  <a:tcPr/>
                </a:tc>
                <a:extLst>
                  <a:ext uri="{0D108BD9-81ED-4DB2-BD59-A6C34878D82A}">
                    <a16:rowId xmlns:a16="http://schemas.microsoft.com/office/drawing/2014/main" val="3562211741"/>
                  </a:ext>
                </a:extLst>
              </a:tr>
              <a:tr h="1520502">
                <a:tc>
                  <a:txBody>
                    <a:bodyPr/>
                    <a:lstStyle/>
                    <a:p>
                      <a:r>
                        <a:rPr lang="en-GB" dirty="0"/>
                        <a:t>Unmanned aerial vehicles,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Roof, Chimney,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Gutters,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Structural,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Fire Risk,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industrial</a:t>
                      </a:r>
                    </a:p>
                  </a:txBody>
                  <a:tcPr/>
                </a:tc>
                <a:tc>
                  <a:txBody>
                    <a:bodyPr/>
                    <a:lstStyle/>
                    <a:p>
                      <a:r>
                        <a:rPr lang="en-GB" dirty="0"/>
                        <a:t>Reduced risk</a:t>
                      </a:r>
                    </a:p>
                  </a:txBody>
                  <a:tcPr/>
                </a:tc>
                <a:tc>
                  <a:txBody>
                    <a:bodyPr/>
                    <a:lstStyle/>
                    <a:p>
                      <a:r>
                        <a:rPr lang="en-GB" dirty="0"/>
                        <a:t>editing</a:t>
                      </a:r>
                    </a:p>
                  </a:txBody>
                  <a:tcPr/>
                </a:tc>
                <a:tc>
                  <a:txBody>
                    <a:bodyPr/>
                    <a:lstStyle/>
                    <a:p>
                      <a:r>
                        <a:rPr lang="en-GB" dirty="0"/>
                        <a:t>detailed</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112722196"/>
                  </a:ext>
                </a:extLst>
              </a:tr>
              <a:tr h="380126">
                <a:tc>
                  <a:txBody>
                    <a:bodyPr/>
                    <a:lstStyle/>
                    <a:p>
                      <a:r>
                        <a:rPr lang="en-GB" dirty="0"/>
                        <a:t>Registered drones</a:t>
                      </a:r>
                    </a:p>
                  </a:txBody>
                  <a:tcPr/>
                </a:tc>
                <a:tc>
                  <a:txBody>
                    <a:bodyPr/>
                    <a:lstStyle/>
                    <a:p>
                      <a:endParaRPr lang="en-GB" dirty="0"/>
                    </a:p>
                  </a:txBody>
                  <a:tcPr/>
                </a:tc>
                <a:tc>
                  <a:txBody>
                    <a:bodyPr/>
                    <a:lstStyle/>
                    <a:p>
                      <a:r>
                        <a:rPr lang="en-GB" dirty="0"/>
                        <a:t>Fast in and out</a:t>
                      </a:r>
                    </a:p>
                  </a:txBody>
                  <a:tcPr/>
                </a:tc>
                <a:tc>
                  <a:txBody>
                    <a:bodyPr/>
                    <a:lstStyle/>
                    <a:p>
                      <a:r>
                        <a:rPr lang="en-GB" dirty="0"/>
                        <a:t>video</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503936313"/>
                  </a:ext>
                </a:extLst>
              </a:tr>
              <a:tr h="1520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i="0" kern="1200" dirty="0">
                          <a:solidFill>
                            <a:schemeClr val="dk1"/>
                          </a:solidFill>
                          <a:effectLst/>
                          <a:latin typeface="+mn-lt"/>
                          <a:ea typeface="+mn-ea"/>
                          <a:cs typeface="+mn-cs"/>
                        </a:rPr>
                        <a:t>Drone Types</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Multi-Rotor</a:t>
                      </a:r>
                    </a:p>
                    <a:p>
                      <a:r>
                        <a:rPr lang="en-GB" dirty="0"/>
                        <a:t>Fixed-Wing</a:t>
                      </a:r>
                    </a:p>
                    <a:p>
                      <a:r>
                        <a:rPr lang="en-GB" dirty="0"/>
                        <a:t>Single-Rotor</a:t>
                      </a:r>
                    </a:p>
                    <a:p>
                      <a:r>
                        <a:rPr lang="en-GB" dirty="0"/>
                        <a:t>Fixed-Wing Hybrid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UAS</a:t>
                      </a:r>
                    </a:p>
                    <a:p>
                      <a:r>
                        <a:rPr lang="en-GB" sz="1800" b="0" i="0" kern="1200" dirty="0">
                          <a:solidFill>
                            <a:schemeClr val="dk1"/>
                          </a:solidFill>
                          <a:effectLst/>
                          <a:latin typeface="+mn-lt"/>
                          <a:ea typeface="+mn-ea"/>
                          <a:cs typeface="+mn-cs"/>
                        </a:rPr>
                        <a:t>Unmanned Aircraft (or Aerial) System.</a:t>
                      </a:r>
                      <a:endParaRPr lang="en-GB" dirty="0"/>
                    </a:p>
                  </a:txBody>
                  <a:tcPr/>
                </a:tc>
                <a:tc>
                  <a:txBody>
                    <a:bodyPr/>
                    <a:lstStyle/>
                    <a:p>
                      <a:r>
                        <a:rPr lang="en-GB" dirty="0"/>
                        <a:t>Cost efficient</a:t>
                      </a:r>
                    </a:p>
                  </a:txBody>
                  <a:tcPr/>
                </a:tc>
                <a:tc>
                  <a:txBody>
                    <a:bodyPr/>
                    <a:lstStyle/>
                    <a:p>
                      <a:r>
                        <a:rPr lang="en-GB" dirty="0"/>
                        <a:t>Thermal imaging</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652393764"/>
                  </a:ext>
                </a:extLst>
              </a:tr>
              <a:tr h="665219">
                <a:tc>
                  <a:txBody>
                    <a:bodyPr/>
                    <a:lstStyle/>
                    <a:p>
                      <a:r>
                        <a:rPr lang="en-GB" b="0" dirty="0"/>
                        <a:t>Drone Licence and technology</a:t>
                      </a:r>
                    </a:p>
                  </a:txBody>
                  <a:tcPr/>
                </a:tc>
                <a:tc>
                  <a:txBody>
                    <a:bodyPr/>
                    <a:lstStyle/>
                    <a:p>
                      <a:endParaRPr lang="en-GB" sz="1600" b="0"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871958704"/>
                  </a:ext>
                </a:extLst>
              </a:tr>
            </a:tbl>
          </a:graphicData>
        </a:graphic>
      </p:graphicFrame>
    </p:spTree>
    <p:extLst>
      <p:ext uri="{BB962C8B-B14F-4D97-AF65-F5344CB8AC3E}">
        <p14:creationId xmlns:p14="http://schemas.microsoft.com/office/powerpoint/2010/main" val="5816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A43A44-13A4-2D73-E85D-611371324C4B}"/>
              </a:ext>
            </a:extLst>
          </p:cNvPr>
          <p:cNvSpPr txBox="1"/>
          <p:nvPr/>
        </p:nvSpPr>
        <p:spPr>
          <a:xfrm>
            <a:off x="204507" y="123309"/>
            <a:ext cx="11782985" cy="338554"/>
          </a:xfrm>
          <a:prstGeom prst="rect">
            <a:avLst/>
          </a:prstGeom>
          <a:noFill/>
        </p:spPr>
        <p:txBody>
          <a:bodyPr wrap="square">
            <a:spAutoFit/>
          </a:bodyPr>
          <a:lstStyle/>
          <a:p>
            <a:pPr algn="l"/>
            <a:r>
              <a:rPr lang="en-GB" sz="1600" dirty="0">
                <a:latin typeface="Montserrat" panose="00000500000000000000" pitchFamily="2" charset="0"/>
              </a:rPr>
              <a:t>Long-tail Keywords</a:t>
            </a:r>
            <a:endParaRPr lang="en-GB" sz="1600" b="0" i="0" dirty="0">
              <a:effectLst/>
              <a:latin typeface="Montserrat" panose="00000500000000000000" pitchFamily="2" charset="0"/>
            </a:endParaRPr>
          </a:p>
        </p:txBody>
      </p:sp>
      <p:graphicFrame>
        <p:nvGraphicFramePr>
          <p:cNvPr id="3" name="Table 5">
            <a:extLst>
              <a:ext uri="{FF2B5EF4-FFF2-40B4-BE49-F238E27FC236}">
                <a16:creationId xmlns:a16="http://schemas.microsoft.com/office/drawing/2014/main" id="{805B03E8-E2A6-CE1D-FC2E-CCA21CD31C69}"/>
              </a:ext>
            </a:extLst>
          </p:cNvPr>
          <p:cNvGraphicFramePr>
            <a:graphicFrameLocks noGrp="1"/>
          </p:cNvGraphicFramePr>
          <p:nvPr>
            <p:extLst>
              <p:ext uri="{D42A27DB-BD31-4B8C-83A1-F6EECF244321}">
                <p14:modId xmlns:p14="http://schemas.microsoft.com/office/powerpoint/2010/main" val="2228569179"/>
              </p:ext>
            </p:extLst>
          </p:nvPr>
        </p:nvGraphicFramePr>
        <p:xfrm>
          <a:off x="204507" y="746560"/>
          <a:ext cx="3266141" cy="2966720"/>
        </p:xfrm>
        <a:graphic>
          <a:graphicData uri="http://schemas.openxmlformats.org/drawingml/2006/table">
            <a:tbl>
              <a:tblPr firstRow="1" bandRow="1">
                <a:tableStyleId>{5C22544A-7EE6-4342-B048-85BDC9FD1C3A}</a:tableStyleId>
              </a:tblPr>
              <a:tblGrid>
                <a:gridCol w="3266141">
                  <a:extLst>
                    <a:ext uri="{9D8B030D-6E8A-4147-A177-3AD203B41FA5}">
                      <a16:colId xmlns:a16="http://schemas.microsoft.com/office/drawing/2014/main" val="383476664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Drones</a:t>
                      </a:r>
                    </a:p>
                  </a:txBody>
                  <a:tcPr/>
                </a:tc>
                <a:extLst>
                  <a:ext uri="{0D108BD9-81ED-4DB2-BD59-A6C34878D82A}">
                    <a16:rowId xmlns:a16="http://schemas.microsoft.com/office/drawing/2014/main" val="41452483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Unmanned aerial vehicles</a:t>
                      </a:r>
                    </a:p>
                  </a:txBody>
                  <a:tcPr/>
                </a:tc>
                <a:extLst>
                  <a:ext uri="{0D108BD9-81ED-4DB2-BD59-A6C34878D82A}">
                    <a16:rowId xmlns:a16="http://schemas.microsoft.com/office/drawing/2014/main" val="1751750466"/>
                  </a:ext>
                </a:extLst>
              </a:tr>
              <a:tr h="370840">
                <a:tc>
                  <a:txBody>
                    <a:bodyPr/>
                    <a:lstStyle/>
                    <a:p>
                      <a:r>
                        <a:rPr lang="en-GB" dirty="0"/>
                        <a:t>Drones registered with CAA</a:t>
                      </a:r>
                    </a:p>
                  </a:txBody>
                  <a:tcPr/>
                </a:tc>
                <a:extLst>
                  <a:ext uri="{0D108BD9-81ED-4DB2-BD59-A6C34878D82A}">
                    <a16:rowId xmlns:a16="http://schemas.microsoft.com/office/drawing/2014/main" val="37963619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Multi-Rotor drones</a:t>
                      </a:r>
                    </a:p>
                  </a:txBody>
                  <a:tcPr/>
                </a:tc>
                <a:extLst>
                  <a:ext uri="{0D108BD9-81ED-4DB2-BD59-A6C34878D82A}">
                    <a16:rowId xmlns:a16="http://schemas.microsoft.com/office/drawing/2014/main" val="13969205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strike="sngStrike" kern="1200" dirty="0">
                          <a:solidFill>
                            <a:schemeClr val="dk1"/>
                          </a:solidFill>
                          <a:effectLst/>
                          <a:latin typeface="+mn-lt"/>
                          <a:ea typeface="+mn-ea"/>
                          <a:cs typeface="+mn-cs"/>
                        </a:rPr>
                        <a:t>Ease of use drones</a:t>
                      </a:r>
                    </a:p>
                  </a:txBody>
                  <a:tcPr/>
                </a:tc>
                <a:extLst>
                  <a:ext uri="{0D108BD9-81ED-4DB2-BD59-A6C34878D82A}">
                    <a16:rowId xmlns:a16="http://schemas.microsoft.com/office/drawing/2014/main" val="2452069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Good camera control</a:t>
                      </a:r>
                    </a:p>
                  </a:txBody>
                  <a:tcPr/>
                </a:tc>
                <a:extLst>
                  <a:ext uri="{0D108BD9-81ED-4DB2-BD59-A6C34878D82A}">
                    <a16:rowId xmlns:a16="http://schemas.microsoft.com/office/drawing/2014/main" val="2898998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Can operate in a confined area</a:t>
                      </a:r>
                    </a:p>
                  </a:txBody>
                  <a:tcPr/>
                </a:tc>
                <a:extLst>
                  <a:ext uri="{0D108BD9-81ED-4DB2-BD59-A6C34878D82A}">
                    <a16:rowId xmlns:a16="http://schemas.microsoft.com/office/drawing/2014/main" val="1178557265"/>
                  </a:ext>
                </a:extLst>
              </a:tr>
              <a:tr h="370840">
                <a:tc>
                  <a:txBody>
                    <a:bodyPr/>
                    <a:lstStyle/>
                    <a:p>
                      <a:r>
                        <a:rPr lang="en-GB" strike="sngStrike" dirty="0"/>
                        <a:t>State of the art</a:t>
                      </a:r>
                    </a:p>
                  </a:txBody>
                  <a:tcPr/>
                </a:tc>
                <a:extLst>
                  <a:ext uri="{0D108BD9-81ED-4DB2-BD59-A6C34878D82A}">
                    <a16:rowId xmlns:a16="http://schemas.microsoft.com/office/drawing/2014/main" val="1621415877"/>
                  </a:ext>
                </a:extLst>
              </a:tr>
            </a:tbl>
          </a:graphicData>
        </a:graphic>
      </p:graphicFrame>
      <p:graphicFrame>
        <p:nvGraphicFramePr>
          <p:cNvPr id="6" name="Table 5">
            <a:extLst>
              <a:ext uri="{FF2B5EF4-FFF2-40B4-BE49-F238E27FC236}">
                <a16:creationId xmlns:a16="http://schemas.microsoft.com/office/drawing/2014/main" id="{D208BB59-AB3E-DDAE-2351-D4E5FB28936F}"/>
              </a:ext>
            </a:extLst>
          </p:cNvPr>
          <p:cNvGraphicFramePr>
            <a:graphicFrameLocks noGrp="1"/>
          </p:cNvGraphicFramePr>
          <p:nvPr>
            <p:extLst>
              <p:ext uri="{D42A27DB-BD31-4B8C-83A1-F6EECF244321}">
                <p14:modId xmlns:p14="http://schemas.microsoft.com/office/powerpoint/2010/main" val="3921049263"/>
              </p:ext>
            </p:extLst>
          </p:nvPr>
        </p:nvGraphicFramePr>
        <p:xfrm>
          <a:off x="3971365" y="746560"/>
          <a:ext cx="3266141" cy="2966720"/>
        </p:xfrm>
        <a:graphic>
          <a:graphicData uri="http://schemas.openxmlformats.org/drawingml/2006/table">
            <a:tbl>
              <a:tblPr firstRow="1" bandRow="1">
                <a:tableStyleId>{5C22544A-7EE6-4342-B048-85BDC9FD1C3A}</a:tableStyleId>
              </a:tblPr>
              <a:tblGrid>
                <a:gridCol w="3266141">
                  <a:extLst>
                    <a:ext uri="{9D8B030D-6E8A-4147-A177-3AD203B41FA5}">
                      <a16:colId xmlns:a16="http://schemas.microsoft.com/office/drawing/2014/main" val="456900329"/>
                    </a:ext>
                  </a:extLst>
                </a:gridCol>
              </a:tblGrid>
              <a:tr h="370840">
                <a:tc>
                  <a:txBody>
                    <a:bodyPr/>
                    <a:lstStyle/>
                    <a:p>
                      <a:r>
                        <a:rPr lang="en-GB" dirty="0"/>
                        <a:t>Surveys</a:t>
                      </a:r>
                    </a:p>
                  </a:txBody>
                  <a:tcPr/>
                </a:tc>
                <a:extLst>
                  <a:ext uri="{0D108BD9-81ED-4DB2-BD59-A6C34878D82A}">
                    <a16:rowId xmlns:a16="http://schemas.microsoft.com/office/drawing/2014/main" val="2673015697"/>
                  </a:ext>
                </a:extLst>
              </a:tr>
              <a:tr h="370840">
                <a:tc>
                  <a:txBody>
                    <a:bodyPr/>
                    <a:lstStyle/>
                    <a:p>
                      <a:r>
                        <a:rPr lang="en-GB" dirty="0"/>
                        <a:t>Certified surveyors</a:t>
                      </a:r>
                    </a:p>
                  </a:txBody>
                  <a:tcPr/>
                </a:tc>
                <a:extLst>
                  <a:ext uri="{0D108BD9-81ED-4DB2-BD59-A6C34878D82A}">
                    <a16:rowId xmlns:a16="http://schemas.microsoft.com/office/drawing/2014/main" val="2126055098"/>
                  </a:ext>
                </a:extLst>
              </a:tr>
              <a:tr h="370840">
                <a:tc>
                  <a:txBody>
                    <a:bodyPr/>
                    <a:lstStyle/>
                    <a:p>
                      <a:r>
                        <a:rPr lang="en-GB" dirty="0"/>
                        <a:t>Roof inspections for debris</a:t>
                      </a:r>
                    </a:p>
                  </a:txBody>
                  <a:tcPr/>
                </a:tc>
                <a:extLst>
                  <a:ext uri="{0D108BD9-81ED-4DB2-BD59-A6C34878D82A}">
                    <a16:rowId xmlns:a16="http://schemas.microsoft.com/office/drawing/2014/main" val="4031294451"/>
                  </a:ext>
                </a:extLst>
              </a:tr>
              <a:tr h="370840">
                <a:tc>
                  <a:txBody>
                    <a:bodyPr/>
                    <a:lstStyle/>
                    <a:p>
                      <a:r>
                        <a:rPr lang="en-GB" dirty="0"/>
                        <a:t>Chimney, </a:t>
                      </a:r>
                    </a:p>
                  </a:txBody>
                  <a:tcPr/>
                </a:tc>
                <a:extLst>
                  <a:ext uri="{0D108BD9-81ED-4DB2-BD59-A6C34878D82A}">
                    <a16:rowId xmlns:a16="http://schemas.microsoft.com/office/drawing/2014/main" val="4133446416"/>
                  </a:ext>
                </a:extLst>
              </a:tr>
              <a:tr h="370840">
                <a:tc>
                  <a:txBody>
                    <a:bodyPr/>
                    <a:lstStyle/>
                    <a:p>
                      <a:r>
                        <a:rPr lang="en-GB" dirty="0"/>
                        <a:t>Gutters, </a:t>
                      </a:r>
                    </a:p>
                  </a:txBody>
                  <a:tcPr/>
                </a:tc>
                <a:extLst>
                  <a:ext uri="{0D108BD9-81ED-4DB2-BD59-A6C34878D82A}">
                    <a16:rowId xmlns:a16="http://schemas.microsoft.com/office/drawing/2014/main" val="1562482656"/>
                  </a:ext>
                </a:extLst>
              </a:tr>
              <a:tr h="370840">
                <a:tc>
                  <a:txBody>
                    <a:bodyPr/>
                    <a:lstStyle/>
                    <a:p>
                      <a:r>
                        <a:rPr lang="en-GB" dirty="0"/>
                        <a:t>Structural, </a:t>
                      </a:r>
                    </a:p>
                  </a:txBody>
                  <a:tcPr/>
                </a:tc>
                <a:extLst>
                  <a:ext uri="{0D108BD9-81ED-4DB2-BD59-A6C34878D82A}">
                    <a16:rowId xmlns:a16="http://schemas.microsoft.com/office/drawing/2014/main" val="2202152388"/>
                  </a:ext>
                </a:extLst>
              </a:tr>
              <a:tr h="370840">
                <a:tc>
                  <a:txBody>
                    <a:bodyPr/>
                    <a:lstStyle/>
                    <a:p>
                      <a:r>
                        <a:rPr lang="en-GB" dirty="0"/>
                        <a:t>Fire Risk,</a:t>
                      </a:r>
                    </a:p>
                  </a:txBody>
                  <a:tcPr/>
                </a:tc>
                <a:extLst>
                  <a:ext uri="{0D108BD9-81ED-4DB2-BD59-A6C34878D82A}">
                    <a16:rowId xmlns:a16="http://schemas.microsoft.com/office/drawing/2014/main" val="3100447993"/>
                  </a:ext>
                </a:extLst>
              </a:tr>
              <a:tr h="370840">
                <a:tc>
                  <a:txBody>
                    <a:bodyPr/>
                    <a:lstStyle/>
                    <a:p>
                      <a:r>
                        <a:rPr lang="en-GB" dirty="0"/>
                        <a:t>industrial</a:t>
                      </a:r>
                    </a:p>
                  </a:txBody>
                  <a:tcPr/>
                </a:tc>
                <a:extLst>
                  <a:ext uri="{0D108BD9-81ED-4DB2-BD59-A6C34878D82A}">
                    <a16:rowId xmlns:a16="http://schemas.microsoft.com/office/drawing/2014/main" val="2675493049"/>
                  </a:ext>
                </a:extLst>
              </a:tr>
            </a:tbl>
          </a:graphicData>
        </a:graphic>
      </p:graphicFrame>
      <p:graphicFrame>
        <p:nvGraphicFramePr>
          <p:cNvPr id="7" name="Table 6">
            <a:extLst>
              <a:ext uri="{FF2B5EF4-FFF2-40B4-BE49-F238E27FC236}">
                <a16:creationId xmlns:a16="http://schemas.microsoft.com/office/drawing/2014/main" id="{5C0EAD59-2135-3608-0090-C963F314E994}"/>
              </a:ext>
            </a:extLst>
          </p:cNvPr>
          <p:cNvGraphicFramePr>
            <a:graphicFrameLocks noGrp="1"/>
          </p:cNvGraphicFramePr>
          <p:nvPr>
            <p:extLst>
              <p:ext uri="{D42A27DB-BD31-4B8C-83A1-F6EECF244321}">
                <p14:modId xmlns:p14="http://schemas.microsoft.com/office/powerpoint/2010/main" val="139591045"/>
              </p:ext>
            </p:extLst>
          </p:nvPr>
        </p:nvGraphicFramePr>
        <p:xfrm>
          <a:off x="7901083" y="746560"/>
          <a:ext cx="2950693" cy="2964264"/>
        </p:xfrm>
        <a:graphic>
          <a:graphicData uri="http://schemas.openxmlformats.org/drawingml/2006/table">
            <a:tbl>
              <a:tblPr firstRow="1" bandRow="1">
                <a:tableStyleId>{5C22544A-7EE6-4342-B048-85BDC9FD1C3A}</a:tableStyleId>
              </a:tblPr>
              <a:tblGrid>
                <a:gridCol w="2950693">
                  <a:extLst>
                    <a:ext uri="{9D8B030D-6E8A-4147-A177-3AD203B41FA5}">
                      <a16:colId xmlns:a16="http://schemas.microsoft.com/office/drawing/2014/main" val="1707977332"/>
                    </a:ext>
                  </a:extLst>
                </a:gridCol>
              </a:tblGrid>
              <a:tr h="586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Scaffolding required</a:t>
                      </a:r>
                    </a:p>
                  </a:txBody>
                  <a:tcPr/>
                </a:tc>
                <a:extLst>
                  <a:ext uri="{0D108BD9-81ED-4DB2-BD59-A6C34878D82A}">
                    <a16:rowId xmlns:a16="http://schemas.microsoft.com/office/drawing/2014/main" val="3962269937"/>
                  </a:ext>
                </a:extLst>
              </a:tr>
              <a:tr h="339985">
                <a:tc>
                  <a:txBody>
                    <a:bodyPr/>
                    <a:lstStyle/>
                    <a:p>
                      <a:r>
                        <a:rPr lang="en-GB" dirty="0"/>
                        <a:t>Safely carryout works with no scaffolding</a:t>
                      </a:r>
                    </a:p>
                  </a:txBody>
                  <a:tcPr/>
                </a:tc>
                <a:extLst>
                  <a:ext uri="{0D108BD9-81ED-4DB2-BD59-A6C34878D82A}">
                    <a16:rowId xmlns:a16="http://schemas.microsoft.com/office/drawing/2014/main" val="942229682"/>
                  </a:ext>
                </a:extLst>
              </a:tr>
              <a:tr h="339985">
                <a:tc>
                  <a:txBody>
                    <a:bodyPr/>
                    <a:lstStyle/>
                    <a:p>
                      <a:r>
                        <a:rPr lang="en-GB" dirty="0"/>
                        <a:t>Reduced risk with less people required on site</a:t>
                      </a:r>
                    </a:p>
                  </a:txBody>
                  <a:tcPr/>
                </a:tc>
                <a:extLst>
                  <a:ext uri="{0D108BD9-81ED-4DB2-BD59-A6C34878D82A}">
                    <a16:rowId xmlns:a16="http://schemas.microsoft.com/office/drawing/2014/main" val="2625557604"/>
                  </a:ext>
                </a:extLst>
              </a:tr>
              <a:tr h="339985">
                <a:tc>
                  <a:txBody>
                    <a:bodyPr/>
                    <a:lstStyle/>
                    <a:p>
                      <a:r>
                        <a:rPr lang="en-GB" strike="sngStrike" dirty="0"/>
                        <a:t>Work carried out fast</a:t>
                      </a:r>
                    </a:p>
                  </a:txBody>
                  <a:tcPr/>
                </a:tc>
                <a:extLst>
                  <a:ext uri="{0D108BD9-81ED-4DB2-BD59-A6C34878D82A}">
                    <a16:rowId xmlns:a16="http://schemas.microsoft.com/office/drawing/2014/main" val="3810868206"/>
                  </a:ext>
                </a:extLst>
              </a:tr>
              <a:tr h="339985">
                <a:tc>
                  <a:txBody>
                    <a:bodyPr/>
                    <a:lstStyle/>
                    <a:p>
                      <a:r>
                        <a:rPr lang="en-GB" dirty="0"/>
                        <a:t>No scaffolding – less cost</a:t>
                      </a:r>
                    </a:p>
                  </a:txBody>
                  <a:tcPr/>
                </a:tc>
                <a:extLst>
                  <a:ext uri="{0D108BD9-81ED-4DB2-BD59-A6C34878D82A}">
                    <a16:rowId xmlns:a16="http://schemas.microsoft.com/office/drawing/2014/main" val="815183272"/>
                  </a:ext>
                </a:extLst>
              </a:tr>
              <a:tr h="339985">
                <a:tc>
                  <a:txBody>
                    <a:bodyPr/>
                    <a:lstStyle/>
                    <a:p>
                      <a:endParaRPr lang="en-GB" dirty="0"/>
                    </a:p>
                  </a:txBody>
                  <a:tcPr/>
                </a:tc>
                <a:extLst>
                  <a:ext uri="{0D108BD9-81ED-4DB2-BD59-A6C34878D82A}">
                    <a16:rowId xmlns:a16="http://schemas.microsoft.com/office/drawing/2014/main" val="3154041991"/>
                  </a:ext>
                </a:extLst>
              </a:tr>
            </a:tbl>
          </a:graphicData>
        </a:graphic>
      </p:graphicFrame>
      <p:graphicFrame>
        <p:nvGraphicFramePr>
          <p:cNvPr id="8" name="Table 7">
            <a:extLst>
              <a:ext uri="{FF2B5EF4-FFF2-40B4-BE49-F238E27FC236}">
                <a16:creationId xmlns:a16="http://schemas.microsoft.com/office/drawing/2014/main" id="{3E973519-9D9C-7C94-35E8-96E90D1E9B35}"/>
              </a:ext>
            </a:extLst>
          </p:cNvPr>
          <p:cNvGraphicFramePr>
            <a:graphicFrameLocks noGrp="1"/>
          </p:cNvGraphicFramePr>
          <p:nvPr>
            <p:extLst>
              <p:ext uri="{D42A27DB-BD31-4B8C-83A1-F6EECF244321}">
                <p14:modId xmlns:p14="http://schemas.microsoft.com/office/powerpoint/2010/main" val="701420757"/>
              </p:ext>
            </p:extLst>
          </p:nvPr>
        </p:nvGraphicFramePr>
        <p:xfrm>
          <a:off x="204507" y="3997976"/>
          <a:ext cx="3266141" cy="2295245"/>
        </p:xfrm>
        <a:graphic>
          <a:graphicData uri="http://schemas.openxmlformats.org/drawingml/2006/table">
            <a:tbl>
              <a:tblPr firstRow="1" bandRow="1">
                <a:tableStyleId>{5C22544A-7EE6-4342-B048-85BDC9FD1C3A}</a:tableStyleId>
              </a:tblPr>
              <a:tblGrid>
                <a:gridCol w="3266141">
                  <a:extLst>
                    <a:ext uri="{9D8B030D-6E8A-4147-A177-3AD203B41FA5}">
                      <a16:colId xmlns:a16="http://schemas.microsoft.com/office/drawing/2014/main" val="3786091281"/>
                    </a:ext>
                  </a:extLst>
                </a:gridCol>
              </a:tblGrid>
              <a:tr h="4590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Image / Video quality</a:t>
                      </a:r>
                    </a:p>
                  </a:txBody>
                  <a:tcPr/>
                </a:tc>
                <a:extLst>
                  <a:ext uri="{0D108BD9-81ED-4DB2-BD59-A6C34878D82A}">
                    <a16:rowId xmlns:a16="http://schemas.microsoft.com/office/drawing/2014/main" val="1826143752"/>
                  </a:ext>
                </a:extLst>
              </a:tr>
              <a:tr h="459049">
                <a:tc>
                  <a:txBody>
                    <a:bodyPr/>
                    <a:lstStyle/>
                    <a:p>
                      <a:r>
                        <a:rPr lang="en-GB" dirty="0"/>
                        <a:t>High resolution images / videos</a:t>
                      </a:r>
                    </a:p>
                  </a:txBody>
                  <a:tcPr/>
                </a:tc>
                <a:extLst>
                  <a:ext uri="{0D108BD9-81ED-4DB2-BD59-A6C34878D82A}">
                    <a16:rowId xmlns:a16="http://schemas.microsoft.com/office/drawing/2014/main" val="1017826878"/>
                  </a:ext>
                </a:extLst>
              </a:tr>
              <a:tr h="459049">
                <a:tc>
                  <a:txBody>
                    <a:bodyPr/>
                    <a:lstStyle/>
                    <a:p>
                      <a:r>
                        <a:rPr lang="en-GB" dirty="0"/>
                        <a:t>Professional editing</a:t>
                      </a:r>
                    </a:p>
                  </a:txBody>
                  <a:tcPr/>
                </a:tc>
                <a:extLst>
                  <a:ext uri="{0D108BD9-81ED-4DB2-BD59-A6C34878D82A}">
                    <a16:rowId xmlns:a16="http://schemas.microsoft.com/office/drawing/2014/main" val="1479200172"/>
                  </a:ext>
                </a:extLst>
              </a:tr>
              <a:tr h="459049">
                <a:tc>
                  <a:txBody>
                    <a:bodyPr/>
                    <a:lstStyle/>
                    <a:p>
                      <a:r>
                        <a:rPr lang="en-GB" dirty="0"/>
                        <a:t>High Definition imaging</a:t>
                      </a:r>
                    </a:p>
                  </a:txBody>
                  <a:tcPr/>
                </a:tc>
                <a:extLst>
                  <a:ext uri="{0D108BD9-81ED-4DB2-BD59-A6C34878D82A}">
                    <a16:rowId xmlns:a16="http://schemas.microsoft.com/office/drawing/2014/main" val="2782868210"/>
                  </a:ext>
                </a:extLst>
              </a:tr>
              <a:tr h="459049">
                <a:tc>
                  <a:txBody>
                    <a:bodyPr/>
                    <a:lstStyle/>
                    <a:p>
                      <a:r>
                        <a:rPr lang="en-GB" dirty="0"/>
                        <a:t>Thermal imaging</a:t>
                      </a:r>
                    </a:p>
                  </a:txBody>
                  <a:tcPr/>
                </a:tc>
                <a:extLst>
                  <a:ext uri="{0D108BD9-81ED-4DB2-BD59-A6C34878D82A}">
                    <a16:rowId xmlns:a16="http://schemas.microsoft.com/office/drawing/2014/main" val="4127469273"/>
                  </a:ext>
                </a:extLst>
              </a:tr>
            </a:tbl>
          </a:graphicData>
        </a:graphic>
      </p:graphicFrame>
      <p:graphicFrame>
        <p:nvGraphicFramePr>
          <p:cNvPr id="9" name="Table 8">
            <a:extLst>
              <a:ext uri="{FF2B5EF4-FFF2-40B4-BE49-F238E27FC236}">
                <a16:creationId xmlns:a16="http://schemas.microsoft.com/office/drawing/2014/main" id="{32FA241D-3080-DBEB-9DAC-07B983C3DED6}"/>
              </a:ext>
            </a:extLst>
          </p:cNvPr>
          <p:cNvGraphicFramePr>
            <a:graphicFrameLocks noGrp="1"/>
          </p:cNvGraphicFramePr>
          <p:nvPr>
            <p:extLst>
              <p:ext uri="{D42A27DB-BD31-4B8C-83A1-F6EECF244321}">
                <p14:modId xmlns:p14="http://schemas.microsoft.com/office/powerpoint/2010/main" val="3452697654"/>
              </p:ext>
            </p:extLst>
          </p:nvPr>
        </p:nvGraphicFramePr>
        <p:xfrm>
          <a:off x="3971365" y="3997976"/>
          <a:ext cx="3266141" cy="1921773"/>
        </p:xfrm>
        <a:graphic>
          <a:graphicData uri="http://schemas.openxmlformats.org/drawingml/2006/table">
            <a:tbl>
              <a:tblPr firstRow="1" bandRow="1">
                <a:tableStyleId>{5C22544A-7EE6-4342-B048-85BDC9FD1C3A}</a:tableStyleId>
              </a:tblPr>
              <a:tblGrid>
                <a:gridCol w="3266141">
                  <a:extLst>
                    <a:ext uri="{9D8B030D-6E8A-4147-A177-3AD203B41FA5}">
                      <a16:colId xmlns:a16="http://schemas.microsoft.com/office/drawing/2014/main" val="3431518386"/>
                    </a:ext>
                  </a:extLst>
                </a:gridCol>
              </a:tblGrid>
              <a:tr h="554504">
                <a:tc>
                  <a:txBody>
                    <a:bodyPr/>
                    <a:lstStyle/>
                    <a:p>
                      <a:r>
                        <a:rPr lang="en-GB" dirty="0"/>
                        <a:t>Reports</a:t>
                      </a:r>
                    </a:p>
                  </a:txBody>
                  <a:tcPr/>
                </a:tc>
                <a:extLst>
                  <a:ext uri="{0D108BD9-81ED-4DB2-BD59-A6C34878D82A}">
                    <a16:rowId xmlns:a16="http://schemas.microsoft.com/office/drawing/2014/main" val="1306435794"/>
                  </a:ext>
                </a:extLst>
              </a:tr>
              <a:tr h="1367269">
                <a:tc>
                  <a:txBody>
                    <a:bodyPr/>
                    <a:lstStyle/>
                    <a:p>
                      <a:r>
                        <a:rPr lang="en-GB" dirty="0"/>
                        <a:t>Detailed report issued by fully qualified RICS registered Surveyor</a:t>
                      </a:r>
                    </a:p>
                  </a:txBody>
                  <a:tcPr/>
                </a:tc>
                <a:extLst>
                  <a:ext uri="{0D108BD9-81ED-4DB2-BD59-A6C34878D82A}">
                    <a16:rowId xmlns:a16="http://schemas.microsoft.com/office/drawing/2014/main" val="3054743889"/>
                  </a:ext>
                </a:extLst>
              </a:tr>
            </a:tbl>
          </a:graphicData>
        </a:graphic>
      </p:graphicFrame>
      <p:graphicFrame>
        <p:nvGraphicFramePr>
          <p:cNvPr id="10" name="Table 9">
            <a:extLst>
              <a:ext uri="{FF2B5EF4-FFF2-40B4-BE49-F238E27FC236}">
                <a16:creationId xmlns:a16="http://schemas.microsoft.com/office/drawing/2014/main" id="{A97993C7-5FD0-67B2-AE13-2B3221DCE3FB}"/>
              </a:ext>
            </a:extLst>
          </p:cNvPr>
          <p:cNvGraphicFramePr>
            <a:graphicFrameLocks noGrp="1"/>
          </p:cNvGraphicFramePr>
          <p:nvPr>
            <p:extLst>
              <p:ext uri="{D42A27DB-BD31-4B8C-83A1-F6EECF244321}">
                <p14:modId xmlns:p14="http://schemas.microsoft.com/office/powerpoint/2010/main" val="1280185910"/>
              </p:ext>
            </p:extLst>
          </p:nvPr>
        </p:nvGraphicFramePr>
        <p:xfrm>
          <a:off x="7897253" y="3995521"/>
          <a:ext cx="2950692" cy="1746373"/>
        </p:xfrm>
        <a:graphic>
          <a:graphicData uri="http://schemas.openxmlformats.org/drawingml/2006/table">
            <a:tbl>
              <a:tblPr firstRow="1" bandRow="1">
                <a:tableStyleId>{5C22544A-7EE6-4342-B048-85BDC9FD1C3A}</a:tableStyleId>
              </a:tblPr>
              <a:tblGrid>
                <a:gridCol w="2950692">
                  <a:extLst>
                    <a:ext uri="{9D8B030D-6E8A-4147-A177-3AD203B41FA5}">
                      <a16:colId xmlns:a16="http://schemas.microsoft.com/office/drawing/2014/main" val="4250160479"/>
                    </a:ext>
                  </a:extLst>
                </a:gridCol>
              </a:tblGrid>
              <a:tr h="611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Certified Pilots</a:t>
                      </a:r>
                    </a:p>
                  </a:txBody>
                  <a:tcPr/>
                </a:tc>
                <a:extLst>
                  <a:ext uri="{0D108BD9-81ED-4DB2-BD59-A6C34878D82A}">
                    <a16:rowId xmlns:a16="http://schemas.microsoft.com/office/drawing/2014/main" val="1300553222"/>
                  </a:ext>
                </a:extLst>
              </a:tr>
              <a:tr h="11351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Civil Aviation Authority registered Drone Pilots</a:t>
                      </a:r>
                    </a:p>
                  </a:txBody>
                  <a:tcPr/>
                </a:tc>
                <a:extLst>
                  <a:ext uri="{0D108BD9-81ED-4DB2-BD59-A6C34878D82A}">
                    <a16:rowId xmlns:a16="http://schemas.microsoft.com/office/drawing/2014/main" val="852662889"/>
                  </a:ext>
                </a:extLst>
              </a:tr>
            </a:tbl>
          </a:graphicData>
        </a:graphic>
      </p:graphicFrame>
    </p:spTree>
    <p:extLst>
      <p:ext uri="{BB962C8B-B14F-4D97-AF65-F5344CB8AC3E}">
        <p14:creationId xmlns:p14="http://schemas.microsoft.com/office/powerpoint/2010/main" val="170814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328</Words>
  <Application>Microsoft Office PowerPoint</Application>
  <PresentationFormat>Widescreen</PresentationFormat>
  <Paragraphs>82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vt:lpstr>
      <vt:lpstr>Calibri</vt:lpstr>
      <vt:lpstr>Calibri Light</vt:lpstr>
      <vt:lpstr>Montserrat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 Piedade</dc:creator>
  <cp:lastModifiedBy>Ric Piedade</cp:lastModifiedBy>
  <cp:revision>12</cp:revision>
  <dcterms:created xsi:type="dcterms:W3CDTF">2022-07-16T22:16:36Z</dcterms:created>
  <dcterms:modified xsi:type="dcterms:W3CDTF">2022-07-19T10:29:10Z</dcterms:modified>
</cp:coreProperties>
</file>