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BFE2-335F-E6A0-33F4-28293A1ED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174361-6989-CE95-9753-E08BCE055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E3DF5A-74E6-43D4-BBBE-8C5DE2E3788F}"/>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471616AE-F53F-2778-8D13-7AC5D0F70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13C993-CE8E-91DC-254C-35B84258F2C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56247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3A45-7296-C1BD-1C27-17EA7A532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F05B65-98E6-7B74-284B-47DDAC3B1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69C18-F6E4-27A6-19E6-8CE115F9CAAF}"/>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B80D91C0-501F-C92C-FE07-E5A07B905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5A407C-97FE-37D5-5276-5BD35858018C}"/>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98547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A1B94-95DE-6E76-AFE7-9A666F1ED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1D9A5A-9AC1-5CC0-E304-E0D46AB94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D9648E-BFEA-4577-F6CD-CC8544FB2171}"/>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2B0B2DB9-6202-BFE3-DE8C-F87B35F51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91CE6-E40F-0624-8811-6BACBEBE8D34}"/>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22892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C747-114F-3388-322A-0C3EF21470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ADB93E-77AD-9336-AC04-95C51B2C3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6410C3-5E1B-B09D-3015-37A03326E798}"/>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8372E6F5-6E67-BB6C-DE9E-3CF5B00A94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0C17E-D6B6-BEFE-C0AA-133365AA0A6D}"/>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5015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BA2-6AF7-BE9A-8F6C-AC99AD254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639431-CABF-8355-72F6-ADFE4E746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1198C-A88F-E12E-83D3-7C613EE7E607}"/>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9607CB8D-B110-64D8-3EF3-B85066D78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059C49-FE2F-FA46-8FA6-23420403665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8145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E407-11CC-AE9C-38FD-F2F7D54E26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6A5373-CA6D-C22D-CA55-7DDE3E99F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F56453-A631-AAD6-D0D3-CAF55D8C1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92422C-77A0-6641-94E6-CCD4E556C6C6}"/>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05D37823-B74C-EA56-A956-CA6A73527D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06F721-B439-D7F0-8F98-B90798F9D6E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9763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BA85-E23C-EA91-0161-909BB2E224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94F964-138E-1A83-B799-3FCBF0C97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91105-DC16-2065-BC70-18523257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B9BB4B-0C70-03D6-2C82-C5D604000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02250-54AA-0384-C0B1-6B8BA8764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B0F5FB-A1F0-E369-8748-BE12BE4CD6FC}"/>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8" name="Footer Placeholder 7">
            <a:extLst>
              <a:ext uri="{FF2B5EF4-FFF2-40B4-BE49-F238E27FC236}">
                <a16:creationId xmlns:a16="http://schemas.microsoft.com/office/drawing/2014/main" id="{C1858F19-7B85-540C-B8A5-16DE5FC2D8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F9C5EC-27FB-E74F-958F-45D89EF48EB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69971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A33C-F054-22F4-0612-9990029C87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6E7390-A755-8ED7-EEE3-438A2EFC13F3}"/>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4" name="Footer Placeholder 3">
            <a:extLst>
              <a:ext uri="{FF2B5EF4-FFF2-40B4-BE49-F238E27FC236}">
                <a16:creationId xmlns:a16="http://schemas.microsoft.com/office/drawing/2014/main" id="{52497213-15BB-4B1B-27A7-5891A7F88E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62A8FF-6892-33A2-CF38-6E00E7B4B760}"/>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07407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61578-FE62-EA39-20E5-C22613D37F9A}"/>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3" name="Footer Placeholder 2">
            <a:extLst>
              <a:ext uri="{FF2B5EF4-FFF2-40B4-BE49-F238E27FC236}">
                <a16:creationId xmlns:a16="http://schemas.microsoft.com/office/drawing/2014/main" id="{6D4C9DDC-3C42-2F75-4496-C67792213D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974F56-AD43-C6C9-F7A7-99A4EA48022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5164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8485-1619-AAA4-0833-6235ABDCA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FCA926-41E4-497C-E19F-427D434D5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E22033-397F-079F-0765-939953D4B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E0B19-88BE-3680-EF26-6157C3D8B77A}"/>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883AEF0F-7069-34F2-C666-7F1B8DA626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C475A3-2A3C-D46E-DE94-F02E990E80A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49667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9B-A80F-9515-9E18-524A84AA4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328534-8B22-362B-5CD5-7D282D414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8F7D0E-3EF3-3EC3-2DB9-721050DF8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C490B-0859-4057-2447-2260168E9339}"/>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2D4B1191-A1A3-4ABB-BB9D-9B2C518123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7CDD46-097B-31F0-BFC0-12E4BFDDD02B}"/>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6044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8E07C-DC24-25E0-DFB0-9D335D2C8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9D625D-C501-D13B-AB00-00AAF1F36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7952D-E1FE-982D-5178-369873317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564A3B41-B94C-FC9A-6140-C9CE962C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48E69E-857D-914C-3508-AA3171C11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CECAD-B0B7-4ED8-8AEC-175411C20EE7}" type="slidenum">
              <a:rPr lang="en-GB" smtClean="0"/>
              <a:t>‹#›</a:t>
            </a:fld>
            <a:endParaRPr lang="en-GB"/>
          </a:p>
        </p:txBody>
      </p:sp>
    </p:spTree>
    <p:extLst>
      <p:ext uri="{BB962C8B-B14F-4D97-AF65-F5344CB8AC3E}">
        <p14:creationId xmlns:p14="http://schemas.microsoft.com/office/powerpoint/2010/main" val="4009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3A44-13A4-2D73-E85D-611371324C4B}"/>
              </a:ext>
            </a:extLst>
          </p:cNvPr>
          <p:cNvSpPr txBox="1"/>
          <p:nvPr/>
        </p:nvSpPr>
        <p:spPr>
          <a:xfrm>
            <a:off x="204507" y="957022"/>
            <a:ext cx="11782985" cy="5262979"/>
          </a:xfrm>
          <a:prstGeom prst="rect">
            <a:avLst/>
          </a:prstGeom>
          <a:noFill/>
        </p:spPr>
        <p:txBody>
          <a:bodyPr wrap="square">
            <a:spAutoFit/>
          </a:bodyPr>
          <a:lstStyle/>
          <a:p>
            <a:pPr algn="l"/>
            <a:r>
              <a:rPr lang="en-GB" sz="1600" b="1" dirty="0">
                <a:solidFill>
                  <a:srgbClr val="313131"/>
                </a:solidFill>
                <a:effectLst/>
                <a:latin typeface="Montserrat" panose="00000500000000000000" pitchFamily="2" charset="0"/>
              </a:rPr>
              <a:t>Questions to ask yourself</a:t>
            </a:r>
          </a:p>
          <a:p>
            <a:pPr algn="l"/>
            <a:endParaRPr lang="en-GB" sz="1600" b="1"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Who are your users?</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Users can come from all different sectors such as Green Energy Companies requiring inspections of 	wind farms, Construction companies requiring surveys of high points in their construction sites, home 	owners seeking to understand how well insulated their homes are and councils requiring inspection 	services of their rented properties.</a:t>
            </a:r>
          </a:p>
          <a:p>
            <a:pPr algn="l"/>
            <a:endParaRPr lang="en-GB" sz="1600" b="0" i="0"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Which online platforms would you find lots of your users?</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Most potential clients would be advertising their services in government website and they will have their 	very own social media account of Facebook and LinkedIn.</a:t>
            </a:r>
          </a:p>
          <a:p>
            <a:pPr algn="l"/>
            <a:endParaRPr lang="en-GB" sz="1600" b="0" i="0"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Would your users use social media? If yes, which platforms do you think you would find them on?</a:t>
            </a:r>
          </a:p>
          <a:p>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Clients would have their very own social media account of Facebook and LinkedIn.</a:t>
            </a:r>
            <a:endParaRPr lang="en-GB" sz="1600" b="0" i="0" dirty="0">
              <a:solidFill>
                <a:schemeClr val="accent1"/>
              </a:solidFill>
              <a:effectLst/>
              <a:latin typeface="Montserrat" panose="00000500000000000000" pitchFamily="2" charset="0"/>
            </a:endParaRPr>
          </a:p>
          <a:p>
            <a:pPr algn="l"/>
            <a:endParaRPr lang="en-GB" sz="1600" b="0" i="0"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What do your users need? Could you meet that need with useful content? If yes, how could you best deliver that content to them?</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Our Drones have a fantastic range. Green Energy Companies requiring inspections of wind farms, would 	save immense in cost with the use of drones for close visual inspections. Councils and Housing 	Associations potentially save enormous amounts of money and reduce risk by employing drones to 	carryout inspections works as opposed to the use of scaffolding which can take time and be very costly.</a:t>
            </a:r>
            <a:endParaRPr lang="en-GB" sz="1600" dirty="0">
              <a:solidFill>
                <a:srgbClr val="313131"/>
              </a:solidFill>
              <a:latin typeface="Montserrat" panose="00000500000000000000" pitchFamily="2" charset="0"/>
            </a:endParaRPr>
          </a:p>
        </p:txBody>
      </p:sp>
      <p:sp>
        <p:nvSpPr>
          <p:cNvPr id="2" name="TextBox 1">
            <a:extLst>
              <a:ext uri="{FF2B5EF4-FFF2-40B4-BE49-F238E27FC236}">
                <a16:creationId xmlns:a16="http://schemas.microsoft.com/office/drawing/2014/main" id="{C649E53F-550F-59A4-A846-A1D5D5437F92}"/>
              </a:ext>
            </a:extLst>
          </p:cNvPr>
          <p:cNvSpPr txBox="1"/>
          <p:nvPr/>
        </p:nvSpPr>
        <p:spPr>
          <a:xfrm>
            <a:off x="5005123" y="268667"/>
            <a:ext cx="2181751" cy="369332"/>
          </a:xfrm>
          <a:prstGeom prst="rect">
            <a:avLst/>
          </a:prstGeom>
          <a:noFill/>
        </p:spPr>
        <p:txBody>
          <a:bodyPr wrap="none" rtlCol="0">
            <a:spAutoFit/>
          </a:bodyPr>
          <a:lstStyle/>
          <a:p>
            <a:r>
              <a:rPr lang="en-GB" dirty="0"/>
              <a:t>Marketing Types Task</a:t>
            </a:r>
          </a:p>
        </p:txBody>
      </p:sp>
    </p:spTree>
    <p:extLst>
      <p:ext uri="{BB962C8B-B14F-4D97-AF65-F5344CB8AC3E}">
        <p14:creationId xmlns:p14="http://schemas.microsoft.com/office/powerpoint/2010/main" val="170814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3A44-13A4-2D73-E85D-611371324C4B}"/>
              </a:ext>
            </a:extLst>
          </p:cNvPr>
          <p:cNvSpPr txBox="1"/>
          <p:nvPr/>
        </p:nvSpPr>
        <p:spPr>
          <a:xfrm>
            <a:off x="204507" y="351909"/>
            <a:ext cx="11782985" cy="3785652"/>
          </a:xfrm>
          <a:prstGeom prst="rect">
            <a:avLst/>
          </a:prstGeom>
          <a:noFill/>
        </p:spPr>
        <p:txBody>
          <a:bodyPr wrap="square">
            <a:spAutoFit/>
          </a:bodyPr>
          <a:lstStyle/>
          <a:p>
            <a:pPr algn="l"/>
            <a:r>
              <a:rPr lang="en-GB" sz="1600" b="0" i="0" dirty="0">
                <a:solidFill>
                  <a:srgbClr val="313131"/>
                </a:solidFill>
                <a:effectLst/>
                <a:latin typeface="Montserrat" panose="00000500000000000000" pitchFamily="2" charset="0"/>
              </a:rPr>
              <a:t>Would your business run sales or offer discounts? How do you think your users would most like to hear about these offers?</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The Drone Survey business would potentially offer reduced prices based on the number of orders from 	each User. As an example if a Housing association required survey of 20 or more houses, a discount 	would be offered. This would most likely be offered on a case-by-case basis and not included in the 	application of the website.</a:t>
            </a:r>
            <a:endParaRPr lang="en-GB" sz="1600" b="0" i="0" dirty="0">
              <a:solidFill>
                <a:schemeClr val="accent1"/>
              </a:solidFill>
              <a:effectLst/>
              <a:latin typeface="Montserrat" panose="00000500000000000000" pitchFamily="2" charset="0"/>
            </a:endParaRPr>
          </a:p>
          <a:p>
            <a:pPr algn="l"/>
            <a:endParaRPr lang="en-GB" sz="1600" b="0" i="0"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What are the goals of your business? Which marketing strategies would offer the best ways to meet those goals?</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The Goals for the Drone Property Survey Company would be to grow in number of registered pilots and 	provide the most up-to-date technology for drone imaging. To obtain long term contracts with housing 	associations and construction industry leading companies as well as leading Green Energy Companies.</a:t>
            </a:r>
            <a:endParaRPr lang="en-GB" sz="1600" b="0" i="0" dirty="0">
              <a:solidFill>
                <a:schemeClr val="accent1"/>
              </a:solidFill>
              <a:effectLst/>
              <a:latin typeface="Montserrat" panose="00000500000000000000" pitchFamily="2" charset="0"/>
            </a:endParaRPr>
          </a:p>
          <a:p>
            <a:pPr algn="l"/>
            <a:endParaRPr lang="en-GB" sz="1600" b="0" i="0" dirty="0">
              <a:solidFill>
                <a:srgbClr val="313131"/>
              </a:solidFill>
              <a:effectLst/>
              <a:latin typeface="Montserrat" panose="00000500000000000000" pitchFamily="2" charset="0"/>
            </a:endParaRPr>
          </a:p>
          <a:p>
            <a:pPr algn="l"/>
            <a:r>
              <a:rPr lang="en-GB" sz="1600" b="0" i="0" dirty="0">
                <a:solidFill>
                  <a:srgbClr val="313131"/>
                </a:solidFill>
                <a:effectLst/>
                <a:latin typeface="Montserrat" panose="00000500000000000000" pitchFamily="2" charset="0"/>
              </a:rPr>
              <a:t>Would your business have a budget to spend on advertising? Or would it need to work with free or low cost options to market itself?</a:t>
            </a:r>
          </a:p>
          <a:p>
            <a:pPr algn="l"/>
            <a:r>
              <a:rPr lang="en-GB" sz="1600" dirty="0">
                <a:solidFill>
                  <a:srgbClr val="313131"/>
                </a:solidFill>
                <a:latin typeface="Montserrat" panose="00000500000000000000" pitchFamily="2" charset="0"/>
              </a:rPr>
              <a:t>	</a:t>
            </a:r>
            <a:r>
              <a:rPr lang="en-GB" sz="1600" dirty="0">
                <a:solidFill>
                  <a:schemeClr val="accent1"/>
                </a:solidFill>
                <a:latin typeface="Montserrat" panose="00000500000000000000" pitchFamily="2" charset="0"/>
              </a:rPr>
              <a:t>No budget on advertising. C-Soars will need to employ free low-cost options of marketing.</a:t>
            </a:r>
            <a:endParaRPr lang="en-GB" sz="1600" b="0" i="0" dirty="0">
              <a:solidFill>
                <a:schemeClr val="accent1"/>
              </a:solidFill>
              <a:effectLst/>
              <a:latin typeface="Montserrat" panose="00000500000000000000" pitchFamily="2" charset="0"/>
            </a:endParaRPr>
          </a:p>
        </p:txBody>
      </p:sp>
    </p:spTree>
    <p:extLst>
      <p:ext uri="{BB962C8B-B14F-4D97-AF65-F5344CB8AC3E}">
        <p14:creationId xmlns:p14="http://schemas.microsoft.com/office/powerpoint/2010/main" val="363681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445</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Montserrat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 Piedade</dc:creator>
  <cp:lastModifiedBy>Ric Piedade</cp:lastModifiedBy>
  <cp:revision>19</cp:revision>
  <dcterms:created xsi:type="dcterms:W3CDTF">2022-07-16T22:16:36Z</dcterms:created>
  <dcterms:modified xsi:type="dcterms:W3CDTF">2022-07-19T13:34:40Z</dcterms:modified>
</cp:coreProperties>
</file>