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2" r:id="rId5"/>
    <p:sldId id="258" r:id="rId6"/>
    <p:sldId id="257" r:id="rId7"/>
    <p:sldId id="259" r:id="rId8"/>
    <p:sldId id="263" r:id="rId9"/>
    <p:sldId id="266" r:id="rId10"/>
    <p:sldId id="267" r:id="rId11"/>
    <p:sldId id="268" r:id="rId12"/>
    <p:sldId id="272" r:id="rId13"/>
    <p:sldId id="269" r:id="rId14"/>
    <p:sldId id="271" r:id="rId15"/>
    <p:sldId id="265" r:id="rId16"/>
    <p:sldId id="270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8C55-2353-44B1-96C1-A0C109EA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A1D7-EE25-45A5-A754-BE7D1542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733-1D24-4505-8FD3-E8BEE052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7538-0E6C-494F-8426-8A41C466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EC7A-0FCE-492B-88BB-777D8DD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01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150-AFDC-4943-BB6D-D4DDD994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55983-C9B2-48A8-B9EA-078F54B1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B75C-61DF-4853-AA07-8DF076CE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0ADA-26DE-482E-B74F-F7679F6E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F21-18EA-4874-9944-C729D06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07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CA6B0-611B-46AC-8C64-DC11965B1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8A692-9ABE-4458-B1A3-80377544C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CCF4-F3B9-427A-BD1F-EA8B783C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20EF-7937-4562-A463-EC3073E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90D0-17EF-4B5E-A4E9-D19C0D11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5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F0E5-78A8-4C58-BD81-C3292EAF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499B-D302-4B14-BFBE-F56BEB09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6A68-8C79-434D-8368-7FDCB608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8DA6-8703-486C-B144-DE95E0A8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A0DE-ED43-40D9-9262-7D94C618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29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13EC-5DA0-4A82-BBAC-D2DA4F86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1349-EFF1-4328-AA9B-6EFB197D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C1AC-E962-47BE-BB83-C1AE6E65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5A60-9F1D-4EF1-A522-E6324B03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9087-1D7F-4C91-879B-D91D016C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0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3E43-6BDA-47F8-8A97-F3868FA6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AF7E-3853-46B0-83E6-BF463B9C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3A58B-D1B7-482F-9430-C2D3C4BC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24BA-78F7-4076-A0DE-5699AA7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7E87-673F-410D-A164-DC1C63CC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C25C7-0089-4A09-AC3D-0CDA539A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553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7E35-81B2-464E-952E-68E04392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1241-E458-4500-B51A-350DDB25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C2BA-0F77-43C5-8253-D33306F61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20CA8-08A3-4AB4-A1F0-03D94B12B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B14D-FDD5-4970-BC81-A3E2895F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DBEAB-5905-4335-BD4B-FEE79074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D1323-C1DC-44A7-AAA6-07D37ED8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228DC-D8C4-41FF-8591-F490FCD1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72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B3B6-3F0C-4CEE-BFFE-C483AD2A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2E08C-D524-4525-B66A-D14710C0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184BB-E219-466A-B94E-B98460C2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7B64B-905A-41AA-ADA6-3D9246BF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11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A648-2CB4-4E21-B8CE-5F2B987A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0DB7-E1D2-4273-A707-77F50222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AE46-DFE6-4523-AE56-1517632F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3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7004-198A-4232-9296-AE9F50D6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2E90-769E-44EF-B78E-0EBC4E85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272D2-048A-47CC-BBFD-DB19AA38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B1F4E-C6B0-4422-9CBE-BB08B514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AF85F-E578-4D1A-A8BD-D0520FAC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8E60E-4087-468D-B1AD-2D25AFC2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146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82BB-72E3-4307-B4EE-AFFDBA9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E01E9-5EE7-40FE-8B5B-E4F959DA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83FA-7F8B-44D2-92E8-41E6C950D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AA40-D72E-4DF9-9DFE-4D4C7A26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12286-F92E-44D0-A5B0-C699B8DE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94CDA-B014-4DB6-92A9-482E8080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78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F7CDD-0FF5-4A0C-A67F-45C0F6ED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AF67-A1C9-4C3A-A1EE-20F18945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1BDD-4EB3-4A2F-90E3-962D2930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F295-0A4C-4608-B221-2B7E3181B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A4C6-E8B1-42DD-8909-2018663F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39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5174671" y="2939237"/>
            <a:ext cx="184265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effectLst/>
              </a:rPr>
              <a:t>Problem Statement</a:t>
            </a:r>
            <a:endParaRPr lang="en-GB" sz="1600" b="1" dirty="0">
              <a:solidFill>
                <a:srgbClr val="333333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42B01-0960-4C15-B5C4-0DF0FBC7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74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A61C4-8309-4966-821B-E4F4C09E6681}"/>
              </a:ext>
            </a:extLst>
          </p:cNvPr>
          <p:cNvSpPr txBox="1"/>
          <p:nvPr/>
        </p:nvSpPr>
        <p:spPr>
          <a:xfrm>
            <a:off x="3072702" y="3872767"/>
            <a:ext cx="604659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  <a:effectLst/>
              </a:rPr>
              <a:t>How can I design an application that allows Users to book a table?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</a:rPr>
              <a:t>What functionality will the User require?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  <a:effectLst/>
              </a:rPr>
              <a:t>What functionality will the Administrator require?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</a:rPr>
              <a:t>What functionality will be used by both Admin and the User?</a:t>
            </a:r>
            <a:endParaRPr lang="en-GB" sz="160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16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8F58D-AB73-4A24-9C34-6366C57093B6}"/>
              </a:ext>
            </a:extLst>
          </p:cNvPr>
          <p:cNvSpPr txBox="1"/>
          <p:nvPr/>
        </p:nvSpPr>
        <p:spPr>
          <a:xfrm>
            <a:off x="4336211" y="405441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requirement assessment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DAC8-6460-4CB6-97A0-882BE595AE77}"/>
              </a:ext>
            </a:extLst>
          </p:cNvPr>
          <p:cNvSpPr txBox="1"/>
          <p:nvPr/>
        </p:nvSpPr>
        <p:spPr>
          <a:xfrm>
            <a:off x="3415339" y="927074"/>
            <a:ext cx="536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Navbar – No </a:t>
            </a:r>
            <a:r>
              <a:rPr lang="en-GB" dirty="0" err="1"/>
              <a:t>db</a:t>
            </a:r>
            <a:r>
              <a:rPr lang="en-GB" dirty="0"/>
              <a:t> required(Just HTML &amp; CSS &amp; JQuery)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1A141-C03F-43FF-A79F-6F3E7714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91" y="1585126"/>
            <a:ext cx="7238213" cy="4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8F58D-AB73-4A24-9C34-6366C57093B6}"/>
              </a:ext>
            </a:extLst>
          </p:cNvPr>
          <p:cNvSpPr txBox="1"/>
          <p:nvPr/>
        </p:nvSpPr>
        <p:spPr>
          <a:xfrm>
            <a:off x="4336211" y="405441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requirement assessment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DAC8-6460-4CB6-97A0-882BE595AE77}"/>
              </a:ext>
            </a:extLst>
          </p:cNvPr>
          <p:cNvSpPr txBox="1"/>
          <p:nvPr/>
        </p:nvSpPr>
        <p:spPr>
          <a:xfrm>
            <a:off x="4447993" y="894078"/>
            <a:ext cx="329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Registration Page – DB required</a:t>
            </a:r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13212-DBE0-445D-B69B-5180B421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21" y="1450124"/>
            <a:ext cx="7502756" cy="425193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22AAFA-ADD2-42AE-9A2B-A23D22A24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94573"/>
              </p:ext>
            </p:extLst>
          </p:nvPr>
        </p:nvGraphicFramePr>
        <p:xfrm>
          <a:off x="112143" y="2647572"/>
          <a:ext cx="3916393" cy="39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97">
                  <a:extLst>
                    <a:ext uri="{9D8B030D-6E8A-4147-A177-3AD203B41FA5}">
                      <a16:colId xmlns:a16="http://schemas.microsoft.com/office/drawing/2014/main" val="3851660792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1609101764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2893061827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Type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83463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ForeignKey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Username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User Model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6226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First 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CharField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(max 80)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95534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Last 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CharField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(max 80)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66041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Email(Unique)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EmailField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62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Contact(Unique)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IntField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64417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Slug(Unique)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SlugField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65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25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8F58D-AB73-4A24-9C34-6366C57093B6}"/>
              </a:ext>
            </a:extLst>
          </p:cNvPr>
          <p:cNvSpPr txBox="1"/>
          <p:nvPr/>
        </p:nvSpPr>
        <p:spPr>
          <a:xfrm>
            <a:off x="4336211" y="405441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requirement assessment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DAC8-6460-4CB6-97A0-882BE595AE77}"/>
              </a:ext>
            </a:extLst>
          </p:cNvPr>
          <p:cNvSpPr txBox="1"/>
          <p:nvPr/>
        </p:nvSpPr>
        <p:spPr>
          <a:xfrm>
            <a:off x="788958" y="124824"/>
            <a:ext cx="258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– 2 seats per table</a:t>
            </a:r>
            <a:endParaRPr lang="pt-PT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2F3F05-9939-4DD5-BA9D-C8EB93F87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84016"/>
              </p:ext>
            </p:extLst>
          </p:nvPr>
        </p:nvGraphicFramePr>
        <p:xfrm>
          <a:off x="120772" y="749767"/>
          <a:ext cx="3968151" cy="125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44">
                  <a:extLst>
                    <a:ext uri="{9D8B030D-6E8A-4147-A177-3AD203B41FA5}">
                      <a16:colId xmlns:a16="http://schemas.microsoft.com/office/drawing/2014/main" val="3851660792"/>
                    </a:ext>
                  </a:extLst>
                </a:gridCol>
                <a:gridCol w="862641">
                  <a:extLst>
                    <a:ext uri="{9D8B030D-6E8A-4147-A177-3AD203B41FA5}">
                      <a16:colId xmlns:a16="http://schemas.microsoft.com/office/drawing/2014/main" val="1609101764"/>
                    </a:ext>
                  </a:extLst>
                </a:gridCol>
                <a:gridCol w="2078966">
                  <a:extLst>
                    <a:ext uri="{9D8B030D-6E8A-4147-A177-3AD203B41FA5}">
                      <a16:colId xmlns:a16="http://schemas.microsoft.com/office/drawing/2014/main" val="2893061827"/>
                    </a:ext>
                  </a:extLst>
                </a:gridCol>
              </a:tblGrid>
              <a:tr h="3889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Type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83463"/>
                  </a:ext>
                </a:extLst>
              </a:tr>
              <a:tr h="434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ForeignKey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Table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IntegerField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62268"/>
                  </a:ext>
                </a:extLst>
              </a:tr>
              <a:tr h="434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357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018ED5-DDD8-491F-950B-9C7E1521B025}"/>
              </a:ext>
            </a:extLst>
          </p:cNvPr>
          <p:cNvSpPr txBox="1"/>
          <p:nvPr/>
        </p:nvSpPr>
        <p:spPr>
          <a:xfrm>
            <a:off x="8548953" y="1548172"/>
            <a:ext cx="16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Booking model</a:t>
            </a:r>
            <a:endParaRPr lang="pt-PT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0358A3D-7012-457D-B3C7-A6893015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32202"/>
              </p:ext>
            </p:extLst>
          </p:nvPr>
        </p:nvGraphicFramePr>
        <p:xfrm>
          <a:off x="7228936" y="2173115"/>
          <a:ext cx="4846245" cy="453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0">
                  <a:extLst>
                    <a:ext uri="{9D8B030D-6E8A-4147-A177-3AD203B41FA5}">
                      <a16:colId xmlns:a16="http://schemas.microsoft.com/office/drawing/2014/main" val="3851660792"/>
                    </a:ext>
                  </a:extLst>
                </a:gridCol>
                <a:gridCol w="1526876">
                  <a:extLst>
                    <a:ext uri="{9D8B030D-6E8A-4147-A177-3AD203B41FA5}">
                      <a16:colId xmlns:a16="http://schemas.microsoft.com/office/drawing/2014/main" val="1609101764"/>
                    </a:ext>
                  </a:extLst>
                </a:gridCol>
                <a:gridCol w="2068539">
                  <a:extLst>
                    <a:ext uri="{9D8B030D-6E8A-4147-A177-3AD203B41FA5}">
                      <a16:colId xmlns:a16="http://schemas.microsoft.com/office/drawing/2014/main" val="2893061827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Type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83463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ForeignKey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Restaurant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Booking model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6226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No.of.atendees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PositiveIntegerField</a:t>
                      </a:r>
                      <a:r>
                        <a:rPr lang="pt-PT" sz="14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64417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table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ManyToManyField</a:t>
                      </a:r>
                      <a:r>
                        <a:rPr lang="en-GB" sz="1400" dirty="0"/>
                        <a:t>(Table)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251607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Date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DateField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888041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Time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TimeField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11230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length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DurationField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458292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End_time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TimeField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817181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AA86A2D-9C6D-44AC-8095-B0FB4A0E2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57287"/>
              </p:ext>
            </p:extLst>
          </p:nvPr>
        </p:nvGraphicFramePr>
        <p:xfrm>
          <a:off x="112143" y="2733832"/>
          <a:ext cx="4080295" cy="39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97">
                  <a:extLst>
                    <a:ext uri="{9D8B030D-6E8A-4147-A177-3AD203B41FA5}">
                      <a16:colId xmlns:a16="http://schemas.microsoft.com/office/drawing/2014/main" val="3851660792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1609101764"/>
                    </a:ext>
                  </a:extLst>
                </a:gridCol>
                <a:gridCol w="1449238">
                  <a:extLst>
                    <a:ext uri="{9D8B030D-6E8A-4147-A177-3AD203B41FA5}">
                      <a16:colId xmlns:a16="http://schemas.microsoft.com/office/drawing/2014/main" val="2893061827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Type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83463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ForeignKey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Username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User Model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6226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First 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CharField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(max 80)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95534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Last 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CharField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(max 80)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66041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Email(Unique)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EmailField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62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Contact(Unique)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IntField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64417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Slug(Unique)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SlugField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6569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8AAF04-9C47-4A54-90E7-6CCA0E8D4C6D}"/>
              </a:ext>
            </a:extLst>
          </p:cNvPr>
          <p:cNvSpPr txBox="1"/>
          <p:nvPr/>
        </p:nvSpPr>
        <p:spPr>
          <a:xfrm>
            <a:off x="1282103" y="2181000"/>
            <a:ext cx="16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290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8F58D-AB73-4A24-9C34-6366C57093B6}"/>
              </a:ext>
            </a:extLst>
          </p:cNvPr>
          <p:cNvSpPr txBox="1"/>
          <p:nvPr/>
        </p:nvSpPr>
        <p:spPr>
          <a:xfrm>
            <a:off x="4336211" y="405441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requirement assessment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DAC8-6460-4CB6-97A0-882BE595AE77}"/>
              </a:ext>
            </a:extLst>
          </p:cNvPr>
          <p:cNvSpPr txBox="1"/>
          <p:nvPr/>
        </p:nvSpPr>
        <p:spPr>
          <a:xfrm>
            <a:off x="3415339" y="927074"/>
            <a:ext cx="536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Navbar – No </a:t>
            </a:r>
            <a:r>
              <a:rPr lang="en-GB" dirty="0" err="1"/>
              <a:t>db</a:t>
            </a:r>
            <a:r>
              <a:rPr lang="en-GB" dirty="0"/>
              <a:t> required(Just HTML &amp; CSS &amp; JQuery)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1A141-C03F-43FF-A79F-6F3E7714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91" y="1585126"/>
            <a:ext cx="7238213" cy="4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F57B0-08E6-47C1-A541-3EA089F9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14312"/>
            <a:ext cx="112490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5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AF8A88-6F5E-40EB-A7D7-0E45CF6CBE26}"/>
              </a:ext>
            </a:extLst>
          </p:cNvPr>
          <p:cNvSpPr txBox="1"/>
          <p:nvPr/>
        </p:nvSpPr>
        <p:spPr>
          <a:xfrm>
            <a:off x="4481422" y="162989"/>
            <a:ext cx="322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Managing H10 errors on </a:t>
            </a:r>
            <a:r>
              <a:rPr lang="en-GB" dirty="0" err="1"/>
              <a:t>Keroku</a:t>
            </a:r>
            <a:endParaRPr lang="pt-P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5D2E43-4FD1-4EE6-A467-3329EA21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823912"/>
            <a:ext cx="7324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6692F-8704-4B89-8D53-8E90C911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7" y="1140890"/>
            <a:ext cx="4772025" cy="73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8A5710-04B7-4FC6-8B71-1D520325AF58}"/>
              </a:ext>
            </a:extLst>
          </p:cNvPr>
          <p:cNvSpPr txBox="1"/>
          <p:nvPr/>
        </p:nvSpPr>
        <p:spPr>
          <a:xfrm>
            <a:off x="5173884" y="300942"/>
            <a:ext cx="178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superuser</a:t>
            </a:r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CAC73-EF03-49F0-A25A-D4501E77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7" y="2165912"/>
            <a:ext cx="5067300" cy="16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9C340-9762-49DF-B576-EE93FE1616B6}"/>
              </a:ext>
            </a:extLst>
          </p:cNvPr>
          <p:cNvSpPr txBox="1"/>
          <p:nvPr/>
        </p:nvSpPr>
        <p:spPr>
          <a:xfrm>
            <a:off x="1113100" y="4724400"/>
            <a:ext cx="17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Pw: </a:t>
            </a:r>
            <a:r>
              <a:rPr lang="en-GB" dirty="0" err="1"/>
              <a:t>dinewithme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2315653" y="4465762"/>
            <a:ext cx="9766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All Roles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3641248" y="4327262"/>
            <a:ext cx="75052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4740755" y="4323413"/>
            <a:ext cx="142699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User / Admin</a:t>
            </a:r>
          </a:p>
          <a:p>
            <a:pPr algn="ctr"/>
            <a:r>
              <a:rPr lang="en-GB" dirty="0"/>
              <a:t>Story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837103" y="3861748"/>
            <a:ext cx="281100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 / 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arrive at the home page and see the main image and a navbar with options so that I can: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  <a:effectLst/>
              </a:rPr>
              <a:t>register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  <a:effectLst/>
              </a:rPr>
              <a:t>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</a:rPr>
              <a:t>view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  <a:effectLst/>
              </a:rPr>
              <a:t>view contact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</a:rPr>
              <a:t>make a reservation</a:t>
            </a:r>
            <a:endParaRPr lang="en-GB" sz="1200" b="1" dirty="0">
              <a:solidFill>
                <a:srgbClr val="333333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42B01-0960-4C15-B5C4-0DF0FBC7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741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92267" y="4650428"/>
            <a:ext cx="34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91774" y="4646579"/>
            <a:ext cx="348981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167749" y="4646578"/>
            <a:ext cx="669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B004D-04B2-496B-858C-DA9F864A3F83}"/>
              </a:ext>
            </a:extLst>
          </p:cNvPr>
          <p:cNvSpPr/>
          <p:nvPr/>
        </p:nvSpPr>
        <p:spPr>
          <a:xfrm>
            <a:off x="104172" y="160638"/>
            <a:ext cx="11890259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97569" y="2705968"/>
            <a:ext cx="7906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i="1" dirty="0">
                <a:solidFill>
                  <a:srgbClr val="FFFFFF"/>
                </a:solidFill>
                <a:effectLst/>
              </a:rPr>
              <a:t>Admin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263972" y="2567468"/>
            <a:ext cx="13884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Admin</a:t>
            </a:r>
          </a:p>
          <a:p>
            <a:pPr algn="ctr"/>
            <a:r>
              <a:rPr lang="en-GB" dirty="0"/>
              <a:t>Environment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3042070" y="2574795"/>
            <a:ext cx="135005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</a:t>
            </a:r>
          </a:p>
          <a:p>
            <a:pPr algn="ctr"/>
            <a:r>
              <a:rPr lang="pt-PT" i="1" dirty="0">
                <a:effectLst/>
              </a:rPr>
              <a:t>Admin</a:t>
            </a:r>
            <a:r>
              <a:rPr lang="pt-PT" i="1" dirty="0"/>
              <a:t> Login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7036893" y="1120972"/>
            <a:ext cx="180770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“Login"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access the admin environment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88170" y="2890634"/>
            <a:ext cx="27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52429" y="2890634"/>
            <a:ext cx="389641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4392120" y="1626252"/>
            <a:ext cx="643041" cy="127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5035161" y="1303086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Admin</a:t>
            </a:r>
            <a:r>
              <a:rPr lang="pt-PT" i="1" dirty="0"/>
              <a:t> Login</a:t>
            </a:r>
            <a:endParaRPr lang="pt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6753103" y="1626252"/>
            <a:ext cx="283790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C74A7-CBAF-4A86-9A8E-DB5E8B3941F8}"/>
              </a:ext>
            </a:extLst>
          </p:cNvPr>
          <p:cNvSpPr txBox="1"/>
          <p:nvPr/>
        </p:nvSpPr>
        <p:spPr>
          <a:xfrm>
            <a:off x="7036893" y="3558786"/>
            <a:ext cx="180770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 insert my admin credentials on the login form to access the admin environment</a:t>
            </a:r>
            <a:endParaRPr lang="pt-PT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9307E8-D3D9-4550-B7D8-01232C50449F}"/>
              </a:ext>
            </a:extLst>
          </p:cNvPr>
          <p:cNvSpPr txBox="1"/>
          <p:nvPr/>
        </p:nvSpPr>
        <p:spPr>
          <a:xfrm>
            <a:off x="5040913" y="3654324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Admin</a:t>
            </a:r>
            <a:r>
              <a:rPr lang="pt-PT" i="1" dirty="0"/>
              <a:t> Login</a:t>
            </a:r>
            <a:endParaRPr lang="pt-PT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A02653-9696-4D6F-8B75-FE8392F974A0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6758855" y="3974285"/>
            <a:ext cx="278038" cy="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749F4-AAF9-4FD0-A71B-F3063F3DA1B1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4392120" y="2897961"/>
            <a:ext cx="648793" cy="107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542009-6635-43EA-BE8C-48D09546FB96}"/>
              </a:ext>
            </a:extLst>
          </p:cNvPr>
          <p:cNvSpPr txBox="1"/>
          <p:nvPr/>
        </p:nvSpPr>
        <p:spPr>
          <a:xfrm>
            <a:off x="7036893" y="2244303"/>
            <a:ext cx="180770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Login form</a:t>
            </a:r>
            <a:endParaRPr lang="pt-PT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F6E90E-D260-43AD-BFF5-7B24B9BE9CD4}"/>
              </a:ext>
            </a:extLst>
          </p:cNvPr>
          <p:cNvSpPr txBox="1"/>
          <p:nvPr/>
        </p:nvSpPr>
        <p:spPr>
          <a:xfrm>
            <a:off x="9590109" y="1120972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6097F-78CD-4FBD-8E3D-89D6DF4DF3B7}"/>
              </a:ext>
            </a:extLst>
          </p:cNvPr>
          <p:cNvSpPr txBox="1"/>
          <p:nvPr/>
        </p:nvSpPr>
        <p:spPr>
          <a:xfrm>
            <a:off x="9590109" y="1767303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EEF46A-CEE2-4285-A12A-5BDC019C7823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8844597" y="1305638"/>
            <a:ext cx="74551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98C7B0-6452-46B7-B412-AF4A14D6AF7D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8844597" y="1628804"/>
            <a:ext cx="74551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9CF0EA-863F-4B87-93E3-6F177A01ECFC}"/>
              </a:ext>
            </a:extLst>
          </p:cNvPr>
          <p:cNvSpPr txBox="1"/>
          <p:nvPr/>
        </p:nvSpPr>
        <p:spPr>
          <a:xfrm>
            <a:off x="7036893" y="4497451"/>
            <a:ext cx="180770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Login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Insert username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Insert PW</a:t>
            </a:r>
            <a:endParaRPr lang="pt-PT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E752A2-B288-4222-AF27-8EA6134CABCD}"/>
              </a:ext>
            </a:extLst>
          </p:cNvPr>
          <p:cNvSpPr txBox="1"/>
          <p:nvPr/>
        </p:nvSpPr>
        <p:spPr>
          <a:xfrm>
            <a:off x="9590109" y="357354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7B57-7E15-49E6-8D15-17201356DD73}"/>
              </a:ext>
            </a:extLst>
          </p:cNvPr>
          <p:cNvSpPr txBox="1"/>
          <p:nvPr/>
        </p:nvSpPr>
        <p:spPr>
          <a:xfrm>
            <a:off x="9590109" y="4015873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58954B-D878-4AB2-970E-EB578EF5D40F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8844597" y="3758206"/>
            <a:ext cx="745512" cy="21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05B6EF-63F9-426E-9D4C-B1B9FAC0A81D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>
            <a:off x="8844597" y="3974285"/>
            <a:ext cx="745512" cy="22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AEBC820-E42E-4681-98E5-2E9300E06A79}"/>
              </a:ext>
            </a:extLst>
          </p:cNvPr>
          <p:cNvSpPr/>
          <p:nvPr/>
        </p:nvSpPr>
        <p:spPr>
          <a:xfrm>
            <a:off x="197569" y="160638"/>
            <a:ext cx="11796862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97569" y="2477368"/>
            <a:ext cx="7906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rgbClr val="FFFFFF"/>
                </a:solidFill>
                <a:effectLst/>
              </a:rPr>
              <a:t>Admin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263972" y="2338868"/>
            <a:ext cx="13884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Admin</a:t>
            </a:r>
          </a:p>
          <a:p>
            <a:pPr algn="ctr"/>
            <a:r>
              <a:rPr lang="en-GB" dirty="0"/>
              <a:t>Environment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2864938" y="2346195"/>
            <a:ext cx="170431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</a:t>
            </a:r>
          </a:p>
          <a:p>
            <a:pPr algn="ctr"/>
            <a:r>
              <a:rPr lang="pt-PT" i="1" dirty="0">
                <a:effectLst/>
              </a:rPr>
              <a:t>Admin functions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7036893" y="261850"/>
            <a:ext cx="19604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view pending customer bookings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approve / reject reservation requests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88170" y="2662034"/>
            <a:ext cx="27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52429" y="2662034"/>
            <a:ext cx="212509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4569252" y="677350"/>
            <a:ext cx="446859" cy="199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5016111" y="354184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</a:t>
            </a:r>
          </a:p>
          <a:p>
            <a:pPr algn="ctr"/>
            <a:r>
              <a:rPr lang="pt-PT" i="1" dirty="0"/>
              <a:t>User Approvals</a:t>
            </a:r>
            <a:endParaRPr lang="pt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6734053" y="677349"/>
            <a:ext cx="302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C74A7-CBAF-4A86-9A8E-DB5E8B3941F8}"/>
              </a:ext>
            </a:extLst>
          </p:cNvPr>
          <p:cNvSpPr txBox="1"/>
          <p:nvPr/>
        </p:nvSpPr>
        <p:spPr>
          <a:xfrm>
            <a:off x="7013531" y="2259723"/>
            <a:ext cx="237452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view User contact details 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reach out to them for any reasons pertinent to their booking</a:t>
            </a:r>
            <a:endParaRPr lang="pt-PT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9307E8-D3D9-4550-B7D8-01232C50449F}"/>
              </a:ext>
            </a:extLst>
          </p:cNvPr>
          <p:cNvSpPr txBox="1"/>
          <p:nvPr/>
        </p:nvSpPr>
        <p:spPr>
          <a:xfrm>
            <a:off x="5021863" y="2347432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User Contacts</a:t>
            </a:r>
            <a:endParaRPr lang="pt-PT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A02653-9696-4D6F-8B75-FE8392F974A0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6739805" y="2670598"/>
            <a:ext cx="273726" cy="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749F4-AAF9-4FD0-A71B-F3063F3DA1B1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4569252" y="2669361"/>
            <a:ext cx="452611" cy="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542009-6635-43EA-BE8C-48D09546FB96}"/>
              </a:ext>
            </a:extLst>
          </p:cNvPr>
          <p:cNvSpPr txBox="1"/>
          <p:nvPr/>
        </p:nvSpPr>
        <p:spPr>
          <a:xfrm>
            <a:off x="7036893" y="1222631"/>
            <a:ext cx="19604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View pending booking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Accept booking requests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F6E90E-D260-43AD-BFF5-7B24B9BE9CD4}"/>
              </a:ext>
            </a:extLst>
          </p:cNvPr>
          <p:cNvSpPr txBox="1"/>
          <p:nvPr/>
        </p:nvSpPr>
        <p:spPr>
          <a:xfrm>
            <a:off x="9590109" y="17207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6097F-78CD-4FBD-8E3D-89D6DF4DF3B7}"/>
              </a:ext>
            </a:extLst>
          </p:cNvPr>
          <p:cNvSpPr txBox="1"/>
          <p:nvPr/>
        </p:nvSpPr>
        <p:spPr>
          <a:xfrm>
            <a:off x="9590109" y="636315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EEF46A-CEE2-4285-A12A-5BDC019C7823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8997351" y="356736"/>
            <a:ext cx="592758" cy="32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98C7B0-6452-46B7-B412-AF4A14D6AF7D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8997351" y="677349"/>
            <a:ext cx="592758" cy="14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9CF0EA-863F-4B87-93E3-6F177A01ECFC}"/>
              </a:ext>
            </a:extLst>
          </p:cNvPr>
          <p:cNvSpPr txBox="1"/>
          <p:nvPr/>
        </p:nvSpPr>
        <p:spPr>
          <a:xfrm>
            <a:off x="7020478" y="3271800"/>
            <a:ext cx="236757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customer contact details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E752A2-B288-4222-AF27-8EA6134CABCD}"/>
              </a:ext>
            </a:extLst>
          </p:cNvPr>
          <p:cNvSpPr txBox="1"/>
          <p:nvPr/>
        </p:nvSpPr>
        <p:spPr>
          <a:xfrm>
            <a:off x="9779885" y="2276173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7B57-7E15-49E6-8D15-17201356DD73}"/>
              </a:ext>
            </a:extLst>
          </p:cNvPr>
          <p:cNvSpPr txBox="1"/>
          <p:nvPr/>
        </p:nvSpPr>
        <p:spPr>
          <a:xfrm>
            <a:off x="9779885" y="2718506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58954B-D878-4AB2-970E-EB578EF5D40F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9388057" y="2460839"/>
            <a:ext cx="391828" cy="21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05B6EF-63F9-426E-9D4C-B1B9FAC0A81D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>
            <a:off x="9388057" y="2675222"/>
            <a:ext cx="391828" cy="22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4544E2-908A-4E85-9BDB-FFAB4C91F27C}"/>
              </a:ext>
            </a:extLst>
          </p:cNvPr>
          <p:cNvSpPr txBox="1"/>
          <p:nvPr/>
        </p:nvSpPr>
        <p:spPr>
          <a:xfrm>
            <a:off x="6995831" y="3984863"/>
            <a:ext cx="23745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access the booking system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amend / Cancel User Bookings</a:t>
            </a:r>
            <a:endParaRPr lang="pt-PT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D5327C-D346-4137-94BB-759A577B9CF5}"/>
              </a:ext>
            </a:extLst>
          </p:cNvPr>
          <p:cNvSpPr txBox="1"/>
          <p:nvPr/>
        </p:nvSpPr>
        <p:spPr>
          <a:xfrm>
            <a:off x="5027611" y="3984864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Booking system</a:t>
            </a:r>
            <a:endParaRPr lang="pt-PT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316211-7B69-4F7D-A4DA-8AA0AD517F53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 flipV="1">
            <a:off x="6745553" y="4308029"/>
            <a:ext cx="2502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29E50EA-BB7A-43AA-AA36-00307C17F34A}"/>
              </a:ext>
            </a:extLst>
          </p:cNvPr>
          <p:cNvSpPr txBox="1"/>
          <p:nvPr/>
        </p:nvSpPr>
        <p:spPr>
          <a:xfrm>
            <a:off x="6995831" y="4807372"/>
            <a:ext cx="237452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Amend / cancel bookings</a:t>
            </a:r>
            <a:endParaRPr lang="pt-PT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2D9F56-6C53-4B75-8DA7-AB0DB606B8B1}"/>
              </a:ext>
            </a:extLst>
          </p:cNvPr>
          <p:cNvSpPr txBox="1"/>
          <p:nvPr/>
        </p:nvSpPr>
        <p:spPr>
          <a:xfrm>
            <a:off x="9785633" y="390408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6D16BA-34F0-4B96-A8B7-8AA79DF37AF3}"/>
              </a:ext>
            </a:extLst>
          </p:cNvPr>
          <p:cNvSpPr txBox="1"/>
          <p:nvPr/>
        </p:nvSpPr>
        <p:spPr>
          <a:xfrm>
            <a:off x="9785633" y="4346413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4E0BC2-3059-4D79-B7D7-EE1408E9D984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9370357" y="4088746"/>
            <a:ext cx="415276" cy="21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F4F28F-B714-4B46-9A6D-3C662B2B2804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9370357" y="4308029"/>
            <a:ext cx="415276" cy="2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84FFEE-D79E-4E23-AA64-24E961933E78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4569252" y="2669361"/>
            <a:ext cx="458359" cy="163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8BA4DA3-0756-4AA8-A065-97779F3E639C}"/>
              </a:ext>
            </a:extLst>
          </p:cNvPr>
          <p:cNvSpPr txBox="1"/>
          <p:nvPr/>
        </p:nvSpPr>
        <p:spPr>
          <a:xfrm>
            <a:off x="6995831" y="5583917"/>
            <a:ext cx="23745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access the menu feature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amend the menu</a:t>
            </a:r>
            <a:endParaRPr lang="pt-PT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1CABD5-4291-4456-96FE-D0AB27E86630}"/>
              </a:ext>
            </a:extLst>
          </p:cNvPr>
          <p:cNvSpPr txBox="1"/>
          <p:nvPr/>
        </p:nvSpPr>
        <p:spPr>
          <a:xfrm>
            <a:off x="5037136" y="5492989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Menu</a:t>
            </a:r>
            <a:endParaRPr lang="pt-PT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5DCA3B6-3019-4E40-81B5-9D3C66021897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755078" y="5816155"/>
            <a:ext cx="240753" cy="9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F36986A-EA44-4547-AFE0-D7930D8F9C13}"/>
              </a:ext>
            </a:extLst>
          </p:cNvPr>
          <p:cNvSpPr txBox="1"/>
          <p:nvPr/>
        </p:nvSpPr>
        <p:spPr>
          <a:xfrm>
            <a:off x="6995830" y="6322581"/>
            <a:ext cx="237452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Upload new PDF</a:t>
            </a:r>
            <a:endParaRPr lang="pt-PT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704A51-3AB2-48B7-9CE8-3115F45D4CC7}"/>
              </a:ext>
            </a:extLst>
          </p:cNvPr>
          <p:cNvSpPr txBox="1"/>
          <p:nvPr/>
        </p:nvSpPr>
        <p:spPr>
          <a:xfrm>
            <a:off x="9795158" y="549793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FFCB3A-039B-4C66-8A77-DEEB0DB10448}"/>
              </a:ext>
            </a:extLst>
          </p:cNvPr>
          <p:cNvSpPr txBox="1"/>
          <p:nvPr/>
        </p:nvSpPr>
        <p:spPr>
          <a:xfrm>
            <a:off x="9795158" y="5940263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C18065-F4E0-457D-9D10-F6220B868105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9370357" y="5682596"/>
            <a:ext cx="424801" cy="2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F52BBA-4300-43E9-8D96-6D8A1CC6DC0B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>
            <a:off x="9370357" y="5907083"/>
            <a:ext cx="424801" cy="2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57AE4DA-B4A5-4739-BE65-4F11A93A702B}"/>
              </a:ext>
            </a:extLst>
          </p:cNvPr>
          <p:cNvCxnSpPr>
            <a:cxnSpLocks/>
            <a:stCxn id="6" idx="3"/>
            <a:endCxn id="79" idx="1"/>
          </p:cNvCxnSpPr>
          <p:nvPr/>
        </p:nvCxnSpPr>
        <p:spPr>
          <a:xfrm>
            <a:off x="4569252" y="2669361"/>
            <a:ext cx="467884" cy="314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2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761CAE0-689A-452B-BD36-21A8917EBEBC}"/>
              </a:ext>
            </a:extLst>
          </p:cNvPr>
          <p:cNvSpPr/>
          <p:nvPr/>
        </p:nvSpPr>
        <p:spPr>
          <a:xfrm>
            <a:off x="197569" y="160638"/>
            <a:ext cx="11796862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229148" y="2893095"/>
            <a:ext cx="6110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i="1" dirty="0">
                <a:solidFill>
                  <a:srgbClr val="FFFFFF"/>
                </a:solidFill>
                <a:effectLst/>
              </a:rPr>
              <a:t>User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121725" y="2756456"/>
            <a:ext cx="75052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3074187" y="1148711"/>
            <a:ext cx="124130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 </a:t>
            </a:r>
          </a:p>
          <a:p>
            <a:pPr algn="ctr"/>
            <a:r>
              <a:rPr lang="pt-PT" i="1" dirty="0">
                <a:effectLst/>
              </a:rPr>
              <a:t>View Menu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520938" y="1056376"/>
            <a:ext cx="16482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“Menu"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see the day’s menu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40213" y="3077761"/>
            <a:ext cx="281512" cy="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72251" y="1471877"/>
            <a:ext cx="1201936" cy="1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4315488" y="1471876"/>
            <a:ext cx="584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4899840" y="1148710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Menu</a:t>
            </a:r>
            <a:endParaRPr lang="pt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6096000" y="1471875"/>
            <a:ext cx="424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EFE7ED7-AB9A-476C-A19D-CCB2274A630F}"/>
              </a:ext>
            </a:extLst>
          </p:cNvPr>
          <p:cNvSpPr txBox="1"/>
          <p:nvPr/>
        </p:nvSpPr>
        <p:spPr>
          <a:xfrm>
            <a:off x="6532201" y="3971999"/>
            <a:ext cx="16482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“Contacts"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see the restaurant’s contact details</a:t>
            </a:r>
            <a:endParaRPr lang="pt-PT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CFDFF4-0A2B-4027-89AE-C0BF5E88A017}"/>
              </a:ext>
            </a:extLst>
          </p:cNvPr>
          <p:cNvSpPr txBox="1"/>
          <p:nvPr/>
        </p:nvSpPr>
        <p:spPr>
          <a:xfrm>
            <a:off x="4894107" y="4248999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Contacts</a:t>
            </a:r>
            <a:endParaRPr lang="pt-PT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5D8C8B-656C-4164-AD20-1E0C19347EDF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4452173" y="4572165"/>
            <a:ext cx="44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136A15-D3B2-4613-872C-84719D9F117A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 flipV="1">
            <a:off x="6090267" y="4572164"/>
            <a:ext cx="441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45898D6-7C91-45CB-9835-2A2FE20A975E}"/>
              </a:ext>
            </a:extLst>
          </p:cNvPr>
          <p:cNvSpPr txBox="1"/>
          <p:nvPr/>
        </p:nvSpPr>
        <p:spPr>
          <a:xfrm>
            <a:off x="2945349" y="4248999"/>
            <a:ext cx="15068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 </a:t>
            </a:r>
          </a:p>
          <a:p>
            <a:pPr algn="ctr"/>
            <a:r>
              <a:rPr lang="pt-PT" i="1" dirty="0">
                <a:effectLst/>
              </a:rPr>
              <a:t>View Contacts</a:t>
            </a:r>
            <a:endParaRPr lang="pt-PT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4AE34-9DA1-4E85-AE8D-FE2B179F4333}"/>
              </a:ext>
            </a:extLst>
          </p:cNvPr>
          <p:cNvCxnSpPr>
            <a:cxnSpLocks/>
            <a:stCxn id="5" idx="3"/>
            <a:endCxn id="77" idx="1"/>
          </p:cNvCxnSpPr>
          <p:nvPr/>
        </p:nvCxnSpPr>
        <p:spPr>
          <a:xfrm>
            <a:off x="1872251" y="3079622"/>
            <a:ext cx="1073098" cy="14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F73C9E-D791-47C6-9AAC-B49265FB19B3}"/>
              </a:ext>
            </a:extLst>
          </p:cNvPr>
          <p:cNvSpPr txBox="1"/>
          <p:nvPr/>
        </p:nvSpPr>
        <p:spPr>
          <a:xfrm>
            <a:off x="9094454" y="1056376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39492-7B7D-4153-B30A-A90A5A2C4967}"/>
              </a:ext>
            </a:extLst>
          </p:cNvPr>
          <p:cNvCxnSpPr>
            <a:cxnSpLocks/>
            <a:stCxn id="7" idx="3"/>
            <a:endCxn id="112" idx="1"/>
          </p:cNvCxnSpPr>
          <p:nvPr/>
        </p:nvCxnSpPr>
        <p:spPr>
          <a:xfrm flipV="1">
            <a:off x="8169215" y="1241042"/>
            <a:ext cx="925239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321B62B-4463-4B36-AE38-4B6BB086262F}"/>
              </a:ext>
            </a:extLst>
          </p:cNvPr>
          <p:cNvSpPr txBox="1"/>
          <p:nvPr/>
        </p:nvSpPr>
        <p:spPr>
          <a:xfrm>
            <a:off x="9094453" y="1518041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8C31988-83CE-43A6-A982-E680DA3C8C1E}"/>
              </a:ext>
            </a:extLst>
          </p:cNvPr>
          <p:cNvCxnSpPr>
            <a:cxnSpLocks/>
            <a:stCxn id="7" idx="3"/>
            <a:endCxn id="120" idx="1"/>
          </p:cNvCxnSpPr>
          <p:nvPr/>
        </p:nvCxnSpPr>
        <p:spPr>
          <a:xfrm>
            <a:off x="8169215" y="1471875"/>
            <a:ext cx="925238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3622E88-5228-42CC-B589-745F384C66B0}"/>
              </a:ext>
            </a:extLst>
          </p:cNvPr>
          <p:cNvSpPr txBox="1"/>
          <p:nvPr/>
        </p:nvSpPr>
        <p:spPr>
          <a:xfrm>
            <a:off x="9094453" y="3974766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AC540F2-6235-4A88-8801-B2DA933C73D4}"/>
              </a:ext>
            </a:extLst>
          </p:cNvPr>
          <p:cNvCxnSpPr>
            <a:cxnSpLocks/>
            <a:stCxn id="68" idx="3"/>
            <a:endCxn id="130" idx="1"/>
          </p:cNvCxnSpPr>
          <p:nvPr/>
        </p:nvCxnSpPr>
        <p:spPr>
          <a:xfrm flipV="1">
            <a:off x="8180477" y="4159432"/>
            <a:ext cx="913976" cy="41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94368F4-350B-46A1-95D4-C202619A5EA2}"/>
              </a:ext>
            </a:extLst>
          </p:cNvPr>
          <p:cNvSpPr txBox="1"/>
          <p:nvPr/>
        </p:nvSpPr>
        <p:spPr>
          <a:xfrm>
            <a:off x="9094454" y="4802996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85A0EF5-EAE9-42AC-8E23-D8D2AF08C05E}"/>
              </a:ext>
            </a:extLst>
          </p:cNvPr>
          <p:cNvCxnSpPr>
            <a:cxnSpLocks/>
            <a:stCxn id="68" idx="3"/>
            <a:endCxn id="134" idx="1"/>
          </p:cNvCxnSpPr>
          <p:nvPr/>
        </p:nvCxnSpPr>
        <p:spPr>
          <a:xfrm>
            <a:off x="8180477" y="4572164"/>
            <a:ext cx="913977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33EECE-7CEC-4454-A119-19A979314FEC}"/>
              </a:ext>
            </a:extLst>
          </p:cNvPr>
          <p:cNvSpPr txBox="1"/>
          <p:nvPr/>
        </p:nvSpPr>
        <p:spPr>
          <a:xfrm>
            <a:off x="6532201" y="2018905"/>
            <a:ext cx="1648277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menu in PDF</a:t>
            </a:r>
            <a:endParaRPr lang="pt-PT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3EBE2-6638-4892-B1D3-39B082768FF8}"/>
              </a:ext>
            </a:extLst>
          </p:cNvPr>
          <p:cNvSpPr txBox="1"/>
          <p:nvPr/>
        </p:nvSpPr>
        <p:spPr>
          <a:xfrm>
            <a:off x="6532201" y="5366298"/>
            <a:ext cx="1648277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contacts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contacts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1255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37C4F5D-279B-45DA-A906-080FDF0F3BF8}"/>
              </a:ext>
            </a:extLst>
          </p:cNvPr>
          <p:cNvSpPr/>
          <p:nvPr/>
        </p:nvSpPr>
        <p:spPr>
          <a:xfrm>
            <a:off x="197569" y="160638"/>
            <a:ext cx="11796862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82178" y="2661887"/>
            <a:ext cx="110318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i="1" dirty="0">
                <a:solidFill>
                  <a:srgbClr val="FFFFFF"/>
                </a:solidFill>
                <a:effectLst/>
              </a:rPr>
              <a:t>Non </a:t>
            </a:r>
          </a:p>
          <a:p>
            <a:r>
              <a:rPr lang="pt-PT" i="1" dirty="0">
                <a:solidFill>
                  <a:srgbClr val="FFFFFF"/>
                </a:solidFill>
                <a:effectLst/>
              </a:rPr>
              <a:t>Signed-in </a:t>
            </a:r>
          </a:p>
          <a:p>
            <a:r>
              <a:rPr lang="pt-PT" i="1" dirty="0">
                <a:solidFill>
                  <a:srgbClr val="FFFFFF"/>
                </a:solidFill>
                <a:effectLst/>
              </a:rPr>
              <a:t>User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649453" y="2803555"/>
            <a:ext cx="8034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 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2816966" y="2803555"/>
            <a:ext cx="93859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</a:t>
            </a:r>
          </a:p>
          <a:p>
            <a:pPr algn="ctr"/>
            <a:r>
              <a:rPr lang="pt-PT" i="1" dirty="0">
                <a:effectLst/>
              </a:rPr>
              <a:t>Register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737795" y="713600"/>
            <a:ext cx="20422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"Register"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create an account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85365" y="3123552"/>
            <a:ext cx="364088" cy="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52878" y="3126721"/>
            <a:ext cx="36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755556" y="1129100"/>
            <a:ext cx="1010759" cy="199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4766315" y="805934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Register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6A5E3-5563-4983-A659-00DAE8EA8E43}"/>
              </a:ext>
            </a:extLst>
          </p:cNvPr>
          <p:cNvSpPr txBox="1"/>
          <p:nvPr/>
        </p:nvSpPr>
        <p:spPr>
          <a:xfrm>
            <a:off x="4766315" y="4039433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Register</a:t>
            </a:r>
            <a:endParaRPr lang="pt-PT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38635-5837-40E3-9116-0233435A83A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55556" y="3126721"/>
            <a:ext cx="1010759" cy="123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5962475" y="1129099"/>
            <a:ext cx="775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C93A42-358B-4426-8397-C4F2AB6F06BF}"/>
              </a:ext>
            </a:extLst>
          </p:cNvPr>
          <p:cNvSpPr txBox="1"/>
          <p:nvPr/>
        </p:nvSpPr>
        <p:spPr>
          <a:xfrm>
            <a:off x="6765331" y="3854766"/>
            <a:ext cx="201470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Register by providing a Email, create a Password</a:t>
            </a:r>
            <a:r>
              <a:rPr lang="en-GB" sz="1200" dirty="0">
                <a:solidFill>
                  <a:srgbClr val="333333"/>
                </a:solidFill>
                <a:effectLst/>
              </a:rPr>
              <a:t>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and confirm Password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obtain access to my account</a:t>
            </a:r>
            <a:endParaRPr lang="pt-PT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765A7A-A570-4AC8-8303-D8B703A04BEA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5962475" y="4362598"/>
            <a:ext cx="802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D43C62-A49B-4671-98A8-1D161F3511E8}"/>
              </a:ext>
            </a:extLst>
          </p:cNvPr>
          <p:cNvSpPr txBox="1"/>
          <p:nvPr/>
        </p:nvSpPr>
        <p:spPr>
          <a:xfrm>
            <a:off x="9580402" y="946466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A9F3A4-BFEC-4AB8-9A34-5CEE73E8542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8780033" y="1129099"/>
            <a:ext cx="800369" cy="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A4E87C-9CDE-43F8-AE72-BC03A687C988}"/>
              </a:ext>
            </a:extLst>
          </p:cNvPr>
          <p:cNvSpPr txBox="1"/>
          <p:nvPr/>
        </p:nvSpPr>
        <p:spPr>
          <a:xfrm>
            <a:off x="9580402" y="1608914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6754C4-7BB1-4F05-B76F-446F40D15EDE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780033" y="1129099"/>
            <a:ext cx="800369" cy="6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38241D-A1B3-465A-B72B-8D7AE66C669D}"/>
              </a:ext>
            </a:extLst>
          </p:cNvPr>
          <p:cNvSpPr txBox="1"/>
          <p:nvPr/>
        </p:nvSpPr>
        <p:spPr>
          <a:xfrm>
            <a:off x="6765332" y="1660936"/>
            <a:ext cx="2014701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Register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register form</a:t>
            </a:r>
            <a:endParaRPr lang="pt-PT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CAA001-556D-40D0-AB1E-189E4A6AE17C}"/>
              </a:ext>
            </a:extLst>
          </p:cNvPr>
          <p:cNvSpPr txBox="1"/>
          <p:nvPr/>
        </p:nvSpPr>
        <p:spPr>
          <a:xfrm>
            <a:off x="9580401" y="374466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7D16A1-0478-4DF3-92A7-8735B7DFDC51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8780033" y="3929326"/>
            <a:ext cx="800368" cy="4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3298A0A-71E8-42DE-9895-A8256630F0BD}"/>
              </a:ext>
            </a:extLst>
          </p:cNvPr>
          <p:cNvSpPr txBox="1"/>
          <p:nvPr/>
        </p:nvSpPr>
        <p:spPr>
          <a:xfrm>
            <a:off x="9580401" y="4593430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119EF7-7BB3-406E-A8DF-BB7E1A1E2131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8780033" y="4362598"/>
            <a:ext cx="800368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2A0D1BC-EDF7-439E-BE10-DEE5EDA22F3B}"/>
              </a:ext>
            </a:extLst>
          </p:cNvPr>
          <p:cNvSpPr txBox="1"/>
          <p:nvPr/>
        </p:nvSpPr>
        <p:spPr>
          <a:xfrm>
            <a:off x="6765332" y="5128737"/>
            <a:ext cx="201470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Insert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Create PW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Confirm PW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Contact number (optional)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87692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8B540E5-5788-4D4C-89A7-FEC48E80CCE5}"/>
              </a:ext>
            </a:extLst>
          </p:cNvPr>
          <p:cNvSpPr/>
          <p:nvPr/>
        </p:nvSpPr>
        <p:spPr>
          <a:xfrm>
            <a:off x="197569" y="160638"/>
            <a:ext cx="11796862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27854" y="2677357"/>
            <a:ext cx="122071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solidFill>
                  <a:srgbClr val="FFFFFF"/>
                </a:solidFill>
                <a:effectLst/>
              </a:rPr>
              <a:t>Registered </a:t>
            </a:r>
          </a:p>
          <a:p>
            <a:pPr algn="ctr"/>
            <a:r>
              <a:rPr lang="pt-PT" i="1" dirty="0">
                <a:solidFill>
                  <a:srgbClr val="FFFFFF"/>
                </a:solidFill>
                <a:effectLst/>
              </a:rPr>
              <a:t>User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691157" y="2677357"/>
            <a:ext cx="75052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2784267" y="2677356"/>
            <a:ext cx="69121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 </a:t>
            </a:r>
          </a:p>
          <a:p>
            <a:pPr algn="ctr"/>
            <a:r>
              <a:rPr lang="pt-PT" i="1" dirty="0">
                <a:effectLst/>
              </a:rPr>
              <a:t>Login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199103" y="566046"/>
            <a:ext cx="188384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Registered</a:t>
            </a:r>
            <a:r>
              <a:rPr lang="en-GB" sz="1200" dirty="0">
                <a:solidFill>
                  <a:srgbClr val="333333"/>
                </a:solidFill>
                <a:effectLst/>
              </a:rPr>
              <a:t>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"Login"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access my </a:t>
            </a:r>
            <a:r>
              <a:rPr lang="en-GB" sz="1200" b="1" dirty="0">
                <a:solidFill>
                  <a:srgbClr val="333333"/>
                </a:solidFill>
              </a:rPr>
              <a:t>account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48573" y="3000523"/>
            <a:ext cx="34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441683" y="3000522"/>
            <a:ext cx="34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475482" y="981546"/>
            <a:ext cx="1126032" cy="20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4601514" y="658380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Login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6A5E3-5563-4983-A659-00DAE8EA8E43}"/>
              </a:ext>
            </a:extLst>
          </p:cNvPr>
          <p:cNvSpPr txBox="1"/>
          <p:nvPr/>
        </p:nvSpPr>
        <p:spPr>
          <a:xfrm>
            <a:off x="4611039" y="2677357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Login</a:t>
            </a:r>
            <a:endParaRPr lang="pt-PT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38635-5837-40E3-9116-0233435A83A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475482" y="3000522"/>
            <a:ext cx="11355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5797674" y="981545"/>
            <a:ext cx="401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C93A42-358B-4426-8397-C4F2AB6F06BF}"/>
              </a:ext>
            </a:extLst>
          </p:cNvPr>
          <p:cNvSpPr txBox="1"/>
          <p:nvPr/>
        </p:nvSpPr>
        <p:spPr>
          <a:xfrm>
            <a:off x="6199103" y="2495746"/>
            <a:ext cx="187432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login by using my Email and Password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access the site’s contents and book a table</a:t>
            </a:r>
            <a:endParaRPr lang="pt-PT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765A7A-A570-4AC8-8303-D8B703A04BEA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5807199" y="3000523"/>
            <a:ext cx="391904" cy="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70FB54-A9DB-4425-A5E9-0C2D6B8ACF25}"/>
              </a:ext>
            </a:extLst>
          </p:cNvPr>
          <p:cNvSpPr txBox="1"/>
          <p:nvPr/>
        </p:nvSpPr>
        <p:spPr>
          <a:xfrm>
            <a:off x="4611039" y="4996699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Login</a:t>
            </a:r>
            <a:endParaRPr lang="pt-P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04175-DDEA-4D0C-AC38-61491BC61CEE}"/>
              </a:ext>
            </a:extLst>
          </p:cNvPr>
          <p:cNvSpPr txBox="1"/>
          <p:nvPr/>
        </p:nvSpPr>
        <p:spPr>
          <a:xfrm>
            <a:off x="6199104" y="4906918"/>
            <a:ext cx="188384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Registered</a:t>
            </a:r>
            <a:r>
              <a:rPr lang="en-GB" sz="1200" dirty="0">
                <a:solidFill>
                  <a:srgbClr val="333333"/>
                </a:solidFill>
                <a:effectLst/>
              </a:rPr>
              <a:t>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"forgot password" feature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reset my password</a:t>
            </a:r>
            <a:endParaRPr lang="pt-PT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32F572-B984-46AF-AACD-28F3A20840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807199" y="5319865"/>
            <a:ext cx="391905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BFE9C9-6FF1-4970-8BCE-4DCBECA4CA9F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3475482" y="3000522"/>
            <a:ext cx="1135557" cy="231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2C5E2F-54E5-43DA-A8B1-271B09B74A43}"/>
              </a:ext>
            </a:extLst>
          </p:cNvPr>
          <p:cNvSpPr txBox="1"/>
          <p:nvPr/>
        </p:nvSpPr>
        <p:spPr>
          <a:xfrm>
            <a:off x="8847157" y="572334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3553E7-E0E4-4F28-A37F-21F6FBF4686E}"/>
              </a:ext>
            </a:extLst>
          </p:cNvPr>
          <p:cNvSpPr txBox="1"/>
          <p:nvPr/>
        </p:nvSpPr>
        <p:spPr>
          <a:xfrm>
            <a:off x="8847158" y="1043629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1340BD-E875-4DA8-8528-FAADD88CFFDD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 flipV="1">
            <a:off x="8082950" y="757000"/>
            <a:ext cx="764207" cy="22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CC9CE0-937A-4552-8E01-A1808C09A6D8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>
            <a:off x="8082950" y="981545"/>
            <a:ext cx="764208" cy="24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F608063-CA80-415A-A51A-0CF4C70FD115}"/>
              </a:ext>
            </a:extLst>
          </p:cNvPr>
          <p:cNvSpPr txBox="1"/>
          <p:nvPr/>
        </p:nvSpPr>
        <p:spPr>
          <a:xfrm>
            <a:off x="6199103" y="1470275"/>
            <a:ext cx="1883847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Login form</a:t>
            </a:r>
            <a:endParaRPr lang="pt-PT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E5807D-89EE-4055-95D2-10F8430802E8}"/>
              </a:ext>
            </a:extLst>
          </p:cNvPr>
          <p:cNvSpPr txBox="1"/>
          <p:nvPr/>
        </p:nvSpPr>
        <p:spPr>
          <a:xfrm>
            <a:off x="6199103" y="3642261"/>
            <a:ext cx="187432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Login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Insert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Insert PW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74D30D-DDAD-4739-A8E1-94AE4D48B9CE}"/>
              </a:ext>
            </a:extLst>
          </p:cNvPr>
          <p:cNvSpPr txBox="1"/>
          <p:nvPr/>
        </p:nvSpPr>
        <p:spPr>
          <a:xfrm>
            <a:off x="8847159" y="2496243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D938A6-59B5-4FF6-8890-B3EF8B56AB97}"/>
              </a:ext>
            </a:extLst>
          </p:cNvPr>
          <p:cNvSpPr txBox="1"/>
          <p:nvPr/>
        </p:nvSpPr>
        <p:spPr>
          <a:xfrm>
            <a:off x="8847158" y="3143756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2D5F4B-A43B-4372-B8FE-698D3F04A830}"/>
              </a:ext>
            </a:extLst>
          </p:cNvPr>
          <p:cNvCxnSpPr>
            <a:cxnSpLocks/>
            <a:stCxn id="36" idx="3"/>
            <a:endCxn id="68" idx="1"/>
          </p:cNvCxnSpPr>
          <p:nvPr/>
        </p:nvCxnSpPr>
        <p:spPr>
          <a:xfrm flipV="1">
            <a:off x="8073425" y="2680909"/>
            <a:ext cx="773734" cy="32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3F4120-EBA2-471C-BF60-121ECA956C0D}"/>
              </a:ext>
            </a:extLst>
          </p:cNvPr>
          <p:cNvCxnSpPr>
            <a:cxnSpLocks/>
            <a:stCxn id="36" idx="3"/>
            <a:endCxn id="70" idx="1"/>
          </p:cNvCxnSpPr>
          <p:nvPr/>
        </p:nvCxnSpPr>
        <p:spPr>
          <a:xfrm>
            <a:off x="8073425" y="3003578"/>
            <a:ext cx="773733" cy="32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190CBB9-4CEA-4A80-BE6B-FBF17BB6D796}"/>
              </a:ext>
            </a:extLst>
          </p:cNvPr>
          <p:cNvSpPr txBox="1"/>
          <p:nvPr/>
        </p:nvSpPr>
        <p:spPr>
          <a:xfrm>
            <a:off x="8847158" y="4906918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B3984B-57BE-4634-8C22-3BADAA06E2C5}"/>
              </a:ext>
            </a:extLst>
          </p:cNvPr>
          <p:cNvSpPr txBox="1"/>
          <p:nvPr/>
        </p:nvSpPr>
        <p:spPr>
          <a:xfrm>
            <a:off x="8847158" y="5402175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9A0EF6-9829-469B-BE3F-EEBB633C006C}"/>
              </a:ext>
            </a:extLst>
          </p:cNvPr>
          <p:cNvCxnSpPr>
            <a:cxnSpLocks/>
            <a:stCxn id="26" idx="3"/>
            <a:endCxn id="77" idx="1"/>
          </p:cNvCxnSpPr>
          <p:nvPr/>
        </p:nvCxnSpPr>
        <p:spPr>
          <a:xfrm flipV="1">
            <a:off x="8082950" y="5091584"/>
            <a:ext cx="764208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E44445-BE8C-422A-9535-97F435C56B01}"/>
              </a:ext>
            </a:extLst>
          </p:cNvPr>
          <p:cNvCxnSpPr>
            <a:cxnSpLocks/>
            <a:stCxn id="26" idx="3"/>
            <a:endCxn id="79" idx="1"/>
          </p:cNvCxnSpPr>
          <p:nvPr/>
        </p:nvCxnSpPr>
        <p:spPr>
          <a:xfrm>
            <a:off x="8082950" y="5322417"/>
            <a:ext cx="764208" cy="26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B8A534D-2A33-4126-9A09-1E92AE819CAF}"/>
              </a:ext>
            </a:extLst>
          </p:cNvPr>
          <p:cNvSpPr txBox="1"/>
          <p:nvPr/>
        </p:nvSpPr>
        <p:spPr>
          <a:xfrm>
            <a:off x="6199103" y="5820049"/>
            <a:ext cx="187432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forgot PW feature to reset PW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098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50C6DB-1558-4FCF-B583-0A96922FB7B7}"/>
              </a:ext>
            </a:extLst>
          </p:cNvPr>
          <p:cNvSpPr/>
          <p:nvPr/>
        </p:nvSpPr>
        <p:spPr>
          <a:xfrm>
            <a:off x="60384" y="160638"/>
            <a:ext cx="12003761" cy="6559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27854" y="2858332"/>
            <a:ext cx="122071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solidFill>
                  <a:srgbClr val="FFFFFF"/>
                </a:solidFill>
                <a:effectLst/>
              </a:rPr>
              <a:t>Registered </a:t>
            </a:r>
          </a:p>
          <a:p>
            <a:pPr algn="ctr"/>
            <a:r>
              <a:rPr lang="pt-PT" i="1" dirty="0">
                <a:solidFill>
                  <a:srgbClr val="FFFFFF"/>
                </a:solidFill>
                <a:effectLst/>
              </a:rPr>
              <a:t>User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691063" y="2858330"/>
            <a:ext cx="75052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2881050" y="2858331"/>
            <a:ext cx="10310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 </a:t>
            </a:r>
          </a:p>
          <a:p>
            <a:pPr algn="ctr"/>
            <a:r>
              <a:rPr lang="pt-PT" i="1" dirty="0"/>
              <a:t>B</a:t>
            </a:r>
            <a:r>
              <a:rPr lang="pt-PT" i="1" dirty="0">
                <a:effectLst/>
              </a:rPr>
              <a:t>ookings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199102" y="308871"/>
            <a:ext cx="264805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Registered</a:t>
            </a:r>
            <a:r>
              <a:rPr lang="en-GB" sz="1200" dirty="0">
                <a:solidFill>
                  <a:srgbClr val="333333"/>
                </a:solidFill>
                <a:effectLst/>
              </a:rPr>
              <a:t>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“make a reservation"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book a table for dinner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348573" y="3181496"/>
            <a:ext cx="3424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41589" y="3181496"/>
            <a:ext cx="439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912102" y="724371"/>
            <a:ext cx="689412" cy="245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4601514" y="401205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booking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6A5E3-5563-4983-A659-00DAE8EA8E43}"/>
              </a:ext>
            </a:extLst>
          </p:cNvPr>
          <p:cNvSpPr txBox="1"/>
          <p:nvPr/>
        </p:nvSpPr>
        <p:spPr>
          <a:xfrm>
            <a:off x="4611039" y="2858332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/>
              <a:t>booking</a:t>
            </a:r>
            <a:endParaRPr lang="pt-PT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38635-5837-40E3-9116-0233435A83A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912102" y="3181497"/>
            <a:ext cx="698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5797674" y="724370"/>
            <a:ext cx="401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C93A42-358B-4426-8397-C4F2AB6F06BF}"/>
              </a:ext>
            </a:extLst>
          </p:cNvPr>
          <p:cNvSpPr txBox="1"/>
          <p:nvPr/>
        </p:nvSpPr>
        <p:spPr>
          <a:xfrm>
            <a:off x="6199100" y="2949180"/>
            <a:ext cx="263035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login into my account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cancel my bookings</a:t>
            </a:r>
            <a:endParaRPr lang="pt-PT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765A7A-A570-4AC8-8303-D8B703A04BEA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5807199" y="3180013"/>
            <a:ext cx="391901" cy="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70FB54-A9DB-4425-A5E9-0C2D6B8ACF25}"/>
              </a:ext>
            </a:extLst>
          </p:cNvPr>
          <p:cNvSpPr txBox="1"/>
          <p:nvPr/>
        </p:nvSpPr>
        <p:spPr>
          <a:xfrm>
            <a:off x="4611039" y="4996699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/>
              <a:t>booking</a:t>
            </a:r>
            <a:endParaRPr lang="pt-P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04175-DDEA-4D0C-AC38-61491BC61CEE}"/>
              </a:ext>
            </a:extLst>
          </p:cNvPr>
          <p:cNvSpPr txBox="1"/>
          <p:nvPr/>
        </p:nvSpPr>
        <p:spPr>
          <a:xfrm>
            <a:off x="6199103" y="5089031"/>
            <a:ext cx="27734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login into my account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amend my bookings</a:t>
            </a:r>
            <a:endParaRPr lang="pt-PT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32F572-B984-46AF-AACD-28F3A20840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07199" y="5319864"/>
            <a:ext cx="391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BFE9C9-6FF1-4970-8BCE-4DCBECA4CA9F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3912102" y="3181497"/>
            <a:ext cx="698937" cy="213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2C5E2F-54E5-43DA-A8B1-271B09B74A43}"/>
              </a:ext>
            </a:extLst>
          </p:cNvPr>
          <p:cNvSpPr txBox="1"/>
          <p:nvPr/>
        </p:nvSpPr>
        <p:spPr>
          <a:xfrm>
            <a:off x="9399607" y="315159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3553E7-E0E4-4F28-A37F-21F6FBF4686E}"/>
              </a:ext>
            </a:extLst>
          </p:cNvPr>
          <p:cNvSpPr txBox="1"/>
          <p:nvPr/>
        </p:nvSpPr>
        <p:spPr>
          <a:xfrm>
            <a:off x="9399608" y="786454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1340BD-E875-4DA8-8528-FAADD88CFFDD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 flipV="1">
            <a:off x="8847157" y="499825"/>
            <a:ext cx="552450" cy="22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CC9CE0-937A-4552-8E01-A1808C09A6D8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>
            <a:off x="8847157" y="724370"/>
            <a:ext cx="552451" cy="24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F608063-CA80-415A-A51A-0CF4C70FD115}"/>
              </a:ext>
            </a:extLst>
          </p:cNvPr>
          <p:cNvSpPr txBox="1"/>
          <p:nvPr/>
        </p:nvSpPr>
        <p:spPr>
          <a:xfrm>
            <a:off x="6199103" y="1260542"/>
            <a:ext cx="2648054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make reservation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calendar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Set number of seats</a:t>
            </a:r>
            <a:endParaRPr lang="pt-PT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E5807D-89EE-4055-95D2-10F8430802E8}"/>
              </a:ext>
            </a:extLst>
          </p:cNvPr>
          <p:cNvSpPr txBox="1"/>
          <p:nvPr/>
        </p:nvSpPr>
        <p:spPr>
          <a:xfrm>
            <a:off x="6216798" y="3609975"/>
            <a:ext cx="2630359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current bookings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Cancel bookings</a:t>
            </a:r>
            <a:endParaRPr lang="pt-PT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74D30D-DDAD-4739-A8E1-94AE4D48B9CE}"/>
              </a:ext>
            </a:extLst>
          </p:cNvPr>
          <p:cNvSpPr txBox="1"/>
          <p:nvPr/>
        </p:nvSpPr>
        <p:spPr>
          <a:xfrm>
            <a:off x="9399609" y="2743893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D938A6-59B5-4FF6-8890-B3EF8B56AB97}"/>
              </a:ext>
            </a:extLst>
          </p:cNvPr>
          <p:cNvSpPr txBox="1"/>
          <p:nvPr/>
        </p:nvSpPr>
        <p:spPr>
          <a:xfrm>
            <a:off x="9399608" y="3391406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2D5F4B-A43B-4372-B8FE-698D3F04A830}"/>
              </a:ext>
            </a:extLst>
          </p:cNvPr>
          <p:cNvCxnSpPr>
            <a:cxnSpLocks/>
            <a:stCxn id="36" idx="3"/>
            <a:endCxn id="68" idx="1"/>
          </p:cNvCxnSpPr>
          <p:nvPr/>
        </p:nvCxnSpPr>
        <p:spPr>
          <a:xfrm flipV="1">
            <a:off x="8829459" y="2928559"/>
            <a:ext cx="570150" cy="25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3F4120-EBA2-471C-BF60-121ECA956C0D}"/>
              </a:ext>
            </a:extLst>
          </p:cNvPr>
          <p:cNvCxnSpPr>
            <a:cxnSpLocks/>
            <a:stCxn id="36" idx="3"/>
            <a:endCxn id="70" idx="1"/>
          </p:cNvCxnSpPr>
          <p:nvPr/>
        </p:nvCxnSpPr>
        <p:spPr>
          <a:xfrm>
            <a:off x="8829459" y="3180013"/>
            <a:ext cx="570149" cy="39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190CBB9-4CEA-4A80-BE6B-FBF17BB6D796}"/>
              </a:ext>
            </a:extLst>
          </p:cNvPr>
          <p:cNvSpPr txBox="1"/>
          <p:nvPr/>
        </p:nvSpPr>
        <p:spPr>
          <a:xfrm>
            <a:off x="9399608" y="4906918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B3984B-57BE-4634-8C22-3BADAA06E2C5}"/>
              </a:ext>
            </a:extLst>
          </p:cNvPr>
          <p:cNvSpPr txBox="1"/>
          <p:nvPr/>
        </p:nvSpPr>
        <p:spPr>
          <a:xfrm>
            <a:off x="9399608" y="5402175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9A0EF6-9829-469B-BE3F-EEBB633C006C}"/>
              </a:ext>
            </a:extLst>
          </p:cNvPr>
          <p:cNvCxnSpPr>
            <a:cxnSpLocks/>
            <a:stCxn id="26" idx="3"/>
            <a:endCxn id="77" idx="1"/>
          </p:cNvCxnSpPr>
          <p:nvPr/>
        </p:nvCxnSpPr>
        <p:spPr>
          <a:xfrm flipV="1">
            <a:off x="8972550" y="5091584"/>
            <a:ext cx="427058" cy="22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E44445-BE8C-422A-9535-97F435C56B01}"/>
              </a:ext>
            </a:extLst>
          </p:cNvPr>
          <p:cNvCxnSpPr>
            <a:cxnSpLocks/>
            <a:stCxn id="26" idx="3"/>
            <a:endCxn id="79" idx="1"/>
          </p:cNvCxnSpPr>
          <p:nvPr/>
        </p:nvCxnSpPr>
        <p:spPr>
          <a:xfrm>
            <a:off x="8972550" y="5319864"/>
            <a:ext cx="427058" cy="26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B8A534D-2A33-4126-9A09-1E92AE819CAF}"/>
              </a:ext>
            </a:extLst>
          </p:cNvPr>
          <p:cNvSpPr txBox="1"/>
          <p:nvPr/>
        </p:nvSpPr>
        <p:spPr>
          <a:xfrm>
            <a:off x="6199100" y="5735362"/>
            <a:ext cx="277345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current bookings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Amend bookings times / No. of seats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2851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AE273-CB3A-49E7-A6F0-9185D8D6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48" y="1486016"/>
            <a:ext cx="6846704" cy="3885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28F58D-AB73-4A24-9C34-6366C57093B6}"/>
              </a:ext>
            </a:extLst>
          </p:cNvPr>
          <p:cNvSpPr txBox="1"/>
          <p:nvPr/>
        </p:nvSpPr>
        <p:spPr>
          <a:xfrm>
            <a:off x="4336211" y="405441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requirement assessment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DAC8-6460-4CB6-97A0-882BE595AE77}"/>
              </a:ext>
            </a:extLst>
          </p:cNvPr>
          <p:cNvSpPr txBox="1"/>
          <p:nvPr/>
        </p:nvSpPr>
        <p:spPr>
          <a:xfrm>
            <a:off x="3756802" y="945728"/>
            <a:ext cx="467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Page – No </a:t>
            </a:r>
            <a:r>
              <a:rPr lang="en-GB" dirty="0" err="1"/>
              <a:t>db</a:t>
            </a:r>
            <a:r>
              <a:rPr lang="en-GB" dirty="0"/>
              <a:t> required(Just HTML &amp; CSS)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801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967</Words>
  <Application>Microsoft Office PowerPoint</Application>
  <PresentationFormat>Widescreen</PresentationFormat>
  <Paragraphs>264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Piedade</dc:creator>
  <cp:lastModifiedBy>Ricardo Piedade</cp:lastModifiedBy>
  <cp:revision>34</cp:revision>
  <dcterms:created xsi:type="dcterms:W3CDTF">2022-02-15T20:43:19Z</dcterms:created>
  <dcterms:modified xsi:type="dcterms:W3CDTF">2022-03-30T11:32:06Z</dcterms:modified>
</cp:coreProperties>
</file>