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70" r:id="rId4"/>
    <p:sldId id="279" r:id="rId5"/>
    <p:sldId id="280" r:id="rId6"/>
    <p:sldId id="267" r:id="rId7"/>
    <p:sldId id="271" r:id="rId8"/>
    <p:sldId id="297" r:id="rId9"/>
    <p:sldId id="262" r:id="rId10"/>
    <p:sldId id="277" r:id="rId11"/>
    <p:sldId id="278" r:id="rId12"/>
    <p:sldId id="276" r:id="rId13"/>
    <p:sldId id="272" r:id="rId14"/>
    <p:sldId id="283" r:id="rId15"/>
    <p:sldId id="282" r:id="rId16"/>
    <p:sldId id="281" r:id="rId17"/>
    <p:sldId id="284" r:id="rId18"/>
    <p:sldId id="289" r:id="rId19"/>
    <p:sldId id="293" r:id="rId20"/>
    <p:sldId id="294" r:id="rId21"/>
    <p:sldId id="295" r:id="rId22"/>
    <p:sldId id="296" r:id="rId23"/>
    <p:sldId id="298" r:id="rId24"/>
    <p:sldId id="299" r:id="rId25"/>
    <p:sldId id="25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en James" initials="GJ" lastIdx="14" clrIdx="0">
    <p:extLst>
      <p:ext uri="{19B8F6BF-5375-455C-9EA6-DF929625EA0E}">
        <p15:presenceInfo xmlns:p15="http://schemas.microsoft.com/office/powerpoint/2012/main" userId="S::JGreen@martinbrower.com::ddeb8b85-e579-449b-907e-78cd1bbe58d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E81"/>
    <a:srgbClr val="1B736B"/>
    <a:srgbClr val="C00000"/>
    <a:srgbClr val="249C91"/>
    <a:srgbClr val="26A69A"/>
    <a:srgbClr val="0C2668"/>
    <a:srgbClr val="91562E"/>
    <a:srgbClr val="00BCD4"/>
    <a:srgbClr val="FFFF5B"/>
    <a:srgbClr val="B83A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71" autoAdjust="0"/>
    <p:restoredTop sz="94660"/>
  </p:normalViewPr>
  <p:slideViewPr>
    <p:cSldViewPr snapToGrid="0">
      <p:cViewPr varScale="1">
        <p:scale>
          <a:sx n="85" d="100"/>
          <a:sy n="85" d="100"/>
        </p:scale>
        <p:origin x="2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6T10:26:36.528" idx="1">
    <p:pos x="10" y="10"/>
    <p:text>Collapsible for each request</p:text>
    <p:extLst>
      <p:ext uri="{C676402C-5697-4E1C-873F-D02D1690AC5C}">
        <p15:threadingInfo xmlns:p15="http://schemas.microsoft.com/office/powerpoint/2012/main" timeZoneBias="-60"/>
      </p:ext>
    </p:extLst>
  </p:cm>
  <p:cm authorId="1" dt="2019-10-06T10:28:29.628" idx="2">
    <p:pos x="10" y="123"/>
    <p:text>Extended Navbar with Tabs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  <p:cm authorId="1" dt="2019-10-06T10:29:05.520" idx="3">
    <p:pos x="10" y="236"/>
    <p:text>Navbar - tabs and headers depending on the page display. Current will show headings for ACTION status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  <p:cm authorId="1" dt="2019-10-06T10:31:22.175" idx="4">
    <p:pos x="10" y="349"/>
    <p:text>Fixed Navbar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6T10:32:45.086" idx="5">
    <p:pos x="10" y="10"/>
    <p:text>Table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6T10:59:08.923" idx="6">
    <p:pos x="10" y="10"/>
    <p:text>Forms -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6T11:56:01.827" idx="14">
    <p:pos x="10" y="10"/>
    <p:text>CSS Transitions - Existing Product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6T11:00:21.141" idx="7">
    <p:pos x="10" y="10"/>
    <p:text>Existing Products - Swtich
Case Orientation = Switch</p:text>
    <p:extLst>
      <p:ext uri="{C676402C-5697-4E1C-873F-D02D1690AC5C}">
        <p15:threadingInfo xmlns:p15="http://schemas.microsoft.com/office/powerpoint/2012/main" timeZoneBias="-60"/>
      </p:ext>
    </p:extLst>
  </p:cm>
  <p:cm authorId="1" dt="2019-10-06T11:01:32.649" idx="9">
    <p:pos x="123" y="123"/>
    <p:text>Choose procut - Select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6T11:02:11.617" idx="10">
    <p:pos x="10" y="10"/>
    <p:text>Sidenav</p:text>
    <p:extLst>
      <p:ext uri="{C676402C-5697-4E1C-873F-D02D1690AC5C}">
        <p15:threadingInfo xmlns:p15="http://schemas.microsoft.com/office/powerpoint/2012/main" timeZoneBias="-60"/>
      </p:ext>
    </p:extLst>
  </p:cm>
  <p:cm authorId="1" dt="2019-10-06T11:02:36.780" idx="11">
    <p:pos x="123" y="123"/>
    <p:text>Buttons - Dropdown (e.g. H&amp;S = 1. View. 2. Checks. 3. Approval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6T11:08:40.278" idx="12">
    <p:pos x="10" y="10"/>
    <p:text>Download link to PDF</p:text>
    <p:extLst>
      <p:ext uri="{C676402C-5697-4E1C-873F-D02D1690AC5C}">
        <p15:threadingInfo xmlns:p15="http://schemas.microsoft.com/office/powerpoint/2012/main" timeZoneBias="-60"/>
      </p:ext>
    </p:extLst>
  </p:cm>
  <p:cm authorId="1" dt="2019-10-06T11:09:03.304" idx="13">
    <p:pos x="123" y="123"/>
    <p:text>Navbar - Tabs used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EE14-713A-4342-AF5B-77E827ED3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F71C6-1BF2-4219-B935-FC009A602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51930-D5D3-44FE-B0C4-ABA48B17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37E7-1540-4E0A-9195-37CCB8805044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A2822-D08E-40E4-B905-9B2D70DE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C2609-11F6-4D57-A199-F4C47D16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BE59-3A4B-4C98-B214-C656257530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6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6E7B-5E83-4FE6-B691-9F36358B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2A27F-8658-42D1-9A8D-FE0C3DE47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35B46-A0C5-4435-8260-F24BD95E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37E7-1540-4E0A-9195-37CCB8805044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31DB9-14C0-4252-812B-8CC27A6E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651BA-FC35-4B8E-9811-701ED1DF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BE59-3A4B-4C98-B214-C656257530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96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97D289-AD34-4804-8252-AD929A87D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D18A4-164E-40A1-B0B2-3E994E022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A616C-0CB4-4C5D-BF3C-005D6F61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37E7-1540-4E0A-9195-37CCB8805044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AC449-D2B7-4F22-9FD7-6BF5D205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70524-D5AE-4A04-AE74-8175CFF2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BE59-3A4B-4C98-B214-C656257530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6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856BA-47AB-4AB5-A39C-1473FFA7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4B1DB-0555-49CD-AAB2-1637654CE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39C74-9CAD-4A66-B691-F532CA82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37E7-1540-4E0A-9195-37CCB8805044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F8766-5366-4C2E-BF1E-58039CF8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3C9FE-1CBF-4825-A7C6-DE40386A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BE59-3A4B-4C98-B214-C656257530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30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749F-8588-4ED2-913E-8CB0F94C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7AA0D-96F1-42A2-86A5-1E1E4D981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85A71-A3E6-42DE-9A70-A9A0D6C15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37E7-1540-4E0A-9195-37CCB8805044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2523E-4EEA-495A-AB6C-272CE2CC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D0BF8-ED9A-40F8-BC65-F63C9076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BE59-3A4B-4C98-B214-C656257530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2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BFEF1-00D6-4184-9920-E7FA9614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2486A-3BF6-4EDF-9644-8779FE042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77C95-5570-4F04-BEE5-5B784671F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07618-52AF-4285-A6BC-2E9383E0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37E7-1540-4E0A-9195-37CCB8805044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EE316-7858-4ED5-90C1-2F86323B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A530F-F6AD-416C-9F7D-5CB58DF1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BE59-3A4B-4C98-B214-C656257530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28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FE3E-468B-4A3B-BAE3-83F9D0A9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825BC-E908-42AD-AC82-A80D7A9D2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7A04A-CAD3-4BCA-BEB7-F5CBB51A1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8A986-7C49-447A-9EDA-273673048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045A9-1022-4FB6-B7F9-D82477BAA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3C4FF-1DC6-4C61-AF5F-7F5C21F0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37E7-1540-4E0A-9195-37CCB8805044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6768C-6244-4ABC-821C-8B3CBCA18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EA445-1C1C-4032-B225-CC698E5C0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BE59-3A4B-4C98-B214-C656257530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40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EBC2-A1D0-48CA-87F0-F7369D063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6D11B-7941-41A7-9A23-AFB32233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37E7-1540-4E0A-9195-37CCB8805044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708E7-C900-49D6-ACBA-2A4DA62D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F8282-7A62-4B26-9779-F536AF77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BE59-3A4B-4C98-B214-C656257530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18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5E9B28-B25A-4632-821F-F8472029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37E7-1540-4E0A-9195-37CCB8805044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ED15E-991C-4481-9055-D669167D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E97C8-AD6B-4959-95A4-C4A67DE2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BE59-3A4B-4C98-B214-C656257530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42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584D-6EFA-43C7-896F-D3AEC056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73AF-3F39-4832-9927-DC5A4746F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93155-D3A9-40B0-9D65-9091E2405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92125-7465-42AE-AECC-98EB9E3C9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37E7-1540-4E0A-9195-37CCB8805044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D25D1-5322-46AC-ACDF-D1E97BC4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6960F-613E-4233-AFC7-B73E2D4B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BE59-3A4B-4C98-B214-C656257530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47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F7D6-CEAE-4AD3-A25C-74BBE02E7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15967C-0017-4F0C-A1AE-E7BC48E54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F94C3-A96E-4D11-BA3E-E5CAF6D1C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82F69-5389-4C7B-BDD9-AA8190BF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37E7-1540-4E0A-9195-37CCB8805044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F4EDD-E0C0-4332-944E-550A5D38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F2D7D-238A-4FBB-BEFF-D65ED755C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BE59-3A4B-4C98-B214-C656257530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15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BEFDA-7ADE-48C1-8E27-A3CEA8CE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28945-EDD6-47B1-9BE3-4A15B58FF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89DBA-57E8-4506-8F0E-E0C3EE42D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237E7-1540-4E0A-9195-37CCB8805044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6717C-F658-4F0D-AADE-07D6AA3AC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82007-A84C-4472-8C16-21B90AA56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2BE59-3A4B-4C98-B214-C656257530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45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7.xml"/><Relationship Id="rId3" Type="http://schemas.openxmlformats.org/officeDocument/2006/relationships/image" Target="../media/image2.png"/><Relationship Id="rId7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3.sv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12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21.svg"/><Relationship Id="rId5" Type="http://schemas.openxmlformats.org/officeDocument/2006/relationships/image" Target="../media/image3.png"/><Relationship Id="rId10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comments" Target="../comments/comment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4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D71911-79AB-4530-A4D5-8F9D6D99BE1D}"/>
              </a:ext>
            </a:extLst>
          </p:cNvPr>
          <p:cNvSpPr/>
          <p:nvPr/>
        </p:nvSpPr>
        <p:spPr>
          <a:xfrm>
            <a:off x="0" y="0"/>
            <a:ext cx="12192000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6CF89-F9EE-4720-A268-A51049D93811}"/>
              </a:ext>
            </a:extLst>
          </p:cNvPr>
          <p:cNvSpPr/>
          <p:nvPr/>
        </p:nvSpPr>
        <p:spPr>
          <a:xfrm>
            <a:off x="8593593" y="0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EF794-8499-44C9-942C-EA54FED0FFFF}"/>
              </a:ext>
            </a:extLst>
          </p:cNvPr>
          <p:cNvSpPr/>
          <p:nvPr/>
        </p:nvSpPr>
        <p:spPr>
          <a:xfrm>
            <a:off x="9792079" y="-1"/>
            <a:ext cx="1198486" cy="73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Analytics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E2C61-60FF-4319-BA11-13FCCBFB517C}"/>
              </a:ext>
            </a:extLst>
          </p:cNvPr>
          <p:cNvSpPr/>
          <p:nvPr/>
        </p:nvSpPr>
        <p:spPr>
          <a:xfrm>
            <a:off x="10990565" y="-2"/>
            <a:ext cx="1198486" cy="736847"/>
          </a:xfrm>
          <a:prstGeom prst="rect">
            <a:avLst/>
          </a:prstGeom>
          <a:solidFill>
            <a:srgbClr val="9156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Archives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32B737-6698-475E-94F4-1272FCB57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0" r="48097"/>
          <a:stretch/>
        </p:blipFill>
        <p:spPr bwMode="auto">
          <a:xfrm>
            <a:off x="0" y="-1"/>
            <a:ext cx="1142042" cy="7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E806C90-67D4-4D2A-BD74-DC343E4D0A61}"/>
              </a:ext>
            </a:extLst>
          </p:cNvPr>
          <p:cNvSpPr/>
          <p:nvPr/>
        </p:nvSpPr>
        <p:spPr>
          <a:xfrm>
            <a:off x="-1" y="1464816"/>
            <a:ext cx="12189051" cy="1331650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175EFB1-665A-4C6C-A1A3-29D427F8A5ED}"/>
              </a:ext>
            </a:extLst>
          </p:cNvPr>
          <p:cNvSpPr/>
          <p:nvPr/>
        </p:nvSpPr>
        <p:spPr>
          <a:xfrm>
            <a:off x="1319596" y="1770640"/>
            <a:ext cx="1499866" cy="72000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CD4CC5-7D21-4FB5-A264-C46A7B4EE2A2}"/>
              </a:ext>
            </a:extLst>
          </p:cNvPr>
          <p:cNvSpPr txBox="1"/>
          <p:nvPr/>
        </p:nvSpPr>
        <p:spPr>
          <a:xfrm>
            <a:off x="3135881" y="1945974"/>
            <a:ext cx="173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Chicken Nuggets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7FA0D9-A90D-4A1D-A3A2-678AE56EE86C}"/>
              </a:ext>
            </a:extLst>
          </p:cNvPr>
          <p:cNvSpPr/>
          <p:nvPr/>
        </p:nvSpPr>
        <p:spPr>
          <a:xfrm>
            <a:off x="11497240" y="1954404"/>
            <a:ext cx="360000" cy="360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D72181-9365-4498-A127-3AB7C9EB3DC7}"/>
              </a:ext>
            </a:extLst>
          </p:cNvPr>
          <p:cNvSpPr/>
          <p:nvPr/>
        </p:nvSpPr>
        <p:spPr>
          <a:xfrm>
            <a:off x="10497804" y="1954404"/>
            <a:ext cx="360000" cy="360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BA3E5F8-B57C-4DC2-AAF5-E63E20EC1EAD}"/>
              </a:ext>
            </a:extLst>
          </p:cNvPr>
          <p:cNvSpPr/>
          <p:nvPr/>
        </p:nvSpPr>
        <p:spPr>
          <a:xfrm>
            <a:off x="9508279" y="1954404"/>
            <a:ext cx="360000" cy="36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D41EE9-E72C-43DC-A95B-A53C8F792FC1}"/>
              </a:ext>
            </a:extLst>
          </p:cNvPr>
          <p:cNvSpPr/>
          <p:nvPr/>
        </p:nvSpPr>
        <p:spPr>
          <a:xfrm>
            <a:off x="8470743" y="1954404"/>
            <a:ext cx="360000" cy="360000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D13B638-EDB3-44B2-8397-F6C744D84BEA}"/>
              </a:ext>
            </a:extLst>
          </p:cNvPr>
          <p:cNvGrpSpPr/>
          <p:nvPr/>
        </p:nvGrpSpPr>
        <p:grpSpPr>
          <a:xfrm>
            <a:off x="145330" y="1768083"/>
            <a:ext cx="720000" cy="720000"/>
            <a:chOff x="145330" y="1768083"/>
            <a:chExt cx="720000" cy="720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FC9A3FA-3FDE-4EEE-A649-E2B1EE620AEA}"/>
                </a:ext>
              </a:extLst>
            </p:cNvPr>
            <p:cNvSpPr/>
            <p:nvPr/>
          </p:nvSpPr>
          <p:spPr>
            <a:xfrm>
              <a:off x="145330" y="1768083"/>
              <a:ext cx="720000" cy="72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9" name="Picture 4" descr="Image result for meat ICON">
              <a:extLst>
                <a:ext uri="{FF2B5EF4-FFF2-40B4-BE49-F238E27FC236}">
                  <a16:creationId xmlns:a16="http://schemas.microsoft.com/office/drawing/2014/main" id="{A020A3D4-D8AE-4C63-9C73-2FF1135E6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473" y="1829661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E48DB-4FC1-496E-8D6C-0175824E2950}"/>
              </a:ext>
            </a:extLst>
          </p:cNvPr>
          <p:cNvSpPr/>
          <p:nvPr/>
        </p:nvSpPr>
        <p:spPr>
          <a:xfrm>
            <a:off x="7392158" y="-4315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279E04-411F-4683-9F93-4858A0B12F0C}"/>
              </a:ext>
            </a:extLst>
          </p:cNvPr>
          <p:cNvSpPr/>
          <p:nvPr/>
        </p:nvSpPr>
        <p:spPr>
          <a:xfrm>
            <a:off x="8142444" y="732531"/>
            <a:ext cx="1010699" cy="73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D2E81"/>
                </a:solidFill>
              </a:rPr>
              <a:t>Health &amp; Safety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D79DF54-67A3-482B-A830-656D43FC67CE}"/>
              </a:ext>
            </a:extLst>
          </p:cNvPr>
          <p:cNvSpPr/>
          <p:nvPr/>
        </p:nvSpPr>
        <p:spPr>
          <a:xfrm>
            <a:off x="9153143" y="732531"/>
            <a:ext cx="1010699" cy="73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D2E81"/>
                </a:solidFill>
              </a:rPr>
              <a:t>Quality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8BDBC-7ACD-4193-AFA6-80210FD64B6B}"/>
              </a:ext>
            </a:extLst>
          </p:cNvPr>
          <p:cNvSpPr/>
          <p:nvPr/>
        </p:nvSpPr>
        <p:spPr>
          <a:xfrm>
            <a:off x="10163842" y="732531"/>
            <a:ext cx="1010699" cy="73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D2E81"/>
                </a:solidFill>
              </a:rPr>
              <a:t>Cage Fill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2105CE2-FC39-4251-9464-AA65B4D082A3}"/>
              </a:ext>
            </a:extLst>
          </p:cNvPr>
          <p:cNvSpPr/>
          <p:nvPr/>
        </p:nvSpPr>
        <p:spPr>
          <a:xfrm>
            <a:off x="11175969" y="732531"/>
            <a:ext cx="1010699" cy="73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D2E81"/>
                </a:solidFill>
              </a:rPr>
              <a:t>Restaurant Impact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436A17C-9FCD-4A4A-8B16-8A2A685B112F}"/>
              </a:ext>
            </a:extLst>
          </p:cNvPr>
          <p:cNvGrpSpPr/>
          <p:nvPr/>
        </p:nvGrpSpPr>
        <p:grpSpPr>
          <a:xfrm>
            <a:off x="-2950" y="2858610"/>
            <a:ext cx="12189051" cy="4148070"/>
            <a:chOff x="-2950" y="2858610"/>
            <a:chExt cx="12189051" cy="414807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131A797-02F5-4566-874F-D970C219AA41}"/>
                </a:ext>
              </a:extLst>
            </p:cNvPr>
            <p:cNvSpPr/>
            <p:nvPr/>
          </p:nvSpPr>
          <p:spPr>
            <a:xfrm>
              <a:off x="-2950" y="2858610"/>
              <a:ext cx="12189051" cy="1331650"/>
            </a:xfrm>
            <a:prstGeom prst="rect">
              <a:avLst/>
            </a:prstGeom>
            <a:solidFill>
              <a:srgbClr val="0D2E8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B6BFD2C-C06B-4649-A9D8-F653342FBADD}"/>
                </a:ext>
              </a:extLst>
            </p:cNvPr>
            <p:cNvSpPr/>
            <p:nvPr/>
          </p:nvSpPr>
          <p:spPr>
            <a:xfrm>
              <a:off x="1316647" y="3164434"/>
              <a:ext cx="1499866" cy="720000"/>
            </a:xfrm>
            <a:prstGeom prst="roundRect">
              <a:avLst>
                <a:gd name="adj" fmla="val 1871"/>
              </a:avLst>
            </a:prstGeom>
            <a:solidFill>
              <a:srgbClr val="26A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ACTION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3595904-BF85-4F5B-8414-CE8F5B029D2B}"/>
                </a:ext>
              </a:extLst>
            </p:cNvPr>
            <p:cNvSpPr txBox="1"/>
            <p:nvPr/>
          </p:nvSpPr>
          <p:spPr>
            <a:xfrm>
              <a:off x="3135881" y="3348198"/>
              <a:ext cx="1477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Shred Lettuce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38054D4-36BD-4C24-ABA1-5101616685E6}"/>
                </a:ext>
              </a:extLst>
            </p:cNvPr>
            <p:cNvSpPr/>
            <p:nvPr/>
          </p:nvSpPr>
          <p:spPr>
            <a:xfrm>
              <a:off x="11494291" y="3348198"/>
              <a:ext cx="360000" cy="36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E26355D-36C6-44C1-A23C-7E1A5C95BA71}"/>
                </a:ext>
              </a:extLst>
            </p:cNvPr>
            <p:cNvSpPr/>
            <p:nvPr/>
          </p:nvSpPr>
          <p:spPr>
            <a:xfrm>
              <a:off x="10494855" y="3348198"/>
              <a:ext cx="360000" cy="36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1D7328A-F7D9-413F-B41B-21A61143C27E}"/>
                </a:ext>
              </a:extLst>
            </p:cNvPr>
            <p:cNvSpPr/>
            <p:nvPr/>
          </p:nvSpPr>
          <p:spPr>
            <a:xfrm>
              <a:off x="9505330" y="3348198"/>
              <a:ext cx="360000" cy="36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8F119C-9C55-4251-949D-AE4A8891D3C6}"/>
                </a:ext>
              </a:extLst>
            </p:cNvPr>
            <p:cNvSpPr/>
            <p:nvPr/>
          </p:nvSpPr>
          <p:spPr>
            <a:xfrm>
              <a:off x="8467794" y="3348198"/>
              <a:ext cx="360000" cy="36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733729A-610B-4152-B869-B5EEDD3EDC6E}"/>
                </a:ext>
              </a:extLst>
            </p:cNvPr>
            <p:cNvGrpSpPr/>
            <p:nvPr/>
          </p:nvGrpSpPr>
          <p:grpSpPr>
            <a:xfrm>
              <a:off x="145330" y="3164434"/>
              <a:ext cx="720000" cy="720000"/>
              <a:chOff x="4226795" y="2247253"/>
              <a:chExt cx="1080000" cy="108000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89901D4-6A81-4EC8-9D76-9BE99765EAA7}"/>
                  </a:ext>
                </a:extLst>
              </p:cNvPr>
              <p:cNvSpPr/>
              <p:nvPr/>
            </p:nvSpPr>
            <p:spPr>
              <a:xfrm>
                <a:off x="4226795" y="2247253"/>
                <a:ext cx="1080000" cy="1080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8" name="Picture 14" descr="Image result for salad ICON">
                <a:extLst>
                  <a:ext uri="{FF2B5EF4-FFF2-40B4-BE49-F238E27FC236}">
                    <a16:creationId xmlns:a16="http://schemas.microsoft.com/office/drawing/2014/main" id="{2AAF775C-9FB5-45F7-BA1F-5B7330E4A2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795" y="2427253"/>
                <a:ext cx="720000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2D8B439-8AC7-424B-9D0F-72E3C7AEF080}"/>
                </a:ext>
              </a:extLst>
            </p:cNvPr>
            <p:cNvSpPr/>
            <p:nvPr/>
          </p:nvSpPr>
          <p:spPr>
            <a:xfrm>
              <a:off x="-2950" y="4266820"/>
              <a:ext cx="12189051" cy="1331650"/>
            </a:xfrm>
            <a:prstGeom prst="rect">
              <a:avLst/>
            </a:prstGeom>
            <a:solidFill>
              <a:srgbClr val="0D2E8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E56A5BF-E3A7-40F1-B609-F4107B1CE26C}"/>
                </a:ext>
              </a:extLst>
            </p:cNvPr>
            <p:cNvSpPr/>
            <p:nvPr/>
          </p:nvSpPr>
          <p:spPr>
            <a:xfrm>
              <a:off x="1316647" y="4572644"/>
              <a:ext cx="1499866" cy="720000"/>
            </a:xfrm>
            <a:prstGeom prst="roundRect">
              <a:avLst>
                <a:gd name="adj" fmla="val 1871"/>
              </a:avLst>
            </a:prstGeom>
            <a:solidFill>
              <a:srgbClr val="26A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ACTION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A9BD8C0-A6CE-429A-98DA-EE3D89624CD0}"/>
                </a:ext>
              </a:extLst>
            </p:cNvPr>
            <p:cNvSpPr txBox="1"/>
            <p:nvPr/>
          </p:nvSpPr>
          <p:spPr>
            <a:xfrm>
              <a:off x="3132932" y="4747978"/>
              <a:ext cx="229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Clam Quarter Pounder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A0B7ED5-D4AC-4A85-A15F-FC2C25B016E1}"/>
                </a:ext>
              </a:extLst>
            </p:cNvPr>
            <p:cNvSpPr/>
            <p:nvPr/>
          </p:nvSpPr>
          <p:spPr>
            <a:xfrm>
              <a:off x="11494291" y="4756408"/>
              <a:ext cx="360000" cy="36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0375E11-CD2E-402A-B6C4-EEC7B0559471}"/>
                </a:ext>
              </a:extLst>
            </p:cNvPr>
            <p:cNvSpPr/>
            <p:nvPr/>
          </p:nvSpPr>
          <p:spPr>
            <a:xfrm>
              <a:off x="10494855" y="4756408"/>
              <a:ext cx="360000" cy="36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4917D45-9C3D-4D9B-B2CF-36FD41D607A9}"/>
                </a:ext>
              </a:extLst>
            </p:cNvPr>
            <p:cNvSpPr/>
            <p:nvPr/>
          </p:nvSpPr>
          <p:spPr>
            <a:xfrm>
              <a:off x="9505330" y="4756408"/>
              <a:ext cx="360000" cy="3600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2A6F23B-65EB-43E3-9CAF-9F89743B0D39}"/>
                </a:ext>
              </a:extLst>
            </p:cNvPr>
            <p:cNvSpPr/>
            <p:nvPr/>
          </p:nvSpPr>
          <p:spPr>
            <a:xfrm>
              <a:off x="8467794" y="4756408"/>
              <a:ext cx="360000" cy="36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70B55DB-8672-48C5-9257-46B084AE9510}"/>
                </a:ext>
              </a:extLst>
            </p:cNvPr>
            <p:cNvGrpSpPr/>
            <p:nvPr/>
          </p:nvGrpSpPr>
          <p:grpSpPr>
            <a:xfrm>
              <a:off x="126473" y="4572644"/>
              <a:ext cx="720000" cy="720000"/>
              <a:chOff x="8273071" y="3685436"/>
              <a:chExt cx="1080000" cy="108000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5127FB5-2A11-4367-A824-0675A798E41D}"/>
                  </a:ext>
                </a:extLst>
              </p:cNvPr>
              <p:cNvSpPr/>
              <p:nvPr/>
            </p:nvSpPr>
            <p:spPr>
              <a:xfrm>
                <a:off x="8273071" y="3685436"/>
                <a:ext cx="1080000" cy="108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51" name="Picture 20" descr="Image result for coffee cup ICON">
                <a:extLst>
                  <a:ext uri="{FF2B5EF4-FFF2-40B4-BE49-F238E27FC236}">
                    <a16:creationId xmlns:a16="http://schemas.microsoft.com/office/drawing/2014/main" id="{65BEEDF2-0ACB-4C90-911D-D2F2379B5D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53071" y="3858095"/>
                <a:ext cx="720000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1A575F7-6C29-4236-A2C9-03428BA096BF}"/>
                </a:ext>
              </a:extLst>
            </p:cNvPr>
            <p:cNvSpPr/>
            <p:nvPr/>
          </p:nvSpPr>
          <p:spPr>
            <a:xfrm>
              <a:off x="-2950" y="5675030"/>
              <a:ext cx="12189051" cy="1331650"/>
            </a:xfrm>
            <a:prstGeom prst="rect">
              <a:avLst/>
            </a:prstGeom>
            <a:solidFill>
              <a:srgbClr val="0D2E8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54365C7-A669-41EB-A7B6-3251D387D9A2}"/>
                </a:ext>
              </a:extLst>
            </p:cNvPr>
            <p:cNvSpPr/>
            <p:nvPr/>
          </p:nvSpPr>
          <p:spPr>
            <a:xfrm>
              <a:off x="1316647" y="5980854"/>
              <a:ext cx="1499866" cy="720000"/>
            </a:xfrm>
            <a:prstGeom prst="roundRect">
              <a:avLst>
                <a:gd name="adj" fmla="val 1871"/>
              </a:avLst>
            </a:prstGeom>
            <a:solidFill>
              <a:srgbClr val="26A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ACTION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7B0DE11-52BC-4539-9EF3-C9E6233EE50E}"/>
                </a:ext>
              </a:extLst>
            </p:cNvPr>
            <p:cNvSpPr txBox="1"/>
            <p:nvPr/>
          </p:nvSpPr>
          <p:spPr>
            <a:xfrm>
              <a:off x="3132932" y="6156188"/>
              <a:ext cx="1521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Clam Big Tasty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7B92115-39B8-48A4-8132-6CC4C05A5DC0}"/>
                </a:ext>
              </a:extLst>
            </p:cNvPr>
            <p:cNvSpPr/>
            <p:nvPr/>
          </p:nvSpPr>
          <p:spPr>
            <a:xfrm>
              <a:off x="11494291" y="6164618"/>
              <a:ext cx="360000" cy="36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04404E9-F0A5-4263-9137-0885C481A0F0}"/>
                </a:ext>
              </a:extLst>
            </p:cNvPr>
            <p:cNvSpPr/>
            <p:nvPr/>
          </p:nvSpPr>
          <p:spPr>
            <a:xfrm>
              <a:off x="10494855" y="6164618"/>
              <a:ext cx="360000" cy="36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00200E2-D0AE-4BCF-8E16-CBE7DAC3B6E9}"/>
                </a:ext>
              </a:extLst>
            </p:cNvPr>
            <p:cNvSpPr/>
            <p:nvPr/>
          </p:nvSpPr>
          <p:spPr>
            <a:xfrm>
              <a:off x="9505330" y="6164618"/>
              <a:ext cx="360000" cy="3600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3CCB359-5836-4375-B772-5097E8D8DF9E}"/>
                </a:ext>
              </a:extLst>
            </p:cNvPr>
            <p:cNvSpPr/>
            <p:nvPr/>
          </p:nvSpPr>
          <p:spPr>
            <a:xfrm>
              <a:off x="8467794" y="6164618"/>
              <a:ext cx="360000" cy="36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074F86E-B9C5-45A9-85B1-20A59CFF39E2}"/>
                </a:ext>
              </a:extLst>
            </p:cNvPr>
            <p:cNvGrpSpPr/>
            <p:nvPr/>
          </p:nvGrpSpPr>
          <p:grpSpPr>
            <a:xfrm>
              <a:off x="126473" y="5980854"/>
              <a:ext cx="720000" cy="720000"/>
              <a:chOff x="8273071" y="3685436"/>
              <a:chExt cx="1080000" cy="1080000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6C10A422-68F2-46FE-9034-D6E6F38C0F7E}"/>
                  </a:ext>
                </a:extLst>
              </p:cNvPr>
              <p:cNvSpPr/>
              <p:nvPr/>
            </p:nvSpPr>
            <p:spPr>
              <a:xfrm>
                <a:off x="8273071" y="3685436"/>
                <a:ext cx="1080000" cy="108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65" name="Picture 20" descr="Image result for coffee cup ICON">
                <a:extLst>
                  <a:ext uri="{FF2B5EF4-FFF2-40B4-BE49-F238E27FC236}">
                    <a16:creationId xmlns:a16="http://schemas.microsoft.com/office/drawing/2014/main" id="{60422D1E-0E9B-487F-AAF4-5C3B3BFFEE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53071" y="3858095"/>
                <a:ext cx="720000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5F8D1743-D51B-4508-874D-2B21266FBE5B}"/>
              </a:ext>
            </a:extLst>
          </p:cNvPr>
          <p:cNvSpPr/>
          <p:nvPr/>
        </p:nvSpPr>
        <p:spPr>
          <a:xfrm>
            <a:off x="6195147" y="-876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C48215B-7A05-49DF-A464-EFC94E2AC15F}"/>
              </a:ext>
            </a:extLst>
          </p:cNvPr>
          <p:cNvSpPr/>
          <p:nvPr/>
        </p:nvSpPr>
        <p:spPr>
          <a:xfrm>
            <a:off x="-2950" y="736844"/>
            <a:ext cx="3592817" cy="72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rgbClr val="0D2E81"/>
                </a:solidFill>
              </a:rPr>
              <a:t>REQUEST TRACKER</a:t>
            </a:r>
          </a:p>
        </p:txBody>
      </p:sp>
    </p:spTree>
    <p:extLst>
      <p:ext uri="{BB962C8B-B14F-4D97-AF65-F5344CB8AC3E}">
        <p14:creationId xmlns:p14="http://schemas.microsoft.com/office/powerpoint/2010/main" val="1619997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D71911-79AB-4530-A4D5-8F9D6D99BE1D}"/>
              </a:ext>
            </a:extLst>
          </p:cNvPr>
          <p:cNvSpPr/>
          <p:nvPr/>
        </p:nvSpPr>
        <p:spPr>
          <a:xfrm>
            <a:off x="0" y="0"/>
            <a:ext cx="12192000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6CF89-F9EE-4720-A268-A51049D93811}"/>
              </a:ext>
            </a:extLst>
          </p:cNvPr>
          <p:cNvSpPr/>
          <p:nvPr/>
        </p:nvSpPr>
        <p:spPr>
          <a:xfrm>
            <a:off x="8593593" y="0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EF794-8499-44C9-942C-EA54FED0FFFF}"/>
              </a:ext>
            </a:extLst>
          </p:cNvPr>
          <p:cNvSpPr/>
          <p:nvPr/>
        </p:nvSpPr>
        <p:spPr>
          <a:xfrm>
            <a:off x="9792079" y="-1"/>
            <a:ext cx="1198486" cy="73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Analytics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E2C61-60FF-4319-BA11-13FCCBFB517C}"/>
              </a:ext>
            </a:extLst>
          </p:cNvPr>
          <p:cNvSpPr/>
          <p:nvPr/>
        </p:nvSpPr>
        <p:spPr>
          <a:xfrm>
            <a:off x="10990565" y="-2"/>
            <a:ext cx="1198486" cy="736847"/>
          </a:xfrm>
          <a:prstGeom prst="rect">
            <a:avLst/>
          </a:prstGeom>
          <a:solidFill>
            <a:srgbClr val="9156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Archives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32B737-6698-475E-94F4-1272FCB57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0" r="48097"/>
          <a:stretch/>
        </p:blipFill>
        <p:spPr bwMode="auto">
          <a:xfrm>
            <a:off x="0" y="-1"/>
            <a:ext cx="1142042" cy="7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9FE48DB-4FC1-496E-8D6C-0175824E2950}"/>
              </a:ext>
            </a:extLst>
          </p:cNvPr>
          <p:cNvSpPr/>
          <p:nvPr/>
        </p:nvSpPr>
        <p:spPr>
          <a:xfrm>
            <a:off x="7392158" y="-4315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8D1743-D51B-4508-874D-2B21266FBE5B}"/>
              </a:ext>
            </a:extLst>
          </p:cNvPr>
          <p:cNvSpPr/>
          <p:nvPr/>
        </p:nvSpPr>
        <p:spPr>
          <a:xfrm>
            <a:off x="6195147" y="-9754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806C90-67D4-4D2A-BD74-DC343E4D0A61}"/>
              </a:ext>
            </a:extLst>
          </p:cNvPr>
          <p:cNvSpPr/>
          <p:nvPr/>
        </p:nvSpPr>
        <p:spPr>
          <a:xfrm>
            <a:off x="-1" y="1464815"/>
            <a:ext cx="12189051" cy="5393185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CHICKEN NUGGETS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F1ADB9E-9831-4F54-8455-CD9D517BEDEA}"/>
              </a:ext>
            </a:extLst>
          </p:cNvPr>
          <p:cNvSpPr/>
          <p:nvPr/>
        </p:nvSpPr>
        <p:spPr>
          <a:xfrm>
            <a:off x="325120" y="2603343"/>
            <a:ext cx="11516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04/10/2019 – CHECKS </a:t>
            </a:r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95D0E8F-CFC6-4B10-B974-E517CDA17FCE}"/>
              </a:ext>
            </a:extLst>
          </p:cNvPr>
          <p:cNvCxnSpPr>
            <a:cxnSpLocks/>
          </p:cNvCxnSpPr>
          <p:nvPr/>
        </p:nvCxnSpPr>
        <p:spPr>
          <a:xfrm>
            <a:off x="364530" y="3872886"/>
            <a:ext cx="11477077" cy="1179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84F4711D-E0BC-4489-BAC5-EB05878D4499}"/>
              </a:ext>
            </a:extLst>
          </p:cNvPr>
          <p:cNvGrpSpPr/>
          <p:nvPr/>
        </p:nvGrpSpPr>
        <p:grpSpPr>
          <a:xfrm>
            <a:off x="94530" y="1544563"/>
            <a:ext cx="540000" cy="450000"/>
            <a:chOff x="196130" y="1615683"/>
            <a:chExt cx="720000" cy="720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279334E-7568-41A9-A206-478235880BC0}"/>
                </a:ext>
              </a:extLst>
            </p:cNvPr>
            <p:cNvSpPr/>
            <p:nvPr/>
          </p:nvSpPr>
          <p:spPr>
            <a:xfrm>
              <a:off x="196130" y="1615683"/>
              <a:ext cx="720000" cy="72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7" name="Picture 4" descr="Image result for meat ICON">
              <a:extLst>
                <a:ext uri="{FF2B5EF4-FFF2-40B4-BE49-F238E27FC236}">
                  <a16:creationId xmlns:a16="http://schemas.microsoft.com/office/drawing/2014/main" id="{9D8E311E-0103-447E-B157-58CB20D496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73" y="1677261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9" name="Graphic 58" descr="Medical">
            <a:extLst>
              <a:ext uri="{FF2B5EF4-FFF2-40B4-BE49-F238E27FC236}">
                <a16:creationId xmlns:a16="http://schemas.microsoft.com/office/drawing/2014/main" id="{DE758E25-566E-4E15-B7B5-938345CA0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89808" y="1526799"/>
            <a:ext cx="450000" cy="45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8BFE90-29C7-4A13-83F5-0DA76C1CCDFD}"/>
              </a:ext>
            </a:extLst>
          </p:cNvPr>
          <p:cNvSpPr txBox="1"/>
          <p:nvPr/>
        </p:nvSpPr>
        <p:spPr>
          <a:xfrm>
            <a:off x="325120" y="3005813"/>
            <a:ext cx="9680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Lorem ipsum </a:t>
            </a:r>
            <a:r>
              <a:rPr lang="en-GB" dirty="0" err="1">
                <a:solidFill>
                  <a:schemeClr val="bg1"/>
                </a:solidFill>
              </a:rPr>
              <a:t>dolor</a:t>
            </a:r>
            <a:r>
              <a:rPr lang="en-GB" dirty="0">
                <a:solidFill>
                  <a:schemeClr val="bg1"/>
                </a:solidFill>
              </a:rPr>
              <a:t> sit </a:t>
            </a:r>
            <a:r>
              <a:rPr lang="en-GB" dirty="0" err="1">
                <a:solidFill>
                  <a:schemeClr val="bg1"/>
                </a:solidFill>
              </a:rPr>
              <a:t>amet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consectetur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adipiscing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elit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sed</a:t>
            </a:r>
            <a:r>
              <a:rPr lang="en-GB" dirty="0">
                <a:solidFill>
                  <a:schemeClr val="bg1"/>
                </a:solidFill>
              </a:rPr>
              <a:t> do </a:t>
            </a:r>
            <a:r>
              <a:rPr lang="en-GB" dirty="0" err="1">
                <a:solidFill>
                  <a:schemeClr val="bg1"/>
                </a:solidFill>
              </a:rPr>
              <a:t>eiusmod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tempor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incididunt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ut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labore</a:t>
            </a:r>
            <a:r>
              <a:rPr lang="en-GB" dirty="0">
                <a:solidFill>
                  <a:schemeClr val="bg1"/>
                </a:solidFill>
              </a:rPr>
              <a:t> et dolore magna </a:t>
            </a:r>
            <a:r>
              <a:rPr lang="en-GB" dirty="0" err="1">
                <a:solidFill>
                  <a:schemeClr val="bg1"/>
                </a:solidFill>
              </a:rPr>
              <a:t>aliqua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E77EA6-834F-4F69-8A53-FBB251D12FB5}"/>
              </a:ext>
            </a:extLst>
          </p:cNvPr>
          <p:cNvSpPr/>
          <p:nvPr/>
        </p:nvSpPr>
        <p:spPr>
          <a:xfrm>
            <a:off x="325119" y="4390956"/>
            <a:ext cx="96800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Lorem ipsum </a:t>
            </a:r>
            <a:r>
              <a:rPr lang="en-GB" dirty="0" err="1">
                <a:solidFill>
                  <a:schemeClr val="bg1"/>
                </a:solidFill>
              </a:rPr>
              <a:t>dolor</a:t>
            </a:r>
            <a:r>
              <a:rPr lang="en-GB" dirty="0">
                <a:solidFill>
                  <a:schemeClr val="bg1"/>
                </a:solidFill>
              </a:rPr>
              <a:t> sit </a:t>
            </a:r>
            <a:r>
              <a:rPr lang="en-GB" dirty="0" err="1">
                <a:solidFill>
                  <a:schemeClr val="bg1"/>
                </a:solidFill>
              </a:rPr>
              <a:t>amet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consectetur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adipiscing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elit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sed</a:t>
            </a:r>
            <a:r>
              <a:rPr lang="en-GB" dirty="0">
                <a:solidFill>
                  <a:schemeClr val="bg1"/>
                </a:solidFill>
              </a:rPr>
              <a:t> do </a:t>
            </a:r>
            <a:r>
              <a:rPr lang="en-GB" dirty="0" err="1">
                <a:solidFill>
                  <a:schemeClr val="bg1"/>
                </a:solidFill>
              </a:rPr>
              <a:t>eiusmod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tempor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incididunt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ut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labore</a:t>
            </a:r>
            <a:r>
              <a:rPr lang="en-GB" dirty="0">
                <a:solidFill>
                  <a:schemeClr val="bg1"/>
                </a:solidFill>
              </a:rPr>
              <a:t> et dolore magna </a:t>
            </a:r>
            <a:r>
              <a:rPr lang="en-GB" dirty="0" err="1">
                <a:solidFill>
                  <a:schemeClr val="bg1"/>
                </a:solidFill>
              </a:rPr>
              <a:t>aliqua</a:t>
            </a:r>
            <a:r>
              <a:rPr lang="en-GB" dirty="0">
                <a:solidFill>
                  <a:schemeClr val="bg1"/>
                </a:solidFill>
              </a:rPr>
              <a:t>. Ut </a:t>
            </a:r>
            <a:r>
              <a:rPr lang="en-GB" dirty="0" err="1">
                <a:solidFill>
                  <a:schemeClr val="bg1"/>
                </a:solidFill>
              </a:rPr>
              <a:t>enim</a:t>
            </a:r>
            <a:r>
              <a:rPr lang="en-GB" dirty="0">
                <a:solidFill>
                  <a:schemeClr val="bg1"/>
                </a:solidFill>
              </a:rPr>
              <a:t> ad minim </a:t>
            </a:r>
            <a:r>
              <a:rPr lang="en-GB" dirty="0" err="1">
                <a:solidFill>
                  <a:schemeClr val="bg1"/>
                </a:solidFill>
              </a:rPr>
              <a:t>veniam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quis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nostrud</a:t>
            </a:r>
            <a:r>
              <a:rPr lang="en-GB" dirty="0">
                <a:solidFill>
                  <a:schemeClr val="bg1"/>
                </a:solidFill>
              </a:rPr>
              <a:t> exercitation </a:t>
            </a:r>
            <a:r>
              <a:rPr lang="en-GB" dirty="0" err="1">
                <a:solidFill>
                  <a:schemeClr val="bg1"/>
                </a:solidFill>
              </a:rPr>
              <a:t>ullamco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laboris</a:t>
            </a:r>
            <a:r>
              <a:rPr lang="en-GB" dirty="0">
                <a:solidFill>
                  <a:schemeClr val="bg1"/>
                </a:solidFill>
              </a:rPr>
              <a:t> nisi </a:t>
            </a:r>
            <a:r>
              <a:rPr lang="en-GB" dirty="0" err="1">
                <a:solidFill>
                  <a:schemeClr val="bg1"/>
                </a:solidFill>
              </a:rPr>
              <a:t>ut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aliquip</a:t>
            </a:r>
            <a:r>
              <a:rPr lang="en-GB" dirty="0">
                <a:solidFill>
                  <a:schemeClr val="bg1"/>
                </a:solidFill>
              </a:rPr>
              <a:t> ex </a:t>
            </a:r>
            <a:r>
              <a:rPr lang="en-GB" dirty="0" err="1">
                <a:solidFill>
                  <a:schemeClr val="bg1"/>
                </a:solidFill>
              </a:rPr>
              <a:t>ea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commodo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consequat</a:t>
            </a:r>
            <a:r>
              <a:rPr lang="en-GB" dirty="0">
                <a:solidFill>
                  <a:schemeClr val="bg1"/>
                </a:solidFill>
              </a:rPr>
              <a:t>. Duis </a:t>
            </a:r>
            <a:r>
              <a:rPr lang="en-GB" dirty="0" err="1">
                <a:solidFill>
                  <a:schemeClr val="bg1"/>
                </a:solidFill>
              </a:rPr>
              <a:t>aute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irure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dolor</a:t>
            </a:r>
            <a:r>
              <a:rPr lang="en-GB" dirty="0">
                <a:solidFill>
                  <a:schemeClr val="bg1"/>
                </a:solidFill>
              </a:rPr>
              <a:t> in </a:t>
            </a:r>
            <a:r>
              <a:rPr lang="en-GB" dirty="0" err="1">
                <a:solidFill>
                  <a:schemeClr val="bg1"/>
                </a:solidFill>
              </a:rPr>
              <a:t>reprehenderit</a:t>
            </a:r>
            <a:r>
              <a:rPr lang="en-GB" dirty="0">
                <a:solidFill>
                  <a:schemeClr val="bg1"/>
                </a:solidFill>
              </a:rPr>
              <a:t> in </a:t>
            </a:r>
            <a:r>
              <a:rPr lang="en-GB" dirty="0" err="1">
                <a:solidFill>
                  <a:schemeClr val="bg1"/>
                </a:solidFill>
              </a:rPr>
              <a:t>voluptate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velit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esse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cillum</a:t>
            </a:r>
            <a:r>
              <a:rPr lang="en-GB" dirty="0">
                <a:solidFill>
                  <a:schemeClr val="bg1"/>
                </a:solidFill>
              </a:rPr>
              <a:t> dolore </a:t>
            </a:r>
            <a:r>
              <a:rPr lang="en-GB" dirty="0" err="1">
                <a:solidFill>
                  <a:schemeClr val="bg1"/>
                </a:solidFill>
              </a:rPr>
              <a:t>eu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fugiat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nulla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pariatur</a:t>
            </a:r>
            <a:r>
              <a:rPr lang="en-GB" dirty="0">
                <a:solidFill>
                  <a:schemeClr val="bg1"/>
                </a:solidFill>
              </a:rPr>
              <a:t>. </a:t>
            </a:r>
            <a:r>
              <a:rPr lang="en-GB" dirty="0" err="1">
                <a:solidFill>
                  <a:schemeClr val="bg1"/>
                </a:solidFill>
              </a:rPr>
              <a:t>Excepteur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sint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occaecat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cupidatat</a:t>
            </a:r>
            <a:r>
              <a:rPr lang="en-GB" dirty="0">
                <a:solidFill>
                  <a:schemeClr val="bg1"/>
                </a:solidFill>
              </a:rPr>
              <a:t> non </a:t>
            </a:r>
            <a:r>
              <a:rPr lang="en-GB" dirty="0" err="1">
                <a:solidFill>
                  <a:schemeClr val="bg1"/>
                </a:solidFill>
              </a:rPr>
              <a:t>proident</a:t>
            </a:r>
            <a:r>
              <a:rPr lang="en-GB" dirty="0">
                <a:solidFill>
                  <a:schemeClr val="bg1"/>
                </a:solidFill>
              </a:rPr>
              <a:t>, sunt in culpa qui </a:t>
            </a:r>
            <a:r>
              <a:rPr lang="en-GB" dirty="0" err="1">
                <a:solidFill>
                  <a:schemeClr val="bg1"/>
                </a:solidFill>
              </a:rPr>
              <a:t>officia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deserunt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mollit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anim</a:t>
            </a:r>
            <a:r>
              <a:rPr lang="en-GB" dirty="0">
                <a:solidFill>
                  <a:schemeClr val="bg1"/>
                </a:solidFill>
              </a:rPr>
              <a:t> id </a:t>
            </a:r>
            <a:r>
              <a:rPr lang="en-GB" dirty="0" err="1">
                <a:solidFill>
                  <a:schemeClr val="bg1"/>
                </a:solidFill>
              </a:rPr>
              <a:t>est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laborum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EAD250-9C85-4421-8F28-556F6AD6AD71}"/>
              </a:ext>
            </a:extLst>
          </p:cNvPr>
          <p:cNvSpPr/>
          <p:nvPr/>
        </p:nvSpPr>
        <p:spPr>
          <a:xfrm>
            <a:off x="325120" y="4021625"/>
            <a:ext cx="11516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06/10/2019 – APPROVAL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6D01D18-1AC0-4BA0-91FE-1D965D8FEDC0}"/>
              </a:ext>
            </a:extLst>
          </p:cNvPr>
          <p:cNvSpPr/>
          <p:nvPr/>
        </p:nvSpPr>
        <p:spPr>
          <a:xfrm>
            <a:off x="10235953" y="2951222"/>
            <a:ext cx="1455938" cy="72000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DOWNLOAD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B40280-73D8-4AEA-ABEE-D164DB1DCEE4}"/>
              </a:ext>
            </a:extLst>
          </p:cNvPr>
          <p:cNvSpPr/>
          <p:nvPr/>
        </p:nvSpPr>
        <p:spPr>
          <a:xfrm>
            <a:off x="2395497" y="727094"/>
            <a:ext cx="1198486" cy="746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Approval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5F33DA-F1F6-4FCD-A25D-230F8352B94E}"/>
              </a:ext>
            </a:extLst>
          </p:cNvPr>
          <p:cNvSpPr/>
          <p:nvPr/>
        </p:nvSpPr>
        <p:spPr>
          <a:xfrm>
            <a:off x="1194062" y="722779"/>
            <a:ext cx="1198486" cy="746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Checks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1F3276-6B4B-4906-912C-E57EEF83943A}"/>
              </a:ext>
            </a:extLst>
          </p:cNvPr>
          <p:cNvSpPr/>
          <p:nvPr/>
        </p:nvSpPr>
        <p:spPr>
          <a:xfrm>
            <a:off x="-2950" y="736844"/>
            <a:ext cx="1201435" cy="727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View</a:t>
            </a:r>
          </a:p>
        </p:txBody>
      </p:sp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D8B5171D-B7BB-427E-B1BB-463776C31B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06722" y="4493710"/>
            <a:ext cx="914400" cy="9144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DD39090-234A-450B-8AEF-60A36FAA9237}"/>
              </a:ext>
            </a:extLst>
          </p:cNvPr>
          <p:cNvSpPr/>
          <p:nvPr/>
        </p:nvSpPr>
        <p:spPr>
          <a:xfrm>
            <a:off x="4549422" y="736844"/>
            <a:ext cx="7636679" cy="72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400" dirty="0">
                <a:solidFill>
                  <a:srgbClr val="0D2E81"/>
                </a:solidFill>
              </a:rPr>
              <a:t>HEALTH &amp; SAFETY</a:t>
            </a:r>
          </a:p>
        </p:txBody>
      </p:sp>
    </p:spTree>
    <p:extLst>
      <p:ext uri="{BB962C8B-B14F-4D97-AF65-F5344CB8AC3E}">
        <p14:creationId xmlns:p14="http://schemas.microsoft.com/office/powerpoint/2010/main" val="1969694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D71911-79AB-4530-A4D5-8F9D6D99BE1D}"/>
              </a:ext>
            </a:extLst>
          </p:cNvPr>
          <p:cNvSpPr/>
          <p:nvPr/>
        </p:nvSpPr>
        <p:spPr>
          <a:xfrm>
            <a:off x="0" y="0"/>
            <a:ext cx="12192000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6CF89-F9EE-4720-A268-A51049D93811}"/>
              </a:ext>
            </a:extLst>
          </p:cNvPr>
          <p:cNvSpPr/>
          <p:nvPr/>
        </p:nvSpPr>
        <p:spPr>
          <a:xfrm>
            <a:off x="8593593" y="0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EF794-8499-44C9-942C-EA54FED0FFFF}"/>
              </a:ext>
            </a:extLst>
          </p:cNvPr>
          <p:cNvSpPr/>
          <p:nvPr/>
        </p:nvSpPr>
        <p:spPr>
          <a:xfrm>
            <a:off x="9792079" y="-1"/>
            <a:ext cx="1198486" cy="73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Analytics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E2C61-60FF-4319-BA11-13FCCBFB517C}"/>
              </a:ext>
            </a:extLst>
          </p:cNvPr>
          <p:cNvSpPr/>
          <p:nvPr/>
        </p:nvSpPr>
        <p:spPr>
          <a:xfrm>
            <a:off x="10990565" y="-2"/>
            <a:ext cx="1198486" cy="736847"/>
          </a:xfrm>
          <a:prstGeom prst="rect">
            <a:avLst/>
          </a:prstGeom>
          <a:solidFill>
            <a:srgbClr val="9156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Archives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32B737-6698-475E-94F4-1272FCB57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0" r="48097"/>
          <a:stretch/>
        </p:blipFill>
        <p:spPr bwMode="auto">
          <a:xfrm>
            <a:off x="0" y="-1"/>
            <a:ext cx="1142042" cy="7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9FE48DB-4FC1-496E-8D6C-0175824E2950}"/>
              </a:ext>
            </a:extLst>
          </p:cNvPr>
          <p:cNvSpPr/>
          <p:nvPr/>
        </p:nvSpPr>
        <p:spPr>
          <a:xfrm>
            <a:off x="7392158" y="-4315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8D1743-D51B-4508-874D-2B21266FBE5B}"/>
              </a:ext>
            </a:extLst>
          </p:cNvPr>
          <p:cNvSpPr/>
          <p:nvPr/>
        </p:nvSpPr>
        <p:spPr>
          <a:xfrm>
            <a:off x="6195147" y="-9754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806C90-67D4-4D2A-BD74-DC343E4D0A61}"/>
              </a:ext>
            </a:extLst>
          </p:cNvPr>
          <p:cNvSpPr/>
          <p:nvPr/>
        </p:nvSpPr>
        <p:spPr>
          <a:xfrm>
            <a:off x="-1" y="1464815"/>
            <a:ext cx="12189051" cy="5393185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CHICKEN NUGGETS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F1ADB9E-9831-4F54-8455-CD9D517BEDEA}"/>
              </a:ext>
            </a:extLst>
          </p:cNvPr>
          <p:cNvSpPr/>
          <p:nvPr/>
        </p:nvSpPr>
        <p:spPr>
          <a:xfrm>
            <a:off x="325120" y="2603343"/>
            <a:ext cx="11516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04/10/2019 – CHECKS </a:t>
            </a:r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95D0E8F-CFC6-4B10-B974-E517CDA17FCE}"/>
              </a:ext>
            </a:extLst>
          </p:cNvPr>
          <p:cNvCxnSpPr>
            <a:cxnSpLocks/>
          </p:cNvCxnSpPr>
          <p:nvPr/>
        </p:nvCxnSpPr>
        <p:spPr>
          <a:xfrm>
            <a:off x="364530" y="3872886"/>
            <a:ext cx="11477077" cy="1179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84F4711D-E0BC-4489-BAC5-EB05878D4499}"/>
              </a:ext>
            </a:extLst>
          </p:cNvPr>
          <p:cNvGrpSpPr/>
          <p:nvPr/>
        </p:nvGrpSpPr>
        <p:grpSpPr>
          <a:xfrm>
            <a:off x="94530" y="1544563"/>
            <a:ext cx="540000" cy="450000"/>
            <a:chOff x="196130" y="1615683"/>
            <a:chExt cx="720000" cy="720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279334E-7568-41A9-A206-478235880BC0}"/>
                </a:ext>
              </a:extLst>
            </p:cNvPr>
            <p:cNvSpPr/>
            <p:nvPr/>
          </p:nvSpPr>
          <p:spPr>
            <a:xfrm>
              <a:off x="196130" y="1615683"/>
              <a:ext cx="720000" cy="72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7" name="Picture 4" descr="Image result for meat ICON">
              <a:extLst>
                <a:ext uri="{FF2B5EF4-FFF2-40B4-BE49-F238E27FC236}">
                  <a16:creationId xmlns:a16="http://schemas.microsoft.com/office/drawing/2014/main" id="{9D8E311E-0103-447E-B157-58CB20D496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73" y="1677261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9" name="Graphic 58" descr="Medical">
            <a:extLst>
              <a:ext uri="{FF2B5EF4-FFF2-40B4-BE49-F238E27FC236}">
                <a16:creationId xmlns:a16="http://schemas.microsoft.com/office/drawing/2014/main" id="{DE758E25-566E-4E15-B7B5-938345CA0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89808" y="1526799"/>
            <a:ext cx="450000" cy="45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8BFE90-29C7-4A13-83F5-0DA76C1CCDFD}"/>
              </a:ext>
            </a:extLst>
          </p:cNvPr>
          <p:cNvSpPr txBox="1"/>
          <p:nvPr/>
        </p:nvSpPr>
        <p:spPr>
          <a:xfrm>
            <a:off x="325120" y="3005813"/>
            <a:ext cx="9680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Lorem ipsum </a:t>
            </a:r>
            <a:r>
              <a:rPr lang="en-GB" dirty="0" err="1">
                <a:solidFill>
                  <a:schemeClr val="bg1"/>
                </a:solidFill>
              </a:rPr>
              <a:t>dolor</a:t>
            </a:r>
            <a:r>
              <a:rPr lang="en-GB" dirty="0">
                <a:solidFill>
                  <a:schemeClr val="bg1"/>
                </a:solidFill>
              </a:rPr>
              <a:t> sit </a:t>
            </a:r>
            <a:r>
              <a:rPr lang="en-GB" dirty="0" err="1">
                <a:solidFill>
                  <a:schemeClr val="bg1"/>
                </a:solidFill>
              </a:rPr>
              <a:t>amet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consectetur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adipiscing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elit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sed</a:t>
            </a:r>
            <a:r>
              <a:rPr lang="en-GB" dirty="0">
                <a:solidFill>
                  <a:schemeClr val="bg1"/>
                </a:solidFill>
              </a:rPr>
              <a:t> do </a:t>
            </a:r>
            <a:r>
              <a:rPr lang="en-GB" dirty="0" err="1">
                <a:solidFill>
                  <a:schemeClr val="bg1"/>
                </a:solidFill>
              </a:rPr>
              <a:t>eiusmod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tempor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incididunt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ut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labore</a:t>
            </a:r>
            <a:r>
              <a:rPr lang="en-GB" dirty="0">
                <a:solidFill>
                  <a:schemeClr val="bg1"/>
                </a:solidFill>
              </a:rPr>
              <a:t> et dolore magna </a:t>
            </a:r>
            <a:r>
              <a:rPr lang="en-GB" dirty="0" err="1">
                <a:solidFill>
                  <a:schemeClr val="bg1"/>
                </a:solidFill>
              </a:rPr>
              <a:t>aliqua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E77EA6-834F-4F69-8A53-FBB251D12FB5}"/>
              </a:ext>
            </a:extLst>
          </p:cNvPr>
          <p:cNvSpPr/>
          <p:nvPr/>
        </p:nvSpPr>
        <p:spPr>
          <a:xfrm>
            <a:off x="325119" y="4390956"/>
            <a:ext cx="96800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Lorem ipsum </a:t>
            </a:r>
            <a:r>
              <a:rPr lang="en-GB" dirty="0" err="1">
                <a:solidFill>
                  <a:schemeClr val="bg1"/>
                </a:solidFill>
              </a:rPr>
              <a:t>dolor</a:t>
            </a:r>
            <a:r>
              <a:rPr lang="en-GB" dirty="0">
                <a:solidFill>
                  <a:schemeClr val="bg1"/>
                </a:solidFill>
              </a:rPr>
              <a:t> sit </a:t>
            </a:r>
            <a:r>
              <a:rPr lang="en-GB" dirty="0" err="1">
                <a:solidFill>
                  <a:schemeClr val="bg1"/>
                </a:solidFill>
              </a:rPr>
              <a:t>amet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consectetur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adipiscing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elit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sed</a:t>
            </a:r>
            <a:r>
              <a:rPr lang="en-GB" dirty="0">
                <a:solidFill>
                  <a:schemeClr val="bg1"/>
                </a:solidFill>
              </a:rPr>
              <a:t> do </a:t>
            </a:r>
            <a:r>
              <a:rPr lang="en-GB" dirty="0" err="1">
                <a:solidFill>
                  <a:schemeClr val="bg1"/>
                </a:solidFill>
              </a:rPr>
              <a:t>eiusmod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tempor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incididunt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ut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labore</a:t>
            </a:r>
            <a:r>
              <a:rPr lang="en-GB" dirty="0">
                <a:solidFill>
                  <a:schemeClr val="bg1"/>
                </a:solidFill>
              </a:rPr>
              <a:t> et dolore magna </a:t>
            </a:r>
            <a:r>
              <a:rPr lang="en-GB" dirty="0" err="1">
                <a:solidFill>
                  <a:schemeClr val="bg1"/>
                </a:solidFill>
              </a:rPr>
              <a:t>aliqua</a:t>
            </a:r>
            <a:r>
              <a:rPr lang="en-GB" dirty="0">
                <a:solidFill>
                  <a:schemeClr val="bg1"/>
                </a:solidFill>
              </a:rPr>
              <a:t>. Ut </a:t>
            </a:r>
            <a:r>
              <a:rPr lang="en-GB" dirty="0" err="1">
                <a:solidFill>
                  <a:schemeClr val="bg1"/>
                </a:solidFill>
              </a:rPr>
              <a:t>enim</a:t>
            </a:r>
            <a:r>
              <a:rPr lang="en-GB" dirty="0">
                <a:solidFill>
                  <a:schemeClr val="bg1"/>
                </a:solidFill>
              </a:rPr>
              <a:t> ad minim </a:t>
            </a:r>
            <a:r>
              <a:rPr lang="en-GB" dirty="0" err="1">
                <a:solidFill>
                  <a:schemeClr val="bg1"/>
                </a:solidFill>
              </a:rPr>
              <a:t>veniam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quis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nostrud</a:t>
            </a:r>
            <a:r>
              <a:rPr lang="en-GB" dirty="0">
                <a:solidFill>
                  <a:schemeClr val="bg1"/>
                </a:solidFill>
              </a:rPr>
              <a:t> exercitation </a:t>
            </a:r>
            <a:r>
              <a:rPr lang="en-GB" dirty="0" err="1">
                <a:solidFill>
                  <a:schemeClr val="bg1"/>
                </a:solidFill>
              </a:rPr>
              <a:t>ullamco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laboris</a:t>
            </a:r>
            <a:r>
              <a:rPr lang="en-GB" dirty="0">
                <a:solidFill>
                  <a:schemeClr val="bg1"/>
                </a:solidFill>
              </a:rPr>
              <a:t> nisi </a:t>
            </a:r>
            <a:r>
              <a:rPr lang="en-GB" dirty="0" err="1">
                <a:solidFill>
                  <a:schemeClr val="bg1"/>
                </a:solidFill>
              </a:rPr>
              <a:t>ut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aliquip</a:t>
            </a:r>
            <a:r>
              <a:rPr lang="en-GB" dirty="0">
                <a:solidFill>
                  <a:schemeClr val="bg1"/>
                </a:solidFill>
              </a:rPr>
              <a:t> ex </a:t>
            </a:r>
            <a:r>
              <a:rPr lang="en-GB" dirty="0" err="1">
                <a:solidFill>
                  <a:schemeClr val="bg1"/>
                </a:solidFill>
              </a:rPr>
              <a:t>ea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commodo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consequat</a:t>
            </a:r>
            <a:r>
              <a:rPr lang="en-GB" dirty="0">
                <a:solidFill>
                  <a:schemeClr val="bg1"/>
                </a:solidFill>
              </a:rPr>
              <a:t>. Duis </a:t>
            </a:r>
            <a:r>
              <a:rPr lang="en-GB" dirty="0" err="1">
                <a:solidFill>
                  <a:schemeClr val="bg1"/>
                </a:solidFill>
              </a:rPr>
              <a:t>aute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irure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dolor</a:t>
            </a:r>
            <a:r>
              <a:rPr lang="en-GB" dirty="0">
                <a:solidFill>
                  <a:schemeClr val="bg1"/>
                </a:solidFill>
              </a:rPr>
              <a:t> in </a:t>
            </a:r>
            <a:r>
              <a:rPr lang="en-GB" dirty="0" err="1">
                <a:solidFill>
                  <a:schemeClr val="bg1"/>
                </a:solidFill>
              </a:rPr>
              <a:t>reprehenderit</a:t>
            </a:r>
            <a:r>
              <a:rPr lang="en-GB" dirty="0">
                <a:solidFill>
                  <a:schemeClr val="bg1"/>
                </a:solidFill>
              </a:rPr>
              <a:t> in </a:t>
            </a:r>
            <a:r>
              <a:rPr lang="en-GB" dirty="0" err="1">
                <a:solidFill>
                  <a:schemeClr val="bg1"/>
                </a:solidFill>
              </a:rPr>
              <a:t>voluptate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velit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esse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cillum</a:t>
            </a:r>
            <a:r>
              <a:rPr lang="en-GB" dirty="0">
                <a:solidFill>
                  <a:schemeClr val="bg1"/>
                </a:solidFill>
              </a:rPr>
              <a:t> dolore </a:t>
            </a:r>
            <a:r>
              <a:rPr lang="en-GB" dirty="0" err="1">
                <a:solidFill>
                  <a:schemeClr val="bg1"/>
                </a:solidFill>
              </a:rPr>
              <a:t>eu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fugiat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nulla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pariatur</a:t>
            </a:r>
            <a:r>
              <a:rPr lang="en-GB" dirty="0">
                <a:solidFill>
                  <a:schemeClr val="bg1"/>
                </a:solidFill>
              </a:rPr>
              <a:t>. </a:t>
            </a:r>
            <a:r>
              <a:rPr lang="en-GB" dirty="0" err="1">
                <a:solidFill>
                  <a:schemeClr val="bg1"/>
                </a:solidFill>
              </a:rPr>
              <a:t>Excepteur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sint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occaecat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cupidatat</a:t>
            </a:r>
            <a:r>
              <a:rPr lang="en-GB" dirty="0">
                <a:solidFill>
                  <a:schemeClr val="bg1"/>
                </a:solidFill>
              </a:rPr>
              <a:t> non </a:t>
            </a:r>
            <a:r>
              <a:rPr lang="en-GB" dirty="0" err="1">
                <a:solidFill>
                  <a:schemeClr val="bg1"/>
                </a:solidFill>
              </a:rPr>
              <a:t>proident</a:t>
            </a:r>
            <a:r>
              <a:rPr lang="en-GB" dirty="0">
                <a:solidFill>
                  <a:schemeClr val="bg1"/>
                </a:solidFill>
              </a:rPr>
              <a:t>, sunt in culpa qui </a:t>
            </a:r>
            <a:r>
              <a:rPr lang="en-GB" dirty="0" err="1">
                <a:solidFill>
                  <a:schemeClr val="bg1"/>
                </a:solidFill>
              </a:rPr>
              <a:t>officia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deserunt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mollit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anim</a:t>
            </a:r>
            <a:r>
              <a:rPr lang="en-GB" dirty="0">
                <a:solidFill>
                  <a:schemeClr val="bg1"/>
                </a:solidFill>
              </a:rPr>
              <a:t> id </a:t>
            </a:r>
            <a:r>
              <a:rPr lang="en-GB" dirty="0" err="1">
                <a:solidFill>
                  <a:schemeClr val="bg1"/>
                </a:solidFill>
              </a:rPr>
              <a:t>est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laborum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EAD250-9C85-4421-8F28-556F6AD6AD71}"/>
              </a:ext>
            </a:extLst>
          </p:cNvPr>
          <p:cNvSpPr/>
          <p:nvPr/>
        </p:nvSpPr>
        <p:spPr>
          <a:xfrm>
            <a:off x="325120" y="4021625"/>
            <a:ext cx="11516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06/10/2019 – APPROVAL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6D01D18-1AC0-4BA0-91FE-1D965D8FEDC0}"/>
              </a:ext>
            </a:extLst>
          </p:cNvPr>
          <p:cNvSpPr/>
          <p:nvPr/>
        </p:nvSpPr>
        <p:spPr>
          <a:xfrm>
            <a:off x="10235953" y="2951222"/>
            <a:ext cx="1455938" cy="72000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DOWNLOAD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B40280-73D8-4AEA-ABEE-D164DB1DCEE4}"/>
              </a:ext>
            </a:extLst>
          </p:cNvPr>
          <p:cNvSpPr/>
          <p:nvPr/>
        </p:nvSpPr>
        <p:spPr>
          <a:xfrm>
            <a:off x="2395497" y="727094"/>
            <a:ext cx="1198486" cy="746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Approval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5F33DA-F1F6-4FCD-A25D-230F8352B94E}"/>
              </a:ext>
            </a:extLst>
          </p:cNvPr>
          <p:cNvSpPr/>
          <p:nvPr/>
        </p:nvSpPr>
        <p:spPr>
          <a:xfrm>
            <a:off x="1194062" y="722779"/>
            <a:ext cx="1198486" cy="746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Checks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1F3276-6B4B-4906-912C-E57EEF83943A}"/>
              </a:ext>
            </a:extLst>
          </p:cNvPr>
          <p:cNvSpPr/>
          <p:nvPr/>
        </p:nvSpPr>
        <p:spPr>
          <a:xfrm>
            <a:off x="-2950" y="736844"/>
            <a:ext cx="1201435" cy="727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View</a:t>
            </a:r>
          </a:p>
        </p:txBody>
      </p:sp>
      <p:pic>
        <p:nvPicPr>
          <p:cNvPr id="16" name="Graphic 15" descr="Exclamation mark">
            <a:extLst>
              <a:ext uri="{FF2B5EF4-FFF2-40B4-BE49-F238E27FC236}">
                <a16:creationId xmlns:a16="http://schemas.microsoft.com/office/drawing/2014/main" id="{9E3644A1-08C1-4A00-AC90-16511D57DA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33365" y="4493710"/>
            <a:ext cx="914400" cy="9144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9F28DF6-C4D1-47B6-8CEA-DC4614553B83}"/>
              </a:ext>
            </a:extLst>
          </p:cNvPr>
          <p:cNvSpPr/>
          <p:nvPr/>
        </p:nvSpPr>
        <p:spPr>
          <a:xfrm>
            <a:off x="4549422" y="736844"/>
            <a:ext cx="7636679" cy="72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400" dirty="0">
                <a:solidFill>
                  <a:srgbClr val="0D2E81"/>
                </a:solidFill>
              </a:rPr>
              <a:t>HEALTH &amp; SAFETY</a:t>
            </a:r>
          </a:p>
        </p:txBody>
      </p:sp>
    </p:spTree>
    <p:extLst>
      <p:ext uri="{BB962C8B-B14F-4D97-AF65-F5344CB8AC3E}">
        <p14:creationId xmlns:p14="http://schemas.microsoft.com/office/powerpoint/2010/main" val="53563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D71911-79AB-4530-A4D5-8F9D6D99BE1D}"/>
              </a:ext>
            </a:extLst>
          </p:cNvPr>
          <p:cNvSpPr/>
          <p:nvPr/>
        </p:nvSpPr>
        <p:spPr>
          <a:xfrm>
            <a:off x="0" y="0"/>
            <a:ext cx="12192000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6CF89-F9EE-4720-A268-A51049D93811}"/>
              </a:ext>
            </a:extLst>
          </p:cNvPr>
          <p:cNvSpPr/>
          <p:nvPr/>
        </p:nvSpPr>
        <p:spPr>
          <a:xfrm>
            <a:off x="8593593" y="0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EF794-8499-44C9-942C-EA54FED0FFFF}"/>
              </a:ext>
            </a:extLst>
          </p:cNvPr>
          <p:cNvSpPr/>
          <p:nvPr/>
        </p:nvSpPr>
        <p:spPr>
          <a:xfrm>
            <a:off x="9792079" y="-1"/>
            <a:ext cx="1198486" cy="73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Analytics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E2C61-60FF-4319-BA11-13FCCBFB517C}"/>
              </a:ext>
            </a:extLst>
          </p:cNvPr>
          <p:cNvSpPr/>
          <p:nvPr/>
        </p:nvSpPr>
        <p:spPr>
          <a:xfrm>
            <a:off x="10990565" y="-2"/>
            <a:ext cx="1198486" cy="736847"/>
          </a:xfrm>
          <a:prstGeom prst="rect">
            <a:avLst/>
          </a:prstGeom>
          <a:solidFill>
            <a:srgbClr val="9156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Archives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32B737-6698-475E-94F4-1272FCB57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0" r="48097"/>
          <a:stretch/>
        </p:blipFill>
        <p:spPr bwMode="auto">
          <a:xfrm>
            <a:off x="0" y="-1"/>
            <a:ext cx="1142042" cy="7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9FE48DB-4FC1-496E-8D6C-0175824E2950}"/>
              </a:ext>
            </a:extLst>
          </p:cNvPr>
          <p:cNvSpPr/>
          <p:nvPr/>
        </p:nvSpPr>
        <p:spPr>
          <a:xfrm>
            <a:off x="7392158" y="-4315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8D1743-D51B-4508-874D-2B21266FBE5B}"/>
              </a:ext>
            </a:extLst>
          </p:cNvPr>
          <p:cNvSpPr/>
          <p:nvPr/>
        </p:nvSpPr>
        <p:spPr>
          <a:xfrm>
            <a:off x="6195147" y="-9754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417D8F-D3EF-4BE6-BDE0-582867D7B8E1}"/>
              </a:ext>
            </a:extLst>
          </p:cNvPr>
          <p:cNvGrpSpPr/>
          <p:nvPr/>
        </p:nvGrpSpPr>
        <p:grpSpPr>
          <a:xfrm>
            <a:off x="-1" y="1464815"/>
            <a:ext cx="12189051" cy="5393185"/>
            <a:chOff x="-1" y="1464815"/>
            <a:chExt cx="12189051" cy="539318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806C90-67D4-4D2A-BD74-DC343E4D0A61}"/>
                </a:ext>
              </a:extLst>
            </p:cNvPr>
            <p:cNvSpPr/>
            <p:nvPr/>
          </p:nvSpPr>
          <p:spPr>
            <a:xfrm>
              <a:off x="-1" y="1464815"/>
              <a:ext cx="12189051" cy="5393185"/>
            </a:xfrm>
            <a:prstGeom prst="rect">
              <a:avLst/>
            </a:prstGeom>
            <a:solidFill>
              <a:srgbClr val="0D2E8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3200" dirty="0">
                  <a:solidFill>
                    <a:schemeClr val="bg1"/>
                  </a:solidFill>
                </a:rPr>
                <a:t>CHICKEN NUGGETS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3F8BE9D-7CF9-4387-96DA-EC467870D6DA}"/>
                </a:ext>
              </a:extLst>
            </p:cNvPr>
            <p:cNvGrpSpPr/>
            <p:nvPr/>
          </p:nvGrpSpPr>
          <p:grpSpPr>
            <a:xfrm>
              <a:off x="350387" y="4070520"/>
              <a:ext cx="11516493" cy="1690200"/>
              <a:chOff x="345440" y="2253846"/>
              <a:chExt cx="5415281" cy="16902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BC85D3A-46F0-4413-8F70-8EEB7E2CCDB4}"/>
                  </a:ext>
                </a:extLst>
              </p:cNvPr>
              <p:cNvSpPr/>
              <p:nvPr/>
            </p:nvSpPr>
            <p:spPr>
              <a:xfrm>
                <a:off x="345440" y="2253846"/>
                <a:ext cx="541527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  <a:latin typeface="Source Sans Pro" panose="020B0503030403020204" pitchFamily="34" charset="0"/>
                  </a:rPr>
                  <a:t>Comments:</a:t>
                </a:r>
                <a:endParaRPr lang="en-GB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956A0FE6-FEA8-487F-B11A-835767121956}"/>
                  </a:ext>
                </a:extLst>
              </p:cNvPr>
              <p:cNvSpPr/>
              <p:nvPr/>
            </p:nvSpPr>
            <p:spPr>
              <a:xfrm>
                <a:off x="345441" y="2530218"/>
                <a:ext cx="5415280" cy="1413828"/>
              </a:xfrm>
              <a:prstGeom prst="roundRect">
                <a:avLst/>
              </a:prstGeom>
              <a:ln>
                <a:solidFill>
                  <a:srgbClr val="0C2668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F1ADB9E-9831-4F54-8455-CD9D517BEDEA}"/>
                </a:ext>
              </a:extLst>
            </p:cNvPr>
            <p:cNvSpPr/>
            <p:nvPr/>
          </p:nvSpPr>
          <p:spPr>
            <a:xfrm>
              <a:off x="325120" y="2718757"/>
              <a:ext cx="1151648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Upload Manual Handling Form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95D0E8F-CFC6-4B10-B974-E517CDA17FCE}"/>
                </a:ext>
              </a:extLst>
            </p:cNvPr>
            <p:cNvCxnSpPr>
              <a:cxnSpLocks/>
            </p:cNvCxnSpPr>
            <p:nvPr/>
          </p:nvCxnSpPr>
          <p:spPr>
            <a:xfrm>
              <a:off x="1142042" y="3696372"/>
              <a:ext cx="10699565" cy="1076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4F4711D-E0BC-4489-BAC5-EB05878D4499}"/>
                </a:ext>
              </a:extLst>
            </p:cNvPr>
            <p:cNvGrpSpPr/>
            <p:nvPr/>
          </p:nvGrpSpPr>
          <p:grpSpPr>
            <a:xfrm>
              <a:off x="94530" y="1544563"/>
              <a:ext cx="540000" cy="450000"/>
              <a:chOff x="196130" y="1615683"/>
              <a:chExt cx="720000" cy="72000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279334E-7568-41A9-A206-478235880BC0}"/>
                  </a:ext>
                </a:extLst>
              </p:cNvPr>
              <p:cNvSpPr/>
              <p:nvPr/>
            </p:nvSpPr>
            <p:spPr>
              <a:xfrm>
                <a:off x="196130" y="1615683"/>
                <a:ext cx="720000" cy="72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57" name="Picture 4" descr="Image result for meat ICON">
                <a:extLst>
                  <a:ext uri="{FF2B5EF4-FFF2-40B4-BE49-F238E27FC236}">
                    <a16:creationId xmlns:a16="http://schemas.microsoft.com/office/drawing/2014/main" id="{9D8E311E-0103-447E-B157-58CB20D496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273" y="1677261"/>
                <a:ext cx="540000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9" name="Graphic 58" descr="Medical">
              <a:extLst>
                <a:ext uri="{FF2B5EF4-FFF2-40B4-BE49-F238E27FC236}">
                  <a16:creationId xmlns:a16="http://schemas.microsoft.com/office/drawing/2014/main" id="{DE758E25-566E-4E15-B7B5-938345CA0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589808" y="1526799"/>
              <a:ext cx="450000" cy="450000"/>
            </a:xfrm>
            <a:prstGeom prst="rect">
              <a:avLst/>
            </a:prstGeom>
          </p:spPr>
        </p:pic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846B27F2-4602-467A-8EC5-41304A0EFCAA}"/>
                </a:ext>
              </a:extLst>
            </p:cNvPr>
            <p:cNvSpPr/>
            <p:nvPr/>
          </p:nvSpPr>
          <p:spPr>
            <a:xfrm>
              <a:off x="350387" y="3038352"/>
              <a:ext cx="761174" cy="668780"/>
            </a:xfrm>
            <a:prstGeom prst="roundRect">
              <a:avLst>
                <a:gd name="adj" fmla="val 1871"/>
              </a:avLst>
            </a:prstGeom>
            <a:solidFill>
              <a:srgbClr val="26A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FILE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89DB1ED-05C5-4C9C-9359-0437DFD24C10}"/>
                </a:ext>
              </a:extLst>
            </p:cNvPr>
            <p:cNvSpPr/>
            <p:nvPr/>
          </p:nvSpPr>
          <p:spPr>
            <a:xfrm>
              <a:off x="6794390" y="5965497"/>
              <a:ext cx="1499866" cy="720000"/>
            </a:xfrm>
            <a:prstGeom prst="roundRect">
              <a:avLst>
                <a:gd name="adj" fmla="val 1871"/>
              </a:avLst>
            </a:prstGeom>
            <a:solidFill>
              <a:srgbClr val="26A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SUBMIT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2371E09B-3415-4399-9273-5B28FCCFA59C}"/>
                </a:ext>
              </a:extLst>
            </p:cNvPr>
            <p:cNvSpPr/>
            <p:nvPr/>
          </p:nvSpPr>
          <p:spPr>
            <a:xfrm>
              <a:off x="3897745" y="5965497"/>
              <a:ext cx="1499866" cy="720000"/>
            </a:xfrm>
            <a:prstGeom prst="roundRect">
              <a:avLst>
                <a:gd name="adj" fmla="val 1871"/>
              </a:avLst>
            </a:prstGeom>
            <a:solidFill>
              <a:srgbClr val="26A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CANCEL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2B72CFC-2943-4ACA-A6FD-6CB03740AB2C}"/>
              </a:ext>
            </a:extLst>
          </p:cNvPr>
          <p:cNvSpPr/>
          <p:nvPr/>
        </p:nvSpPr>
        <p:spPr>
          <a:xfrm>
            <a:off x="2395497" y="727094"/>
            <a:ext cx="1198486" cy="746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Approval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E2F6D4-381D-4088-BCFB-8C51B90851A4}"/>
              </a:ext>
            </a:extLst>
          </p:cNvPr>
          <p:cNvSpPr/>
          <p:nvPr/>
        </p:nvSpPr>
        <p:spPr>
          <a:xfrm>
            <a:off x="1194062" y="755269"/>
            <a:ext cx="1198486" cy="714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Checks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711789-B52B-4F1F-BE04-024F54FEC57F}"/>
              </a:ext>
            </a:extLst>
          </p:cNvPr>
          <p:cNvSpPr/>
          <p:nvPr/>
        </p:nvSpPr>
        <p:spPr>
          <a:xfrm>
            <a:off x="-2950" y="736844"/>
            <a:ext cx="1201435" cy="72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View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9B2396-5E9A-4BBE-A8BE-BC095EABFE5C}"/>
              </a:ext>
            </a:extLst>
          </p:cNvPr>
          <p:cNvSpPr/>
          <p:nvPr/>
        </p:nvSpPr>
        <p:spPr>
          <a:xfrm>
            <a:off x="4549422" y="736844"/>
            <a:ext cx="7636679" cy="72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400" dirty="0">
                <a:solidFill>
                  <a:srgbClr val="0D2E81"/>
                </a:solidFill>
              </a:rPr>
              <a:t>HEALTH &amp; SAFETY</a:t>
            </a:r>
          </a:p>
        </p:txBody>
      </p:sp>
    </p:spTree>
    <p:extLst>
      <p:ext uri="{BB962C8B-B14F-4D97-AF65-F5344CB8AC3E}">
        <p14:creationId xmlns:p14="http://schemas.microsoft.com/office/powerpoint/2010/main" val="3707093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D71911-79AB-4530-A4D5-8F9D6D99BE1D}"/>
              </a:ext>
            </a:extLst>
          </p:cNvPr>
          <p:cNvSpPr/>
          <p:nvPr/>
        </p:nvSpPr>
        <p:spPr>
          <a:xfrm>
            <a:off x="0" y="0"/>
            <a:ext cx="12192000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6CF89-F9EE-4720-A268-A51049D93811}"/>
              </a:ext>
            </a:extLst>
          </p:cNvPr>
          <p:cNvSpPr/>
          <p:nvPr/>
        </p:nvSpPr>
        <p:spPr>
          <a:xfrm>
            <a:off x="8593593" y="0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EF794-8499-44C9-942C-EA54FED0FFFF}"/>
              </a:ext>
            </a:extLst>
          </p:cNvPr>
          <p:cNvSpPr/>
          <p:nvPr/>
        </p:nvSpPr>
        <p:spPr>
          <a:xfrm>
            <a:off x="9792079" y="-1"/>
            <a:ext cx="1198486" cy="73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Analytics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E2C61-60FF-4319-BA11-13FCCBFB517C}"/>
              </a:ext>
            </a:extLst>
          </p:cNvPr>
          <p:cNvSpPr/>
          <p:nvPr/>
        </p:nvSpPr>
        <p:spPr>
          <a:xfrm>
            <a:off x="10990565" y="-2"/>
            <a:ext cx="1198486" cy="736847"/>
          </a:xfrm>
          <a:prstGeom prst="rect">
            <a:avLst/>
          </a:prstGeom>
          <a:solidFill>
            <a:srgbClr val="9156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Archives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32B737-6698-475E-94F4-1272FCB57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0" r="48097"/>
          <a:stretch/>
        </p:blipFill>
        <p:spPr bwMode="auto">
          <a:xfrm>
            <a:off x="0" y="-1"/>
            <a:ext cx="1142042" cy="7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9FE48DB-4FC1-496E-8D6C-0175824E2950}"/>
              </a:ext>
            </a:extLst>
          </p:cNvPr>
          <p:cNvSpPr/>
          <p:nvPr/>
        </p:nvSpPr>
        <p:spPr>
          <a:xfrm>
            <a:off x="7392158" y="-4315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8D1743-D51B-4508-874D-2B21266FBE5B}"/>
              </a:ext>
            </a:extLst>
          </p:cNvPr>
          <p:cNvSpPr/>
          <p:nvPr/>
        </p:nvSpPr>
        <p:spPr>
          <a:xfrm>
            <a:off x="6195147" y="-9754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806C90-67D4-4D2A-BD74-DC343E4D0A61}"/>
              </a:ext>
            </a:extLst>
          </p:cNvPr>
          <p:cNvSpPr/>
          <p:nvPr/>
        </p:nvSpPr>
        <p:spPr>
          <a:xfrm>
            <a:off x="-1" y="1464815"/>
            <a:ext cx="12189051" cy="5393185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CHICKEN NUGGETS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F8BE9D-7CF9-4387-96DA-EC467870D6DA}"/>
              </a:ext>
            </a:extLst>
          </p:cNvPr>
          <p:cNvGrpSpPr/>
          <p:nvPr/>
        </p:nvGrpSpPr>
        <p:grpSpPr>
          <a:xfrm>
            <a:off x="350387" y="4070520"/>
            <a:ext cx="11516493" cy="1690200"/>
            <a:chOff x="345440" y="2253846"/>
            <a:chExt cx="5415281" cy="16902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C85D3A-46F0-4413-8F70-8EEB7E2CCDB4}"/>
                </a:ext>
              </a:extLst>
            </p:cNvPr>
            <p:cNvSpPr/>
            <p:nvPr/>
          </p:nvSpPr>
          <p:spPr>
            <a:xfrm>
              <a:off x="345440" y="2253846"/>
              <a:ext cx="54152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Summary Comments: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56A0FE6-FEA8-487F-B11A-835767121956}"/>
                </a:ext>
              </a:extLst>
            </p:cNvPr>
            <p:cNvSpPr/>
            <p:nvPr/>
          </p:nvSpPr>
          <p:spPr>
            <a:xfrm>
              <a:off x="345441" y="2530218"/>
              <a:ext cx="5415280" cy="1413828"/>
            </a:xfrm>
            <a:prstGeom prst="roundRect">
              <a:avLst/>
            </a:prstGeom>
            <a:ln>
              <a:solidFill>
                <a:srgbClr val="0C266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F1ADB9E-9831-4F54-8455-CD9D517BEDEA}"/>
              </a:ext>
            </a:extLst>
          </p:cNvPr>
          <p:cNvSpPr/>
          <p:nvPr/>
        </p:nvSpPr>
        <p:spPr>
          <a:xfrm>
            <a:off x="325120" y="2718757"/>
            <a:ext cx="11516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Health &amp; Safety Approval:</a:t>
            </a:r>
            <a:endParaRPr lang="en-GB" sz="1200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F4711D-E0BC-4489-BAC5-EB05878D4499}"/>
              </a:ext>
            </a:extLst>
          </p:cNvPr>
          <p:cNvGrpSpPr/>
          <p:nvPr/>
        </p:nvGrpSpPr>
        <p:grpSpPr>
          <a:xfrm>
            <a:off x="94530" y="1544563"/>
            <a:ext cx="540000" cy="450000"/>
            <a:chOff x="196130" y="1615683"/>
            <a:chExt cx="720000" cy="720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279334E-7568-41A9-A206-478235880BC0}"/>
                </a:ext>
              </a:extLst>
            </p:cNvPr>
            <p:cNvSpPr/>
            <p:nvPr/>
          </p:nvSpPr>
          <p:spPr>
            <a:xfrm>
              <a:off x="196130" y="1615683"/>
              <a:ext cx="720000" cy="72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7" name="Picture 4" descr="Image result for meat ICON">
              <a:extLst>
                <a:ext uri="{FF2B5EF4-FFF2-40B4-BE49-F238E27FC236}">
                  <a16:creationId xmlns:a16="http://schemas.microsoft.com/office/drawing/2014/main" id="{9D8E311E-0103-447E-B157-58CB20D496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73" y="1677261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9" name="Graphic 58" descr="Medical">
            <a:extLst>
              <a:ext uri="{FF2B5EF4-FFF2-40B4-BE49-F238E27FC236}">
                <a16:creationId xmlns:a16="http://schemas.microsoft.com/office/drawing/2014/main" id="{DE758E25-566E-4E15-B7B5-938345CA0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89808" y="1526799"/>
            <a:ext cx="450000" cy="450000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89DB1ED-05C5-4C9C-9359-0437DFD24C10}"/>
              </a:ext>
            </a:extLst>
          </p:cNvPr>
          <p:cNvSpPr/>
          <p:nvPr/>
        </p:nvSpPr>
        <p:spPr>
          <a:xfrm>
            <a:off x="6794390" y="5965497"/>
            <a:ext cx="1499866" cy="72000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371E09B-3415-4399-9273-5B28FCCFA59C}"/>
              </a:ext>
            </a:extLst>
          </p:cNvPr>
          <p:cNvSpPr/>
          <p:nvPr/>
        </p:nvSpPr>
        <p:spPr>
          <a:xfrm>
            <a:off x="3897745" y="5965497"/>
            <a:ext cx="1499866" cy="72000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880711-1C21-4C25-A9DE-10B3DDC302D1}"/>
              </a:ext>
            </a:extLst>
          </p:cNvPr>
          <p:cNvGrpSpPr/>
          <p:nvPr/>
        </p:nvGrpSpPr>
        <p:grpSpPr>
          <a:xfrm>
            <a:off x="417796" y="3252306"/>
            <a:ext cx="11449080" cy="387755"/>
            <a:chOff x="325121" y="3480511"/>
            <a:chExt cx="5974126" cy="38775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71776D0-837B-4F1B-BE23-11F40AD0FF2A}"/>
                </a:ext>
              </a:extLst>
            </p:cNvPr>
            <p:cNvCxnSpPr>
              <a:cxnSpLocks/>
            </p:cNvCxnSpPr>
            <p:nvPr/>
          </p:nvCxnSpPr>
          <p:spPr>
            <a:xfrm>
              <a:off x="406400" y="3868266"/>
              <a:ext cx="583396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322CCA9-9508-4C02-8EEB-EF53C2DE12A3}"/>
                </a:ext>
              </a:extLst>
            </p:cNvPr>
            <p:cNvSpPr/>
            <p:nvPr/>
          </p:nvSpPr>
          <p:spPr>
            <a:xfrm>
              <a:off x="325121" y="3480511"/>
              <a:ext cx="59741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Choose an outcome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625E6AF-18D4-4285-BD38-4BB0301DB7F8}"/>
                </a:ext>
              </a:extLst>
            </p:cNvPr>
            <p:cNvSpPr/>
            <p:nvPr/>
          </p:nvSpPr>
          <p:spPr>
            <a:xfrm rot="10800000">
              <a:off x="6073602" y="3575633"/>
              <a:ext cx="108599" cy="8785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4898CC8-AD0D-4F35-BD62-08D4B8A0113A}"/>
              </a:ext>
            </a:extLst>
          </p:cNvPr>
          <p:cNvSpPr/>
          <p:nvPr/>
        </p:nvSpPr>
        <p:spPr>
          <a:xfrm>
            <a:off x="2395497" y="746596"/>
            <a:ext cx="1198486" cy="727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Approval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DC4218-717D-4FB6-A96C-9525A939F042}"/>
              </a:ext>
            </a:extLst>
          </p:cNvPr>
          <p:cNvSpPr/>
          <p:nvPr/>
        </p:nvSpPr>
        <p:spPr>
          <a:xfrm>
            <a:off x="1194062" y="755269"/>
            <a:ext cx="1198486" cy="714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Checks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F06163-ABB5-4DB8-B108-0A56DB28B8DA}"/>
              </a:ext>
            </a:extLst>
          </p:cNvPr>
          <p:cNvSpPr/>
          <p:nvPr/>
        </p:nvSpPr>
        <p:spPr>
          <a:xfrm>
            <a:off x="-2950" y="736844"/>
            <a:ext cx="1201435" cy="72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View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3793FB-ED98-40C0-A185-980592B98AED}"/>
              </a:ext>
            </a:extLst>
          </p:cNvPr>
          <p:cNvSpPr/>
          <p:nvPr/>
        </p:nvSpPr>
        <p:spPr>
          <a:xfrm>
            <a:off x="4549422" y="736844"/>
            <a:ext cx="7636679" cy="72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400" dirty="0">
                <a:solidFill>
                  <a:srgbClr val="0D2E81"/>
                </a:solidFill>
              </a:rPr>
              <a:t>HEALTH &amp; SAFETY</a:t>
            </a:r>
          </a:p>
        </p:txBody>
      </p:sp>
    </p:spTree>
    <p:extLst>
      <p:ext uri="{BB962C8B-B14F-4D97-AF65-F5344CB8AC3E}">
        <p14:creationId xmlns:p14="http://schemas.microsoft.com/office/powerpoint/2010/main" val="1708156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D71911-79AB-4530-A4D5-8F9D6D99BE1D}"/>
              </a:ext>
            </a:extLst>
          </p:cNvPr>
          <p:cNvSpPr/>
          <p:nvPr/>
        </p:nvSpPr>
        <p:spPr>
          <a:xfrm>
            <a:off x="0" y="0"/>
            <a:ext cx="12192000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6CF89-F9EE-4720-A268-A51049D93811}"/>
              </a:ext>
            </a:extLst>
          </p:cNvPr>
          <p:cNvSpPr/>
          <p:nvPr/>
        </p:nvSpPr>
        <p:spPr>
          <a:xfrm>
            <a:off x="8593593" y="0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EF794-8499-44C9-942C-EA54FED0FFFF}"/>
              </a:ext>
            </a:extLst>
          </p:cNvPr>
          <p:cNvSpPr/>
          <p:nvPr/>
        </p:nvSpPr>
        <p:spPr>
          <a:xfrm>
            <a:off x="9792079" y="-1"/>
            <a:ext cx="1198486" cy="73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Analytics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E2C61-60FF-4319-BA11-13FCCBFB517C}"/>
              </a:ext>
            </a:extLst>
          </p:cNvPr>
          <p:cNvSpPr/>
          <p:nvPr/>
        </p:nvSpPr>
        <p:spPr>
          <a:xfrm>
            <a:off x="10990565" y="-2"/>
            <a:ext cx="1198486" cy="736847"/>
          </a:xfrm>
          <a:prstGeom prst="rect">
            <a:avLst/>
          </a:prstGeom>
          <a:solidFill>
            <a:srgbClr val="9156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Archives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32B737-6698-475E-94F4-1272FCB57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0" r="48097"/>
          <a:stretch/>
        </p:blipFill>
        <p:spPr bwMode="auto">
          <a:xfrm>
            <a:off x="0" y="-1"/>
            <a:ext cx="1142042" cy="7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9FE48DB-4FC1-496E-8D6C-0175824E2950}"/>
              </a:ext>
            </a:extLst>
          </p:cNvPr>
          <p:cNvSpPr/>
          <p:nvPr/>
        </p:nvSpPr>
        <p:spPr>
          <a:xfrm>
            <a:off x="7392158" y="-4315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8D1743-D51B-4508-874D-2B21266FBE5B}"/>
              </a:ext>
            </a:extLst>
          </p:cNvPr>
          <p:cNvSpPr/>
          <p:nvPr/>
        </p:nvSpPr>
        <p:spPr>
          <a:xfrm>
            <a:off x="6195147" y="-9754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806C90-67D4-4D2A-BD74-DC343E4D0A61}"/>
              </a:ext>
            </a:extLst>
          </p:cNvPr>
          <p:cNvSpPr/>
          <p:nvPr/>
        </p:nvSpPr>
        <p:spPr>
          <a:xfrm>
            <a:off x="-1" y="1464815"/>
            <a:ext cx="12189051" cy="5393185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CHICKEN NUGGETS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F1ADB9E-9831-4F54-8455-CD9D517BEDEA}"/>
              </a:ext>
            </a:extLst>
          </p:cNvPr>
          <p:cNvSpPr/>
          <p:nvPr/>
        </p:nvSpPr>
        <p:spPr>
          <a:xfrm>
            <a:off x="325120" y="2603343"/>
            <a:ext cx="11516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04/10/2019 – CHECKS </a:t>
            </a:r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95D0E8F-CFC6-4B10-B974-E517CDA17FCE}"/>
              </a:ext>
            </a:extLst>
          </p:cNvPr>
          <p:cNvCxnSpPr>
            <a:cxnSpLocks/>
          </p:cNvCxnSpPr>
          <p:nvPr/>
        </p:nvCxnSpPr>
        <p:spPr>
          <a:xfrm>
            <a:off x="364530" y="5187136"/>
            <a:ext cx="11477077" cy="1179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84F4711D-E0BC-4489-BAC5-EB05878D4499}"/>
              </a:ext>
            </a:extLst>
          </p:cNvPr>
          <p:cNvGrpSpPr/>
          <p:nvPr/>
        </p:nvGrpSpPr>
        <p:grpSpPr>
          <a:xfrm>
            <a:off x="94530" y="1544563"/>
            <a:ext cx="540000" cy="450000"/>
            <a:chOff x="196130" y="1615683"/>
            <a:chExt cx="720000" cy="720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279334E-7568-41A9-A206-478235880BC0}"/>
                </a:ext>
              </a:extLst>
            </p:cNvPr>
            <p:cNvSpPr/>
            <p:nvPr/>
          </p:nvSpPr>
          <p:spPr>
            <a:xfrm>
              <a:off x="196130" y="1615683"/>
              <a:ext cx="720000" cy="72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7" name="Picture 4" descr="Image result for meat ICON">
              <a:extLst>
                <a:ext uri="{FF2B5EF4-FFF2-40B4-BE49-F238E27FC236}">
                  <a16:creationId xmlns:a16="http://schemas.microsoft.com/office/drawing/2014/main" id="{9D8E311E-0103-447E-B157-58CB20D496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73" y="1677261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F8BFE90-29C7-4A13-83F5-0DA76C1CCDFD}"/>
              </a:ext>
            </a:extLst>
          </p:cNvPr>
          <p:cNvSpPr txBox="1"/>
          <p:nvPr/>
        </p:nvSpPr>
        <p:spPr>
          <a:xfrm>
            <a:off x="325120" y="3005813"/>
            <a:ext cx="587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Lorem ipsum </a:t>
            </a:r>
            <a:r>
              <a:rPr lang="en-GB" dirty="0" err="1">
                <a:solidFill>
                  <a:schemeClr val="bg1"/>
                </a:solidFill>
              </a:rPr>
              <a:t>dolor</a:t>
            </a:r>
            <a:r>
              <a:rPr lang="en-GB" dirty="0">
                <a:solidFill>
                  <a:schemeClr val="bg1"/>
                </a:solidFill>
              </a:rPr>
              <a:t> sit </a:t>
            </a:r>
            <a:r>
              <a:rPr lang="en-GB" dirty="0" err="1">
                <a:solidFill>
                  <a:schemeClr val="bg1"/>
                </a:solidFill>
              </a:rPr>
              <a:t>amet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consectetur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adipiscing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elit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E77EA6-834F-4F69-8A53-FBB251D12FB5}"/>
              </a:ext>
            </a:extLst>
          </p:cNvPr>
          <p:cNvSpPr/>
          <p:nvPr/>
        </p:nvSpPr>
        <p:spPr>
          <a:xfrm>
            <a:off x="325119" y="5705206"/>
            <a:ext cx="96800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Lorem ipsum </a:t>
            </a:r>
            <a:r>
              <a:rPr lang="en-GB" dirty="0" err="1">
                <a:solidFill>
                  <a:schemeClr val="bg1"/>
                </a:solidFill>
              </a:rPr>
              <a:t>dolor</a:t>
            </a:r>
            <a:r>
              <a:rPr lang="en-GB" dirty="0">
                <a:solidFill>
                  <a:schemeClr val="bg1"/>
                </a:solidFill>
              </a:rPr>
              <a:t> sit </a:t>
            </a:r>
            <a:r>
              <a:rPr lang="en-GB" dirty="0" err="1">
                <a:solidFill>
                  <a:schemeClr val="bg1"/>
                </a:solidFill>
              </a:rPr>
              <a:t>amet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consectetur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adipiscing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elit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sed</a:t>
            </a:r>
            <a:r>
              <a:rPr lang="en-GB" dirty="0">
                <a:solidFill>
                  <a:schemeClr val="bg1"/>
                </a:solidFill>
              </a:rPr>
              <a:t> do </a:t>
            </a:r>
            <a:r>
              <a:rPr lang="en-GB" dirty="0" err="1">
                <a:solidFill>
                  <a:schemeClr val="bg1"/>
                </a:solidFill>
              </a:rPr>
              <a:t>eiusmod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tempor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incididunt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ut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labore</a:t>
            </a:r>
            <a:r>
              <a:rPr lang="en-GB" dirty="0">
                <a:solidFill>
                  <a:schemeClr val="bg1"/>
                </a:solidFill>
              </a:rPr>
              <a:t> et dolore magna </a:t>
            </a:r>
            <a:r>
              <a:rPr lang="en-GB" dirty="0" err="1">
                <a:solidFill>
                  <a:schemeClr val="bg1"/>
                </a:solidFill>
              </a:rPr>
              <a:t>aliqua</a:t>
            </a:r>
            <a:r>
              <a:rPr lang="en-GB" dirty="0">
                <a:solidFill>
                  <a:schemeClr val="bg1"/>
                </a:solidFill>
              </a:rPr>
              <a:t>. Ut </a:t>
            </a:r>
            <a:r>
              <a:rPr lang="en-GB" dirty="0" err="1">
                <a:solidFill>
                  <a:schemeClr val="bg1"/>
                </a:solidFill>
              </a:rPr>
              <a:t>enim</a:t>
            </a:r>
            <a:r>
              <a:rPr lang="en-GB" dirty="0">
                <a:solidFill>
                  <a:schemeClr val="bg1"/>
                </a:solidFill>
              </a:rPr>
              <a:t> ad minim </a:t>
            </a:r>
            <a:r>
              <a:rPr lang="en-GB" dirty="0" err="1">
                <a:solidFill>
                  <a:schemeClr val="bg1"/>
                </a:solidFill>
              </a:rPr>
              <a:t>veniam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quis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nostrud</a:t>
            </a:r>
            <a:r>
              <a:rPr lang="en-GB" dirty="0">
                <a:solidFill>
                  <a:schemeClr val="bg1"/>
                </a:solidFill>
              </a:rPr>
              <a:t> exercitation </a:t>
            </a:r>
            <a:r>
              <a:rPr lang="en-GB" dirty="0" err="1">
                <a:solidFill>
                  <a:schemeClr val="bg1"/>
                </a:solidFill>
              </a:rPr>
              <a:t>ullamco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laboris</a:t>
            </a:r>
            <a:r>
              <a:rPr lang="en-GB" dirty="0">
                <a:solidFill>
                  <a:schemeClr val="bg1"/>
                </a:solidFill>
              </a:rPr>
              <a:t> nisi </a:t>
            </a:r>
            <a:r>
              <a:rPr lang="en-GB" dirty="0" err="1">
                <a:solidFill>
                  <a:schemeClr val="bg1"/>
                </a:solidFill>
              </a:rPr>
              <a:t>ut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aliquip</a:t>
            </a:r>
            <a:r>
              <a:rPr lang="en-GB" dirty="0">
                <a:solidFill>
                  <a:schemeClr val="bg1"/>
                </a:solidFill>
              </a:rPr>
              <a:t> ex </a:t>
            </a:r>
            <a:r>
              <a:rPr lang="en-GB" dirty="0" err="1">
                <a:solidFill>
                  <a:schemeClr val="bg1"/>
                </a:solidFill>
              </a:rPr>
              <a:t>ea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commodo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consequat</a:t>
            </a:r>
            <a:r>
              <a:rPr lang="en-GB" dirty="0">
                <a:solidFill>
                  <a:schemeClr val="bg1"/>
                </a:solidFill>
              </a:rPr>
              <a:t>. Duis </a:t>
            </a:r>
            <a:r>
              <a:rPr lang="en-GB" dirty="0" err="1">
                <a:solidFill>
                  <a:schemeClr val="bg1"/>
                </a:solidFill>
              </a:rPr>
              <a:t>aute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irure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dolor</a:t>
            </a:r>
            <a:r>
              <a:rPr lang="en-GB" dirty="0">
                <a:solidFill>
                  <a:schemeClr val="bg1"/>
                </a:solidFill>
              </a:rPr>
              <a:t> in </a:t>
            </a:r>
            <a:r>
              <a:rPr lang="en-GB" dirty="0" err="1">
                <a:solidFill>
                  <a:schemeClr val="bg1"/>
                </a:solidFill>
              </a:rPr>
              <a:t>reprehenderit</a:t>
            </a:r>
            <a:r>
              <a:rPr lang="en-GB" dirty="0">
                <a:solidFill>
                  <a:schemeClr val="bg1"/>
                </a:solidFill>
              </a:rPr>
              <a:t> in </a:t>
            </a:r>
            <a:r>
              <a:rPr lang="en-GB" dirty="0" err="1">
                <a:solidFill>
                  <a:schemeClr val="bg1"/>
                </a:solidFill>
              </a:rPr>
              <a:t>voluptate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velit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esse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cillum</a:t>
            </a:r>
            <a:r>
              <a:rPr lang="en-GB" dirty="0">
                <a:solidFill>
                  <a:schemeClr val="bg1"/>
                </a:solidFill>
              </a:rPr>
              <a:t> dolore </a:t>
            </a:r>
            <a:r>
              <a:rPr lang="en-GB" dirty="0" err="1">
                <a:solidFill>
                  <a:schemeClr val="bg1"/>
                </a:solidFill>
              </a:rPr>
              <a:t>eu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fugiat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nulla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pariatur</a:t>
            </a:r>
            <a:r>
              <a:rPr lang="en-GB" dirty="0">
                <a:solidFill>
                  <a:schemeClr val="bg1"/>
                </a:solidFill>
              </a:rPr>
              <a:t>. </a:t>
            </a:r>
            <a:r>
              <a:rPr lang="en-GB" dirty="0" err="1">
                <a:solidFill>
                  <a:schemeClr val="bg1"/>
                </a:solidFill>
              </a:rPr>
              <a:t>Excepteur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sint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occaecat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cupidatat</a:t>
            </a:r>
            <a:r>
              <a:rPr lang="en-GB" dirty="0">
                <a:solidFill>
                  <a:schemeClr val="bg1"/>
                </a:solidFill>
              </a:rPr>
              <a:t> non </a:t>
            </a:r>
            <a:r>
              <a:rPr lang="en-GB" dirty="0" err="1">
                <a:solidFill>
                  <a:schemeClr val="bg1"/>
                </a:solidFill>
              </a:rPr>
              <a:t>proident</a:t>
            </a:r>
            <a:r>
              <a:rPr lang="en-GB" dirty="0">
                <a:solidFill>
                  <a:schemeClr val="bg1"/>
                </a:solidFill>
              </a:rPr>
              <a:t>, sunt in culpa qui </a:t>
            </a:r>
            <a:r>
              <a:rPr lang="en-GB" dirty="0" err="1">
                <a:solidFill>
                  <a:schemeClr val="bg1"/>
                </a:solidFill>
              </a:rPr>
              <a:t>officia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deserunt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mollit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anim</a:t>
            </a:r>
            <a:r>
              <a:rPr lang="en-GB" dirty="0">
                <a:solidFill>
                  <a:schemeClr val="bg1"/>
                </a:solidFill>
              </a:rPr>
              <a:t> id </a:t>
            </a:r>
            <a:r>
              <a:rPr lang="en-GB" dirty="0" err="1">
                <a:solidFill>
                  <a:schemeClr val="bg1"/>
                </a:solidFill>
              </a:rPr>
              <a:t>est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laborum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EAD250-9C85-4421-8F28-556F6AD6AD71}"/>
              </a:ext>
            </a:extLst>
          </p:cNvPr>
          <p:cNvSpPr/>
          <p:nvPr/>
        </p:nvSpPr>
        <p:spPr>
          <a:xfrm>
            <a:off x="325120" y="5335875"/>
            <a:ext cx="11516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06/10/2019 – APPROVAL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B40280-73D8-4AEA-ABEE-D164DB1DCEE4}"/>
              </a:ext>
            </a:extLst>
          </p:cNvPr>
          <p:cNvSpPr/>
          <p:nvPr/>
        </p:nvSpPr>
        <p:spPr>
          <a:xfrm>
            <a:off x="2395497" y="727094"/>
            <a:ext cx="1198486" cy="746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Approval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5F33DA-F1F6-4FCD-A25D-230F8352B94E}"/>
              </a:ext>
            </a:extLst>
          </p:cNvPr>
          <p:cNvSpPr/>
          <p:nvPr/>
        </p:nvSpPr>
        <p:spPr>
          <a:xfrm>
            <a:off x="1194062" y="722779"/>
            <a:ext cx="1198486" cy="746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Checks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1F3276-6B4B-4906-912C-E57EEF83943A}"/>
              </a:ext>
            </a:extLst>
          </p:cNvPr>
          <p:cNvSpPr/>
          <p:nvPr/>
        </p:nvSpPr>
        <p:spPr>
          <a:xfrm>
            <a:off x="-2950" y="736844"/>
            <a:ext cx="1201435" cy="727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View</a:t>
            </a:r>
          </a:p>
        </p:txBody>
      </p:sp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08BE202A-A387-469C-A681-4A68E113F6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6722" y="5858760"/>
            <a:ext cx="914400" cy="9144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0E12DA-75CD-49C9-8DB0-371992E3E9CE}"/>
              </a:ext>
            </a:extLst>
          </p:cNvPr>
          <p:cNvGrpSpPr/>
          <p:nvPr/>
        </p:nvGrpSpPr>
        <p:grpSpPr>
          <a:xfrm>
            <a:off x="6268720" y="2888689"/>
            <a:ext cx="5598160" cy="2122652"/>
            <a:chOff x="6268720" y="2603343"/>
            <a:chExt cx="5598160" cy="212265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841D75B-F828-4B83-AC1C-368B95C2D88C}"/>
                </a:ext>
              </a:extLst>
            </p:cNvPr>
            <p:cNvSpPr/>
            <p:nvPr/>
          </p:nvSpPr>
          <p:spPr>
            <a:xfrm>
              <a:off x="6293987" y="2626048"/>
              <a:ext cx="5572887" cy="20999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D3260E7-294E-40AD-9722-2CEC6655A3BD}"/>
                </a:ext>
              </a:extLst>
            </p:cNvPr>
            <p:cNvCxnSpPr/>
            <p:nvPr/>
          </p:nvCxnSpPr>
          <p:spPr>
            <a:xfrm>
              <a:off x="6268720" y="2603343"/>
              <a:ext cx="5598160" cy="1845102"/>
            </a:xfrm>
            <a:prstGeom prst="line">
              <a:avLst/>
            </a:prstGeom>
            <a:ln w="76200">
              <a:solidFill>
                <a:srgbClr val="0D2E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2DD5947-7C3E-4B6B-8BF1-F0104E169D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8720" y="2603343"/>
              <a:ext cx="5598160" cy="1985707"/>
            </a:xfrm>
            <a:prstGeom prst="line">
              <a:avLst/>
            </a:prstGeom>
            <a:ln w="76200">
              <a:solidFill>
                <a:srgbClr val="0D2E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Graphic 32" descr="Magnifying glass">
            <a:extLst>
              <a:ext uri="{FF2B5EF4-FFF2-40B4-BE49-F238E27FC236}">
                <a16:creationId xmlns:a16="http://schemas.microsoft.com/office/drawing/2014/main" id="{640BC56D-3519-40BD-B37A-1A824884B5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43590" y="1544563"/>
            <a:ext cx="450000" cy="450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BDCBDDD-84A4-43A1-A47C-58DA8D5549DF}"/>
              </a:ext>
            </a:extLst>
          </p:cNvPr>
          <p:cNvSpPr/>
          <p:nvPr/>
        </p:nvSpPr>
        <p:spPr>
          <a:xfrm>
            <a:off x="4549422" y="736844"/>
            <a:ext cx="7636679" cy="72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400" dirty="0">
                <a:solidFill>
                  <a:srgbClr val="0D2E81"/>
                </a:solidFill>
              </a:rPr>
              <a:t>QUALITY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7363C10-920E-4581-B6E8-6CE832574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629830"/>
              </p:ext>
            </p:extLst>
          </p:nvPr>
        </p:nvGraphicFramePr>
        <p:xfrm>
          <a:off x="350387" y="3448924"/>
          <a:ext cx="5558751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917">
                  <a:extLst>
                    <a:ext uri="{9D8B030D-6E8A-4147-A177-3AD203B41FA5}">
                      <a16:colId xmlns:a16="http://schemas.microsoft.com/office/drawing/2014/main" val="3261988969"/>
                    </a:ext>
                  </a:extLst>
                </a:gridCol>
                <a:gridCol w="1852917">
                  <a:extLst>
                    <a:ext uri="{9D8B030D-6E8A-4147-A177-3AD203B41FA5}">
                      <a16:colId xmlns:a16="http://schemas.microsoft.com/office/drawing/2014/main" val="395674405"/>
                    </a:ext>
                  </a:extLst>
                </a:gridCol>
                <a:gridCol w="1852917">
                  <a:extLst>
                    <a:ext uri="{9D8B030D-6E8A-4147-A177-3AD203B41FA5}">
                      <a16:colId xmlns:a16="http://schemas.microsoft.com/office/drawing/2014/main" val="365012546"/>
                    </a:ext>
                  </a:extLst>
                </a:gridCol>
              </a:tblGrid>
              <a:tr h="29698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26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Current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26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Proposed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26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168161"/>
                  </a:ext>
                </a:extLst>
              </a:tr>
              <a:tr h="29698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Cases per Layer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848674"/>
                  </a:ext>
                </a:extLst>
              </a:tr>
              <a:tr h="29698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Layers Per Pallet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834761"/>
                  </a:ext>
                </a:extLst>
              </a:tr>
              <a:tr h="29698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Cases Per Pallet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84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73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73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922299"/>
                  </a:ext>
                </a:extLst>
              </a:tr>
              <a:tr h="29698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Units Per Pallet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50,400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73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70,000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73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035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127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D71911-79AB-4530-A4D5-8F9D6D99BE1D}"/>
              </a:ext>
            </a:extLst>
          </p:cNvPr>
          <p:cNvSpPr/>
          <p:nvPr/>
        </p:nvSpPr>
        <p:spPr>
          <a:xfrm>
            <a:off x="0" y="0"/>
            <a:ext cx="12192000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6CF89-F9EE-4720-A268-A51049D93811}"/>
              </a:ext>
            </a:extLst>
          </p:cNvPr>
          <p:cNvSpPr/>
          <p:nvPr/>
        </p:nvSpPr>
        <p:spPr>
          <a:xfrm>
            <a:off x="8593593" y="0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EF794-8499-44C9-942C-EA54FED0FFFF}"/>
              </a:ext>
            </a:extLst>
          </p:cNvPr>
          <p:cNvSpPr/>
          <p:nvPr/>
        </p:nvSpPr>
        <p:spPr>
          <a:xfrm>
            <a:off x="9792079" y="-1"/>
            <a:ext cx="1198486" cy="73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Analytics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E2C61-60FF-4319-BA11-13FCCBFB517C}"/>
              </a:ext>
            </a:extLst>
          </p:cNvPr>
          <p:cNvSpPr/>
          <p:nvPr/>
        </p:nvSpPr>
        <p:spPr>
          <a:xfrm>
            <a:off x="10990565" y="-2"/>
            <a:ext cx="1198486" cy="736847"/>
          </a:xfrm>
          <a:prstGeom prst="rect">
            <a:avLst/>
          </a:prstGeom>
          <a:solidFill>
            <a:srgbClr val="9156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Archives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32B737-6698-475E-94F4-1272FCB57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0" r="48097"/>
          <a:stretch/>
        </p:blipFill>
        <p:spPr bwMode="auto">
          <a:xfrm>
            <a:off x="0" y="-1"/>
            <a:ext cx="1142042" cy="7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9FE48DB-4FC1-496E-8D6C-0175824E2950}"/>
              </a:ext>
            </a:extLst>
          </p:cNvPr>
          <p:cNvSpPr/>
          <p:nvPr/>
        </p:nvSpPr>
        <p:spPr>
          <a:xfrm>
            <a:off x="7392158" y="-4315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8D1743-D51B-4508-874D-2B21266FBE5B}"/>
              </a:ext>
            </a:extLst>
          </p:cNvPr>
          <p:cNvSpPr/>
          <p:nvPr/>
        </p:nvSpPr>
        <p:spPr>
          <a:xfrm>
            <a:off x="6195147" y="-9754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806C90-67D4-4D2A-BD74-DC343E4D0A61}"/>
              </a:ext>
            </a:extLst>
          </p:cNvPr>
          <p:cNvSpPr/>
          <p:nvPr/>
        </p:nvSpPr>
        <p:spPr>
          <a:xfrm>
            <a:off x="-1" y="1464815"/>
            <a:ext cx="12189051" cy="5393185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CHICKEN NUGGETS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F8BE9D-7CF9-4387-96DA-EC467870D6DA}"/>
              </a:ext>
            </a:extLst>
          </p:cNvPr>
          <p:cNvGrpSpPr/>
          <p:nvPr/>
        </p:nvGrpSpPr>
        <p:grpSpPr>
          <a:xfrm>
            <a:off x="350387" y="4913800"/>
            <a:ext cx="11516493" cy="1360222"/>
            <a:chOff x="345440" y="3097126"/>
            <a:chExt cx="5415281" cy="13602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C85D3A-46F0-4413-8F70-8EEB7E2CCDB4}"/>
                </a:ext>
              </a:extLst>
            </p:cNvPr>
            <p:cNvSpPr/>
            <p:nvPr/>
          </p:nvSpPr>
          <p:spPr>
            <a:xfrm>
              <a:off x="345440" y="3097126"/>
              <a:ext cx="54152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Comments: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56A0FE6-FEA8-487F-B11A-835767121956}"/>
                </a:ext>
              </a:extLst>
            </p:cNvPr>
            <p:cNvSpPr/>
            <p:nvPr/>
          </p:nvSpPr>
          <p:spPr>
            <a:xfrm>
              <a:off x="345441" y="3384562"/>
              <a:ext cx="5415280" cy="1072786"/>
            </a:xfrm>
            <a:prstGeom prst="roundRect">
              <a:avLst/>
            </a:prstGeom>
            <a:ln>
              <a:solidFill>
                <a:srgbClr val="0C266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F1ADB9E-9831-4F54-8455-CD9D517BEDEA}"/>
              </a:ext>
            </a:extLst>
          </p:cNvPr>
          <p:cNvSpPr/>
          <p:nvPr/>
        </p:nvSpPr>
        <p:spPr>
          <a:xfrm>
            <a:off x="325120" y="2718757"/>
            <a:ext cx="11516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Upload Pallet Visuals</a:t>
            </a:r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95D0E8F-CFC6-4B10-B974-E517CDA17FCE}"/>
              </a:ext>
            </a:extLst>
          </p:cNvPr>
          <p:cNvCxnSpPr>
            <a:cxnSpLocks/>
          </p:cNvCxnSpPr>
          <p:nvPr/>
        </p:nvCxnSpPr>
        <p:spPr>
          <a:xfrm>
            <a:off x="1142042" y="3696372"/>
            <a:ext cx="10699565" cy="107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84F4711D-E0BC-4489-BAC5-EB05878D4499}"/>
              </a:ext>
            </a:extLst>
          </p:cNvPr>
          <p:cNvGrpSpPr/>
          <p:nvPr/>
        </p:nvGrpSpPr>
        <p:grpSpPr>
          <a:xfrm>
            <a:off x="94530" y="1544563"/>
            <a:ext cx="540000" cy="450000"/>
            <a:chOff x="196130" y="1615683"/>
            <a:chExt cx="720000" cy="720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279334E-7568-41A9-A206-478235880BC0}"/>
                </a:ext>
              </a:extLst>
            </p:cNvPr>
            <p:cNvSpPr/>
            <p:nvPr/>
          </p:nvSpPr>
          <p:spPr>
            <a:xfrm>
              <a:off x="196130" y="1615683"/>
              <a:ext cx="720000" cy="72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7" name="Picture 4" descr="Image result for meat ICON">
              <a:extLst>
                <a:ext uri="{FF2B5EF4-FFF2-40B4-BE49-F238E27FC236}">
                  <a16:creationId xmlns:a16="http://schemas.microsoft.com/office/drawing/2014/main" id="{9D8E311E-0103-447E-B157-58CB20D496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73" y="1677261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89DB1ED-05C5-4C9C-9359-0437DFD24C10}"/>
              </a:ext>
            </a:extLst>
          </p:cNvPr>
          <p:cNvSpPr/>
          <p:nvPr/>
        </p:nvSpPr>
        <p:spPr>
          <a:xfrm>
            <a:off x="6794390" y="6727497"/>
            <a:ext cx="1499866" cy="72000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371E09B-3415-4399-9273-5B28FCCFA59C}"/>
              </a:ext>
            </a:extLst>
          </p:cNvPr>
          <p:cNvSpPr/>
          <p:nvPr/>
        </p:nvSpPr>
        <p:spPr>
          <a:xfrm>
            <a:off x="3897745" y="6727497"/>
            <a:ext cx="1499866" cy="72000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B72CFC-2943-4ACA-A6FD-6CB03740AB2C}"/>
              </a:ext>
            </a:extLst>
          </p:cNvPr>
          <p:cNvSpPr/>
          <p:nvPr/>
        </p:nvSpPr>
        <p:spPr>
          <a:xfrm>
            <a:off x="2395497" y="727094"/>
            <a:ext cx="1198486" cy="746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Approval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E2F6D4-381D-4088-BCFB-8C51B90851A4}"/>
              </a:ext>
            </a:extLst>
          </p:cNvPr>
          <p:cNvSpPr/>
          <p:nvPr/>
        </p:nvSpPr>
        <p:spPr>
          <a:xfrm>
            <a:off x="1194062" y="755269"/>
            <a:ext cx="1198486" cy="714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Checks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711789-B52B-4F1F-BE04-024F54FEC57F}"/>
              </a:ext>
            </a:extLst>
          </p:cNvPr>
          <p:cNvSpPr/>
          <p:nvPr/>
        </p:nvSpPr>
        <p:spPr>
          <a:xfrm>
            <a:off x="-2950" y="736844"/>
            <a:ext cx="1201435" cy="72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View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72AC512-676B-411D-AF91-2B0EB0D1FBB7}"/>
              </a:ext>
            </a:extLst>
          </p:cNvPr>
          <p:cNvSpPr/>
          <p:nvPr/>
        </p:nvSpPr>
        <p:spPr>
          <a:xfrm>
            <a:off x="350387" y="3038352"/>
            <a:ext cx="761174" cy="66878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5D0B17B-C1C6-43EE-94B0-E677768F8A1B}"/>
              </a:ext>
            </a:extLst>
          </p:cNvPr>
          <p:cNvGrpSpPr/>
          <p:nvPr/>
        </p:nvGrpSpPr>
        <p:grpSpPr>
          <a:xfrm>
            <a:off x="6324024" y="3839515"/>
            <a:ext cx="2592282" cy="897809"/>
            <a:chOff x="345440" y="2253846"/>
            <a:chExt cx="5415281" cy="89780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34075D3-2241-4330-A5BC-CD1FA45141BA}"/>
                </a:ext>
              </a:extLst>
            </p:cNvPr>
            <p:cNvSpPr/>
            <p:nvPr/>
          </p:nvSpPr>
          <p:spPr>
            <a:xfrm>
              <a:off x="345440" y="2253846"/>
              <a:ext cx="54152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Layers per Pallet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7978F8E-F2FB-4A67-9D0B-B04501C8776C}"/>
                </a:ext>
              </a:extLst>
            </p:cNvPr>
            <p:cNvSpPr/>
            <p:nvPr/>
          </p:nvSpPr>
          <p:spPr>
            <a:xfrm>
              <a:off x="345441" y="2530218"/>
              <a:ext cx="5415280" cy="621437"/>
            </a:xfrm>
            <a:prstGeom prst="roundRect">
              <a:avLst/>
            </a:prstGeom>
            <a:ln>
              <a:solidFill>
                <a:srgbClr val="0C266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57A6EFB-2EF7-47DF-8D43-881580FEF0F4}"/>
              </a:ext>
            </a:extLst>
          </p:cNvPr>
          <p:cNvGrpSpPr/>
          <p:nvPr/>
        </p:nvGrpSpPr>
        <p:grpSpPr>
          <a:xfrm>
            <a:off x="9280101" y="3828501"/>
            <a:ext cx="2592282" cy="897809"/>
            <a:chOff x="345440" y="2253846"/>
            <a:chExt cx="5415281" cy="89780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3E55951-6778-4C3F-A2FA-E3BFBCB613F1}"/>
                </a:ext>
              </a:extLst>
            </p:cNvPr>
            <p:cNvSpPr/>
            <p:nvPr/>
          </p:nvSpPr>
          <p:spPr>
            <a:xfrm>
              <a:off x="345440" y="2253846"/>
              <a:ext cx="54152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Pallet Height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ED54CDA4-CC76-45CF-AAB3-DB6289EDE1B3}"/>
                </a:ext>
              </a:extLst>
            </p:cNvPr>
            <p:cNvSpPr/>
            <p:nvPr/>
          </p:nvSpPr>
          <p:spPr>
            <a:xfrm>
              <a:off x="345441" y="2530218"/>
              <a:ext cx="5415280" cy="621437"/>
            </a:xfrm>
            <a:prstGeom prst="roundRect">
              <a:avLst/>
            </a:prstGeom>
            <a:ln>
              <a:solidFill>
                <a:srgbClr val="0C266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9AB963-2E3C-4C0D-99F9-62E0413DAB86}"/>
              </a:ext>
            </a:extLst>
          </p:cNvPr>
          <p:cNvCxnSpPr>
            <a:cxnSpLocks/>
          </p:cNvCxnSpPr>
          <p:nvPr/>
        </p:nvCxnSpPr>
        <p:spPr>
          <a:xfrm>
            <a:off x="442384" y="4585781"/>
            <a:ext cx="259545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9C072A1-87EC-491F-84D4-9808D5F0959C}"/>
              </a:ext>
            </a:extLst>
          </p:cNvPr>
          <p:cNvSpPr/>
          <p:nvPr/>
        </p:nvSpPr>
        <p:spPr>
          <a:xfrm>
            <a:off x="361105" y="4198026"/>
            <a:ext cx="2798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</a:rPr>
              <a:t>Choose pallet type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2253DA9-2B5B-4C7A-8528-A10BE2F27C78}"/>
              </a:ext>
            </a:extLst>
          </p:cNvPr>
          <p:cNvSpPr/>
          <p:nvPr/>
        </p:nvSpPr>
        <p:spPr>
          <a:xfrm rot="10800000">
            <a:off x="2718224" y="4323628"/>
            <a:ext cx="228670" cy="9735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DF04FC-425E-4E2F-9E7D-7A7932BE1603}"/>
              </a:ext>
            </a:extLst>
          </p:cNvPr>
          <p:cNvSpPr/>
          <p:nvPr/>
        </p:nvSpPr>
        <p:spPr>
          <a:xfrm>
            <a:off x="350945" y="3847267"/>
            <a:ext cx="54152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Pallet Type</a:t>
            </a:r>
            <a:endParaRPr lang="en-GB" sz="1200" dirty="0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970DDDA-4867-4C65-B4DE-187EC4A3B9B5}"/>
              </a:ext>
            </a:extLst>
          </p:cNvPr>
          <p:cNvGrpSpPr/>
          <p:nvPr/>
        </p:nvGrpSpPr>
        <p:grpSpPr>
          <a:xfrm>
            <a:off x="3311195" y="3828501"/>
            <a:ext cx="2592282" cy="897809"/>
            <a:chOff x="345440" y="2253846"/>
            <a:chExt cx="5415281" cy="89780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5DAF007-1E48-42C2-A36D-DB3C2B780BC6}"/>
                </a:ext>
              </a:extLst>
            </p:cNvPr>
            <p:cNvSpPr/>
            <p:nvPr/>
          </p:nvSpPr>
          <p:spPr>
            <a:xfrm>
              <a:off x="345440" y="2253846"/>
              <a:ext cx="54152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Case per Layer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D86ECA74-23B1-4CF2-9E53-F859546E516C}"/>
                </a:ext>
              </a:extLst>
            </p:cNvPr>
            <p:cNvSpPr/>
            <p:nvPr/>
          </p:nvSpPr>
          <p:spPr>
            <a:xfrm>
              <a:off x="345441" y="2530218"/>
              <a:ext cx="5415280" cy="621437"/>
            </a:xfrm>
            <a:prstGeom prst="roundRect">
              <a:avLst/>
            </a:prstGeom>
            <a:ln>
              <a:solidFill>
                <a:srgbClr val="0C266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50" name="Graphic 49" descr="Magnifying glass">
            <a:extLst>
              <a:ext uri="{FF2B5EF4-FFF2-40B4-BE49-F238E27FC236}">
                <a16:creationId xmlns:a16="http://schemas.microsoft.com/office/drawing/2014/main" id="{58CBEFB6-2671-4903-A254-E131BC16B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43590" y="1544563"/>
            <a:ext cx="450000" cy="450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1569AF39-415C-41A9-A06E-9A6671039572}"/>
              </a:ext>
            </a:extLst>
          </p:cNvPr>
          <p:cNvSpPr/>
          <p:nvPr/>
        </p:nvSpPr>
        <p:spPr>
          <a:xfrm>
            <a:off x="4549422" y="736844"/>
            <a:ext cx="7636679" cy="72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400" dirty="0">
                <a:solidFill>
                  <a:srgbClr val="0D2E81"/>
                </a:solidFill>
              </a:rPr>
              <a:t>QUALITY</a:t>
            </a:r>
          </a:p>
        </p:txBody>
      </p:sp>
    </p:spTree>
    <p:extLst>
      <p:ext uri="{BB962C8B-B14F-4D97-AF65-F5344CB8AC3E}">
        <p14:creationId xmlns:p14="http://schemas.microsoft.com/office/powerpoint/2010/main" val="2438716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D71911-79AB-4530-A4D5-8F9D6D99BE1D}"/>
              </a:ext>
            </a:extLst>
          </p:cNvPr>
          <p:cNvSpPr/>
          <p:nvPr/>
        </p:nvSpPr>
        <p:spPr>
          <a:xfrm>
            <a:off x="0" y="0"/>
            <a:ext cx="12192000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6CF89-F9EE-4720-A268-A51049D93811}"/>
              </a:ext>
            </a:extLst>
          </p:cNvPr>
          <p:cNvSpPr/>
          <p:nvPr/>
        </p:nvSpPr>
        <p:spPr>
          <a:xfrm>
            <a:off x="8593593" y="0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EF794-8499-44C9-942C-EA54FED0FFFF}"/>
              </a:ext>
            </a:extLst>
          </p:cNvPr>
          <p:cNvSpPr/>
          <p:nvPr/>
        </p:nvSpPr>
        <p:spPr>
          <a:xfrm>
            <a:off x="9792079" y="-1"/>
            <a:ext cx="1198486" cy="73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Analytics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E2C61-60FF-4319-BA11-13FCCBFB517C}"/>
              </a:ext>
            </a:extLst>
          </p:cNvPr>
          <p:cNvSpPr/>
          <p:nvPr/>
        </p:nvSpPr>
        <p:spPr>
          <a:xfrm>
            <a:off x="10990565" y="-2"/>
            <a:ext cx="1198486" cy="736847"/>
          </a:xfrm>
          <a:prstGeom prst="rect">
            <a:avLst/>
          </a:prstGeom>
          <a:solidFill>
            <a:srgbClr val="9156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Archives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32B737-6698-475E-94F4-1272FCB57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0" r="48097"/>
          <a:stretch/>
        </p:blipFill>
        <p:spPr bwMode="auto">
          <a:xfrm>
            <a:off x="0" y="-1"/>
            <a:ext cx="1142042" cy="7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9FE48DB-4FC1-496E-8D6C-0175824E2950}"/>
              </a:ext>
            </a:extLst>
          </p:cNvPr>
          <p:cNvSpPr/>
          <p:nvPr/>
        </p:nvSpPr>
        <p:spPr>
          <a:xfrm>
            <a:off x="7392158" y="-4315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8D1743-D51B-4508-874D-2B21266FBE5B}"/>
              </a:ext>
            </a:extLst>
          </p:cNvPr>
          <p:cNvSpPr/>
          <p:nvPr/>
        </p:nvSpPr>
        <p:spPr>
          <a:xfrm>
            <a:off x="6195147" y="-9754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806C90-67D4-4D2A-BD74-DC343E4D0A61}"/>
              </a:ext>
            </a:extLst>
          </p:cNvPr>
          <p:cNvSpPr/>
          <p:nvPr/>
        </p:nvSpPr>
        <p:spPr>
          <a:xfrm>
            <a:off x="-1" y="1464815"/>
            <a:ext cx="12189051" cy="5393185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CHICKEN NUGGETS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F8BE9D-7CF9-4387-96DA-EC467870D6DA}"/>
              </a:ext>
            </a:extLst>
          </p:cNvPr>
          <p:cNvGrpSpPr/>
          <p:nvPr/>
        </p:nvGrpSpPr>
        <p:grpSpPr>
          <a:xfrm>
            <a:off x="350387" y="4070520"/>
            <a:ext cx="11516493" cy="1690200"/>
            <a:chOff x="345440" y="2253846"/>
            <a:chExt cx="5415281" cy="16902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C85D3A-46F0-4413-8F70-8EEB7E2CCDB4}"/>
                </a:ext>
              </a:extLst>
            </p:cNvPr>
            <p:cNvSpPr/>
            <p:nvPr/>
          </p:nvSpPr>
          <p:spPr>
            <a:xfrm>
              <a:off x="345440" y="2253846"/>
              <a:ext cx="54152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Summary Comments: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56A0FE6-FEA8-487F-B11A-835767121956}"/>
                </a:ext>
              </a:extLst>
            </p:cNvPr>
            <p:cNvSpPr/>
            <p:nvPr/>
          </p:nvSpPr>
          <p:spPr>
            <a:xfrm>
              <a:off x="345441" y="2530218"/>
              <a:ext cx="5415280" cy="1413828"/>
            </a:xfrm>
            <a:prstGeom prst="roundRect">
              <a:avLst/>
            </a:prstGeom>
            <a:ln>
              <a:solidFill>
                <a:srgbClr val="0C266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F1ADB9E-9831-4F54-8455-CD9D517BEDEA}"/>
              </a:ext>
            </a:extLst>
          </p:cNvPr>
          <p:cNvSpPr/>
          <p:nvPr/>
        </p:nvSpPr>
        <p:spPr>
          <a:xfrm>
            <a:off x="325120" y="2718757"/>
            <a:ext cx="11516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Quality Approval:</a:t>
            </a:r>
            <a:endParaRPr lang="en-GB" sz="1200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F4711D-E0BC-4489-BAC5-EB05878D4499}"/>
              </a:ext>
            </a:extLst>
          </p:cNvPr>
          <p:cNvGrpSpPr/>
          <p:nvPr/>
        </p:nvGrpSpPr>
        <p:grpSpPr>
          <a:xfrm>
            <a:off x="94530" y="1544563"/>
            <a:ext cx="540000" cy="450000"/>
            <a:chOff x="196130" y="1615683"/>
            <a:chExt cx="720000" cy="720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279334E-7568-41A9-A206-478235880BC0}"/>
                </a:ext>
              </a:extLst>
            </p:cNvPr>
            <p:cNvSpPr/>
            <p:nvPr/>
          </p:nvSpPr>
          <p:spPr>
            <a:xfrm>
              <a:off x="196130" y="1615683"/>
              <a:ext cx="720000" cy="72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7" name="Picture 4" descr="Image result for meat ICON">
              <a:extLst>
                <a:ext uri="{FF2B5EF4-FFF2-40B4-BE49-F238E27FC236}">
                  <a16:creationId xmlns:a16="http://schemas.microsoft.com/office/drawing/2014/main" id="{9D8E311E-0103-447E-B157-58CB20D496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73" y="1677261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89DB1ED-05C5-4C9C-9359-0437DFD24C10}"/>
              </a:ext>
            </a:extLst>
          </p:cNvPr>
          <p:cNvSpPr/>
          <p:nvPr/>
        </p:nvSpPr>
        <p:spPr>
          <a:xfrm>
            <a:off x="6794390" y="5965497"/>
            <a:ext cx="1499866" cy="72000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371E09B-3415-4399-9273-5B28FCCFA59C}"/>
              </a:ext>
            </a:extLst>
          </p:cNvPr>
          <p:cNvSpPr/>
          <p:nvPr/>
        </p:nvSpPr>
        <p:spPr>
          <a:xfrm>
            <a:off x="3897745" y="5965497"/>
            <a:ext cx="1499866" cy="72000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880711-1C21-4C25-A9DE-10B3DDC302D1}"/>
              </a:ext>
            </a:extLst>
          </p:cNvPr>
          <p:cNvGrpSpPr/>
          <p:nvPr/>
        </p:nvGrpSpPr>
        <p:grpSpPr>
          <a:xfrm>
            <a:off x="417796" y="3252306"/>
            <a:ext cx="11449080" cy="387755"/>
            <a:chOff x="325121" y="3480511"/>
            <a:chExt cx="5974126" cy="38775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71776D0-837B-4F1B-BE23-11F40AD0FF2A}"/>
                </a:ext>
              </a:extLst>
            </p:cNvPr>
            <p:cNvCxnSpPr>
              <a:cxnSpLocks/>
            </p:cNvCxnSpPr>
            <p:nvPr/>
          </p:nvCxnSpPr>
          <p:spPr>
            <a:xfrm>
              <a:off x="406400" y="3868266"/>
              <a:ext cx="583396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322CCA9-9508-4C02-8EEB-EF53C2DE12A3}"/>
                </a:ext>
              </a:extLst>
            </p:cNvPr>
            <p:cNvSpPr/>
            <p:nvPr/>
          </p:nvSpPr>
          <p:spPr>
            <a:xfrm>
              <a:off x="325121" y="3480511"/>
              <a:ext cx="59741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Choose an outcome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625E6AF-18D4-4285-BD38-4BB0301DB7F8}"/>
                </a:ext>
              </a:extLst>
            </p:cNvPr>
            <p:cNvSpPr/>
            <p:nvPr/>
          </p:nvSpPr>
          <p:spPr>
            <a:xfrm rot="10800000">
              <a:off x="6073602" y="3575633"/>
              <a:ext cx="108599" cy="8785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4898CC8-AD0D-4F35-BD62-08D4B8A0113A}"/>
              </a:ext>
            </a:extLst>
          </p:cNvPr>
          <p:cNvSpPr/>
          <p:nvPr/>
        </p:nvSpPr>
        <p:spPr>
          <a:xfrm>
            <a:off x="2395497" y="746596"/>
            <a:ext cx="1198486" cy="727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Approval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DC4218-717D-4FB6-A96C-9525A939F042}"/>
              </a:ext>
            </a:extLst>
          </p:cNvPr>
          <p:cNvSpPr/>
          <p:nvPr/>
        </p:nvSpPr>
        <p:spPr>
          <a:xfrm>
            <a:off x="1194062" y="755269"/>
            <a:ext cx="1198486" cy="714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Checks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F06163-ABB5-4DB8-B108-0A56DB28B8DA}"/>
              </a:ext>
            </a:extLst>
          </p:cNvPr>
          <p:cNvSpPr/>
          <p:nvPr/>
        </p:nvSpPr>
        <p:spPr>
          <a:xfrm>
            <a:off x="-2950" y="736844"/>
            <a:ext cx="1201435" cy="72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View</a:t>
            </a:r>
          </a:p>
        </p:txBody>
      </p:sp>
      <p:pic>
        <p:nvPicPr>
          <p:cNvPr id="31" name="Graphic 30" descr="Magnifying glass">
            <a:extLst>
              <a:ext uri="{FF2B5EF4-FFF2-40B4-BE49-F238E27FC236}">
                <a16:creationId xmlns:a16="http://schemas.microsoft.com/office/drawing/2014/main" id="{487C8684-8F01-4350-B5B8-DF7B3D517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43590" y="1544563"/>
            <a:ext cx="450000" cy="450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3DBD2D7-E6B8-4283-80E4-65F8D58B07F7}"/>
              </a:ext>
            </a:extLst>
          </p:cNvPr>
          <p:cNvSpPr/>
          <p:nvPr/>
        </p:nvSpPr>
        <p:spPr>
          <a:xfrm>
            <a:off x="4549422" y="736844"/>
            <a:ext cx="7636679" cy="72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400" dirty="0">
                <a:solidFill>
                  <a:srgbClr val="0D2E81"/>
                </a:solidFill>
              </a:rPr>
              <a:t>QUALITY</a:t>
            </a:r>
          </a:p>
        </p:txBody>
      </p:sp>
    </p:spTree>
    <p:extLst>
      <p:ext uri="{BB962C8B-B14F-4D97-AF65-F5344CB8AC3E}">
        <p14:creationId xmlns:p14="http://schemas.microsoft.com/office/powerpoint/2010/main" val="1468292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D71911-79AB-4530-A4D5-8F9D6D99BE1D}"/>
              </a:ext>
            </a:extLst>
          </p:cNvPr>
          <p:cNvSpPr/>
          <p:nvPr/>
        </p:nvSpPr>
        <p:spPr>
          <a:xfrm>
            <a:off x="0" y="0"/>
            <a:ext cx="12192000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6CF89-F9EE-4720-A268-A51049D93811}"/>
              </a:ext>
            </a:extLst>
          </p:cNvPr>
          <p:cNvSpPr/>
          <p:nvPr/>
        </p:nvSpPr>
        <p:spPr>
          <a:xfrm>
            <a:off x="8593593" y="0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EF794-8499-44C9-942C-EA54FED0FFFF}"/>
              </a:ext>
            </a:extLst>
          </p:cNvPr>
          <p:cNvSpPr/>
          <p:nvPr/>
        </p:nvSpPr>
        <p:spPr>
          <a:xfrm>
            <a:off x="9792079" y="-1"/>
            <a:ext cx="1198486" cy="73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Analytics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E2C61-60FF-4319-BA11-13FCCBFB517C}"/>
              </a:ext>
            </a:extLst>
          </p:cNvPr>
          <p:cNvSpPr/>
          <p:nvPr/>
        </p:nvSpPr>
        <p:spPr>
          <a:xfrm>
            <a:off x="10990565" y="-2"/>
            <a:ext cx="1198486" cy="736847"/>
          </a:xfrm>
          <a:prstGeom prst="rect">
            <a:avLst/>
          </a:prstGeom>
          <a:solidFill>
            <a:srgbClr val="9156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Archives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32B737-6698-475E-94F4-1272FCB57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0" r="48097"/>
          <a:stretch/>
        </p:blipFill>
        <p:spPr bwMode="auto">
          <a:xfrm>
            <a:off x="0" y="-1"/>
            <a:ext cx="1142042" cy="7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9FE48DB-4FC1-496E-8D6C-0175824E2950}"/>
              </a:ext>
            </a:extLst>
          </p:cNvPr>
          <p:cNvSpPr/>
          <p:nvPr/>
        </p:nvSpPr>
        <p:spPr>
          <a:xfrm>
            <a:off x="7392158" y="-4315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8D1743-D51B-4508-874D-2B21266FBE5B}"/>
              </a:ext>
            </a:extLst>
          </p:cNvPr>
          <p:cNvSpPr/>
          <p:nvPr/>
        </p:nvSpPr>
        <p:spPr>
          <a:xfrm>
            <a:off x="6195147" y="-9754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806C90-67D4-4D2A-BD74-DC343E4D0A61}"/>
              </a:ext>
            </a:extLst>
          </p:cNvPr>
          <p:cNvSpPr/>
          <p:nvPr/>
        </p:nvSpPr>
        <p:spPr>
          <a:xfrm>
            <a:off x="-1" y="1464815"/>
            <a:ext cx="12189051" cy="5393185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CHICKEN NUGGETS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F1ADB9E-9831-4F54-8455-CD9D517BEDEA}"/>
              </a:ext>
            </a:extLst>
          </p:cNvPr>
          <p:cNvSpPr/>
          <p:nvPr/>
        </p:nvSpPr>
        <p:spPr>
          <a:xfrm>
            <a:off x="325120" y="2603343"/>
            <a:ext cx="11516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04/10/2019 – CHECKS </a:t>
            </a:r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95D0E8F-CFC6-4B10-B974-E517CDA17FCE}"/>
              </a:ext>
            </a:extLst>
          </p:cNvPr>
          <p:cNvCxnSpPr>
            <a:cxnSpLocks/>
          </p:cNvCxnSpPr>
          <p:nvPr/>
        </p:nvCxnSpPr>
        <p:spPr>
          <a:xfrm>
            <a:off x="364530" y="4685686"/>
            <a:ext cx="11477077" cy="1179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84F4711D-E0BC-4489-BAC5-EB05878D4499}"/>
              </a:ext>
            </a:extLst>
          </p:cNvPr>
          <p:cNvGrpSpPr/>
          <p:nvPr/>
        </p:nvGrpSpPr>
        <p:grpSpPr>
          <a:xfrm>
            <a:off x="94530" y="1544563"/>
            <a:ext cx="540000" cy="450000"/>
            <a:chOff x="196130" y="1615683"/>
            <a:chExt cx="720000" cy="720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279334E-7568-41A9-A206-478235880BC0}"/>
                </a:ext>
              </a:extLst>
            </p:cNvPr>
            <p:cNvSpPr/>
            <p:nvPr/>
          </p:nvSpPr>
          <p:spPr>
            <a:xfrm>
              <a:off x="196130" y="1615683"/>
              <a:ext cx="720000" cy="72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7" name="Picture 4" descr="Image result for meat ICON">
              <a:extLst>
                <a:ext uri="{FF2B5EF4-FFF2-40B4-BE49-F238E27FC236}">
                  <a16:creationId xmlns:a16="http://schemas.microsoft.com/office/drawing/2014/main" id="{9D8E311E-0103-447E-B157-58CB20D496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73" y="1677261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EE77EA6-834F-4F69-8A53-FBB251D12FB5}"/>
              </a:ext>
            </a:extLst>
          </p:cNvPr>
          <p:cNvSpPr/>
          <p:nvPr/>
        </p:nvSpPr>
        <p:spPr>
          <a:xfrm>
            <a:off x="325119" y="5203756"/>
            <a:ext cx="96800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Lorem ipsum </a:t>
            </a:r>
            <a:r>
              <a:rPr lang="en-GB" dirty="0" err="1">
                <a:solidFill>
                  <a:schemeClr val="bg1"/>
                </a:solidFill>
              </a:rPr>
              <a:t>dolor</a:t>
            </a:r>
            <a:r>
              <a:rPr lang="en-GB" dirty="0">
                <a:solidFill>
                  <a:schemeClr val="bg1"/>
                </a:solidFill>
              </a:rPr>
              <a:t> sit </a:t>
            </a:r>
            <a:r>
              <a:rPr lang="en-GB" dirty="0" err="1">
                <a:solidFill>
                  <a:schemeClr val="bg1"/>
                </a:solidFill>
              </a:rPr>
              <a:t>amet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consectetur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adipiscing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elit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sed</a:t>
            </a:r>
            <a:r>
              <a:rPr lang="en-GB" dirty="0">
                <a:solidFill>
                  <a:schemeClr val="bg1"/>
                </a:solidFill>
              </a:rPr>
              <a:t> do </a:t>
            </a:r>
            <a:r>
              <a:rPr lang="en-GB" dirty="0" err="1">
                <a:solidFill>
                  <a:schemeClr val="bg1"/>
                </a:solidFill>
              </a:rPr>
              <a:t>eiusmod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tempor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incididunt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ut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labore</a:t>
            </a:r>
            <a:r>
              <a:rPr lang="en-GB" dirty="0">
                <a:solidFill>
                  <a:schemeClr val="bg1"/>
                </a:solidFill>
              </a:rPr>
              <a:t> et dolore magna </a:t>
            </a:r>
            <a:r>
              <a:rPr lang="en-GB" dirty="0" err="1">
                <a:solidFill>
                  <a:schemeClr val="bg1"/>
                </a:solidFill>
              </a:rPr>
              <a:t>aliqua</a:t>
            </a:r>
            <a:r>
              <a:rPr lang="en-GB" dirty="0">
                <a:solidFill>
                  <a:schemeClr val="bg1"/>
                </a:solidFill>
              </a:rPr>
              <a:t>. Ut </a:t>
            </a:r>
            <a:r>
              <a:rPr lang="en-GB" dirty="0" err="1">
                <a:solidFill>
                  <a:schemeClr val="bg1"/>
                </a:solidFill>
              </a:rPr>
              <a:t>enim</a:t>
            </a:r>
            <a:r>
              <a:rPr lang="en-GB" dirty="0">
                <a:solidFill>
                  <a:schemeClr val="bg1"/>
                </a:solidFill>
              </a:rPr>
              <a:t> ad minim </a:t>
            </a:r>
            <a:r>
              <a:rPr lang="en-GB" dirty="0" err="1">
                <a:solidFill>
                  <a:schemeClr val="bg1"/>
                </a:solidFill>
              </a:rPr>
              <a:t>veniam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quis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nostrud</a:t>
            </a:r>
            <a:r>
              <a:rPr lang="en-GB" dirty="0">
                <a:solidFill>
                  <a:schemeClr val="bg1"/>
                </a:solidFill>
              </a:rPr>
              <a:t> exercitation </a:t>
            </a:r>
            <a:r>
              <a:rPr lang="en-GB" dirty="0" err="1">
                <a:solidFill>
                  <a:schemeClr val="bg1"/>
                </a:solidFill>
              </a:rPr>
              <a:t>ullamco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laboris</a:t>
            </a:r>
            <a:r>
              <a:rPr lang="en-GB" dirty="0">
                <a:solidFill>
                  <a:schemeClr val="bg1"/>
                </a:solidFill>
              </a:rPr>
              <a:t> nisi </a:t>
            </a:r>
            <a:r>
              <a:rPr lang="en-GB" dirty="0" err="1">
                <a:solidFill>
                  <a:schemeClr val="bg1"/>
                </a:solidFill>
              </a:rPr>
              <a:t>ut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aliquip</a:t>
            </a:r>
            <a:r>
              <a:rPr lang="en-GB" dirty="0">
                <a:solidFill>
                  <a:schemeClr val="bg1"/>
                </a:solidFill>
              </a:rPr>
              <a:t> ex </a:t>
            </a:r>
            <a:r>
              <a:rPr lang="en-GB" dirty="0" err="1">
                <a:solidFill>
                  <a:schemeClr val="bg1"/>
                </a:solidFill>
              </a:rPr>
              <a:t>ea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commodo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consequat</a:t>
            </a:r>
            <a:r>
              <a:rPr lang="en-GB" dirty="0">
                <a:solidFill>
                  <a:schemeClr val="bg1"/>
                </a:solidFill>
              </a:rPr>
              <a:t>. Duis </a:t>
            </a:r>
            <a:r>
              <a:rPr lang="en-GB" dirty="0" err="1">
                <a:solidFill>
                  <a:schemeClr val="bg1"/>
                </a:solidFill>
              </a:rPr>
              <a:t>aute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irure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dolor</a:t>
            </a:r>
            <a:r>
              <a:rPr lang="en-GB" dirty="0">
                <a:solidFill>
                  <a:schemeClr val="bg1"/>
                </a:solidFill>
              </a:rPr>
              <a:t> in </a:t>
            </a:r>
            <a:r>
              <a:rPr lang="en-GB" dirty="0" err="1">
                <a:solidFill>
                  <a:schemeClr val="bg1"/>
                </a:solidFill>
              </a:rPr>
              <a:t>reprehenderit</a:t>
            </a:r>
            <a:r>
              <a:rPr lang="en-GB" dirty="0">
                <a:solidFill>
                  <a:schemeClr val="bg1"/>
                </a:solidFill>
              </a:rPr>
              <a:t> in </a:t>
            </a:r>
            <a:r>
              <a:rPr lang="en-GB" dirty="0" err="1">
                <a:solidFill>
                  <a:schemeClr val="bg1"/>
                </a:solidFill>
              </a:rPr>
              <a:t>voluptate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velit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esse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cillum</a:t>
            </a:r>
            <a:r>
              <a:rPr lang="en-GB" dirty="0">
                <a:solidFill>
                  <a:schemeClr val="bg1"/>
                </a:solidFill>
              </a:rPr>
              <a:t> dolore </a:t>
            </a:r>
            <a:r>
              <a:rPr lang="en-GB" dirty="0" err="1">
                <a:solidFill>
                  <a:schemeClr val="bg1"/>
                </a:solidFill>
              </a:rPr>
              <a:t>eu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fugiat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nulla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pariatur</a:t>
            </a:r>
            <a:r>
              <a:rPr lang="en-GB" dirty="0">
                <a:solidFill>
                  <a:schemeClr val="bg1"/>
                </a:solidFill>
              </a:rPr>
              <a:t>. </a:t>
            </a:r>
            <a:r>
              <a:rPr lang="en-GB" dirty="0" err="1">
                <a:solidFill>
                  <a:schemeClr val="bg1"/>
                </a:solidFill>
              </a:rPr>
              <a:t>Excepteur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sint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occaecat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cupidatat</a:t>
            </a:r>
            <a:r>
              <a:rPr lang="en-GB" dirty="0">
                <a:solidFill>
                  <a:schemeClr val="bg1"/>
                </a:solidFill>
              </a:rPr>
              <a:t> non </a:t>
            </a:r>
            <a:r>
              <a:rPr lang="en-GB" dirty="0" err="1">
                <a:solidFill>
                  <a:schemeClr val="bg1"/>
                </a:solidFill>
              </a:rPr>
              <a:t>proident</a:t>
            </a:r>
            <a:r>
              <a:rPr lang="en-GB" dirty="0">
                <a:solidFill>
                  <a:schemeClr val="bg1"/>
                </a:solidFill>
              </a:rPr>
              <a:t>, sunt in culpa qui </a:t>
            </a:r>
            <a:r>
              <a:rPr lang="en-GB" dirty="0" err="1">
                <a:solidFill>
                  <a:schemeClr val="bg1"/>
                </a:solidFill>
              </a:rPr>
              <a:t>officia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deserunt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mollit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anim</a:t>
            </a:r>
            <a:r>
              <a:rPr lang="en-GB" dirty="0">
                <a:solidFill>
                  <a:schemeClr val="bg1"/>
                </a:solidFill>
              </a:rPr>
              <a:t> id </a:t>
            </a:r>
            <a:r>
              <a:rPr lang="en-GB" dirty="0" err="1">
                <a:solidFill>
                  <a:schemeClr val="bg1"/>
                </a:solidFill>
              </a:rPr>
              <a:t>est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laborum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EAD250-9C85-4421-8F28-556F6AD6AD71}"/>
              </a:ext>
            </a:extLst>
          </p:cNvPr>
          <p:cNvSpPr/>
          <p:nvPr/>
        </p:nvSpPr>
        <p:spPr>
          <a:xfrm>
            <a:off x="325120" y="4834425"/>
            <a:ext cx="11516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06/10/2019 – APPROVAL 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08BE202A-A387-469C-A681-4A68E113F6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6722" y="5357310"/>
            <a:ext cx="914400" cy="9144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059394C-662E-4D44-8A04-C1C4FF6A9C5E}"/>
              </a:ext>
            </a:extLst>
          </p:cNvPr>
          <p:cNvGrpSpPr/>
          <p:nvPr/>
        </p:nvGrpSpPr>
        <p:grpSpPr>
          <a:xfrm>
            <a:off x="6268720" y="2603343"/>
            <a:ext cx="5598160" cy="1985707"/>
            <a:chOff x="6268720" y="2603343"/>
            <a:chExt cx="5598160" cy="198570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841D75B-F828-4B83-AC1C-368B95C2D88C}"/>
                </a:ext>
              </a:extLst>
            </p:cNvPr>
            <p:cNvSpPr/>
            <p:nvPr/>
          </p:nvSpPr>
          <p:spPr>
            <a:xfrm>
              <a:off x="6268720" y="2603343"/>
              <a:ext cx="5572887" cy="18568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D3260E7-294E-40AD-9722-2CEC6655A3BD}"/>
                </a:ext>
              </a:extLst>
            </p:cNvPr>
            <p:cNvCxnSpPr/>
            <p:nvPr/>
          </p:nvCxnSpPr>
          <p:spPr>
            <a:xfrm>
              <a:off x="6268720" y="2603343"/>
              <a:ext cx="5598160" cy="1845102"/>
            </a:xfrm>
            <a:prstGeom prst="line">
              <a:avLst/>
            </a:prstGeom>
            <a:ln w="76200">
              <a:solidFill>
                <a:srgbClr val="0D2E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2DD5947-7C3E-4B6B-8BF1-F0104E169D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8720" y="2603343"/>
              <a:ext cx="5598160" cy="1985707"/>
            </a:xfrm>
            <a:prstGeom prst="line">
              <a:avLst/>
            </a:prstGeom>
            <a:ln w="76200">
              <a:solidFill>
                <a:srgbClr val="0D2E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7061F89-FB45-4115-9869-2A9BD79BE977}"/>
              </a:ext>
            </a:extLst>
          </p:cNvPr>
          <p:cNvSpPr/>
          <p:nvPr/>
        </p:nvSpPr>
        <p:spPr>
          <a:xfrm>
            <a:off x="1194062" y="755270"/>
            <a:ext cx="1975858" cy="6821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Checks &amp; Approval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415AD1-B89B-4DF1-9D56-9B25E3D383BE}"/>
              </a:ext>
            </a:extLst>
          </p:cNvPr>
          <p:cNvSpPr/>
          <p:nvPr/>
        </p:nvSpPr>
        <p:spPr>
          <a:xfrm>
            <a:off x="-2950" y="736844"/>
            <a:ext cx="1201435" cy="727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View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D3731B-5B85-4491-90A1-2462112BE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890598"/>
              </p:ext>
            </p:extLst>
          </p:nvPr>
        </p:nvGraphicFramePr>
        <p:xfrm>
          <a:off x="364530" y="2975323"/>
          <a:ext cx="5558751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917">
                  <a:extLst>
                    <a:ext uri="{9D8B030D-6E8A-4147-A177-3AD203B41FA5}">
                      <a16:colId xmlns:a16="http://schemas.microsoft.com/office/drawing/2014/main" val="3261988969"/>
                    </a:ext>
                  </a:extLst>
                </a:gridCol>
                <a:gridCol w="1852917">
                  <a:extLst>
                    <a:ext uri="{9D8B030D-6E8A-4147-A177-3AD203B41FA5}">
                      <a16:colId xmlns:a16="http://schemas.microsoft.com/office/drawing/2014/main" val="395674405"/>
                    </a:ext>
                  </a:extLst>
                </a:gridCol>
                <a:gridCol w="1852917">
                  <a:extLst>
                    <a:ext uri="{9D8B030D-6E8A-4147-A177-3AD203B41FA5}">
                      <a16:colId xmlns:a16="http://schemas.microsoft.com/office/drawing/2014/main" val="365012546"/>
                    </a:ext>
                  </a:extLst>
                </a:gridCol>
              </a:tblGrid>
              <a:tr h="29698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26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Current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26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Proposed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26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168161"/>
                  </a:ext>
                </a:extLst>
              </a:tr>
              <a:tr h="29698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Cases per Layer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848674"/>
                  </a:ext>
                </a:extLst>
              </a:tr>
              <a:tr h="29698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Layers Per Cage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834761"/>
                  </a:ext>
                </a:extLst>
              </a:tr>
              <a:tr h="29698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Cases Per Cage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73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73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922299"/>
                  </a:ext>
                </a:extLst>
              </a:tr>
              <a:tr h="29698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Units Per Cage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160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73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73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035397"/>
                  </a:ext>
                </a:extLst>
              </a:tr>
            </a:tbl>
          </a:graphicData>
        </a:graphic>
      </p:graphicFrame>
      <p:pic>
        <p:nvPicPr>
          <p:cNvPr id="34" name="Graphic 33" descr="Box trolley">
            <a:extLst>
              <a:ext uri="{FF2B5EF4-FFF2-40B4-BE49-F238E27FC236}">
                <a16:creationId xmlns:a16="http://schemas.microsoft.com/office/drawing/2014/main" id="{2CAAC386-A610-4D3D-ADE0-AA09CF68A5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76679" y="1527968"/>
            <a:ext cx="450000" cy="45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381026D-C041-450C-B9D3-7A54E2B8E253}"/>
              </a:ext>
            </a:extLst>
          </p:cNvPr>
          <p:cNvSpPr/>
          <p:nvPr/>
        </p:nvSpPr>
        <p:spPr>
          <a:xfrm>
            <a:off x="4549422" y="736844"/>
            <a:ext cx="7636679" cy="72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400" dirty="0">
                <a:solidFill>
                  <a:srgbClr val="0D2E81"/>
                </a:solidFill>
              </a:rPr>
              <a:t>CAGE FILL</a:t>
            </a:r>
          </a:p>
        </p:txBody>
      </p:sp>
    </p:spTree>
    <p:extLst>
      <p:ext uri="{BB962C8B-B14F-4D97-AF65-F5344CB8AC3E}">
        <p14:creationId xmlns:p14="http://schemas.microsoft.com/office/powerpoint/2010/main" val="1041636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D71911-79AB-4530-A4D5-8F9D6D99BE1D}"/>
              </a:ext>
            </a:extLst>
          </p:cNvPr>
          <p:cNvSpPr/>
          <p:nvPr/>
        </p:nvSpPr>
        <p:spPr>
          <a:xfrm>
            <a:off x="0" y="0"/>
            <a:ext cx="12192000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6CF89-F9EE-4720-A268-A51049D93811}"/>
              </a:ext>
            </a:extLst>
          </p:cNvPr>
          <p:cNvSpPr/>
          <p:nvPr/>
        </p:nvSpPr>
        <p:spPr>
          <a:xfrm>
            <a:off x="8593593" y="0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EF794-8499-44C9-942C-EA54FED0FFFF}"/>
              </a:ext>
            </a:extLst>
          </p:cNvPr>
          <p:cNvSpPr/>
          <p:nvPr/>
        </p:nvSpPr>
        <p:spPr>
          <a:xfrm>
            <a:off x="9792079" y="-1"/>
            <a:ext cx="1198486" cy="73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Analytics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E2C61-60FF-4319-BA11-13FCCBFB517C}"/>
              </a:ext>
            </a:extLst>
          </p:cNvPr>
          <p:cNvSpPr/>
          <p:nvPr/>
        </p:nvSpPr>
        <p:spPr>
          <a:xfrm>
            <a:off x="10990565" y="-2"/>
            <a:ext cx="1198486" cy="736847"/>
          </a:xfrm>
          <a:prstGeom prst="rect">
            <a:avLst/>
          </a:prstGeom>
          <a:solidFill>
            <a:srgbClr val="9156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Archives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32B737-6698-475E-94F4-1272FCB57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0" r="48097"/>
          <a:stretch/>
        </p:blipFill>
        <p:spPr bwMode="auto">
          <a:xfrm>
            <a:off x="0" y="-1"/>
            <a:ext cx="1142042" cy="7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9FE48DB-4FC1-496E-8D6C-0175824E2950}"/>
              </a:ext>
            </a:extLst>
          </p:cNvPr>
          <p:cNvSpPr/>
          <p:nvPr/>
        </p:nvSpPr>
        <p:spPr>
          <a:xfrm>
            <a:off x="7392158" y="-4315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8D1743-D51B-4508-874D-2B21266FBE5B}"/>
              </a:ext>
            </a:extLst>
          </p:cNvPr>
          <p:cNvSpPr/>
          <p:nvPr/>
        </p:nvSpPr>
        <p:spPr>
          <a:xfrm>
            <a:off x="6195147" y="-9754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806C90-67D4-4D2A-BD74-DC343E4D0A61}"/>
              </a:ext>
            </a:extLst>
          </p:cNvPr>
          <p:cNvSpPr/>
          <p:nvPr/>
        </p:nvSpPr>
        <p:spPr>
          <a:xfrm>
            <a:off x="-1" y="1464815"/>
            <a:ext cx="12189051" cy="5393185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CHICKEN NUGGETS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F8BE9D-7CF9-4387-96DA-EC467870D6DA}"/>
              </a:ext>
            </a:extLst>
          </p:cNvPr>
          <p:cNvGrpSpPr/>
          <p:nvPr/>
        </p:nvGrpSpPr>
        <p:grpSpPr>
          <a:xfrm>
            <a:off x="305231" y="4751241"/>
            <a:ext cx="7594734" cy="737435"/>
            <a:chOff x="345440" y="3097127"/>
            <a:chExt cx="3571193" cy="73743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C85D3A-46F0-4413-8F70-8EEB7E2CCDB4}"/>
                </a:ext>
              </a:extLst>
            </p:cNvPr>
            <p:cNvSpPr/>
            <p:nvPr/>
          </p:nvSpPr>
          <p:spPr>
            <a:xfrm>
              <a:off x="345440" y="3097127"/>
              <a:ext cx="3571192" cy="2766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Comments: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56A0FE6-FEA8-487F-B11A-835767121956}"/>
                </a:ext>
              </a:extLst>
            </p:cNvPr>
            <p:cNvSpPr/>
            <p:nvPr/>
          </p:nvSpPr>
          <p:spPr>
            <a:xfrm>
              <a:off x="345441" y="3384562"/>
              <a:ext cx="3571192" cy="450000"/>
            </a:xfrm>
            <a:prstGeom prst="roundRect">
              <a:avLst/>
            </a:prstGeom>
            <a:ln>
              <a:solidFill>
                <a:srgbClr val="0C266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F1ADB9E-9831-4F54-8455-CD9D517BEDEA}"/>
              </a:ext>
            </a:extLst>
          </p:cNvPr>
          <p:cNvSpPr/>
          <p:nvPr/>
        </p:nvSpPr>
        <p:spPr>
          <a:xfrm>
            <a:off x="279964" y="2566357"/>
            <a:ext cx="76199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Upload Cage  Visuals</a:t>
            </a:r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95D0E8F-CFC6-4B10-B974-E517CDA17FCE}"/>
              </a:ext>
            </a:extLst>
          </p:cNvPr>
          <p:cNvCxnSpPr>
            <a:cxnSpLocks/>
          </p:cNvCxnSpPr>
          <p:nvPr/>
        </p:nvCxnSpPr>
        <p:spPr>
          <a:xfrm flipV="1">
            <a:off x="1096886" y="3483105"/>
            <a:ext cx="6803078" cy="608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84F4711D-E0BC-4489-BAC5-EB05878D4499}"/>
              </a:ext>
            </a:extLst>
          </p:cNvPr>
          <p:cNvGrpSpPr/>
          <p:nvPr/>
        </p:nvGrpSpPr>
        <p:grpSpPr>
          <a:xfrm>
            <a:off x="94530" y="1544563"/>
            <a:ext cx="540000" cy="450000"/>
            <a:chOff x="196130" y="1615683"/>
            <a:chExt cx="720000" cy="720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279334E-7568-41A9-A206-478235880BC0}"/>
                </a:ext>
              </a:extLst>
            </p:cNvPr>
            <p:cNvSpPr/>
            <p:nvPr/>
          </p:nvSpPr>
          <p:spPr>
            <a:xfrm>
              <a:off x="196130" y="1615683"/>
              <a:ext cx="720000" cy="72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7" name="Picture 4" descr="Image result for meat ICON">
              <a:extLst>
                <a:ext uri="{FF2B5EF4-FFF2-40B4-BE49-F238E27FC236}">
                  <a16:creationId xmlns:a16="http://schemas.microsoft.com/office/drawing/2014/main" id="{9D8E311E-0103-447E-B157-58CB20D496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73" y="1677261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89DB1ED-05C5-4C9C-9359-0437DFD24C10}"/>
              </a:ext>
            </a:extLst>
          </p:cNvPr>
          <p:cNvSpPr/>
          <p:nvPr/>
        </p:nvSpPr>
        <p:spPr>
          <a:xfrm>
            <a:off x="6794390" y="5965497"/>
            <a:ext cx="1499866" cy="72000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371E09B-3415-4399-9273-5B28FCCFA59C}"/>
              </a:ext>
            </a:extLst>
          </p:cNvPr>
          <p:cNvSpPr/>
          <p:nvPr/>
        </p:nvSpPr>
        <p:spPr>
          <a:xfrm>
            <a:off x="3897745" y="5965497"/>
            <a:ext cx="1499866" cy="72000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72AC512-676B-411D-AF91-2B0EB0D1FBB7}"/>
              </a:ext>
            </a:extLst>
          </p:cNvPr>
          <p:cNvSpPr/>
          <p:nvPr/>
        </p:nvSpPr>
        <p:spPr>
          <a:xfrm>
            <a:off x="305231" y="2885952"/>
            <a:ext cx="761174" cy="66878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9968DF4-EFAE-4CD4-BCC4-40A7EAB3E463}"/>
              </a:ext>
            </a:extLst>
          </p:cNvPr>
          <p:cNvSpPr/>
          <p:nvPr/>
        </p:nvSpPr>
        <p:spPr>
          <a:xfrm>
            <a:off x="1194062" y="755270"/>
            <a:ext cx="1975858" cy="6821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Checks &amp; Approval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5914B7D-8336-495A-B433-78B7E23A861F}"/>
              </a:ext>
            </a:extLst>
          </p:cNvPr>
          <p:cNvSpPr/>
          <p:nvPr/>
        </p:nvSpPr>
        <p:spPr>
          <a:xfrm>
            <a:off x="-2950" y="736844"/>
            <a:ext cx="1201435" cy="72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View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42C4F4-E0CC-49FA-BE12-A4E026F65341}"/>
              </a:ext>
            </a:extLst>
          </p:cNvPr>
          <p:cNvSpPr/>
          <p:nvPr/>
        </p:nvSpPr>
        <p:spPr>
          <a:xfrm>
            <a:off x="279965" y="3765237"/>
            <a:ext cx="75947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Quality Approval:</a:t>
            </a:r>
            <a:endParaRPr lang="en-GB" sz="1200" dirty="0">
              <a:solidFill>
                <a:schemeClr val="bg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BE4BB0A-AD2D-40B1-B616-E944C0AD0D3F}"/>
              </a:ext>
            </a:extLst>
          </p:cNvPr>
          <p:cNvGrpSpPr/>
          <p:nvPr/>
        </p:nvGrpSpPr>
        <p:grpSpPr>
          <a:xfrm>
            <a:off x="301520" y="4146386"/>
            <a:ext cx="7527335" cy="387755"/>
            <a:chOff x="325121" y="3480511"/>
            <a:chExt cx="3927755" cy="387755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56A4C1A-F6C7-4824-8E14-46DEF1B3B0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291" y="3849843"/>
              <a:ext cx="3833292" cy="184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31F22FB-C99E-4105-B946-6CAF00216E48}"/>
                </a:ext>
              </a:extLst>
            </p:cNvPr>
            <p:cNvSpPr/>
            <p:nvPr/>
          </p:nvSpPr>
          <p:spPr>
            <a:xfrm>
              <a:off x="325121" y="3480511"/>
              <a:ext cx="392775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Choose an outcome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3D029FFB-390D-4F39-A02C-21A06852EACB}"/>
                </a:ext>
              </a:extLst>
            </p:cNvPr>
            <p:cNvSpPr/>
            <p:nvPr/>
          </p:nvSpPr>
          <p:spPr>
            <a:xfrm rot="10800000">
              <a:off x="4085543" y="3565473"/>
              <a:ext cx="108599" cy="8785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4EC67C-4B35-453F-9BC6-DBF2EA272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564215"/>
              </p:ext>
            </p:extLst>
          </p:nvPr>
        </p:nvGraphicFramePr>
        <p:xfrm>
          <a:off x="8118640" y="2533056"/>
          <a:ext cx="3920960" cy="3279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404">
                  <a:extLst>
                    <a:ext uri="{9D8B030D-6E8A-4147-A177-3AD203B41FA5}">
                      <a16:colId xmlns:a16="http://schemas.microsoft.com/office/drawing/2014/main" val="2095193039"/>
                    </a:ext>
                  </a:extLst>
                </a:gridCol>
                <a:gridCol w="1285076">
                  <a:extLst>
                    <a:ext uri="{9D8B030D-6E8A-4147-A177-3AD203B41FA5}">
                      <a16:colId xmlns:a16="http://schemas.microsoft.com/office/drawing/2014/main" val="2541735593"/>
                    </a:ext>
                  </a:extLst>
                </a:gridCol>
                <a:gridCol w="1435547">
                  <a:extLst>
                    <a:ext uri="{9D8B030D-6E8A-4147-A177-3AD203B41FA5}">
                      <a16:colId xmlns:a16="http://schemas.microsoft.com/office/drawing/2014/main" val="3645456248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3758918789"/>
                    </a:ext>
                  </a:extLst>
                </a:gridCol>
              </a:tblGrid>
              <a:tr h="483854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Current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Proposed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23253129"/>
                  </a:ext>
                </a:extLst>
              </a:tr>
              <a:tr h="64069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16 Cases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20 Cases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3902930"/>
                  </a:ext>
                </a:extLst>
              </a:tr>
              <a:tr h="692188"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000" dirty="0">
                          <a:solidFill>
                            <a:schemeClr val="bg1"/>
                          </a:solidFill>
                        </a:rPr>
                        <a:t>+4 Cases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3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605675"/>
                  </a:ext>
                </a:extLst>
              </a:tr>
              <a:tr h="713637"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160 Units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200 Units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0272216"/>
                  </a:ext>
                </a:extLst>
              </a:tr>
              <a:tr h="739806"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000" dirty="0">
                          <a:solidFill>
                            <a:schemeClr val="bg1"/>
                          </a:solidFill>
                        </a:rPr>
                        <a:t>+40 Units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3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111486"/>
                  </a:ext>
                </a:extLst>
              </a:tr>
            </a:tbl>
          </a:graphicData>
        </a:graphic>
      </p:graphicFrame>
      <p:pic>
        <p:nvPicPr>
          <p:cNvPr id="35" name="Graphic 34" descr="Box trolley">
            <a:extLst>
              <a:ext uri="{FF2B5EF4-FFF2-40B4-BE49-F238E27FC236}">
                <a16:creationId xmlns:a16="http://schemas.microsoft.com/office/drawing/2014/main" id="{0FE95FB5-1C36-4EE3-A735-D6E3B3DD8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76679" y="1527968"/>
            <a:ext cx="450000" cy="450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240EBF4-320C-4A60-BC0B-D45E1987188C}"/>
              </a:ext>
            </a:extLst>
          </p:cNvPr>
          <p:cNvSpPr/>
          <p:nvPr/>
        </p:nvSpPr>
        <p:spPr>
          <a:xfrm>
            <a:off x="4549422" y="736844"/>
            <a:ext cx="7636679" cy="72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400" dirty="0">
                <a:solidFill>
                  <a:srgbClr val="0D2E81"/>
                </a:solidFill>
              </a:rPr>
              <a:t>CAGE FILL</a:t>
            </a:r>
          </a:p>
        </p:txBody>
      </p:sp>
    </p:spTree>
    <p:extLst>
      <p:ext uri="{BB962C8B-B14F-4D97-AF65-F5344CB8AC3E}">
        <p14:creationId xmlns:p14="http://schemas.microsoft.com/office/powerpoint/2010/main" val="3219013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2965F32-A07F-40FB-B6E9-A8B1400F52D9}"/>
              </a:ext>
            </a:extLst>
          </p:cNvPr>
          <p:cNvSpPr/>
          <p:nvPr/>
        </p:nvSpPr>
        <p:spPr>
          <a:xfrm>
            <a:off x="-1" y="1464815"/>
            <a:ext cx="12189051" cy="5393185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CHICKEN NUGGETS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D71911-79AB-4530-A4D5-8F9D6D99BE1D}"/>
              </a:ext>
            </a:extLst>
          </p:cNvPr>
          <p:cNvSpPr/>
          <p:nvPr/>
        </p:nvSpPr>
        <p:spPr>
          <a:xfrm>
            <a:off x="0" y="0"/>
            <a:ext cx="12192000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6CF89-F9EE-4720-A268-A51049D93811}"/>
              </a:ext>
            </a:extLst>
          </p:cNvPr>
          <p:cNvSpPr/>
          <p:nvPr/>
        </p:nvSpPr>
        <p:spPr>
          <a:xfrm>
            <a:off x="8593593" y="0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EF794-8499-44C9-942C-EA54FED0FFFF}"/>
              </a:ext>
            </a:extLst>
          </p:cNvPr>
          <p:cNvSpPr/>
          <p:nvPr/>
        </p:nvSpPr>
        <p:spPr>
          <a:xfrm>
            <a:off x="9792079" y="-1"/>
            <a:ext cx="1198486" cy="73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Analytics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E2C61-60FF-4319-BA11-13FCCBFB517C}"/>
              </a:ext>
            </a:extLst>
          </p:cNvPr>
          <p:cNvSpPr/>
          <p:nvPr/>
        </p:nvSpPr>
        <p:spPr>
          <a:xfrm>
            <a:off x="10990565" y="-2"/>
            <a:ext cx="1198486" cy="736847"/>
          </a:xfrm>
          <a:prstGeom prst="rect">
            <a:avLst/>
          </a:prstGeom>
          <a:solidFill>
            <a:srgbClr val="9156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Archives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32B737-6698-475E-94F4-1272FCB57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0" r="48097"/>
          <a:stretch/>
        </p:blipFill>
        <p:spPr bwMode="auto">
          <a:xfrm>
            <a:off x="0" y="-1"/>
            <a:ext cx="1142042" cy="7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9FE48DB-4FC1-496E-8D6C-0175824E2950}"/>
              </a:ext>
            </a:extLst>
          </p:cNvPr>
          <p:cNvSpPr/>
          <p:nvPr/>
        </p:nvSpPr>
        <p:spPr>
          <a:xfrm>
            <a:off x="7392158" y="-4315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8D1743-D51B-4508-874D-2B21266FBE5B}"/>
              </a:ext>
            </a:extLst>
          </p:cNvPr>
          <p:cNvSpPr/>
          <p:nvPr/>
        </p:nvSpPr>
        <p:spPr>
          <a:xfrm>
            <a:off x="6195147" y="-9754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F1ADB9E-9831-4F54-8455-CD9D517BEDEA}"/>
              </a:ext>
            </a:extLst>
          </p:cNvPr>
          <p:cNvSpPr/>
          <p:nvPr/>
        </p:nvSpPr>
        <p:spPr>
          <a:xfrm>
            <a:off x="325120" y="2603343"/>
            <a:ext cx="11516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04/10/2019 – CHECKS </a:t>
            </a:r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95D0E8F-CFC6-4B10-B974-E517CDA17FCE}"/>
              </a:ext>
            </a:extLst>
          </p:cNvPr>
          <p:cNvCxnSpPr>
            <a:cxnSpLocks/>
          </p:cNvCxnSpPr>
          <p:nvPr/>
        </p:nvCxnSpPr>
        <p:spPr>
          <a:xfrm>
            <a:off x="364530" y="4685686"/>
            <a:ext cx="11477077" cy="1179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84F4711D-E0BC-4489-BAC5-EB05878D4499}"/>
              </a:ext>
            </a:extLst>
          </p:cNvPr>
          <p:cNvGrpSpPr/>
          <p:nvPr/>
        </p:nvGrpSpPr>
        <p:grpSpPr>
          <a:xfrm>
            <a:off x="94530" y="1544563"/>
            <a:ext cx="540000" cy="450000"/>
            <a:chOff x="196130" y="1615683"/>
            <a:chExt cx="720000" cy="720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279334E-7568-41A9-A206-478235880BC0}"/>
                </a:ext>
              </a:extLst>
            </p:cNvPr>
            <p:cNvSpPr/>
            <p:nvPr/>
          </p:nvSpPr>
          <p:spPr>
            <a:xfrm>
              <a:off x="196130" y="1615683"/>
              <a:ext cx="720000" cy="72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7" name="Picture 4" descr="Image result for meat ICON">
              <a:extLst>
                <a:ext uri="{FF2B5EF4-FFF2-40B4-BE49-F238E27FC236}">
                  <a16:creationId xmlns:a16="http://schemas.microsoft.com/office/drawing/2014/main" id="{9D8E311E-0103-447E-B157-58CB20D496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73" y="1677261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EE77EA6-834F-4F69-8A53-FBB251D12FB5}"/>
              </a:ext>
            </a:extLst>
          </p:cNvPr>
          <p:cNvSpPr/>
          <p:nvPr/>
        </p:nvSpPr>
        <p:spPr>
          <a:xfrm>
            <a:off x="325119" y="5203756"/>
            <a:ext cx="96800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Lorem ipsum </a:t>
            </a:r>
            <a:r>
              <a:rPr lang="en-GB" dirty="0" err="1">
                <a:solidFill>
                  <a:schemeClr val="bg1"/>
                </a:solidFill>
              </a:rPr>
              <a:t>dolor</a:t>
            </a:r>
            <a:r>
              <a:rPr lang="en-GB" dirty="0">
                <a:solidFill>
                  <a:schemeClr val="bg1"/>
                </a:solidFill>
              </a:rPr>
              <a:t> sit </a:t>
            </a:r>
            <a:r>
              <a:rPr lang="en-GB" dirty="0" err="1">
                <a:solidFill>
                  <a:schemeClr val="bg1"/>
                </a:solidFill>
              </a:rPr>
              <a:t>amet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consectetur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adipiscing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elit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sed</a:t>
            </a:r>
            <a:r>
              <a:rPr lang="en-GB" dirty="0">
                <a:solidFill>
                  <a:schemeClr val="bg1"/>
                </a:solidFill>
              </a:rPr>
              <a:t> do </a:t>
            </a:r>
            <a:r>
              <a:rPr lang="en-GB" dirty="0" err="1">
                <a:solidFill>
                  <a:schemeClr val="bg1"/>
                </a:solidFill>
              </a:rPr>
              <a:t>eiusmod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tempor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incididunt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ut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labore</a:t>
            </a:r>
            <a:r>
              <a:rPr lang="en-GB" dirty="0">
                <a:solidFill>
                  <a:schemeClr val="bg1"/>
                </a:solidFill>
              </a:rPr>
              <a:t> et dolore magna </a:t>
            </a:r>
            <a:r>
              <a:rPr lang="en-GB" dirty="0" err="1">
                <a:solidFill>
                  <a:schemeClr val="bg1"/>
                </a:solidFill>
              </a:rPr>
              <a:t>aliqua</a:t>
            </a:r>
            <a:r>
              <a:rPr lang="en-GB" dirty="0">
                <a:solidFill>
                  <a:schemeClr val="bg1"/>
                </a:solidFill>
              </a:rPr>
              <a:t>. Ut </a:t>
            </a:r>
            <a:r>
              <a:rPr lang="en-GB" dirty="0" err="1">
                <a:solidFill>
                  <a:schemeClr val="bg1"/>
                </a:solidFill>
              </a:rPr>
              <a:t>enim</a:t>
            </a:r>
            <a:r>
              <a:rPr lang="en-GB" dirty="0">
                <a:solidFill>
                  <a:schemeClr val="bg1"/>
                </a:solidFill>
              </a:rPr>
              <a:t> ad minim </a:t>
            </a:r>
            <a:r>
              <a:rPr lang="en-GB" dirty="0" err="1">
                <a:solidFill>
                  <a:schemeClr val="bg1"/>
                </a:solidFill>
              </a:rPr>
              <a:t>veniam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quis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nostrud</a:t>
            </a:r>
            <a:r>
              <a:rPr lang="en-GB" dirty="0">
                <a:solidFill>
                  <a:schemeClr val="bg1"/>
                </a:solidFill>
              </a:rPr>
              <a:t> exercitation </a:t>
            </a:r>
            <a:r>
              <a:rPr lang="en-GB" dirty="0" err="1">
                <a:solidFill>
                  <a:schemeClr val="bg1"/>
                </a:solidFill>
              </a:rPr>
              <a:t>ullamco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laboris</a:t>
            </a:r>
            <a:r>
              <a:rPr lang="en-GB" dirty="0">
                <a:solidFill>
                  <a:schemeClr val="bg1"/>
                </a:solidFill>
              </a:rPr>
              <a:t> nisi </a:t>
            </a:r>
            <a:r>
              <a:rPr lang="en-GB" dirty="0" err="1">
                <a:solidFill>
                  <a:schemeClr val="bg1"/>
                </a:solidFill>
              </a:rPr>
              <a:t>ut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aliquip</a:t>
            </a:r>
            <a:r>
              <a:rPr lang="en-GB" dirty="0">
                <a:solidFill>
                  <a:schemeClr val="bg1"/>
                </a:solidFill>
              </a:rPr>
              <a:t> ex </a:t>
            </a:r>
            <a:r>
              <a:rPr lang="en-GB" dirty="0" err="1">
                <a:solidFill>
                  <a:schemeClr val="bg1"/>
                </a:solidFill>
              </a:rPr>
              <a:t>ea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commodo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consequat</a:t>
            </a:r>
            <a:r>
              <a:rPr lang="en-GB" dirty="0">
                <a:solidFill>
                  <a:schemeClr val="bg1"/>
                </a:solidFill>
              </a:rPr>
              <a:t>. Duis </a:t>
            </a:r>
            <a:r>
              <a:rPr lang="en-GB" dirty="0" err="1">
                <a:solidFill>
                  <a:schemeClr val="bg1"/>
                </a:solidFill>
              </a:rPr>
              <a:t>aute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irure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dolor</a:t>
            </a:r>
            <a:r>
              <a:rPr lang="en-GB" dirty="0">
                <a:solidFill>
                  <a:schemeClr val="bg1"/>
                </a:solidFill>
              </a:rPr>
              <a:t> in </a:t>
            </a:r>
            <a:r>
              <a:rPr lang="en-GB" dirty="0" err="1">
                <a:solidFill>
                  <a:schemeClr val="bg1"/>
                </a:solidFill>
              </a:rPr>
              <a:t>reprehenderit</a:t>
            </a:r>
            <a:r>
              <a:rPr lang="en-GB" dirty="0">
                <a:solidFill>
                  <a:schemeClr val="bg1"/>
                </a:solidFill>
              </a:rPr>
              <a:t> in </a:t>
            </a:r>
            <a:r>
              <a:rPr lang="en-GB" dirty="0" err="1">
                <a:solidFill>
                  <a:schemeClr val="bg1"/>
                </a:solidFill>
              </a:rPr>
              <a:t>voluptate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velit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esse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cillum</a:t>
            </a:r>
            <a:r>
              <a:rPr lang="en-GB" dirty="0">
                <a:solidFill>
                  <a:schemeClr val="bg1"/>
                </a:solidFill>
              </a:rPr>
              <a:t> dolore </a:t>
            </a:r>
            <a:r>
              <a:rPr lang="en-GB" dirty="0" err="1">
                <a:solidFill>
                  <a:schemeClr val="bg1"/>
                </a:solidFill>
              </a:rPr>
              <a:t>eu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fugiat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nulla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pariatur</a:t>
            </a:r>
            <a:r>
              <a:rPr lang="en-GB" dirty="0">
                <a:solidFill>
                  <a:schemeClr val="bg1"/>
                </a:solidFill>
              </a:rPr>
              <a:t>. </a:t>
            </a:r>
            <a:r>
              <a:rPr lang="en-GB" dirty="0" err="1">
                <a:solidFill>
                  <a:schemeClr val="bg1"/>
                </a:solidFill>
              </a:rPr>
              <a:t>Excepteur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sint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occaecat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cupidatat</a:t>
            </a:r>
            <a:r>
              <a:rPr lang="en-GB" dirty="0">
                <a:solidFill>
                  <a:schemeClr val="bg1"/>
                </a:solidFill>
              </a:rPr>
              <a:t> non </a:t>
            </a:r>
            <a:r>
              <a:rPr lang="en-GB" dirty="0" err="1">
                <a:solidFill>
                  <a:schemeClr val="bg1"/>
                </a:solidFill>
              </a:rPr>
              <a:t>proident</a:t>
            </a:r>
            <a:r>
              <a:rPr lang="en-GB" dirty="0">
                <a:solidFill>
                  <a:schemeClr val="bg1"/>
                </a:solidFill>
              </a:rPr>
              <a:t>, sunt in culpa qui </a:t>
            </a:r>
            <a:r>
              <a:rPr lang="en-GB" dirty="0" err="1">
                <a:solidFill>
                  <a:schemeClr val="bg1"/>
                </a:solidFill>
              </a:rPr>
              <a:t>officia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deserunt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mollit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anim</a:t>
            </a:r>
            <a:r>
              <a:rPr lang="en-GB" dirty="0">
                <a:solidFill>
                  <a:schemeClr val="bg1"/>
                </a:solidFill>
              </a:rPr>
              <a:t> id </a:t>
            </a:r>
            <a:r>
              <a:rPr lang="en-GB" dirty="0" err="1">
                <a:solidFill>
                  <a:schemeClr val="bg1"/>
                </a:solidFill>
              </a:rPr>
              <a:t>est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laborum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EAD250-9C85-4421-8F28-556F6AD6AD71}"/>
              </a:ext>
            </a:extLst>
          </p:cNvPr>
          <p:cNvSpPr/>
          <p:nvPr/>
        </p:nvSpPr>
        <p:spPr>
          <a:xfrm>
            <a:off x="325120" y="4834425"/>
            <a:ext cx="11516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06/10/2019 – APPROVAL </a:t>
            </a:r>
            <a:endParaRPr lang="en-GB" sz="1200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059394C-662E-4D44-8A04-C1C4FF6A9C5E}"/>
              </a:ext>
            </a:extLst>
          </p:cNvPr>
          <p:cNvGrpSpPr/>
          <p:nvPr/>
        </p:nvGrpSpPr>
        <p:grpSpPr>
          <a:xfrm>
            <a:off x="6268720" y="2603343"/>
            <a:ext cx="5598160" cy="1985707"/>
            <a:chOff x="6268720" y="2603343"/>
            <a:chExt cx="5598160" cy="198570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841D75B-F828-4B83-AC1C-368B95C2D88C}"/>
                </a:ext>
              </a:extLst>
            </p:cNvPr>
            <p:cNvSpPr/>
            <p:nvPr/>
          </p:nvSpPr>
          <p:spPr>
            <a:xfrm>
              <a:off x="6268720" y="2603343"/>
              <a:ext cx="5572887" cy="18568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D3260E7-294E-40AD-9722-2CEC6655A3BD}"/>
                </a:ext>
              </a:extLst>
            </p:cNvPr>
            <p:cNvCxnSpPr/>
            <p:nvPr/>
          </p:nvCxnSpPr>
          <p:spPr>
            <a:xfrm>
              <a:off x="6268720" y="2603343"/>
              <a:ext cx="5598160" cy="1845102"/>
            </a:xfrm>
            <a:prstGeom prst="line">
              <a:avLst/>
            </a:prstGeom>
            <a:ln w="76200">
              <a:solidFill>
                <a:srgbClr val="0D2E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2DD5947-7C3E-4B6B-8BF1-F0104E169D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8720" y="2603343"/>
              <a:ext cx="5598160" cy="1985707"/>
            </a:xfrm>
            <a:prstGeom prst="line">
              <a:avLst/>
            </a:prstGeom>
            <a:ln w="76200">
              <a:solidFill>
                <a:srgbClr val="0D2E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7061F89-FB45-4115-9869-2A9BD79BE977}"/>
              </a:ext>
            </a:extLst>
          </p:cNvPr>
          <p:cNvSpPr/>
          <p:nvPr/>
        </p:nvSpPr>
        <p:spPr>
          <a:xfrm>
            <a:off x="1194062" y="755270"/>
            <a:ext cx="1975858" cy="6821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Checks &amp; Approval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415AD1-B89B-4DF1-9D56-9B25E3D383BE}"/>
              </a:ext>
            </a:extLst>
          </p:cNvPr>
          <p:cNvSpPr/>
          <p:nvPr/>
        </p:nvSpPr>
        <p:spPr>
          <a:xfrm>
            <a:off x="-2950" y="736844"/>
            <a:ext cx="1201435" cy="727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View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D3731B-5B85-4491-90A1-2462112BE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655082"/>
              </p:ext>
            </p:extLst>
          </p:nvPr>
        </p:nvGraphicFramePr>
        <p:xfrm>
          <a:off x="364530" y="2975323"/>
          <a:ext cx="5558751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917">
                  <a:extLst>
                    <a:ext uri="{9D8B030D-6E8A-4147-A177-3AD203B41FA5}">
                      <a16:colId xmlns:a16="http://schemas.microsoft.com/office/drawing/2014/main" val="3261988969"/>
                    </a:ext>
                  </a:extLst>
                </a:gridCol>
                <a:gridCol w="1852917">
                  <a:extLst>
                    <a:ext uri="{9D8B030D-6E8A-4147-A177-3AD203B41FA5}">
                      <a16:colId xmlns:a16="http://schemas.microsoft.com/office/drawing/2014/main" val="395674405"/>
                    </a:ext>
                  </a:extLst>
                </a:gridCol>
                <a:gridCol w="1852917">
                  <a:extLst>
                    <a:ext uri="{9D8B030D-6E8A-4147-A177-3AD203B41FA5}">
                      <a16:colId xmlns:a16="http://schemas.microsoft.com/office/drawing/2014/main" val="365012546"/>
                    </a:ext>
                  </a:extLst>
                </a:gridCol>
              </a:tblGrid>
              <a:tr h="29698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26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Current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26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Proposed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26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168161"/>
                  </a:ext>
                </a:extLst>
              </a:tr>
              <a:tr h="29698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Cases per Layer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848674"/>
                  </a:ext>
                </a:extLst>
              </a:tr>
              <a:tr h="29698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Layers Per Cage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834761"/>
                  </a:ext>
                </a:extLst>
              </a:tr>
              <a:tr h="29698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Cases Per Cage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922299"/>
                  </a:ext>
                </a:extLst>
              </a:tr>
              <a:tr h="29698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Units Per Cage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220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035397"/>
                  </a:ext>
                </a:extLst>
              </a:tr>
            </a:tbl>
          </a:graphicData>
        </a:graphic>
      </p:graphicFrame>
      <p:pic>
        <p:nvPicPr>
          <p:cNvPr id="26" name="Graphic 25" descr="Exclamation mark">
            <a:extLst>
              <a:ext uri="{FF2B5EF4-FFF2-40B4-BE49-F238E27FC236}">
                <a16:creationId xmlns:a16="http://schemas.microsoft.com/office/drawing/2014/main" id="{79D14837-7090-4909-832B-F03578648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33365" y="5357310"/>
            <a:ext cx="914400" cy="914400"/>
          </a:xfrm>
          <a:prstGeom prst="rect">
            <a:avLst/>
          </a:prstGeom>
        </p:spPr>
      </p:pic>
      <p:pic>
        <p:nvPicPr>
          <p:cNvPr id="29" name="Graphic 28" descr="Box trolley">
            <a:extLst>
              <a:ext uri="{FF2B5EF4-FFF2-40B4-BE49-F238E27FC236}">
                <a16:creationId xmlns:a16="http://schemas.microsoft.com/office/drawing/2014/main" id="{C496E9BC-43B9-4887-A3DB-9B55D359AE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76679" y="1527968"/>
            <a:ext cx="450000" cy="450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C27C590-A7F1-4041-B332-437E7FEA7F1F}"/>
              </a:ext>
            </a:extLst>
          </p:cNvPr>
          <p:cNvSpPr/>
          <p:nvPr/>
        </p:nvSpPr>
        <p:spPr>
          <a:xfrm>
            <a:off x="4549422" y="736844"/>
            <a:ext cx="7636679" cy="72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400" dirty="0">
                <a:solidFill>
                  <a:srgbClr val="0D2E81"/>
                </a:solidFill>
              </a:rPr>
              <a:t>CAGE FILL</a:t>
            </a:r>
          </a:p>
        </p:txBody>
      </p:sp>
    </p:spTree>
    <p:extLst>
      <p:ext uri="{BB962C8B-B14F-4D97-AF65-F5344CB8AC3E}">
        <p14:creationId xmlns:p14="http://schemas.microsoft.com/office/powerpoint/2010/main" val="189392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D71911-79AB-4530-A4D5-8F9D6D99BE1D}"/>
              </a:ext>
            </a:extLst>
          </p:cNvPr>
          <p:cNvSpPr/>
          <p:nvPr/>
        </p:nvSpPr>
        <p:spPr>
          <a:xfrm>
            <a:off x="0" y="0"/>
            <a:ext cx="12192000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6CF89-F9EE-4720-A268-A51049D93811}"/>
              </a:ext>
            </a:extLst>
          </p:cNvPr>
          <p:cNvSpPr/>
          <p:nvPr/>
        </p:nvSpPr>
        <p:spPr>
          <a:xfrm>
            <a:off x="8593593" y="0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EF794-8499-44C9-942C-EA54FED0FFFF}"/>
              </a:ext>
            </a:extLst>
          </p:cNvPr>
          <p:cNvSpPr/>
          <p:nvPr/>
        </p:nvSpPr>
        <p:spPr>
          <a:xfrm>
            <a:off x="9792079" y="-1"/>
            <a:ext cx="1198486" cy="73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Analytics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E2C61-60FF-4319-BA11-13FCCBFB517C}"/>
              </a:ext>
            </a:extLst>
          </p:cNvPr>
          <p:cNvSpPr/>
          <p:nvPr/>
        </p:nvSpPr>
        <p:spPr>
          <a:xfrm>
            <a:off x="10990565" y="-2"/>
            <a:ext cx="1198486" cy="736847"/>
          </a:xfrm>
          <a:prstGeom prst="rect">
            <a:avLst/>
          </a:prstGeom>
          <a:solidFill>
            <a:srgbClr val="9156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Archives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32B737-6698-475E-94F4-1272FCB57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0" r="48097"/>
          <a:stretch/>
        </p:blipFill>
        <p:spPr bwMode="auto">
          <a:xfrm>
            <a:off x="0" y="-1"/>
            <a:ext cx="1142042" cy="7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E806C90-67D4-4D2A-BD74-DC343E4D0A61}"/>
              </a:ext>
            </a:extLst>
          </p:cNvPr>
          <p:cNvSpPr/>
          <p:nvPr/>
        </p:nvSpPr>
        <p:spPr>
          <a:xfrm>
            <a:off x="-1" y="1464816"/>
            <a:ext cx="12189051" cy="1331650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E48DB-4FC1-496E-8D6C-0175824E2950}"/>
              </a:ext>
            </a:extLst>
          </p:cNvPr>
          <p:cNvSpPr/>
          <p:nvPr/>
        </p:nvSpPr>
        <p:spPr>
          <a:xfrm>
            <a:off x="7392158" y="-4315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279E04-411F-4683-9F93-4858A0B12F0C}"/>
              </a:ext>
            </a:extLst>
          </p:cNvPr>
          <p:cNvSpPr/>
          <p:nvPr/>
        </p:nvSpPr>
        <p:spPr>
          <a:xfrm>
            <a:off x="8142444" y="732531"/>
            <a:ext cx="1010699" cy="73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D2E81"/>
                </a:solidFill>
              </a:rPr>
              <a:t>Health &amp; Safety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D79DF54-67A3-482B-A830-656D43FC67CE}"/>
              </a:ext>
            </a:extLst>
          </p:cNvPr>
          <p:cNvSpPr/>
          <p:nvPr/>
        </p:nvSpPr>
        <p:spPr>
          <a:xfrm>
            <a:off x="9153143" y="732531"/>
            <a:ext cx="1010699" cy="73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D2E81"/>
                </a:solidFill>
              </a:rPr>
              <a:t>Quality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8BDBC-7ACD-4193-AFA6-80210FD64B6B}"/>
              </a:ext>
            </a:extLst>
          </p:cNvPr>
          <p:cNvSpPr/>
          <p:nvPr/>
        </p:nvSpPr>
        <p:spPr>
          <a:xfrm>
            <a:off x="10163842" y="732531"/>
            <a:ext cx="1010699" cy="73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D2E81"/>
                </a:solidFill>
              </a:rPr>
              <a:t>Cage Fill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2105CE2-FC39-4251-9464-AA65B4D082A3}"/>
              </a:ext>
            </a:extLst>
          </p:cNvPr>
          <p:cNvSpPr/>
          <p:nvPr/>
        </p:nvSpPr>
        <p:spPr>
          <a:xfrm>
            <a:off x="11175969" y="732531"/>
            <a:ext cx="1010699" cy="73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D2E81"/>
                </a:solidFill>
              </a:rPr>
              <a:t>Restaurant Impact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1A575F7-6C29-4236-A2C9-03428BA096BF}"/>
              </a:ext>
            </a:extLst>
          </p:cNvPr>
          <p:cNvSpPr/>
          <p:nvPr/>
        </p:nvSpPr>
        <p:spPr>
          <a:xfrm>
            <a:off x="-2950" y="5449429"/>
            <a:ext cx="12189051" cy="1557251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7B92115-39B8-48A4-8132-6CC4C05A5DC0}"/>
              </a:ext>
            </a:extLst>
          </p:cNvPr>
          <p:cNvSpPr/>
          <p:nvPr/>
        </p:nvSpPr>
        <p:spPr>
          <a:xfrm>
            <a:off x="11500979" y="1976913"/>
            <a:ext cx="360000" cy="360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04404E9-F0A5-4263-9137-0885C481A0F0}"/>
              </a:ext>
            </a:extLst>
          </p:cNvPr>
          <p:cNvSpPr/>
          <p:nvPr/>
        </p:nvSpPr>
        <p:spPr>
          <a:xfrm>
            <a:off x="10501543" y="1976913"/>
            <a:ext cx="360000" cy="360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00200E2-D0AE-4BCF-8E16-CBE7DAC3B6E9}"/>
              </a:ext>
            </a:extLst>
          </p:cNvPr>
          <p:cNvSpPr/>
          <p:nvPr/>
        </p:nvSpPr>
        <p:spPr>
          <a:xfrm>
            <a:off x="9512018" y="1976913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3CCB359-5836-4375-B772-5097E8D8DF9E}"/>
              </a:ext>
            </a:extLst>
          </p:cNvPr>
          <p:cNvSpPr/>
          <p:nvPr/>
        </p:nvSpPr>
        <p:spPr>
          <a:xfrm>
            <a:off x="8474482" y="1976913"/>
            <a:ext cx="360000" cy="360000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8D1743-D51B-4508-874D-2B21266FBE5B}"/>
              </a:ext>
            </a:extLst>
          </p:cNvPr>
          <p:cNvSpPr/>
          <p:nvPr/>
        </p:nvSpPr>
        <p:spPr>
          <a:xfrm>
            <a:off x="6195147" y="-9754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</a:t>
            </a:r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14D46795-64D3-4014-9C7C-863285699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845102"/>
              </p:ext>
            </p:extLst>
          </p:nvPr>
        </p:nvGraphicFramePr>
        <p:xfrm>
          <a:off x="-2950" y="2855714"/>
          <a:ext cx="12186096" cy="2534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016">
                  <a:extLst>
                    <a:ext uri="{9D8B030D-6E8A-4147-A177-3AD203B41FA5}">
                      <a16:colId xmlns:a16="http://schemas.microsoft.com/office/drawing/2014/main" val="2889233286"/>
                    </a:ext>
                  </a:extLst>
                </a:gridCol>
                <a:gridCol w="1015508">
                  <a:extLst>
                    <a:ext uri="{9D8B030D-6E8A-4147-A177-3AD203B41FA5}">
                      <a16:colId xmlns:a16="http://schemas.microsoft.com/office/drawing/2014/main" val="1593127303"/>
                    </a:ext>
                  </a:extLst>
                </a:gridCol>
                <a:gridCol w="1015508">
                  <a:extLst>
                    <a:ext uri="{9D8B030D-6E8A-4147-A177-3AD203B41FA5}">
                      <a16:colId xmlns:a16="http://schemas.microsoft.com/office/drawing/2014/main" val="2213847612"/>
                    </a:ext>
                  </a:extLst>
                </a:gridCol>
                <a:gridCol w="2031016">
                  <a:extLst>
                    <a:ext uri="{9D8B030D-6E8A-4147-A177-3AD203B41FA5}">
                      <a16:colId xmlns:a16="http://schemas.microsoft.com/office/drawing/2014/main" val="2503946995"/>
                    </a:ext>
                  </a:extLst>
                </a:gridCol>
                <a:gridCol w="1015508">
                  <a:extLst>
                    <a:ext uri="{9D8B030D-6E8A-4147-A177-3AD203B41FA5}">
                      <a16:colId xmlns:a16="http://schemas.microsoft.com/office/drawing/2014/main" val="663603970"/>
                    </a:ext>
                  </a:extLst>
                </a:gridCol>
                <a:gridCol w="1015508">
                  <a:extLst>
                    <a:ext uri="{9D8B030D-6E8A-4147-A177-3AD203B41FA5}">
                      <a16:colId xmlns:a16="http://schemas.microsoft.com/office/drawing/2014/main" val="3903687367"/>
                    </a:ext>
                  </a:extLst>
                </a:gridCol>
                <a:gridCol w="2031016">
                  <a:extLst>
                    <a:ext uri="{9D8B030D-6E8A-4147-A177-3AD203B41FA5}">
                      <a16:colId xmlns:a16="http://schemas.microsoft.com/office/drawing/2014/main" val="1667601722"/>
                    </a:ext>
                  </a:extLst>
                </a:gridCol>
                <a:gridCol w="2031016">
                  <a:extLst>
                    <a:ext uri="{9D8B030D-6E8A-4147-A177-3AD203B41FA5}">
                      <a16:colId xmlns:a16="http://schemas.microsoft.com/office/drawing/2014/main" val="2995905974"/>
                    </a:ext>
                  </a:extLst>
                </a:gridCol>
              </a:tblGrid>
              <a:tr h="362063">
                <a:tc gridSpan="3"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26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SUPPLY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26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600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600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CONTACT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26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600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023267"/>
                  </a:ext>
                </a:extLst>
              </a:tr>
              <a:tr h="369523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Case Information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Current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Proposed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Cage Fill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Current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Proposed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solidFill>
                            <a:schemeClr val="bg1"/>
                          </a:solidFill>
                        </a:rPr>
                        <a:t>Contact Information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753782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lvl="0" algn="l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Cases Per Cage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Name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rgbClr val="0D2E81"/>
                          </a:solidFill>
                          <a:latin typeface="+mn-lt"/>
                          <a:ea typeface="+mn-ea"/>
                          <a:cs typeface="+mn-cs"/>
                        </a:rPr>
                        <a:t>Joe Blogs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146058"/>
                  </a:ext>
                </a:extLst>
              </a:tr>
              <a:tr h="354629">
                <a:tc>
                  <a:txBody>
                    <a:bodyPr/>
                    <a:lstStyle/>
                    <a:p>
                      <a:pPr lvl="0" algn="l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Width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Units Per Cage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12,000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16,000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Phone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rgbClr val="0D2E81"/>
                          </a:solidFill>
                          <a:latin typeface="+mn-lt"/>
                          <a:ea typeface="+mn-ea"/>
                          <a:cs typeface="+mn-cs"/>
                        </a:rPr>
                        <a:t>0208-950-9500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233225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lvl="0" algn="l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Height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Pallet Fill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Current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Email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rgbClr val="0D2E81"/>
                          </a:solidFill>
                          <a:latin typeface="+mn-lt"/>
                          <a:ea typeface="+mn-ea"/>
                          <a:cs typeface="+mn-cs"/>
                        </a:rPr>
                        <a:t>jblogs@arla.com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64704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lvl="0" algn="l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Gross Weight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7KG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10KG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Cases Per Pallet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Supplier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 err="1">
                          <a:solidFill>
                            <a:srgbClr val="0D2E81"/>
                          </a:solidFill>
                          <a:latin typeface="+mn-lt"/>
                          <a:ea typeface="+mn-ea"/>
                          <a:cs typeface="+mn-cs"/>
                        </a:rPr>
                        <a:t>Arla</a:t>
                      </a:r>
                      <a:endParaRPr lang="en-GB" sz="1400" kern="1200" dirty="0">
                        <a:solidFill>
                          <a:srgbClr val="0D2E8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468487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Units Per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Units Per Pallet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24,000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400" dirty="0">
                        <a:solidFill>
                          <a:srgbClr val="0D2E8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400" kern="1200" dirty="0">
                        <a:solidFill>
                          <a:srgbClr val="0D2E8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08697"/>
                  </a:ext>
                </a:extLst>
              </a:tr>
            </a:tbl>
          </a:graphicData>
        </a:graphic>
      </p:graphicFrame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634380A-45B5-4578-8D16-33B33943E045}"/>
              </a:ext>
            </a:extLst>
          </p:cNvPr>
          <p:cNvSpPr/>
          <p:nvPr/>
        </p:nvSpPr>
        <p:spPr>
          <a:xfrm>
            <a:off x="1319596" y="1770640"/>
            <a:ext cx="1499866" cy="72000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00D9A81-2E6C-405C-8A50-D3066E87A52E}"/>
              </a:ext>
            </a:extLst>
          </p:cNvPr>
          <p:cNvSpPr txBox="1"/>
          <p:nvPr/>
        </p:nvSpPr>
        <p:spPr>
          <a:xfrm>
            <a:off x="3135881" y="1945974"/>
            <a:ext cx="173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Chicken Nuggets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1CBB0B4-08D1-413B-A5E2-C88DDCDBCA41}"/>
              </a:ext>
            </a:extLst>
          </p:cNvPr>
          <p:cNvGrpSpPr/>
          <p:nvPr/>
        </p:nvGrpSpPr>
        <p:grpSpPr>
          <a:xfrm>
            <a:off x="145330" y="1768083"/>
            <a:ext cx="720000" cy="720000"/>
            <a:chOff x="145330" y="1768083"/>
            <a:chExt cx="720000" cy="72000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D50FE5E-CF0A-4E62-AA71-B58BF366B856}"/>
                </a:ext>
              </a:extLst>
            </p:cNvPr>
            <p:cNvSpPr/>
            <p:nvPr/>
          </p:nvSpPr>
          <p:spPr>
            <a:xfrm>
              <a:off x="145330" y="1768083"/>
              <a:ext cx="720000" cy="72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3" name="Picture 4" descr="Image result for meat ICON">
              <a:extLst>
                <a:ext uri="{FF2B5EF4-FFF2-40B4-BE49-F238E27FC236}">
                  <a16:creationId xmlns:a16="http://schemas.microsoft.com/office/drawing/2014/main" id="{C2AEE2E6-1B41-4ABA-852C-16A54803E0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473" y="1829661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AB6917B-236C-41BB-9216-8BE6C9681ED4}"/>
              </a:ext>
            </a:extLst>
          </p:cNvPr>
          <p:cNvSpPr/>
          <p:nvPr/>
        </p:nvSpPr>
        <p:spPr>
          <a:xfrm>
            <a:off x="1316647" y="5765469"/>
            <a:ext cx="1499866" cy="72000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C9B3BB3-69AD-4F72-8904-39BD4F4D2787}"/>
              </a:ext>
            </a:extLst>
          </p:cNvPr>
          <p:cNvSpPr txBox="1"/>
          <p:nvPr/>
        </p:nvSpPr>
        <p:spPr>
          <a:xfrm>
            <a:off x="3135881" y="5949233"/>
            <a:ext cx="14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Shred Lettuce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2F1E147-440C-4BC7-8EBC-9995255ED873}"/>
              </a:ext>
            </a:extLst>
          </p:cNvPr>
          <p:cNvSpPr/>
          <p:nvPr/>
        </p:nvSpPr>
        <p:spPr>
          <a:xfrm>
            <a:off x="11494291" y="5949233"/>
            <a:ext cx="360000" cy="360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162BE10-50AA-4FEE-AC62-6B1046384638}"/>
              </a:ext>
            </a:extLst>
          </p:cNvPr>
          <p:cNvSpPr/>
          <p:nvPr/>
        </p:nvSpPr>
        <p:spPr>
          <a:xfrm>
            <a:off x="10494855" y="5949233"/>
            <a:ext cx="360000" cy="360000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2AC5043-F8E7-48D8-B767-743401E764DA}"/>
              </a:ext>
            </a:extLst>
          </p:cNvPr>
          <p:cNvSpPr/>
          <p:nvPr/>
        </p:nvSpPr>
        <p:spPr>
          <a:xfrm>
            <a:off x="9505330" y="5949233"/>
            <a:ext cx="360000" cy="360000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27DD9A2-649B-4E27-B8D9-85AE17E050A2}"/>
              </a:ext>
            </a:extLst>
          </p:cNvPr>
          <p:cNvSpPr/>
          <p:nvPr/>
        </p:nvSpPr>
        <p:spPr>
          <a:xfrm>
            <a:off x="8467794" y="5949233"/>
            <a:ext cx="360000" cy="360000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DA9DE3A-DF22-48D0-AD8E-90B5D51A0155}"/>
              </a:ext>
            </a:extLst>
          </p:cNvPr>
          <p:cNvGrpSpPr/>
          <p:nvPr/>
        </p:nvGrpSpPr>
        <p:grpSpPr>
          <a:xfrm>
            <a:off x="145330" y="5765469"/>
            <a:ext cx="720000" cy="720000"/>
            <a:chOff x="4226795" y="2247253"/>
            <a:chExt cx="1080000" cy="10800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97EEFA1-7115-4CE7-AA77-DD245E73DE36}"/>
                </a:ext>
              </a:extLst>
            </p:cNvPr>
            <p:cNvSpPr/>
            <p:nvPr/>
          </p:nvSpPr>
          <p:spPr>
            <a:xfrm>
              <a:off x="4226795" y="2247253"/>
              <a:ext cx="1080000" cy="10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3" name="Picture 14" descr="Image result for salad ICON">
              <a:extLst>
                <a:ext uri="{FF2B5EF4-FFF2-40B4-BE49-F238E27FC236}">
                  <a16:creationId xmlns:a16="http://schemas.microsoft.com/office/drawing/2014/main" id="{623120AA-0216-4A3A-8E54-32CE16931B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6795" y="2427253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CAE4DA5-A233-4383-9DEC-7561CBC66E2C}"/>
              </a:ext>
            </a:extLst>
          </p:cNvPr>
          <p:cNvSpPr/>
          <p:nvPr/>
        </p:nvSpPr>
        <p:spPr>
          <a:xfrm>
            <a:off x="-2950" y="736844"/>
            <a:ext cx="3592817" cy="72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rgbClr val="0D2E81"/>
                </a:solidFill>
              </a:rPr>
              <a:t>REQUEST TRACKER</a:t>
            </a:r>
          </a:p>
        </p:txBody>
      </p:sp>
    </p:spTree>
    <p:extLst>
      <p:ext uri="{BB962C8B-B14F-4D97-AF65-F5344CB8AC3E}">
        <p14:creationId xmlns:p14="http://schemas.microsoft.com/office/powerpoint/2010/main" val="2805465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51C9DC3-97E0-454C-9D7A-506E04D238E5}"/>
              </a:ext>
            </a:extLst>
          </p:cNvPr>
          <p:cNvSpPr/>
          <p:nvPr/>
        </p:nvSpPr>
        <p:spPr>
          <a:xfrm>
            <a:off x="-1" y="1464815"/>
            <a:ext cx="12189051" cy="5393185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CHICKEN NUGGETS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D71911-79AB-4530-A4D5-8F9D6D99BE1D}"/>
              </a:ext>
            </a:extLst>
          </p:cNvPr>
          <p:cNvSpPr/>
          <p:nvPr/>
        </p:nvSpPr>
        <p:spPr>
          <a:xfrm>
            <a:off x="0" y="0"/>
            <a:ext cx="12192000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6CF89-F9EE-4720-A268-A51049D93811}"/>
              </a:ext>
            </a:extLst>
          </p:cNvPr>
          <p:cNvSpPr/>
          <p:nvPr/>
        </p:nvSpPr>
        <p:spPr>
          <a:xfrm>
            <a:off x="8593593" y="0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EF794-8499-44C9-942C-EA54FED0FFFF}"/>
              </a:ext>
            </a:extLst>
          </p:cNvPr>
          <p:cNvSpPr/>
          <p:nvPr/>
        </p:nvSpPr>
        <p:spPr>
          <a:xfrm>
            <a:off x="9792079" y="-1"/>
            <a:ext cx="1198486" cy="73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Analytics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E2C61-60FF-4319-BA11-13FCCBFB517C}"/>
              </a:ext>
            </a:extLst>
          </p:cNvPr>
          <p:cNvSpPr/>
          <p:nvPr/>
        </p:nvSpPr>
        <p:spPr>
          <a:xfrm>
            <a:off x="10990565" y="-2"/>
            <a:ext cx="1198486" cy="736847"/>
          </a:xfrm>
          <a:prstGeom prst="rect">
            <a:avLst/>
          </a:prstGeom>
          <a:solidFill>
            <a:srgbClr val="9156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Archives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32B737-6698-475E-94F4-1272FCB57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0" r="48097"/>
          <a:stretch/>
        </p:blipFill>
        <p:spPr bwMode="auto">
          <a:xfrm>
            <a:off x="0" y="-1"/>
            <a:ext cx="1142042" cy="7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9FE48DB-4FC1-496E-8D6C-0175824E2950}"/>
              </a:ext>
            </a:extLst>
          </p:cNvPr>
          <p:cNvSpPr/>
          <p:nvPr/>
        </p:nvSpPr>
        <p:spPr>
          <a:xfrm>
            <a:off x="7392158" y="-4315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8D1743-D51B-4508-874D-2B21266FBE5B}"/>
              </a:ext>
            </a:extLst>
          </p:cNvPr>
          <p:cNvSpPr/>
          <p:nvPr/>
        </p:nvSpPr>
        <p:spPr>
          <a:xfrm>
            <a:off x="6195147" y="-9754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F8BE9D-7CF9-4387-96DA-EC467870D6DA}"/>
              </a:ext>
            </a:extLst>
          </p:cNvPr>
          <p:cNvGrpSpPr/>
          <p:nvPr/>
        </p:nvGrpSpPr>
        <p:grpSpPr>
          <a:xfrm>
            <a:off x="305231" y="4751241"/>
            <a:ext cx="7594734" cy="737435"/>
            <a:chOff x="345440" y="3097127"/>
            <a:chExt cx="3571193" cy="73743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C85D3A-46F0-4413-8F70-8EEB7E2CCDB4}"/>
                </a:ext>
              </a:extLst>
            </p:cNvPr>
            <p:cNvSpPr/>
            <p:nvPr/>
          </p:nvSpPr>
          <p:spPr>
            <a:xfrm>
              <a:off x="345440" y="3097127"/>
              <a:ext cx="3571192" cy="2766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Comments: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56A0FE6-FEA8-487F-B11A-835767121956}"/>
                </a:ext>
              </a:extLst>
            </p:cNvPr>
            <p:cNvSpPr/>
            <p:nvPr/>
          </p:nvSpPr>
          <p:spPr>
            <a:xfrm>
              <a:off x="345441" y="3384562"/>
              <a:ext cx="3571192" cy="450000"/>
            </a:xfrm>
            <a:prstGeom prst="roundRect">
              <a:avLst/>
            </a:prstGeom>
            <a:ln>
              <a:solidFill>
                <a:srgbClr val="0C266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F1ADB9E-9831-4F54-8455-CD9D517BEDEA}"/>
              </a:ext>
            </a:extLst>
          </p:cNvPr>
          <p:cNvSpPr/>
          <p:nvPr/>
        </p:nvSpPr>
        <p:spPr>
          <a:xfrm>
            <a:off x="279964" y="2566357"/>
            <a:ext cx="76199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Upload Cage  Visuals</a:t>
            </a:r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95D0E8F-CFC6-4B10-B974-E517CDA17FCE}"/>
              </a:ext>
            </a:extLst>
          </p:cNvPr>
          <p:cNvCxnSpPr>
            <a:cxnSpLocks/>
          </p:cNvCxnSpPr>
          <p:nvPr/>
        </p:nvCxnSpPr>
        <p:spPr>
          <a:xfrm flipV="1">
            <a:off x="1096886" y="3483105"/>
            <a:ext cx="6803078" cy="608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84F4711D-E0BC-4489-BAC5-EB05878D4499}"/>
              </a:ext>
            </a:extLst>
          </p:cNvPr>
          <p:cNvGrpSpPr/>
          <p:nvPr/>
        </p:nvGrpSpPr>
        <p:grpSpPr>
          <a:xfrm>
            <a:off x="94530" y="1544563"/>
            <a:ext cx="540000" cy="450000"/>
            <a:chOff x="196130" y="1615683"/>
            <a:chExt cx="720000" cy="720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279334E-7568-41A9-A206-478235880BC0}"/>
                </a:ext>
              </a:extLst>
            </p:cNvPr>
            <p:cNvSpPr/>
            <p:nvPr/>
          </p:nvSpPr>
          <p:spPr>
            <a:xfrm>
              <a:off x="196130" y="1615683"/>
              <a:ext cx="720000" cy="72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7" name="Picture 4" descr="Image result for meat ICON">
              <a:extLst>
                <a:ext uri="{FF2B5EF4-FFF2-40B4-BE49-F238E27FC236}">
                  <a16:creationId xmlns:a16="http://schemas.microsoft.com/office/drawing/2014/main" id="{9D8E311E-0103-447E-B157-58CB20D496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73" y="1677261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89DB1ED-05C5-4C9C-9359-0437DFD24C10}"/>
              </a:ext>
            </a:extLst>
          </p:cNvPr>
          <p:cNvSpPr/>
          <p:nvPr/>
        </p:nvSpPr>
        <p:spPr>
          <a:xfrm>
            <a:off x="6794390" y="5965497"/>
            <a:ext cx="1499866" cy="72000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371E09B-3415-4399-9273-5B28FCCFA59C}"/>
              </a:ext>
            </a:extLst>
          </p:cNvPr>
          <p:cNvSpPr/>
          <p:nvPr/>
        </p:nvSpPr>
        <p:spPr>
          <a:xfrm>
            <a:off x="3897745" y="5965497"/>
            <a:ext cx="1499866" cy="72000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72AC512-676B-411D-AF91-2B0EB0D1FBB7}"/>
              </a:ext>
            </a:extLst>
          </p:cNvPr>
          <p:cNvSpPr/>
          <p:nvPr/>
        </p:nvSpPr>
        <p:spPr>
          <a:xfrm>
            <a:off x="305231" y="2885952"/>
            <a:ext cx="761174" cy="66878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9968DF4-EFAE-4CD4-BCC4-40A7EAB3E463}"/>
              </a:ext>
            </a:extLst>
          </p:cNvPr>
          <p:cNvSpPr/>
          <p:nvPr/>
        </p:nvSpPr>
        <p:spPr>
          <a:xfrm>
            <a:off x="1194062" y="755270"/>
            <a:ext cx="1975858" cy="6821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Checks &amp; Approval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5914B7D-8336-495A-B433-78B7E23A861F}"/>
              </a:ext>
            </a:extLst>
          </p:cNvPr>
          <p:cNvSpPr/>
          <p:nvPr/>
        </p:nvSpPr>
        <p:spPr>
          <a:xfrm>
            <a:off x="-2950" y="736844"/>
            <a:ext cx="1201435" cy="72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View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42C4F4-E0CC-49FA-BE12-A4E026F65341}"/>
              </a:ext>
            </a:extLst>
          </p:cNvPr>
          <p:cNvSpPr/>
          <p:nvPr/>
        </p:nvSpPr>
        <p:spPr>
          <a:xfrm>
            <a:off x="279965" y="3765237"/>
            <a:ext cx="75947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Quality Approval:</a:t>
            </a:r>
            <a:endParaRPr lang="en-GB" sz="1200" dirty="0">
              <a:solidFill>
                <a:schemeClr val="bg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BE4BB0A-AD2D-40B1-B616-E944C0AD0D3F}"/>
              </a:ext>
            </a:extLst>
          </p:cNvPr>
          <p:cNvGrpSpPr/>
          <p:nvPr/>
        </p:nvGrpSpPr>
        <p:grpSpPr>
          <a:xfrm>
            <a:off x="301520" y="4146386"/>
            <a:ext cx="7527335" cy="387755"/>
            <a:chOff x="325121" y="3480511"/>
            <a:chExt cx="3927755" cy="387755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56A4C1A-F6C7-4824-8E14-46DEF1B3B0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291" y="3849843"/>
              <a:ext cx="3833292" cy="184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31F22FB-C99E-4105-B946-6CAF00216E48}"/>
                </a:ext>
              </a:extLst>
            </p:cNvPr>
            <p:cNvSpPr/>
            <p:nvPr/>
          </p:nvSpPr>
          <p:spPr>
            <a:xfrm>
              <a:off x="325121" y="3480511"/>
              <a:ext cx="392775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Choose an outcome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3D029FFB-390D-4F39-A02C-21A06852EACB}"/>
                </a:ext>
              </a:extLst>
            </p:cNvPr>
            <p:cNvSpPr/>
            <p:nvPr/>
          </p:nvSpPr>
          <p:spPr>
            <a:xfrm rot="10800000">
              <a:off x="4085543" y="3565473"/>
              <a:ext cx="108599" cy="8785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4EC67C-4B35-453F-9BC6-DBF2EA272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906930"/>
              </p:ext>
            </p:extLst>
          </p:nvPr>
        </p:nvGraphicFramePr>
        <p:xfrm>
          <a:off x="8118640" y="2533056"/>
          <a:ext cx="3920960" cy="3279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404">
                  <a:extLst>
                    <a:ext uri="{9D8B030D-6E8A-4147-A177-3AD203B41FA5}">
                      <a16:colId xmlns:a16="http://schemas.microsoft.com/office/drawing/2014/main" val="2095193039"/>
                    </a:ext>
                  </a:extLst>
                </a:gridCol>
                <a:gridCol w="1285076">
                  <a:extLst>
                    <a:ext uri="{9D8B030D-6E8A-4147-A177-3AD203B41FA5}">
                      <a16:colId xmlns:a16="http://schemas.microsoft.com/office/drawing/2014/main" val="2541735593"/>
                    </a:ext>
                  </a:extLst>
                </a:gridCol>
                <a:gridCol w="1435547">
                  <a:extLst>
                    <a:ext uri="{9D8B030D-6E8A-4147-A177-3AD203B41FA5}">
                      <a16:colId xmlns:a16="http://schemas.microsoft.com/office/drawing/2014/main" val="3645456248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3758918789"/>
                    </a:ext>
                  </a:extLst>
                </a:gridCol>
              </a:tblGrid>
              <a:tr h="483854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Current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Proposed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23253129"/>
                  </a:ext>
                </a:extLst>
              </a:tr>
              <a:tr h="64069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22 Cases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20 Cases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3902930"/>
                  </a:ext>
                </a:extLst>
              </a:tr>
              <a:tr h="692188"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000" dirty="0">
                          <a:solidFill>
                            <a:schemeClr val="bg1"/>
                          </a:solidFill>
                        </a:rPr>
                        <a:t>-2 Cases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605675"/>
                  </a:ext>
                </a:extLst>
              </a:tr>
              <a:tr h="713637"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160 Units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200 Units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0272216"/>
                  </a:ext>
                </a:extLst>
              </a:tr>
              <a:tr h="739806"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000" dirty="0">
                          <a:solidFill>
                            <a:schemeClr val="bg1"/>
                          </a:solidFill>
                        </a:rPr>
                        <a:t>-20 Units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111486"/>
                  </a:ext>
                </a:extLst>
              </a:tr>
            </a:tbl>
          </a:graphicData>
        </a:graphic>
      </p:graphicFrame>
      <p:pic>
        <p:nvPicPr>
          <p:cNvPr id="30" name="Graphic 29" descr="Box trolley">
            <a:extLst>
              <a:ext uri="{FF2B5EF4-FFF2-40B4-BE49-F238E27FC236}">
                <a16:creationId xmlns:a16="http://schemas.microsoft.com/office/drawing/2014/main" id="{944E0B14-DD67-4687-8314-C55E41EC2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76679" y="1527968"/>
            <a:ext cx="450000" cy="450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1EE9B7B-34C9-43A3-BA9C-42598D627DAE}"/>
              </a:ext>
            </a:extLst>
          </p:cNvPr>
          <p:cNvSpPr/>
          <p:nvPr/>
        </p:nvSpPr>
        <p:spPr>
          <a:xfrm>
            <a:off x="4549422" y="736844"/>
            <a:ext cx="7636679" cy="72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400" dirty="0">
                <a:solidFill>
                  <a:srgbClr val="0D2E81"/>
                </a:solidFill>
              </a:rPr>
              <a:t>CAGE FILL</a:t>
            </a:r>
          </a:p>
        </p:txBody>
      </p:sp>
    </p:spTree>
    <p:extLst>
      <p:ext uri="{BB962C8B-B14F-4D97-AF65-F5344CB8AC3E}">
        <p14:creationId xmlns:p14="http://schemas.microsoft.com/office/powerpoint/2010/main" val="2143628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D71911-79AB-4530-A4D5-8F9D6D99BE1D}"/>
              </a:ext>
            </a:extLst>
          </p:cNvPr>
          <p:cNvSpPr/>
          <p:nvPr/>
        </p:nvSpPr>
        <p:spPr>
          <a:xfrm>
            <a:off x="0" y="0"/>
            <a:ext cx="12192000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6CF89-F9EE-4720-A268-A51049D93811}"/>
              </a:ext>
            </a:extLst>
          </p:cNvPr>
          <p:cNvSpPr/>
          <p:nvPr/>
        </p:nvSpPr>
        <p:spPr>
          <a:xfrm>
            <a:off x="8593593" y="0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EF794-8499-44C9-942C-EA54FED0FFFF}"/>
              </a:ext>
            </a:extLst>
          </p:cNvPr>
          <p:cNvSpPr/>
          <p:nvPr/>
        </p:nvSpPr>
        <p:spPr>
          <a:xfrm>
            <a:off x="9792079" y="-1"/>
            <a:ext cx="1198486" cy="73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Analytics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E2C61-60FF-4319-BA11-13FCCBFB517C}"/>
              </a:ext>
            </a:extLst>
          </p:cNvPr>
          <p:cNvSpPr/>
          <p:nvPr/>
        </p:nvSpPr>
        <p:spPr>
          <a:xfrm>
            <a:off x="10990565" y="-2"/>
            <a:ext cx="1198486" cy="736847"/>
          </a:xfrm>
          <a:prstGeom prst="rect">
            <a:avLst/>
          </a:prstGeom>
          <a:solidFill>
            <a:srgbClr val="9156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Archives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32B737-6698-475E-94F4-1272FCB57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0" r="48097"/>
          <a:stretch/>
        </p:blipFill>
        <p:spPr bwMode="auto">
          <a:xfrm>
            <a:off x="0" y="-1"/>
            <a:ext cx="1142042" cy="7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9FE48DB-4FC1-496E-8D6C-0175824E2950}"/>
              </a:ext>
            </a:extLst>
          </p:cNvPr>
          <p:cNvSpPr/>
          <p:nvPr/>
        </p:nvSpPr>
        <p:spPr>
          <a:xfrm>
            <a:off x="7392158" y="-4315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8D1743-D51B-4508-874D-2B21266FBE5B}"/>
              </a:ext>
            </a:extLst>
          </p:cNvPr>
          <p:cNvSpPr/>
          <p:nvPr/>
        </p:nvSpPr>
        <p:spPr>
          <a:xfrm>
            <a:off x="6195147" y="-9754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806C90-67D4-4D2A-BD74-DC343E4D0A61}"/>
              </a:ext>
            </a:extLst>
          </p:cNvPr>
          <p:cNvSpPr/>
          <p:nvPr/>
        </p:nvSpPr>
        <p:spPr>
          <a:xfrm>
            <a:off x="-1" y="1464815"/>
            <a:ext cx="12189051" cy="5393185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CHICKEN NUGGETS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F1ADB9E-9831-4F54-8455-CD9D517BEDEA}"/>
              </a:ext>
            </a:extLst>
          </p:cNvPr>
          <p:cNvSpPr/>
          <p:nvPr/>
        </p:nvSpPr>
        <p:spPr>
          <a:xfrm>
            <a:off x="325120" y="2603343"/>
            <a:ext cx="11516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04/10/2019 – CHECKS </a:t>
            </a:r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95D0E8F-CFC6-4B10-B974-E517CDA17FCE}"/>
              </a:ext>
            </a:extLst>
          </p:cNvPr>
          <p:cNvCxnSpPr>
            <a:cxnSpLocks/>
          </p:cNvCxnSpPr>
          <p:nvPr/>
        </p:nvCxnSpPr>
        <p:spPr>
          <a:xfrm>
            <a:off x="364530" y="4685686"/>
            <a:ext cx="11477077" cy="1179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84F4711D-E0BC-4489-BAC5-EB05878D4499}"/>
              </a:ext>
            </a:extLst>
          </p:cNvPr>
          <p:cNvGrpSpPr/>
          <p:nvPr/>
        </p:nvGrpSpPr>
        <p:grpSpPr>
          <a:xfrm>
            <a:off x="94530" y="1544563"/>
            <a:ext cx="540000" cy="450000"/>
            <a:chOff x="196130" y="1615683"/>
            <a:chExt cx="720000" cy="720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279334E-7568-41A9-A206-478235880BC0}"/>
                </a:ext>
              </a:extLst>
            </p:cNvPr>
            <p:cNvSpPr/>
            <p:nvPr/>
          </p:nvSpPr>
          <p:spPr>
            <a:xfrm>
              <a:off x="196130" y="1615683"/>
              <a:ext cx="720000" cy="72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7" name="Picture 4" descr="Image result for meat ICON">
              <a:extLst>
                <a:ext uri="{FF2B5EF4-FFF2-40B4-BE49-F238E27FC236}">
                  <a16:creationId xmlns:a16="http://schemas.microsoft.com/office/drawing/2014/main" id="{9D8E311E-0103-447E-B157-58CB20D496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73" y="1677261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EE77EA6-834F-4F69-8A53-FBB251D12FB5}"/>
              </a:ext>
            </a:extLst>
          </p:cNvPr>
          <p:cNvSpPr/>
          <p:nvPr/>
        </p:nvSpPr>
        <p:spPr>
          <a:xfrm>
            <a:off x="325119" y="5203756"/>
            <a:ext cx="96800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Lorem ipsum </a:t>
            </a:r>
            <a:r>
              <a:rPr lang="en-GB" dirty="0" err="1">
                <a:solidFill>
                  <a:schemeClr val="bg1"/>
                </a:solidFill>
              </a:rPr>
              <a:t>dolor</a:t>
            </a:r>
            <a:r>
              <a:rPr lang="en-GB" dirty="0">
                <a:solidFill>
                  <a:schemeClr val="bg1"/>
                </a:solidFill>
              </a:rPr>
              <a:t> sit </a:t>
            </a:r>
            <a:r>
              <a:rPr lang="en-GB" dirty="0" err="1">
                <a:solidFill>
                  <a:schemeClr val="bg1"/>
                </a:solidFill>
              </a:rPr>
              <a:t>amet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consectetur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adipiscing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elit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sed</a:t>
            </a:r>
            <a:r>
              <a:rPr lang="en-GB" dirty="0">
                <a:solidFill>
                  <a:schemeClr val="bg1"/>
                </a:solidFill>
              </a:rPr>
              <a:t> do </a:t>
            </a:r>
            <a:r>
              <a:rPr lang="en-GB" dirty="0" err="1">
                <a:solidFill>
                  <a:schemeClr val="bg1"/>
                </a:solidFill>
              </a:rPr>
              <a:t>eiusmod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tempor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incididunt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ut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labore</a:t>
            </a:r>
            <a:r>
              <a:rPr lang="en-GB" dirty="0">
                <a:solidFill>
                  <a:schemeClr val="bg1"/>
                </a:solidFill>
              </a:rPr>
              <a:t> et dolore magna </a:t>
            </a:r>
            <a:r>
              <a:rPr lang="en-GB" dirty="0" err="1">
                <a:solidFill>
                  <a:schemeClr val="bg1"/>
                </a:solidFill>
              </a:rPr>
              <a:t>aliqua</a:t>
            </a:r>
            <a:r>
              <a:rPr lang="en-GB" dirty="0">
                <a:solidFill>
                  <a:schemeClr val="bg1"/>
                </a:solidFill>
              </a:rPr>
              <a:t>. Ut </a:t>
            </a:r>
            <a:r>
              <a:rPr lang="en-GB" dirty="0" err="1">
                <a:solidFill>
                  <a:schemeClr val="bg1"/>
                </a:solidFill>
              </a:rPr>
              <a:t>enim</a:t>
            </a:r>
            <a:r>
              <a:rPr lang="en-GB" dirty="0">
                <a:solidFill>
                  <a:schemeClr val="bg1"/>
                </a:solidFill>
              </a:rPr>
              <a:t> ad minim </a:t>
            </a:r>
            <a:r>
              <a:rPr lang="en-GB" dirty="0" err="1">
                <a:solidFill>
                  <a:schemeClr val="bg1"/>
                </a:solidFill>
              </a:rPr>
              <a:t>veniam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quis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nostrud</a:t>
            </a:r>
            <a:r>
              <a:rPr lang="en-GB" dirty="0">
                <a:solidFill>
                  <a:schemeClr val="bg1"/>
                </a:solidFill>
              </a:rPr>
              <a:t> exercitation </a:t>
            </a:r>
            <a:r>
              <a:rPr lang="en-GB" dirty="0" err="1">
                <a:solidFill>
                  <a:schemeClr val="bg1"/>
                </a:solidFill>
              </a:rPr>
              <a:t>ullamco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laboris</a:t>
            </a:r>
            <a:r>
              <a:rPr lang="en-GB" dirty="0">
                <a:solidFill>
                  <a:schemeClr val="bg1"/>
                </a:solidFill>
              </a:rPr>
              <a:t> nisi </a:t>
            </a:r>
            <a:r>
              <a:rPr lang="en-GB" dirty="0" err="1">
                <a:solidFill>
                  <a:schemeClr val="bg1"/>
                </a:solidFill>
              </a:rPr>
              <a:t>ut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aliquip</a:t>
            </a:r>
            <a:r>
              <a:rPr lang="en-GB" dirty="0">
                <a:solidFill>
                  <a:schemeClr val="bg1"/>
                </a:solidFill>
              </a:rPr>
              <a:t> ex </a:t>
            </a:r>
            <a:r>
              <a:rPr lang="en-GB" dirty="0" err="1">
                <a:solidFill>
                  <a:schemeClr val="bg1"/>
                </a:solidFill>
              </a:rPr>
              <a:t>ea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commodo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consequat</a:t>
            </a:r>
            <a:r>
              <a:rPr lang="en-GB" dirty="0">
                <a:solidFill>
                  <a:schemeClr val="bg1"/>
                </a:solidFill>
              </a:rPr>
              <a:t>. Duis </a:t>
            </a:r>
            <a:r>
              <a:rPr lang="en-GB" dirty="0" err="1">
                <a:solidFill>
                  <a:schemeClr val="bg1"/>
                </a:solidFill>
              </a:rPr>
              <a:t>aute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irure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dolor</a:t>
            </a:r>
            <a:r>
              <a:rPr lang="en-GB" dirty="0">
                <a:solidFill>
                  <a:schemeClr val="bg1"/>
                </a:solidFill>
              </a:rPr>
              <a:t> in </a:t>
            </a:r>
            <a:r>
              <a:rPr lang="en-GB" dirty="0" err="1">
                <a:solidFill>
                  <a:schemeClr val="bg1"/>
                </a:solidFill>
              </a:rPr>
              <a:t>reprehenderit</a:t>
            </a:r>
            <a:r>
              <a:rPr lang="en-GB" dirty="0">
                <a:solidFill>
                  <a:schemeClr val="bg1"/>
                </a:solidFill>
              </a:rPr>
              <a:t> in </a:t>
            </a:r>
            <a:r>
              <a:rPr lang="en-GB" dirty="0" err="1">
                <a:solidFill>
                  <a:schemeClr val="bg1"/>
                </a:solidFill>
              </a:rPr>
              <a:t>voluptate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velit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esse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cillum</a:t>
            </a:r>
            <a:r>
              <a:rPr lang="en-GB" dirty="0">
                <a:solidFill>
                  <a:schemeClr val="bg1"/>
                </a:solidFill>
              </a:rPr>
              <a:t> dolore </a:t>
            </a:r>
            <a:r>
              <a:rPr lang="en-GB" dirty="0" err="1">
                <a:solidFill>
                  <a:schemeClr val="bg1"/>
                </a:solidFill>
              </a:rPr>
              <a:t>eu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fugiat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nulla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pariatur</a:t>
            </a:r>
            <a:r>
              <a:rPr lang="en-GB" dirty="0">
                <a:solidFill>
                  <a:schemeClr val="bg1"/>
                </a:solidFill>
              </a:rPr>
              <a:t>. </a:t>
            </a:r>
            <a:r>
              <a:rPr lang="en-GB" dirty="0" err="1">
                <a:solidFill>
                  <a:schemeClr val="bg1"/>
                </a:solidFill>
              </a:rPr>
              <a:t>Excepteur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sint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occaecat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cupidatat</a:t>
            </a:r>
            <a:r>
              <a:rPr lang="en-GB" dirty="0">
                <a:solidFill>
                  <a:schemeClr val="bg1"/>
                </a:solidFill>
              </a:rPr>
              <a:t> non </a:t>
            </a:r>
            <a:r>
              <a:rPr lang="en-GB" dirty="0" err="1">
                <a:solidFill>
                  <a:schemeClr val="bg1"/>
                </a:solidFill>
              </a:rPr>
              <a:t>proident</a:t>
            </a:r>
            <a:r>
              <a:rPr lang="en-GB" dirty="0">
                <a:solidFill>
                  <a:schemeClr val="bg1"/>
                </a:solidFill>
              </a:rPr>
              <a:t>, sunt in culpa qui </a:t>
            </a:r>
            <a:r>
              <a:rPr lang="en-GB" dirty="0" err="1">
                <a:solidFill>
                  <a:schemeClr val="bg1"/>
                </a:solidFill>
              </a:rPr>
              <a:t>officia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deserunt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mollit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anim</a:t>
            </a:r>
            <a:r>
              <a:rPr lang="en-GB" dirty="0">
                <a:solidFill>
                  <a:schemeClr val="bg1"/>
                </a:solidFill>
              </a:rPr>
              <a:t> id </a:t>
            </a:r>
            <a:r>
              <a:rPr lang="en-GB" dirty="0" err="1">
                <a:solidFill>
                  <a:schemeClr val="bg1"/>
                </a:solidFill>
              </a:rPr>
              <a:t>est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laborum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EAD250-9C85-4421-8F28-556F6AD6AD71}"/>
              </a:ext>
            </a:extLst>
          </p:cNvPr>
          <p:cNvSpPr/>
          <p:nvPr/>
        </p:nvSpPr>
        <p:spPr>
          <a:xfrm>
            <a:off x="325120" y="4834425"/>
            <a:ext cx="11516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06/10/2019 – APPROVAL 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08BE202A-A387-469C-A681-4A68E113F6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6722" y="5357310"/>
            <a:ext cx="914400" cy="9144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059394C-662E-4D44-8A04-C1C4FF6A9C5E}"/>
              </a:ext>
            </a:extLst>
          </p:cNvPr>
          <p:cNvGrpSpPr/>
          <p:nvPr/>
        </p:nvGrpSpPr>
        <p:grpSpPr>
          <a:xfrm>
            <a:off x="6268720" y="2603343"/>
            <a:ext cx="5598160" cy="1985707"/>
            <a:chOff x="6268720" y="2603343"/>
            <a:chExt cx="5598160" cy="198570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841D75B-F828-4B83-AC1C-368B95C2D88C}"/>
                </a:ext>
              </a:extLst>
            </p:cNvPr>
            <p:cNvSpPr/>
            <p:nvPr/>
          </p:nvSpPr>
          <p:spPr>
            <a:xfrm>
              <a:off x="6268720" y="2603343"/>
              <a:ext cx="5572887" cy="18568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D3260E7-294E-40AD-9722-2CEC6655A3BD}"/>
                </a:ext>
              </a:extLst>
            </p:cNvPr>
            <p:cNvCxnSpPr/>
            <p:nvPr/>
          </p:nvCxnSpPr>
          <p:spPr>
            <a:xfrm>
              <a:off x="6268720" y="2603343"/>
              <a:ext cx="5598160" cy="1845102"/>
            </a:xfrm>
            <a:prstGeom prst="line">
              <a:avLst/>
            </a:prstGeom>
            <a:ln w="76200">
              <a:solidFill>
                <a:srgbClr val="0D2E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2DD5947-7C3E-4B6B-8BF1-F0104E169D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8720" y="2603343"/>
              <a:ext cx="5598160" cy="1985707"/>
            </a:xfrm>
            <a:prstGeom prst="line">
              <a:avLst/>
            </a:prstGeom>
            <a:ln w="76200">
              <a:solidFill>
                <a:srgbClr val="0D2E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7061F89-FB45-4115-9869-2A9BD79BE977}"/>
              </a:ext>
            </a:extLst>
          </p:cNvPr>
          <p:cNvSpPr/>
          <p:nvPr/>
        </p:nvSpPr>
        <p:spPr>
          <a:xfrm>
            <a:off x="1194062" y="755270"/>
            <a:ext cx="1975858" cy="6821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Checks &amp; Approval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415AD1-B89B-4DF1-9D56-9B25E3D383BE}"/>
              </a:ext>
            </a:extLst>
          </p:cNvPr>
          <p:cNvSpPr/>
          <p:nvPr/>
        </p:nvSpPr>
        <p:spPr>
          <a:xfrm>
            <a:off x="-2950" y="736844"/>
            <a:ext cx="1201435" cy="727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View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D3731B-5B85-4491-90A1-2462112BE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974615"/>
              </p:ext>
            </p:extLst>
          </p:nvPr>
        </p:nvGraphicFramePr>
        <p:xfrm>
          <a:off x="364530" y="2975323"/>
          <a:ext cx="5558751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917">
                  <a:extLst>
                    <a:ext uri="{9D8B030D-6E8A-4147-A177-3AD203B41FA5}">
                      <a16:colId xmlns:a16="http://schemas.microsoft.com/office/drawing/2014/main" val="3261988969"/>
                    </a:ext>
                  </a:extLst>
                </a:gridCol>
                <a:gridCol w="1852917">
                  <a:extLst>
                    <a:ext uri="{9D8B030D-6E8A-4147-A177-3AD203B41FA5}">
                      <a16:colId xmlns:a16="http://schemas.microsoft.com/office/drawing/2014/main" val="395674405"/>
                    </a:ext>
                  </a:extLst>
                </a:gridCol>
                <a:gridCol w="1852917">
                  <a:extLst>
                    <a:ext uri="{9D8B030D-6E8A-4147-A177-3AD203B41FA5}">
                      <a16:colId xmlns:a16="http://schemas.microsoft.com/office/drawing/2014/main" val="365012546"/>
                    </a:ext>
                  </a:extLst>
                </a:gridCol>
              </a:tblGrid>
              <a:tr h="29698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26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Current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26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Proposed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26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168161"/>
                  </a:ext>
                </a:extLst>
              </a:tr>
              <a:tr h="29698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Max Pack Height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1,200mm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48674"/>
                  </a:ext>
                </a:extLst>
              </a:tr>
              <a:tr h="29698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Cases Per Shelf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73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73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922299"/>
                  </a:ext>
                </a:extLst>
              </a:tr>
              <a:tr h="29698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Units Per Shelf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73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73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035397"/>
                  </a:ext>
                </a:extLst>
              </a:tr>
            </a:tbl>
          </a:graphicData>
        </a:graphic>
      </p:graphicFrame>
      <p:pic>
        <p:nvPicPr>
          <p:cNvPr id="26" name="Graphic 25" descr="Fork and knife">
            <a:extLst>
              <a:ext uri="{FF2B5EF4-FFF2-40B4-BE49-F238E27FC236}">
                <a16:creationId xmlns:a16="http://schemas.microsoft.com/office/drawing/2014/main" id="{1D84ADC4-9E21-418F-8492-39659667C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54236" y="1531219"/>
            <a:ext cx="450000" cy="450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318E36F-CAB1-422F-9993-2FD2815CC6BE}"/>
              </a:ext>
            </a:extLst>
          </p:cNvPr>
          <p:cNvSpPr/>
          <p:nvPr/>
        </p:nvSpPr>
        <p:spPr>
          <a:xfrm>
            <a:off x="4549422" y="736844"/>
            <a:ext cx="7636679" cy="72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400" dirty="0">
                <a:solidFill>
                  <a:srgbClr val="0D2E81"/>
                </a:solidFill>
              </a:rPr>
              <a:t>RESTAURANT IMPACT</a:t>
            </a:r>
          </a:p>
        </p:txBody>
      </p:sp>
    </p:spTree>
    <p:extLst>
      <p:ext uri="{BB962C8B-B14F-4D97-AF65-F5344CB8AC3E}">
        <p14:creationId xmlns:p14="http://schemas.microsoft.com/office/powerpoint/2010/main" val="4250166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D71911-79AB-4530-A4D5-8F9D6D99BE1D}"/>
              </a:ext>
            </a:extLst>
          </p:cNvPr>
          <p:cNvSpPr/>
          <p:nvPr/>
        </p:nvSpPr>
        <p:spPr>
          <a:xfrm>
            <a:off x="0" y="0"/>
            <a:ext cx="12192000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6CF89-F9EE-4720-A268-A51049D93811}"/>
              </a:ext>
            </a:extLst>
          </p:cNvPr>
          <p:cNvSpPr/>
          <p:nvPr/>
        </p:nvSpPr>
        <p:spPr>
          <a:xfrm>
            <a:off x="8593593" y="0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EF794-8499-44C9-942C-EA54FED0FFFF}"/>
              </a:ext>
            </a:extLst>
          </p:cNvPr>
          <p:cNvSpPr/>
          <p:nvPr/>
        </p:nvSpPr>
        <p:spPr>
          <a:xfrm>
            <a:off x="9792079" y="-1"/>
            <a:ext cx="1198486" cy="73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Analytics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E2C61-60FF-4319-BA11-13FCCBFB517C}"/>
              </a:ext>
            </a:extLst>
          </p:cNvPr>
          <p:cNvSpPr/>
          <p:nvPr/>
        </p:nvSpPr>
        <p:spPr>
          <a:xfrm>
            <a:off x="10990565" y="-2"/>
            <a:ext cx="1198486" cy="736847"/>
          </a:xfrm>
          <a:prstGeom prst="rect">
            <a:avLst/>
          </a:prstGeom>
          <a:solidFill>
            <a:srgbClr val="9156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Archives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32B737-6698-475E-94F4-1272FCB57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0" r="48097"/>
          <a:stretch/>
        </p:blipFill>
        <p:spPr bwMode="auto">
          <a:xfrm>
            <a:off x="0" y="-1"/>
            <a:ext cx="1142042" cy="7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9FE48DB-4FC1-496E-8D6C-0175824E2950}"/>
              </a:ext>
            </a:extLst>
          </p:cNvPr>
          <p:cNvSpPr/>
          <p:nvPr/>
        </p:nvSpPr>
        <p:spPr>
          <a:xfrm>
            <a:off x="7392158" y="-4315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8D1743-D51B-4508-874D-2B21266FBE5B}"/>
              </a:ext>
            </a:extLst>
          </p:cNvPr>
          <p:cNvSpPr/>
          <p:nvPr/>
        </p:nvSpPr>
        <p:spPr>
          <a:xfrm>
            <a:off x="6195147" y="-9754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806C90-67D4-4D2A-BD74-DC343E4D0A61}"/>
              </a:ext>
            </a:extLst>
          </p:cNvPr>
          <p:cNvSpPr/>
          <p:nvPr/>
        </p:nvSpPr>
        <p:spPr>
          <a:xfrm>
            <a:off x="-1" y="1464815"/>
            <a:ext cx="12189051" cy="5393185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CHICKEN NUGGETS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F8BE9D-7CF9-4387-96DA-EC467870D6DA}"/>
              </a:ext>
            </a:extLst>
          </p:cNvPr>
          <p:cNvGrpSpPr/>
          <p:nvPr/>
        </p:nvGrpSpPr>
        <p:grpSpPr>
          <a:xfrm>
            <a:off x="305231" y="4751241"/>
            <a:ext cx="7594734" cy="737435"/>
            <a:chOff x="345440" y="3097127"/>
            <a:chExt cx="3571193" cy="73743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C85D3A-46F0-4413-8F70-8EEB7E2CCDB4}"/>
                </a:ext>
              </a:extLst>
            </p:cNvPr>
            <p:cNvSpPr/>
            <p:nvPr/>
          </p:nvSpPr>
          <p:spPr>
            <a:xfrm>
              <a:off x="345440" y="3097127"/>
              <a:ext cx="3571192" cy="2766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Comments: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56A0FE6-FEA8-487F-B11A-835767121956}"/>
                </a:ext>
              </a:extLst>
            </p:cNvPr>
            <p:cNvSpPr/>
            <p:nvPr/>
          </p:nvSpPr>
          <p:spPr>
            <a:xfrm>
              <a:off x="345441" y="3384562"/>
              <a:ext cx="3571192" cy="450000"/>
            </a:xfrm>
            <a:prstGeom prst="roundRect">
              <a:avLst/>
            </a:prstGeom>
            <a:ln>
              <a:solidFill>
                <a:srgbClr val="0C266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F1ADB9E-9831-4F54-8455-CD9D517BEDEA}"/>
              </a:ext>
            </a:extLst>
          </p:cNvPr>
          <p:cNvSpPr/>
          <p:nvPr/>
        </p:nvSpPr>
        <p:spPr>
          <a:xfrm>
            <a:off x="279964" y="2566357"/>
            <a:ext cx="76199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Upload Cage  Visuals</a:t>
            </a:r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95D0E8F-CFC6-4B10-B974-E517CDA17FCE}"/>
              </a:ext>
            </a:extLst>
          </p:cNvPr>
          <p:cNvCxnSpPr>
            <a:cxnSpLocks/>
          </p:cNvCxnSpPr>
          <p:nvPr/>
        </p:nvCxnSpPr>
        <p:spPr>
          <a:xfrm flipV="1">
            <a:off x="1096886" y="3483105"/>
            <a:ext cx="6803078" cy="608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84F4711D-E0BC-4489-BAC5-EB05878D4499}"/>
              </a:ext>
            </a:extLst>
          </p:cNvPr>
          <p:cNvGrpSpPr/>
          <p:nvPr/>
        </p:nvGrpSpPr>
        <p:grpSpPr>
          <a:xfrm>
            <a:off x="94530" y="1544563"/>
            <a:ext cx="540000" cy="450000"/>
            <a:chOff x="196130" y="1615683"/>
            <a:chExt cx="720000" cy="720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279334E-7568-41A9-A206-478235880BC0}"/>
                </a:ext>
              </a:extLst>
            </p:cNvPr>
            <p:cNvSpPr/>
            <p:nvPr/>
          </p:nvSpPr>
          <p:spPr>
            <a:xfrm>
              <a:off x="196130" y="1615683"/>
              <a:ext cx="720000" cy="72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7" name="Picture 4" descr="Image result for meat ICON">
              <a:extLst>
                <a:ext uri="{FF2B5EF4-FFF2-40B4-BE49-F238E27FC236}">
                  <a16:creationId xmlns:a16="http://schemas.microsoft.com/office/drawing/2014/main" id="{9D8E311E-0103-447E-B157-58CB20D496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73" y="1677261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89DB1ED-05C5-4C9C-9359-0437DFD24C10}"/>
              </a:ext>
            </a:extLst>
          </p:cNvPr>
          <p:cNvSpPr/>
          <p:nvPr/>
        </p:nvSpPr>
        <p:spPr>
          <a:xfrm>
            <a:off x="6794390" y="6744429"/>
            <a:ext cx="1499866" cy="72000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371E09B-3415-4399-9273-5B28FCCFA59C}"/>
              </a:ext>
            </a:extLst>
          </p:cNvPr>
          <p:cNvSpPr/>
          <p:nvPr/>
        </p:nvSpPr>
        <p:spPr>
          <a:xfrm>
            <a:off x="3897745" y="6744429"/>
            <a:ext cx="1499866" cy="72000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72AC512-676B-411D-AF91-2B0EB0D1FBB7}"/>
              </a:ext>
            </a:extLst>
          </p:cNvPr>
          <p:cNvSpPr/>
          <p:nvPr/>
        </p:nvSpPr>
        <p:spPr>
          <a:xfrm>
            <a:off x="305231" y="2885952"/>
            <a:ext cx="761174" cy="66878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9968DF4-EFAE-4CD4-BCC4-40A7EAB3E463}"/>
              </a:ext>
            </a:extLst>
          </p:cNvPr>
          <p:cNvSpPr/>
          <p:nvPr/>
        </p:nvSpPr>
        <p:spPr>
          <a:xfrm>
            <a:off x="1194062" y="755270"/>
            <a:ext cx="1975858" cy="6821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Checks &amp; Approval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5914B7D-8336-495A-B433-78B7E23A861F}"/>
              </a:ext>
            </a:extLst>
          </p:cNvPr>
          <p:cNvSpPr/>
          <p:nvPr/>
        </p:nvSpPr>
        <p:spPr>
          <a:xfrm>
            <a:off x="-2950" y="736844"/>
            <a:ext cx="1201435" cy="72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View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42C4F4-E0CC-49FA-BE12-A4E026F65341}"/>
              </a:ext>
            </a:extLst>
          </p:cNvPr>
          <p:cNvSpPr/>
          <p:nvPr/>
        </p:nvSpPr>
        <p:spPr>
          <a:xfrm>
            <a:off x="279965" y="3765237"/>
            <a:ext cx="75947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Quality Approval:</a:t>
            </a:r>
            <a:endParaRPr lang="en-GB" sz="1200" dirty="0">
              <a:solidFill>
                <a:schemeClr val="bg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BE4BB0A-AD2D-40B1-B616-E944C0AD0D3F}"/>
              </a:ext>
            </a:extLst>
          </p:cNvPr>
          <p:cNvGrpSpPr/>
          <p:nvPr/>
        </p:nvGrpSpPr>
        <p:grpSpPr>
          <a:xfrm>
            <a:off x="301520" y="4146386"/>
            <a:ext cx="7527335" cy="387755"/>
            <a:chOff x="325121" y="3480511"/>
            <a:chExt cx="3927755" cy="387755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56A4C1A-F6C7-4824-8E14-46DEF1B3B0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291" y="3849843"/>
              <a:ext cx="3833292" cy="184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31F22FB-C99E-4105-B946-6CAF00216E48}"/>
                </a:ext>
              </a:extLst>
            </p:cNvPr>
            <p:cNvSpPr/>
            <p:nvPr/>
          </p:nvSpPr>
          <p:spPr>
            <a:xfrm>
              <a:off x="325121" y="3480511"/>
              <a:ext cx="392775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Choose an outcome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3D029FFB-390D-4F39-A02C-21A06852EACB}"/>
                </a:ext>
              </a:extLst>
            </p:cNvPr>
            <p:cNvSpPr/>
            <p:nvPr/>
          </p:nvSpPr>
          <p:spPr>
            <a:xfrm rot="10800000">
              <a:off x="4085543" y="3565473"/>
              <a:ext cx="108599" cy="8785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4EC67C-4B35-453F-9BC6-DBF2EA272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333308"/>
              </p:ext>
            </p:extLst>
          </p:nvPr>
        </p:nvGraphicFramePr>
        <p:xfrm>
          <a:off x="8118640" y="2533056"/>
          <a:ext cx="3920960" cy="3863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404">
                  <a:extLst>
                    <a:ext uri="{9D8B030D-6E8A-4147-A177-3AD203B41FA5}">
                      <a16:colId xmlns:a16="http://schemas.microsoft.com/office/drawing/2014/main" val="2095193039"/>
                    </a:ext>
                  </a:extLst>
                </a:gridCol>
                <a:gridCol w="1285076">
                  <a:extLst>
                    <a:ext uri="{9D8B030D-6E8A-4147-A177-3AD203B41FA5}">
                      <a16:colId xmlns:a16="http://schemas.microsoft.com/office/drawing/2014/main" val="2541735593"/>
                    </a:ext>
                  </a:extLst>
                </a:gridCol>
                <a:gridCol w="1435547">
                  <a:extLst>
                    <a:ext uri="{9D8B030D-6E8A-4147-A177-3AD203B41FA5}">
                      <a16:colId xmlns:a16="http://schemas.microsoft.com/office/drawing/2014/main" val="3645456248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3758918789"/>
                    </a:ext>
                  </a:extLst>
                </a:gridCol>
              </a:tblGrid>
              <a:tr h="483854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Current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Proposed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23253129"/>
                  </a:ext>
                </a:extLst>
              </a:tr>
              <a:tr h="584246"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MAX Height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1,200mm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379509"/>
                  </a:ext>
                </a:extLst>
              </a:tr>
              <a:tr h="64069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6 Cases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8 Cases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3902930"/>
                  </a:ext>
                </a:extLst>
              </a:tr>
              <a:tr h="692188"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000" dirty="0">
                          <a:solidFill>
                            <a:schemeClr val="bg1"/>
                          </a:solidFill>
                        </a:rPr>
                        <a:t>+2 Cases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3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605675"/>
                  </a:ext>
                </a:extLst>
              </a:tr>
              <a:tr h="713637"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60 Units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80 Units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0272216"/>
                  </a:ext>
                </a:extLst>
              </a:tr>
              <a:tr h="739806"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000" dirty="0">
                          <a:solidFill>
                            <a:schemeClr val="bg1"/>
                          </a:solidFill>
                        </a:rPr>
                        <a:t>+20 Units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3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111486"/>
                  </a:ext>
                </a:extLst>
              </a:tr>
            </a:tbl>
          </a:graphicData>
        </a:graphic>
      </p:graphicFrame>
      <p:pic>
        <p:nvPicPr>
          <p:cNvPr id="30" name="Graphic 29" descr="Fork and knife">
            <a:extLst>
              <a:ext uri="{FF2B5EF4-FFF2-40B4-BE49-F238E27FC236}">
                <a16:creationId xmlns:a16="http://schemas.microsoft.com/office/drawing/2014/main" id="{11364D99-F56C-4C6C-88CC-27D53234F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54236" y="1531219"/>
            <a:ext cx="450000" cy="450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CB6F8ED-21D9-4FCF-B561-9A9A654836CB}"/>
              </a:ext>
            </a:extLst>
          </p:cNvPr>
          <p:cNvSpPr/>
          <p:nvPr/>
        </p:nvSpPr>
        <p:spPr>
          <a:xfrm>
            <a:off x="4549422" y="736844"/>
            <a:ext cx="7636679" cy="72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400" dirty="0">
                <a:solidFill>
                  <a:srgbClr val="0D2E81"/>
                </a:solidFill>
              </a:rPr>
              <a:t>RESTAURANT IMPACT</a:t>
            </a:r>
          </a:p>
        </p:txBody>
      </p:sp>
    </p:spTree>
    <p:extLst>
      <p:ext uri="{BB962C8B-B14F-4D97-AF65-F5344CB8AC3E}">
        <p14:creationId xmlns:p14="http://schemas.microsoft.com/office/powerpoint/2010/main" val="3371294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E806C90-67D4-4D2A-BD74-DC343E4D0A61}"/>
              </a:ext>
            </a:extLst>
          </p:cNvPr>
          <p:cNvSpPr/>
          <p:nvPr/>
        </p:nvSpPr>
        <p:spPr>
          <a:xfrm>
            <a:off x="0" y="611666"/>
            <a:ext cx="12189051" cy="6246334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5C2B82-BB22-4D03-BB4B-829FFF4D8FC6}"/>
              </a:ext>
            </a:extLst>
          </p:cNvPr>
          <p:cNvSpPr/>
          <p:nvPr/>
        </p:nvSpPr>
        <p:spPr>
          <a:xfrm>
            <a:off x="4549422" y="-115420"/>
            <a:ext cx="7636679" cy="72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400" dirty="0">
                <a:solidFill>
                  <a:srgbClr val="0D2E81"/>
                </a:solidFill>
              </a:rPr>
              <a:t>NPI OUTPUT FORM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FA4312D-A9AF-4360-90AB-80124CF2D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062413"/>
              </p:ext>
            </p:extLst>
          </p:nvPr>
        </p:nvGraphicFramePr>
        <p:xfrm>
          <a:off x="40527" y="1498789"/>
          <a:ext cx="3007475" cy="253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745">
                  <a:extLst>
                    <a:ext uri="{9D8B030D-6E8A-4147-A177-3AD203B41FA5}">
                      <a16:colId xmlns:a16="http://schemas.microsoft.com/office/drawing/2014/main" val="2889233286"/>
                    </a:ext>
                  </a:extLst>
                </a:gridCol>
                <a:gridCol w="734896">
                  <a:extLst>
                    <a:ext uri="{9D8B030D-6E8A-4147-A177-3AD203B41FA5}">
                      <a16:colId xmlns:a16="http://schemas.microsoft.com/office/drawing/2014/main" val="1593127303"/>
                    </a:ext>
                  </a:extLst>
                </a:gridCol>
                <a:gridCol w="920834">
                  <a:extLst>
                    <a:ext uri="{9D8B030D-6E8A-4147-A177-3AD203B41FA5}">
                      <a16:colId xmlns:a16="http://schemas.microsoft.com/office/drawing/2014/main" val="2213847612"/>
                    </a:ext>
                  </a:extLst>
                </a:gridCol>
              </a:tblGrid>
              <a:tr h="361687"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26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023267"/>
                  </a:ext>
                </a:extLst>
              </a:tr>
              <a:tr h="369139"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Case Information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Current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Proposed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753782"/>
                  </a:ext>
                </a:extLst>
              </a:tr>
              <a:tr h="361687">
                <a:tc>
                  <a:txBody>
                    <a:bodyPr/>
                    <a:lstStyle/>
                    <a:p>
                      <a:pPr lvl="0" algn="l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Length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146058"/>
                  </a:ext>
                </a:extLst>
              </a:tr>
              <a:tr h="354260">
                <a:tc>
                  <a:txBody>
                    <a:bodyPr/>
                    <a:lstStyle/>
                    <a:p>
                      <a:pPr lvl="0" algn="l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Width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233225"/>
                  </a:ext>
                </a:extLst>
              </a:tr>
              <a:tr h="361687">
                <a:tc>
                  <a:txBody>
                    <a:bodyPr/>
                    <a:lstStyle/>
                    <a:p>
                      <a:pPr lvl="0" algn="l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Height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64704"/>
                  </a:ext>
                </a:extLst>
              </a:tr>
              <a:tr h="361687">
                <a:tc>
                  <a:txBody>
                    <a:bodyPr/>
                    <a:lstStyle/>
                    <a:p>
                      <a:pPr lvl="0" algn="l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Gross Weight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7KG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10KG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468487"/>
                  </a:ext>
                </a:extLst>
              </a:tr>
              <a:tr h="361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Units Per Case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600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1,000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08697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3C8ECBA4-1AE2-4D41-A172-D93EBA6FF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296520"/>
              </p:ext>
            </p:extLst>
          </p:nvPr>
        </p:nvGraphicFramePr>
        <p:xfrm>
          <a:off x="6116870" y="1496156"/>
          <a:ext cx="3007475" cy="2534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744">
                  <a:extLst>
                    <a:ext uri="{9D8B030D-6E8A-4147-A177-3AD203B41FA5}">
                      <a16:colId xmlns:a16="http://schemas.microsoft.com/office/drawing/2014/main" val="2889233286"/>
                    </a:ext>
                  </a:extLst>
                </a:gridCol>
                <a:gridCol w="734896">
                  <a:extLst>
                    <a:ext uri="{9D8B030D-6E8A-4147-A177-3AD203B41FA5}">
                      <a16:colId xmlns:a16="http://schemas.microsoft.com/office/drawing/2014/main" val="1593127303"/>
                    </a:ext>
                  </a:extLst>
                </a:gridCol>
                <a:gridCol w="920835">
                  <a:extLst>
                    <a:ext uri="{9D8B030D-6E8A-4147-A177-3AD203B41FA5}">
                      <a16:colId xmlns:a16="http://schemas.microsoft.com/office/drawing/2014/main" val="2213847612"/>
                    </a:ext>
                  </a:extLst>
                </a:gridCol>
              </a:tblGrid>
              <a:tr h="362063"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CAGE FILL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26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023267"/>
                  </a:ext>
                </a:extLst>
              </a:tr>
              <a:tr h="369523"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Case Information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Current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Proposed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753782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Cases per Layer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146058"/>
                  </a:ext>
                </a:extLst>
              </a:tr>
              <a:tr h="354629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Layers Per Cage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233225"/>
                  </a:ext>
                </a:extLst>
              </a:tr>
              <a:tr h="362063"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CAGE EFFICIENCY</a:t>
                      </a:r>
                      <a:endParaRPr lang="en-GB" sz="1200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64704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Cases Per Cage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73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73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468487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Units Per Cage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160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73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73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08697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587CA124-0ABE-456D-A167-385984739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468837"/>
              </p:ext>
            </p:extLst>
          </p:nvPr>
        </p:nvGraphicFramePr>
        <p:xfrm>
          <a:off x="3078704" y="1499523"/>
          <a:ext cx="2979174" cy="2534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024">
                  <a:extLst>
                    <a:ext uri="{9D8B030D-6E8A-4147-A177-3AD203B41FA5}">
                      <a16:colId xmlns:a16="http://schemas.microsoft.com/office/drawing/2014/main" val="2889233286"/>
                    </a:ext>
                  </a:extLst>
                </a:gridCol>
                <a:gridCol w="727981">
                  <a:extLst>
                    <a:ext uri="{9D8B030D-6E8A-4147-A177-3AD203B41FA5}">
                      <a16:colId xmlns:a16="http://schemas.microsoft.com/office/drawing/2014/main" val="1593127303"/>
                    </a:ext>
                  </a:extLst>
                </a:gridCol>
                <a:gridCol w="912169">
                  <a:extLst>
                    <a:ext uri="{9D8B030D-6E8A-4147-A177-3AD203B41FA5}">
                      <a16:colId xmlns:a16="http://schemas.microsoft.com/office/drawing/2014/main" val="2213847612"/>
                    </a:ext>
                  </a:extLst>
                </a:gridCol>
              </a:tblGrid>
              <a:tr h="362063"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PALLET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26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023267"/>
                  </a:ext>
                </a:extLst>
              </a:tr>
              <a:tr h="369523"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Case Information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Current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Proposed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753782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Cases per Layer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146058"/>
                  </a:ext>
                </a:extLst>
              </a:tr>
              <a:tr h="354629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Layers Per Pallet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233225"/>
                  </a:ext>
                </a:extLst>
              </a:tr>
              <a:tr h="362063"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PALLET EFFICIENCY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64704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Cases Per Pallet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84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73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73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468487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Units Per Pallet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50,400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73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70,000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73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08697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9FEA7311-656E-4EAD-B55B-11E42973B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963507"/>
              </p:ext>
            </p:extLst>
          </p:nvPr>
        </p:nvGraphicFramePr>
        <p:xfrm>
          <a:off x="40526" y="4138342"/>
          <a:ext cx="2993489" cy="2531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340">
                  <a:extLst>
                    <a:ext uri="{9D8B030D-6E8A-4147-A177-3AD203B41FA5}">
                      <a16:colId xmlns:a16="http://schemas.microsoft.com/office/drawing/2014/main" val="2889233286"/>
                    </a:ext>
                  </a:extLst>
                </a:gridCol>
                <a:gridCol w="455149">
                  <a:extLst>
                    <a:ext uri="{9D8B030D-6E8A-4147-A177-3AD203B41FA5}">
                      <a16:colId xmlns:a16="http://schemas.microsoft.com/office/drawing/2014/main" val="2213847612"/>
                    </a:ext>
                  </a:extLst>
                </a:gridCol>
              </a:tblGrid>
              <a:tr h="350811"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APPROVAL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26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023267"/>
                  </a:ext>
                </a:extLst>
              </a:tr>
              <a:tr h="1101631">
                <a:tc>
                  <a:txBody>
                    <a:bodyPr/>
                    <a:lstStyle/>
                    <a:p>
                      <a:pPr algn="l"/>
                      <a:r>
                        <a:rPr lang="en-GB" sz="1200" b="1" dirty="0">
                          <a:solidFill>
                            <a:srgbClr val="0D2E81"/>
                          </a:solidFill>
                        </a:rPr>
                        <a:t>HEALTH &amp; SAFETY</a:t>
                      </a:r>
                    </a:p>
                    <a:p>
                      <a:pPr algn="l"/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Lorem ipsum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dolor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sit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amet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,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consectetur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adipiscing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elit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,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sed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do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eiusmod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tempor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incididunt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ut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labore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et dolore magna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aliqua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. Ut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enim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ad minim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veniam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,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quis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nostrud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exercitation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rgbClr val="0D2E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753782"/>
                  </a:ext>
                </a:extLst>
              </a:tr>
              <a:tr h="1079391">
                <a:tc>
                  <a:txBody>
                    <a:bodyPr/>
                    <a:lstStyle/>
                    <a:p>
                      <a:pPr algn="l"/>
                      <a:r>
                        <a:rPr lang="en-GB" sz="1200" b="1" dirty="0">
                          <a:solidFill>
                            <a:srgbClr val="0D2E81"/>
                          </a:solidFill>
                        </a:rPr>
                        <a:t>QUALITY</a:t>
                      </a:r>
                    </a:p>
                    <a:p>
                      <a:pPr algn="l"/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Lorem ipsum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dolor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sit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amet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,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consectetur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adipiscing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elit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,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sed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do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eiusmod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tempor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incididunt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ut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labore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et dolore magna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aliqua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. Ut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enim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ad minim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veniam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,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quis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nostrud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exercitation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rgbClr val="0D2E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146058"/>
                  </a:ext>
                </a:extLst>
              </a:tr>
            </a:tbl>
          </a:graphicData>
        </a:graphic>
      </p:graphicFrame>
      <p:pic>
        <p:nvPicPr>
          <p:cNvPr id="69" name="Graphic 68" descr="Checkmark">
            <a:extLst>
              <a:ext uri="{FF2B5EF4-FFF2-40B4-BE49-F238E27FC236}">
                <a16:creationId xmlns:a16="http://schemas.microsoft.com/office/drawing/2014/main" id="{4412A53F-1FBB-46BD-A08A-ADD1254E8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195" y="4869139"/>
            <a:ext cx="360000" cy="360000"/>
          </a:xfrm>
          <a:prstGeom prst="rect">
            <a:avLst/>
          </a:prstGeom>
        </p:spPr>
      </p:pic>
      <p:pic>
        <p:nvPicPr>
          <p:cNvPr id="70" name="Graphic 69" descr="Checkmark">
            <a:extLst>
              <a:ext uri="{FF2B5EF4-FFF2-40B4-BE49-F238E27FC236}">
                <a16:creationId xmlns:a16="http://schemas.microsoft.com/office/drawing/2014/main" id="{1B09C081-4A17-48A0-A2C3-85A557883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195" y="5946693"/>
            <a:ext cx="360000" cy="36000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0B3B11FA-3DD2-4FD5-AE7F-D188F8AD4C4D}"/>
              </a:ext>
            </a:extLst>
          </p:cNvPr>
          <p:cNvGrpSpPr/>
          <p:nvPr/>
        </p:nvGrpSpPr>
        <p:grpSpPr>
          <a:xfrm>
            <a:off x="6116870" y="4135709"/>
            <a:ext cx="3007475" cy="2689993"/>
            <a:chOff x="6268720" y="2603343"/>
            <a:chExt cx="5598160" cy="1985707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7C83DA5A-744C-4C05-B5C6-A33887A2B552}"/>
                </a:ext>
              </a:extLst>
            </p:cNvPr>
            <p:cNvSpPr/>
            <p:nvPr/>
          </p:nvSpPr>
          <p:spPr>
            <a:xfrm>
              <a:off x="6268720" y="2603343"/>
              <a:ext cx="5572887" cy="18568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996BFBF-DC46-442C-A28A-70DDAFDECC3F}"/>
                </a:ext>
              </a:extLst>
            </p:cNvPr>
            <p:cNvCxnSpPr/>
            <p:nvPr/>
          </p:nvCxnSpPr>
          <p:spPr>
            <a:xfrm>
              <a:off x="6268720" y="2603343"/>
              <a:ext cx="5598160" cy="1845102"/>
            </a:xfrm>
            <a:prstGeom prst="line">
              <a:avLst/>
            </a:prstGeom>
            <a:ln w="76200">
              <a:solidFill>
                <a:srgbClr val="0D2E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14DD5FC-2CB4-4015-8A0C-20382C679F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8720" y="2603343"/>
              <a:ext cx="5598160" cy="1985707"/>
            </a:xfrm>
            <a:prstGeom prst="line">
              <a:avLst/>
            </a:prstGeom>
            <a:ln w="76200">
              <a:solidFill>
                <a:srgbClr val="0D2E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A87D4CA-56F5-4FFE-993D-BE5CFDEFFD2A}"/>
              </a:ext>
            </a:extLst>
          </p:cNvPr>
          <p:cNvGrpSpPr/>
          <p:nvPr/>
        </p:nvGrpSpPr>
        <p:grpSpPr>
          <a:xfrm>
            <a:off x="3119996" y="4135709"/>
            <a:ext cx="2937882" cy="2689993"/>
            <a:chOff x="6268720" y="2603343"/>
            <a:chExt cx="5598160" cy="1985707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515CEE66-7F07-49B9-A356-AD18275D0069}"/>
                </a:ext>
              </a:extLst>
            </p:cNvPr>
            <p:cNvSpPr/>
            <p:nvPr/>
          </p:nvSpPr>
          <p:spPr>
            <a:xfrm>
              <a:off x="6268720" y="2603343"/>
              <a:ext cx="5572887" cy="18568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46DEAD4-8E76-43AA-A87A-801486E820B6}"/>
                </a:ext>
              </a:extLst>
            </p:cNvPr>
            <p:cNvCxnSpPr/>
            <p:nvPr/>
          </p:nvCxnSpPr>
          <p:spPr>
            <a:xfrm>
              <a:off x="6268720" y="2603343"/>
              <a:ext cx="5598160" cy="1845102"/>
            </a:xfrm>
            <a:prstGeom prst="line">
              <a:avLst/>
            </a:prstGeom>
            <a:ln w="76200">
              <a:solidFill>
                <a:srgbClr val="0D2E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4D53C4D-6ED8-41F3-9546-0C1B81A1B6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8720" y="2603343"/>
              <a:ext cx="5598160" cy="1985707"/>
            </a:xfrm>
            <a:prstGeom prst="line">
              <a:avLst/>
            </a:prstGeom>
            <a:ln w="76200">
              <a:solidFill>
                <a:srgbClr val="0D2E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F156B561-7798-403E-8F10-106688035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02567"/>
              </p:ext>
            </p:extLst>
          </p:nvPr>
        </p:nvGraphicFramePr>
        <p:xfrm>
          <a:off x="30694" y="691435"/>
          <a:ext cx="12125904" cy="72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984">
                  <a:extLst>
                    <a:ext uri="{9D8B030D-6E8A-4147-A177-3AD203B41FA5}">
                      <a16:colId xmlns:a16="http://schemas.microsoft.com/office/drawing/2014/main" val="2889233286"/>
                    </a:ext>
                  </a:extLst>
                </a:gridCol>
                <a:gridCol w="2020984">
                  <a:extLst>
                    <a:ext uri="{9D8B030D-6E8A-4147-A177-3AD203B41FA5}">
                      <a16:colId xmlns:a16="http://schemas.microsoft.com/office/drawing/2014/main" val="2367917455"/>
                    </a:ext>
                  </a:extLst>
                </a:gridCol>
                <a:gridCol w="2020984">
                  <a:extLst>
                    <a:ext uri="{9D8B030D-6E8A-4147-A177-3AD203B41FA5}">
                      <a16:colId xmlns:a16="http://schemas.microsoft.com/office/drawing/2014/main" val="2492870192"/>
                    </a:ext>
                  </a:extLst>
                </a:gridCol>
                <a:gridCol w="2020984">
                  <a:extLst>
                    <a:ext uri="{9D8B030D-6E8A-4147-A177-3AD203B41FA5}">
                      <a16:colId xmlns:a16="http://schemas.microsoft.com/office/drawing/2014/main" val="1029351055"/>
                    </a:ext>
                  </a:extLst>
                </a:gridCol>
                <a:gridCol w="2020984">
                  <a:extLst>
                    <a:ext uri="{9D8B030D-6E8A-4147-A177-3AD203B41FA5}">
                      <a16:colId xmlns:a16="http://schemas.microsoft.com/office/drawing/2014/main" val="3765325560"/>
                    </a:ext>
                  </a:extLst>
                </a:gridCol>
                <a:gridCol w="2020984">
                  <a:extLst>
                    <a:ext uri="{9D8B030D-6E8A-4147-A177-3AD203B41FA5}">
                      <a16:colId xmlns:a16="http://schemas.microsoft.com/office/drawing/2014/main" val="1210056176"/>
                    </a:ext>
                  </a:extLst>
                </a:gridCol>
              </a:tblGrid>
              <a:tr h="362063">
                <a:tc gridSpan="2"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26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NPI OUTPUT FORM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26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GB" sz="1400" b="0" dirty="0">
                          <a:solidFill>
                            <a:schemeClr val="bg1"/>
                          </a:solidFill>
                        </a:rPr>
                        <a:t>06/10/2019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26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23267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Product Name: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CHICKEN NUGGETS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Supplier: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NOBLE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Outcome: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APPROVED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73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52787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A3735EF-30B4-4527-B0E8-58E4916F3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158803"/>
              </p:ext>
            </p:extLst>
          </p:nvPr>
        </p:nvGraphicFramePr>
        <p:xfrm>
          <a:off x="9168787" y="1496156"/>
          <a:ext cx="3007475" cy="2534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744">
                  <a:extLst>
                    <a:ext uri="{9D8B030D-6E8A-4147-A177-3AD203B41FA5}">
                      <a16:colId xmlns:a16="http://schemas.microsoft.com/office/drawing/2014/main" val="2889233286"/>
                    </a:ext>
                  </a:extLst>
                </a:gridCol>
                <a:gridCol w="734896">
                  <a:extLst>
                    <a:ext uri="{9D8B030D-6E8A-4147-A177-3AD203B41FA5}">
                      <a16:colId xmlns:a16="http://schemas.microsoft.com/office/drawing/2014/main" val="1593127303"/>
                    </a:ext>
                  </a:extLst>
                </a:gridCol>
                <a:gridCol w="920835">
                  <a:extLst>
                    <a:ext uri="{9D8B030D-6E8A-4147-A177-3AD203B41FA5}">
                      <a16:colId xmlns:a16="http://schemas.microsoft.com/office/drawing/2014/main" val="2213847612"/>
                    </a:ext>
                  </a:extLst>
                </a:gridCol>
              </a:tblGrid>
              <a:tr h="362063"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RESTAURANT IMPACT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26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023267"/>
                  </a:ext>
                </a:extLst>
              </a:tr>
              <a:tr h="369523"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Case Information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Current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Proposed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753782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Max Pack Height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1,200</a:t>
                      </a:r>
                    </a:p>
                  </a:txBody>
                  <a:tcPr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146058"/>
                  </a:ext>
                </a:extLst>
              </a:tr>
              <a:tr h="354629"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233225"/>
                  </a:ext>
                </a:extLst>
              </a:tr>
              <a:tr h="362063"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STORAGE EFFICIENCY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64704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Cases Per Shelf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73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73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468487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Units Per Shelf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73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73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08697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737EFEC2-AA4A-4934-AE98-B37BC2B8FE2E}"/>
              </a:ext>
            </a:extLst>
          </p:cNvPr>
          <p:cNvGrpSpPr/>
          <p:nvPr/>
        </p:nvGrpSpPr>
        <p:grpSpPr>
          <a:xfrm>
            <a:off x="9168786" y="4141286"/>
            <a:ext cx="2993489" cy="2689993"/>
            <a:chOff x="6268720" y="2603343"/>
            <a:chExt cx="5598160" cy="1985707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85081E8-B3E5-4D32-92B7-30982D3F5F86}"/>
                </a:ext>
              </a:extLst>
            </p:cNvPr>
            <p:cNvSpPr/>
            <p:nvPr/>
          </p:nvSpPr>
          <p:spPr>
            <a:xfrm>
              <a:off x="6268720" y="2603343"/>
              <a:ext cx="5572887" cy="18568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A014CF5-C168-4CB8-9C21-CBA05BF9DE72}"/>
                </a:ext>
              </a:extLst>
            </p:cNvPr>
            <p:cNvCxnSpPr/>
            <p:nvPr/>
          </p:nvCxnSpPr>
          <p:spPr>
            <a:xfrm>
              <a:off x="6268720" y="2603343"/>
              <a:ext cx="5598160" cy="1845102"/>
            </a:xfrm>
            <a:prstGeom prst="line">
              <a:avLst/>
            </a:prstGeom>
            <a:ln w="76200">
              <a:solidFill>
                <a:srgbClr val="0D2E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36203A2-9927-44A1-8A16-0CE5BA4EE3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8720" y="2603343"/>
              <a:ext cx="5598160" cy="1985707"/>
            </a:xfrm>
            <a:prstGeom prst="line">
              <a:avLst/>
            </a:prstGeom>
            <a:ln w="76200">
              <a:solidFill>
                <a:srgbClr val="0D2E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4095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E806C90-67D4-4D2A-BD74-DC343E4D0A61}"/>
              </a:ext>
            </a:extLst>
          </p:cNvPr>
          <p:cNvSpPr/>
          <p:nvPr/>
        </p:nvSpPr>
        <p:spPr>
          <a:xfrm>
            <a:off x="0" y="611666"/>
            <a:ext cx="12189051" cy="6246334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5C2B82-BB22-4D03-BB4B-829FFF4D8FC6}"/>
              </a:ext>
            </a:extLst>
          </p:cNvPr>
          <p:cNvSpPr/>
          <p:nvPr/>
        </p:nvSpPr>
        <p:spPr>
          <a:xfrm>
            <a:off x="4549422" y="-115420"/>
            <a:ext cx="7636679" cy="72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400" dirty="0">
                <a:solidFill>
                  <a:srgbClr val="0D2E81"/>
                </a:solidFill>
              </a:rPr>
              <a:t>NPI OUTPUT FORM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FA4312D-A9AF-4360-90AB-80124CF2D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450236"/>
              </p:ext>
            </p:extLst>
          </p:nvPr>
        </p:nvGraphicFramePr>
        <p:xfrm>
          <a:off x="27334" y="1498790"/>
          <a:ext cx="2991170" cy="2534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416">
                  <a:extLst>
                    <a:ext uri="{9D8B030D-6E8A-4147-A177-3AD203B41FA5}">
                      <a16:colId xmlns:a16="http://schemas.microsoft.com/office/drawing/2014/main" val="2889233286"/>
                    </a:ext>
                  </a:extLst>
                </a:gridCol>
                <a:gridCol w="730912">
                  <a:extLst>
                    <a:ext uri="{9D8B030D-6E8A-4147-A177-3AD203B41FA5}">
                      <a16:colId xmlns:a16="http://schemas.microsoft.com/office/drawing/2014/main" val="1593127303"/>
                    </a:ext>
                  </a:extLst>
                </a:gridCol>
                <a:gridCol w="915842">
                  <a:extLst>
                    <a:ext uri="{9D8B030D-6E8A-4147-A177-3AD203B41FA5}">
                      <a16:colId xmlns:a16="http://schemas.microsoft.com/office/drawing/2014/main" val="2213847612"/>
                    </a:ext>
                  </a:extLst>
                </a:gridCol>
              </a:tblGrid>
              <a:tr h="362063"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26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023267"/>
                  </a:ext>
                </a:extLst>
              </a:tr>
              <a:tr h="369523"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Case Information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Current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Proposed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753782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lvl="0" algn="l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Length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146058"/>
                  </a:ext>
                </a:extLst>
              </a:tr>
              <a:tr h="354629">
                <a:tc>
                  <a:txBody>
                    <a:bodyPr/>
                    <a:lstStyle/>
                    <a:p>
                      <a:pPr lvl="0" algn="l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Width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233225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lvl="0" algn="l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Height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350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64704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lvl="0" algn="l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Gross Weight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10KG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10KG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468487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Units Per Case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1,000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1,000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08697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3C8ECBA4-1AE2-4D41-A172-D93EBA6FF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89062"/>
              </p:ext>
            </p:extLst>
          </p:nvPr>
        </p:nvGraphicFramePr>
        <p:xfrm>
          <a:off x="6136813" y="1496156"/>
          <a:ext cx="2991169" cy="2534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415">
                  <a:extLst>
                    <a:ext uri="{9D8B030D-6E8A-4147-A177-3AD203B41FA5}">
                      <a16:colId xmlns:a16="http://schemas.microsoft.com/office/drawing/2014/main" val="2889233286"/>
                    </a:ext>
                  </a:extLst>
                </a:gridCol>
                <a:gridCol w="730912">
                  <a:extLst>
                    <a:ext uri="{9D8B030D-6E8A-4147-A177-3AD203B41FA5}">
                      <a16:colId xmlns:a16="http://schemas.microsoft.com/office/drawing/2014/main" val="1593127303"/>
                    </a:ext>
                  </a:extLst>
                </a:gridCol>
                <a:gridCol w="915842">
                  <a:extLst>
                    <a:ext uri="{9D8B030D-6E8A-4147-A177-3AD203B41FA5}">
                      <a16:colId xmlns:a16="http://schemas.microsoft.com/office/drawing/2014/main" val="2213847612"/>
                    </a:ext>
                  </a:extLst>
                </a:gridCol>
              </a:tblGrid>
              <a:tr h="362063"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PALLET FILL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26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023267"/>
                  </a:ext>
                </a:extLst>
              </a:tr>
              <a:tr h="369523"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Case Information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Current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Proposed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753782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Cases per Layer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146058"/>
                  </a:ext>
                </a:extLst>
              </a:tr>
              <a:tr h="354629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Layers Per Pallet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233225"/>
                  </a:ext>
                </a:extLst>
              </a:tr>
              <a:tr h="362063"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PALLET EFFICIENCY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64704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Cases Per Pallet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84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468487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Units Per Pallet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84,000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70,000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08697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9FEA7311-656E-4EAD-B55B-11E42973B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000529"/>
              </p:ext>
            </p:extLst>
          </p:nvPr>
        </p:nvGraphicFramePr>
        <p:xfrm>
          <a:off x="18445" y="4135709"/>
          <a:ext cx="3000059" cy="2531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001">
                  <a:extLst>
                    <a:ext uri="{9D8B030D-6E8A-4147-A177-3AD203B41FA5}">
                      <a16:colId xmlns:a16="http://schemas.microsoft.com/office/drawing/2014/main" val="2889233286"/>
                    </a:ext>
                  </a:extLst>
                </a:gridCol>
                <a:gridCol w="458058">
                  <a:extLst>
                    <a:ext uri="{9D8B030D-6E8A-4147-A177-3AD203B41FA5}">
                      <a16:colId xmlns:a16="http://schemas.microsoft.com/office/drawing/2014/main" val="2213847612"/>
                    </a:ext>
                  </a:extLst>
                </a:gridCol>
              </a:tblGrid>
              <a:tr h="350811"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APPROVAL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26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023267"/>
                  </a:ext>
                </a:extLst>
              </a:tr>
              <a:tr h="1101631">
                <a:tc>
                  <a:txBody>
                    <a:bodyPr/>
                    <a:lstStyle/>
                    <a:p>
                      <a:pPr algn="l"/>
                      <a:r>
                        <a:rPr lang="en-GB" sz="1200" b="1" dirty="0">
                          <a:solidFill>
                            <a:srgbClr val="0D2E81"/>
                          </a:solidFill>
                        </a:rPr>
                        <a:t>HEALTH &amp; SAFETY</a:t>
                      </a:r>
                    </a:p>
                    <a:p>
                      <a:pPr algn="l"/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Lorem ipsum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dolor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sit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amet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,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consectetur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adipiscing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elit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,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sed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do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eiusmod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tempor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incididunt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ut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labore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et dolore magna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aliqua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. Ut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enim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ad minim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veniam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,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quis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nostrud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exercitation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rgbClr val="0D2E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753782"/>
                  </a:ext>
                </a:extLst>
              </a:tr>
              <a:tr h="1079391">
                <a:tc>
                  <a:txBody>
                    <a:bodyPr/>
                    <a:lstStyle/>
                    <a:p>
                      <a:pPr algn="l"/>
                      <a:r>
                        <a:rPr lang="en-GB" sz="1200" b="1" dirty="0">
                          <a:solidFill>
                            <a:srgbClr val="0D2E81"/>
                          </a:solidFill>
                        </a:rPr>
                        <a:t>QUALITY</a:t>
                      </a:r>
                    </a:p>
                    <a:p>
                      <a:pPr algn="l"/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Lorem ipsum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dolor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sit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amet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,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consectetur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adipiscing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elit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,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sed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do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eiusmod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tempor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incididunt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ut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labore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et dolore magna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aliqua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. Ut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enim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ad minim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veniam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,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quis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D2E81"/>
                          </a:solidFill>
                        </a:rPr>
                        <a:t>nostrud</a:t>
                      </a:r>
                      <a:r>
                        <a:rPr lang="en-GB" sz="1050" dirty="0">
                          <a:solidFill>
                            <a:srgbClr val="0D2E81"/>
                          </a:solidFill>
                        </a:rPr>
                        <a:t> exercitation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rgbClr val="0D2E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146058"/>
                  </a:ext>
                </a:extLst>
              </a:tr>
            </a:tbl>
          </a:graphicData>
        </a:graphic>
      </p:graphicFrame>
      <p:pic>
        <p:nvPicPr>
          <p:cNvPr id="70" name="Graphic 69" descr="Checkmark">
            <a:extLst>
              <a:ext uri="{FF2B5EF4-FFF2-40B4-BE49-F238E27FC236}">
                <a16:creationId xmlns:a16="http://schemas.microsoft.com/office/drawing/2014/main" id="{1B09C081-4A17-48A0-A2C3-85A557883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3931" y="5944066"/>
            <a:ext cx="360000" cy="36000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0B3B11FA-3DD2-4FD5-AE7F-D188F8AD4C4D}"/>
              </a:ext>
            </a:extLst>
          </p:cNvPr>
          <p:cNvGrpSpPr/>
          <p:nvPr/>
        </p:nvGrpSpPr>
        <p:grpSpPr>
          <a:xfrm>
            <a:off x="6135330" y="4141375"/>
            <a:ext cx="2991168" cy="2689993"/>
            <a:chOff x="6268720" y="2603343"/>
            <a:chExt cx="5598160" cy="1985707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7C83DA5A-744C-4C05-B5C6-A33887A2B552}"/>
                </a:ext>
              </a:extLst>
            </p:cNvPr>
            <p:cNvSpPr/>
            <p:nvPr/>
          </p:nvSpPr>
          <p:spPr>
            <a:xfrm>
              <a:off x="6268720" y="2603343"/>
              <a:ext cx="5572887" cy="18568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996BFBF-DC46-442C-A28A-70DDAFDECC3F}"/>
                </a:ext>
              </a:extLst>
            </p:cNvPr>
            <p:cNvCxnSpPr/>
            <p:nvPr/>
          </p:nvCxnSpPr>
          <p:spPr>
            <a:xfrm>
              <a:off x="6268720" y="2603343"/>
              <a:ext cx="5598160" cy="1845102"/>
            </a:xfrm>
            <a:prstGeom prst="line">
              <a:avLst/>
            </a:prstGeom>
            <a:ln w="76200">
              <a:solidFill>
                <a:srgbClr val="0D2E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14DD5FC-2CB4-4015-8A0C-20382C679F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8720" y="2603343"/>
              <a:ext cx="5598160" cy="1985707"/>
            </a:xfrm>
            <a:prstGeom prst="line">
              <a:avLst/>
            </a:prstGeom>
            <a:ln w="76200">
              <a:solidFill>
                <a:srgbClr val="0D2E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A87D4CA-56F5-4FFE-993D-BE5CFDEFFD2A}"/>
              </a:ext>
            </a:extLst>
          </p:cNvPr>
          <p:cNvGrpSpPr/>
          <p:nvPr/>
        </p:nvGrpSpPr>
        <p:grpSpPr>
          <a:xfrm>
            <a:off x="3068901" y="4141375"/>
            <a:ext cx="2991168" cy="2689993"/>
            <a:chOff x="6268720" y="2603343"/>
            <a:chExt cx="5598160" cy="1985707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515CEE66-7F07-49B9-A356-AD18275D0069}"/>
                </a:ext>
              </a:extLst>
            </p:cNvPr>
            <p:cNvSpPr/>
            <p:nvPr/>
          </p:nvSpPr>
          <p:spPr>
            <a:xfrm>
              <a:off x="6268720" y="2603343"/>
              <a:ext cx="5572887" cy="18568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46DEAD4-8E76-43AA-A87A-801486E820B6}"/>
                </a:ext>
              </a:extLst>
            </p:cNvPr>
            <p:cNvCxnSpPr/>
            <p:nvPr/>
          </p:nvCxnSpPr>
          <p:spPr>
            <a:xfrm>
              <a:off x="6268720" y="2603343"/>
              <a:ext cx="5598160" cy="1845102"/>
            </a:xfrm>
            <a:prstGeom prst="line">
              <a:avLst/>
            </a:prstGeom>
            <a:ln w="76200">
              <a:solidFill>
                <a:srgbClr val="0D2E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4D53C4D-6ED8-41F3-9546-0C1B81A1B6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8720" y="2603343"/>
              <a:ext cx="5598160" cy="1985707"/>
            </a:xfrm>
            <a:prstGeom prst="line">
              <a:avLst/>
            </a:prstGeom>
            <a:ln w="76200">
              <a:solidFill>
                <a:srgbClr val="0D2E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F156B561-7798-403E-8F10-106688035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701571"/>
              </p:ext>
            </p:extLst>
          </p:nvPr>
        </p:nvGraphicFramePr>
        <p:xfrm>
          <a:off x="94529" y="691435"/>
          <a:ext cx="12017760" cy="72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960">
                  <a:extLst>
                    <a:ext uri="{9D8B030D-6E8A-4147-A177-3AD203B41FA5}">
                      <a16:colId xmlns:a16="http://schemas.microsoft.com/office/drawing/2014/main" val="2889233286"/>
                    </a:ext>
                  </a:extLst>
                </a:gridCol>
                <a:gridCol w="2002960">
                  <a:extLst>
                    <a:ext uri="{9D8B030D-6E8A-4147-A177-3AD203B41FA5}">
                      <a16:colId xmlns:a16="http://schemas.microsoft.com/office/drawing/2014/main" val="2367917455"/>
                    </a:ext>
                  </a:extLst>
                </a:gridCol>
                <a:gridCol w="2002960">
                  <a:extLst>
                    <a:ext uri="{9D8B030D-6E8A-4147-A177-3AD203B41FA5}">
                      <a16:colId xmlns:a16="http://schemas.microsoft.com/office/drawing/2014/main" val="2492870192"/>
                    </a:ext>
                  </a:extLst>
                </a:gridCol>
                <a:gridCol w="2002960">
                  <a:extLst>
                    <a:ext uri="{9D8B030D-6E8A-4147-A177-3AD203B41FA5}">
                      <a16:colId xmlns:a16="http://schemas.microsoft.com/office/drawing/2014/main" val="1029351055"/>
                    </a:ext>
                  </a:extLst>
                </a:gridCol>
                <a:gridCol w="2002960">
                  <a:extLst>
                    <a:ext uri="{9D8B030D-6E8A-4147-A177-3AD203B41FA5}">
                      <a16:colId xmlns:a16="http://schemas.microsoft.com/office/drawing/2014/main" val="3765325560"/>
                    </a:ext>
                  </a:extLst>
                </a:gridCol>
                <a:gridCol w="2002960">
                  <a:extLst>
                    <a:ext uri="{9D8B030D-6E8A-4147-A177-3AD203B41FA5}">
                      <a16:colId xmlns:a16="http://schemas.microsoft.com/office/drawing/2014/main" val="1210056176"/>
                    </a:ext>
                  </a:extLst>
                </a:gridCol>
              </a:tblGrid>
              <a:tr h="362063">
                <a:tc gridSpan="2"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26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NPI OUTPUT FORM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26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GB" sz="1400" b="0" dirty="0">
                          <a:solidFill>
                            <a:schemeClr val="bg1"/>
                          </a:solidFill>
                        </a:rPr>
                        <a:t>06/10/2019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26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23267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Product Name: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CHICKEN NUGGETS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Supplier: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NOBLE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Outcome: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REJECTED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527872"/>
                  </a:ext>
                </a:extLst>
              </a:tr>
            </a:tbl>
          </a:graphicData>
        </a:graphic>
      </p:graphicFrame>
      <p:pic>
        <p:nvPicPr>
          <p:cNvPr id="19" name="Graphic 18" descr="Exclamation mark">
            <a:extLst>
              <a:ext uri="{FF2B5EF4-FFF2-40B4-BE49-F238E27FC236}">
                <a16:creationId xmlns:a16="http://schemas.microsoft.com/office/drawing/2014/main" id="{C4373A18-1029-4734-995A-99D66BB39A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3924" y="4879936"/>
            <a:ext cx="360000" cy="360000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EC9272B-BED8-417A-967A-C525ED6EC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978791"/>
              </p:ext>
            </p:extLst>
          </p:nvPr>
        </p:nvGraphicFramePr>
        <p:xfrm>
          <a:off x="3062792" y="1498937"/>
          <a:ext cx="2991169" cy="2534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415">
                  <a:extLst>
                    <a:ext uri="{9D8B030D-6E8A-4147-A177-3AD203B41FA5}">
                      <a16:colId xmlns:a16="http://schemas.microsoft.com/office/drawing/2014/main" val="2889233286"/>
                    </a:ext>
                  </a:extLst>
                </a:gridCol>
                <a:gridCol w="730911">
                  <a:extLst>
                    <a:ext uri="{9D8B030D-6E8A-4147-A177-3AD203B41FA5}">
                      <a16:colId xmlns:a16="http://schemas.microsoft.com/office/drawing/2014/main" val="1593127303"/>
                    </a:ext>
                  </a:extLst>
                </a:gridCol>
                <a:gridCol w="915843">
                  <a:extLst>
                    <a:ext uri="{9D8B030D-6E8A-4147-A177-3AD203B41FA5}">
                      <a16:colId xmlns:a16="http://schemas.microsoft.com/office/drawing/2014/main" val="2213847612"/>
                    </a:ext>
                  </a:extLst>
                </a:gridCol>
              </a:tblGrid>
              <a:tr h="362063"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CAGE FILL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26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023267"/>
                  </a:ext>
                </a:extLst>
              </a:tr>
              <a:tr h="369523"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Case Information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Current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Proposed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753782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Cases per Layer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146058"/>
                  </a:ext>
                </a:extLst>
              </a:tr>
              <a:tr h="354629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Layers Per Cage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233225"/>
                  </a:ext>
                </a:extLst>
              </a:tr>
              <a:tr h="362063"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CAGE EFFICIENCY</a:t>
                      </a:r>
                      <a:endParaRPr lang="en-GB" sz="1200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64704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Cases Per Cage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468487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Units Per Cage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250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0869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AA8F834-5DBE-4633-A65F-5C38CF44A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371197"/>
              </p:ext>
            </p:extLst>
          </p:nvPr>
        </p:nvGraphicFramePr>
        <p:xfrm>
          <a:off x="9168787" y="1496156"/>
          <a:ext cx="2973160" cy="2534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414">
                  <a:extLst>
                    <a:ext uri="{9D8B030D-6E8A-4147-A177-3AD203B41FA5}">
                      <a16:colId xmlns:a16="http://schemas.microsoft.com/office/drawing/2014/main" val="2889233286"/>
                    </a:ext>
                  </a:extLst>
                </a:gridCol>
                <a:gridCol w="734896">
                  <a:extLst>
                    <a:ext uri="{9D8B030D-6E8A-4147-A177-3AD203B41FA5}">
                      <a16:colId xmlns:a16="http://schemas.microsoft.com/office/drawing/2014/main" val="1593127303"/>
                    </a:ext>
                  </a:extLst>
                </a:gridCol>
                <a:gridCol w="877850">
                  <a:extLst>
                    <a:ext uri="{9D8B030D-6E8A-4147-A177-3AD203B41FA5}">
                      <a16:colId xmlns:a16="http://schemas.microsoft.com/office/drawing/2014/main" val="2213847612"/>
                    </a:ext>
                  </a:extLst>
                </a:gridCol>
              </a:tblGrid>
              <a:tr h="362063"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RESTAURANT IMPACT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26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023267"/>
                  </a:ext>
                </a:extLst>
              </a:tr>
              <a:tr h="369523"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Case Information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Current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Proposed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753782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Max Pack Height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D2E81"/>
                          </a:solidFill>
                        </a:rPr>
                        <a:t>1,200</a:t>
                      </a:r>
                      <a:endParaRPr lang="en-GB" sz="1200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D2E81"/>
                          </a:solidFill>
                        </a:rPr>
                        <a:t>1,200</a:t>
                      </a:r>
                      <a:endParaRPr lang="en-GB" sz="1200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146058"/>
                  </a:ext>
                </a:extLst>
              </a:tr>
              <a:tr h="354629"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233225"/>
                  </a:ext>
                </a:extLst>
              </a:tr>
              <a:tr h="362063"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STORAGE EFFICIENCY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64704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Cases Per Shelf</a:t>
                      </a:r>
                    </a:p>
                  </a:txBody>
                  <a:tcPr>
                    <a:lnL w="127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468487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Units Per Shelf</a:t>
                      </a:r>
                    </a:p>
                  </a:txBody>
                  <a:tcPr>
                    <a:lnL w="127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D2E8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08697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4CC3E1AB-80D5-4CF9-AD49-6E10C60EEB9F}"/>
              </a:ext>
            </a:extLst>
          </p:cNvPr>
          <p:cNvGrpSpPr/>
          <p:nvPr/>
        </p:nvGrpSpPr>
        <p:grpSpPr>
          <a:xfrm>
            <a:off x="9201759" y="4141286"/>
            <a:ext cx="2960516" cy="2689993"/>
            <a:chOff x="6268720" y="2603343"/>
            <a:chExt cx="5598160" cy="1985707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3494823-28E2-4B1B-9E0F-A04757A970DB}"/>
                </a:ext>
              </a:extLst>
            </p:cNvPr>
            <p:cNvSpPr/>
            <p:nvPr/>
          </p:nvSpPr>
          <p:spPr>
            <a:xfrm>
              <a:off x="6268720" y="2603343"/>
              <a:ext cx="5572887" cy="18568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1A86C02-C1C4-463E-A1F6-FD1BE216E39F}"/>
                </a:ext>
              </a:extLst>
            </p:cNvPr>
            <p:cNvCxnSpPr/>
            <p:nvPr/>
          </p:nvCxnSpPr>
          <p:spPr>
            <a:xfrm>
              <a:off x="6268720" y="2603343"/>
              <a:ext cx="5598160" cy="1845102"/>
            </a:xfrm>
            <a:prstGeom prst="line">
              <a:avLst/>
            </a:prstGeom>
            <a:ln w="76200">
              <a:solidFill>
                <a:srgbClr val="0D2E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15C2A84-EADD-499F-8300-67226B1E14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8720" y="2603343"/>
              <a:ext cx="5598160" cy="1985707"/>
            </a:xfrm>
            <a:prstGeom prst="line">
              <a:avLst/>
            </a:prstGeom>
            <a:ln w="76200">
              <a:solidFill>
                <a:srgbClr val="0D2E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0340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990FBA0-F861-457B-8B8C-979D154F6E10}"/>
              </a:ext>
            </a:extLst>
          </p:cNvPr>
          <p:cNvSpPr/>
          <p:nvPr/>
        </p:nvSpPr>
        <p:spPr>
          <a:xfrm>
            <a:off x="180519" y="276411"/>
            <a:ext cx="1080000" cy="1080000"/>
          </a:xfrm>
          <a:prstGeom prst="ellipse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5386AD-4133-4627-BC88-A1A495C5BF77}"/>
              </a:ext>
            </a:extLst>
          </p:cNvPr>
          <p:cNvSpPr/>
          <p:nvPr/>
        </p:nvSpPr>
        <p:spPr>
          <a:xfrm>
            <a:off x="4226795" y="276411"/>
            <a:ext cx="1080000" cy="1080000"/>
          </a:xfrm>
          <a:prstGeom prst="ellipse">
            <a:avLst/>
          </a:prstGeom>
          <a:solidFill>
            <a:srgbClr val="9156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7D2CF-82FF-435C-84C9-CCFD0F872652}"/>
              </a:ext>
            </a:extLst>
          </p:cNvPr>
          <p:cNvSpPr txBox="1"/>
          <p:nvPr/>
        </p:nvSpPr>
        <p:spPr>
          <a:xfrm>
            <a:off x="1494414" y="2602587"/>
            <a:ext cx="25428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FROZEN MEAT / CHICKEN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F5F31-7E3B-4EE0-8C5A-351B77637DF1}"/>
              </a:ext>
            </a:extLst>
          </p:cNvPr>
          <p:cNvSpPr txBox="1"/>
          <p:nvPr/>
        </p:nvSpPr>
        <p:spPr>
          <a:xfrm>
            <a:off x="1494414" y="4040770"/>
            <a:ext cx="207127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FROZEN SIDE /BUNS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5FC30D-528E-4C0C-B89D-511D5C9F96BD}"/>
              </a:ext>
            </a:extLst>
          </p:cNvPr>
          <p:cNvSpPr txBox="1"/>
          <p:nvPr/>
        </p:nvSpPr>
        <p:spPr>
          <a:xfrm>
            <a:off x="1494414" y="5478953"/>
            <a:ext cx="18989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FROZEN DESSERTS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C0F1BA-67D6-4874-B4D6-5613921D78EE}"/>
              </a:ext>
            </a:extLst>
          </p:cNvPr>
          <p:cNvSpPr txBox="1"/>
          <p:nvPr/>
        </p:nvSpPr>
        <p:spPr>
          <a:xfrm>
            <a:off x="5540690" y="2602587"/>
            <a:ext cx="13227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CHILLED SSL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84EA0-7D44-4FF9-B747-B85AE0B71DE1}"/>
              </a:ext>
            </a:extLst>
          </p:cNvPr>
          <p:cNvSpPr txBox="1"/>
          <p:nvPr/>
        </p:nvSpPr>
        <p:spPr>
          <a:xfrm>
            <a:off x="5540690" y="4040770"/>
            <a:ext cx="24931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CHILLED DAIRY / SAUCES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D6D1E2-9798-47EC-9B66-87190AD3939A}"/>
              </a:ext>
            </a:extLst>
          </p:cNvPr>
          <p:cNvSpPr txBox="1"/>
          <p:nvPr/>
        </p:nvSpPr>
        <p:spPr>
          <a:xfrm>
            <a:off x="5540690" y="5478953"/>
            <a:ext cx="211237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CHILLED BEVERAGES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CCE5DA-CD52-40BA-BFE8-43D44A0F0E57}"/>
              </a:ext>
            </a:extLst>
          </p:cNvPr>
          <p:cNvSpPr txBox="1"/>
          <p:nvPr/>
        </p:nvSpPr>
        <p:spPr>
          <a:xfrm>
            <a:off x="9586966" y="2602587"/>
            <a:ext cx="20590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DRY FOOD / DRINKS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E8CA49-A583-4600-9556-C6F605C8C722}"/>
              </a:ext>
            </a:extLst>
          </p:cNvPr>
          <p:cNvSpPr txBox="1"/>
          <p:nvPr/>
        </p:nvSpPr>
        <p:spPr>
          <a:xfrm>
            <a:off x="9586966" y="4040770"/>
            <a:ext cx="17206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DRY PACKAGING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D05ABA-B2B9-4977-A05E-3E9544596176}"/>
              </a:ext>
            </a:extLst>
          </p:cNvPr>
          <p:cNvSpPr/>
          <p:nvPr/>
        </p:nvSpPr>
        <p:spPr>
          <a:xfrm>
            <a:off x="8273071" y="276411"/>
            <a:ext cx="1080000" cy="1080000"/>
          </a:xfrm>
          <a:prstGeom prst="ellipse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CA680F-410D-4EBB-9348-DB46B64AA85E}"/>
              </a:ext>
            </a:extLst>
          </p:cNvPr>
          <p:cNvGrpSpPr/>
          <p:nvPr/>
        </p:nvGrpSpPr>
        <p:grpSpPr>
          <a:xfrm>
            <a:off x="180519" y="2247253"/>
            <a:ext cx="1080000" cy="1080000"/>
            <a:chOff x="180519" y="2247253"/>
            <a:chExt cx="1080000" cy="1080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1E452CA-86DC-40DD-9CEE-0CC1C623321B}"/>
                </a:ext>
              </a:extLst>
            </p:cNvPr>
            <p:cNvSpPr/>
            <p:nvPr/>
          </p:nvSpPr>
          <p:spPr>
            <a:xfrm>
              <a:off x="180519" y="2247253"/>
              <a:ext cx="1080000" cy="10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076" name="Picture 4" descr="Image result for meat ICON">
              <a:extLst>
                <a:ext uri="{FF2B5EF4-FFF2-40B4-BE49-F238E27FC236}">
                  <a16:creationId xmlns:a16="http://schemas.microsoft.com/office/drawing/2014/main" id="{2DF6124C-A9B0-4E71-8D0C-F9975CC42A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559" y="2427253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1D5504-9B84-4060-8440-5CEAE5929ACD}"/>
              </a:ext>
            </a:extLst>
          </p:cNvPr>
          <p:cNvGrpSpPr/>
          <p:nvPr/>
        </p:nvGrpSpPr>
        <p:grpSpPr>
          <a:xfrm>
            <a:off x="180519" y="5123619"/>
            <a:ext cx="1080000" cy="1080000"/>
            <a:chOff x="180519" y="5123619"/>
            <a:chExt cx="1080000" cy="1080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5C336B-C403-42DA-9A17-06D4DC48A42A}"/>
                </a:ext>
              </a:extLst>
            </p:cNvPr>
            <p:cNvSpPr/>
            <p:nvPr/>
          </p:nvSpPr>
          <p:spPr>
            <a:xfrm>
              <a:off x="180519" y="5123619"/>
              <a:ext cx="1080000" cy="1080000"/>
            </a:xfrm>
            <a:prstGeom prst="ellipse">
              <a:avLst/>
            </a:prstGeom>
            <a:solidFill>
              <a:srgbClr val="B83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078" name="Picture 6" descr="Image result for dessert ICON">
              <a:extLst>
                <a:ext uri="{FF2B5EF4-FFF2-40B4-BE49-F238E27FC236}">
                  <a16:creationId xmlns:a16="http://schemas.microsoft.com/office/drawing/2014/main" id="{2717AFAC-0717-414D-A0D7-6642709A3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75" y="5303619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8E4D051-8800-4E0F-A381-45733DC6009E}"/>
              </a:ext>
            </a:extLst>
          </p:cNvPr>
          <p:cNvGrpSpPr/>
          <p:nvPr/>
        </p:nvGrpSpPr>
        <p:grpSpPr>
          <a:xfrm>
            <a:off x="180519" y="3685436"/>
            <a:ext cx="1080000" cy="1080000"/>
            <a:chOff x="180519" y="3685436"/>
            <a:chExt cx="1080000" cy="108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D3D0DF6-1E96-437B-870F-63F0112914E2}"/>
                </a:ext>
              </a:extLst>
            </p:cNvPr>
            <p:cNvSpPr/>
            <p:nvPr/>
          </p:nvSpPr>
          <p:spPr>
            <a:xfrm>
              <a:off x="180519" y="3685436"/>
              <a:ext cx="1080000" cy="10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080" name="Picture 8" descr="Image result for fries ICON">
              <a:extLst>
                <a:ext uri="{FF2B5EF4-FFF2-40B4-BE49-F238E27FC236}">
                  <a16:creationId xmlns:a16="http://schemas.microsoft.com/office/drawing/2014/main" id="{5FB5E09F-7BB7-4C9B-B087-D51F5F6089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305" y="3858095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643FC91-4BBB-48B2-B883-948E9F72A3EB}"/>
              </a:ext>
            </a:extLst>
          </p:cNvPr>
          <p:cNvGrpSpPr/>
          <p:nvPr/>
        </p:nvGrpSpPr>
        <p:grpSpPr>
          <a:xfrm>
            <a:off x="4226795" y="2247253"/>
            <a:ext cx="1080000" cy="1080000"/>
            <a:chOff x="4226795" y="2247253"/>
            <a:chExt cx="1080000" cy="1080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C0BC36A-06A7-4C42-A4C6-6E5781B9A8D8}"/>
                </a:ext>
              </a:extLst>
            </p:cNvPr>
            <p:cNvSpPr/>
            <p:nvPr/>
          </p:nvSpPr>
          <p:spPr>
            <a:xfrm>
              <a:off x="4226795" y="2247253"/>
              <a:ext cx="1080000" cy="10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086" name="Picture 14" descr="Image result for salad ICON">
              <a:extLst>
                <a:ext uri="{FF2B5EF4-FFF2-40B4-BE49-F238E27FC236}">
                  <a16:creationId xmlns:a16="http://schemas.microsoft.com/office/drawing/2014/main" id="{E932BCB4-85AB-4CEE-AA39-F0B081B3A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6795" y="2427253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3E70056-AB3E-4E8B-9910-D254915AEF11}"/>
              </a:ext>
            </a:extLst>
          </p:cNvPr>
          <p:cNvGrpSpPr/>
          <p:nvPr/>
        </p:nvGrpSpPr>
        <p:grpSpPr>
          <a:xfrm>
            <a:off x="4226795" y="3685436"/>
            <a:ext cx="1080000" cy="1080000"/>
            <a:chOff x="4226795" y="3685436"/>
            <a:chExt cx="1080000" cy="1080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80AF729-63CD-4D01-A1E3-DCB5B972A1FE}"/>
                </a:ext>
              </a:extLst>
            </p:cNvPr>
            <p:cNvSpPr/>
            <p:nvPr/>
          </p:nvSpPr>
          <p:spPr>
            <a:xfrm>
              <a:off x="4226795" y="3685436"/>
              <a:ext cx="1080000" cy="1080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088" name="Picture 16" descr="Image result for dairy ICON">
              <a:extLst>
                <a:ext uri="{FF2B5EF4-FFF2-40B4-BE49-F238E27FC236}">
                  <a16:creationId xmlns:a16="http://schemas.microsoft.com/office/drawing/2014/main" id="{57DE6A8B-3B7E-42BA-A789-395D26892C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6795" y="3812456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792B05-23AD-49A1-BEFA-17B56A5B94EC}"/>
              </a:ext>
            </a:extLst>
          </p:cNvPr>
          <p:cNvGrpSpPr/>
          <p:nvPr/>
        </p:nvGrpSpPr>
        <p:grpSpPr>
          <a:xfrm>
            <a:off x="4226795" y="5123619"/>
            <a:ext cx="1080000" cy="1080000"/>
            <a:chOff x="4226795" y="5123619"/>
            <a:chExt cx="1080000" cy="1080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620BF2B-3447-462E-AB39-69CF3E438069}"/>
                </a:ext>
              </a:extLst>
            </p:cNvPr>
            <p:cNvSpPr/>
            <p:nvPr/>
          </p:nvSpPr>
          <p:spPr>
            <a:xfrm>
              <a:off x="4226795" y="5123619"/>
              <a:ext cx="1080000" cy="108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090" name="Picture 18" descr="Image result for beverage ICON">
              <a:extLst>
                <a:ext uri="{FF2B5EF4-FFF2-40B4-BE49-F238E27FC236}">
                  <a16:creationId xmlns:a16="http://schemas.microsoft.com/office/drawing/2014/main" id="{257C4F06-CD31-4C40-8922-3539534969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1688" y="5303619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F39489-F46D-40FC-A018-42D68F4750B7}"/>
              </a:ext>
            </a:extLst>
          </p:cNvPr>
          <p:cNvGrpSpPr/>
          <p:nvPr/>
        </p:nvGrpSpPr>
        <p:grpSpPr>
          <a:xfrm>
            <a:off x="8273071" y="3685436"/>
            <a:ext cx="1080000" cy="1080000"/>
            <a:chOff x="8273071" y="3685436"/>
            <a:chExt cx="1080000" cy="1080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69C7792-0316-4084-8F37-13A30BC35495}"/>
                </a:ext>
              </a:extLst>
            </p:cNvPr>
            <p:cNvSpPr/>
            <p:nvPr/>
          </p:nvSpPr>
          <p:spPr>
            <a:xfrm>
              <a:off x="8273071" y="3685436"/>
              <a:ext cx="1080000" cy="108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092" name="Picture 20" descr="Image result for coffee cup ICON">
              <a:extLst>
                <a:ext uri="{FF2B5EF4-FFF2-40B4-BE49-F238E27FC236}">
                  <a16:creationId xmlns:a16="http://schemas.microsoft.com/office/drawing/2014/main" id="{13EC7FEF-83CF-4D1D-A1BF-6941D2F89F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3071" y="3858095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B8F1151-DE2F-4CB3-B21F-FBDF9FDC358F}"/>
              </a:ext>
            </a:extLst>
          </p:cNvPr>
          <p:cNvGrpSpPr/>
          <p:nvPr/>
        </p:nvGrpSpPr>
        <p:grpSpPr>
          <a:xfrm>
            <a:off x="8273071" y="2247253"/>
            <a:ext cx="1080000" cy="1080000"/>
            <a:chOff x="8273071" y="2247253"/>
            <a:chExt cx="1080000" cy="1080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51C95A7-7ABA-4A81-8770-76C653A0EC82}"/>
                </a:ext>
              </a:extLst>
            </p:cNvPr>
            <p:cNvSpPr/>
            <p:nvPr/>
          </p:nvSpPr>
          <p:spPr>
            <a:xfrm>
              <a:off x="8273071" y="2247253"/>
              <a:ext cx="1080000" cy="1080000"/>
            </a:xfrm>
            <a:prstGeom prst="ellipse">
              <a:avLst/>
            </a:prstGeom>
            <a:solidFill>
              <a:srgbClr val="FFF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104" name="Picture 32" descr="Image result for salt and pepper icon">
              <a:extLst>
                <a:ext uri="{FF2B5EF4-FFF2-40B4-BE49-F238E27FC236}">
                  <a16:creationId xmlns:a16="http://schemas.microsoft.com/office/drawing/2014/main" id="{0ADA1E23-D11B-44CD-B051-B4B232EB34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3071" y="2427253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7E3861F9-6EFD-403F-8CF1-F57431575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804813"/>
              </p:ext>
            </p:extLst>
          </p:nvPr>
        </p:nvGraphicFramePr>
        <p:xfrm>
          <a:off x="-1" y="6487160"/>
          <a:ext cx="121860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508">
                  <a:extLst>
                    <a:ext uri="{9D8B030D-6E8A-4147-A177-3AD203B41FA5}">
                      <a16:colId xmlns:a16="http://schemas.microsoft.com/office/drawing/2014/main" val="2889233286"/>
                    </a:ext>
                  </a:extLst>
                </a:gridCol>
                <a:gridCol w="1015508">
                  <a:extLst>
                    <a:ext uri="{9D8B030D-6E8A-4147-A177-3AD203B41FA5}">
                      <a16:colId xmlns:a16="http://schemas.microsoft.com/office/drawing/2014/main" val="650937644"/>
                    </a:ext>
                  </a:extLst>
                </a:gridCol>
                <a:gridCol w="1015508">
                  <a:extLst>
                    <a:ext uri="{9D8B030D-6E8A-4147-A177-3AD203B41FA5}">
                      <a16:colId xmlns:a16="http://schemas.microsoft.com/office/drawing/2014/main" val="1593127303"/>
                    </a:ext>
                  </a:extLst>
                </a:gridCol>
                <a:gridCol w="1015508">
                  <a:extLst>
                    <a:ext uri="{9D8B030D-6E8A-4147-A177-3AD203B41FA5}">
                      <a16:colId xmlns:a16="http://schemas.microsoft.com/office/drawing/2014/main" val="2213847612"/>
                    </a:ext>
                  </a:extLst>
                </a:gridCol>
                <a:gridCol w="1015508">
                  <a:extLst>
                    <a:ext uri="{9D8B030D-6E8A-4147-A177-3AD203B41FA5}">
                      <a16:colId xmlns:a16="http://schemas.microsoft.com/office/drawing/2014/main" val="2503946995"/>
                    </a:ext>
                  </a:extLst>
                </a:gridCol>
                <a:gridCol w="1015508">
                  <a:extLst>
                    <a:ext uri="{9D8B030D-6E8A-4147-A177-3AD203B41FA5}">
                      <a16:colId xmlns:a16="http://schemas.microsoft.com/office/drawing/2014/main" val="2964914626"/>
                    </a:ext>
                  </a:extLst>
                </a:gridCol>
                <a:gridCol w="1015508">
                  <a:extLst>
                    <a:ext uri="{9D8B030D-6E8A-4147-A177-3AD203B41FA5}">
                      <a16:colId xmlns:a16="http://schemas.microsoft.com/office/drawing/2014/main" val="663603970"/>
                    </a:ext>
                  </a:extLst>
                </a:gridCol>
                <a:gridCol w="1015508">
                  <a:extLst>
                    <a:ext uri="{9D8B030D-6E8A-4147-A177-3AD203B41FA5}">
                      <a16:colId xmlns:a16="http://schemas.microsoft.com/office/drawing/2014/main" val="3903687367"/>
                    </a:ext>
                  </a:extLst>
                </a:gridCol>
                <a:gridCol w="1015508">
                  <a:extLst>
                    <a:ext uri="{9D8B030D-6E8A-4147-A177-3AD203B41FA5}">
                      <a16:colId xmlns:a16="http://schemas.microsoft.com/office/drawing/2014/main" val="1667601722"/>
                    </a:ext>
                  </a:extLst>
                </a:gridCol>
                <a:gridCol w="1015508">
                  <a:extLst>
                    <a:ext uri="{9D8B030D-6E8A-4147-A177-3AD203B41FA5}">
                      <a16:colId xmlns:a16="http://schemas.microsoft.com/office/drawing/2014/main" val="577264606"/>
                    </a:ext>
                  </a:extLst>
                </a:gridCol>
                <a:gridCol w="1015508">
                  <a:extLst>
                    <a:ext uri="{9D8B030D-6E8A-4147-A177-3AD203B41FA5}">
                      <a16:colId xmlns:a16="http://schemas.microsoft.com/office/drawing/2014/main" val="2995905974"/>
                    </a:ext>
                  </a:extLst>
                </a:gridCol>
                <a:gridCol w="1015508">
                  <a:extLst>
                    <a:ext uri="{9D8B030D-6E8A-4147-A177-3AD203B41FA5}">
                      <a16:colId xmlns:a16="http://schemas.microsoft.com/office/drawing/2014/main" val="4241125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23267"/>
                  </a:ext>
                </a:extLst>
              </a:tr>
            </a:tbl>
          </a:graphicData>
        </a:graphic>
      </p:graphicFrame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4617D08B-FAD3-4E8D-AF5C-57598F36EF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19574" y="4987338"/>
            <a:ext cx="1080000" cy="1080000"/>
          </a:xfrm>
          <a:prstGeom prst="rect">
            <a:avLst/>
          </a:prstGeom>
        </p:spPr>
      </p:pic>
      <p:pic>
        <p:nvPicPr>
          <p:cNvPr id="33" name="Graphic 32" descr="Exclamation mark">
            <a:extLst>
              <a:ext uri="{FF2B5EF4-FFF2-40B4-BE49-F238E27FC236}">
                <a16:creationId xmlns:a16="http://schemas.microsoft.com/office/drawing/2014/main" id="{177A9241-7D44-472E-B11E-031F6434A9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19881" y="5078265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0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D71911-79AB-4530-A4D5-8F9D6D99BE1D}"/>
              </a:ext>
            </a:extLst>
          </p:cNvPr>
          <p:cNvSpPr/>
          <p:nvPr/>
        </p:nvSpPr>
        <p:spPr>
          <a:xfrm>
            <a:off x="0" y="0"/>
            <a:ext cx="12192000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6CF89-F9EE-4720-A268-A51049D93811}"/>
              </a:ext>
            </a:extLst>
          </p:cNvPr>
          <p:cNvSpPr/>
          <p:nvPr/>
        </p:nvSpPr>
        <p:spPr>
          <a:xfrm>
            <a:off x="8593593" y="0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EF794-8499-44C9-942C-EA54FED0FFFF}"/>
              </a:ext>
            </a:extLst>
          </p:cNvPr>
          <p:cNvSpPr/>
          <p:nvPr/>
        </p:nvSpPr>
        <p:spPr>
          <a:xfrm>
            <a:off x="9792079" y="-1"/>
            <a:ext cx="1198486" cy="73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Analytics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E2C61-60FF-4319-BA11-13FCCBFB517C}"/>
              </a:ext>
            </a:extLst>
          </p:cNvPr>
          <p:cNvSpPr/>
          <p:nvPr/>
        </p:nvSpPr>
        <p:spPr>
          <a:xfrm>
            <a:off x="10990565" y="-2"/>
            <a:ext cx="1198486" cy="736847"/>
          </a:xfrm>
          <a:prstGeom prst="rect">
            <a:avLst/>
          </a:prstGeom>
          <a:solidFill>
            <a:srgbClr val="9156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Archives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32B737-6698-475E-94F4-1272FCB57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0" r="48097"/>
          <a:stretch/>
        </p:blipFill>
        <p:spPr bwMode="auto">
          <a:xfrm>
            <a:off x="0" y="-1"/>
            <a:ext cx="1142042" cy="7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9FE48DB-4FC1-496E-8D6C-0175824E2950}"/>
              </a:ext>
            </a:extLst>
          </p:cNvPr>
          <p:cNvSpPr/>
          <p:nvPr/>
        </p:nvSpPr>
        <p:spPr>
          <a:xfrm>
            <a:off x="7392158" y="-4315"/>
            <a:ext cx="1198486" cy="736847"/>
          </a:xfrm>
          <a:prstGeom prst="rect">
            <a:avLst/>
          </a:prstGeom>
          <a:solidFill>
            <a:srgbClr val="0C2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279E04-411F-4683-9F93-4858A0B12F0C}"/>
              </a:ext>
            </a:extLst>
          </p:cNvPr>
          <p:cNvSpPr/>
          <p:nvPr/>
        </p:nvSpPr>
        <p:spPr>
          <a:xfrm>
            <a:off x="8142444" y="732531"/>
            <a:ext cx="1010699" cy="73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D2E81"/>
                </a:solidFill>
              </a:rPr>
              <a:t>Health &amp; Safety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D79DF54-67A3-482B-A830-656D43FC67CE}"/>
              </a:ext>
            </a:extLst>
          </p:cNvPr>
          <p:cNvSpPr/>
          <p:nvPr/>
        </p:nvSpPr>
        <p:spPr>
          <a:xfrm>
            <a:off x="9153143" y="732531"/>
            <a:ext cx="1010699" cy="73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D2E81"/>
                </a:solidFill>
              </a:rPr>
              <a:t>Quality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8BDBC-7ACD-4193-AFA6-80210FD64B6B}"/>
              </a:ext>
            </a:extLst>
          </p:cNvPr>
          <p:cNvSpPr/>
          <p:nvPr/>
        </p:nvSpPr>
        <p:spPr>
          <a:xfrm>
            <a:off x="10163842" y="732531"/>
            <a:ext cx="1010699" cy="73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D2E81"/>
                </a:solidFill>
              </a:rPr>
              <a:t>Cage Fill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2105CE2-FC39-4251-9464-AA65B4D082A3}"/>
              </a:ext>
            </a:extLst>
          </p:cNvPr>
          <p:cNvSpPr/>
          <p:nvPr/>
        </p:nvSpPr>
        <p:spPr>
          <a:xfrm>
            <a:off x="11175969" y="732531"/>
            <a:ext cx="1010699" cy="73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D2E81"/>
                </a:solidFill>
              </a:rPr>
              <a:t>Restaurant Impact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99301C-0430-4057-B509-D0478E716A86}"/>
              </a:ext>
            </a:extLst>
          </p:cNvPr>
          <p:cNvGrpSpPr/>
          <p:nvPr/>
        </p:nvGrpSpPr>
        <p:grpSpPr>
          <a:xfrm>
            <a:off x="-2950" y="1464816"/>
            <a:ext cx="12192000" cy="5541864"/>
            <a:chOff x="-2950" y="1464816"/>
            <a:chExt cx="12192000" cy="55418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806C90-67D4-4D2A-BD74-DC343E4D0A61}"/>
                </a:ext>
              </a:extLst>
            </p:cNvPr>
            <p:cNvSpPr/>
            <p:nvPr/>
          </p:nvSpPr>
          <p:spPr>
            <a:xfrm>
              <a:off x="-1" y="1464816"/>
              <a:ext cx="12189051" cy="1331650"/>
            </a:xfrm>
            <a:prstGeom prst="rect">
              <a:avLst/>
            </a:prstGeom>
            <a:solidFill>
              <a:srgbClr val="0D2E8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175EFB1-665A-4C6C-A1A3-29D427F8A5ED}"/>
                </a:ext>
              </a:extLst>
            </p:cNvPr>
            <p:cNvSpPr/>
            <p:nvPr/>
          </p:nvSpPr>
          <p:spPr>
            <a:xfrm>
              <a:off x="1319596" y="1770640"/>
              <a:ext cx="1499866" cy="720000"/>
            </a:xfrm>
            <a:prstGeom prst="roundRect">
              <a:avLst>
                <a:gd name="adj" fmla="val 1871"/>
              </a:avLst>
            </a:prstGeom>
            <a:solidFill>
              <a:srgbClr val="26A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ACTION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CD4CC5-7D21-4FB5-A264-C46A7B4EE2A2}"/>
                </a:ext>
              </a:extLst>
            </p:cNvPr>
            <p:cNvSpPr txBox="1"/>
            <p:nvPr/>
          </p:nvSpPr>
          <p:spPr>
            <a:xfrm>
              <a:off x="3135881" y="1945974"/>
              <a:ext cx="1737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Chicken Nuggets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27FA0D9-A90D-4A1D-A3A2-678AE56EE86C}"/>
                </a:ext>
              </a:extLst>
            </p:cNvPr>
            <p:cNvSpPr/>
            <p:nvPr/>
          </p:nvSpPr>
          <p:spPr>
            <a:xfrm>
              <a:off x="11497240" y="1954404"/>
              <a:ext cx="360000" cy="36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BD72181-9365-4498-A127-3AB7C9EB3DC7}"/>
                </a:ext>
              </a:extLst>
            </p:cNvPr>
            <p:cNvSpPr/>
            <p:nvPr/>
          </p:nvSpPr>
          <p:spPr>
            <a:xfrm>
              <a:off x="10497804" y="1954404"/>
              <a:ext cx="360000" cy="36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BA3E5F8-B57C-4DC2-AAF5-E63E20EC1EAD}"/>
                </a:ext>
              </a:extLst>
            </p:cNvPr>
            <p:cNvSpPr/>
            <p:nvPr/>
          </p:nvSpPr>
          <p:spPr>
            <a:xfrm>
              <a:off x="9508279" y="1954404"/>
              <a:ext cx="360000" cy="3600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5D41EE9-E72C-43DC-A95B-A53C8F792FC1}"/>
                </a:ext>
              </a:extLst>
            </p:cNvPr>
            <p:cNvSpPr/>
            <p:nvPr/>
          </p:nvSpPr>
          <p:spPr>
            <a:xfrm>
              <a:off x="8470743" y="1954404"/>
              <a:ext cx="360000" cy="36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D13B638-EDB3-44B2-8397-F6C744D84BEA}"/>
                </a:ext>
              </a:extLst>
            </p:cNvPr>
            <p:cNvGrpSpPr/>
            <p:nvPr/>
          </p:nvGrpSpPr>
          <p:grpSpPr>
            <a:xfrm>
              <a:off x="145330" y="1768083"/>
              <a:ext cx="720000" cy="720000"/>
              <a:chOff x="145330" y="1768083"/>
              <a:chExt cx="720000" cy="72000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FC9A3FA-3FDE-4EEE-A649-E2B1EE620AEA}"/>
                  </a:ext>
                </a:extLst>
              </p:cNvPr>
              <p:cNvSpPr/>
              <p:nvPr/>
            </p:nvSpPr>
            <p:spPr>
              <a:xfrm>
                <a:off x="145330" y="1768083"/>
                <a:ext cx="720000" cy="72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9" name="Picture 4" descr="Image result for meat ICON">
                <a:extLst>
                  <a:ext uri="{FF2B5EF4-FFF2-40B4-BE49-F238E27FC236}">
                    <a16:creationId xmlns:a16="http://schemas.microsoft.com/office/drawing/2014/main" id="{A020A3D4-D8AE-4C63-9C73-2FF1135E6F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473" y="1829661"/>
                <a:ext cx="540000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436A17C-9FCD-4A4A-8B16-8A2A685B112F}"/>
                </a:ext>
              </a:extLst>
            </p:cNvPr>
            <p:cNvGrpSpPr/>
            <p:nvPr/>
          </p:nvGrpSpPr>
          <p:grpSpPr>
            <a:xfrm>
              <a:off x="-2950" y="2858610"/>
              <a:ext cx="12189051" cy="4148070"/>
              <a:chOff x="-2950" y="2858610"/>
              <a:chExt cx="12189051" cy="414807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131A797-02F5-4566-874F-D970C219AA41}"/>
                  </a:ext>
                </a:extLst>
              </p:cNvPr>
              <p:cNvSpPr/>
              <p:nvPr/>
            </p:nvSpPr>
            <p:spPr>
              <a:xfrm>
                <a:off x="-2950" y="2858610"/>
                <a:ext cx="12189051" cy="1331650"/>
              </a:xfrm>
              <a:prstGeom prst="rect">
                <a:avLst/>
              </a:prstGeom>
              <a:solidFill>
                <a:srgbClr val="0D2E8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FB6BFD2C-C06B-4649-A9D8-F653342FBADD}"/>
                  </a:ext>
                </a:extLst>
              </p:cNvPr>
              <p:cNvSpPr/>
              <p:nvPr/>
            </p:nvSpPr>
            <p:spPr>
              <a:xfrm>
                <a:off x="1316647" y="3164434"/>
                <a:ext cx="1499866" cy="720000"/>
              </a:xfrm>
              <a:prstGeom prst="roundRect">
                <a:avLst>
                  <a:gd name="adj" fmla="val 1871"/>
                </a:avLst>
              </a:prstGeom>
              <a:solidFill>
                <a:srgbClr val="26A6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ACTION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3595904-BF85-4F5B-8414-CE8F5B029D2B}"/>
                  </a:ext>
                </a:extLst>
              </p:cNvPr>
              <p:cNvSpPr txBox="1"/>
              <p:nvPr/>
            </p:nvSpPr>
            <p:spPr>
              <a:xfrm>
                <a:off x="3135881" y="3348198"/>
                <a:ext cx="14771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Shred Lettuce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38054D4-36BD-4C24-ABA1-5101616685E6}"/>
                  </a:ext>
                </a:extLst>
              </p:cNvPr>
              <p:cNvSpPr/>
              <p:nvPr/>
            </p:nvSpPr>
            <p:spPr>
              <a:xfrm>
                <a:off x="11494291" y="3348198"/>
                <a:ext cx="360000" cy="360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E26355D-36C6-44C1-A23C-7E1A5C95BA71}"/>
                  </a:ext>
                </a:extLst>
              </p:cNvPr>
              <p:cNvSpPr/>
              <p:nvPr/>
            </p:nvSpPr>
            <p:spPr>
              <a:xfrm>
                <a:off x="10494855" y="3348198"/>
                <a:ext cx="360000" cy="360000"/>
              </a:xfrm>
              <a:prstGeom prst="ellipse">
                <a:avLst/>
              </a:prstGeom>
              <a:solidFill>
                <a:srgbClr val="00B05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1D7328A-F7D9-413F-B41B-21A61143C27E}"/>
                  </a:ext>
                </a:extLst>
              </p:cNvPr>
              <p:cNvSpPr/>
              <p:nvPr/>
            </p:nvSpPr>
            <p:spPr>
              <a:xfrm>
                <a:off x="9505330" y="3348198"/>
                <a:ext cx="360000" cy="360000"/>
              </a:xfrm>
              <a:prstGeom prst="ellipse">
                <a:avLst/>
              </a:prstGeom>
              <a:solidFill>
                <a:srgbClr val="00B05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38F119C-9C55-4251-949D-AE4A8891D3C6}"/>
                  </a:ext>
                </a:extLst>
              </p:cNvPr>
              <p:cNvSpPr/>
              <p:nvPr/>
            </p:nvSpPr>
            <p:spPr>
              <a:xfrm>
                <a:off x="8467794" y="3348198"/>
                <a:ext cx="360000" cy="360000"/>
              </a:xfrm>
              <a:prstGeom prst="ellipse">
                <a:avLst/>
              </a:prstGeom>
              <a:solidFill>
                <a:srgbClr val="00B05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733729A-610B-4152-B869-B5EEDD3EDC6E}"/>
                  </a:ext>
                </a:extLst>
              </p:cNvPr>
              <p:cNvGrpSpPr/>
              <p:nvPr/>
            </p:nvGrpSpPr>
            <p:grpSpPr>
              <a:xfrm>
                <a:off x="145330" y="3164434"/>
                <a:ext cx="720000" cy="720000"/>
                <a:chOff x="4226795" y="2247253"/>
                <a:chExt cx="1080000" cy="1080000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689901D4-6A81-4EC8-9D76-9BE99765EAA7}"/>
                    </a:ext>
                  </a:extLst>
                </p:cNvPr>
                <p:cNvSpPr/>
                <p:nvPr/>
              </p:nvSpPr>
              <p:spPr>
                <a:xfrm>
                  <a:off x="4226795" y="2247253"/>
                  <a:ext cx="1080000" cy="1080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38" name="Picture 14" descr="Image result for salad ICON">
                  <a:extLst>
                    <a:ext uri="{FF2B5EF4-FFF2-40B4-BE49-F238E27FC236}">
                      <a16:creationId xmlns:a16="http://schemas.microsoft.com/office/drawing/2014/main" id="{2AAF775C-9FB5-45F7-BA1F-5B7330E4A2F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06795" y="2427253"/>
                  <a:ext cx="72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2D8B439-8AC7-424B-9D0F-72E3C7AEF080}"/>
                  </a:ext>
                </a:extLst>
              </p:cNvPr>
              <p:cNvSpPr/>
              <p:nvPr/>
            </p:nvSpPr>
            <p:spPr>
              <a:xfrm>
                <a:off x="-2950" y="4266820"/>
                <a:ext cx="12189051" cy="1331650"/>
              </a:xfrm>
              <a:prstGeom prst="rect">
                <a:avLst/>
              </a:prstGeom>
              <a:solidFill>
                <a:srgbClr val="0D2E8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CE56A5BF-E3A7-40F1-B609-F4107B1CE26C}"/>
                  </a:ext>
                </a:extLst>
              </p:cNvPr>
              <p:cNvSpPr/>
              <p:nvPr/>
            </p:nvSpPr>
            <p:spPr>
              <a:xfrm>
                <a:off x="1316647" y="4572644"/>
                <a:ext cx="1499866" cy="720000"/>
              </a:xfrm>
              <a:prstGeom prst="roundRect">
                <a:avLst>
                  <a:gd name="adj" fmla="val 1871"/>
                </a:avLst>
              </a:prstGeom>
              <a:solidFill>
                <a:srgbClr val="26A6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ACTION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A9BD8C0-A6CE-429A-98DA-EE3D89624CD0}"/>
                  </a:ext>
                </a:extLst>
              </p:cNvPr>
              <p:cNvSpPr txBox="1"/>
              <p:nvPr/>
            </p:nvSpPr>
            <p:spPr>
              <a:xfrm>
                <a:off x="3132932" y="4747978"/>
                <a:ext cx="229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Clam Quarter Pounder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A0B7ED5-D4AC-4A85-A15F-FC2C25B016E1}"/>
                  </a:ext>
                </a:extLst>
              </p:cNvPr>
              <p:cNvSpPr/>
              <p:nvPr/>
            </p:nvSpPr>
            <p:spPr>
              <a:xfrm>
                <a:off x="11494291" y="4756408"/>
                <a:ext cx="360000" cy="360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0375E11-CD2E-402A-B6C4-EEC7B0559471}"/>
                  </a:ext>
                </a:extLst>
              </p:cNvPr>
              <p:cNvSpPr/>
              <p:nvPr/>
            </p:nvSpPr>
            <p:spPr>
              <a:xfrm>
                <a:off x="10494855" y="4756408"/>
                <a:ext cx="360000" cy="360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34917D45-9C3D-4D9B-B2CF-36FD41D607A9}"/>
                  </a:ext>
                </a:extLst>
              </p:cNvPr>
              <p:cNvSpPr/>
              <p:nvPr/>
            </p:nvSpPr>
            <p:spPr>
              <a:xfrm>
                <a:off x="9505330" y="4756408"/>
                <a:ext cx="360000" cy="3600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2A6F23B-65EB-43E3-9CAF-9F89743B0D39}"/>
                  </a:ext>
                </a:extLst>
              </p:cNvPr>
              <p:cNvSpPr/>
              <p:nvPr/>
            </p:nvSpPr>
            <p:spPr>
              <a:xfrm>
                <a:off x="8467794" y="4756408"/>
                <a:ext cx="360000" cy="360000"/>
              </a:xfrm>
              <a:prstGeom prst="ellipse">
                <a:avLst/>
              </a:prstGeom>
              <a:solidFill>
                <a:srgbClr val="00B05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870B55DB-8672-48C5-9257-46B084AE9510}"/>
                  </a:ext>
                </a:extLst>
              </p:cNvPr>
              <p:cNvGrpSpPr/>
              <p:nvPr/>
            </p:nvGrpSpPr>
            <p:grpSpPr>
              <a:xfrm>
                <a:off x="126473" y="4572644"/>
                <a:ext cx="720000" cy="720000"/>
                <a:chOff x="8273071" y="3685436"/>
                <a:chExt cx="1080000" cy="1080000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D5127FB5-2A11-4367-A824-0675A798E41D}"/>
                    </a:ext>
                  </a:extLst>
                </p:cNvPr>
                <p:cNvSpPr/>
                <p:nvPr/>
              </p:nvSpPr>
              <p:spPr>
                <a:xfrm>
                  <a:off x="8273071" y="3685436"/>
                  <a:ext cx="1080000" cy="10800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1" name="Picture 20" descr="Image result for coffee cup ICON">
                  <a:extLst>
                    <a:ext uri="{FF2B5EF4-FFF2-40B4-BE49-F238E27FC236}">
                      <a16:creationId xmlns:a16="http://schemas.microsoft.com/office/drawing/2014/main" id="{65BEEDF2-0ACB-4C90-911D-D2F2379B5D5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53071" y="3858095"/>
                  <a:ext cx="72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1A575F7-6C29-4236-A2C9-03428BA096BF}"/>
                  </a:ext>
                </a:extLst>
              </p:cNvPr>
              <p:cNvSpPr/>
              <p:nvPr/>
            </p:nvSpPr>
            <p:spPr>
              <a:xfrm>
                <a:off x="-2950" y="5675030"/>
                <a:ext cx="12189051" cy="1331650"/>
              </a:xfrm>
              <a:prstGeom prst="rect">
                <a:avLst/>
              </a:prstGeom>
              <a:solidFill>
                <a:srgbClr val="0D2E8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054365C7-A669-41EB-A7B6-3251D387D9A2}"/>
                  </a:ext>
                </a:extLst>
              </p:cNvPr>
              <p:cNvSpPr/>
              <p:nvPr/>
            </p:nvSpPr>
            <p:spPr>
              <a:xfrm>
                <a:off x="1316647" y="5980854"/>
                <a:ext cx="1499866" cy="720000"/>
              </a:xfrm>
              <a:prstGeom prst="roundRect">
                <a:avLst>
                  <a:gd name="adj" fmla="val 1871"/>
                </a:avLst>
              </a:prstGeom>
              <a:solidFill>
                <a:srgbClr val="26A6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ACTION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7B0DE11-52BC-4539-9EF3-C9E6233EE50E}"/>
                  </a:ext>
                </a:extLst>
              </p:cNvPr>
              <p:cNvSpPr txBox="1"/>
              <p:nvPr/>
            </p:nvSpPr>
            <p:spPr>
              <a:xfrm>
                <a:off x="3132932" y="6156188"/>
                <a:ext cx="1521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Clam Big Tasty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7B92115-39B8-48A4-8132-6CC4C05A5DC0}"/>
                  </a:ext>
                </a:extLst>
              </p:cNvPr>
              <p:cNvSpPr/>
              <p:nvPr/>
            </p:nvSpPr>
            <p:spPr>
              <a:xfrm>
                <a:off x="11494291" y="6164618"/>
                <a:ext cx="360000" cy="360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04404E9-F0A5-4263-9137-0885C481A0F0}"/>
                  </a:ext>
                </a:extLst>
              </p:cNvPr>
              <p:cNvSpPr/>
              <p:nvPr/>
            </p:nvSpPr>
            <p:spPr>
              <a:xfrm>
                <a:off x="10494855" y="6164618"/>
                <a:ext cx="360000" cy="360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00200E2-D0AE-4BCF-8E16-CBE7DAC3B6E9}"/>
                  </a:ext>
                </a:extLst>
              </p:cNvPr>
              <p:cNvSpPr/>
              <p:nvPr/>
            </p:nvSpPr>
            <p:spPr>
              <a:xfrm>
                <a:off x="9505330" y="6164618"/>
                <a:ext cx="360000" cy="3600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3CCB359-5836-4375-B772-5097E8D8DF9E}"/>
                  </a:ext>
                </a:extLst>
              </p:cNvPr>
              <p:cNvSpPr/>
              <p:nvPr/>
            </p:nvSpPr>
            <p:spPr>
              <a:xfrm>
                <a:off x="8467794" y="6164618"/>
                <a:ext cx="360000" cy="360000"/>
              </a:xfrm>
              <a:prstGeom prst="ellipse">
                <a:avLst/>
              </a:prstGeom>
              <a:solidFill>
                <a:srgbClr val="00B05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A074F86E-B9C5-45A9-85B1-20A59CFF39E2}"/>
                  </a:ext>
                </a:extLst>
              </p:cNvPr>
              <p:cNvGrpSpPr/>
              <p:nvPr/>
            </p:nvGrpSpPr>
            <p:grpSpPr>
              <a:xfrm>
                <a:off x="126473" y="5980854"/>
                <a:ext cx="720000" cy="720000"/>
                <a:chOff x="8273071" y="3685436"/>
                <a:chExt cx="1080000" cy="1080000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6C10A422-68F2-46FE-9034-D6E6F38C0F7E}"/>
                    </a:ext>
                  </a:extLst>
                </p:cNvPr>
                <p:cNvSpPr/>
                <p:nvPr/>
              </p:nvSpPr>
              <p:spPr>
                <a:xfrm>
                  <a:off x="8273071" y="3685436"/>
                  <a:ext cx="1080000" cy="10800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65" name="Picture 20" descr="Image result for coffee cup ICON">
                  <a:extLst>
                    <a:ext uri="{FF2B5EF4-FFF2-40B4-BE49-F238E27FC236}">
                      <a16:creationId xmlns:a16="http://schemas.microsoft.com/office/drawing/2014/main" id="{60422D1E-0E9B-487F-AAF4-5C3B3BFFEE4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53071" y="3858095"/>
                  <a:ext cx="72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5F8D1743-D51B-4508-874D-2B21266FBE5B}"/>
              </a:ext>
            </a:extLst>
          </p:cNvPr>
          <p:cNvSpPr/>
          <p:nvPr/>
        </p:nvSpPr>
        <p:spPr>
          <a:xfrm>
            <a:off x="6195147" y="-876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834AE1A-A014-4516-A74E-A9B143ADB393}"/>
              </a:ext>
            </a:extLst>
          </p:cNvPr>
          <p:cNvSpPr/>
          <p:nvPr/>
        </p:nvSpPr>
        <p:spPr>
          <a:xfrm>
            <a:off x="-2950" y="736844"/>
            <a:ext cx="3592817" cy="72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rgbClr val="0D2E81"/>
                </a:solidFill>
              </a:rPr>
              <a:t>REQUEST TRACKER</a:t>
            </a: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3149FDBC-DBC4-4120-BD9B-362F28E06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240344"/>
              </p:ext>
            </p:extLst>
          </p:nvPr>
        </p:nvGraphicFramePr>
        <p:xfrm>
          <a:off x="-1" y="6487160"/>
          <a:ext cx="121860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508">
                  <a:extLst>
                    <a:ext uri="{9D8B030D-6E8A-4147-A177-3AD203B41FA5}">
                      <a16:colId xmlns:a16="http://schemas.microsoft.com/office/drawing/2014/main" val="2889233286"/>
                    </a:ext>
                  </a:extLst>
                </a:gridCol>
                <a:gridCol w="1015508">
                  <a:extLst>
                    <a:ext uri="{9D8B030D-6E8A-4147-A177-3AD203B41FA5}">
                      <a16:colId xmlns:a16="http://schemas.microsoft.com/office/drawing/2014/main" val="650937644"/>
                    </a:ext>
                  </a:extLst>
                </a:gridCol>
                <a:gridCol w="1015508">
                  <a:extLst>
                    <a:ext uri="{9D8B030D-6E8A-4147-A177-3AD203B41FA5}">
                      <a16:colId xmlns:a16="http://schemas.microsoft.com/office/drawing/2014/main" val="1593127303"/>
                    </a:ext>
                  </a:extLst>
                </a:gridCol>
                <a:gridCol w="1015508">
                  <a:extLst>
                    <a:ext uri="{9D8B030D-6E8A-4147-A177-3AD203B41FA5}">
                      <a16:colId xmlns:a16="http://schemas.microsoft.com/office/drawing/2014/main" val="2213847612"/>
                    </a:ext>
                  </a:extLst>
                </a:gridCol>
                <a:gridCol w="1015508">
                  <a:extLst>
                    <a:ext uri="{9D8B030D-6E8A-4147-A177-3AD203B41FA5}">
                      <a16:colId xmlns:a16="http://schemas.microsoft.com/office/drawing/2014/main" val="2503946995"/>
                    </a:ext>
                  </a:extLst>
                </a:gridCol>
                <a:gridCol w="1015508">
                  <a:extLst>
                    <a:ext uri="{9D8B030D-6E8A-4147-A177-3AD203B41FA5}">
                      <a16:colId xmlns:a16="http://schemas.microsoft.com/office/drawing/2014/main" val="2964914626"/>
                    </a:ext>
                  </a:extLst>
                </a:gridCol>
                <a:gridCol w="1015508">
                  <a:extLst>
                    <a:ext uri="{9D8B030D-6E8A-4147-A177-3AD203B41FA5}">
                      <a16:colId xmlns:a16="http://schemas.microsoft.com/office/drawing/2014/main" val="663603970"/>
                    </a:ext>
                  </a:extLst>
                </a:gridCol>
                <a:gridCol w="1015508">
                  <a:extLst>
                    <a:ext uri="{9D8B030D-6E8A-4147-A177-3AD203B41FA5}">
                      <a16:colId xmlns:a16="http://schemas.microsoft.com/office/drawing/2014/main" val="3903687367"/>
                    </a:ext>
                  </a:extLst>
                </a:gridCol>
                <a:gridCol w="1015508">
                  <a:extLst>
                    <a:ext uri="{9D8B030D-6E8A-4147-A177-3AD203B41FA5}">
                      <a16:colId xmlns:a16="http://schemas.microsoft.com/office/drawing/2014/main" val="1667601722"/>
                    </a:ext>
                  </a:extLst>
                </a:gridCol>
                <a:gridCol w="1015508">
                  <a:extLst>
                    <a:ext uri="{9D8B030D-6E8A-4147-A177-3AD203B41FA5}">
                      <a16:colId xmlns:a16="http://schemas.microsoft.com/office/drawing/2014/main" val="577264606"/>
                    </a:ext>
                  </a:extLst>
                </a:gridCol>
                <a:gridCol w="1015508">
                  <a:extLst>
                    <a:ext uri="{9D8B030D-6E8A-4147-A177-3AD203B41FA5}">
                      <a16:colId xmlns:a16="http://schemas.microsoft.com/office/drawing/2014/main" val="2995905974"/>
                    </a:ext>
                  </a:extLst>
                </a:gridCol>
                <a:gridCol w="1015508">
                  <a:extLst>
                    <a:ext uri="{9D8B030D-6E8A-4147-A177-3AD203B41FA5}">
                      <a16:colId xmlns:a16="http://schemas.microsoft.com/office/drawing/2014/main" val="4241125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23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84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D71911-79AB-4530-A4D5-8F9D6D99BE1D}"/>
              </a:ext>
            </a:extLst>
          </p:cNvPr>
          <p:cNvSpPr/>
          <p:nvPr/>
        </p:nvSpPr>
        <p:spPr>
          <a:xfrm>
            <a:off x="0" y="0"/>
            <a:ext cx="12192000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6CF89-F9EE-4720-A268-A51049D93811}"/>
              </a:ext>
            </a:extLst>
          </p:cNvPr>
          <p:cNvSpPr/>
          <p:nvPr/>
        </p:nvSpPr>
        <p:spPr>
          <a:xfrm>
            <a:off x="8593593" y="0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EF794-8499-44C9-942C-EA54FED0FFFF}"/>
              </a:ext>
            </a:extLst>
          </p:cNvPr>
          <p:cNvSpPr/>
          <p:nvPr/>
        </p:nvSpPr>
        <p:spPr>
          <a:xfrm>
            <a:off x="9792079" y="-1"/>
            <a:ext cx="1198486" cy="73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Analytics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E2C61-60FF-4319-BA11-13FCCBFB517C}"/>
              </a:ext>
            </a:extLst>
          </p:cNvPr>
          <p:cNvSpPr/>
          <p:nvPr/>
        </p:nvSpPr>
        <p:spPr>
          <a:xfrm>
            <a:off x="10990565" y="-2"/>
            <a:ext cx="1198486" cy="736847"/>
          </a:xfrm>
          <a:prstGeom prst="rect">
            <a:avLst/>
          </a:prstGeom>
          <a:solidFill>
            <a:srgbClr val="9156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Archives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32B737-6698-475E-94F4-1272FCB57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0" r="48097"/>
          <a:stretch/>
        </p:blipFill>
        <p:spPr bwMode="auto">
          <a:xfrm>
            <a:off x="0" y="-1"/>
            <a:ext cx="1142042" cy="7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9FE48DB-4FC1-496E-8D6C-0175824E2950}"/>
              </a:ext>
            </a:extLst>
          </p:cNvPr>
          <p:cNvSpPr/>
          <p:nvPr/>
        </p:nvSpPr>
        <p:spPr>
          <a:xfrm>
            <a:off x="7392158" y="-4315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8D1743-D51B-4508-874D-2B21266FBE5B}"/>
              </a:ext>
            </a:extLst>
          </p:cNvPr>
          <p:cNvSpPr/>
          <p:nvPr/>
        </p:nvSpPr>
        <p:spPr>
          <a:xfrm>
            <a:off x="6195147" y="-9754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806C90-67D4-4D2A-BD74-DC343E4D0A61}"/>
              </a:ext>
            </a:extLst>
          </p:cNvPr>
          <p:cNvSpPr/>
          <p:nvPr/>
        </p:nvSpPr>
        <p:spPr>
          <a:xfrm>
            <a:off x="-1" y="1464815"/>
            <a:ext cx="12189051" cy="5393185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2800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F8BE9D-7CF9-4387-96DA-EC467870D6DA}"/>
              </a:ext>
            </a:extLst>
          </p:cNvPr>
          <p:cNvGrpSpPr/>
          <p:nvPr/>
        </p:nvGrpSpPr>
        <p:grpSpPr>
          <a:xfrm>
            <a:off x="325120" y="1847008"/>
            <a:ext cx="5415281" cy="897809"/>
            <a:chOff x="345440" y="2253846"/>
            <a:chExt cx="5415281" cy="89780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C85D3A-46F0-4413-8F70-8EEB7E2CCDB4}"/>
                </a:ext>
              </a:extLst>
            </p:cNvPr>
            <p:cNvSpPr/>
            <p:nvPr/>
          </p:nvSpPr>
          <p:spPr>
            <a:xfrm>
              <a:off x="345440" y="2253846"/>
              <a:ext cx="54152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b="0" i="0" dirty="0">
                  <a:solidFill>
                    <a:schemeClr val="bg1"/>
                  </a:solidFill>
                  <a:effectLst/>
                  <a:latin typeface="Source Sans Pro" panose="020B0503030403020204" pitchFamily="34" charset="0"/>
                </a:rPr>
                <a:t>NPI Description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56A0FE6-FEA8-487F-B11A-835767121956}"/>
                </a:ext>
              </a:extLst>
            </p:cNvPr>
            <p:cNvSpPr/>
            <p:nvPr/>
          </p:nvSpPr>
          <p:spPr>
            <a:xfrm>
              <a:off x="345441" y="2530218"/>
              <a:ext cx="5415280" cy="621437"/>
            </a:xfrm>
            <a:prstGeom prst="roundRect">
              <a:avLst/>
            </a:prstGeom>
            <a:ln>
              <a:solidFill>
                <a:srgbClr val="0C266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F1ADB9E-9831-4F54-8455-CD9D517BEDEA}"/>
              </a:ext>
            </a:extLst>
          </p:cNvPr>
          <p:cNvSpPr/>
          <p:nvPr/>
        </p:nvSpPr>
        <p:spPr>
          <a:xfrm>
            <a:off x="325121" y="2893733"/>
            <a:ext cx="54152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Supplier Name</a:t>
            </a:r>
            <a:endParaRPr lang="en-GB" sz="1200" dirty="0">
              <a:solidFill>
                <a:schemeClr val="bg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5E55601-6772-4E42-89C9-4943C427C8D0}"/>
              </a:ext>
            </a:extLst>
          </p:cNvPr>
          <p:cNvGrpSpPr/>
          <p:nvPr/>
        </p:nvGrpSpPr>
        <p:grpSpPr>
          <a:xfrm>
            <a:off x="325121" y="3871347"/>
            <a:ext cx="5415281" cy="897809"/>
            <a:chOff x="345440" y="2253846"/>
            <a:chExt cx="5415281" cy="897809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28EEB42-04BB-4AE4-9021-BB37DE2C4F1D}"/>
                </a:ext>
              </a:extLst>
            </p:cNvPr>
            <p:cNvSpPr/>
            <p:nvPr/>
          </p:nvSpPr>
          <p:spPr>
            <a:xfrm>
              <a:off x="345440" y="2253846"/>
              <a:ext cx="54152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Contact Name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C69A7F8A-41ED-446A-A048-5252991D787C}"/>
                </a:ext>
              </a:extLst>
            </p:cNvPr>
            <p:cNvSpPr/>
            <p:nvPr/>
          </p:nvSpPr>
          <p:spPr>
            <a:xfrm>
              <a:off x="345441" y="2530218"/>
              <a:ext cx="5415280" cy="621437"/>
            </a:xfrm>
            <a:prstGeom prst="roundRect">
              <a:avLst/>
            </a:prstGeom>
            <a:ln>
              <a:solidFill>
                <a:srgbClr val="0C266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76E0F98-2EAA-40A4-B89B-38F532F5187D}"/>
              </a:ext>
            </a:extLst>
          </p:cNvPr>
          <p:cNvGrpSpPr/>
          <p:nvPr/>
        </p:nvGrpSpPr>
        <p:grpSpPr>
          <a:xfrm>
            <a:off x="325118" y="4877187"/>
            <a:ext cx="5415281" cy="897809"/>
            <a:chOff x="345440" y="2253846"/>
            <a:chExt cx="5415281" cy="897809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3DD2AB9-A4FA-45F5-A938-8B066C094EFF}"/>
                </a:ext>
              </a:extLst>
            </p:cNvPr>
            <p:cNvSpPr/>
            <p:nvPr/>
          </p:nvSpPr>
          <p:spPr>
            <a:xfrm>
              <a:off x="345440" y="2253846"/>
              <a:ext cx="54152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Contact Number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FF58590B-8E97-46E6-9CE7-971F4A8D7F66}"/>
                </a:ext>
              </a:extLst>
            </p:cNvPr>
            <p:cNvSpPr/>
            <p:nvPr/>
          </p:nvSpPr>
          <p:spPr>
            <a:xfrm>
              <a:off x="345441" y="2530218"/>
              <a:ext cx="5415280" cy="621437"/>
            </a:xfrm>
            <a:prstGeom prst="roundRect">
              <a:avLst/>
            </a:prstGeom>
            <a:ln>
              <a:solidFill>
                <a:srgbClr val="0C266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71D42BA-BED9-4C23-BE0E-4B8CF6603AAF}"/>
              </a:ext>
            </a:extLst>
          </p:cNvPr>
          <p:cNvGrpSpPr/>
          <p:nvPr/>
        </p:nvGrpSpPr>
        <p:grpSpPr>
          <a:xfrm>
            <a:off x="6460281" y="1847008"/>
            <a:ext cx="5415281" cy="897809"/>
            <a:chOff x="345440" y="2253846"/>
            <a:chExt cx="5415281" cy="897809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C61FA74-4CB5-4B5D-A0AA-7D7D3BA10575}"/>
                </a:ext>
              </a:extLst>
            </p:cNvPr>
            <p:cNvSpPr/>
            <p:nvPr/>
          </p:nvSpPr>
          <p:spPr>
            <a:xfrm>
              <a:off x="345440" y="2253846"/>
              <a:ext cx="54152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Product ID (MRIN if known)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2CCF8092-0826-4238-A118-86D83528FA49}"/>
                </a:ext>
              </a:extLst>
            </p:cNvPr>
            <p:cNvSpPr/>
            <p:nvPr/>
          </p:nvSpPr>
          <p:spPr>
            <a:xfrm>
              <a:off x="345441" y="2530218"/>
              <a:ext cx="5415280" cy="621437"/>
            </a:xfrm>
            <a:prstGeom prst="roundRect">
              <a:avLst/>
            </a:prstGeom>
            <a:ln>
              <a:solidFill>
                <a:srgbClr val="0C266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386DBEA-7C25-4567-AB74-B9584C9972A6}"/>
              </a:ext>
            </a:extLst>
          </p:cNvPr>
          <p:cNvGrpSpPr/>
          <p:nvPr/>
        </p:nvGrpSpPr>
        <p:grpSpPr>
          <a:xfrm>
            <a:off x="6460278" y="2845715"/>
            <a:ext cx="5415281" cy="897809"/>
            <a:chOff x="345440" y="2253846"/>
            <a:chExt cx="5415281" cy="897809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06B488E-A63F-46DA-92FB-251A77576676}"/>
                </a:ext>
              </a:extLst>
            </p:cNvPr>
            <p:cNvSpPr/>
            <p:nvPr/>
          </p:nvSpPr>
          <p:spPr>
            <a:xfrm>
              <a:off x="345440" y="2253846"/>
              <a:ext cx="54152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Product Name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EA87691A-8FFB-4A35-AFC5-2A67587CB03F}"/>
                </a:ext>
              </a:extLst>
            </p:cNvPr>
            <p:cNvSpPr/>
            <p:nvPr/>
          </p:nvSpPr>
          <p:spPr>
            <a:xfrm>
              <a:off x="345441" y="2530218"/>
              <a:ext cx="5415280" cy="621437"/>
            </a:xfrm>
            <a:prstGeom prst="roundRect">
              <a:avLst/>
            </a:prstGeom>
            <a:ln>
              <a:solidFill>
                <a:srgbClr val="0C266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3979D4B-C427-4AEE-9BD0-A5DDFC449906}"/>
              </a:ext>
            </a:extLst>
          </p:cNvPr>
          <p:cNvGrpSpPr/>
          <p:nvPr/>
        </p:nvGrpSpPr>
        <p:grpSpPr>
          <a:xfrm>
            <a:off x="6460279" y="3844422"/>
            <a:ext cx="1616921" cy="897809"/>
            <a:chOff x="345440" y="2253846"/>
            <a:chExt cx="5415281" cy="897809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3AD07D5-81C0-45AE-8EA3-9E2A744C1D2D}"/>
                </a:ext>
              </a:extLst>
            </p:cNvPr>
            <p:cNvSpPr/>
            <p:nvPr/>
          </p:nvSpPr>
          <p:spPr>
            <a:xfrm>
              <a:off x="345440" y="2253846"/>
              <a:ext cx="54152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Length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F249B55-501B-4AA9-AF41-29DB6AA7067E}"/>
                </a:ext>
              </a:extLst>
            </p:cNvPr>
            <p:cNvSpPr/>
            <p:nvPr/>
          </p:nvSpPr>
          <p:spPr>
            <a:xfrm>
              <a:off x="345441" y="2530218"/>
              <a:ext cx="5415280" cy="621437"/>
            </a:xfrm>
            <a:prstGeom prst="roundRect">
              <a:avLst/>
            </a:prstGeom>
            <a:ln>
              <a:solidFill>
                <a:srgbClr val="0C266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66DEB44-2290-4997-9F9A-8AFA22B44E5B}"/>
              </a:ext>
            </a:extLst>
          </p:cNvPr>
          <p:cNvGrpSpPr/>
          <p:nvPr/>
        </p:nvGrpSpPr>
        <p:grpSpPr>
          <a:xfrm>
            <a:off x="6456104" y="4806971"/>
            <a:ext cx="2592282" cy="897809"/>
            <a:chOff x="345440" y="2253846"/>
            <a:chExt cx="5415281" cy="897809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4A90A84-1D66-46B8-BBBD-69FBFB1CF9A5}"/>
                </a:ext>
              </a:extLst>
            </p:cNvPr>
            <p:cNvSpPr/>
            <p:nvPr/>
          </p:nvSpPr>
          <p:spPr>
            <a:xfrm>
              <a:off x="345440" y="2253846"/>
              <a:ext cx="54152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Units per Case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5B7AF9CE-6A97-4A1C-9401-9236E82F5D8E}"/>
                </a:ext>
              </a:extLst>
            </p:cNvPr>
            <p:cNvSpPr/>
            <p:nvPr/>
          </p:nvSpPr>
          <p:spPr>
            <a:xfrm>
              <a:off x="345441" y="2530218"/>
              <a:ext cx="5415280" cy="621437"/>
            </a:xfrm>
            <a:prstGeom prst="roundRect">
              <a:avLst/>
            </a:prstGeom>
            <a:ln>
              <a:solidFill>
                <a:srgbClr val="0C266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9A01241-6854-440B-8B5F-DDAD47E91B0A}"/>
              </a:ext>
            </a:extLst>
          </p:cNvPr>
          <p:cNvGrpSpPr/>
          <p:nvPr/>
        </p:nvGrpSpPr>
        <p:grpSpPr>
          <a:xfrm>
            <a:off x="9280101" y="4795957"/>
            <a:ext cx="2592282" cy="897809"/>
            <a:chOff x="345440" y="2253846"/>
            <a:chExt cx="5415281" cy="89780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D755E2D-E5A1-45B7-B64C-0E4BB2CD2B78}"/>
                </a:ext>
              </a:extLst>
            </p:cNvPr>
            <p:cNvSpPr/>
            <p:nvPr/>
          </p:nvSpPr>
          <p:spPr>
            <a:xfrm>
              <a:off x="345440" y="2253846"/>
              <a:ext cx="54152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Inners per Case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AA83E7EA-A1B8-41D3-88A8-B3428B884AD4}"/>
                </a:ext>
              </a:extLst>
            </p:cNvPr>
            <p:cNvSpPr/>
            <p:nvPr/>
          </p:nvSpPr>
          <p:spPr>
            <a:xfrm>
              <a:off x="345441" y="2530218"/>
              <a:ext cx="5415280" cy="621437"/>
            </a:xfrm>
            <a:prstGeom prst="roundRect">
              <a:avLst/>
            </a:prstGeom>
            <a:ln>
              <a:solidFill>
                <a:srgbClr val="0C266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B63C86A-3438-42B8-9B80-D46AAC55CB88}"/>
              </a:ext>
            </a:extLst>
          </p:cNvPr>
          <p:cNvGrpSpPr/>
          <p:nvPr/>
        </p:nvGrpSpPr>
        <p:grpSpPr>
          <a:xfrm>
            <a:off x="8372004" y="3825832"/>
            <a:ext cx="1616921" cy="897809"/>
            <a:chOff x="345440" y="2253846"/>
            <a:chExt cx="5415281" cy="89780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0F671C7-B358-4639-971F-0C009AE7DA99}"/>
                </a:ext>
              </a:extLst>
            </p:cNvPr>
            <p:cNvSpPr/>
            <p:nvPr/>
          </p:nvSpPr>
          <p:spPr>
            <a:xfrm>
              <a:off x="345440" y="2253846"/>
              <a:ext cx="54152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Width</a:t>
              </a: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B9D2B78-FB1B-4020-A038-229DB1AB26EB}"/>
                </a:ext>
              </a:extLst>
            </p:cNvPr>
            <p:cNvSpPr/>
            <p:nvPr/>
          </p:nvSpPr>
          <p:spPr>
            <a:xfrm>
              <a:off x="345441" y="2530218"/>
              <a:ext cx="5415280" cy="621437"/>
            </a:xfrm>
            <a:prstGeom prst="roundRect">
              <a:avLst/>
            </a:prstGeom>
            <a:ln>
              <a:solidFill>
                <a:srgbClr val="0C266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1C58067-A44A-4EA1-BD69-4217FC64E982}"/>
              </a:ext>
            </a:extLst>
          </p:cNvPr>
          <p:cNvGrpSpPr/>
          <p:nvPr/>
        </p:nvGrpSpPr>
        <p:grpSpPr>
          <a:xfrm>
            <a:off x="10263295" y="3825832"/>
            <a:ext cx="1616921" cy="897809"/>
            <a:chOff x="345440" y="2253846"/>
            <a:chExt cx="5415281" cy="897809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450B694-E8E5-4DD6-A2AF-15623A8164E4}"/>
                </a:ext>
              </a:extLst>
            </p:cNvPr>
            <p:cNvSpPr/>
            <p:nvPr/>
          </p:nvSpPr>
          <p:spPr>
            <a:xfrm>
              <a:off x="345440" y="2253846"/>
              <a:ext cx="54152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Height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DB7F4023-4780-4EAF-BB1E-337F7EE569B6}"/>
                </a:ext>
              </a:extLst>
            </p:cNvPr>
            <p:cNvSpPr/>
            <p:nvPr/>
          </p:nvSpPr>
          <p:spPr>
            <a:xfrm>
              <a:off x="345441" y="2530218"/>
              <a:ext cx="5415280" cy="621437"/>
            </a:xfrm>
            <a:prstGeom prst="roundRect">
              <a:avLst/>
            </a:prstGeom>
            <a:ln>
              <a:solidFill>
                <a:srgbClr val="0C266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FBF34D3-3DE6-4548-9306-79EC386F1397}"/>
              </a:ext>
            </a:extLst>
          </p:cNvPr>
          <p:cNvGrpSpPr/>
          <p:nvPr/>
        </p:nvGrpSpPr>
        <p:grpSpPr>
          <a:xfrm>
            <a:off x="294641" y="3372385"/>
            <a:ext cx="5415278" cy="405511"/>
            <a:chOff x="325121" y="3400609"/>
            <a:chExt cx="5415278" cy="405511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95D0E8F-CFC6-4B10-B974-E517CDA17FCE}"/>
                </a:ext>
              </a:extLst>
            </p:cNvPr>
            <p:cNvCxnSpPr/>
            <p:nvPr/>
          </p:nvCxnSpPr>
          <p:spPr>
            <a:xfrm>
              <a:off x="406400" y="3806120"/>
              <a:ext cx="533399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D394B25-D187-4C49-BFDF-2E90788A0CE8}"/>
                </a:ext>
              </a:extLst>
            </p:cNvPr>
            <p:cNvSpPr/>
            <p:nvPr/>
          </p:nvSpPr>
          <p:spPr>
            <a:xfrm>
              <a:off x="325121" y="3400609"/>
              <a:ext cx="54152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Choose a Supplier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27B0F471-7470-461E-A59B-60353B14843F}"/>
                </a:ext>
              </a:extLst>
            </p:cNvPr>
            <p:cNvSpPr/>
            <p:nvPr/>
          </p:nvSpPr>
          <p:spPr>
            <a:xfrm rot="10800000">
              <a:off x="5425440" y="3522365"/>
              <a:ext cx="228670" cy="973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9C25AC5F-5E92-47AB-A205-E6343BC8EB65}"/>
              </a:ext>
            </a:extLst>
          </p:cNvPr>
          <p:cNvSpPr/>
          <p:nvPr/>
        </p:nvSpPr>
        <p:spPr>
          <a:xfrm>
            <a:off x="-2950" y="736844"/>
            <a:ext cx="12194950" cy="72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D2E81"/>
                </a:solidFill>
              </a:rPr>
              <a:t>NEW REQUEST</a:t>
            </a:r>
          </a:p>
        </p:txBody>
      </p:sp>
    </p:spTree>
    <p:extLst>
      <p:ext uri="{BB962C8B-B14F-4D97-AF65-F5344CB8AC3E}">
        <p14:creationId xmlns:p14="http://schemas.microsoft.com/office/powerpoint/2010/main" val="197213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D71911-79AB-4530-A4D5-8F9D6D99BE1D}"/>
              </a:ext>
            </a:extLst>
          </p:cNvPr>
          <p:cNvSpPr/>
          <p:nvPr/>
        </p:nvSpPr>
        <p:spPr>
          <a:xfrm>
            <a:off x="0" y="0"/>
            <a:ext cx="12192000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6CF89-F9EE-4720-A268-A51049D93811}"/>
              </a:ext>
            </a:extLst>
          </p:cNvPr>
          <p:cNvSpPr/>
          <p:nvPr/>
        </p:nvSpPr>
        <p:spPr>
          <a:xfrm>
            <a:off x="8593593" y="0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EF794-8499-44C9-942C-EA54FED0FFFF}"/>
              </a:ext>
            </a:extLst>
          </p:cNvPr>
          <p:cNvSpPr/>
          <p:nvPr/>
        </p:nvSpPr>
        <p:spPr>
          <a:xfrm>
            <a:off x="9792079" y="-1"/>
            <a:ext cx="1198486" cy="73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Analytics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E2C61-60FF-4319-BA11-13FCCBFB517C}"/>
              </a:ext>
            </a:extLst>
          </p:cNvPr>
          <p:cNvSpPr/>
          <p:nvPr/>
        </p:nvSpPr>
        <p:spPr>
          <a:xfrm>
            <a:off x="10990565" y="-2"/>
            <a:ext cx="1198486" cy="736847"/>
          </a:xfrm>
          <a:prstGeom prst="rect">
            <a:avLst/>
          </a:prstGeom>
          <a:solidFill>
            <a:srgbClr val="9156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Archives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32B737-6698-475E-94F4-1272FCB57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0" r="48097"/>
          <a:stretch/>
        </p:blipFill>
        <p:spPr bwMode="auto">
          <a:xfrm>
            <a:off x="0" y="-1"/>
            <a:ext cx="1142042" cy="7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E806C90-67D4-4D2A-BD74-DC343E4D0A61}"/>
              </a:ext>
            </a:extLst>
          </p:cNvPr>
          <p:cNvSpPr/>
          <p:nvPr/>
        </p:nvSpPr>
        <p:spPr>
          <a:xfrm>
            <a:off x="-1" y="1464815"/>
            <a:ext cx="12189051" cy="5393185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175EFB1-665A-4C6C-A1A3-29D427F8A5ED}"/>
              </a:ext>
            </a:extLst>
          </p:cNvPr>
          <p:cNvSpPr/>
          <p:nvPr/>
        </p:nvSpPr>
        <p:spPr>
          <a:xfrm>
            <a:off x="6794390" y="5832031"/>
            <a:ext cx="1499866" cy="72000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E48DB-4FC1-496E-8D6C-0175824E2950}"/>
              </a:ext>
            </a:extLst>
          </p:cNvPr>
          <p:cNvSpPr/>
          <p:nvPr/>
        </p:nvSpPr>
        <p:spPr>
          <a:xfrm>
            <a:off x="7392158" y="-4315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8D1743-D51B-4508-874D-2B21266FBE5B}"/>
              </a:ext>
            </a:extLst>
          </p:cNvPr>
          <p:cNvSpPr/>
          <p:nvPr/>
        </p:nvSpPr>
        <p:spPr>
          <a:xfrm>
            <a:off x="6195147" y="-9754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717316-9D8F-420B-A514-F6EEE2AEB0A8}"/>
              </a:ext>
            </a:extLst>
          </p:cNvPr>
          <p:cNvGrpSpPr/>
          <p:nvPr/>
        </p:nvGrpSpPr>
        <p:grpSpPr>
          <a:xfrm>
            <a:off x="6416465" y="2115226"/>
            <a:ext cx="5415278" cy="387755"/>
            <a:chOff x="325121" y="3480511"/>
            <a:chExt cx="5415278" cy="38775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C5E4B3E-78B8-43AC-B339-8D31F363DE36}"/>
                </a:ext>
              </a:extLst>
            </p:cNvPr>
            <p:cNvCxnSpPr/>
            <p:nvPr/>
          </p:nvCxnSpPr>
          <p:spPr>
            <a:xfrm>
              <a:off x="406400" y="3868266"/>
              <a:ext cx="533399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F3F611F-1D0E-4212-96C3-6B50C2496DC4}"/>
                </a:ext>
              </a:extLst>
            </p:cNvPr>
            <p:cNvSpPr/>
            <p:nvPr/>
          </p:nvSpPr>
          <p:spPr>
            <a:xfrm>
              <a:off x="325121" y="3480511"/>
              <a:ext cx="54152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Choose product type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8B40F81E-C2A7-4CF3-9EDD-14D2B6E89260}"/>
                </a:ext>
              </a:extLst>
            </p:cNvPr>
            <p:cNvSpPr/>
            <p:nvPr/>
          </p:nvSpPr>
          <p:spPr>
            <a:xfrm rot="10800000">
              <a:off x="5425440" y="3575633"/>
              <a:ext cx="228670" cy="973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ACE36AF-DB94-4E40-9C30-E6E5EB208866}"/>
              </a:ext>
            </a:extLst>
          </p:cNvPr>
          <p:cNvGrpSpPr/>
          <p:nvPr/>
        </p:nvGrpSpPr>
        <p:grpSpPr>
          <a:xfrm>
            <a:off x="314958" y="1769288"/>
            <a:ext cx="5415281" cy="897809"/>
            <a:chOff x="345440" y="2253846"/>
            <a:chExt cx="5415281" cy="897809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0C6DEB7-DA51-4567-B03F-E30C83909374}"/>
                </a:ext>
              </a:extLst>
            </p:cNvPr>
            <p:cNvSpPr/>
            <p:nvPr/>
          </p:nvSpPr>
          <p:spPr>
            <a:xfrm>
              <a:off x="345440" y="2253846"/>
              <a:ext cx="54152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Contact Email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B9BA5D0B-7134-4E31-B13B-6C2DD1148899}"/>
                </a:ext>
              </a:extLst>
            </p:cNvPr>
            <p:cNvSpPr/>
            <p:nvPr/>
          </p:nvSpPr>
          <p:spPr>
            <a:xfrm>
              <a:off x="345441" y="2530218"/>
              <a:ext cx="5415280" cy="621437"/>
            </a:xfrm>
            <a:prstGeom prst="roundRect">
              <a:avLst/>
            </a:prstGeom>
            <a:ln>
              <a:solidFill>
                <a:srgbClr val="0C266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DFC3E62-F580-48CD-A713-E988CADD7B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6" t="11936" r="8666" b="9354"/>
          <a:stretch/>
        </p:blipFill>
        <p:spPr>
          <a:xfrm>
            <a:off x="11519640" y="3056331"/>
            <a:ext cx="241935" cy="23241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DDD4E272-0BBE-4F6E-BA10-7942D779110A}"/>
              </a:ext>
            </a:extLst>
          </p:cNvPr>
          <p:cNvSpPr/>
          <p:nvPr/>
        </p:nvSpPr>
        <p:spPr>
          <a:xfrm>
            <a:off x="6406305" y="1764467"/>
            <a:ext cx="54152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Product Type</a:t>
            </a:r>
            <a:endParaRPr lang="en-GB" sz="1200" dirty="0">
              <a:solidFill>
                <a:schemeClr val="bg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C75F7A-1BD9-4846-AB67-7E8D904710FC}"/>
              </a:ext>
            </a:extLst>
          </p:cNvPr>
          <p:cNvGrpSpPr/>
          <p:nvPr/>
        </p:nvGrpSpPr>
        <p:grpSpPr>
          <a:xfrm>
            <a:off x="6406305" y="2993610"/>
            <a:ext cx="5415278" cy="387755"/>
            <a:chOff x="325121" y="3480511"/>
            <a:chExt cx="5415278" cy="38775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9FCEBEB-2268-4AEC-ADC7-7B81D6D76568}"/>
                </a:ext>
              </a:extLst>
            </p:cNvPr>
            <p:cNvCxnSpPr/>
            <p:nvPr/>
          </p:nvCxnSpPr>
          <p:spPr>
            <a:xfrm>
              <a:off x="406400" y="3868266"/>
              <a:ext cx="533399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C90A07E-B9E0-4E41-95DC-D8DB8444F911}"/>
                </a:ext>
              </a:extLst>
            </p:cNvPr>
            <p:cNvSpPr/>
            <p:nvPr/>
          </p:nvSpPr>
          <p:spPr>
            <a:xfrm>
              <a:off x="325121" y="3480511"/>
              <a:ext cx="54152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Can the case orientate on its side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FF823C8D-BD11-4830-9197-95D2C99548B6}"/>
              </a:ext>
            </a:extLst>
          </p:cNvPr>
          <p:cNvSpPr/>
          <p:nvPr/>
        </p:nvSpPr>
        <p:spPr>
          <a:xfrm>
            <a:off x="6396145" y="2642851"/>
            <a:ext cx="54152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Case Orientation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DCE0D93-6CE3-458B-9F96-2B95E2C62162}"/>
              </a:ext>
            </a:extLst>
          </p:cNvPr>
          <p:cNvSpPr/>
          <p:nvPr/>
        </p:nvSpPr>
        <p:spPr>
          <a:xfrm>
            <a:off x="3897745" y="5832031"/>
            <a:ext cx="1499866" cy="72000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2AE3F1-E75C-421E-9F77-6D97B470306C}"/>
              </a:ext>
            </a:extLst>
          </p:cNvPr>
          <p:cNvGrpSpPr/>
          <p:nvPr/>
        </p:nvGrpSpPr>
        <p:grpSpPr>
          <a:xfrm>
            <a:off x="314959" y="4657639"/>
            <a:ext cx="5415278" cy="387755"/>
            <a:chOff x="325121" y="3480511"/>
            <a:chExt cx="5415278" cy="387755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5CA776-2BFE-4395-96E6-1B69F4E29DB4}"/>
                </a:ext>
              </a:extLst>
            </p:cNvPr>
            <p:cNvCxnSpPr/>
            <p:nvPr/>
          </p:nvCxnSpPr>
          <p:spPr>
            <a:xfrm>
              <a:off x="406400" y="3868266"/>
              <a:ext cx="5333999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D68DD45-9EA6-4C30-B2A2-EEF157421E0D}"/>
                </a:ext>
              </a:extLst>
            </p:cNvPr>
            <p:cNvSpPr/>
            <p:nvPr/>
          </p:nvSpPr>
          <p:spPr>
            <a:xfrm>
              <a:off x="325121" y="3480511"/>
              <a:ext cx="54152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Source Sans Pro" panose="020B0503030403020204" pitchFamily="34" charset="0"/>
                </a:rPr>
                <a:t>Choose a Supplier</a:t>
              </a:r>
              <a:endParaRPr lang="en-GB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641340-3397-4B4A-8A5C-67660C3F3EF5}"/>
              </a:ext>
            </a:extLst>
          </p:cNvPr>
          <p:cNvCxnSpPr>
            <a:cxnSpLocks/>
          </p:cNvCxnSpPr>
          <p:nvPr/>
        </p:nvCxnSpPr>
        <p:spPr>
          <a:xfrm>
            <a:off x="396238" y="4354514"/>
            <a:ext cx="1142534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12C8068-B363-4FC1-A093-713934B80103}"/>
              </a:ext>
            </a:extLst>
          </p:cNvPr>
          <p:cNvSpPr/>
          <p:nvPr/>
        </p:nvSpPr>
        <p:spPr>
          <a:xfrm rot="10800000">
            <a:off x="5394960" y="4812685"/>
            <a:ext cx="228670" cy="9735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9AF31CF-254F-4679-AE2B-EA3739344A03}"/>
              </a:ext>
            </a:extLst>
          </p:cNvPr>
          <p:cNvGrpSpPr/>
          <p:nvPr/>
        </p:nvGrpSpPr>
        <p:grpSpPr>
          <a:xfrm>
            <a:off x="6390637" y="4648427"/>
            <a:ext cx="5415278" cy="387755"/>
            <a:chOff x="325121" y="3480511"/>
            <a:chExt cx="5415278" cy="38775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FFD3367-3E82-4219-A0AE-492323BE3CDF}"/>
                </a:ext>
              </a:extLst>
            </p:cNvPr>
            <p:cNvCxnSpPr/>
            <p:nvPr/>
          </p:nvCxnSpPr>
          <p:spPr>
            <a:xfrm>
              <a:off x="406400" y="3868266"/>
              <a:ext cx="5333999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A043563-2F59-48CB-AA4C-565533F66446}"/>
                </a:ext>
              </a:extLst>
            </p:cNvPr>
            <p:cNvSpPr/>
            <p:nvPr/>
          </p:nvSpPr>
          <p:spPr>
            <a:xfrm>
              <a:off x="325121" y="3480511"/>
              <a:ext cx="54152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Source Sans Pro" panose="020B0503030403020204" pitchFamily="34" charset="0"/>
                </a:rPr>
                <a:t>Choose a Product</a:t>
              </a:r>
              <a:endParaRPr lang="en-GB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4FDF290-C7AC-4D1C-8D90-BFED24DBF152}"/>
              </a:ext>
            </a:extLst>
          </p:cNvPr>
          <p:cNvSpPr/>
          <p:nvPr/>
        </p:nvSpPr>
        <p:spPr>
          <a:xfrm>
            <a:off x="396238" y="4035364"/>
            <a:ext cx="54152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Existing Product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149BD5-27F5-4C32-AE9E-25E3E7AAA868}"/>
              </a:ext>
            </a:extLst>
          </p:cNvPr>
          <p:cNvSpPr/>
          <p:nvPr/>
        </p:nvSpPr>
        <p:spPr>
          <a:xfrm>
            <a:off x="11496464" y="4005970"/>
            <a:ext cx="278978" cy="2508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70F9DC6D-78B4-4B63-A477-0B3C966CAF3E}"/>
              </a:ext>
            </a:extLst>
          </p:cNvPr>
          <p:cNvSpPr/>
          <p:nvPr/>
        </p:nvSpPr>
        <p:spPr>
          <a:xfrm rot="10800000">
            <a:off x="11516784" y="4764006"/>
            <a:ext cx="228670" cy="9735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534C905-0856-4288-BFEE-F4CCFD3CE756}"/>
              </a:ext>
            </a:extLst>
          </p:cNvPr>
          <p:cNvSpPr/>
          <p:nvPr/>
        </p:nvSpPr>
        <p:spPr>
          <a:xfrm>
            <a:off x="-2950" y="736844"/>
            <a:ext cx="12194950" cy="72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D2E81"/>
                </a:solidFill>
              </a:rPr>
              <a:t>NEW REQUEST</a:t>
            </a:r>
          </a:p>
        </p:txBody>
      </p:sp>
    </p:spTree>
    <p:extLst>
      <p:ext uri="{BB962C8B-B14F-4D97-AF65-F5344CB8AC3E}">
        <p14:creationId xmlns:p14="http://schemas.microsoft.com/office/powerpoint/2010/main" val="355504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D71911-79AB-4530-A4D5-8F9D6D99BE1D}"/>
              </a:ext>
            </a:extLst>
          </p:cNvPr>
          <p:cNvSpPr/>
          <p:nvPr/>
        </p:nvSpPr>
        <p:spPr>
          <a:xfrm>
            <a:off x="0" y="0"/>
            <a:ext cx="12192000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6CF89-F9EE-4720-A268-A51049D93811}"/>
              </a:ext>
            </a:extLst>
          </p:cNvPr>
          <p:cNvSpPr/>
          <p:nvPr/>
        </p:nvSpPr>
        <p:spPr>
          <a:xfrm>
            <a:off x="8593593" y="0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EF794-8499-44C9-942C-EA54FED0FFFF}"/>
              </a:ext>
            </a:extLst>
          </p:cNvPr>
          <p:cNvSpPr/>
          <p:nvPr/>
        </p:nvSpPr>
        <p:spPr>
          <a:xfrm>
            <a:off x="9792079" y="-1"/>
            <a:ext cx="1198486" cy="73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Analytics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E2C61-60FF-4319-BA11-13FCCBFB517C}"/>
              </a:ext>
            </a:extLst>
          </p:cNvPr>
          <p:cNvSpPr/>
          <p:nvPr/>
        </p:nvSpPr>
        <p:spPr>
          <a:xfrm>
            <a:off x="10990565" y="-2"/>
            <a:ext cx="1198486" cy="736847"/>
          </a:xfrm>
          <a:prstGeom prst="rect">
            <a:avLst/>
          </a:prstGeom>
          <a:solidFill>
            <a:srgbClr val="9156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Archives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32B737-6698-475E-94F4-1272FCB57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0" r="48097"/>
          <a:stretch/>
        </p:blipFill>
        <p:spPr bwMode="auto">
          <a:xfrm>
            <a:off x="0" y="-1"/>
            <a:ext cx="1142042" cy="7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E806C90-67D4-4D2A-BD74-DC343E4D0A61}"/>
              </a:ext>
            </a:extLst>
          </p:cNvPr>
          <p:cNvSpPr/>
          <p:nvPr/>
        </p:nvSpPr>
        <p:spPr>
          <a:xfrm>
            <a:off x="-1" y="1464815"/>
            <a:ext cx="12189051" cy="5393185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175EFB1-665A-4C6C-A1A3-29D427F8A5ED}"/>
              </a:ext>
            </a:extLst>
          </p:cNvPr>
          <p:cNvSpPr/>
          <p:nvPr/>
        </p:nvSpPr>
        <p:spPr>
          <a:xfrm>
            <a:off x="6794390" y="5832031"/>
            <a:ext cx="1499866" cy="72000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E48DB-4FC1-496E-8D6C-0175824E2950}"/>
              </a:ext>
            </a:extLst>
          </p:cNvPr>
          <p:cNvSpPr/>
          <p:nvPr/>
        </p:nvSpPr>
        <p:spPr>
          <a:xfrm>
            <a:off x="7392158" y="-4315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8D1743-D51B-4508-874D-2B21266FBE5B}"/>
              </a:ext>
            </a:extLst>
          </p:cNvPr>
          <p:cNvSpPr/>
          <p:nvPr/>
        </p:nvSpPr>
        <p:spPr>
          <a:xfrm>
            <a:off x="6195147" y="-9754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717316-9D8F-420B-A514-F6EEE2AEB0A8}"/>
              </a:ext>
            </a:extLst>
          </p:cNvPr>
          <p:cNvGrpSpPr/>
          <p:nvPr/>
        </p:nvGrpSpPr>
        <p:grpSpPr>
          <a:xfrm>
            <a:off x="6416465" y="2115226"/>
            <a:ext cx="5415278" cy="387755"/>
            <a:chOff x="325121" y="3480511"/>
            <a:chExt cx="5415278" cy="38775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C5E4B3E-78B8-43AC-B339-8D31F363DE36}"/>
                </a:ext>
              </a:extLst>
            </p:cNvPr>
            <p:cNvCxnSpPr/>
            <p:nvPr/>
          </p:nvCxnSpPr>
          <p:spPr>
            <a:xfrm>
              <a:off x="406400" y="3868266"/>
              <a:ext cx="533399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F3F611F-1D0E-4212-96C3-6B50C2496DC4}"/>
                </a:ext>
              </a:extLst>
            </p:cNvPr>
            <p:cNvSpPr/>
            <p:nvPr/>
          </p:nvSpPr>
          <p:spPr>
            <a:xfrm>
              <a:off x="325121" y="3480511"/>
              <a:ext cx="54152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Choose product type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8B40F81E-C2A7-4CF3-9EDD-14D2B6E89260}"/>
                </a:ext>
              </a:extLst>
            </p:cNvPr>
            <p:cNvSpPr/>
            <p:nvPr/>
          </p:nvSpPr>
          <p:spPr>
            <a:xfrm rot="10800000">
              <a:off x="5425440" y="3575633"/>
              <a:ext cx="228670" cy="973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ACE36AF-DB94-4E40-9C30-E6E5EB208866}"/>
              </a:ext>
            </a:extLst>
          </p:cNvPr>
          <p:cNvGrpSpPr/>
          <p:nvPr/>
        </p:nvGrpSpPr>
        <p:grpSpPr>
          <a:xfrm>
            <a:off x="314958" y="1769288"/>
            <a:ext cx="5415281" cy="897809"/>
            <a:chOff x="345440" y="2253846"/>
            <a:chExt cx="5415281" cy="897809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0C6DEB7-DA51-4567-B03F-E30C83909374}"/>
                </a:ext>
              </a:extLst>
            </p:cNvPr>
            <p:cNvSpPr/>
            <p:nvPr/>
          </p:nvSpPr>
          <p:spPr>
            <a:xfrm>
              <a:off x="345440" y="2253846"/>
              <a:ext cx="54152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Contact Email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B9BA5D0B-7134-4E31-B13B-6C2DD1148899}"/>
                </a:ext>
              </a:extLst>
            </p:cNvPr>
            <p:cNvSpPr/>
            <p:nvPr/>
          </p:nvSpPr>
          <p:spPr>
            <a:xfrm>
              <a:off x="345441" y="2530218"/>
              <a:ext cx="5415280" cy="621437"/>
            </a:xfrm>
            <a:prstGeom prst="roundRect">
              <a:avLst/>
            </a:prstGeom>
            <a:ln>
              <a:solidFill>
                <a:srgbClr val="0C266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DFC3E62-F580-48CD-A713-E988CADD7B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6" t="11936" r="8666" b="9354"/>
          <a:stretch/>
        </p:blipFill>
        <p:spPr>
          <a:xfrm>
            <a:off x="11519640" y="3056331"/>
            <a:ext cx="241935" cy="23241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DDD4E272-0BBE-4F6E-BA10-7942D779110A}"/>
              </a:ext>
            </a:extLst>
          </p:cNvPr>
          <p:cNvSpPr/>
          <p:nvPr/>
        </p:nvSpPr>
        <p:spPr>
          <a:xfrm>
            <a:off x="6406305" y="1764467"/>
            <a:ext cx="54152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Product Type</a:t>
            </a:r>
            <a:endParaRPr lang="en-GB" sz="1200" dirty="0">
              <a:solidFill>
                <a:schemeClr val="bg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C75F7A-1BD9-4846-AB67-7E8D904710FC}"/>
              </a:ext>
            </a:extLst>
          </p:cNvPr>
          <p:cNvGrpSpPr/>
          <p:nvPr/>
        </p:nvGrpSpPr>
        <p:grpSpPr>
          <a:xfrm>
            <a:off x="6406305" y="2993610"/>
            <a:ext cx="5415278" cy="387755"/>
            <a:chOff x="325121" y="3480511"/>
            <a:chExt cx="5415278" cy="38775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9FCEBEB-2268-4AEC-ADC7-7B81D6D76568}"/>
                </a:ext>
              </a:extLst>
            </p:cNvPr>
            <p:cNvCxnSpPr/>
            <p:nvPr/>
          </p:nvCxnSpPr>
          <p:spPr>
            <a:xfrm>
              <a:off x="406400" y="3868266"/>
              <a:ext cx="533399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C90A07E-B9E0-4E41-95DC-D8DB8444F911}"/>
                </a:ext>
              </a:extLst>
            </p:cNvPr>
            <p:cNvSpPr/>
            <p:nvPr/>
          </p:nvSpPr>
          <p:spPr>
            <a:xfrm>
              <a:off x="325121" y="3480511"/>
              <a:ext cx="54152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Can the case orientate on its side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FF823C8D-BD11-4830-9197-95D2C99548B6}"/>
              </a:ext>
            </a:extLst>
          </p:cNvPr>
          <p:cNvSpPr/>
          <p:nvPr/>
        </p:nvSpPr>
        <p:spPr>
          <a:xfrm>
            <a:off x="6396145" y="2642851"/>
            <a:ext cx="54152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Case Orientation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DCE0D93-6CE3-458B-9F96-2B95E2C62162}"/>
              </a:ext>
            </a:extLst>
          </p:cNvPr>
          <p:cNvSpPr/>
          <p:nvPr/>
        </p:nvSpPr>
        <p:spPr>
          <a:xfrm>
            <a:off x="3897745" y="5832031"/>
            <a:ext cx="1499866" cy="72000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2AE3F1-E75C-421E-9F77-6D97B470306C}"/>
              </a:ext>
            </a:extLst>
          </p:cNvPr>
          <p:cNvGrpSpPr/>
          <p:nvPr/>
        </p:nvGrpSpPr>
        <p:grpSpPr>
          <a:xfrm>
            <a:off x="314959" y="4657639"/>
            <a:ext cx="5415278" cy="387755"/>
            <a:chOff x="325121" y="3480511"/>
            <a:chExt cx="5415278" cy="387755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5CA776-2BFE-4395-96E6-1B69F4E29DB4}"/>
                </a:ext>
              </a:extLst>
            </p:cNvPr>
            <p:cNvCxnSpPr/>
            <p:nvPr/>
          </p:nvCxnSpPr>
          <p:spPr>
            <a:xfrm>
              <a:off x="406400" y="3868266"/>
              <a:ext cx="533399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D68DD45-9EA6-4C30-B2A2-EEF157421E0D}"/>
                </a:ext>
              </a:extLst>
            </p:cNvPr>
            <p:cNvSpPr/>
            <p:nvPr/>
          </p:nvSpPr>
          <p:spPr>
            <a:xfrm>
              <a:off x="325121" y="3480511"/>
              <a:ext cx="54152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Choose a Supplier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BA69E1E0-3456-4BB2-933A-7B88D2BB6A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6" t="11936" r="8666" b="9354"/>
          <a:stretch/>
        </p:blipFill>
        <p:spPr>
          <a:xfrm>
            <a:off x="11519640" y="4026290"/>
            <a:ext cx="241935" cy="23241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641340-3397-4B4A-8A5C-67660C3F3EF5}"/>
              </a:ext>
            </a:extLst>
          </p:cNvPr>
          <p:cNvCxnSpPr>
            <a:cxnSpLocks/>
          </p:cNvCxnSpPr>
          <p:nvPr/>
        </p:nvCxnSpPr>
        <p:spPr>
          <a:xfrm>
            <a:off x="396238" y="4354514"/>
            <a:ext cx="1142534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12C8068-B363-4FC1-A093-713934B80103}"/>
              </a:ext>
            </a:extLst>
          </p:cNvPr>
          <p:cNvSpPr/>
          <p:nvPr/>
        </p:nvSpPr>
        <p:spPr>
          <a:xfrm rot="10800000">
            <a:off x="5394960" y="4812685"/>
            <a:ext cx="228670" cy="9735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9AF31CF-254F-4679-AE2B-EA3739344A03}"/>
              </a:ext>
            </a:extLst>
          </p:cNvPr>
          <p:cNvGrpSpPr/>
          <p:nvPr/>
        </p:nvGrpSpPr>
        <p:grpSpPr>
          <a:xfrm>
            <a:off x="6390637" y="4648427"/>
            <a:ext cx="5415278" cy="387755"/>
            <a:chOff x="325121" y="3480511"/>
            <a:chExt cx="5415278" cy="38775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FFD3367-3E82-4219-A0AE-492323BE3CDF}"/>
                </a:ext>
              </a:extLst>
            </p:cNvPr>
            <p:cNvCxnSpPr/>
            <p:nvPr/>
          </p:nvCxnSpPr>
          <p:spPr>
            <a:xfrm>
              <a:off x="406400" y="3868266"/>
              <a:ext cx="533399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A043563-2F59-48CB-AA4C-565533F66446}"/>
                </a:ext>
              </a:extLst>
            </p:cNvPr>
            <p:cNvSpPr/>
            <p:nvPr/>
          </p:nvSpPr>
          <p:spPr>
            <a:xfrm>
              <a:off x="325121" y="3480511"/>
              <a:ext cx="54152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Choose a Product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4FDF290-C7AC-4D1C-8D90-BFED24DBF152}"/>
              </a:ext>
            </a:extLst>
          </p:cNvPr>
          <p:cNvSpPr/>
          <p:nvPr/>
        </p:nvSpPr>
        <p:spPr>
          <a:xfrm>
            <a:off x="396238" y="4035364"/>
            <a:ext cx="54152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Existing Product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73F9CDFF-2D12-4A9B-BA63-CAB339096EED}"/>
              </a:ext>
            </a:extLst>
          </p:cNvPr>
          <p:cNvSpPr/>
          <p:nvPr/>
        </p:nvSpPr>
        <p:spPr>
          <a:xfrm rot="10800000">
            <a:off x="11516784" y="4764006"/>
            <a:ext cx="228670" cy="9735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C719B1-A00C-4565-8798-FCC095B78C1A}"/>
              </a:ext>
            </a:extLst>
          </p:cNvPr>
          <p:cNvSpPr/>
          <p:nvPr/>
        </p:nvSpPr>
        <p:spPr>
          <a:xfrm>
            <a:off x="-2950" y="736844"/>
            <a:ext cx="12194950" cy="72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D2E81"/>
                </a:solidFill>
              </a:rPr>
              <a:t>NEW REQUEST</a:t>
            </a:r>
          </a:p>
        </p:txBody>
      </p:sp>
    </p:spTree>
    <p:extLst>
      <p:ext uri="{BB962C8B-B14F-4D97-AF65-F5344CB8AC3E}">
        <p14:creationId xmlns:p14="http://schemas.microsoft.com/office/powerpoint/2010/main" val="83964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D71911-79AB-4530-A4D5-8F9D6D99BE1D}"/>
              </a:ext>
            </a:extLst>
          </p:cNvPr>
          <p:cNvSpPr/>
          <p:nvPr/>
        </p:nvSpPr>
        <p:spPr>
          <a:xfrm>
            <a:off x="0" y="0"/>
            <a:ext cx="12192000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6CF89-F9EE-4720-A268-A51049D93811}"/>
              </a:ext>
            </a:extLst>
          </p:cNvPr>
          <p:cNvSpPr/>
          <p:nvPr/>
        </p:nvSpPr>
        <p:spPr>
          <a:xfrm>
            <a:off x="8593593" y="0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EF794-8499-44C9-942C-EA54FED0FFFF}"/>
              </a:ext>
            </a:extLst>
          </p:cNvPr>
          <p:cNvSpPr/>
          <p:nvPr/>
        </p:nvSpPr>
        <p:spPr>
          <a:xfrm>
            <a:off x="9792079" y="-1"/>
            <a:ext cx="1198486" cy="73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Analytics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E2C61-60FF-4319-BA11-13FCCBFB517C}"/>
              </a:ext>
            </a:extLst>
          </p:cNvPr>
          <p:cNvSpPr/>
          <p:nvPr/>
        </p:nvSpPr>
        <p:spPr>
          <a:xfrm>
            <a:off x="10990565" y="-2"/>
            <a:ext cx="1198486" cy="736847"/>
          </a:xfrm>
          <a:prstGeom prst="rect">
            <a:avLst/>
          </a:prstGeom>
          <a:solidFill>
            <a:srgbClr val="9156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Archives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32B737-6698-475E-94F4-1272FCB57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0" r="48097"/>
          <a:stretch/>
        </p:blipFill>
        <p:spPr bwMode="auto">
          <a:xfrm>
            <a:off x="0" y="-1"/>
            <a:ext cx="1142042" cy="7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9FE48DB-4FC1-496E-8D6C-0175824E2950}"/>
              </a:ext>
            </a:extLst>
          </p:cNvPr>
          <p:cNvSpPr/>
          <p:nvPr/>
        </p:nvSpPr>
        <p:spPr>
          <a:xfrm>
            <a:off x="7392158" y="-4315"/>
            <a:ext cx="1198486" cy="73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279E04-411F-4683-9F93-4858A0B12F0C}"/>
              </a:ext>
            </a:extLst>
          </p:cNvPr>
          <p:cNvSpPr/>
          <p:nvPr/>
        </p:nvSpPr>
        <p:spPr>
          <a:xfrm>
            <a:off x="8142444" y="732531"/>
            <a:ext cx="1010699" cy="73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D2E81"/>
                </a:solidFill>
              </a:rPr>
              <a:t>Health &amp; Safety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D79DF54-67A3-482B-A830-656D43FC67CE}"/>
              </a:ext>
            </a:extLst>
          </p:cNvPr>
          <p:cNvSpPr/>
          <p:nvPr/>
        </p:nvSpPr>
        <p:spPr>
          <a:xfrm>
            <a:off x="9153143" y="732531"/>
            <a:ext cx="1010699" cy="73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D2E81"/>
                </a:solidFill>
              </a:rPr>
              <a:t>Quality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8BDBC-7ACD-4193-AFA6-80210FD64B6B}"/>
              </a:ext>
            </a:extLst>
          </p:cNvPr>
          <p:cNvSpPr/>
          <p:nvPr/>
        </p:nvSpPr>
        <p:spPr>
          <a:xfrm>
            <a:off x="10163842" y="732531"/>
            <a:ext cx="1010699" cy="73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D2E81"/>
                </a:solidFill>
              </a:rPr>
              <a:t>Cage Fill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2105CE2-FC39-4251-9464-AA65B4D082A3}"/>
              </a:ext>
            </a:extLst>
          </p:cNvPr>
          <p:cNvSpPr/>
          <p:nvPr/>
        </p:nvSpPr>
        <p:spPr>
          <a:xfrm>
            <a:off x="11175969" y="732531"/>
            <a:ext cx="1010699" cy="73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D2E81"/>
                </a:solidFill>
              </a:rPr>
              <a:t>Restaurant Impact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806C90-67D4-4D2A-BD74-DC343E4D0A61}"/>
              </a:ext>
            </a:extLst>
          </p:cNvPr>
          <p:cNvSpPr/>
          <p:nvPr/>
        </p:nvSpPr>
        <p:spPr>
          <a:xfrm>
            <a:off x="-1" y="1464816"/>
            <a:ext cx="12189051" cy="1331650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175EFB1-665A-4C6C-A1A3-29D427F8A5ED}"/>
              </a:ext>
            </a:extLst>
          </p:cNvPr>
          <p:cNvSpPr/>
          <p:nvPr/>
        </p:nvSpPr>
        <p:spPr>
          <a:xfrm>
            <a:off x="1319596" y="1770640"/>
            <a:ext cx="1499866" cy="72000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CD4CC5-7D21-4FB5-A264-C46A7B4EE2A2}"/>
              </a:ext>
            </a:extLst>
          </p:cNvPr>
          <p:cNvSpPr txBox="1"/>
          <p:nvPr/>
        </p:nvSpPr>
        <p:spPr>
          <a:xfrm>
            <a:off x="3135881" y="1945974"/>
            <a:ext cx="173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Chicken Nuggets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7FA0D9-A90D-4A1D-A3A2-678AE56EE86C}"/>
              </a:ext>
            </a:extLst>
          </p:cNvPr>
          <p:cNvSpPr/>
          <p:nvPr/>
        </p:nvSpPr>
        <p:spPr>
          <a:xfrm>
            <a:off x="11497240" y="1954404"/>
            <a:ext cx="360000" cy="360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D72181-9365-4498-A127-3AB7C9EB3DC7}"/>
              </a:ext>
            </a:extLst>
          </p:cNvPr>
          <p:cNvSpPr/>
          <p:nvPr/>
        </p:nvSpPr>
        <p:spPr>
          <a:xfrm>
            <a:off x="10497804" y="1954404"/>
            <a:ext cx="360000" cy="360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BA3E5F8-B57C-4DC2-AAF5-E63E20EC1EAD}"/>
              </a:ext>
            </a:extLst>
          </p:cNvPr>
          <p:cNvSpPr/>
          <p:nvPr/>
        </p:nvSpPr>
        <p:spPr>
          <a:xfrm>
            <a:off x="9508279" y="1954404"/>
            <a:ext cx="360000" cy="36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D41EE9-E72C-43DC-A95B-A53C8F792FC1}"/>
              </a:ext>
            </a:extLst>
          </p:cNvPr>
          <p:cNvSpPr/>
          <p:nvPr/>
        </p:nvSpPr>
        <p:spPr>
          <a:xfrm>
            <a:off x="8470743" y="1954404"/>
            <a:ext cx="360000" cy="360000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D13B638-EDB3-44B2-8397-F6C744D84BEA}"/>
              </a:ext>
            </a:extLst>
          </p:cNvPr>
          <p:cNvGrpSpPr/>
          <p:nvPr/>
        </p:nvGrpSpPr>
        <p:grpSpPr>
          <a:xfrm>
            <a:off x="145330" y="1768083"/>
            <a:ext cx="720000" cy="720000"/>
            <a:chOff x="145330" y="1768083"/>
            <a:chExt cx="720000" cy="720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FC9A3FA-3FDE-4EEE-A649-E2B1EE620AEA}"/>
                </a:ext>
              </a:extLst>
            </p:cNvPr>
            <p:cNvSpPr/>
            <p:nvPr/>
          </p:nvSpPr>
          <p:spPr>
            <a:xfrm>
              <a:off x="145330" y="1768083"/>
              <a:ext cx="720000" cy="72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9" name="Picture 4" descr="Image result for meat ICON">
              <a:extLst>
                <a:ext uri="{FF2B5EF4-FFF2-40B4-BE49-F238E27FC236}">
                  <a16:creationId xmlns:a16="http://schemas.microsoft.com/office/drawing/2014/main" id="{A020A3D4-D8AE-4C63-9C73-2FF1135E6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473" y="1829661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8131A797-02F5-4566-874F-D970C219AA41}"/>
              </a:ext>
            </a:extLst>
          </p:cNvPr>
          <p:cNvSpPr/>
          <p:nvPr/>
        </p:nvSpPr>
        <p:spPr>
          <a:xfrm>
            <a:off x="-2950" y="2858610"/>
            <a:ext cx="12189051" cy="1331650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B6BFD2C-C06B-4649-A9D8-F653342FBADD}"/>
              </a:ext>
            </a:extLst>
          </p:cNvPr>
          <p:cNvSpPr/>
          <p:nvPr/>
        </p:nvSpPr>
        <p:spPr>
          <a:xfrm>
            <a:off x="1316647" y="3164434"/>
            <a:ext cx="1499866" cy="72000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595904-BF85-4F5B-8414-CE8F5B029D2B}"/>
              </a:ext>
            </a:extLst>
          </p:cNvPr>
          <p:cNvSpPr txBox="1"/>
          <p:nvPr/>
        </p:nvSpPr>
        <p:spPr>
          <a:xfrm>
            <a:off x="3135881" y="3348198"/>
            <a:ext cx="14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Shred Lettuce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38054D4-36BD-4C24-ABA1-5101616685E6}"/>
              </a:ext>
            </a:extLst>
          </p:cNvPr>
          <p:cNvSpPr/>
          <p:nvPr/>
        </p:nvSpPr>
        <p:spPr>
          <a:xfrm>
            <a:off x="11494291" y="3348198"/>
            <a:ext cx="360000" cy="360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E26355D-36C6-44C1-A23C-7E1A5C95BA71}"/>
              </a:ext>
            </a:extLst>
          </p:cNvPr>
          <p:cNvSpPr/>
          <p:nvPr/>
        </p:nvSpPr>
        <p:spPr>
          <a:xfrm>
            <a:off x="10494855" y="3348198"/>
            <a:ext cx="360000" cy="360000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1D7328A-F7D9-413F-B41B-21A61143C27E}"/>
              </a:ext>
            </a:extLst>
          </p:cNvPr>
          <p:cNvSpPr/>
          <p:nvPr/>
        </p:nvSpPr>
        <p:spPr>
          <a:xfrm>
            <a:off x="9505330" y="3348198"/>
            <a:ext cx="360000" cy="360000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F119C-9C55-4251-949D-AE4A8891D3C6}"/>
              </a:ext>
            </a:extLst>
          </p:cNvPr>
          <p:cNvSpPr/>
          <p:nvPr/>
        </p:nvSpPr>
        <p:spPr>
          <a:xfrm>
            <a:off x="8467794" y="3348198"/>
            <a:ext cx="360000" cy="360000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733729A-610B-4152-B869-B5EEDD3EDC6E}"/>
              </a:ext>
            </a:extLst>
          </p:cNvPr>
          <p:cNvGrpSpPr/>
          <p:nvPr/>
        </p:nvGrpSpPr>
        <p:grpSpPr>
          <a:xfrm>
            <a:off x="145330" y="3164434"/>
            <a:ext cx="720000" cy="720000"/>
            <a:chOff x="4226795" y="2247253"/>
            <a:chExt cx="1080000" cy="1080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89901D4-6A81-4EC8-9D76-9BE99765EAA7}"/>
                </a:ext>
              </a:extLst>
            </p:cNvPr>
            <p:cNvSpPr/>
            <p:nvPr/>
          </p:nvSpPr>
          <p:spPr>
            <a:xfrm>
              <a:off x="4226795" y="2247253"/>
              <a:ext cx="1080000" cy="10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8" name="Picture 14" descr="Image result for salad ICON">
              <a:extLst>
                <a:ext uri="{FF2B5EF4-FFF2-40B4-BE49-F238E27FC236}">
                  <a16:creationId xmlns:a16="http://schemas.microsoft.com/office/drawing/2014/main" id="{2AAF775C-9FB5-45F7-BA1F-5B7330E4A2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6795" y="2427253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2D8B439-8AC7-424B-9D0F-72E3C7AEF080}"/>
              </a:ext>
            </a:extLst>
          </p:cNvPr>
          <p:cNvSpPr/>
          <p:nvPr/>
        </p:nvSpPr>
        <p:spPr>
          <a:xfrm>
            <a:off x="-2950" y="4244242"/>
            <a:ext cx="12189051" cy="1331650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E56A5BF-E3A7-40F1-B609-F4107B1CE26C}"/>
              </a:ext>
            </a:extLst>
          </p:cNvPr>
          <p:cNvSpPr/>
          <p:nvPr/>
        </p:nvSpPr>
        <p:spPr>
          <a:xfrm>
            <a:off x="1316647" y="4550066"/>
            <a:ext cx="1499866" cy="72000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9BD8C0-A6CE-429A-98DA-EE3D89624CD0}"/>
              </a:ext>
            </a:extLst>
          </p:cNvPr>
          <p:cNvSpPr txBox="1"/>
          <p:nvPr/>
        </p:nvSpPr>
        <p:spPr>
          <a:xfrm>
            <a:off x="3132932" y="4725400"/>
            <a:ext cx="229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Clam Quarter Pounder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A0B7ED5-D4AC-4A85-A15F-FC2C25B016E1}"/>
              </a:ext>
            </a:extLst>
          </p:cNvPr>
          <p:cNvSpPr/>
          <p:nvPr/>
        </p:nvSpPr>
        <p:spPr>
          <a:xfrm>
            <a:off x="11494291" y="4733830"/>
            <a:ext cx="360000" cy="360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0375E11-CD2E-402A-B6C4-EEC7B0559471}"/>
              </a:ext>
            </a:extLst>
          </p:cNvPr>
          <p:cNvSpPr/>
          <p:nvPr/>
        </p:nvSpPr>
        <p:spPr>
          <a:xfrm>
            <a:off x="10494855" y="4733830"/>
            <a:ext cx="360000" cy="360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4917D45-9C3D-4D9B-B2CF-36FD41D607A9}"/>
              </a:ext>
            </a:extLst>
          </p:cNvPr>
          <p:cNvSpPr/>
          <p:nvPr/>
        </p:nvSpPr>
        <p:spPr>
          <a:xfrm>
            <a:off x="9505330" y="4733830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2A6F23B-65EB-43E3-9CAF-9F89743B0D39}"/>
              </a:ext>
            </a:extLst>
          </p:cNvPr>
          <p:cNvSpPr/>
          <p:nvPr/>
        </p:nvSpPr>
        <p:spPr>
          <a:xfrm>
            <a:off x="8467794" y="4733830"/>
            <a:ext cx="360000" cy="360000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70B55DB-8672-48C5-9257-46B084AE9510}"/>
              </a:ext>
            </a:extLst>
          </p:cNvPr>
          <p:cNvGrpSpPr/>
          <p:nvPr/>
        </p:nvGrpSpPr>
        <p:grpSpPr>
          <a:xfrm>
            <a:off x="126473" y="4550066"/>
            <a:ext cx="720000" cy="720000"/>
            <a:chOff x="8273071" y="3685436"/>
            <a:chExt cx="1080000" cy="1080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5127FB5-2A11-4367-A824-0675A798E41D}"/>
                </a:ext>
              </a:extLst>
            </p:cNvPr>
            <p:cNvSpPr/>
            <p:nvPr/>
          </p:nvSpPr>
          <p:spPr>
            <a:xfrm>
              <a:off x="8273071" y="3685436"/>
              <a:ext cx="1080000" cy="108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1" name="Picture 20" descr="Image result for coffee cup ICON">
              <a:extLst>
                <a:ext uri="{FF2B5EF4-FFF2-40B4-BE49-F238E27FC236}">
                  <a16:creationId xmlns:a16="http://schemas.microsoft.com/office/drawing/2014/main" id="{65BEEDF2-0ACB-4C90-911D-D2F2379B5D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3071" y="3858095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F1A575F7-6C29-4236-A2C9-03428BA096BF}"/>
              </a:ext>
            </a:extLst>
          </p:cNvPr>
          <p:cNvSpPr/>
          <p:nvPr/>
        </p:nvSpPr>
        <p:spPr>
          <a:xfrm>
            <a:off x="-2950" y="5641163"/>
            <a:ext cx="12189051" cy="1331650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54365C7-A669-41EB-A7B6-3251D387D9A2}"/>
              </a:ext>
            </a:extLst>
          </p:cNvPr>
          <p:cNvSpPr/>
          <p:nvPr/>
        </p:nvSpPr>
        <p:spPr>
          <a:xfrm>
            <a:off x="1316647" y="5946987"/>
            <a:ext cx="1499866" cy="72000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B0DE11-52BC-4539-9EF3-C9E6233EE50E}"/>
              </a:ext>
            </a:extLst>
          </p:cNvPr>
          <p:cNvSpPr txBox="1"/>
          <p:nvPr/>
        </p:nvSpPr>
        <p:spPr>
          <a:xfrm>
            <a:off x="3132932" y="6122321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Clam Big Tasty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7B92115-39B8-48A4-8132-6CC4C05A5DC0}"/>
              </a:ext>
            </a:extLst>
          </p:cNvPr>
          <p:cNvSpPr/>
          <p:nvPr/>
        </p:nvSpPr>
        <p:spPr>
          <a:xfrm>
            <a:off x="11494291" y="6130751"/>
            <a:ext cx="360000" cy="360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04404E9-F0A5-4263-9137-0885C481A0F0}"/>
              </a:ext>
            </a:extLst>
          </p:cNvPr>
          <p:cNvSpPr/>
          <p:nvPr/>
        </p:nvSpPr>
        <p:spPr>
          <a:xfrm>
            <a:off x="10494855" y="6130751"/>
            <a:ext cx="360000" cy="360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00200E2-D0AE-4BCF-8E16-CBE7DAC3B6E9}"/>
              </a:ext>
            </a:extLst>
          </p:cNvPr>
          <p:cNvSpPr/>
          <p:nvPr/>
        </p:nvSpPr>
        <p:spPr>
          <a:xfrm>
            <a:off x="9505330" y="6130751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3CCB359-5836-4375-B772-5097E8D8DF9E}"/>
              </a:ext>
            </a:extLst>
          </p:cNvPr>
          <p:cNvSpPr/>
          <p:nvPr/>
        </p:nvSpPr>
        <p:spPr>
          <a:xfrm>
            <a:off x="8467794" y="6130751"/>
            <a:ext cx="360000" cy="360000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074F86E-B9C5-45A9-85B1-20A59CFF39E2}"/>
              </a:ext>
            </a:extLst>
          </p:cNvPr>
          <p:cNvGrpSpPr/>
          <p:nvPr/>
        </p:nvGrpSpPr>
        <p:grpSpPr>
          <a:xfrm>
            <a:off x="126473" y="5946987"/>
            <a:ext cx="720000" cy="720000"/>
            <a:chOff x="8273071" y="3685436"/>
            <a:chExt cx="1080000" cy="108000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C10A422-68F2-46FE-9034-D6E6F38C0F7E}"/>
                </a:ext>
              </a:extLst>
            </p:cNvPr>
            <p:cNvSpPr/>
            <p:nvPr/>
          </p:nvSpPr>
          <p:spPr>
            <a:xfrm>
              <a:off x="8273071" y="3685436"/>
              <a:ext cx="1080000" cy="108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5" name="Picture 20" descr="Image result for coffee cup ICON">
              <a:extLst>
                <a:ext uri="{FF2B5EF4-FFF2-40B4-BE49-F238E27FC236}">
                  <a16:creationId xmlns:a16="http://schemas.microsoft.com/office/drawing/2014/main" id="{60422D1E-0E9B-487F-AAF4-5C3B3BFFEE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3071" y="3858095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5F8D1743-D51B-4508-874D-2B21266FBE5B}"/>
              </a:ext>
            </a:extLst>
          </p:cNvPr>
          <p:cNvSpPr/>
          <p:nvPr/>
        </p:nvSpPr>
        <p:spPr>
          <a:xfrm>
            <a:off x="6195147" y="-876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688DC0D-9977-47A9-BCCA-E54E11CE239C}"/>
              </a:ext>
            </a:extLst>
          </p:cNvPr>
          <p:cNvSpPr/>
          <p:nvPr/>
        </p:nvSpPr>
        <p:spPr>
          <a:xfrm>
            <a:off x="-2950" y="736844"/>
            <a:ext cx="3592817" cy="72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rgbClr val="0D2E81"/>
                </a:solidFill>
              </a:rPr>
              <a:t>REQUEST TRACKER</a:t>
            </a:r>
          </a:p>
        </p:txBody>
      </p:sp>
    </p:spTree>
    <p:extLst>
      <p:ext uri="{BB962C8B-B14F-4D97-AF65-F5344CB8AC3E}">
        <p14:creationId xmlns:p14="http://schemas.microsoft.com/office/powerpoint/2010/main" val="426535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D71911-79AB-4530-A4D5-8F9D6D99BE1D}"/>
              </a:ext>
            </a:extLst>
          </p:cNvPr>
          <p:cNvSpPr/>
          <p:nvPr/>
        </p:nvSpPr>
        <p:spPr>
          <a:xfrm>
            <a:off x="0" y="0"/>
            <a:ext cx="12192000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6CF89-F9EE-4720-A268-A51049D93811}"/>
              </a:ext>
            </a:extLst>
          </p:cNvPr>
          <p:cNvSpPr/>
          <p:nvPr/>
        </p:nvSpPr>
        <p:spPr>
          <a:xfrm>
            <a:off x="8593593" y="0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EF794-8499-44C9-942C-EA54FED0FFFF}"/>
              </a:ext>
            </a:extLst>
          </p:cNvPr>
          <p:cNvSpPr/>
          <p:nvPr/>
        </p:nvSpPr>
        <p:spPr>
          <a:xfrm>
            <a:off x="9792079" y="-1"/>
            <a:ext cx="1198486" cy="73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Analytics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E2C61-60FF-4319-BA11-13FCCBFB517C}"/>
              </a:ext>
            </a:extLst>
          </p:cNvPr>
          <p:cNvSpPr/>
          <p:nvPr/>
        </p:nvSpPr>
        <p:spPr>
          <a:xfrm>
            <a:off x="10990565" y="-2"/>
            <a:ext cx="1198486" cy="736847"/>
          </a:xfrm>
          <a:prstGeom prst="rect">
            <a:avLst/>
          </a:prstGeom>
          <a:solidFill>
            <a:srgbClr val="9156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Archives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32B737-6698-475E-94F4-1272FCB57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0" r="48097"/>
          <a:stretch/>
        </p:blipFill>
        <p:spPr bwMode="auto">
          <a:xfrm>
            <a:off x="0" y="-1"/>
            <a:ext cx="1142042" cy="7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9FE48DB-4FC1-496E-8D6C-0175824E2950}"/>
              </a:ext>
            </a:extLst>
          </p:cNvPr>
          <p:cNvSpPr/>
          <p:nvPr/>
        </p:nvSpPr>
        <p:spPr>
          <a:xfrm>
            <a:off x="7392158" y="-4315"/>
            <a:ext cx="1198486" cy="73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279E04-411F-4683-9F93-4858A0B12F0C}"/>
              </a:ext>
            </a:extLst>
          </p:cNvPr>
          <p:cNvSpPr/>
          <p:nvPr/>
        </p:nvSpPr>
        <p:spPr>
          <a:xfrm>
            <a:off x="8142444" y="732531"/>
            <a:ext cx="1010699" cy="73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D2E81"/>
                </a:solidFill>
              </a:rPr>
              <a:t>Health &amp; Safety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D79DF54-67A3-482B-A830-656D43FC67CE}"/>
              </a:ext>
            </a:extLst>
          </p:cNvPr>
          <p:cNvSpPr/>
          <p:nvPr/>
        </p:nvSpPr>
        <p:spPr>
          <a:xfrm>
            <a:off x="9153143" y="732531"/>
            <a:ext cx="1010699" cy="73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D2E81"/>
                </a:solidFill>
              </a:rPr>
              <a:t>Quality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8BDBC-7ACD-4193-AFA6-80210FD64B6B}"/>
              </a:ext>
            </a:extLst>
          </p:cNvPr>
          <p:cNvSpPr/>
          <p:nvPr/>
        </p:nvSpPr>
        <p:spPr>
          <a:xfrm>
            <a:off x="10163842" y="732531"/>
            <a:ext cx="1010699" cy="73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D2E81"/>
                </a:solidFill>
              </a:rPr>
              <a:t>Cage Fill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2105CE2-FC39-4251-9464-AA65B4D082A3}"/>
              </a:ext>
            </a:extLst>
          </p:cNvPr>
          <p:cNvSpPr/>
          <p:nvPr/>
        </p:nvSpPr>
        <p:spPr>
          <a:xfrm>
            <a:off x="11175969" y="732531"/>
            <a:ext cx="1010699" cy="73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D2E81"/>
                </a:solidFill>
              </a:rPr>
              <a:t>Restaurant Impact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806C90-67D4-4D2A-BD74-DC343E4D0A61}"/>
              </a:ext>
            </a:extLst>
          </p:cNvPr>
          <p:cNvSpPr/>
          <p:nvPr/>
        </p:nvSpPr>
        <p:spPr>
          <a:xfrm>
            <a:off x="-1" y="1724463"/>
            <a:ext cx="12189051" cy="1331650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175EFB1-665A-4C6C-A1A3-29D427F8A5ED}"/>
              </a:ext>
            </a:extLst>
          </p:cNvPr>
          <p:cNvSpPr/>
          <p:nvPr/>
        </p:nvSpPr>
        <p:spPr>
          <a:xfrm>
            <a:off x="1319596" y="2030287"/>
            <a:ext cx="1499866" cy="72000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CD4CC5-7D21-4FB5-A264-C46A7B4EE2A2}"/>
              </a:ext>
            </a:extLst>
          </p:cNvPr>
          <p:cNvSpPr txBox="1"/>
          <p:nvPr/>
        </p:nvSpPr>
        <p:spPr>
          <a:xfrm>
            <a:off x="3135881" y="2205621"/>
            <a:ext cx="173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Chicken Nuggets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7FA0D9-A90D-4A1D-A3A2-678AE56EE86C}"/>
              </a:ext>
            </a:extLst>
          </p:cNvPr>
          <p:cNvSpPr/>
          <p:nvPr/>
        </p:nvSpPr>
        <p:spPr>
          <a:xfrm>
            <a:off x="11497240" y="2214051"/>
            <a:ext cx="360000" cy="360000"/>
          </a:xfrm>
          <a:prstGeom prst="ellipse">
            <a:avLst/>
          </a:prstGeom>
          <a:solidFill>
            <a:srgbClr val="26A69A"/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D72181-9365-4498-A127-3AB7C9EB3DC7}"/>
              </a:ext>
            </a:extLst>
          </p:cNvPr>
          <p:cNvSpPr/>
          <p:nvPr/>
        </p:nvSpPr>
        <p:spPr>
          <a:xfrm>
            <a:off x="10497804" y="2214051"/>
            <a:ext cx="360000" cy="360000"/>
          </a:xfrm>
          <a:prstGeom prst="ellipse">
            <a:avLst/>
          </a:prstGeom>
          <a:solidFill>
            <a:srgbClr val="26A69A"/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BA3E5F8-B57C-4DC2-AAF5-E63E20EC1EAD}"/>
              </a:ext>
            </a:extLst>
          </p:cNvPr>
          <p:cNvSpPr/>
          <p:nvPr/>
        </p:nvSpPr>
        <p:spPr>
          <a:xfrm>
            <a:off x="9508279" y="2214051"/>
            <a:ext cx="360000" cy="36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D41EE9-E72C-43DC-A95B-A53C8F792FC1}"/>
              </a:ext>
            </a:extLst>
          </p:cNvPr>
          <p:cNvSpPr/>
          <p:nvPr/>
        </p:nvSpPr>
        <p:spPr>
          <a:xfrm>
            <a:off x="8470743" y="2214051"/>
            <a:ext cx="360000" cy="360000"/>
          </a:xfrm>
          <a:prstGeom prst="ellipse">
            <a:avLst/>
          </a:prstGeom>
          <a:solidFill>
            <a:srgbClr val="26A69A"/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D13B638-EDB3-44B2-8397-F6C744D84BEA}"/>
              </a:ext>
            </a:extLst>
          </p:cNvPr>
          <p:cNvGrpSpPr/>
          <p:nvPr/>
        </p:nvGrpSpPr>
        <p:grpSpPr>
          <a:xfrm>
            <a:off x="145330" y="2027730"/>
            <a:ext cx="720000" cy="720000"/>
            <a:chOff x="145330" y="1768083"/>
            <a:chExt cx="720000" cy="720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FC9A3FA-3FDE-4EEE-A649-E2B1EE620AEA}"/>
                </a:ext>
              </a:extLst>
            </p:cNvPr>
            <p:cNvSpPr/>
            <p:nvPr/>
          </p:nvSpPr>
          <p:spPr>
            <a:xfrm>
              <a:off x="145330" y="1768083"/>
              <a:ext cx="720000" cy="72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9" name="Picture 4" descr="Image result for meat ICON">
              <a:extLst>
                <a:ext uri="{FF2B5EF4-FFF2-40B4-BE49-F238E27FC236}">
                  <a16:creationId xmlns:a16="http://schemas.microsoft.com/office/drawing/2014/main" id="{A020A3D4-D8AE-4C63-9C73-2FF1135E6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473" y="1829661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8131A797-02F5-4566-874F-D970C219AA41}"/>
              </a:ext>
            </a:extLst>
          </p:cNvPr>
          <p:cNvSpPr/>
          <p:nvPr/>
        </p:nvSpPr>
        <p:spPr>
          <a:xfrm>
            <a:off x="-2950" y="3400476"/>
            <a:ext cx="12189051" cy="1331650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B6BFD2C-C06B-4649-A9D8-F653342FBADD}"/>
              </a:ext>
            </a:extLst>
          </p:cNvPr>
          <p:cNvSpPr/>
          <p:nvPr/>
        </p:nvSpPr>
        <p:spPr>
          <a:xfrm>
            <a:off x="1316647" y="3706300"/>
            <a:ext cx="1499866" cy="72000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595904-BF85-4F5B-8414-CE8F5B029D2B}"/>
              </a:ext>
            </a:extLst>
          </p:cNvPr>
          <p:cNvSpPr txBox="1"/>
          <p:nvPr/>
        </p:nvSpPr>
        <p:spPr>
          <a:xfrm>
            <a:off x="3135881" y="3890064"/>
            <a:ext cx="14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Shred Lettuce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38054D4-36BD-4C24-ABA1-5101616685E6}"/>
              </a:ext>
            </a:extLst>
          </p:cNvPr>
          <p:cNvSpPr/>
          <p:nvPr/>
        </p:nvSpPr>
        <p:spPr>
          <a:xfrm>
            <a:off x="11494291" y="3890064"/>
            <a:ext cx="360000" cy="360000"/>
          </a:xfrm>
          <a:prstGeom prst="ellipse">
            <a:avLst/>
          </a:prstGeom>
          <a:solidFill>
            <a:srgbClr val="26A69A"/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E26355D-36C6-44C1-A23C-7E1A5C95BA71}"/>
              </a:ext>
            </a:extLst>
          </p:cNvPr>
          <p:cNvSpPr/>
          <p:nvPr/>
        </p:nvSpPr>
        <p:spPr>
          <a:xfrm>
            <a:off x="10494855" y="3890064"/>
            <a:ext cx="360000" cy="360000"/>
          </a:xfrm>
          <a:prstGeom prst="ellipse">
            <a:avLst/>
          </a:prstGeom>
          <a:solidFill>
            <a:srgbClr val="26A69A"/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1D7328A-F7D9-413F-B41B-21A61143C27E}"/>
              </a:ext>
            </a:extLst>
          </p:cNvPr>
          <p:cNvSpPr/>
          <p:nvPr/>
        </p:nvSpPr>
        <p:spPr>
          <a:xfrm>
            <a:off x="9505330" y="3890064"/>
            <a:ext cx="360000" cy="360000"/>
          </a:xfrm>
          <a:prstGeom prst="ellipse">
            <a:avLst/>
          </a:prstGeom>
          <a:solidFill>
            <a:srgbClr val="26A69A"/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F119C-9C55-4251-949D-AE4A8891D3C6}"/>
              </a:ext>
            </a:extLst>
          </p:cNvPr>
          <p:cNvSpPr/>
          <p:nvPr/>
        </p:nvSpPr>
        <p:spPr>
          <a:xfrm>
            <a:off x="8467794" y="3890064"/>
            <a:ext cx="360000" cy="360000"/>
          </a:xfrm>
          <a:prstGeom prst="ellipse">
            <a:avLst/>
          </a:prstGeom>
          <a:solidFill>
            <a:srgbClr val="26A69A"/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733729A-610B-4152-B869-B5EEDD3EDC6E}"/>
              </a:ext>
            </a:extLst>
          </p:cNvPr>
          <p:cNvGrpSpPr/>
          <p:nvPr/>
        </p:nvGrpSpPr>
        <p:grpSpPr>
          <a:xfrm>
            <a:off x="145330" y="3706300"/>
            <a:ext cx="720000" cy="720000"/>
            <a:chOff x="4226795" y="2247253"/>
            <a:chExt cx="1080000" cy="1080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89901D4-6A81-4EC8-9D76-9BE99765EAA7}"/>
                </a:ext>
              </a:extLst>
            </p:cNvPr>
            <p:cNvSpPr/>
            <p:nvPr/>
          </p:nvSpPr>
          <p:spPr>
            <a:xfrm>
              <a:off x="4226795" y="2247253"/>
              <a:ext cx="1080000" cy="10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8" name="Picture 14" descr="Image result for salad ICON">
              <a:extLst>
                <a:ext uri="{FF2B5EF4-FFF2-40B4-BE49-F238E27FC236}">
                  <a16:creationId xmlns:a16="http://schemas.microsoft.com/office/drawing/2014/main" id="{2AAF775C-9FB5-45F7-BA1F-5B7330E4A2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6795" y="2427253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2D8B439-8AC7-424B-9D0F-72E3C7AEF080}"/>
              </a:ext>
            </a:extLst>
          </p:cNvPr>
          <p:cNvSpPr/>
          <p:nvPr/>
        </p:nvSpPr>
        <p:spPr>
          <a:xfrm>
            <a:off x="-2950" y="5068328"/>
            <a:ext cx="12189051" cy="1331650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E56A5BF-E3A7-40F1-B609-F4107B1CE26C}"/>
              </a:ext>
            </a:extLst>
          </p:cNvPr>
          <p:cNvSpPr/>
          <p:nvPr/>
        </p:nvSpPr>
        <p:spPr>
          <a:xfrm>
            <a:off x="1316647" y="5374152"/>
            <a:ext cx="1499866" cy="72000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9BD8C0-A6CE-429A-98DA-EE3D89624CD0}"/>
              </a:ext>
            </a:extLst>
          </p:cNvPr>
          <p:cNvSpPr txBox="1"/>
          <p:nvPr/>
        </p:nvSpPr>
        <p:spPr>
          <a:xfrm>
            <a:off x="3132932" y="5549486"/>
            <a:ext cx="229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Clam Quarter Pounder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A0B7ED5-D4AC-4A85-A15F-FC2C25B016E1}"/>
              </a:ext>
            </a:extLst>
          </p:cNvPr>
          <p:cNvSpPr/>
          <p:nvPr/>
        </p:nvSpPr>
        <p:spPr>
          <a:xfrm>
            <a:off x="11494291" y="5557916"/>
            <a:ext cx="360000" cy="36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0375E11-CD2E-402A-B6C4-EEC7B0559471}"/>
              </a:ext>
            </a:extLst>
          </p:cNvPr>
          <p:cNvSpPr/>
          <p:nvPr/>
        </p:nvSpPr>
        <p:spPr>
          <a:xfrm>
            <a:off x="10494855" y="5557916"/>
            <a:ext cx="360000" cy="36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4917D45-9C3D-4D9B-B2CF-36FD41D607A9}"/>
              </a:ext>
            </a:extLst>
          </p:cNvPr>
          <p:cNvSpPr/>
          <p:nvPr/>
        </p:nvSpPr>
        <p:spPr>
          <a:xfrm>
            <a:off x="9505330" y="5557916"/>
            <a:ext cx="360000" cy="360000"/>
          </a:xfrm>
          <a:prstGeom prst="ellipse">
            <a:avLst/>
          </a:prstGeom>
          <a:solidFill>
            <a:srgbClr val="26A69A"/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2A6F23B-65EB-43E3-9CAF-9F89743B0D39}"/>
              </a:ext>
            </a:extLst>
          </p:cNvPr>
          <p:cNvSpPr/>
          <p:nvPr/>
        </p:nvSpPr>
        <p:spPr>
          <a:xfrm>
            <a:off x="8467794" y="5557916"/>
            <a:ext cx="360000" cy="360000"/>
          </a:xfrm>
          <a:prstGeom prst="ellipse">
            <a:avLst/>
          </a:prstGeom>
          <a:solidFill>
            <a:srgbClr val="26A69A"/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70B55DB-8672-48C5-9257-46B084AE9510}"/>
              </a:ext>
            </a:extLst>
          </p:cNvPr>
          <p:cNvGrpSpPr/>
          <p:nvPr/>
        </p:nvGrpSpPr>
        <p:grpSpPr>
          <a:xfrm>
            <a:off x="126473" y="5374152"/>
            <a:ext cx="720000" cy="720000"/>
            <a:chOff x="8273071" y="3685436"/>
            <a:chExt cx="1080000" cy="1080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5127FB5-2A11-4367-A824-0675A798E41D}"/>
                </a:ext>
              </a:extLst>
            </p:cNvPr>
            <p:cNvSpPr/>
            <p:nvPr/>
          </p:nvSpPr>
          <p:spPr>
            <a:xfrm>
              <a:off x="8273071" y="3685436"/>
              <a:ext cx="1080000" cy="108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1" name="Picture 20" descr="Image result for coffee cup ICON">
              <a:extLst>
                <a:ext uri="{FF2B5EF4-FFF2-40B4-BE49-F238E27FC236}">
                  <a16:creationId xmlns:a16="http://schemas.microsoft.com/office/drawing/2014/main" id="{65BEEDF2-0ACB-4C90-911D-D2F2379B5D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3071" y="3858095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5F8D1743-D51B-4508-874D-2B21266FBE5B}"/>
              </a:ext>
            </a:extLst>
          </p:cNvPr>
          <p:cNvSpPr/>
          <p:nvPr/>
        </p:nvSpPr>
        <p:spPr>
          <a:xfrm>
            <a:off x="6195147" y="-876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EE2793D-FC6C-4DDA-BC52-AB612D113D71}"/>
              </a:ext>
            </a:extLst>
          </p:cNvPr>
          <p:cNvSpPr txBox="1"/>
          <p:nvPr/>
        </p:nvSpPr>
        <p:spPr>
          <a:xfrm>
            <a:off x="-2951" y="1485597"/>
            <a:ext cx="12189049" cy="27699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</a:rPr>
              <a:t>REJECTED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EF4314-8880-45CE-9277-B5A48A9ED7E1}"/>
              </a:ext>
            </a:extLst>
          </p:cNvPr>
          <p:cNvSpPr txBox="1"/>
          <p:nvPr/>
        </p:nvSpPr>
        <p:spPr>
          <a:xfrm>
            <a:off x="0" y="3137890"/>
            <a:ext cx="12195931" cy="276999"/>
          </a:xfrm>
          <a:prstGeom prst="rect">
            <a:avLst/>
          </a:prstGeom>
          <a:solidFill>
            <a:srgbClr val="1B736B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</a:rPr>
              <a:t>APPROVED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AF3A33-109B-468E-90F8-717E5D4AC09F}"/>
              </a:ext>
            </a:extLst>
          </p:cNvPr>
          <p:cNvSpPr txBox="1"/>
          <p:nvPr/>
        </p:nvSpPr>
        <p:spPr>
          <a:xfrm>
            <a:off x="-2953" y="4804934"/>
            <a:ext cx="12195931" cy="27699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</a:rPr>
              <a:t>RECOMMEND NO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C20DAA1-BCAA-4973-865C-1936807E530A}"/>
              </a:ext>
            </a:extLst>
          </p:cNvPr>
          <p:cNvSpPr/>
          <p:nvPr/>
        </p:nvSpPr>
        <p:spPr>
          <a:xfrm>
            <a:off x="-2950" y="736844"/>
            <a:ext cx="3592817" cy="72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rgbClr val="0D2E81"/>
                </a:solidFill>
              </a:rPr>
              <a:t>ARCHIVES</a:t>
            </a:r>
          </a:p>
        </p:txBody>
      </p:sp>
    </p:spTree>
    <p:extLst>
      <p:ext uri="{BB962C8B-B14F-4D97-AF65-F5344CB8AC3E}">
        <p14:creationId xmlns:p14="http://schemas.microsoft.com/office/powerpoint/2010/main" val="87755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D71911-79AB-4530-A4D5-8F9D6D99BE1D}"/>
              </a:ext>
            </a:extLst>
          </p:cNvPr>
          <p:cNvSpPr/>
          <p:nvPr/>
        </p:nvSpPr>
        <p:spPr>
          <a:xfrm>
            <a:off x="0" y="0"/>
            <a:ext cx="12192000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6CF89-F9EE-4720-A268-A51049D93811}"/>
              </a:ext>
            </a:extLst>
          </p:cNvPr>
          <p:cNvSpPr/>
          <p:nvPr/>
        </p:nvSpPr>
        <p:spPr>
          <a:xfrm>
            <a:off x="8593593" y="0"/>
            <a:ext cx="1198486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EF794-8499-44C9-942C-EA54FED0FFFF}"/>
              </a:ext>
            </a:extLst>
          </p:cNvPr>
          <p:cNvSpPr/>
          <p:nvPr/>
        </p:nvSpPr>
        <p:spPr>
          <a:xfrm>
            <a:off x="9792079" y="-1"/>
            <a:ext cx="1198486" cy="73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Analytics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E2C61-60FF-4319-BA11-13FCCBFB517C}"/>
              </a:ext>
            </a:extLst>
          </p:cNvPr>
          <p:cNvSpPr/>
          <p:nvPr/>
        </p:nvSpPr>
        <p:spPr>
          <a:xfrm>
            <a:off x="10990565" y="-2"/>
            <a:ext cx="1198486" cy="736847"/>
          </a:xfrm>
          <a:prstGeom prst="rect">
            <a:avLst/>
          </a:prstGeom>
          <a:solidFill>
            <a:srgbClr val="9156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Archives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32B737-6698-475E-94F4-1272FCB57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0" r="48097"/>
          <a:stretch/>
        </p:blipFill>
        <p:spPr bwMode="auto">
          <a:xfrm>
            <a:off x="0" y="-1"/>
            <a:ext cx="1142042" cy="7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E806C90-67D4-4D2A-BD74-DC343E4D0A61}"/>
              </a:ext>
            </a:extLst>
          </p:cNvPr>
          <p:cNvSpPr/>
          <p:nvPr/>
        </p:nvSpPr>
        <p:spPr>
          <a:xfrm>
            <a:off x="-1" y="1464816"/>
            <a:ext cx="12189051" cy="1331650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175EFB1-665A-4C6C-A1A3-29D427F8A5ED}"/>
              </a:ext>
            </a:extLst>
          </p:cNvPr>
          <p:cNvSpPr/>
          <p:nvPr/>
        </p:nvSpPr>
        <p:spPr>
          <a:xfrm>
            <a:off x="1319596" y="1770640"/>
            <a:ext cx="1499866" cy="72000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CD4CC5-7D21-4FB5-A264-C46A7B4EE2A2}"/>
              </a:ext>
            </a:extLst>
          </p:cNvPr>
          <p:cNvSpPr txBox="1"/>
          <p:nvPr/>
        </p:nvSpPr>
        <p:spPr>
          <a:xfrm>
            <a:off x="3135881" y="1945974"/>
            <a:ext cx="173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Chicken Nuggets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7FA0D9-A90D-4A1D-A3A2-678AE56EE86C}"/>
              </a:ext>
            </a:extLst>
          </p:cNvPr>
          <p:cNvSpPr/>
          <p:nvPr/>
        </p:nvSpPr>
        <p:spPr>
          <a:xfrm>
            <a:off x="11497240" y="1954404"/>
            <a:ext cx="360000" cy="360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D72181-9365-4498-A127-3AB7C9EB3DC7}"/>
              </a:ext>
            </a:extLst>
          </p:cNvPr>
          <p:cNvSpPr/>
          <p:nvPr/>
        </p:nvSpPr>
        <p:spPr>
          <a:xfrm>
            <a:off x="10497804" y="1954404"/>
            <a:ext cx="360000" cy="360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BA3E5F8-B57C-4DC2-AAF5-E63E20EC1EAD}"/>
              </a:ext>
            </a:extLst>
          </p:cNvPr>
          <p:cNvSpPr/>
          <p:nvPr/>
        </p:nvSpPr>
        <p:spPr>
          <a:xfrm>
            <a:off x="9508279" y="1954404"/>
            <a:ext cx="360000" cy="36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D41EE9-E72C-43DC-A95B-A53C8F792FC1}"/>
              </a:ext>
            </a:extLst>
          </p:cNvPr>
          <p:cNvSpPr/>
          <p:nvPr/>
        </p:nvSpPr>
        <p:spPr>
          <a:xfrm>
            <a:off x="8470743" y="1954404"/>
            <a:ext cx="360000" cy="360000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FC9A3FA-3FDE-4EEE-A649-E2B1EE620AEA}"/>
              </a:ext>
            </a:extLst>
          </p:cNvPr>
          <p:cNvSpPr/>
          <p:nvPr/>
        </p:nvSpPr>
        <p:spPr>
          <a:xfrm>
            <a:off x="145330" y="1768083"/>
            <a:ext cx="720000" cy="72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4" descr="Image result for meat ICON">
            <a:extLst>
              <a:ext uri="{FF2B5EF4-FFF2-40B4-BE49-F238E27FC236}">
                <a16:creationId xmlns:a16="http://schemas.microsoft.com/office/drawing/2014/main" id="{A020A3D4-D8AE-4C63-9C73-2FF1135E6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73" y="1829661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131A797-02F5-4566-874F-D970C219AA41}"/>
              </a:ext>
            </a:extLst>
          </p:cNvPr>
          <p:cNvSpPr/>
          <p:nvPr/>
        </p:nvSpPr>
        <p:spPr>
          <a:xfrm>
            <a:off x="-2950" y="2858610"/>
            <a:ext cx="12189051" cy="1331650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B6BFD2C-C06B-4649-A9D8-F653342FBADD}"/>
              </a:ext>
            </a:extLst>
          </p:cNvPr>
          <p:cNvSpPr/>
          <p:nvPr/>
        </p:nvSpPr>
        <p:spPr>
          <a:xfrm>
            <a:off x="1316647" y="3164434"/>
            <a:ext cx="1499866" cy="72000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595904-BF85-4F5B-8414-CE8F5B029D2B}"/>
              </a:ext>
            </a:extLst>
          </p:cNvPr>
          <p:cNvSpPr txBox="1"/>
          <p:nvPr/>
        </p:nvSpPr>
        <p:spPr>
          <a:xfrm>
            <a:off x="3135881" y="3348198"/>
            <a:ext cx="14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Shred Lettuce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38054D4-36BD-4C24-ABA1-5101616685E6}"/>
              </a:ext>
            </a:extLst>
          </p:cNvPr>
          <p:cNvSpPr/>
          <p:nvPr/>
        </p:nvSpPr>
        <p:spPr>
          <a:xfrm>
            <a:off x="11494291" y="3348198"/>
            <a:ext cx="360000" cy="360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E26355D-36C6-44C1-A23C-7E1A5C95BA71}"/>
              </a:ext>
            </a:extLst>
          </p:cNvPr>
          <p:cNvSpPr/>
          <p:nvPr/>
        </p:nvSpPr>
        <p:spPr>
          <a:xfrm>
            <a:off x="10494855" y="3348198"/>
            <a:ext cx="360000" cy="360000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1D7328A-F7D9-413F-B41B-21A61143C27E}"/>
              </a:ext>
            </a:extLst>
          </p:cNvPr>
          <p:cNvSpPr/>
          <p:nvPr/>
        </p:nvSpPr>
        <p:spPr>
          <a:xfrm>
            <a:off x="9505330" y="3348198"/>
            <a:ext cx="360000" cy="360000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F119C-9C55-4251-949D-AE4A8891D3C6}"/>
              </a:ext>
            </a:extLst>
          </p:cNvPr>
          <p:cNvSpPr/>
          <p:nvPr/>
        </p:nvSpPr>
        <p:spPr>
          <a:xfrm>
            <a:off x="8467794" y="3348198"/>
            <a:ext cx="360000" cy="360000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733729A-610B-4152-B869-B5EEDD3EDC6E}"/>
              </a:ext>
            </a:extLst>
          </p:cNvPr>
          <p:cNvGrpSpPr/>
          <p:nvPr/>
        </p:nvGrpSpPr>
        <p:grpSpPr>
          <a:xfrm>
            <a:off x="145330" y="3164434"/>
            <a:ext cx="720000" cy="720000"/>
            <a:chOff x="4226795" y="2247253"/>
            <a:chExt cx="1080000" cy="1080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89901D4-6A81-4EC8-9D76-9BE99765EAA7}"/>
                </a:ext>
              </a:extLst>
            </p:cNvPr>
            <p:cNvSpPr/>
            <p:nvPr/>
          </p:nvSpPr>
          <p:spPr>
            <a:xfrm>
              <a:off x="4226795" y="2247253"/>
              <a:ext cx="1080000" cy="10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8" name="Picture 14" descr="Image result for salad ICON">
              <a:extLst>
                <a:ext uri="{FF2B5EF4-FFF2-40B4-BE49-F238E27FC236}">
                  <a16:creationId xmlns:a16="http://schemas.microsoft.com/office/drawing/2014/main" id="{2AAF775C-9FB5-45F7-BA1F-5B7330E4A2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6795" y="2427253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2D8B439-8AC7-424B-9D0F-72E3C7AEF080}"/>
              </a:ext>
            </a:extLst>
          </p:cNvPr>
          <p:cNvSpPr/>
          <p:nvPr/>
        </p:nvSpPr>
        <p:spPr>
          <a:xfrm>
            <a:off x="-2950" y="4266820"/>
            <a:ext cx="12189051" cy="1331650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E56A5BF-E3A7-40F1-B609-F4107B1CE26C}"/>
              </a:ext>
            </a:extLst>
          </p:cNvPr>
          <p:cNvSpPr/>
          <p:nvPr/>
        </p:nvSpPr>
        <p:spPr>
          <a:xfrm>
            <a:off x="1316647" y="4572644"/>
            <a:ext cx="1499866" cy="72000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9BD8C0-A6CE-429A-98DA-EE3D89624CD0}"/>
              </a:ext>
            </a:extLst>
          </p:cNvPr>
          <p:cNvSpPr txBox="1"/>
          <p:nvPr/>
        </p:nvSpPr>
        <p:spPr>
          <a:xfrm>
            <a:off x="3132932" y="4747978"/>
            <a:ext cx="229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Clam Quarter Pounder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A0B7ED5-D4AC-4A85-A15F-FC2C25B016E1}"/>
              </a:ext>
            </a:extLst>
          </p:cNvPr>
          <p:cNvSpPr/>
          <p:nvPr/>
        </p:nvSpPr>
        <p:spPr>
          <a:xfrm>
            <a:off x="11494291" y="4756408"/>
            <a:ext cx="360000" cy="360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0375E11-CD2E-402A-B6C4-EEC7B0559471}"/>
              </a:ext>
            </a:extLst>
          </p:cNvPr>
          <p:cNvSpPr/>
          <p:nvPr/>
        </p:nvSpPr>
        <p:spPr>
          <a:xfrm>
            <a:off x="10494855" y="4756408"/>
            <a:ext cx="360000" cy="360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4917D45-9C3D-4D9B-B2CF-36FD41D607A9}"/>
              </a:ext>
            </a:extLst>
          </p:cNvPr>
          <p:cNvSpPr/>
          <p:nvPr/>
        </p:nvSpPr>
        <p:spPr>
          <a:xfrm>
            <a:off x="9505330" y="4756408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2A6F23B-65EB-43E3-9CAF-9F89743B0D39}"/>
              </a:ext>
            </a:extLst>
          </p:cNvPr>
          <p:cNvSpPr/>
          <p:nvPr/>
        </p:nvSpPr>
        <p:spPr>
          <a:xfrm>
            <a:off x="8467794" y="4756408"/>
            <a:ext cx="360000" cy="360000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E48DB-4FC1-496E-8D6C-0175824E2950}"/>
              </a:ext>
            </a:extLst>
          </p:cNvPr>
          <p:cNvSpPr/>
          <p:nvPr/>
        </p:nvSpPr>
        <p:spPr>
          <a:xfrm>
            <a:off x="7392158" y="-4314"/>
            <a:ext cx="1198486" cy="736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70B55DB-8672-48C5-9257-46B084AE9510}"/>
              </a:ext>
            </a:extLst>
          </p:cNvPr>
          <p:cNvGrpSpPr/>
          <p:nvPr/>
        </p:nvGrpSpPr>
        <p:grpSpPr>
          <a:xfrm>
            <a:off x="126473" y="4572644"/>
            <a:ext cx="720000" cy="720000"/>
            <a:chOff x="8273071" y="3685436"/>
            <a:chExt cx="1080000" cy="1080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5127FB5-2A11-4367-A824-0675A798E41D}"/>
                </a:ext>
              </a:extLst>
            </p:cNvPr>
            <p:cNvSpPr/>
            <p:nvPr/>
          </p:nvSpPr>
          <p:spPr>
            <a:xfrm>
              <a:off x="8273071" y="3685436"/>
              <a:ext cx="1080000" cy="108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1" name="Picture 20" descr="Image result for coffee cup ICON">
              <a:extLst>
                <a:ext uri="{FF2B5EF4-FFF2-40B4-BE49-F238E27FC236}">
                  <a16:creationId xmlns:a16="http://schemas.microsoft.com/office/drawing/2014/main" id="{65BEEDF2-0ACB-4C90-911D-D2F2379B5D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3071" y="3858095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FE279E04-411F-4683-9F93-4858A0B12F0C}"/>
              </a:ext>
            </a:extLst>
          </p:cNvPr>
          <p:cNvSpPr/>
          <p:nvPr/>
        </p:nvSpPr>
        <p:spPr>
          <a:xfrm>
            <a:off x="8142444" y="732531"/>
            <a:ext cx="1010699" cy="73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D2E81"/>
                </a:solidFill>
              </a:rPr>
              <a:t>Health &amp; Safety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D79DF54-67A3-482B-A830-656D43FC67CE}"/>
              </a:ext>
            </a:extLst>
          </p:cNvPr>
          <p:cNvSpPr/>
          <p:nvPr/>
        </p:nvSpPr>
        <p:spPr>
          <a:xfrm>
            <a:off x="9153143" y="732531"/>
            <a:ext cx="1010699" cy="73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D2E81"/>
                </a:solidFill>
              </a:rPr>
              <a:t>Quality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8BDBC-7ACD-4193-AFA6-80210FD64B6B}"/>
              </a:ext>
            </a:extLst>
          </p:cNvPr>
          <p:cNvSpPr/>
          <p:nvPr/>
        </p:nvSpPr>
        <p:spPr>
          <a:xfrm>
            <a:off x="10163842" y="732531"/>
            <a:ext cx="1010699" cy="73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D2E81"/>
                </a:solidFill>
              </a:rPr>
              <a:t>Cage Fill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2105CE2-FC39-4251-9464-AA65B4D082A3}"/>
              </a:ext>
            </a:extLst>
          </p:cNvPr>
          <p:cNvSpPr/>
          <p:nvPr/>
        </p:nvSpPr>
        <p:spPr>
          <a:xfrm>
            <a:off x="11175969" y="732531"/>
            <a:ext cx="1010699" cy="73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D2E81"/>
                </a:solidFill>
              </a:rPr>
              <a:t>Restaurant Impact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1A575F7-6C29-4236-A2C9-03428BA096BF}"/>
              </a:ext>
            </a:extLst>
          </p:cNvPr>
          <p:cNvSpPr/>
          <p:nvPr/>
        </p:nvSpPr>
        <p:spPr>
          <a:xfrm>
            <a:off x="-2950" y="5675030"/>
            <a:ext cx="12189051" cy="1331650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54365C7-A669-41EB-A7B6-3251D387D9A2}"/>
              </a:ext>
            </a:extLst>
          </p:cNvPr>
          <p:cNvSpPr/>
          <p:nvPr/>
        </p:nvSpPr>
        <p:spPr>
          <a:xfrm>
            <a:off x="1316647" y="5980854"/>
            <a:ext cx="1499866" cy="72000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B0DE11-52BC-4539-9EF3-C9E6233EE50E}"/>
              </a:ext>
            </a:extLst>
          </p:cNvPr>
          <p:cNvSpPr txBox="1"/>
          <p:nvPr/>
        </p:nvSpPr>
        <p:spPr>
          <a:xfrm>
            <a:off x="3132932" y="6156188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Clam Big Tasty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7B92115-39B8-48A4-8132-6CC4C05A5DC0}"/>
              </a:ext>
            </a:extLst>
          </p:cNvPr>
          <p:cNvSpPr/>
          <p:nvPr/>
        </p:nvSpPr>
        <p:spPr>
          <a:xfrm>
            <a:off x="11494291" y="6164618"/>
            <a:ext cx="360000" cy="360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04404E9-F0A5-4263-9137-0885C481A0F0}"/>
              </a:ext>
            </a:extLst>
          </p:cNvPr>
          <p:cNvSpPr/>
          <p:nvPr/>
        </p:nvSpPr>
        <p:spPr>
          <a:xfrm>
            <a:off x="10494855" y="6164618"/>
            <a:ext cx="360000" cy="360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00200E2-D0AE-4BCF-8E16-CBE7DAC3B6E9}"/>
              </a:ext>
            </a:extLst>
          </p:cNvPr>
          <p:cNvSpPr/>
          <p:nvPr/>
        </p:nvSpPr>
        <p:spPr>
          <a:xfrm>
            <a:off x="9505330" y="6164618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3CCB359-5836-4375-B772-5097E8D8DF9E}"/>
              </a:ext>
            </a:extLst>
          </p:cNvPr>
          <p:cNvSpPr/>
          <p:nvPr/>
        </p:nvSpPr>
        <p:spPr>
          <a:xfrm>
            <a:off x="8467794" y="6164618"/>
            <a:ext cx="360000" cy="360000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074F86E-B9C5-45A9-85B1-20A59CFF39E2}"/>
              </a:ext>
            </a:extLst>
          </p:cNvPr>
          <p:cNvGrpSpPr/>
          <p:nvPr/>
        </p:nvGrpSpPr>
        <p:grpSpPr>
          <a:xfrm>
            <a:off x="126473" y="5980854"/>
            <a:ext cx="720000" cy="720000"/>
            <a:chOff x="8273071" y="3685436"/>
            <a:chExt cx="1080000" cy="108000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C10A422-68F2-46FE-9034-D6E6F38C0F7E}"/>
                </a:ext>
              </a:extLst>
            </p:cNvPr>
            <p:cNvSpPr/>
            <p:nvPr/>
          </p:nvSpPr>
          <p:spPr>
            <a:xfrm>
              <a:off x="8273071" y="3685436"/>
              <a:ext cx="1080000" cy="108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5" name="Picture 20" descr="Image result for coffee cup ICON">
              <a:extLst>
                <a:ext uri="{FF2B5EF4-FFF2-40B4-BE49-F238E27FC236}">
                  <a16:creationId xmlns:a16="http://schemas.microsoft.com/office/drawing/2014/main" id="{60422D1E-0E9B-487F-AAF4-5C3B3BFFEE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3071" y="3858095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C8118E7-1599-40D2-ADF2-1267B5289C88}"/>
              </a:ext>
            </a:extLst>
          </p:cNvPr>
          <p:cNvGrpSpPr/>
          <p:nvPr/>
        </p:nvGrpSpPr>
        <p:grpSpPr>
          <a:xfrm>
            <a:off x="-2950" y="0"/>
            <a:ext cx="3137403" cy="6935656"/>
            <a:chOff x="-2950" y="0"/>
            <a:chExt cx="3137403" cy="69356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FE629F5-DAFC-4A30-888C-D032E658BD0C}"/>
                </a:ext>
              </a:extLst>
            </p:cNvPr>
            <p:cNvSpPr/>
            <p:nvPr/>
          </p:nvSpPr>
          <p:spPr>
            <a:xfrm>
              <a:off x="0" y="0"/>
              <a:ext cx="3134453" cy="6935656"/>
            </a:xfrm>
            <a:prstGeom prst="rect">
              <a:avLst/>
            </a:prstGeom>
            <a:solidFill>
              <a:srgbClr val="0C2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7AB250F-2069-4365-BAB3-7C8E9A92532A}"/>
                </a:ext>
              </a:extLst>
            </p:cNvPr>
            <p:cNvSpPr txBox="1"/>
            <p:nvPr/>
          </p:nvSpPr>
          <p:spPr>
            <a:xfrm>
              <a:off x="0" y="66981"/>
              <a:ext cx="31344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chemeClr val="bg1"/>
                  </a:solidFill>
                </a:rPr>
                <a:t>CHICKEN NUGGETS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CAB04F0A-377B-4308-B078-16D2705008B9}"/>
                </a:ext>
              </a:extLst>
            </p:cNvPr>
            <p:cNvSpPr/>
            <p:nvPr/>
          </p:nvSpPr>
          <p:spPr>
            <a:xfrm>
              <a:off x="230975" y="4963367"/>
              <a:ext cx="2570040" cy="476113"/>
            </a:xfrm>
            <a:prstGeom prst="roundRect">
              <a:avLst>
                <a:gd name="adj" fmla="val 5600"/>
              </a:avLst>
            </a:prstGeom>
            <a:solidFill>
              <a:srgbClr val="26A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OUTPUT</a:t>
              </a:r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BCAC74B0-AD2A-4ADB-91DC-8427621430AC}"/>
                </a:ext>
              </a:extLst>
            </p:cNvPr>
            <p:cNvSpPr/>
            <p:nvPr/>
          </p:nvSpPr>
          <p:spPr>
            <a:xfrm>
              <a:off x="227609" y="5581748"/>
              <a:ext cx="2570040" cy="476113"/>
            </a:xfrm>
            <a:prstGeom prst="roundRect">
              <a:avLst>
                <a:gd name="adj" fmla="val 5600"/>
              </a:avLst>
            </a:prstGeom>
            <a:solidFill>
              <a:srgbClr val="26A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MANAGE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A9179EA-0B3D-49A4-93C0-3F21DAC8E294}"/>
                </a:ext>
              </a:extLst>
            </p:cNvPr>
            <p:cNvSpPr txBox="1"/>
            <p:nvPr/>
          </p:nvSpPr>
          <p:spPr>
            <a:xfrm>
              <a:off x="-2950" y="573503"/>
              <a:ext cx="3134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ACTIONS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FA0E437-9AA3-43BC-9152-BFE54E8DEAA3}"/>
                </a:ext>
              </a:extLst>
            </p:cNvPr>
            <p:cNvGrpSpPr/>
            <p:nvPr/>
          </p:nvGrpSpPr>
          <p:grpSpPr>
            <a:xfrm>
              <a:off x="249433" y="1275611"/>
              <a:ext cx="2570040" cy="476113"/>
              <a:chOff x="249433" y="4258515"/>
              <a:chExt cx="2570040" cy="476113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693C6411-CC9F-4593-A4C8-1872ACE8D4CA}"/>
                  </a:ext>
                </a:extLst>
              </p:cNvPr>
              <p:cNvSpPr/>
              <p:nvPr/>
            </p:nvSpPr>
            <p:spPr>
              <a:xfrm>
                <a:off x="249433" y="4258515"/>
                <a:ext cx="2570040" cy="476113"/>
              </a:xfrm>
              <a:prstGeom prst="roundRect">
                <a:avLst>
                  <a:gd name="adj" fmla="val 5600"/>
                </a:avLst>
              </a:prstGeom>
              <a:solidFill>
                <a:srgbClr val="26A6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 lvl="1" algn="ctr"/>
                <a:r>
                  <a:rPr lang="en-GB" dirty="0"/>
                  <a:t>HEALTH &amp; SAFETY</a:t>
                </a:r>
              </a:p>
            </p:txBody>
          </p:sp>
          <p:pic>
            <p:nvPicPr>
              <p:cNvPr id="9" name="Graphic 8" descr="Medical">
                <a:extLst>
                  <a:ext uri="{FF2B5EF4-FFF2-40B4-BE49-F238E27FC236}">
                    <a16:creationId xmlns:a16="http://schemas.microsoft.com/office/drawing/2014/main" id="{3B208097-A4DB-402D-B3F7-B8D1E51EE4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19268" y="4276180"/>
                <a:ext cx="450000" cy="450000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AC81843-8E15-4390-8C7D-12A10F19A2BB}"/>
                </a:ext>
              </a:extLst>
            </p:cNvPr>
            <p:cNvGrpSpPr/>
            <p:nvPr/>
          </p:nvGrpSpPr>
          <p:grpSpPr>
            <a:xfrm>
              <a:off x="237052" y="1909789"/>
              <a:ext cx="2570040" cy="476113"/>
              <a:chOff x="237052" y="4917071"/>
              <a:chExt cx="2570040" cy="476113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E16E8AF1-F283-4397-88B5-682BBDAFD9AA}"/>
                  </a:ext>
                </a:extLst>
              </p:cNvPr>
              <p:cNvSpPr/>
              <p:nvPr/>
            </p:nvSpPr>
            <p:spPr>
              <a:xfrm>
                <a:off x="237052" y="4917071"/>
                <a:ext cx="2570040" cy="476113"/>
              </a:xfrm>
              <a:prstGeom prst="roundRect">
                <a:avLst>
                  <a:gd name="adj" fmla="val 5600"/>
                </a:avLst>
              </a:prstGeom>
              <a:solidFill>
                <a:srgbClr val="26A6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0000" algn="ctr"/>
                <a:r>
                  <a:rPr lang="en-GB" dirty="0"/>
                  <a:t>QUALITY</a:t>
                </a:r>
              </a:p>
            </p:txBody>
          </p:sp>
          <p:pic>
            <p:nvPicPr>
              <p:cNvPr id="12" name="Graphic 11" descr="Magnifying glass">
                <a:extLst>
                  <a:ext uri="{FF2B5EF4-FFF2-40B4-BE49-F238E27FC236}">
                    <a16:creationId xmlns:a16="http://schemas.microsoft.com/office/drawing/2014/main" id="{899E1388-9263-4CA5-B1E2-AC2D62C56F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06762" y="4931774"/>
                <a:ext cx="450000" cy="450000"/>
              </a:xfrm>
              <a:prstGeom prst="rect">
                <a:avLst/>
              </a:prstGeom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0B52E48-F1F8-4E10-9B5E-BE8504C4FA8A}"/>
                </a:ext>
              </a:extLst>
            </p:cNvPr>
            <p:cNvGrpSpPr/>
            <p:nvPr/>
          </p:nvGrpSpPr>
          <p:grpSpPr>
            <a:xfrm>
              <a:off x="237052" y="2543967"/>
              <a:ext cx="2570040" cy="476113"/>
              <a:chOff x="237052" y="5574237"/>
              <a:chExt cx="2570040" cy="476113"/>
            </a:xfrm>
          </p:grpSpPr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02A986B4-0C92-4512-877F-B79849DD009C}"/>
                  </a:ext>
                </a:extLst>
              </p:cNvPr>
              <p:cNvSpPr/>
              <p:nvPr/>
            </p:nvSpPr>
            <p:spPr>
              <a:xfrm>
                <a:off x="237052" y="5574237"/>
                <a:ext cx="2570040" cy="476113"/>
              </a:xfrm>
              <a:prstGeom prst="roundRect">
                <a:avLst>
                  <a:gd name="adj" fmla="val 5600"/>
                </a:avLst>
              </a:prstGeom>
              <a:solidFill>
                <a:srgbClr val="26A6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16000" algn="ctr"/>
                <a:r>
                  <a:rPr lang="en-GB" dirty="0"/>
                  <a:t>CAGE FILL</a:t>
                </a:r>
              </a:p>
            </p:txBody>
          </p:sp>
          <p:pic>
            <p:nvPicPr>
              <p:cNvPr id="14" name="Graphic 13" descr="Box trolley">
                <a:extLst>
                  <a:ext uri="{FF2B5EF4-FFF2-40B4-BE49-F238E27FC236}">
                    <a16:creationId xmlns:a16="http://schemas.microsoft.com/office/drawing/2014/main" id="{C1B4C830-E8CA-47B8-A38B-39D6F27EA2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72911" y="5588739"/>
                <a:ext cx="450000" cy="450000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1500670-5470-4FC4-9EA0-58AF1D827C7B}"/>
                </a:ext>
              </a:extLst>
            </p:cNvPr>
            <p:cNvGrpSpPr/>
            <p:nvPr/>
          </p:nvGrpSpPr>
          <p:grpSpPr>
            <a:xfrm>
              <a:off x="233686" y="3178145"/>
              <a:ext cx="2570040" cy="476113"/>
              <a:chOff x="233686" y="6230429"/>
              <a:chExt cx="2570040" cy="476113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228A863B-EA29-4B0D-8603-DCE4FE569304}"/>
                  </a:ext>
                </a:extLst>
              </p:cNvPr>
              <p:cNvSpPr/>
              <p:nvPr/>
            </p:nvSpPr>
            <p:spPr>
              <a:xfrm>
                <a:off x="233686" y="6230429"/>
                <a:ext cx="2570040" cy="476113"/>
              </a:xfrm>
              <a:prstGeom prst="roundRect">
                <a:avLst>
                  <a:gd name="adj" fmla="val 5600"/>
                </a:avLst>
              </a:prstGeom>
              <a:solidFill>
                <a:srgbClr val="26A6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 algn="ctr"/>
                <a:r>
                  <a:rPr lang="en-GB" dirty="0"/>
                  <a:t>RESTAURANT IMPACT</a:t>
                </a:r>
              </a:p>
            </p:txBody>
          </p:sp>
          <p:pic>
            <p:nvPicPr>
              <p:cNvPr id="18" name="Graphic 17" descr="Fork and knife">
                <a:extLst>
                  <a:ext uri="{FF2B5EF4-FFF2-40B4-BE49-F238E27FC236}">
                    <a16:creationId xmlns:a16="http://schemas.microsoft.com/office/drawing/2014/main" id="{949F8260-9B48-43CE-9F05-30B034FC60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80982" y="6238087"/>
                <a:ext cx="450000" cy="450000"/>
              </a:xfrm>
              <a:prstGeom prst="rect">
                <a:avLst/>
              </a:prstGeom>
            </p:spPr>
          </p:pic>
        </p:grp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2605999A-FEA2-4ED4-9486-B9B6472D7E63}"/>
                </a:ext>
              </a:extLst>
            </p:cNvPr>
            <p:cNvSpPr/>
            <p:nvPr/>
          </p:nvSpPr>
          <p:spPr>
            <a:xfrm>
              <a:off x="218188" y="6200130"/>
              <a:ext cx="2570040" cy="476113"/>
            </a:xfrm>
            <a:prstGeom prst="roundRect">
              <a:avLst>
                <a:gd name="adj" fmla="val 5600"/>
              </a:avLst>
            </a:prstGeom>
            <a:solidFill>
              <a:srgbClr val="26A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CANCEL</a:t>
              </a: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61EFF81-FCDD-4969-8057-BE5DEAAFE842}"/>
                </a:ext>
              </a:extLst>
            </p:cNvPr>
            <p:cNvGrpSpPr/>
            <p:nvPr/>
          </p:nvGrpSpPr>
          <p:grpSpPr>
            <a:xfrm>
              <a:off x="230975" y="3812323"/>
              <a:ext cx="2570040" cy="476113"/>
              <a:chOff x="230975" y="3812323"/>
              <a:chExt cx="2570040" cy="476113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AA339E40-B907-447A-B058-FFE6D7A4DBDB}"/>
                  </a:ext>
                </a:extLst>
              </p:cNvPr>
              <p:cNvSpPr/>
              <p:nvPr/>
            </p:nvSpPr>
            <p:spPr>
              <a:xfrm>
                <a:off x="230975" y="3812323"/>
                <a:ext cx="2570040" cy="476113"/>
              </a:xfrm>
              <a:prstGeom prst="roundRect">
                <a:avLst>
                  <a:gd name="adj" fmla="val 5600"/>
                </a:avLst>
              </a:prstGeom>
              <a:solidFill>
                <a:srgbClr val="26A6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16000" algn="ctr"/>
                <a:r>
                  <a:rPr lang="en-GB" dirty="0"/>
                  <a:t>COMPLETE</a:t>
                </a:r>
              </a:p>
            </p:txBody>
          </p:sp>
          <p:pic>
            <p:nvPicPr>
              <p:cNvPr id="85" name="Graphic 84" descr="Checkmark">
                <a:extLst>
                  <a:ext uri="{FF2B5EF4-FFF2-40B4-BE49-F238E27FC236}">
                    <a16:creationId xmlns:a16="http://schemas.microsoft.com/office/drawing/2014/main" id="{EF3E9267-5BE0-47BC-9B13-B1D65E4517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89714" y="3858068"/>
                <a:ext cx="360000" cy="360000"/>
              </a:xfrm>
              <a:prstGeom prst="rect">
                <a:avLst/>
              </a:prstGeom>
            </p:spPr>
          </p:pic>
        </p:grp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FF3872EA-B82B-438C-BAB3-5C7913DF5900}"/>
              </a:ext>
            </a:extLst>
          </p:cNvPr>
          <p:cNvSpPr/>
          <p:nvPr/>
        </p:nvSpPr>
        <p:spPr>
          <a:xfrm>
            <a:off x="6195147" y="-876"/>
            <a:ext cx="1198486" cy="73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506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2731</TotalTime>
  <Words>1697</Words>
  <Application>Microsoft Office PowerPoint</Application>
  <PresentationFormat>Widescreen</PresentationFormat>
  <Paragraphs>659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 James</dc:creator>
  <cp:lastModifiedBy>Green James</cp:lastModifiedBy>
  <cp:revision>87</cp:revision>
  <dcterms:created xsi:type="dcterms:W3CDTF">2019-10-05T08:25:26Z</dcterms:created>
  <dcterms:modified xsi:type="dcterms:W3CDTF">2019-11-12T20:53:23Z</dcterms:modified>
</cp:coreProperties>
</file>