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5" r:id="rId3"/>
    <p:sldId id="256" r:id="rId4"/>
    <p:sldId id="260" r:id="rId5"/>
    <p:sldId id="261" r:id="rId6"/>
    <p:sldId id="262" r:id="rId7"/>
    <p:sldId id="263" r:id="rId8"/>
    <p:sldId id="264" r:id="rId9"/>
    <p:sldId id="265" r:id="rId10"/>
    <p:sldId id="266" r:id="rId11"/>
    <p:sldId id="270" r:id="rId12"/>
    <p:sldId id="268" r:id="rId13"/>
    <p:sldId id="267" r:id="rId14"/>
    <p:sldId id="271" r:id="rId15"/>
    <p:sldId id="274" r:id="rId16"/>
    <p:sldId id="272" r:id="rId17"/>
    <p:sldId id="273" r:id="rId18"/>
    <p:sldId id="276" r:id="rId19"/>
    <p:sldId id="277" r:id="rId20"/>
    <p:sldId id="269" r:id="rId21"/>
    <p:sldId id="278" r:id="rId22"/>
    <p:sldId id="279" r:id="rId23"/>
    <p:sldId id="280" r:id="rId24"/>
    <p:sldId id="281" r:id="rId25"/>
    <p:sldId id="282" r:id="rId26"/>
    <p:sldId id="283" r:id="rId27"/>
    <p:sldId id="284" r:id="rId28"/>
    <p:sldId id="298" r:id="rId29"/>
    <p:sldId id="299" r:id="rId30"/>
    <p:sldId id="286" r:id="rId31"/>
    <p:sldId id="285" r:id="rId32"/>
    <p:sldId id="287" r:id="rId33"/>
    <p:sldId id="288" r:id="rId34"/>
    <p:sldId id="289" r:id="rId35"/>
    <p:sldId id="292" r:id="rId36"/>
    <p:sldId id="291" r:id="rId37"/>
    <p:sldId id="295" r:id="rId38"/>
    <p:sldId id="296" r:id="rId39"/>
    <p:sldId id="297"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E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8"/>
    <p:restoredTop sz="94724"/>
  </p:normalViewPr>
  <p:slideViewPr>
    <p:cSldViewPr snapToGrid="0" snapToObjects="1" showGuides="1">
      <p:cViewPr varScale="1">
        <p:scale>
          <a:sx n="85" d="100"/>
          <a:sy n="85" d="100"/>
        </p:scale>
        <p:origin x="59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07D9-07DC-D14C-9D1C-CC6C2D54D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66962C-123A-BD4F-B298-D3258FFA3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394F8C-80BF-8948-A0AE-7CAD4910052B}"/>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5" name="Footer Placeholder 4">
            <a:extLst>
              <a:ext uri="{FF2B5EF4-FFF2-40B4-BE49-F238E27FC236}">
                <a16:creationId xmlns:a16="http://schemas.microsoft.com/office/drawing/2014/main" id="{F0D42022-2498-5E47-953B-FA30F9440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D4789-1745-E140-B4D0-E2BC45695FEA}"/>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230446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A74E-9E37-3F47-89A4-208267CF4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49678-4E44-4C4D-9768-5795B47BDD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DD24C-7042-2A42-901F-66138A90467F}"/>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5" name="Footer Placeholder 4">
            <a:extLst>
              <a:ext uri="{FF2B5EF4-FFF2-40B4-BE49-F238E27FC236}">
                <a16:creationId xmlns:a16="http://schemas.microsoft.com/office/drawing/2014/main" id="{1BF3F9F1-D0A8-D547-B353-C884E04AE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3AC97-7C64-774C-9ABA-D6852441BD82}"/>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51408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348CB9-DC10-7A49-B857-A42C2D114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E20BE-F73D-214E-ACC1-3984E941E2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57518-2D2F-EC45-A22F-3E8801CCCDB5}"/>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5" name="Footer Placeholder 4">
            <a:extLst>
              <a:ext uri="{FF2B5EF4-FFF2-40B4-BE49-F238E27FC236}">
                <a16:creationId xmlns:a16="http://schemas.microsoft.com/office/drawing/2014/main" id="{9857DAED-6325-B442-B7CB-B816D00CB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49618-92F6-5F4C-B2B4-4089357B5DFC}"/>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258317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955D-84E3-2B4F-8FF6-71585BD3E7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F6A06-37EB-0543-9CB0-8992B5B61A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E5E76-552B-964B-A3D5-CF02A174489D}"/>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5" name="Footer Placeholder 4">
            <a:extLst>
              <a:ext uri="{FF2B5EF4-FFF2-40B4-BE49-F238E27FC236}">
                <a16:creationId xmlns:a16="http://schemas.microsoft.com/office/drawing/2014/main" id="{9E89F907-0A3E-3843-A2B1-9518DE7DD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A8132-8A92-0247-BBBE-E2A56205B575}"/>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36940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27F1-80D9-CB4A-A280-11D611B0C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683089-F1F9-A345-A12F-808F79F27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83E8BA-F5ED-204E-A717-D893E46B7F35}"/>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5" name="Footer Placeholder 4">
            <a:extLst>
              <a:ext uri="{FF2B5EF4-FFF2-40B4-BE49-F238E27FC236}">
                <a16:creationId xmlns:a16="http://schemas.microsoft.com/office/drawing/2014/main" id="{F0A9A126-BD0B-4941-8649-1D1B2D2BE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B2EA4-6EEA-0542-8DD6-D013026AB3D8}"/>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12580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DA2C-0910-7941-AB0F-B23CC3F57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64C67-30C7-F642-BAC7-6F981B35EC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C6B124-7D3D-8746-97A4-A302611234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98D1B1-51E6-F147-B25F-0537F8DAFC1C}"/>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6" name="Footer Placeholder 5">
            <a:extLst>
              <a:ext uri="{FF2B5EF4-FFF2-40B4-BE49-F238E27FC236}">
                <a16:creationId xmlns:a16="http://schemas.microsoft.com/office/drawing/2014/main" id="{412BFA23-B585-D147-9509-AE9821DAA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7FC7C-CFA6-2A41-92DB-94A49BBACA0A}"/>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192577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818E-EE14-934D-BA3A-3CAC309FEE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EECDCC-A63B-8242-B949-400A07D60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71B3D-036B-8C4D-977A-1332C5FF6A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989938-5C04-FD4A-AB0F-651C3B6AC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41722A-C793-7E4D-BFC1-D01688C268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811916-A4BF-844C-A4F1-9E6A592D8377}"/>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8" name="Footer Placeholder 7">
            <a:extLst>
              <a:ext uri="{FF2B5EF4-FFF2-40B4-BE49-F238E27FC236}">
                <a16:creationId xmlns:a16="http://schemas.microsoft.com/office/drawing/2014/main" id="{39328CCC-14C4-4142-B8CD-FCFEF46D96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8D2CF3-9139-6C41-920C-2885AEFF7EC7}"/>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351079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039C-CC08-E844-8A41-DA40CAADD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5D3099-2C80-C244-B18D-C665BD3F1FCD}"/>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4" name="Footer Placeholder 3">
            <a:extLst>
              <a:ext uri="{FF2B5EF4-FFF2-40B4-BE49-F238E27FC236}">
                <a16:creationId xmlns:a16="http://schemas.microsoft.com/office/drawing/2014/main" id="{EADD84ED-6355-4240-851C-87E01F81F0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FAEE37-3A2E-FE46-8718-BD9143DB591E}"/>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178661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4CF4A-CE28-0A49-9A36-6AD1ACDBE480}"/>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3" name="Footer Placeholder 2">
            <a:extLst>
              <a:ext uri="{FF2B5EF4-FFF2-40B4-BE49-F238E27FC236}">
                <a16:creationId xmlns:a16="http://schemas.microsoft.com/office/drawing/2014/main" id="{9499DB3B-BEFC-4449-910F-387A430459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E3EC8-3F63-0344-9E56-F911CA3A0685}"/>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51018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7A7-C306-1140-AC38-4A3A81258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F3C2D6-7AD0-264B-B2EC-661686BB4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85717B-038F-9A4C-BFD3-317B63A5C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71D2BB-6F34-6C42-B327-54928CAB43FA}"/>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6" name="Footer Placeholder 5">
            <a:extLst>
              <a:ext uri="{FF2B5EF4-FFF2-40B4-BE49-F238E27FC236}">
                <a16:creationId xmlns:a16="http://schemas.microsoft.com/office/drawing/2014/main" id="{9044039D-4C77-824B-B6BA-633DD472F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03865-144B-3644-9E9F-F9D23D1D22A4}"/>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367011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100A-9528-954E-8721-10C7E2ADA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28DAED-C63E-E747-80F6-7DF52BDD46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2078C4-D5FA-3D4E-BE1C-228F9D4A0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1E9178-B30E-864F-B0A9-37AEEEA3D103}"/>
              </a:ext>
            </a:extLst>
          </p:cNvPr>
          <p:cNvSpPr>
            <a:spLocks noGrp="1"/>
          </p:cNvSpPr>
          <p:nvPr>
            <p:ph type="dt" sz="half" idx="10"/>
          </p:nvPr>
        </p:nvSpPr>
        <p:spPr/>
        <p:txBody>
          <a:bodyPr/>
          <a:lstStyle/>
          <a:p>
            <a:fld id="{57CAD714-905F-354E-931A-40E3D446D65B}" type="datetimeFigureOut">
              <a:rPr lang="en-US" smtClean="0"/>
              <a:t>3/19/2018</a:t>
            </a:fld>
            <a:endParaRPr lang="en-US"/>
          </a:p>
        </p:txBody>
      </p:sp>
      <p:sp>
        <p:nvSpPr>
          <p:cNvPr id="6" name="Footer Placeholder 5">
            <a:extLst>
              <a:ext uri="{FF2B5EF4-FFF2-40B4-BE49-F238E27FC236}">
                <a16:creationId xmlns:a16="http://schemas.microsoft.com/office/drawing/2014/main" id="{E556927D-AF70-AD41-A6C9-0BD2E97EB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65D2C-75A3-3C41-81FC-58E8EA77F065}"/>
              </a:ext>
            </a:extLst>
          </p:cNvPr>
          <p:cNvSpPr>
            <a:spLocks noGrp="1"/>
          </p:cNvSpPr>
          <p:nvPr>
            <p:ph type="sldNum" sz="quarter" idx="12"/>
          </p:nvPr>
        </p:nvSpPr>
        <p:spPr/>
        <p:txBody>
          <a:bodyPr/>
          <a:lstStyle/>
          <a:p>
            <a:fld id="{C777AA29-E962-8B47-86BB-356C0EC1F992}" type="slidenum">
              <a:rPr lang="en-US" smtClean="0"/>
              <a:t>‹#›</a:t>
            </a:fld>
            <a:endParaRPr lang="en-US"/>
          </a:p>
        </p:txBody>
      </p:sp>
    </p:spTree>
    <p:extLst>
      <p:ext uri="{BB962C8B-B14F-4D97-AF65-F5344CB8AC3E}">
        <p14:creationId xmlns:p14="http://schemas.microsoft.com/office/powerpoint/2010/main" val="389774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FF5C1-2334-6B4B-8B85-3626880D2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BC4833-6749-FA40-8E50-D303A5F48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C4228-9C22-E74F-A98E-3DE814E3D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AD714-905F-354E-931A-40E3D446D65B}" type="datetimeFigureOut">
              <a:rPr lang="en-US" smtClean="0"/>
              <a:t>3/19/2018</a:t>
            </a:fld>
            <a:endParaRPr lang="en-US"/>
          </a:p>
        </p:txBody>
      </p:sp>
      <p:sp>
        <p:nvSpPr>
          <p:cNvPr id="5" name="Footer Placeholder 4">
            <a:extLst>
              <a:ext uri="{FF2B5EF4-FFF2-40B4-BE49-F238E27FC236}">
                <a16:creationId xmlns:a16="http://schemas.microsoft.com/office/drawing/2014/main" id="{A7C3D786-718A-B640-90EE-64409787E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EF56F3-7E3E-CD43-BAFF-8C1CCBE98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7AA29-E962-8B47-86BB-356C0EC1F992}" type="slidenum">
              <a:rPr lang="en-US" smtClean="0"/>
              <a:t>‹#›</a:t>
            </a:fld>
            <a:endParaRPr lang="en-US"/>
          </a:p>
        </p:txBody>
      </p:sp>
    </p:spTree>
    <p:extLst>
      <p:ext uri="{BB962C8B-B14F-4D97-AF65-F5344CB8AC3E}">
        <p14:creationId xmlns:p14="http://schemas.microsoft.com/office/powerpoint/2010/main" val="136007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aeropress.co.u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tiff"/><Relationship Id="rId7" Type="http://schemas.openxmlformats.org/officeDocument/2006/relationships/image" Target="../media/image18.tiff"/><Relationship Id="rId2" Type="http://schemas.openxmlformats.org/officeDocument/2006/relationships/image" Target="../media/image13.tiff"/><Relationship Id="rId1" Type="http://schemas.openxmlformats.org/officeDocument/2006/relationships/slideLayout" Target="../slideLayouts/slideLayout2.xml"/><Relationship Id="rId6" Type="http://schemas.openxmlformats.org/officeDocument/2006/relationships/image" Target="../media/image17.tiff"/><Relationship Id="rId5" Type="http://schemas.openxmlformats.org/officeDocument/2006/relationships/image" Target="../media/image16.tiff"/><Relationship Id="rId4" Type="http://schemas.openxmlformats.org/officeDocument/2006/relationships/image" Target="../media/image15.tiff"/></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20.tiff"/><Relationship Id="rId1" Type="http://schemas.openxmlformats.org/officeDocument/2006/relationships/slideLayout" Target="../slideLayouts/slideLayout2.xml"/><Relationship Id="rId5" Type="http://schemas.openxmlformats.org/officeDocument/2006/relationships/image" Target="../media/image23.tiff"/><Relationship Id="rId4" Type="http://schemas.openxmlformats.org/officeDocument/2006/relationships/image" Target="../media/image22.tiff"/></Relationships>
</file>

<file path=ppt/slides/_rels/slide24.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25.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hyperlink" Target="https://www.thameswater.co.uk/sitecore/content/Bin-it/Bin-i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28.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hyperlink" Target="http://www.gardenweb.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hyperlink" Target="http://www.growveg.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png"/><Relationship Id="rId7"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31.xml.rels><?xml version="1.0" encoding="UTF-8" standalone="yes"?>
<Relationships xmlns="http://schemas.openxmlformats.org/package/2006/relationships"><Relationship Id="rId2" Type="http://schemas.openxmlformats.org/officeDocument/2006/relationships/hyperlink" Target="http://www.aeropress.co.uk/conta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67C2C9-2FAD-FA48-8982-EA58E4015382}"/>
              </a:ext>
            </a:extLst>
          </p:cNvPr>
          <p:cNvSpPr>
            <a:spLocks noGrp="1"/>
          </p:cNvSpPr>
          <p:nvPr>
            <p:ph type="title"/>
          </p:nvPr>
        </p:nvSpPr>
        <p:spPr/>
        <p:txBody>
          <a:bodyPr/>
          <a:lstStyle/>
          <a:p>
            <a:r>
              <a:rPr lang="en-US" dirty="0"/>
              <a:t>Website content</a:t>
            </a:r>
          </a:p>
        </p:txBody>
      </p:sp>
      <p:sp>
        <p:nvSpPr>
          <p:cNvPr id="5" name="Content Placeholder 4">
            <a:extLst>
              <a:ext uri="{FF2B5EF4-FFF2-40B4-BE49-F238E27FC236}">
                <a16:creationId xmlns:a16="http://schemas.microsoft.com/office/drawing/2014/main" id="{746EBC4C-880C-4B47-B522-C4A34F31EA10}"/>
              </a:ext>
            </a:extLst>
          </p:cNvPr>
          <p:cNvSpPr>
            <a:spLocks noGrp="1"/>
          </p:cNvSpPr>
          <p:nvPr>
            <p:ph idx="1"/>
          </p:nvPr>
        </p:nvSpPr>
        <p:spPr/>
        <p:txBody>
          <a:bodyPr/>
          <a:lstStyle/>
          <a:p>
            <a:r>
              <a:rPr lang="en-US" dirty="0"/>
              <a:t>Using </a:t>
            </a:r>
            <a:r>
              <a:rPr lang="en-US" dirty="0">
                <a:hlinkClick r:id="rId2"/>
              </a:rPr>
              <a:t>http://www.aeropress.co.uk</a:t>
            </a:r>
            <a:r>
              <a:rPr lang="en-US" dirty="0"/>
              <a:t> as a template</a:t>
            </a:r>
          </a:p>
          <a:p>
            <a:endParaRPr lang="en-US" dirty="0"/>
          </a:p>
          <a:p>
            <a:pPr marL="0" indent="0">
              <a:buNone/>
            </a:pPr>
            <a:endParaRPr lang="en-US" dirty="0"/>
          </a:p>
        </p:txBody>
      </p:sp>
    </p:spTree>
    <p:extLst>
      <p:ext uri="{BB962C8B-B14F-4D97-AF65-F5344CB8AC3E}">
        <p14:creationId xmlns:p14="http://schemas.microsoft.com/office/powerpoint/2010/main" val="329027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a:latin typeface="Courier" pitchFamily="2" charset="0"/>
              </a:rPr>
              <a:t>Home / scroll down</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68092" y="306056"/>
            <a:ext cx="2661380" cy="6095421"/>
          </a:xfrm>
          <a:prstGeom prst="rect">
            <a:avLst/>
          </a:prstGeom>
        </p:spPr>
      </p:pic>
      <p:sp>
        <p:nvSpPr>
          <p:cNvPr id="24" name="TextBox 23">
            <a:extLst>
              <a:ext uri="{FF2B5EF4-FFF2-40B4-BE49-F238E27FC236}">
                <a16:creationId xmlns:a16="http://schemas.microsoft.com/office/drawing/2014/main" id="{A3F5631F-F78A-D24F-B64B-2EE75744CEC7}"/>
              </a:ext>
            </a:extLst>
          </p:cNvPr>
          <p:cNvSpPr txBox="1"/>
          <p:nvPr/>
        </p:nvSpPr>
        <p:spPr>
          <a:xfrm>
            <a:off x="2751902" y="2999824"/>
            <a:ext cx="5741877"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pic>
        <p:nvPicPr>
          <p:cNvPr id="7" name="Picture 6">
            <a:extLst>
              <a:ext uri="{FF2B5EF4-FFF2-40B4-BE49-F238E27FC236}">
                <a16:creationId xmlns:a16="http://schemas.microsoft.com/office/drawing/2014/main" id="{4657FC1D-2DF6-8846-97A6-B4A6F9AC79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0852" y="2323154"/>
            <a:ext cx="2237509" cy="2211692"/>
          </a:xfrm>
          <a:prstGeom prst="rect">
            <a:avLst/>
          </a:prstGeom>
        </p:spPr>
      </p:pic>
      <p:sp>
        <p:nvSpPr>
          <p:cNvPr id="8" name="TextBox 7">
            <a:extLst>
              <a:ext uri="{FF2B5EF4-FFF2-40B4-BE49-F238E27FC236}">
                <a16:creationId xmlns:a16="http://schemas.microsoft.com/office/drawing/2014/main" id="{D575AB83-EDA2-AC44-A8F7-C164D8334333}"/>
              </a:ext>
            </a:extLst>
          </p:cNvPr>
          <p:cNvSpPr txBox="1"/>
          <p:nvPr/>
        </p:nvSpPr>
        <p:spPr>
          <a:xfrm>
            <a:off x="4625770" y="5376171"/>
            <a:ext cx="3533692" cy="1323439"/>
          </a:xfrm>
          <a:prstGeom prst="rect">
            <a:avLst/>
          </a:prstGeom>
          <a:noFill/>
        </p:spPr>
        <p:txBody>
          <a:bodyPr wrap="square" rtlCol="0">
            <a:spAutoFit/>
          </a:bodyPr>
          <a:lstStyle/>
          <a:p>
            <a:r>
              <a:rPr lang="en-US" sz="4000" b="1" dirty="0">
                <a:latin typeface="Volkswagen-DemiBold" pitchFamily="2" charset="77"/>
              </a:rPr>
              <a:t>Saves drains and sewers</a:t>
            </a:r>
          </a:p>
        </p:txBody>
      </p:sp>
      <p:sp>
        <p:nvSpPr>
          <p:cNvPr id="9" name="TextBox 8">
            <a:extLst>
              <a:ext uri="{FF2B5EF4-FFF2-40B4-BE49-F238E27FC236}">
                <a16:creationId xmlns:a16="http://schemas.microsoft.com/office/drawing/2014/main" id="{B1F6597A-B6F5-9C4B-9CCA-A376715F4D33}"/>
              </a:ext>
            </a:extLst>
          </p:cNvPr>
          <p:cNvSpPr txBox="1"/>
          <p:nvPr/>
        </p:nvSpPr>
        <p:spPr>
          <a:xfrm>
            <a:off x="3459494" y="4303976"/>
            <a:ext cx="3568627" cy="707886"/>
          </a:xfrm>
          <a:prstGeom prst="rect">
            <a:avLst/>
          </a:prstGeom>
          <a:noFill/>
        </p:spPr>
        <p:txBody>
          <a:bodyPr wrap="square" rtlCol="0">
            <a:spAutoFit/>
          </a:bodyPr>
          <a:lstStyle/>
          <a:p>
            <a:r>
              <a:rPr lang="en-US" sz="4000" b="1" dirty="0">
                <a:latin typeface="Volkswagen-DemiBold" pitchFamily="2" charset="77"/>
              </a:rPr>
              <a:t>Collects waste</a:t>
            </a:r>
          </a:p>
        </p:txBody>
      </p:sp>
      <p:sp>
        <p:nvSpPr>
          <p:cNvPr id="10" name="TextBox 9">
            <a:extLst>
              <a:ext uri="{FF2B5EF4-FFF2-40B4-BE49-F238E27FC236}">
                <a16:creationId xmlns:a16="http://schemas.microsoft.com/office/drawing/2014/main" id="{17359EBF-F46F-2B43-82ED-F0616C7F174E}"/>
              </a:ext>
            </a:extLst>
          </p:cNvPr>
          <p:cNvSpPr txBox="1"/>
          <p:nvPr/>
        </p:nvSpPr>
        <p:spPr>
          <a:xfrm>
            <a:off x="1408589" y="5412108"/>
            <a:ext cx="2912105" cy="1323439"/>
          </a:xfrm>
          <a:prstGeom prst="rect">
            <a:avLst/>
          </a:prstGeom>
          <a:noFill/>
        </p:spPr>
        <p:txBody>
          <a:bodyPr wrap="square" rtlCol="0">
            <a:spAutoFit/>
          </a:bodyPr>
          <a:lstStyle/>
          <a:p>
            <a:r>
              <a:rPr lang="en-US" sz="4000" b="1" dirty="0">
                <a:latin typeface="Volkswagen-DemiBold" pitchFamily="2" charset="77"/>
              </a:rPr>
              <a:t>No sink blockages</a:t>
            </a:r>
          </a:p>
        </p:txBody>
      </p:sp>
      <p:sp>
        <p:nvSpPr>
          <p:cNvPr id="11" name="TextBox 10">
            <a:extLst>
              <a:ext uri="{FF2B5EF4-FFF2-40B4-BE49-F238E27FC236}">
                <a16:creationId xmlns:a16="http://schemas.microsoft.com/office/drawing/2014/main" id="{312D90AA-DA5C-D746-9FED-D016F9036865}"/>
              </a:ext>
            </a:extLst>
          </p:cNvPr>
          <p:cNvSpPr txBox="1"/>
          <p:nvPr/>
        </p:nvSpPr>
        <p:spPr>
          <a:xfrm>
            <a:off x="400852" y="4640641"/>
            <a:ext cx="2629427" cy="707886"/>
          </a:xfrm>
          <a:prstGeom prst="rect">
            <a:avLst/>
          </a:prstGeom>
          <a:noFill/>
        </p:spPr>
        <p:txBody>
          <a:bodyPr wrap="square" rtlCol="0">
            <a:spAutoFit/>
          </a:bodyPr>
          <a:lstStyle/>
          <a:p>
            <a:r>
              <a:rPr lang="en-US" sz="4000" b="1" dirty="0">
                <a:latin typeface="Volkswagen-DemiBold" pitchFamily="2" charset="77"/>
              </a:rPr>
              <a:t>No mess</a:t>
            </a:r>
          </a:p>
        </p:txBody>
      </p:sp>
    </p:spTree>
    <p:extLst>
      <p:ext uri="{BB962C8B-B14F-4D97-AF65-F5344CB8AC3E}">
        <p14:creationId xmlns:p14="http://schemas.microsoft.com/office/powerpoint/2010/main" val="160754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7" y="0"/>
            <a:ext cx="4297660" cy="633706"/>
          </a:xfrm>
        </p:spPr>
        <p:txBody>
          <a:bodyPr>
            <a:noAutofit/>
          </a:bodyPr>
          <a:lstStyle/>
          <a:p>
            <a:r>
              <a:rPr lang="en-US" sz="2800" dirty="0" err="1">
                <a:latin typeface="Courier" pitchFamily="2" charset="0"/>
              </a:rPr>
              <a:t>Cafetiere</a:t>
            </a:r>
            <a:r>
              <a:rPr lang="en-US" sz="2800" dirty="0">
                <a:latin typeface="Courier" pitchFamily="2" charset="0"/>
              </a:rPr>
              <a:t> coffee</a:t>
            </a:r>
          </a:p>
        </p:txBody>
      </p:sp>
      <p:sp>
        <p:nvSpPr>
          <p:cNvPr id="6" name="TextBox 5">
            <a:extLst>
              <a:ext uri="{FF2B5EF4-FFF2-40B4-BE49-F238E27FC236}">
                <a16:creationId xmlns:a16="http://schemas.microsoft.com/office/drawing/2014/main" id="{EA0CC5AB-8FA8-934A-B83E-A8F496B86E5A}"/>
              </a:ext>
            </a:extLst>
          </p:cNvPr>
          <p:cNvSpPr txBox="1"/>
          <p:nvPr/>
        </p:nvSpPr>
        <p:spPr>
          <a:xfrm>
            <a:off x="118101"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Home</a:t>
            </a:r>
          </a:p>
          <a:p>
            <a:endParaRPr lang="en-US" dirty="0"/>
          </a:p>
        </p:txBody>
      </p:sp>
      <p:sp>
        <p:nvSpPr>
          <p:cNvPr id="7" name="TextBox 6">
            <a:extLst>
              <a:ext uri="{FF2B5EF4-FFF2-40B4-BE49-F238E27FC236}">
                <a16:creationId xmlns:a16="http://schemas.microsoft.com/office/drawing/2014/main" id="{36932E74-F0E7-FE42-A234-1F30B7EDC270}"/>
              </a:ext>
            </a:extLst>
          </p:cNvPr>
          <p:cNvSpPr txBox="1"/>
          <p:nvPr/>
        </p:nvSpPr>
        <p:spPr>
          <a:xfrm>
            <a:off x="8590256"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FAQs</a:t>
            </a:r>
          </a:p>
          <a:p>
            <a:pPr algn="ctr"/>
            <a:endParaRPr lang="en-US" b="1" dirty="0">
              <a:latin typeface="Volkswagen-DemiBold" pitchFamily="2" charset="77"/>
            </a:endParaRPr>
          </a:p>
        </p:txBody>
      </p:sp>
      <p:sp>
        <p:nvSpPr>
          <p:cNvPr id="8" name="TextBox 7">
            <a:extLst>
              <a:ext uri="{FF2B5EF4-FFF2-40B4-BE49-F238E27FC236}">
                <a16:creationId xmlns:a16="http://schemas.microsoft.com/office/drawing/2014/main" id="{ACEE6302-19D5-A24F-9243-A6A2516284CF}"/>
              </a:ext>
            </a:extLst>
          </p:cNvPr>
          <p:cNvSpPr txBox="1"/>
          <p:nvPr/>
        </p:nvSpPr>
        <p:spPr>
          <a:xfrm>
            <a:off x="6895825"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Recycle &amp; compost</a:t>
            </a:r>
          </a:p>
        </p:txBody>
      </p:sp>
      <p:pic>
        <p:nvPicPr>
          <p:cNvPr id="10" name="Picture 9">
            <a:extLst>
              <a:ext uri="{FF2B5EF4-FFF2-40B4-BE49-F238E27FC236}">
                <a16:creationId xmlns:a16="http://schemas.microsoft.com/office/drawing/2014/main" id="{47C14862-BDD6-6449-8563-4C02316E7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774" y="730055"/>
            <a:ext cx="2237509" cy="2211692"/>
          </a:xfrm>
          <a:prstGeom prst="rect">
            <a:avLst/>
          </a:prstGeom>
        </p:spPr>
      </p:pic>
      <p:sp>
        <p:nvSpPr>
          <p:cNvPr id="12" name="TextBox 11">
            <a:extLst>
              <a:ext uri="{FF2B5EF4-FFF2-40B4-BE49-F238E27FC236}">
                <a16:creationId xmlns:a16="http://schemas.microsoft.com/office/drawing/2014/main" id="{746665F7-2F8A-B24D-9897-44D7E8711B6A}"/>
              </a:ext>
            </a:extLst>
          </p:cNvPr>
          <p:cNvSpPr txBox="1"/>
          <p:nvPr/>
        </p:nvSpPr>
        <p:spPr>
          <a:xfrm>
            <a:off x="3071716" y="1481958"/>
            <a:ext cx="7286865" cy="707886"/>
          </a:xfrm>
          <a:prstGeom prst="rect">
            <a:avLst/>
          </a:prstGeom>
          <a:noFill/>
        </p:spPr>
        <p:txBody>
          <a:bodyPr wrap="square" rtlCol="0">
            <a:spAutoFit/>
          </a:bodyPr>
          <a:lstStyle/>
          <a:p>
            <a:r>
              <a:rPr lang="en-US" sz="4000" b="1" dirty="0">
                <a:latin typeface="Volkswagen-DemiBold" pitchFamily="2" charset="77"/>
              </a:rPr>
              <a:t>The scoop with a twist</a:t>
            </a:r>
          </a:p>
        </p:txBody>
      </p:sp>
      <p:sp>
        <p:nvSpPr>
          <p:cNvPr id="18" name="TextBox 17">
            <a:extLst>
              <a:ext uri="{FF2B5EF4-FFF2-40B4-BE49-F238E27FC236}">
                <a16:creationId xmlns:a16="http://schemas.microsoft.com/office/drawing/2014/main" id="{F9D3B601-D106-4448-95FF-D0176E78D20F}"/>
              </a:ext>
            </a:extLst>
          </p:cNvPr>
          <p:cNvSpPr txBox="1"/>
          <p:nvPr/>
        </p:nvSpPr>
        <p:spPr>
          <a:xfrm>
            <a:off x="5201394"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Block free sinks &amp; drains</a:t>
            </a:r>
          </a:p>
        </p:txBody>
      </p:sp>
      <p:sp>
        <p:nvSpPr>
          <p:cNvPr id="19" name="TextBox 18">
            <a:extLst>
              <a:ext uri="{FF2B5EF4-FFF2-40B4-BE49-F238E27FC236}">
                <a16:creationId xmlns:a16="http://schemas.microsoft.com/office/drawing/2014/main" id="{D5C1D91F-79D0-F54B-9E53-AD92A8CC776E}"/>
              </a:ext>
            </a:extLst>
          </p:cNvPr>
          <p:cNvSpPr txBox="1"/>
          <p:nvPr/>
        </p:nvSpPr>
        <p:spPr>
          <a:xfrm>
            <a:off x="1865483" y="3048347"/>
            <a:ext cx="1616363" cy="646331"/>
          </a:xfrm>
          <a:prstGeom prst="rect">
            <a:avLst/>
          </a:prstGeom>
          <a:noFill/>
          <a:ln w="76200">
            <a:solidFill>
              <a:srgbClr val="BF1E6A"/>
            </a:solidFill>
          </a:ln>
        </p:spPr>
        <p:txBody>
          <a:bodyPr wrap="square" rtlCol="0">
            <a:spAutoFit/>
          </a:bodyPr>
          <a:lstStyle>
            <a:defPPr>
              <a:defRPr lang="en-US"/>
            </a:defPPr>
            <a:lvl1pPr algn="ctr">
              <a:defRPr b="1">
                <a:latin typeface="Volkswagen-DemiBold" pitchFamily="2" charset="77"/>
              </a:defRPr>
            </a:lvl1pPr>
          </a:lstStyle>
          <a:p>
            <a:r>
              <a:rPr lang="en-US" dirty="0" err="1"/>
              <a:t>Cafetiere</a:t>
            </a:r>
            <a:r>
              <a:rPr lang="en-US" dirty="0"/>
              <a:t> coffee</a:t>
            </a:r>
          </a:p>
        </p:txBody>
      </p:sp>
      <p:sp>
        <p:nvSpPr>
          <p:cNvPr id="21" name="TextBox 20">
            <a:extLst>
              <a:ext uri="{FF2B5EF4-FFF2-40B4-BE49-F238E27FC236}">
                <a16:creationId xmlns:a16="http://schemas.microsoft.com/office/drawing/2014/main" id="{08CF2D7C-F9EB-1C43-BFFD-EF72E3975112}"/>
              </a:ext>
            </a:extLst>
          </p:cNvPr>
          <p:cNvSpPr txBox="1"/>
          <p:nvPr/>
        </p:nvSpPr>
        <p:spPr>
          <a:xfrm>
            <a:off x="10284690"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Shop</a:t>
            </a:r>
          </a:p>
          <a:p>
            <a:pPr algn="ctr"/>
            <a:endParaRPr lang="en-US" b="1" dirty="0">
              <a:latin typeface="Volkswagen-DemiBold" pitchFamily="2" charset="77"/>
            </a:endParaRPr>
          </a:p>
        </p:txBody>
      </p:sp>
      <p:pic>
        <p:nvPicPr>
          <p:cNvPr id="3" name="Picture 2">
            <a:extLst>
              <a:ext uri="{FF2B5EF4-FFF2-40B4-BE49-F238E27FC236}">
                <a16:creationId xmlns:a16="http://schemas.microsoft.com/office/drawing/2014/main" id="{F14C166A-5F76-B845-8449-2202C72260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9838" y="0"/>
            <a:ext cx="3579679" cy="3175744"/>
          </a:xfrm>
          <a:prstGeom prst="rect">
            <a:avLst/>
          </a:prstGeom>
        </p:spPr>
      </p:pic>
      <p:sp>
        <p:nvSpPr>
          <p:cNvPr id="20" name="TextBox 19">
            <a:extLst>
              <a:ext uri="{FF2B5EF4-FFF2-40B4-BE49-F238E27FC236}">
                <a16:creationId xmlns:a16="http://schemas.microsoft.com/office/drawing/2014/main" id="{1F64885D-AB87-8449-99C7-29EC4AB06F4F}"/>
              </a:ext>
            </a:extLst>
          </p:cNvPr>
          <p:cNvSpPr txBox="1"/>
          <p:nvPr/>
        </p:nvSpPr>
        <p:spPr>
          <a:xfrm>
            <a:off x="3526775" y="3058654"/>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Mess free cleaning</a:t>
            </a:r>
          </a:p>
        </p:txBody>
      </p:sp>
      <p:pic>
        <p:nvPicPr>
          <p:cNvPr id="5" name="Picture 4">
            <a:extLst>
              <a:ext uri="{FF2B5EF4-FFF2-40B4-BE49-F238E27FC236}">
                <a16:creationId xmlns:a16="http://schemas.microsoft.com/office/drawing/2014/main" id="{A391728F-2C79-F04F-A479-6B2CC3A38BA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39254" y="61603"/>
            <a:ext cx="550531" cy="550531"/>
          </a:xfrm>
          <a:prstGeom prst="rect">
            <a:avLst/>
          </a:prstGeom>
        </p:spPr>
      </p:pic>
      <p:pic>
        <p:nvPicPr>
          <p:cNvPr id="9" name="Picture 8">
            <a:extLst>
              <a:ext uri="{FF2B5EF4-FFF2-40B4-BE49-F238E27FC236}">
                <a16:creationId xmlns:a16="http://schemas.microsoft.com/office/drawing/2014/main" id="{0BC91A48-1B56-4546-BF2E-150DDF154A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6330" y="0"/>
            <a:ext cx="687174" cy="687174"/>
          </a:xfrm>
          <a:prstGeom prst="rect">
            <a:avLst/>
          </a:prstGeom>
        </p:spPr>
      </p:pic>
      <p:pic>
        <p:nvPicPr>
          <p:cNvPr id="22" name="Picture 21">
            <a:extLst>
              <a:ext uri="{FF2B5EF4-FFF2-40B4-BE49-F238E27FC236}">
                <a16:creationId xmlns:a16="http://schemas.microsoft.com/office/drawing/2014/main" id="{42EDE093-E2DB-B344-B4C4-BA7F462B53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939542" y="61603"/>
            <a:ext cx="549861" cy="549861"/>
          </a:xfrm>
          <a:prstGeom prst="rect">
            <a:avLst/>
          </a:prstGeom>
        </p:spPr>
      </p:pic>
      <p:sp>
        <p:nvSpPr>
          <p:cNvPr id="23" name="TextBox 22">
            <a:extLst>
              <a:ext uri="{FF2B5EF4-FFF2-40B4-BE49-F238E27FC236}">
                <a16:creationId xmlns:a16="http://schemas.microsoft.com/office/drawing/2014/main" id="{AAA971BC-B4B4-2641-86D7-92C2E90E2ED7}"/>
              </a:ext>
            </a:extLst>
          </p:cNvPr>
          <p:cNvSpPr txBox="1"/>
          <p:nvPr/>
        </p:nvSpPr>
        <p:spPr>
          <a:xfrm>
            <a:off x="2452567" y="4604485"/>
            <a:ext cx="7286865"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b="2958"/>
          <a:stretch/>
        </p:blipFill>
        <p:spPr>
          <a:xfrm>
            <a:off x="7047087" y="3903889"/>
            <a:ext cx="5179280" cy="5026046"/>
          </a:xfrm>
          <a:prstGeom prst="rect">
            <a:avLst/>
          </a:prstGeom>
        </p:spPr>
      </p:pic>
      <p:pic>
        <p:nvPicPr>
          <p:cNvPr id="2" name="Picture 1">
            <a:extLst>
              <a:ext uri="{FF2B5EF4-FFF2-40B4-BE49-F238E27FC236}">
                <a16:creationId xmlns:a16="http://schemas.microsoft.com/office/drawing/2014/main" id="{95FC1190-1A7E-9B45-A622-770E1C4E19A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580708" y="51918"/>
            <a:ext cx="551703" cy="551703"/>
          </a:xfrm>
          <a:prstGeom prst="rect">
            <a:avLst/>
          </a:prstGeom>
        </p:spPr>
      </p:pic>
      <p:sp>
        <p:nvSpPr>
          <p:cNvPr id="11" name="Oval 10">
            <a:extLst>
              <a:ext uri="{FF2B5EF4-FFF2-40B4-BE49-F238E27FC236}">
                <a16:creationId xmlns:a16="http://schemas.microsoft.com/office/drawing/2014/main" id="{4F4DE98F-25BD-5746-A49E-D3EE9A3B12F9}"/>
              </a:ext>
            </a:extLst>
          </p:cNvPr>
          <p:cNvSpPr/>
          <p:nvPr/>
        </p:nvSpPr>
        <p:spPr>
          <a:xfrm>
            <a:off x="11567837" y="81940"/>
            <a:ext cx="553633" cy="54986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56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4817D-5F67-E244-94F6-3F6931ED5F12}"/>
              </a:ext>
            </a:extLst>
          </p:cNvPr>
          <p:cNvSpPr>
            <a:spLocks noGrp="1"/>
          </p:cNvSpPr>
          <p:nvPr>
            <p:ph idx="1"/>
          </p:nvPr>
        </p:nvSpPr>
        <p:spPr>
          <a:xfrm>
            <a:off x="422563" y="957407"/>
            <a:ext cx="10515600" cy="5678478"/>
          </a:xfrm>
          <a:noFill/>
        </p:spPr>
        <p:txBody>
          <a:bodyPr wrap="square" rtlCol="0">
            <a:spAutoFit/>
          </a:bodyPr>
          <a:lstStyle/>
          <a:p>
            <a:pPr marL="0" indent="0">
              <a:buNone/>
            </a:pPr>
            <a:r>
              <a:rPr lang="en-GB" sz="4000" b="1" dirty="0">
                <a:latin typeface="Volkswagen-DemiBold" pitchFamily="2" charset="77"/>
              </a:rPr>
              <a:t>Simple – delicious coffee made to your taste</a:t>
            </a:r>
          </a:p>
          <a:p>
            <a:pPr marL="0" indent="0">
              <a:buNone/>
            </a:pPr>
            <a:r>
              <a:rPr lang="en-GB" sz="2400" b="1" dirty="0">
                <a:latin typeface="Volkswagen-DemiBold" pitchFamily="2" charset="77"/>
              </a:rPr>
              <a:t>Pre-warm </a:t>
            </a:r>
            <a:r>
              <a:rPr lang="en-GB" sz="2400" b="1" dirty="0" err="1">
                <a:latin typeface="Volkswagen-DemiBold" pitchFamily="2" charset="77"/>
              </a:rPr>
              <a:t>cafetiere</a:t>
            </a:r>
            <a:r>
              <a:rPr lang="en-GB" sz="2400" b="1" dirty="0">
                <a:latin typeface="Volkswagen-DemiBold" pitchFamily="2" charset="77"/>
              </a:rPr>
              <a:t> with hot water.</a:t>
            </a:r>
          </a:p>
          <a:p>
            <a:pPr marL="0" indent="0">
              <a:buNone/>
            </a:pPr>
            <a:r>
              <a:rPr lang="en-GB" sz="2400" b="1" dirty="0">
                <a:latin typeface="Volkswagen-DemiBold" pitchFamily="2" charset="77"/>
              </a:rPr>
              <a:t>Add 1 scoop per cup (approx. 10g) or 2 per mug (approx. 20g) </a:t>
            </a:r>
          </a:p>
          <a:p>
            <a:pPr marL="0" indent="0">
              <a:buNone/>
            </a:pPr>
            <a:r>
              <a:rPr lang="en-GB" sz="2400" b="1" dirty="0">
                <a:latin typeface="Volkswagen-DemiBold" pitchFamily="2" charset="77"/>
              </a:rPr>
              <a:t>Adjust according to taste</a:t>
            </a:r>
          </a:p>
          <a:p>
            <a:pPr marL="0" indent="0">
              <a:buNone/>
            </a:pPr>
            <a:r>
              <a:rPr lang="en-GB" sz="2400" b="1" dirty="0">
                <a:latin typeface="Volkswagen-DemiBold" pitchFamily="2" charset="77"/>
              </a:rPr>
              <a:t>Pour over water just before it boils. Pour slowly and wet all the grounds to ensure all the flavour infuses evenly.</a:t>
            </a:r>
          </a:p>
          <a:p>
            <a:pPr marL="0" indent="0">
              <a:buNone/>
            </a:pPr>
            <a:r>
              <a:rPr lang="en-GB" sz="2400" b="1" dirty="0">
                <a:latin typeface="Volkswagen-DemiBold" pitchFamily="2" charset="77"/>
              </a:rPr>
              <a:t>Leave to stand for 3-4 minutes.</a:t>
            </a:r>
          </a:p>
          <a:p>
            <a:pPr marL="0" indent="0">
              <a:buNone/>
            </a:pPr>
            <a:r>
              <a:rPr lang="en-GB" sz="2400" b="1" dirty="0">
                <a:latin typeface="Volkswagen-DemiBold" pitchFamily="2" charset="77"/>
              </a:rPr>
              <a:t>Stir with a wooden spoon for 10 seconds.</a:t>
            </a:r>
          </a:p>
          <a:p>
            <a:pPr marL="0" indent="0">
              <a:buNone/>
            </a:pPr>
            <a:r>
              <a:rPr lang="en-GB" sz="2400" b="1" dirty="0">
                <a:latin typeface="Volkswagen-DemiBold" pitchFamily="2" charset="77"/>
              </a:rPr>
              <a:t>Plunge down slowly. If you come up against resistance, gently lift plunger slightly then continue to push down.</a:t>
            </a:r>
          </a:p>
          <a:p>
            <a:pPr marL="0" indent="0">
              <a:buNone/>
            </a:pPr>
            <a:r>
              <a:rPr lang="en-GB" sz="2400" b="1" dirty="0">
                <a:latin typeface="Volkswagen-DemiBold" pitchFamily="2" charset="77"/>
              </a:rPr>
              <a:t>Leave for a few seconds to stand, then pour and enjoy immediately.</a:t>
            </a:r>
          </a:p>
          <a:p>
            <a:pPr marL="0" indent="0">
              <a:buNone/>
            </a:pPr>
            <a:endParaRPr lang="en-US" sz="4000" b="1" dirty="0">
              <a:latin typeface="Volkswagen-DemiBold" pitchFamily="2" charset="77"/>
            </a:endParaRPr>
          </a:p>
        </p:txBody>
      </p:sp>
      <p:sp>
        <p:nvSpPr>
          <p:cNvPr id="4" name="Title 3">
            <a:extLst>
              <a:ext uri="{FF2B5EF4-FFF2-40B4-BE49-F238E27FC236}">
                <a16:creationId xmlns:a16="http://schemas.microsoft.com/office/drawing/2014/main" id="{2F07FEF0-EEFA-C347-B6BC-5A7692C82681}"/>
              </a:ext>
            </a:extLst>
          </p:cNvPr>
          <p:cNvSpPr>
            <a:spLocks noGrp="1"/>
          </p:cNvSpPr>
          <p:nvPr>
            <p:ph type="title"/>
          </p:nvPr>
        </p:nvSpPr>
        <p:spPr>
          <a:xfrm>
            <a:off x="37296" y="0"/>
            <a:ext cx="7461925" cy="633706"/>
          </a:xfrm>
        </p:spPr>
        <p:txBody>
          <a:bodyPr>
            <a:noAutofit/>
          </a:bodyPr>
          <a:lstStyle/>
          <a:p>
            <a:r>
              <a:rPr lang="en-US" sz="2800" dirty="0" err="1">
                <a:latin typeface="Courier" pitchFamily="2" charset="0"/>
              </a:rPr>
              <a:t>Cafetiere</a:t>
            </a:r>
            <a:r>
              <a:rPr lang="en-US" sz="2800" dirty="0">
                <a:latin typeface="Courier" pitchFamily="2" charset="0"/>
              </a:rPr>
              <a:t> coffee/ scroll down</a:t>
            </a:r>
          </a:p>
        </p:txBody>
      </p:sp>
    </p:spTree>
    <p:extLst>
      <p:ext uri="{BB962C8B-B14F-4D97-AF65-F5344CB8AC3E}">
        <p14:creationId xmlns:p14="http://schemas.microsoft.com/office/powerpoint/2010/main" val="306457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err="1">
                <a:latin typeface="Courier" pitchFamily="2" charset="0"/>
              </a:rPr>
              <a:t>Cafetiere</a:t>
            </a:r>
            <a:r>
              <a:rPr lang="en-US" sz="2800" dirty="0">
                <a:latin typeface="Courier" pitchFamily="2" charset="0"/>
              </a:rPr>
              <a:t> coffee/ scroll down</a:t>
            </a:r>
          </a:p>
        </p:txBody>
      </p:sp>
      <p:sp>
        <p:nvSpPr>
          <p:cNvPr id="8" name="Rectangle 7">
            <a:extLst>
              <a:ext uri="{FF2B5EF4-FFF2-40B4-BE49-F238E27FC236}">
                <a16:creationId xmlns:a16="http://schemas.microsoft.com/office/drawing/2014/main" id="{9C95E293-EBA4-9D4B-8F76-F14A69F48A08}"/>
              </a:ext>
            </a:extLst>
          </p:cNvPr>
          <p:cNvSpPr/>
          <p:nvPr/>
        </p:nvSpPr>
        <p:spPr>
          <a:xfrm>
            <a:off x="8020493" y="1999894"/>
            <a:ext cx="3811060" cy="707886"/>
          </a:xfrm>
          <a:prstGeom prst="rect">
            <a:avLst/>
          </a:prstGeom>
          <a:noFill/>
        </p:spPr>
        <p:txBody>
          <a:bodyPr wrap="square" rtlCol="0">
            <a:spAutoFit/>
          </a:bodyPr>
          <a:lstStyle/>
          <a:p>
            <a:r>
              <a:rPr lang="en-US" sz="4000" b="1" dirty="0" err="1">
                <a:latin typeface="Volkswagen-DemiBold" pitchFamily="2" charset="77"/>
              </a:rPr>
              <a:t>Kaffeebereiter</a:t>
            </a:r>
            <a:endParaRPr lang="en-US" sz="4000" b="1" dirty="0">
              <a:latin typeface="Volkswagen-DemiBold" pitchFamily="2" charset="77"/>
            </a:endParaRPr>
          </a:p>
        </p:txBody>
      </p:sp>
      <p:sp>
        <p:nvSpPr>
          <p:cNvPr id="9" name="Rectangle 8">
            <a:extLst>
              <a:ext uri="{FF2B5EF4-FFF2-40B4-BE49-F238E27FC236}">
                <a16:creationId xmlns:a16="http://schemas.microsoft.com/office/drawing/2014/main" id="{91CFFF08-6FC1-C64A-9009-876FEA8C9603}"/>
              </a:ext>
            </a:extLst>
          </p:cNvPr>
          <p:cNvSpPr/>
          <p:nvPr/>
        </p:nvSpPr>
        <p:spPr>
          <a:xfrm>
            <a:off x="7651620" y="5325974"/>
            <a:ext cx="4110979" cy="707886"/>
          </a:xfrm>
          <a:prstGeom prst="rect">
            <a:avLst/>
          </a:prstGeom>
          <a:noFill/>
        </p:spPr>
        <p:txBody>
          <a:bodyPr wrap="square" rtlCol="0">
            <a:spAutoFit/>
          </a:bodyPr>
          <a:lstStyle/>
          <a:p>
            <a:r>
              <a:rPr lang="en-US" sz="4000" b="1" dirty="0">
                <a:latin typeface="Volkswagen-DemiBold" pitchFamily="2" charset="77"/>
              </a:rPr>
              <a:t>Coffee Plunger</a:t>
            </a:r>
          </a:p>
        </p:txBody>
      </p:sp>
      <p:sp>
        <p:nvSpPr>
          <p:cNvPr id="10" name="Rectangle 9">
            <a:extLst>
              <a:ext uri="{FF2B5EF4-FFF2-40B4-BE49-F238E27FC236}">
                <a16:creationId xmlns:a16="http://schemas.microsoft.com/office/drawing/2014/main" id="{4D60388B-514F-6842-BF33-CE778041B8A8}"/>
              </a:ext>
            </a:extLst>
          </p:cNvPr>
          <p:cNvSpPr/>
          <p:nvPr/>
        </p:nvSpPr>
        <p:spPr>
          <a:xfrm>
            <a:off x="455860" y="3424140"/>
            <a:ext cx="4881277" cy="707886"/>
          </a:xfrm>
          <a:prstGeom prst="rect">
            <a:avLst/>
          </a:prstGeom>
          <a:noFill/>
        </p:spPr>
        <p:txBody>
          <a:bodyPr wrap="square" rtlCol="0">
            <a:spAutoFit/>
          </a:bodyPr>
          <a:lstStyle/>
          <a:p>
            <a:r>
              <a:rPr lang="en-US" sz="4000" b="1" dirty="0" err="1">
                <a:latin typeface="Volkswagen-DemiBold" pitchFamily="2" charset="77"/>
              </a:rPr>
              <a:t>Cafetiere</a:t>
            </a:r>
            <a:r>
              <a:rPr lang="en-US" sz="4000" b="1" dirty="0">
                <a:latin typeface="Volkswagen-DemiBold" pitchFamily="2" charset="77"/>
              </a:rPr>
              <a:t> a Piston</a:t>
            </a:r>
          </a:p>
        </p:txBody>
      </p:sp>
      <p:sp>
        <p:nvSpPr>
          <p:cNvPr id="11" name="Rectangle 10">
            <a:extLst>
              <a:ext uri="{FF2B5EF4-FFF2-40B4-BE49-F238E27FC236}">
                <a16:creationId xmlns:a16="http://schemas.microsoft.com/office/drawing/2014/main" id="{026D8F11-69FD-BB45-BA1F-A5B7BF241340}"/>
              </a:ext>
            </a:extLst>
          </p:cNvPr>
          <p:cNvSpPr/>
          <p:nvPr/>
        </p:nvSpPr>
        <p:spPr>
          <a:xfrm>
            <a:off x="1517484" y="4816698"/>
            <a:ext cx="3337773" cy="707886"/>
          </a:xfrm>
          <a:prstGeom prst="rect">
            <a:avLst/>
          </a:prstGeom>
          <a:noFill/>
        </p:spPr>
        <p:txBody>
          <a:bodyPr wrap="square" rtlCol="0">
            <a:spAutoFit/>
          </a:bodyPr>
          <a:lstStyle/>
          <a:p>
            <a:r>
              <a:rPr lang="en-US" sz="4000" b="1" dirty="0">
                <a:latin typeface="Volkswagen-DemiBold" pitchFamily="2" charset="77"/>
              </a:rPr>
              <a:t>Coffee Press</a:t>
            </a:r>
          </a:p>
        </p:txBody>
      </p:sp>
      <p:sp>
        <p:nvSpPr>
          <p:cNvPr id="12" name="Rectangle 11">
            <a:extLst>
              <a:ext uri="{FF2B5EF4-FFF2-40B4-BE49-F238E27FC236}">
                <a16:creationId xmlns:a16="http://schemas.microsoft.com/office/drawing/2014/main" id="{B1FEC7C0-B58F-A143-8D39-C51EF184FE9C}"/>
              </a:ext>
            </a:extLst>
          </p:cNvPr>
          <p:cNvSpPr/>
          <p:nvPr/>
        </p:nvSpPr>
        <p:spPr>
          <a:xfrm>
            <a:off x="921839" y="2010275"/>
            <a:ext cx="3337773" cy="707886"/>
          </a:xfrm>
          <a:prstGeom prst="rect">
            <a:avLst/>
          </a:prstGeom>
          <a:noFill/>
        </p:spPr>
        <p:txBody>
          <a:bodyPr wrap="square" rtlCol="0">
            <a:spAutoFit/>
          </a:bodyPr>
          <a:lstStyle/>
          <a:p>
            <a:r>
              <a:rPr lang="en-US" sz="4000" b="1" dirty="0">
                <a:latin typeface="Volkswagen-DemiBold" pitchFamily="2" charset="77"/>
              </a:rPr>
              <a:t>French Press</a:t>
            </a:r>
          </a:p>
        </p:txBody>
      </p:sp>
      <p:sp>
        <p:nvSpPr>
          <p:cNvPr id="3" name="Rectangle 2">
            <a:extLst>
              <a:ext uri="{FF2B5EF4-FFF2-40B4-BE49-F238E27FC236}">
                <a16:creationId xmlns:a16="http://schemas.microsoft.com/office/drawing/2014/main" id="{C498E354-0061-8348-890E-6A50E35A13E8}"/>
              </a:ext>
            </a:extLst>
          </p:cNvPr>
          <p:cNvSpPr/>
          <p:nvPr/>
        </p:nvSpPr>
        <p:spPr>
          <a:xfrm>
            <a:off x="7302627" y="1111906"/>
            <a:ext cx="3056197" cy="707886"/>
          </a:xfrm>
          <a:prstGeom prst="rect">
            <a:avLst/>
          </a:prstGeom>
          <a:noFill/>
        </p:spPr>
        <p:txBody>
          <a:bodyPr wrap="square" rtlCol="0">
            <a:spAutoFit/>
          </a:bodyPr>
          <a:lstStyle/>
          <a:p>
            <a:r>
              <a:rPr lang="en-US" sz="4000" b="1" dirty="0" err="1">
                <a:latin typeface="Volkswagen-DemiBold" pitchFamily="2" charset="77"/>
              </a:rPr>
              <a:t>Koffiekan</a:t>
            </a:r>
            <a:endParaRPr lang="en-US" sz="4000" b="1" dirty="0">
              <a:latin typeface="Volkswagen-DemiBold" pitchFamily="2" charset="77"/>
            </a:endParaRPr>
          </a:p>
        </p:txBody>
      </p:sp>
      <p:sp>
        <p:nvSpPr>
          <p:cNvPr id="5" name="Rectangle 4">
            <a:extLst>
              <a:ext uri="{FF2B5EF4-FFF2-40B4-BE49-F238E27FC236}">
                <a16:creationId xmlns:a16="http://schemas.microsoft.com/office/drawing/2014/main" id="{12D9B388-184D-664E-B578-51237260AFE4}"/>
              </a:ext>
            </a:extLst>
          </p:cNvPr>
          <p:cNvSpPr/>
          <p:nvPr/>
        </p:nvSpPr>
        <p:spPr>
          <a:xfrm>
            <a:off x="8643715" y="2779937"/>
            <a:ext cx="3423684" cy="707886"/>
          </a:xfrm>
          <a:prstGeom prst="rect">
            <a:avLst/>
          </a:prstGeom>
          <a:noFill/>
        </p:spPr>
        <p:txBody>
          <a:bodyPr wrap="square" rtlCol="0">
            <a:spAutoFit/>
          </a:bodyPr>
          <a:lstStyle/>
          <a:p>
            <a:r>
              <a:rPr lang="en-US" sz="4000" b="1" dirty="0" err="1">
                <a:latin typeface="Volkswagen-DemiBold" pitchFamily="2" charset="77"/>
              </a:rPr>
              <a:t>Caffettiera</a:t>
            </a:r>
            <a:endParaRPr lang="en-US" sz="4000" b="1" dirty="0">
              <a:latin typeface="Volkswagen-DemiBold" pitchFamily="2" charset="77"/>
            </a:endParaRPr>
          </a:p>
        </p:txBody>
      </p:sp>
      <p:sp>
        <p:nvSpPr>
          <p:cNvPr id="6" name="Rectangle 5">
            <a:extLst>
              <a:ext uri="{FF2B5EF4-FFF2-40B4-BE49-F238E27FC236}">
                <a16:creationId xmlns:a16="http://schemas.microsoft.com/office/drawing/2014/main" id="{6F35D384-94A7-E740-A874-741267FB048B}"/>
              </a:ext>
            </a:extLst>
          </p:cNvPr>
          <p:cNvSpPr/>
          <p:nvPr/>
        </p:nvSpPr>
        <p:spPr>
          <a:xfrm>
            <a:off x="8413620" y="3838045"/>
            <a:ext cx="3229699" cy="707886"/>
          </a:xfrm>
          <a:prstGeom prst="rect">
            <a:avLst/>
          </a:prstGeom>
          <a:noFill/>
        </p:spPr>
        <p:txBody>
          <a:bodyPr wrap="square" rtlCol="0">
            <a:spAutoFit/>
          </a:bodyPr>
          <a:lstStyle/>
          <a:p>
            <a:r>
              <a:rPr lang="en-US" sz="4000" b="1" dirty="0" err="1">
                <a:latin typeface="Volkswagen-DemiBold" pitchFamily="2" charset="77"/>
              </a:rPr>
              <a:t>Кофейник</a:t>
            </a:r>
            <a:endParaRPr lang="en-US" sz="4000" b="1" dirty="0">
              <a:latin typeface="Volkswagen-DemiBold" pitchFamily="2" charset="77"/>
            </a:endParaRPr>
          </a:p>
        </p:txBody>
      </p:sp>
      <p:sp>
        <p:nvSpPr>
          <p:cNvPr id="16" name="Rectangle 15">
            <a:extLst>
              <a:ext uri="{FF2B5EF4-FFF2-40B4-BE49-F238E27FC236}">
                <a16:creationId xmlns:a16="http://schemas.microsoft.com/office/drawing/2014/main" id="{ABD5A825-E2E0-EF4E-8A30-EF46177B51E8}"/>
              </a:ext>
            </a:extLst>
          </p:cNvPr>
          <p:cNvSpPr/>
          <p:nvPr/>
        </p:nvSpPr>
        <p:spPr>
          <a:xfrm>
            <a:off x="3953953" y="5679917"/>
            <a:ext cx="4110979" cy="707886"/>
          </a:xfrm>
          <a:prstGeom prst="rect">
            <a:avLst/>
          </a:prstGeom>
          <a:noFill/>
        </p:spPr>
        <p:txBody>
          <a:bodyPr wrap="square" rtlCol="0">
            <a:spAutoFit/>
          </a:bodyPr>
          <a:lstStyle/>
          <a:p>
            <a:r>
              <a:rPr lang="en-US" sz="4000" b="1" dirty="0">
                <a:latin typeface="Volkswagen-DemiBold" pitchFamily="2" charset="77"/>
              </a:rPr>
              <a:t>Coffee Maker</a:t>
            </a:r>
          </a:p>
        </p:txBody>
      </p:sp>
      <p:pic>
        <p:nvPicPr>
          <p:cNvPr id="17" name="Picture 16">
            <a:extLst>
              <a:ext uri="{FF2B5EF4-FFF2-40B4-BE49-F238E27FC236}">
                <a16:creationId xmlns:a16="http://schemas.microsoft.com/office/drawing/2014/main" id="{F0FCE9A1-8C31-4348-A309-88FD32DC1DCF}"/>
              </a:ext>
            </a:extLst>
          </p:cNvPr>
          <p:cNvPicPr>
            <a:picLocks noChangeAspect="1"/>
          </p:cNvPicPr>
          <p:nvPr/>
        </p:nvPicPr>
        <p:blipFill>
          <a:blip r:embed="rId2"/>
          <a:stretch>
            <a:fillRect/>
          </a:stretch>
        </p:blipFill>
        <p:spPr>
          <a:xfrm>
            <a:off x="3515015" y="900539"/>
            <a:ext cx="5161970" cy="5161970"/>
          </a:xfrm>
          <a:prstGeom prst="rect">
            <a:avLst/>
          </a:prstGeom>
        </p:spPr>
      </p:pic>
      <p:sp>
        <p:nvSpPr>
          <p:cNvPr id="15" name="TextBox 14">
            <a:extLst>
              <a:ext uri="{FF2B5EF4-FFF2-40B4-BE49-F238E27FC236}">
                <a16:creationId xmlns:a16="http://schemas.microsoft.com/office/drawing/2014/main" id="{CFD182E7-6404-844D-A310-5B7898FFA4F1}"/>
              </a:ext>
            </a:extLst>
          </p:cNvPr>
          <p:cNvSpPr txBox="1"/>
          <p:nvPr/>
        </p:nvSpPr>
        <p:spPr>
          <a:xfrm>
            <a:off x="616180" y="682450"/>
            <a:ext cx="7286865" cy="707886"/>
          </a:xfrm>
          <a:prstGeom prst="rect">
            <a:avLst/>
          </a:prstGeom>
          <a:noFill/>
        </p:spPr>
        <p:txBody>
          <a:bodyPr wrap="square" rtlCol="0">
            <a:spAutoFit/>
          </a:bodyPr>
          <a:lstStyle/>
          <a:p>
            <a:r>
              <a:rPr lang="en-US" sz="4000" b="1" dirty="0" err="1">
                <a:latin typeface="Volkswagen-DemiBold" pitchFamily="2" charset="77"/>
              </a:rPr>
              <a:t>Cafetiere</a:t>
            </a:r>
            <a:r>
              <a:rPr lang="en-US" sz="4000" b="1" dirty="0">
                <a:latin typeface="Volkswagen-DemiBold" pitchFamily="2" charset="77"/>
              </a:rPr>
              <a:t> AKA</a:t>
            </a:r>
          </a:p>
        </p:txBody>
      </p:sp>
    </p:spTree>
    <p:extLst>
      <p:ext uri="{BB962C8B-B14F-4D97-AF65-F5344CB8AC3E}">
        <p14:creationId xmlns:p14="http://schemas.microsoft.com/office/powerpoint/2010/main" val="553312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1AF0158-24E5-0A4A-8DD7-4EAF710D9098}"/>
              </a:ext>
            </a:extLst>
          </p:cNvPr>
          <p:cNvSpPr/>
          <p:nvPr/>
        </p:nvSpPr>
        <p:spPr>
          <a:xfrm>
            <a:off x="7499221" y="3481524"/>
            <a:ext cx="3741434" cy="3376476"/>
          </a:xfrm>
          <a:prstGeom prst="ellipse">
            <a:avLst/>
          </a:prstGeom>
          <a:solidFill>
            <a:srgbClr val="BF1E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0FCE9A1-8C31-4348-A309-88FD32DC1DCF}"/>
              </a:ext>
            </a:extLst>
          </p:cNvPr>
          <p:cNvPicPr>
            <a:picLocks noChangeAspect="1"/>
          </p:cNvPicPr>
          <p:nvPr/>
        </p:nvPicPr>
        <p:blipFill>
          <a:blip r:embed="rId2"/>
          <a:stretch>
            <a:fillRect/>
          </a:stretch>
        </p:blipFill>
        <p:spPr>
          <a:xfrm>
            <a:off x="6905429" y="789039"/>
            <a:ext cx="5161970" cy="5161970"/>
          </a:xfrm>
          <a:prstGeom prst="rect">
            <a:avLst/>
          </a:prstGeom>
        </p:spPr>
      </p:pic>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err="1">
                <a:latin typeface="Courier" pitchFamily="2" charset="0"/>
              </a:rPr>
              <a:t>Cafetiere</a:t>
            </a:r>
            <a:r>
              <a:rPr lang="en-US" sz="2800" dirty="0">
                <a:latin typeface="Courier" pitchFamily="2" charset="0"/>
              </a:rPr>
              <a:t> coffee/ scroll down</a:t>
            </a:r>
          </a:p>
        </p:txBody>
      </p:sp>
      <p:sp>
        <p:nvSpPr>
          <p:cNvPr id="10" name="Rectangle 9">
            <a:extLst>
              <a:ext uri="{FF2B5EF4-FFF2-40B4-BE49-F238E27FC236}">
                <a16:creationId xmlns:a16="http://schemas.microsoft.com/office/drawing/2014/main" id="{4D60388B-514F-6842-BF33-CE778041B8A8}"/>
              </a:ext>
            </a:extLst>
          </p:cNvPr>
          <p:cNvSpPr/>
          <p:nvPr/>
        </p:nvSpPr>
        <p:spPr>
          <a:xfrm>
            <a:off x="616179" y="2773638"/>
            <a:ext cx="7798147" cy="707886"/>
          </a:xfrm>
          <a:prstGeom prst="rect">
            <a:avLst/>
          </a:prstGeom>
          <a:noFill/>
        </p:spPr>
        <p:txBody>
          <a:bodyPr wrap="square" rtlCol="0">
            <a:spAutoFit/>
          </a:bodyPr>
          <a:lstStyle/>
          <a:p>
            <a:r>
              <a:rPr lang="en-US" sz="4000" b="1" dirty="0">
                <a:latin typeface="Volkswagen-DemiBold" pitchFamily="2" charset="77"/>
              </a:rPr>
              <a:t>Measured in small espresso cups</a:t>
            </a:r>
          </a:p>
        </p:txBody>
      </p:sp>
      <p:sp>
        <p:nvSpPr>
          <p:cNvPr id="11" name="Rectangle 10">
            <a:extLst>
              <a:ext uri="{FF2B5EF4-FFF2-40B4-BE49-F238E27FC236}">
                <a16:creationId xmlns:a16="http://schemas.microsoft.com/office/drawing/2014/main" id="{026D8F11-69FD-BB45-BA1F-A5B7BF241340}"/>
              </a:ext>
            </a:extLst>
          </p:cNvPr>
          <p:cNvSpPr/>
          <p:nvPr/>
        </p:nvSpPr>
        <p:spPr>
          <a:xfrm>
            <a:off x="616180" y="3720944"/>
            <a:ext cx="6791384" cy="707886"/>
          </a:xfrm>
          <a:prstGeom prst="rect">
            <a:avLst/>
          </a:prstGeom>
          <a:noFill/>
        </p:spPr>
        <p:txBody>
          <a:bodyPr wrap="square" rtlCol="0">
            <a:spAutoFit/>
          </a:bodyPr>
          <a:lstStyle/>
          <a:p>
            <a:r>
              <a:rPr lang="en-US" sz="4000" b="1" dirty="0">
                <a:latin typeface="Volkswagen-DemiBold" pitchFamily="2" charset="77"/>
              </a:rPr>
              <a:t>Makes 1 </a:t>
            </a:r>
            <a:r>
              <a:rPr lang="en-US" sz="4000" b="1" dirty="0" err="1">
                <a:latin typeface="Volkswagen-DemiBold" pitchFamily="2" charset="77"/>
              </a:rPr>
              <a:t>litre</a:t>
            </a:r>
            <a:r>
              <a:rPr lang="en-US" sz="4000" b="1" dirty="0">
                <a:latin typeface="Volkswagen-DemiBold" pitchFamily="2" charset="77"/>
              </a:rPr>
              <a:t>/ </a:t>
            </a:r>
            <a:r>
              <a:rPr lang="en-US" sz="4000" b="1" dirty="0" err="1">
                <a:latin typeface="Volkswagen-DemiBold" pitchFamily="2" charset="77"/>
              </a:rPr>
              <a:t>fl</a:t>
            </a:r>
            <a:r>
              <a:rPr lang="en-US" sz="4000" b="1" dirty="0">
                <a:latin typeface="Volkswagen-DemiBold" pitchFamily="2" charset="77"/>
              </a:rPr>
              <a:t> </a:t>
            </a:r>
            <a:r>
              <a:rPr lang="en-US" sz="4000" b="1" dirty="0" err="1">
                <a:latin typeface="Volkswagen-DemiBold" pitchFamily="2" charset="77"/>
              </a:rPr>
              <a:t>oz</a:t>
            </a:r>
            <a:r>
              <a:rPr lang="en-US" sz="4000" b="1" dirty="0">
                <a:latin typeface="Volkswagen-DemiBold" pitchFamily="2" charset="77"/>
              </a:rPr>
              <a:t> of coffee</a:t>
            </a:r>
          </a:p>
        </p:txBody>
      </p:sp>
      <p:sp>
        <p:nvSpPr>
          <p:cNvPr id="12" name="Rectangle 11">
            <a:extLst>
              <a:ext uri="{FF2B5EF4-FFF2-40B4-BE49-F238E27FC236}">
                <a16:creationId xmlns:a16="http://schemas.microsoft.com/office/drawing/2014/main" id="{B1FEC7C0-B58F-A143-8D39-C51EF184FE9C}"/>
              </a:ext>
            </a:extLst>
          </p:cNvPr>
          <p:cNvSpPr/>
          <p:nvPr/>
        </p:nvSpPr>
        <p:spPr>
          <a:xfrm>
            <a:off x="574440" y="1826332"/>
            <a:ext cx="4055639" cy="707886"/>
          </a:xfrm>
          <a:prstGeom prst="rect">
            <a:avLst/>
          </a:prstGeom>
          <a:noFill/>
        </p:spPr>
        <p:txBody>
          <a:bodyPr wrap="square" rtlCol="0">
            <a:spAutoFit/>
          </a:bodyPr>
          <a:lstStyle/>
          <a:p>
            <a:r>
              <a:rPr lang="en-US" sz="4000" b="1" dirty="0">
                <a:latin typeface="Volkswagen-DemiBold" pitchFamily="2" charset="77"/>
              </a:rPr>
              <a:t>’Standard’ 8 cup, </a:t>
            </a:r>
          </a:p>
        </p:txBody>
      </p:sp>
      <p:sp>
        <p:nvSpPr>
          <p:cNvPr id="16" name="Rectangle 15">
            <a:extLst>
              <a:ext uri="{FF2B5EF4-FFF2-40B4-BE49-F238E27FC236}">
                <a16:creationId xmlns:a16="http://schemas.microsoft.com/office/drawing/2014/main" id="{ABD5A825-E2E0-EF4E-8A30-EF46177B51E8}"/>
              </a:ext>
            </a:extLst>
          </p:cNvPr>
          <p:cNvSpPr/>
          <p:nvPr/>
        </p:nvSpPr>
        <p:spPr>
          <a:xfrm>
            <a:off x="616179" y="4835976"/>
            <a:ext cx="7286866" cy="707886"/>
          </a:xfrm>
          <a:prstGeom prst="rect">
            <a:avLst/>
          </a:prstGeom>
          <a:noFill/>
        </p:spPr>
        <p:txBody>
          <a:bodyPr wrap="square" rtlCol="0">
            <a:spAutoFit/>
          </a:bodyPr>
          <a:lstStyle/>
          <a:p>
            <a:r>
              <a:rPr lang="en-US" sz="4000" b="1" dirty="0">
                <a:latin typeface="Volkswagen-DemiBold" pitchFamily="2" charset="77"/>
              </a:rPr>
              <a:t>Plunger diameter is 9cm</a:t>
            </a:r>
          </a:p>
        </p:txBody>
      </p:sp>
      <p:sp>
        <p:nvSpPr>
          <p:cNvPr id="15" name="TextBox 14">
            <a:extLst>
              <a:ext uri="{FF2B5EF4-FFF2-40B4-BE49-F238E27FC236}">
                <a16:creationId xmlns:a16="http://schemas.microsoft.com/office/drawing/2014/main" id="{CFD182E7-6404-844D-A310-5B7898FFA4F1}"/>
              </a:ext>
            </a:extLst>
          </p:cNvPr>
          <p:cNvSpPr txBox="1"/>
          <p:nvPr/>
        </p:nvSpPr>
        <p:spPr>
          <a:xfrm>
            <a:off x="616180" y="682450"/>
            <a:ext cx="7286865" cy="707886"/>
          </a:xfrm>
          <a:prstGeom prst="rect">
            <a:avLst/>
          </a:prstGeom>
          <a:noFill/>
        </p:spPr>
        <p:txBody>
          <a:bodyPr wrap="square" rtlCol="0">
            <a:spAutoFit/>
          </a:bodyPr>
          <a:lstStyle/>
          <a:p>
            <a:r>
              <a:rPr lang="en-US" sz="4000" b="1" dirty="0">
                <a:latin typeface="Volkswagen-DemiBold" pitchFamily="2" charset="77"/>
              </a:rPr>
              <a:t>Come in different sizes</a:t>
            </a:r>
          </a:p>
        </p:txBody>
      </p:sp>
    </p:spTree>
    <p:extLst>
      <p:ext uri="{BB962C8B-B14F-4D97-AF65-F5344CB8AC3E}">
        <p14:creationId xmlns:p14="http://schemas.microsoft.com/office/powerpoint/2010/main" val="179754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1AF0158-24E5-0A4A-8DD7-4EAF710D9098}"/>
              </a:ext>
            </a:extLst>
          </p:cNvPr>
          <p:cNvSpPr/>
          <p:nvPr/>
        </p:nvSpPr>
        <p:spPr>
          <a:xfrm>
            <a:off x="7499221" y="3481524"/>
            <a:ext cx="3741434" cy="3376476"/>
          </a:xfrm>
          <a:prstGeom prst="ellipse">
            <a:avLst/>
          </a:prstGeom>
          <a:solidFill>
            <a:srgbClr val="BF1E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0FCE9A1-8C31-4348-A309-88FD32DC1DCF}"/>
              </a:ext>
            </a:extLst>
          </p:cNvPr>
          <p:cNvPicPr>
            <a:picLocks noChangeAspect="1"/>
          </p:cNvPicPr>
          <p:nvPr/>
        </p:nvPicPr>
        <p:blipFill>
          <a:blip r:embed="rId2"/>
          <a:stretch>
            <a:fillRect/>
          </a:stretch>
        </p:blipFill>
        <p:spPr>
          <a:xfrm>
            <a:off x="6905429" y="789039"/>
            <a:ext cx="5161970" cy="5161970"/>
          </a:xfrm>
          <a:prstGeom prst="rect">
            <a:avLst/>
          </a:prstGeom>
        </p:spPr>
      </p:pic>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err="1">
                <a:latin typeface="Courier" pitchFamily="2" charset="0"/>
              </a:rPr>
              <a:t>Cafetiere</a:t>
            </a:r>
            <a:r>
              <a:rPr lang="en-US" sz="2800" dirty="0">
                <a:latin typeface="Courier" pitchFamily="2" charset="0"/>
              </a:rPr>
              <a:t> coffee/ scroll down</a:t>
            </a:r>
          </a:p>
        </p:txBody>
      </p:sp>
      <p:sp>
        <p:nvSpPr>
          <p:cNvPr id="10" name="Rectangle 9">
            <a:extLst>
              <a:ext uri="{FF2B5EF4-FFF2-40B4-BE49-F238E27FC236}">
                <a16:creationId xmlns:a16="http://schemas.microsoft.com/office/drawing/2014/main" id="{4D60388B-514F-6842-BF33-CE778041B8A8}"/>
              </a:ext>
            </a:extLst>
          </p:cNvPr>
          <p:cNvSpPr/>
          <p:nvPr/>
        </p:nvSpPr>
        <p:spPr>
          <a:xfrm>
            <a:off x="616179" y="2773638"/>
            <a:ext cx="7798147" cy="707886"/>
          </a:xfrm>
          <a:prstGeom prst="rect">
            <a:avLst/>
          </a:prstGeom>
          <a:noFill/>
        </p:spPr>
        <p:txBody>
          <a:bodyPr wrap="square" rtlCol="0">
            <a:spAutoFit/>
          </a:bodyPr>
          <a:lstStyle/>
          <a:p>
            <a:r>
              <a:rPr lang="en-US" sz="4000" b="1" dirty="0">
                <a:latin typeface="Volkswagen-DemiBold" pitchFamily="2" charset="77"/>
              </a:rPr>
              <a:t>Measured in small espresso cups</a:t>
            </a:r>
          </a:p>
        </p:txBody>
      </p:sp>
      <p:sp>
        <p:nvSpPr>
          <p:cNvPr id="11" name="Rectangle 10">
            <a:extLst>
              <a:ext uri="{FF2B5EF4-FFF2-40B4-BE49-F238E27FC236}">
                <a16:creationId xmlns:a16="http://schemas.microsoft.com/office/drawing/2014/main" id="{026D8F11-69FD-BB45-BA1F-A5B7BF241340}"/>
              </a:ext>
            </a:extLst>
          </p:cNvPr>
          <p:cNvSpPr/>
          <p:nvPr/>
        </p:nvSpPr>
        <p:spPr>
          <a:xfrm>
            <a:off x="616179" y="3720944"/>
            <a:ext cx="7286865" cy="707886"/>
          </a:xfrm>
          <a:prstGeom prst="rect">
            <a:avLst/>
          </a:prstGeom>
          <a:noFill/>
        </p:spPr>
        <p:txBody>
          <a:bodyPr wrap="square" rtlCol="0">
            <a:spAutoFit/>
          </a:bodyPr>
          <a:lstStyle/>
          <a:p>
            <a:r>
              <a:rPr lang="en-US" sz="4000" b="1" dirty="0">
                <a:latin typeface="Volkswagen-DemiBold" pitchFamily="2" charset="77"/>
              </a:rPr>
              <a:t>Makes 400ml/ 800ml of coffee</a:t>
            </a:r>
          </a:p>
        </p:txBody>
      </p:sp>
      <p:sp>
        <p:nvSpPr>
          <p:cNvPr id="12" name="Rectangle 11">
            <a:extLst>
              <a:ext uri="{FF2B5EF4-FFF2-40B4-BE49-F238E27FC236}">
                <a16:creationId xmlns:a16="http://schemas.microsoft.com/office/drawing/2014/main" id="{B1FEC7C0-B58F-A143-8D39-C51EF184FE9C}"/>
              </a:ext>
            </a:extLst>
          </p:cNvPr>
          <p:cNvSpPr/>
          <p:nvPr/>
        </p:nvSpPr>
        <p:spPr>
          <a:xfrm>
            <a:off x="574440" y="1826332"/>
            <a:ext cx="4055639" cy="707886"/>
          </a:xfrm>
          <a:prstGeom prst="rect">
            <a:avLst/>
          </a:prstGeom>
          <a:noFill/>
        </p:spPr>
        <p:txBody>
          <a:bodyPr wrap="square" rtlCol="0">
            <a:spAutoFit/>
          </a:bodyPr>
          <a:lstStyle/>
          <a:p>
            <a:r>
              <a:rPr lang="en-US" sz="4000" b="1" dirty="0">
                <a:latin typeface="Volkswagen-DemiBold" pitchFamily="2" charset="77"/>
              </a:rPr>
              <a:t>4 an 6 cup, </a:t>
            </a:r>
          </a:p>
        </p:txBody>
      </p:sp>
      <p:sp>
        <p:nvSpPr>
          <p:cNvPr id="16" name="Rectangle 15">
            <a:extLst>
              <a:ext uri="{FF2B5EF4-FFF2-40B4-BE49-F238E27FC236}">
                <a16:creationId xmlns:a16="http://schemas.microsoft.com/office/drawing/2014/main" id="{ABD5A825-E2E0-EF4E-8A30-EF46177B51E8}"/>
              </a:ext>
            </a:extLst>
          </p:cNvPr>
          <p:cNvSpPr/>
          <p:nvPr/>
        </p:nvSpPr>
        <p:spPr>
          <a:xfrm>
            <a:off x="616179" y="4835976"/>
            <a:ext cx="7286866" cy="707886"/>
          </a:xfrm>
          <a:prstGeom prst="rect">
            <a:avLst/>
          </a:prstGeom>
          <a:noFill/>
        </p:spPr>
        <p:txBody>
          <a:bodyPr wrap="square" rtlCol="0">
            <a:spAutoFit/>
          </a:bodyPr>
          <a:lstStyle/>
          <a:p>
            <a:r>
              <a:rPr lang="en-US" sz="4000" b="1" dirty="0">
                <a:latin typeface="Volkswagen-DemiBold" pitchFamily="2" charset="77"/>
              </a:rPr>
              <a:t>Plunger diameter is 9cm</a:t>
            </a:r>
          </a:p>
        </p:txBody>
      </p:sp>
      <p:sp>
        <p:nvSpPr>
          <p:cNvPr id="15" name="TextBox 14">
            <a:extLst>
              <a:ext uri="{FF2B5EF4-FFF2-40B4-BE49-F238E27FC236}">
                <a16:creationId xmlns:a16="http://schemas.microsoft.com/office/drawing/2014/main" id="{CFD182E7-6404-844D-A310-5B7898FFA4F1}"/>
              </a:ext>
            </a:extLst>
          </p:cNvPr>
          <p:cNvSpPr txBox="1"/>
          <p:nvPr/>
        </p:nvSpPr>
        <p:spPr>
          <a:xfrm>
            <a:off x="616180" y="682450"/>
            <a:ext cx="7286865" cy="707886"/>
          </a:xfrm>
          <a:prstGeom prst="rect">
            <a:avLst/>
          </a:prstGeom>
          <a:noFill/>
        </p:spPr>
        <p:txBody>
          <a:bodyPr wrap="square" rtlCol="0">
            <a:spAutoFit/>
          </a:bodyPr>
          <a:lstStyle/>
          <a:p>
            <a:r>
              <a:rPr lang="en-US" sz="4000" b="1" dirty="0">
                <a:latin typeface="Volkswagen-DemiBold" pitchFamily="2" charset="77"/>
              </a:rPr>
              <a:t>Come in different sizes</a:t>
            </a:r>
          </a:p>
        </p:txBody>
      </p:sp>
    </p:spTree>
    <p:extLst>
      <p:ext uri="{BB962C8B-B14F-4D97-AF65-F5344CB8AC3E}">
        <p14:creationId xmlns:p14="http://schemas.microsoft.com/office/powerpoint/2010/main" val="197091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1AF0158-24E5-0A4A-8DD7-4EAF710D9098}"/>
              </a:ext>
            </a:extLst>
          </p:cNvPr>
          <p:cNvSpPr/>
          <p:nvPr/>
        </p:nvSpPr>
        <p:spPr>
          <a:xfrm>
            <a:off x="6216073" y="2773638"/>
            <a:ext cx="5024582" cy="4084362"/>
          </a:xfrm>
          <a:prstGeom prst="ellipse">
            <a:avLst/>
          </a:prstGeom>
          <a:solidFill>
            <a:srgbClr val="BF1E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0FCE9A1-8C31-4348-A309-88FD32DC1DCF}"/>
              </a:ext>
            </a:extLst>
          </p:cNvPr>
          <p:cNvPicPr>
            <a:picLocks noChangeAspect="1"/>
          </p:cNvPicPr>
          <p:nvPr/>
        </p:nvPicPr>
        <p:blipFill>
          <a:blip r:embed="rId2"/>
          <a:stretch>
            <a:fillRect/>
          </a:stretch>
        </p:blipFill>
        <p:spPr>
          <a:xfrm>
            <a:off x="5948218" y="-168172"/>
            <a:ext cx="6119181" cy="6119181"/>
          </a:xfrm>
          <a:prstGeom prst="rect">
            <a:avLst/>
          </a:prstGeom>
        </p:spPr>
      </p:pic>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err="1">
                <a:latin typeface="Courier" pitchFamily="2" charset="0"/>
              </a:rPr>
              <a:t>Cafetiere</a:t>
            </a:r>
            <a:r>
              <a:rPr lang="en-US" sz="2800" dirty="0">
                <a:latin typeface="Courier" pitchFamily="2" charset="0"/>
              </a:rPr>
              <a:t> coffee/ scroll down</a:t>
            </a:r>
          </a:p>
        </p:txBody>
      </p:sp>
      <p:sp>
        <p:nvSpPr>
          <p:cNvPr id="10" name="Rectangle 9">
            <a:extLst>
              <a:ext uri="{FF2B5EF4-FFF2-40B4-BE49-F238E27FC236}">
                <a16:creationId xmlns:a16="http://schemas.microsoft.com/office/drawing/2014/main" id="{4D60388B-514F-6842-BF33-CE778041B8A8}"/>
              </a:ext>
            </a:extLst>
          </p:cNvPr>
          <p:cNvSpPr/>
          <p:nvPr/>
        </p:nvSpPr>
        <p:spPr>
          <a:xfrm>
            <a:off x="616179" y="2773638"/>
            <a:ext cx="7798147" cy="707886"/>
          </a:xfrm>
          <a:prstGeom prst="rect">
            <a:avLst/>
          </a:prstGeom>
          <a:noFill/>
        </p:spPr>
        <p:txBody>
          <a:bodyPr wrap="square" rtlCol="0">
            <a:spAutoFit/>
          </a:bodyPr>
          <a:lstStyle/>
          <a:p>
            <a:r>
              <a:rPr lang="en-US" sz="4000" b="1" dirty="0">
                <a:latin typeface="Volkswagen-DemiBold" pitchFamily="2" charset="77"/>
              </a:rPr>
              <a:t>Measured in small espresso cups</a:t>
            </a:r>
          </a:p>
        </p:txBody>
      </p:sp>
      <p:sp>
        <p:nvSpPr>
          <p:cNvPr id="11" name="Rectangle 10">
            <a:extLst>
              <a:ext uri="{FF2B5EF4-FFF2-40B4-BE49-F238E27FC236}">
                <a16:creationId xmlns:a16="http://schemas.microsoft.com/office/drawing/2014/main" id="{026D8F11-69FD-BB45-BA1F-A5B7BF241340}"/>
              </a:ext>
            </a:extLst>
          </p:cNvPr>
          <p:cNvSpPr/>
          <p:nvPr/>
        </p:nvSpPr>
        <p:spPr>
          <a:xfrm>
            <a:off x="616179" y="3720944"/>
            <a:ext cx="6976111" cy="707886"/>
          </a:xfrm>
          <a:prstGeom prst="rect">
            <a:avLst/>
          </a:prstGeom>
          <a:noFill/>
        </p:spPr>
        <p:txBody>
          <a:bodyPr wrap="square" rtlCol="0">
            <a:spAutoFit/>
          </a:bodyPr>
          <a:lstStyle/>
          <a:p>
            <a:r>
              <a:rPr lang="en-US" sz="4000" b="1" dirty="0">
                <a:latin typeface="Volkswagen-DemiBold" pitchFamily="2" charset="77"/>
              </a:rPr>
              <a:t>Makes 1.2 </a:t>
            </a:r>
            <a:r>
              <a:rPr lang="en-US" sz="4000" b="1" dirty="0" err="1">
                <a:latin typeface="Volkswagen-DemiBold" pitchFamily="2" charset="77"/>
              </a:rPr>
              <a:t>litre</a:t>
            </a:r>
            <a:r>
              <a:rPr lang="en-US" sz="4000" b="1" dirty="0">
                <a:latin typeface="Volkswagen-DemiBold" pitchFamily="2" charset="77"/>
              </a:rPr>
              <a:t>/ </a:t>
            </a:r>
            <a:r>
              <a:rPr lang="en-US" sz="4000" b="1" dirty="0" err="1">
                <a:latin typeface="Volkswagen-DemiBold" pitchFamily="2" charset="77"/>
              </a:rPr>
              <a:t>fl</a:t>
            </a:r>
            <a:r>
              <a:rPr lang="en-US" sz="4000" b="1" dirty="0">
                <a:latin typeface="Volkswagen-DemiBold" pitchFamily="2" charset="77"/>
              </a:rPr>
              <a:t> </a:t>
            </a:r>
            <a:r>
              <a:rPr lang="en-US" sz="4000" b="1" dirty="0" err="1">
                <a:latin typeface="Volkswagen-DemiBold" pitchFamily="2" charset="77"/>
              </a:rPr>
              <a:t>oz</a:t>
            </a:r>
            <a:r>
              <a:rPr lang="en-US" sz="4000" b="1" dirty="0">
                <a:latin typeface="Volkswagen-DemiBold" pitchFamily="2" charset="77"/>
              </a:rPr>
              <a:t> of coffee</a:t>
            </a:r>
          </a:p>
        </p:txBody>
      </p:sp>
      <p:sp>
        <p:nvSpPr>
          <p:cNvPr id="12" name="Rectangle 11">
            <a:extLst>
              <a:ext uri="{FF2B5EF4-FFF2-40B4-BE49-F238E27FC236}">
                <a16:creationId xmlns:a16="http://schemas.microsoft.com/office/drawing/2014/main" id="{B1FEC7C0-B58F-A143-8D39-C51EF184FE9C}"/>
              </a:ext>
            </a:extLst>
          </p:cNvPr>
          <p:cNvSpPr/>
          <p:nvPr/>
        </p:nvSpPr>
        <p:spPr>
          <a:xfrm>
            <a:off x="574440" y="1826332"/>
            <a:ext cx="4055639" cy="707886"/>
          </a:xfrm>
          <a:prstGeom prst="rect">
            <a:avLst/>
          </a:prstGeom>
          <a:noFill/>
        </p:spPr>
        <p:txBody>
          <a:bodyPr wrap="square" rtlCol="0">
            <a:spAutoFit/>
          </a:bodyPr>
          <a:lstStyle/>
          <a:p>
            <a:r>
              <a:rPr lang="en-US" sz="4000" b="1" dirty="0">
                <a:latin typeface="Volkswagen-DemiBold" pitchFamily="2" charset="77"/>
              </a:rPr>
              <a:t>Large 12 cup</a:t>
            </a:r>
          </a:p>
        </p:txBody>
      </p:sp>
      <p:sp>
        <p:nvSpPr>
          <p:cNvPr id="16" name="Rectangle 15">
            <a:extLst>
              <a:ext uri="{FF2B5EF4-FFF2-40B4-BE49-F238E27FC236}">
                <a16:creationId xmlns:a16="http://schemas.microsoft.com/office/drawing/2014/main" id="{ABD5A825-E2E0-EF4E-8A30-EF46177B51E8}"/>
              </a:ext>
            </a:extLst>
          </p:cNvPr>
          <p:cNvSpPr/>
          <p:nvPr/>
        </p:nvSpPr>
        <p:spPr>
          <a:xfrm>
            <a:off x="616179" y="4835976"/>
            <a:ext cx="7286866" cy="707886"/>
          </a:xfrm>
          <a:prstGeom prst="rect">
            <a:avLst/>
          </a:prstGeom>
          <a:noFill/>
        </p:spPr>
        <p:txBody>
          <a:bodyPr wrap="square" rtlCol="0">
            <a:spAutoFit/>
          </a:bodyPr>
          <a:lstStyle/>
          <a:p>
            <a:r>
              <a:rPr lang="en-US" sz="4000" b="1" dirty="0">
                <a:latin typeface="Volkswagen-DemiBold" pitchFamily="2" charset="77"/>
              </a:rPr>
              <a:t>Plunger diameter is 12cm</a:t>
            </a:r>
          </a:p>
        </p:txBody>
      </p:sp>
      <p:sp>
        <p:nvSpPr>
          <p:cNvPr id="15" name="TextBox 14">
            <a:extLst>
              <a:ext uri="{FF2B5EF4-FFF2-40B4-BE49-F238E27FC236}">
                <a16:creationId xmlns:a16="http://schemas.microsoft.com/office/drawing/2014/main" id="{CFD182E7-6404-844D-A310-5B7898FFA4F1}"/>
              </a:ext>
            </a:extLst>
          </p:cNvPr>
          <p:cNvSpPr txBox="1"/>
          <p:nvPr/>
        </p:nvSpPr>
        <p:spPr>
          <a:xfrm>
            <a:off x="616180" y="682450"/>
            <a:ext cx="7286865" cy="707886"/>
          </a:xfrm>
          <a:prstGeom prst="rect">
            <a:avLst/>
          </a:prstGeom>
          <a:noFill/>
        </p:spPr>
        <p:txBody>
          <a:bodyPr wrap="square" rtlCol="0">
            <a:spAutoFit/>
          </a:bodyPr>
          <a:lstStyle/>
          <a:p>
            <a:r>
              <a:rPr lang="en-US" sz="4000" b="1" dirty="0">
                <a:latin typeface="Volkswagen-DemiBold" pitchFamily="2" charset="77"/>
              </a:rPr>
              <a:t>Come in different sizes</a:t>
            </a:r>
          </a:p>
        </p:txBody>
      </p:sp>
    </p:spTree>
    <p:extLst>
      <p:ext uri="{BB962C8B-B14F-4D97-AF65-F5344CB8AC3E}">
        <p14:creationId xmlns:p14="http://schemas.microsoft.com/office/powerpoint/2010/main" val="306361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1AF0158-24E5-0A4A-8DD7-4EAF710D9098}"/>
              </a:ext>
            </a:extLst>
          </p:cNvPr>
          <p:cNvSpPr/>
          <p:nvPr/>
        </p:nvSpPr>
        <p:spPr>
          <a:xfrm>
            <a:off x="8599055" y="3481524"/>
            <a:ext cx="2641600" cy="2577531"/>
          </a:xfrm>
          <a:prstGeom prst="ellipse">
            <a:avLst/>
          </a:prstGeom>
          <a:solidFill>
            <a:srgbClr val="BF1E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0FCE9A1-8C31-4348-A309-88FD32DC1DCF}"/>
              </a:ext>
            </a:extLst>
          </p:cNvPr>
          <p:cNvPicPr>
            <a:picLocks noChangeAspect="1"/>
          </p:cNvPicPr>
          <p:nvPr/>
        </p:nvPicPr>
        <p:blipFill>
          <a:blip r:embed="rId2"/>
          <a:stretch>
            <a:fillRect/>
          </a:stretch>
        </p:blipFill>
        <p:spPr>
          <a:xfrm>
            <a:off x="8115481" y="1481855"/>
            <a:ext cx="4164354" cy="4164354"/>
          </a:xfrm>
          <a:prstGeom prst="rect">
            <a:avLst/>
          </a:prstGeom>
        </p:spPr>
      </p:pic>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err="1">
                <a:latin typeface="Courier" pitchFamily="2" charset="0"/>
              </a:rPr>
              <a:t>Cafetiere</a:t>
            </a:r>
            <a:r>
              <a:rPr lang="en-US" sz="2800" dirty="0">
                <a:latin typeface="Courier" pitchFamily="2" charset="0"/>
              </a:rPr>
              <a:t> coffee/ scroll down</a:t>
            </a:r>
          </a:p>
        </p:txBody>
      </p:sp>
      <p:sp>
        <p:nvSpPr>
          <p:cNvPr id="10" name="Rectangle 9">
            <a:extLst>
              <a:ext uri="{FF2B5EF4-FFF2-40B4-BE49-F238E27FC236}">
                <a16:creationId xmlns:a16="http://schemas.microsoft.com/office/drawing/2014/main" id="{4D60388B-514F-6842-BF33-CE778041B8A8}"/>
              </a:ext>
            </a:extLst>
          </p:cNvPr>
          <p:cNvSpPr/>
          <p:nvPr/>
        </p:nvSpPr>
        <p:spPr>
          <a:xfrm>
            <a:off x="616179" y="2773638"/>
            <a:ext cx="7798147" cy="707886"/>
          </a:xfrm>
          <a:prstGeom prst="rect">
            <a:avLst/>
          </a:prstGeom>
          <a:noFill/>
        </p:spPr>
        <p:txBody>
          <a:bodyPr wrap="square" rtlCol="0">
            <a:spAutoFit/>
          </a:bodyPr>
          <a:lstStyle/>
          <a:p>
            <a:r>
              <a:rPr lang="en-US" sz="4000" b="1" dirty="0">
                <a:latin typeface="Volkswagen-DemiBold" pitchFamily="2" charset="77"/>
              </a:rPr>
              <a:t>Measured in small espresso cups</a:t>
            </a:r>
          </a:p>
        </p:txBody>
      </p:sp>
      <p:sp>
        <p:nvSpPr>
          <p:cNvPr id="11" name="Rectangle 10">
            <a:extLst>
              <a:ext uri="{FF2B5EF4-FFF2-40B4-BE49-F238E27FC236}">
                <a16:creationId xmlns:a16="http://schemas.microsoft.com/office/drawing/2014/main" id="{026D8F11-69FD-BB45-BA1F-A5B7BF241340}"/>
              </a:ext>
            </a:extLst>
          </p:cNvPr>
          <p:cNvSpPr/>
          <p:nvPr/>
        </p:nvSpPr>
        <p:spPr>
          <a:xfrm>
            <a:off x="616179" y="3720944"/>
            <a:ext cx="6976111" cy="707886"/>
          </a:xfrm>
          <a:prstGeom prst="rect">
            <a:avLst/>
          </a:prstGeom>
          <a:noFill/>
        </p:spPr>
        <p:txBody>
          <a:bodyPr wrap="square" rtlCol="0">
            <a:spAutoFit/>
          </a:bodyPr>
          <a:lstStyle/>
          <a:p>
            <a:r>
              <a:rPr lang="en-US" sz="4000" b="1" dirty="0">
                <a:latin typeface="Volkswagen-DemiBold" pitchFamily="2" charset="77"/>
              </a:rPr>
              <a:t>Makes 0.3 </a:t>
            </a:r>
            <a:r>
              <a:rPr lang="en-US" sz="4000" b="1" dirty="0" err="1">
                <a:latin typeface="Volkswagen-DemiBold" pitchFamily="2" charset="77"/>
              </a:rPr>
              <a:t>litre</a:t>
            </a:r>
            <a:r>
              <a:rPr lang="en-US" sz="4000" b="1" dirty="0">
                <a:latin typeface="Volkswagen-DemiBold" pitchFamily="2" charset="77"/>
              </a:rPr>
              <a:t>/ </a:t>
            </a:r>
            <a:r>
              <a:rPr lang="en-US" sz="4000" b="1" dirty="0" err="1">
                <a:latin typeface="Volkswagen-DemiBold" pitchFamily="2" charset="77"/>
              </a:rPr>
              <a:t>fl</a:t>
            </a:r>
            <a:r>
              <a:rPr lang="en-US" sz="4000" b="1" dirty="0">
                <a:latin typeface="Volkswagen-DemiBold" pitchFamily="2" charset="77"/>
              </a:rPr>
              <a:t> </a:t>
            </a:r>
            <a:r>
              <a:rPr lang="en-US" sz="4000" b="1" dirty="0" err="1">
                <a:latin typeface="Volkswagen-DemiBold" pitchFamily="2" charset="77"/>
              </a:rPr>
              <a:t>oz</a:t>
            </a:r>
            <a:r>
              <a:rPr lang="en-US" sz="4000" b="1" dirty="0">
                <a:latin typeface="Volkswagen-DemiBold" pitchFamily="2" charset="77"/>
              </a:rPr>
              <a:t> of coffee</a:t>
            </a:r>
          </a:p>
        </p:txBody>
      </p:sp>
      <p:sp>
        <p:nvSpPr>
          <p:cNvPr id="12" name="Rectangle 11">
            <a:extLst>
              <a:ext uri="{FF2B5EF4-FFF2-40B4-BE49-F238E27FC236}">
                <a16:creationId xmlns:a16="http://schemas.microsoft.com/office/drawing/2014/main" id="{B1FEC7C0-B58F-A143-8D39-C51EF184FE9C}"/>
              </a:ext>
            </a:extLst>
          </p:cNvPr>
          <p:cNvSpPr/>
          <p:nvPr/>
        </p:nvSpPr>
        <p:spPr>
          <a:xfrm>
            <a:off x="574440" y="1826332"/>
            <a:ext cx="4055639" cy="707886"/>
          </a:xfrm>
          <a:prstGeom prst="rect">
            <a:avLst/>
          </a:prstGeom>
          <a:noFill/>
        </p:spPr>
        <p:txBody>
          <a:bodyPr wrap="square" rtlCol="0">
            <a:spAutoFit/>
          </a:bodyPr>
          <a:lstStyle/>
          <a:p>
            <a:r>
              <a:rPr lang="en-US" sz="4000" b="1" dirty="0">
                <a:latin typeface="Volkswagen-DemiBold" pitchFamily="2" charset="77"/>
              </a:rPr>
              <a:t>Small 3 cup</a:t>
            </a:r>
          </a:p>
        </p:txBody>
      </p:sp>
      <p:sp>
        <p:nvSpPr>
          <p:cNvPr id="16" name="Rectangle 15">
            <a:extLst>
              <a:ext uri="{FF2B5EF4-FFF2-40B4-BE49-F238E27FC236}">
                <a16:creationId xmlns:a16="http://schemas.microsoft.com/office/drawing/2014/main" id="{ABD5A825-E2E0-EF4E-8A30-EF46177B51E8}"/>
              </a:ext>
            </a:extLst>
          </p:cNvPr>
          <p:cNvSpPr/>
          <p:nvPr/>
        </p:nvSpPr>
        <p:spPr>
          <a:xfrm>
            <a:off x="616179" y="4835976"/>
            <a:ext cx="7286866" cy="707886"/>
          </a:xfrm>
          <a:prstGeom prst="rect">
            <a:avLst/>
          </a:prstGeom>
          <a:noFill/>
        </p:spPr>
        <p:txBody>
          <a:bodyPr wrap="square" rtlCol="0">
            <a:spAutoFit/>
          </a:bodyPr>
          <a:lstStyle/>
          <a:p>
            <a:r>
              <a:rPr lang="en-US" sz="4000" b="1" dirty="0">
                <a:latin typeface="Volkswagen-DemiBold" pitchFamily="2" charset="77"/>
              </a:rPr>
              <a:t>Plunger diameter is 7cm</a:t>
            </a:r>
          </a:p>
        </p:txBody>
      </p:sp>
      <p:sp>
        <p:nvSpPr>
          <p:cNvPr id="15" name="TextBox 14">
            <a:extLst>
              <a:ext uri="{FF2B5EF4-FFF2-40B4-BE49-F238E27FC236}">
                <a16:creationId xmlns:a16="http://schemas.microsoft.com/office/drawing/2014/main" id="{CFD182E7-6404-844D-A310-5B7898FFA4F1}"/>
              </a:ext>
            </a:extLst>
          </p:cNvPr>
          <p:cNvSpPr txBox="1"/>
          <p:nvPr/>
        </p:nvSpPr>
        <p:spPr>
          <a:xfrm>
            <a:off x="616180" y="682450"/>
            <a:ext cx="7286865" cy="707886"/>
          </a:xfrm>
          <a:prstGeom prst="rect">
            <a:avLst/>
          </a:prstGeom>
          <a:noFill/>
        </p:spPr>
        <p:txBody>
          <a:bodyPr wrap="square" rtlCol="0">
            <a:spAutoFit/>
          </a:bodyPr>
          <a:lstStyle/>
          <a:p>
            <a:r>
              <a:rPr lang="en-US" sz="4000" b="1" dirty="0">
                <a:latin typeface="Volkswagen-DemiBold" pitchFamily="2" charset="77"/>
              </a:rPr>
              <a:t>Come in different sizes</a:t>
            </a:r>
          </a:p>
        </p:txBody>
      </p:sp>
    </p:spTree>
    <p:extLst>
      <p:ext uri="{BB962C8B-B14F-4D97-AF65-F5344CB8AC3E}">
        <p14:creationId xmlns:p14="http://schemas.microsoft.com/office/powerpoint/2010/main" val="3520237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err="1">
                <a:latin typeface="Courier" pitchFamily="2" charset="0"/>
              </a:rPr>
              <a:t>Cafetiere</a:t>
            </a:r>
            <a:r>
              <a:rPr lang="en-US" sz="2800" dirty="0">
                <a:latin typeface="Courier" pitchFamily="2" charset="0"/>
              </a:rPr>
              <a:t> coffee/ scroll down</a:t>
            </a:r>
          </a:p>
        </p:txBody>
      </p:sp>
      <p:sp>
        <p:nvSpPr>
          <p:cNvPr id="10" name="Rectangle 9">
            <a:extLst>
              <a:ext uri="{FF2B5EF4-FFF2-40B4-BE49-F238E27FC236}">
                <a16:creationId xmlns:a16="http://schemas.microsoft.com/office/drawing/2014/main" id="{4D60388B-514F-6842-BF33-CE778041B8A8}"/>
              </a:ext>
            </a:extLst>
          </p:cNvPr>
          <p:cNvSpPr/>
          <p:nvPr/>
        </p:nvSpPr>
        <p:spPr>
          <a:xfrm>
            <a:off x="616179" y="2773638"/>
            <a:ext cx="1120257" cy="523220"/>
          </a:xfrm>
          <a:prstGeom prst="rect">
            <a:avLst/>
          </a:prstGeom>
          <a:noFill/>
        </p:spPr>
        <p:txBody>
          <a:bodyPr wrap="square" rtlCol="0">
            <a:spAutoFit/>
          </a:bodyPr>
          <a:lstStyle/>
          <a:p>
            <a:r>
              <a:rPr lang="en-US" sz="2800" b="1" dirty="0">
                <a:latin typeface="Volkswagen-DemiBold" pitchFamily="2" charset="77"/>
              </a:rPr>
              <a:t>Steel</a:t>
            </a:r>
          </a:p>
        </p:txBody>
      </p:sp>
      <p:sp>
        <p:nvSpPr>
          <p:cNvPr id="11" name="Rectangle 10">
            <a:extLst>
              <a:ext uri="{FF2B5EF4-FFF2-40B4-BE49-F238E27FC236}">
                <a16:creationId xmlns:a16="http://schemas.microsoft.com/office/drawing/2014/main" id="{026D8F11-69FD-BB45-BA1F-A5B7BF241340}"/>
              </a:ext>
            </a:extLst>
          </p:cNvPr>
          <p:cNvSpPr/>
          <p:nvPr/>
        </p:nvSpPr>
        <p:spPr>
          <a:xfrm>
            <a:off x="616179" y="3720944"/>
            <a:ext cx="2727385" cy="523220"/>
          </a:xfrm>
          <a:prstGeom prst="rect">
            <a:avLst/>
          </a:prstGeom>
          <a:noFill/>
        </p:spPr>
        <p:txBody>
          <a:bodyPr wrap="square" rtlCol="0">
            <a:spAutoFit/>
          </a:bodyPr>
          <a:lstStyle/>
          <a:p>
            <a:r>
              <a:rPr lang="en-US" sz="2800" b="1" dirty="0">
                <a:latin typeface="Volkswagen-DemiBold" pitchFamily="2" charset="77"/>
              </a:rPr>
              <a:t>Double walled </a:t>
            </a:r>
          </a:p>
        </p:txBody>
      </p:sp>
      <p:sp>
        <p:nvSpPr>
          <p:cNvPr id="12" name="Rectangle 11">
            <a:extLst>
              <a:ext uri="{FF2B5EF4-FFF2-40B4-BE49-F238E27FC236}">
                <a16:creationId xmlns:a16="http://schemas.microsoft.com/office/drawing/2014/main" id="{B1FEC7C0-B58F-A143-8D39-C51EF184FE9C}"/>
              </a:ext>
            </a:extLst>
          </p:cNvPr>
          <p:cNvSpPr/>
          <p:nvPr/>
        </p:nvSpPr>
        <p:spPr>
          <a:xfrm>
            <a:off x="574440" y="1826332"/>
            <a:ext cx="3166287" cy="523220"/>
          </a:xfrm>
          <a:prstGeom prst="rect">
            <a:avLst/>
          </a:prstGeom>
          <a:noFill/>
        </p:spPr>
        <p:txBody>
          <a:bodyPr wrap="square" rtlCol="0">
            <a:spAutoFit/>
          </a:bodyPr>
          <a:lstStyle/>
          <a:p>
            <a:r>
              <a:rPr lang="en-US" sz="2800" b="1" dirty="0">
                <a:latin typeface="Volkswagen-DemiBold" pitchFamily="2" charset="77"/>
              </a:rPr>
              <a:t>Borosilicate glass</a:t>
            </a:r>
          </a:p>
        </p:txBody>
      </p:sp>
      <p:sp>
        <p:nvSpPr>
          <p:cNvPr id="16" name="Rectangle 15">
            <a:extLst>
              <a:ext uri="{FF2B5EF4-FFF2-40B4-BE49-F238E27FC236}">
                <a16:creationId xmlns:a16="http://schemas.microsoft.com/office/drawing/2014/main" id="{ABD5A825-E2E0-EF4E-8A30-EF46177B51E8}"/>
              </a:ext>
            </a:extLst>
          </p:cNvPr>
          <p:cNvSpPr/>
          <p:nvPr/>
        </p:nvSpPr>
        <p:spPr>
          <a:xfrm>
            <a:off x="2537342" y="2523938"/>
            <a:ext cx="1886876" cy="523220"/>
          </a:xfrm>
          <a:prstGeom prst="rect">
            <a:avLst/>
          </a:prstGeom>
          <a:noFill/>
        </p:spPr>
        <p:txBody>
          <a:bodyPr wrap="square" rtlCol="0">
            <a:spAutoFit/>
          </a:bodyPr>
          <a:lstStyle/>
          <a:p>
            <a:r>
              <a:rPr lang="en-US" sz="2800" b="1" dirty="0">
                <a:latin typeface="Volkswagen-DemiBold" pitchFamily="2" charset="77"/>
              </a:rPr>
              <a:t>Ceramic</a:t>
            </a:r>
          </a:p>
        </p:txBody>
      </p:sp>
      <p:sp>
        <p:nvSpPr>
          <p:cNvPr id="15" name="TextBox 14">
            <a:extLst>
              <a:ext uri="{FF2B5EF4-FFF2-40B4-BE49-F238E27FC236}">
                <a16:creationId xmlns:a16="http://schemas.microsoft.com/office/drawing/2014/main" id="{CFD182E7-6404-844D-A310-5B7898FFA4F1}"/>
              </a:ext>
            </a:extLst>
          </p:cNvPr>
          <p:cNvSpPr txBox="1"/>
          <p:nvPr/>
        </p:nvSpPr>
        <p:spPr>
          <a:xfrm>
            <a:off x="616180" y="682450"/>
            <a:ext cx="8703311" cy="707886"/>
          </a:xfrm>
          <a:prstGeom prst="rect">
            <a:avLst/>
          </a:prstGeom>
          <a:noFill/>
        </p:spPr>
        <p:txBody>
          <a:bodyPr wrap="square" rtlCol="0">
            <a:spAutoFit/>
          </a:bodyPr>
          <a:lstStyle/>
          <a:p>
            <a:r>
              <a:rPr lang="en-US" sz="4000" b="1" dirty="0">
                <a:latin typeface="Volkswagen-DemiBold" pitchFamily="2" charset="77"/>
              </a:rPr>
              <a:t>Lots of different materials and styles</a:t>
            </a:r>
          </a:p>
        </p:txBody>
      </p:sp>
      <p:pic>
        <p:nvPicPr>
          <p:cNvPr id="3" name="Picture 2">
            <a:extLst>
              <a:ext uri="{FF2B5EF4-FFF2-40B4-BE49-F238E27FC236}">
                <a16:creationId xmlns:a16="http://schemas.microsoft.com/office/drawing/2014/main" id="{7AA415F5-FD39-3F46-BF2E-7EF0BAD38EA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509341"/>
            <a:ext cx="1422400" cy="1422400"/>
          </a:xfrm>
          <a:prstGeom prst="rect">
            <a:avLst/>
          </a:prstGeom>
        </p:spPr>
      </p:pic>
      <p:pic>
        <p:nvPicPr>
          <p:cNvPr id="5" name="Picture 4">
            <a:extLst>
              <a:ext uri="{FF2B5EF4-FFF2-40B4-BE49-F238E27FC236}">
                <a16:creationId xmlns:a16="http://schemas.microsoft.com/office/drawing/2014/main" id="{E95C78C1-2EBB-9148-80D7-E5A76CCDC34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54024" y="2604676"/>
            <a:ext cx="1473200" cy="1371600"/>
          </a:xfrm>
          <a:prstGeom prst="rect">
            <a:avLst/>
          </a:prstGeom>
        </p:spPr>
      </p:pic>
      <p:pic>
        <p:nvPicPr>
          <p:cNvPr id="6" name="Picture 5">
            <a:extLst>
              <a:ext uri="{FF2B5EF4-FFF2-40B4-BE49-F238E27FC236}">
                <a16:creationId xmlns:a16="http://schemas.microsoft.com/office/drawing/2014/main" id="{23ECB9A6-874A-CF48-9A73-BEF88045AE9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47115" y="1509341"/>
            <a:ext cx="1422400" cy="1422400"/>
          </a:xfrm>
          <a:prstGeom prst="rect">
            <a:avLst/>
          </a:prstGeom>
        </p:spPr>
      </p:pic>
      <p:pic>
        <p:nvPicPr>
          <p:cNvPr id="7" name="Picture 6">
            <a:extLst>
              <a:ext uri="{FF2B5EF4-FFF2-40B4-BE49-F238E27FC236}">
                <a16:creationId xmlns:a16="http://schemas.microsoft.com/office/drawing/2014/main" id="{C796B72A-A818-AB41-932B-2ABFCE30B36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048206" y="1489986"/>
            <a:ext cx="1257300" cy="1612900"/>
          </a:xfrm>
          <a:prstGeom prst="rect">
            <a:avLst/>
          </a:prstGeom>
        </p:spPr>
      </p:pic>
      <p:pic>
        <p:nvPicPr>
          <p:cNvPr id="8" name="Picture 7">
            <a:extLst>
              <a:ext uri="{FF2B5EF4-FFF2-40B4-BE49-F238E27FC236}">
                <a16:creationId xmlns:a16="http://schemas.microsoft.com/office/drawing/2014/main" id="{DD105FDF-5659-7844-82D5-258559C86A8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60970" y="3079594"/>
            <a:ext cx="1574800" cy="1282700"/>
          </a:xfrm>
          <a:prstGeom prst="rect">
            <a:avLst/>
          </a:prstGeom>
        </p:spPr>
      </p:pic>
      <p:pic>
        <p:nvPicPr>
          <p:cNvPr id="9" name="Picture 8">
            <a:extLst>
              <a:ext uri="{FF2B5EF4-FFF2-40B4-BE49-F238E27FC236}">
                <a16:creationId xmlns:a16="http://schemas.microsoft.com/office/drawing/2014/main" id="{F38588FA-F952-AC41-BE9E-045E54E6E86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534630" y="3390837"/>
            <a:ext cx="1422400" cy="1422400"/>
          </a:xfrm>
          <a:prstGeom prst="rect">
            <a:avLst/>
          </a:prstGeom>
        </p:spPr>
      </p:pic>
    </p:spTree>
    <p:extLst>
      <p:ext uri="{BB962C8B-B14F-4D97-AF65-F5344CB8AC3E}">
        <p14:creationId xmlns:p14="http://schemas.microsoft.com/office/powerpoint/2010/main" val="165486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err="1">
                <a:latin typeface="Courier" pitchFamily="2" charset="0"/>
              </a:rPr>
              <a:t>Cafetiere</a:t>
            </a:r>
            <a:r>
              <a:rPr lang="en-US" sz="2800" dirty="0">
                <a:latin typeface="Courier" pitchFamily="2" charset="0"/>
              </a:rPr>
              <a:t> coffee/ scroll down</a:t>
            </a:r>
          </a:p>
        </p:txBody>
      </p:sp>
      <p:sp>
        <p:nvSpPr>
          <p:cNvPr id="15" name="TextBox 14">
            <a:extLst>
              <a:ext uri="{FF2B5EF4-FFF2-40B4-BE49-F238E27FC236}">
                <a16:creationId xmlns:a16="http://schemas.microsoft.com/office/drawing/2014/main" id="{CFD182E7-6404-844D-A310-5B7898FFA4F1}"/>
              </a:ext>
            </a:extLst>
          </p:cNvPr>
          <p:cNvSpPr txBox="1"/>
          <p:nvPr/>
        </p:nvSpPr>
        <p:spPr>
          <a:xfrm>
            <a:off x="471212" y="649152"/>
            <a:ext cx="8703311" cy="1323439"/>
          </a:xfrm>
          <a:prstGeom prst="rect">
            <a:avLst/>
          </a:prstGeom>
          <a:noFill/>
        </p:spPr>
        <p:txBody>
          <a:bodyPr wrap="square" rtlCol="0">
            <a:spAutoFit/>
          </a:bodyPr>
          <a:lstStyle/>
          <a:p>
            <a:r>
              <a:rPr lang="en-US" sz="4000" b="1" dirty="0">
                <a:latin typeface="Volkswagen-DemiBold" pitchFamily="2" charset="77"/>
              </a:rPr>
              <a:t>But all are </a:t>
            </a:r>
            <a:r>
              <a:rPr lang="en-US" sz="4000" b="1" dirty="0" err="1">
                <a:latin typeface="Volkswagen-DemiBold" pitchFamily="2" charset="77"/>
              </a:rPr>
              <a:t>esigned</a:t>
            </a:r>
            <a:r>
              <a:rPr lang="en-US" sz="4000" b="1" dirty="0">
                <a:latin typeface="Volkswagen-DemiBold" pitchFamily="2" charset="77"/>
              </a:rPr>
              <a:t> around a cylinder and plunger in 3 key diameters</a:t>
            </a:r>
          </a:p>
        </p:txBody>
      </p:sp>
      <p:sp>
        <p:nvSpPr>
          <p:cNvPr id="13" name="TextBox 12">
            <a:extLst>
              <a:ext uri="{FF2B5EF4-FFF2-40B4-BE49-F238E27FC236}">
                <a16:creationId xmlns:a16="http://schemas.microsoft.com/office/drawing/2014/main" id="{6D74EEAA-521C-C046-82EA-5D65A545D583}"/>
              </a:ext>
            </a:extLst>
          </p:cNvPr>
          <p:cNvSpPr txBox="1"/>
          <p:nvPr/>
        </p:nvSpPr>
        <p:spPr>
          <a:xfrm>
            <a:off x="471213" y="2005889"/>
            <a:ext cx="12051605" cy="4401205"/>
          </a:xfrm>
          <a:prstGeom prst="rect">
            <a:avLst/>
          </a:prstGeom>
          <a:noFill/>
        </p:spPr>
        <p:txBody>
          <a:bodyPr wrap="square" rtlCol="0">
            <a:spAutoFit/>
          </a:bodyPr>
          <a:lstStyle/>
          <a:p>
            <a:r>
              <a:rPr lang="en-US" sz="4000" b="1" dirty="0">
                <a:solidFill>
                  <a:schemeClr val="bg1">
                    <a:lumMod val="65000"/>
                  </a:schemeClr>
                </a:solidFill>
                <a:latin typeface="Volkswagen-DemiBold" pitchFamily="2" charset="77"/>
              </a:rPr>
              <a:t>3 espresso cup / 350 ml/ ½ </a:t>
            </a:r>
            <a:r>
              <a:rPr lang="en-US" sz="4000" b="1" dirty="0" err="1">
                <a:solidFill>
                  <a:schemeClr val="bg1">
                    <a:lumMod val="65000"/>
                  </a:schemeClr>
                </a:solidFill>
                <a:latin typeface="Volkswagen-DemiBold" pitchFamily="2" charset="77"/>
              </a:rPr>
              <a:t>pt</a:t>
            </a:r>
            <a:r>
              <a:rPr lang="en-US" sz="4000" b="1" dirty="0">
                <a:solidFill>
                  <a:schemeClr val="bg1">
                    <a:lumMod val="65000"/>
                  </a:schemeClr>
                </a:solidFill>
                <a:latin typeface="Volkswagen-DemiBold" pitchFamily="2" charset="77"/>
              </a:rPr>
              <a:t> </a:t>
            </a:r>
            <a:r>
              <a:rPr lang="en-US" sz="4000" b="1" dirty="0" err="1">
                <a:solidFill>
                  <a:schemeClr val="bg1">
                    <a:lumMod val="65000"/>
                  </a:schemeClr>
                </a:solidFill>
                <a:latin typeface="Volkswagen-DemiBold" pitchFamily="2" charset="77"/>
              </a:rPr>
              <a:t>Scoof</a:t>
            </a:r>
            <a:r>
              <a:rPr lang="en-US" sz="4000" b="1" dirty="0">
                <a:solidFill>
                  <a:schemeClr val="bg1">
                    <a:lumMod val="65000"/>
                  </a:schemeClr>
                </a:solidFill>
                <a:latin typeface="Volkswagen-DemiBold" pitchFamily="2" charset="77"/>
              </a:rPr>
              <a:t> does not fit</a:t>
            </a:r>
            <a:br>
              <a:rPr lang="en-US" sz="4000" b="1" dirty="0">
                <a:solidFill>
                  <a:schemeClr val="bg1">
                    <a:lumMod val="65000"/>
                  </a:schemeClr>
                </a:solidFill>
                <a:latin typeface="Volkswagen-DemiBold" pitchFamily="2" charset="77"/>
              </a:rPr>
            </a:br>
            <a:endParaRPr lang="en-US" sz="4000" b="1" dirty="0">
              <a:solidFill>
                <a:schemeClr val="bg1">
                  <a:lumMod val="65000"/>
                </a:schemeClr>
              </a:solidFill>
              <a:latin typeface="Volkswagen-DemiBold" pitchFamily="2" charset="77"/>
            </a:endParaRPr>
          </a:p>
          <a:p>
            <a:r>
              <a:rPr lang="en-US" sz="4000" b="1" dirty="0">
                <a:solidFill>
                  <a:srgbClr val="BF1E6A"/>
                </a:solidFill>
                <a:latin typeface="Volkswagen-DemiBold" pitchFamily="2" charset="77"/>
              </a:rPr>
              <a:t>4 cup / 650ml/ 23 </a:t>
            </a:r>
            <a:r>
              <a:rPr lang="en-US" sz="4000" b="1" dirty="0" err="1">
                <a:solidFill>
                  <a:srgbClr val="BF1E6A"/>
                </a:solidFill>
                <a:latin typeface="Volkswagen-DemiBold" pitchFamily="2" charset="77"/>
              </a:rPr>
              <a:t>fl</a:t>
            </a:r>
            <a:r>
              <a:rPr lang="en-US" sz="4000" b="1" dirty="0">
                <a:solidFill>
                  <a:srgbClr val="BF1E6A"/>
                </a:solidFill>
                <a:latin typeface="Volkswagen-DemiBold" pitchFamily="2" charset="77"/>
              </a:rPr>
              <a:t> </a:t>
            </a:r>
            <a:r>
              <a:rPr lang="en-US" sz="4000" b="1" dirty="0" err="1">
                <a:solidFill>
                  <a:srgbClr val="BF1E6A"/>
                </a:solidFill>
                <a:latin typeface="Volkswagen-DemiBold" pitchFamily="2" charset="77"/>
              </a:rPr>
              <a:t>oz</a:t>
            </a:r>
            <a:endParaRPr lang="en-US" sz="4000" b="1" dirty="0">
              <a:solidFill>
                <a:srgbClr val="BF1E6A"/>
              </a:solidFill>
              <a:latin typeface="Volkswagen-DemiBold" pitchFamily="2" charset="77"/>
            </a:endParaRPr>
          </a:p>
          <a:p>
            <a:r>
              <a:rPr lang="en-US" sz="4000" b="1" dirty="0">
                <a:solidFill>
                  <a:srgbClr val="BF1E6A"/>
                </a:solidFill>
                <a:latin typeface="Volkswagen-DemiBold" pitchFamily="2" charset="77"/>
              </a:rPr>
              <a:t>6 cup / 850ml/ 30 </a:t>
            </a:r>
            <a:r>
              <a:rPr lang="en-US" sz="4000" b="1" dirty="0" err="1">
                <a:solidFill>
                  <a:srgbClr val="BF1E6A"/>
                </a:solidFill>
                <a:latin typeface="Volkswagen-DemiBold" pitchFamily="2" charset="77"/>
              </a:rPr>
              <a:t>fl</a:t>
            </a:r>
            <a:r>
              <a:rPr lang="en-US" sz="4000" b="1" dirty="0">
                <a:solidFill>
                  <a:srgbClr val="BF1E6A"/>
                </a:solidFill>
                <a:latin typeface="Volkswagen-DemiBold" pitchFamily="2" charset="77"/>
              </a:rPr>
              <a:t> </a:t>
            </a:r>
            <a:r>
              <a:rPr lang="en-US" sz="4000" b="1" dirty="0" err="1">
                <a:solidFill>
                  <a:srgbClr val="BF1E6A"/>
                </a:solidFill>
                <a:latin typeface="Volkswagen-DemiBold" pitchFamily="2" charset="77"/>
              </a:rPr>
              <a:t>oz</a:t>
            </a:r>
            <a:r>
              <a:rPr lang="en-US" sz="4000" b="1" dirty="0">
                <a:solidFill>
                  <a:srgbClr val="BF1E6A"/>
                </a:solidFill>
                <a:latin typeface="Volkswagen-DemiBold" pitchFamily="2" charset="77"/>
              </a:rPr>
              <a:t> </a:t>
            </a:r>
          </a:p>
          <a:p>
            <a:r>
              <a:rPr lang="en-US" sz="4000" b="1" dirty="0">
                <a:solidFill>
                  <a:srgbClr val="BF1E6A"/>
                </a:solidFill>
                <a:latin typeface="Volkswagen-DemiBold" pitchFamily="2" charset="77"/>
              </a:rPr>
              <a:t>8 cup / 1L/ 35 </a:t>
            </a:r>
            <a:r>
              <a:rPr lang="en-US" sz="4000" b="1" dirty="0" err="1">
                <a:solidFill>
                  <a:srgbClr val="BF1E6A"/>
                </a:solidFill>
                <a:latin typeface="Volkswagen-DemiBold" pitchFamily="2" charset="77"/>
              </a:rPr>
              <a:t>fl</a:t>
            </a:r>
            <a:r>
              <a:rPr lang="en-US" sz="4000" b="1" dirty="0">
                <a:solidFill>
                  <a:srgbClr val="BF1E6A"/>
                </a:solidFill>
                <a:latin typeface="Volkswagen-DemiBold" pitchFamily="2" charset="77"/>
              </a:rPr>
              <a:t> </a:t>
            </a:r>
            <a:r>
              <a:rPr lang="en-US" sz="4000" b="1" dirty="0" err="1">
                <a:solidFill>
                  <a:srgbClr val="BF1E6A"/>
                </a:solidFill>
                <a:latin typeface="Volkswagen-DemiBold" pitchFamily="2" charset="77"/>
              </a:rPr>
              <a:t>oz</a:t>
            </a:r>
            <a:br>
              <a:rPr lang="en-US" sz="4000" b="1" dirty="0">
                <a:solidFill>
                  <a:srgbClr val="BF1E6A"/>
                </a:solidFill>
                <a:latin typeface="Volkswagen-DemiBold" pitchFamily="2" charset="77"/>
              </a:rPr>
            </a:br>
            <a:endParaRPr lang="en-US" sz="4000" b="1" dirty="0">
              <a:solidFill>
                <a:srgbClr val="BF1E6A"/>
              </a:solidFill>
              <a:latin typeface="Volkswagen-DemiBold" pitchFamily="2" charset="77"/>
            </a:endParaRPr>
          </a:p>
          <a:p>
            <a:r>
              <a:rPr lang="en-US" sz="4000" b="1" dirty="0">
                <a:latin typeface="Volkswagen-DemiBold" pitchFamily="2" charset="77"/>
              </a:rPr>
              <a:t>12/ cup /1.5L / 53 </a:t>
            </a:r>
            <a:r>
              <a:rPr lang="en-US" sz="4000" b="1" dirty="0" err="1">
                <a:latin typeface="Volkswagen-DemiBold" pitchFamily="2" charset="77"/>
              </a:rPr>
              <a:t>fl</a:t>
            </a:r>
            <a:r>
              <a:rPr lang="en-US" sz="4000" b="1" dirty="0">
                <a:latin typeface="Volkswagen-DemiBold" pitchFamily="2" charset="77"/>
              </a:rPr>
              <a:t> </a:t>
            </a:r>
            <a:r>
              <a:rPr lang="en-US" sz="4000" b="1" dirty="0" err="1">
                <a:latin typeface="Volkswagen-DemiBold" pitchFamily="2" charset="77"/>
              </a:rPr>
              <a:t>oz</a:t>
            </a:r>
            <a:r>
              <a:rPr lang="en-US" sz="4000" b="1" dirty="0">
                <a:latin typeface="Volkswagen-DemiBold" pitchFamily="2" charset="77"/>
              </a:rPr>
              <a:t> (can use </a:t>
            </a:r>
            <a:r>
              <a:rPr lang="en-US" sz="4000" b="1" dirty="0" err="1">
                <a:latin typeface="Volkswagen-DemiBold" pitchFamily="2" charset="77"/>
              </a:rPr>
              <a:t>scoof</a:t>
            </a:r>
            <a:r>
              <a:rPr lang="en-US" sz="4000" b="1" dirty="0">
                <a:latin typeface="Volkswagen-DemiBold" pitchFamily="2" charset="77"/>
              </a:rPr>
              <a:t>, no problem)</a:t>
            </a:r>
          </a:p>
        </p:txBody>
      </p:sp>
      <p:pic>
        <p:nvPicPr>
          <p:cNvPr id="17" name="Picture 16">
            <a:extLst>
              <a:ext uri="{FF2B5EF4-FFF2-40B4-BE49-F238E27FC236}">
                <a16:creationId xmlns:a16="http://schemas.microsoft.com/office/drawing/2014/main" id="{CDAFC371-044A-CC43-A7E0-1035164A01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84102" y="2947399"/>
            <a:ext cx="2237509" cy="2211692"/>
          </a:xfrm>
          <a:prstGeom prst="rect">
            <a:avLst/>
          </a:prstGeom>
        </p:spPr>
      </p:pic>
      <p:sp>
        <p:nvSpPr>
          <p:cNvPr id="18" name="TextBox 17">
            <a:extLst>
              <a:ext uri="{FF2B5EF4-FFF2-40B4-BE49-F238E27FC236}">
                <a16:creationId xmlns:a16="http://schemas.microsoft.com/office/drawing/2014/main" id="{6D260BFD-468F-7B47-A37E-4C9FF5CE6055}"/>
              </a:ext>
            </a:extLst>
          </p:cNvPr>
          <p:cNvSpPr txBox="1"/>
          <p:nvPr/>
        </p:nvSpPr>
        <p:spPr>
          <a:xfrm>
            <a:off x="9946034" y="3699302"/>
            <a:ext cx="1026766" cy="707886"/>
          </a:xfrm>
          <a:prstGeom prst="rect">
            <a:avLst/>
          </a:prstGeom>
          <a:noFill/>
        </p:spPr>
        <p:txBody>
          <a:bodyPr wrap="square" rtlCol="0">
            <a:spAutoFit/>
          </a:bodyPr>
          <a:lstStyle/>
          <a:p>
            <a:r>
              <a:rPr lang="en-US" sz="4000" b="1" dirty="0">
                <a:latin typeface="Volkswagen-DemiBold" pitchFamily="2" charset="77"/>
              </a:rPr>
              <a:t>Fits</a:t>
            </a:r>
          </a:p>
        </p:txBody>
      </p:sp>
      <p:sp>
        <p:nvSpPr>
          <p:cNvPr id="19" name="TextBox 18">
            <a:extLst>
              <a:ext uri="{FF2B5EF4-FFF2-40B4-BE49-F238E27FC236}">
                <a16:creationId xmlns:a16="http://schemas.microsoft.com/office/drawing/2014/main" id="{D6CD77A0-47BB-EF46-AF29-DC31F2C51099}"/>
              </a:ext>
            </a:extLst>
          </p:cNvPr>
          <p:cNvSpPr txBox="1"/>
          <p:nvPr/>
        </p:nvSpPr>
        <p:spPr>
          <a:xfrm>
            <a:off x="471213" y="6196280"/>
            <a:ext cx="8703311" cy="707886"/>
          </a:xfrm>
          <a:prstGeom prst="rect">
            <a:avLst/>
          </a:prstGeom>
          <a:noFill/>
        </p:spPr>
        <p:txBody>
          <a:bodyPr wrap="square" rtlCol="0">
            <a:spAutoFit/>
          </a:bodyPr>
          <a:lstStyle/>
          <a:p>
            <a:r>
              <a:rPr lang="en-US" sz="4000" b="1" dirty="0">
                <a:latin typeface="Volkswagen-DemiBold" pitchFamily="2" charset="77"/>
              </a:rPr>
              <a:t>New </a:t>
            </a:r>
            <a:r>
              <a:rPr lang="en-US" sz="4000" b="1" dirty="0" err="1">
                <a:latin typeface="Volkswagen-DemiBold" pitchFamily="2" charset="77"/>
              </a:rPr>
              <a:t>Scoof</a:t>
            </a:r>
            <a:r>
              <a:rPr lang="en-US" sz="4000" b="1" dirty="0">
                <a:latin typeface="Volkswagen-DemiBold" pitchFamily="2" charset="77"/>
              </a:rPr>
              <a:t> sizes to follow . . .</a:t>
            </a:r>
          </a:p>
        </p:txBody>
      </p:sp>
    </p:spTree>
    <p:extLst>
      <p:ext uri="{BB962C8B-B14F-4D97-AF65-F5344CB8AC3E}">
        <p14:creationId xmlns:p14="http://schemas.microsoft.com/office/powerpoint/2010/main" val="419121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4604-CF70-3D4F-BB7B-86CADF3EE9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6D56A-A836-224E-80A1-F723E087D32B}"/>
              </a:ext>
            </a:extLst>
          </p:cNvPr>
          <p:cNvSpPr>
            <a:spLocks noGrp="1"/>
          </p:cNvSpPr>
          <p:nvPr>
            <p:ph idx="1"/>
          </p:nvPr>
        </p:nvSpPr>
        <p:spPr/>
        <p:txBody>
          <a:bodyPr/>
          <a:lstStyle/>
          <a:p>
            <a:r>
              <a:rPr lang="en-US"/>
              <a:t>Need a sign up log in</a:t>
            </a:r>
            <a:endParaRPr lang="en-US" dirty="0"/>
          </a:p>
        </p:txBody>
      </p:sp>
    </p:spTree>
    <p:extLst>
      <p:ext uri="{BB962C8B-B14F-4D97-AF65-F5344CB8AC3E}">
        <p14:creationId xmlns:p14="http://schemas.microsoft.com/office/powerpoint/2010/main" val="4007562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EF01C-480A-404D-A1BC-97418A3DFE27}"/>
              </a:ext>
            </a:extLst>
          </p:cNvPr>
          <p:cNvSpPr>
            <a:spLocks noGrp="1"/>
          </p:cNvSpPr>
          <p:nvPr>
            <p:ph idx="1"/>
          </p:nvPr>
        </p:nvSpPr>
        <p:spPr>
          <a:xfrm>
            <a:off x="671946" y="957407"/>
            <a:ext cx="8115215" cy="4704878"/>
          </a:xfrm>
          <a:noFill/>
        </p:spPr>
        <p:txBody>
          <a:bodyPr wrap="square" rtlCol="0">
            <a:spAutoFit/>
          </a:bodyPr>
          <a:lstStyle/>
          <a:p>
            <a:pPr marL="0" indent="0">
              <a:buNone/>
            </a:pPr>
            <a:r>
              <a:rPr lang="en-GB" sz="4000" b="1" dirty="0">
                <a:latin typeface="Volkswagen-DemiBold" pitchFamily="2" charset="77"/>
              </a:rPr>
              <a:t>Did you know?</a:t>
            </a:r>
          </a:p>
          <a:p>
            <a:pPr marL="0" indent="0">
              <a:buNone/>
            </a:pPr>
            <a:r>
              <a:rPr lang="en-GB" sz="3200" b="1" dirty="0">
                <a:latin typeface="Volkswagen-DemiBold" pitchFamily="2" charset="77"/>
              </a:rPr>
              <a:t>The first </a:t>
            </a:r>
            <a:r>
              <a:rPr lang="en-GB" sz="3200" b="1" dirty="0" err="1">
                <a:latin typeface="Volkswagen-DemiBold" pitchFamily="2" charset="77"/>
              </a:rPr>
              <a:t>cafetière</a:t>
            </a:r>
            <a:r>
              <a:rPr lang="en-GB" sz="3200" b="1" dirty="0">
                <a:latin typeface="Volkswagen-DemiBold" pitchFamily="2" charset="77"/>
              </a:rPr>
              <a:t> </a:t>
            </a:r>
            <a:r>
              <a:rPr lang="en-GB" sz="3200" b="1" dirty="0" err="1">
                <a:latin typeface="Volkswagen-DemiBold" pitchFamily="2" charset="77"/>
              </a:rPr>
              <a:t>à</a:t>
            </a:r>
            <a:r>
              <a:rPr lang="en-GB" sz="3200" b="1" dirty="0">
                <a:latin typeface="Volkswagen-DemiBold" pitchFamily="2" charset="77"/>
              </a:rPr>
              <a:t> Piston appeared in France in the 1850’s</a:t>
            </a:r>
          </a:p>
          <a:p>
            <a:pPr marL="0" indent="0">
              <a:buNone/>
            </a:pPr>
            <a:r>
              <a:rPr lang="en-GB" sz="3200" b="1" dirty="0">
                <a:latin typeface="Volkswagen-DemiBold" pitchFamily="2" charset="77"/>
              </a:rPr>
              <a:t>In 1929 Italian Attilio </a:t>
            </a:r>
            <a:r>
              <a:rPr lang="en-GB" sz="3200" b="1" dirty="0" err="1">
                <a:latin typeface="Volkswagen-DemiBold" pitchFamily="2" charset="77"/>
              </a:rPr>
              <a:t>Calimani</a:t>
            </a:r>
            <a:r>
              <a:rPr lang="en-GB" sz="3200" b="1" dirty="0">
                <a:latin typeface="Volkswagen-DemiBold" pitchFamily="2" charset="77"/>
              </a:rPr>
              <a:t> registered the design</a:t>
            </a:r>
          </a:p>
          <a:p>
            <a:pPr marL="0" indent="0">
              <a:buNone/>
            </a:pPr>
            <a:r>
              <a:rPr lang="en-GB" sz="3200" b="1" dirty="0">
                <a:latin typeface="Volkswagen-DemiBold" pitchFamily="2" charset="77"/>
              </a:rPr>
              <a:t>In the 1960’s Household Articles Ltd introduced it to the UK</a:t>
            </a:r>
          </a:p>
          <a:p>
            <a:pPr marL="0" indent="0">
              <a:buNone/>
            </a:pPr>
            <a:r>
              <a:rPr lang="en-GB" sz="3200" b="1" dirty="0">
                <a:latin typeface="Volkswagen-DemiBold" pitchFamily="2" charset="77"/>
              </a:rPr>
              <a:t>Now coffee lovers enjoy </a:t>
            </a:r>
            <a:r>
              <a:rPr lang="en-GB" sz="3200" b="1" dirty="0" err="1">
                <a:latin typeface="Volkswagen-DemiBold" pitchFamily="2" charset="77"/>
              </a:rPr>
              <a:t>cafetiere</a:t>
            </a:r>
            <a:r>
              <a:rPr lang="en-GB" sz="3200" b="1" dirty="0">
                <a:latin typeface="Volkswagen-DemiBold" pitchFamily="2" charset="77"/>
              </a:rPr>
              <a:t> coffee all around the world</a:t>
            </a:r>
            <a:endParaRPr lang="en-US" sz="4000" b="1" dirty="0">
              <a:latin typeface="Volkswagen-DemiBold" pitchFamily="2" charset="77"/>
            </a:endParaRPr>
          </a:p>
        </p:txBody>
      </p:sp>
      <p:sp>
        <p:nvSpPr>
          <p:cNvPr id="4" name="Title 3">
            <a:extLst>
              <a:ext uri="{FF2B5EF4-FFF2-40B4-BE49-F238E27FC236}">
                <a16:creationId xmlns:a16="http://schemas.microsoft.com/office/drawing/2014/main" id="{DFE7D8A0-7B0B-1942-A1EE-03A07811BAEC}"/>
              </a:ext>
            </a:extLst>
          </p:cNvPr>
          <p:cNvSpPr txBox="1">
            <a:spLocks/>
          </p:cNvSpPr>
          <p:nvPr/>
        </p:nvSpPr>
        <p:spPr>
          <a:xfrm>
            <a:off x="37296" y="0"/>
            <a:ext cx="7461925" cy="6337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Courier" pitchFamily="2" charset="0"/>
              </a:rPr>
              <a:t>Cafetiere coffee/ scroll down</a:t>
            </a:r>
            <a:endParaRPr lang="en-US" sz="2800" dirty="0">
              <a:latin typeface="Courier" pitchFamily="2" charset="0"/>
            </a:endParaRPr>
          </a:p>
        </p:txBody>
      </p:sp>
      <p:pic>
        <p:nvPicPr>
          <p:cNvPr id="5" name="Picture 4">
            <a:extLst>
              <a:ext uri="{FF2B5EF4-FFF2-40B4-BE49-F238E27FC236}">
                <a16:creationId xmlns:a16="http://schemas.microsoft.com/office/drawing/2014/main" id="{39DB17D4-1336-B94C-8FAD-11B35FC3458D}"/>
              </a:ext>
            </a:extLst>
          </p:cNvPr>
          <p:cNvPicPr/>
          <p:nvPr/>
        </p:nvPicPr>
        <p:blipFill>
          <a:blip r:embed="rId2" cstate="email">
            <a:extLst>
              <a:ext uri="{28A0092B-C50C-407E-A947-70E740481C1C}">
                <a14:useLocalDpi xmlns:a14="http://schemas.microsoft.com/office/drawing/2010/main"/>
              </a:ext>
            </a:extLst>
          </a:blip>
          <a:stretch>
            <a:fillRect/>
          </a:stretch>
        </p:blipFill>
        <p:spPr>
          <a:xfrm>
            <a:off x="9489688" y="1306032"/>
            <a:ext cx="2394623" cy="3254817"/>
          </a:xfrm>
          <a:prstGeom prst="rect">
            <a:avLst/>
          </a:prstGeom>
        </p:spPr>
      </p:pic>
      <p:sp>
        <p:nvSpPr>
          <p:cNvPr id="6" name="Rectangle 5">
            <a:extLst>
              <a:ext uri="{FF2B5EF4-FFF2-40B4-BE49-F238E27FC236}">
                <a16:creationId xmlns:a16="http://schemas.microsoft.com/office/drawing/2014/main" id="{E0ED6576-2CC1-8942-8A37-A72F91EA839D}"/>
              </a:ext>
            </a:extLst>
          </p:cNvPr>
          <p:cNvSpPr/>
          <p:nvPr/>
        </p:nvSpPr>
        <p:spPr>
          <a:xfrm>
            <a:off x="9749578" y="4884980"/>
            <a:ext cx="1948354" cy="646331"/>
          </a:xfrm>
          <a:prstGeom prst="rect">
            <a:avLst/>
          </a:prstGeom>
        </p:spPr>
        <p:txBody>
          <a:bodyPr wrap="square">
            <a:spAutoFit/>
          </a:bodyPr>
          <a:lstStyle/>
          <a:p>
            <a:r>
              <a:rPr lang="en-GB" b="1" dirty="0" err="1">
                <a:solidFill>
                  <a:srgbClr val="000000"/>
                </a:solidFill>
                <a:latin typeface="Calibri" panose="020F0502020204030204" pitchFamily="34" charset="0"/>
                <a:ea typeface="Times New Roman" panose="02020603050405020304" pitchFamily="18" charset="0"/>
                <a:cs typeface="Arial" panose="020B0604020202020204" pitchFamily="34" charset="0"/>
              </a:rPr>
              <a:t>Calimani's</a:t>
            </a:r>
            <a:r>
              <a:rPr lang="en-GB" b="1" dirty="0">
                <a:solidFill>
                  <a:srgbClr val="000000"/>
                </a:solidFill>
                <a:latin typeface="Calibri" panose="020F0502020204030204" pitchFamily="34" charset="0"/>
                <a:ea typeface="Times New Roman" panose="02020603050405020304" pitchFamily="18" charset="0"/>
                <a:cs typeface="Arial" panose="020B0604020202020204" pitchFamily="34" charset="0"/>
              </a:rPr>
              <a:t> patent drawings, 1929</a:t>
            </a:r>
            <a:r>
              <a:rPr lang="en-GB" dirty="0"/>
              <a:t> </a:t>
            </a:r>
            <a:endParaRPr lang="en-US" dirty="0"/>
          </a:p>
        </p:txBody>
      </p:sp>
    </p:spTree>
    <p:extLst>
      <p:ext uri="{BB962C8B-B14F-4D97-AF65-F5344CB8AC3E}">
        <p14:creationId xmlns:p14="http://schemas.microsoft.com/office/powerpoint/2010/main" val="996921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7" y="0"/>
            <a:ext cx="4297660" cy="633706"/>
          </a:xfrm>
        </p:spPr>
        <p:txBody>
          <a:bodyPr>
            <a:noAutofit/>
          </a:bodyPr>
          <a:lstStyle/>
          <a:p>
            <a:r>
              <a:rPr lang="en-US" sz="2800" dirty="0" err="1">
                <a:latin typeface="Courier" pitchFamily="2" charset="0"/>
              </a:rPr>
              <a:t>Cafetiere</a:t>
            </a:r>
            <a:r>
              <a:rPr lang="en-US" sz="2800" dirty="0">
                <a:latin typeface="Courier" pitchFamily="2" charset="0"/>
              </a:rPr>
              <a:t> coffee</a:t>
            </a:r>
          </a:p>
        </p:txBody>
      </p:sp>
      <p:sp>
        <p:nvSpPr>
          <p:cNvPr id="6" name="TextBox 5">
            <a:extLst>
              <a:ext uri="{FF2B5EF4-FFF2-40B4-BE49-F238E27FC236}">
                <a16:creationId xmlns:a16="http://schemas.microsoft.com/office/drawing/2014/main" id="{EA0CC5AB-8FA8-934A-B83E-A8F496B86E5A}"/>
              </a:ext>
            </a:extLst>
          </p:cNvPr>
          <p:cNvSpPr txBox="1"/>
          <p:nvPr/>
        </p:nvSpPr>
        <p:spPr>
          <a:xfrm>
            <a:off x="118101"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Home</a:t>
            </a:r>
          </a:p>
          <a:p>
            <a:endParaRPr lang="en-US" dirty="0"/>
          </a:p>
        </p:txBody>
      </p:sp>
      <p:sp>
        <p:nvSpPr>
          <p:cNvPr id="7" name="TextBox 6">
            <a:extLst>
              <a:ext uri="{FF2B5EF4-FFF2-40B4-BE49-F238E27FC236}">
                <a16:creationId xmlns:a16="http://schemas.microsoft.com/office/drawing/2014/main" id="{36932E74-F0E7-FE42-A234-1F30B7EDC270}"/>
              </a:ext>
            </a:extLst>
          </p:cNvPr>
          <p:cNvSpPr txBox="1"/>
          <p:nvPr/>
        </p:nvSpPr>
        <p:spPr>
          <a:xfrm>
            <a:off x="8590256"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FAQs</a:t>
            </a:r>
          </a:p>
          <a:p>
            <a:pPr algn="ctr"/>
            <a:endParaRPr lang="en-US" b="1" dirty="0">
              <a:latin typeface="Volkswagen-DemiBold" pitchFamily="2" charset="77"/>
            </a:endParaRPr>
          </a:p>
        </p:txBody>
      </p:sp>
      <p:sp>
        <p:nvSpPr>
          <p:cNvPr id="8" name="TextBox 7">
            <a:extLst>
              <a:ext uri="{FF2B5EF4-FFF2-40B4-BE49-F238E27FC236}">
                <a16:creationId xmlns:a16="http://schemas.microsoft.com/office/drawing/2014/main" id="{ACEE6302-19D5-A24F-9243-A6A2516284CF}"/>
              </a:ext>
            </a:extLst>
          </p:cNvPr>
          <p:cNvSpPr txBox="1"/>
          <p:nvPr/>
        </p:nvSpPr>
        <p:spPr>
          <a:xfrm>
            <a:off x="6895825"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Recycle &amp; compost</a:t>
            </a:r>
          </a:p>
        </p:txBody>
      </p:sp>
      <p:pic>
        <p:nvPicPr>
          <p:cNvPr id="10" name="Picture 9">
            <a:extLst>
              <a:ext uri="{FF2B5EF4-FFF2-40B4-BE49-F238E27FC236}">
                <a16:creationId xmlns:a16="http://schemas.microsoft.com/office/drawing/2014/main" id="{47C14862-BDD6-6449-8563-4C02316E7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774" y="730055"/>
            <a:ext cx="2237509" cy="2211692"/>
          </a:xfrm>
          <a:prstGeom prst="rect">
            <a:avLst/>
          </a:prstGeom>
        </p:spPr>
      </p:pic>
      <p:sp>
        <p:nvSpPr>
          <p:cNvPr id="12" name="TextBox 11">
            <a:extLst>
              <a:ext uri="{FF2B5EF4-FFF2-40B4-BE49-F238E27FC236}">
                <a16:creationId xmlns:a16="http://schemas.microsoft.com/office/drawing/2014/main" id="{746665F7-2F8A-B24D-9897-44D7E8711B6A}"/>
              </a:ext>
            </a:extLst>
          </p:cNvPr>
          <p:cNvSpPr txBox="1"/>
          <p:nvPr/>
        </p:nvSpPr>
        <p:spPr>
          <a:xfrm>
            <a:off x="3071716" y="1481958"/>
            <a:ext cx="7286865" cy="707886"/>
          </a:xfrm>
          <a:prstGeom prst="rect">
            <a:avLst/>
          </a:prstGeom>
          <a:noFill/>
        </p:spPr>
        <p:txBody>
          <a:bodyPr wrap="square" rtlCol="0">
            <a:spAutoFit/>
          </a:bodyPr>
          <a:lstStyle/>
          <a:p>
            <a:r>
              <a:rPr lang="en-US" sz="4000" b="1" dirty="0">
                <a:latin typeface="Volkswagen-DemiBold" pitchFamily="2" charset="77"/>
              </a:rPr>
              <a:t>The scoop with a twist</a:t>
            </a:r>
          </a:p>
        </p:txBody>
      </p:sp>
      <p:sp>
        <p:nvSpPr>
          <p:cNvPr id="18" name="TextBox 17">
            <a:extLst>
              <a:ext uri="{FF2B5EF4-FFF2-40B4-BE49-F238E27FC236}">
                <a16:creationId xmlns:a16="http://schemas.microsoft.com/office/drawing/2014/main" id="{F9D3B601-D106-4448-95FF-D0176E78D20F}"/>
              </a:ext>
            </a:extLst>
          </p:cNvPr>
          <p:cNvSpPr txBox="1"/>
          <p:nvPr/>
        </p:nvSpPr>
        <p:spPr>
          <a:xfrm>
            <a:off x="5201394"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Block free sinks &amp; drains</a:t>
            </a:r>
          </a:p>
        </p:txBody>
      </p:sp>
      <p:sp>
        <p:nvSpPr>
          <p:cNvPr id="19" name="TextBox 18">
            <a:extLst>
              <a:ext uri="{FF2B5EF4-FFF2-40B4-BE49-F238E27FC236}">
                <a16:creationId xmlns:a16="http://schemas.microsoft.com/office/drawing/2014/main" id="{D5C1D91F-79D0-F54B-9E53-AD92A8CC776E}"/>
              </a:ext>
            </a:extLst>
          </p:cNvPr>
          <p:cNvSpPr txBox="1"/>
          <p:nvPr/>
        </p:nvSpPr>
        <p:spPr>
          <a:xfrm>
            <a:off x="1865483" y="3048347"/>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err="1"/>
              <a:t>Cafetiere</a:t>
            </a:r>
            <a:r>
              <a:rPr lang="en-US" dirty="0"/>
              <a:t> coffee</a:t>
            </a:r>
          </a:p>
        </p:txBody>
      </p:sp>
      <p:sp>
        <p:nvSpPr>
          <p:cNvPr id="21" name="TextBox 20">
            <a:extLst>
              <a:ext uri="{FF2B5EF4-FFF2-40B4-BE49-F238E27FC236}">
                <a16:creationId xmlns:a16="http://schemas.microsoft.com/office/drawing/2014/main" id="{08CF2D7C-F9EB-1C43-BFFD-EF72E3975112}"/>
              </a:ext>
            </a:extLst>
          </p:cNvPr>
          <p:cNvSpPr txBox="1"/>
          <p:nvPr/>
        </p:nvSpPr>
        <p:spPr>
          <a:xfrm>
            <a:off x="10284690"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Shop</a:t>
            </a:r>
          </a:p>
          <a:p>
            <a:pPr algn="ctr"/>
            <a:endParaRPr lang="en-US" b="1" dirty="0">
              <a:latin typeface="Volkswagen-DemiBold" pitchFamily="2" charset="77"/>
            </a:endParaRPr>
          </a:p>
        </p:txBody>
      </p:sp>
      <p:pic>
        <p:nvPicPr>
          <p:cNvPr id="3" name="Picture 2">
            <a:extLst>
              <a:ext uri="{FF2B5EF4-FFF2-40B4-BE49-F238E27FC236}">
                <a16:creationId xmlns:a16="http://schemas.microsoft.com/office/drawing/2014/main" id="{F14C166A-5F76-B845-8449-2202C72260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9838" y="0"/>
            <a:ext cx="3579679" cy="3175744"/>
          </a:xfrm>
          <a:prstGeom prst="rect">
            <a:avLst/>
          </a:prstGeom>
        </p:spPr>
      </p:pic>
      <p:sp>
        <p:nvSpPr>
          <p:cNvPr id="20" name="TextBox 19">
            <a:extLst>
              <a:ext uri="{FF2B5EF4-FFF2-40B4-BE49-F238E27FC236}">
                <a16:creationId xmlns:a16="http://schemas.microsoft.com/office/drawing/2014/main" id="{1F64885D-AB87-8449-99C7-29EC4AB06F4F}"/>
              </a:ext>
            </a:extLst>
          </p:cNvPr>
          <p:cNvSpPr txBox="1"/>
          <p:nvPr/>
        </p:nvSpPr>
        <p:spPr>
          <a:xfrm>
            <a:off x="3526775" y="3058654"/>
            <a:ext cx="1616363" cy="646331"/>
          </a:xfrm>
          <a:prstGeom prst="rect">
            <a:avLst/>
          </a:prstGeom>
          <a:noFill/>
          <a:ln w="76200">
            <a:solidFill>
              <a:srgbClr val="BF1E6A"/>
            </a:solidFill>
          </a:ln>
        </p:spPr>
        <p:txBody>
          <a:bodyPr wrap="square" rtlCol="0">
            <a:spAutoFit/>
          </a:bodyPr>
          <a:lstStyle>
            <a:defPPr>
              <a:defRPr lang="en-US"/>
            </a:defPPr>
            <a:lvl1pPr algn="ctr">
              <a:defRPr b="1">
                <a:latin typeface="Volkswagen-DemiBold" pitchFamily="2" charset="77"/>
              </a:defRPr>
            </a:lvl1pPr>
          </a:lstStyle>
          <a:p>
            <a:r>
              <a:rPr lang="en-US" dirty="0"/>
              <a:t>Mess free cleaning</a:t>
            </a:r>
          </a:p>
        </p:txBody>
      </p:sp>
      <p:pic>
        <p:nvPicPr>
          <p:cNvPr id="5" name="Picture 4">
            <a:extLst>
              <a:ext uri="{FF2B5EF4-FFF2-40B4-BE49-F238E27FC236}">
                <a16:creationId xmlns:a16="http://schemas.microsoft.com/office/drawing/2014/main" id="{A391728F-2C79-F04F-A479-6B2CC3A38BA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39254" y="61603"/>
            <a:ext cx="550531" cy="550531"/>
          </a:xfrm>
          <a:prstGeom prst="rect">
            <a:avLst/>
          </a:prstGeom>
        </p:spPr>
      </p:pic>
      <p:pic>
        <p:nvPicPr>
          <p:cNvPr id="9" name="Picture 8">
            <a:extLst>
              <a:ext uri="{FF2B5EF4-FFF2-40B4-BE49-F238E27FC236}">
                <a16:creationId xmlns:a16="http://schemas.microsoft.com/office/drawing/2014/main" id="{0BC91A48-1B56-4546-BF2E-150DDF154A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6330" y="0"/>
            <a:ext cx="687174" cy="687174"/>
          </a:xfrm>
          <a:prstGeom prst="rect">
            <a:avLst/>
          </a:prstGeom>
        </p:spPr>
      </p:pic>
      <p:pic>
        <p:nvPicPr>
          <p:cNvPr id="22" name="Picture 21">
            <a:extLst>
              <a:ext uri="{FF2B5EF4-FFF2-40B4-BE49-F238E27FC236}">
                <a16:creationId xmlns:a16="http://schemas.microsoft.com/office/drawing/2014/main" id="{42EDE093-E2DB-B344-B4C4-BA7F462B53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939542" y="61603"/>
            <a:ext cx="549861" cy="549861"/>
          </a:xfrm>
          <a:prstGeom prst="rect">
            <a:avLst/>
          </a:prstGeom>
        </p:spPr>
      </p:pic>
      <p:sp>
        <p:nvSpPr>
          <p:cNvPr id="23" name="TextBox 22">
            <a:extLst>
              <a:ext uri="{FF2B5EF4-FFF2-40B4-BE49-F238E27FC236}">
                <a16:creationId xmlns:a16="http://schemas.microsoft.com/office/drawing/2014/main" id="{AAA971BC-B4B4-2641-86D7-92C2E90E2ED7}"/>
              </a:ext>
            </a:extLst>
          </p:cNvPr>
          <p:cNvSpPr txBox="1"/>
          <p:nvPr/>
        </p:nvSpPr>
        <p:spPr>
          <a:xfrm>
            <a:off x="2452567" y="4604485"/>
            <a:ext cx="7286865"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b="2958"/>
          <a:stretch/>
        </p:blipFill>
        <p:spPr>
          <a:xfrm>
            <a:off x="7047087" y="3903889"/>
            <a:ext cx="5179280" cy="5026046"/>
          </a:xfrm>
          <a:prstGeom prst="rect">
            <a:avLst/>
          </a:prstGeom>
        </p:spPr>
      </p:pic>
      <p:pic>
        <p:nvPicPr>
          <p:cNvPr id="2" name="Picture 1">
            <a:extLst>
              <a:ext uri="{FF2B5EF4-FFF2-40B4-BE49-F238E27FC236}">
                <a16:creationId xmlns:a16="http://schemas.microsoft.com/office/drawing/2014/main" id="{95FC1190-1A7E-9B45-A622-770E1C4E19A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580708" y="51918"/>
            <a:ext cx="551703" cy="551703"/>
          </a:xfrm>
          <a:prstGeom prst="rect">
            <a:avLst/>
          </a:prstGeom>
        </p:spPr>
      </p:pic>
      <p:sp>
        <p:nvSpPr>
          <p:cNvPr id="11" name="Oval 10">
            <a:extLst>
              <a:ext uri="{FF2B5EF4-FFF2-40B4-BE49-F238E27FC236}">
                <a16:creationId xmlns:a16="http://schemas.microsoft.com/office/drawing/2014/main" id="{4F4DE98F-25BD-5746-A49E-D3EE9A3B12F9}"/>
              </a:ext>
            </a:extLst>
          </p:cNvPr>
          <p:cNvSpPr/>
          <p:nvPr/>
        </p:nvSpPr>
        <p:spPr>
          <a:xfrm>
            <a:off x="11567837" y="81940"/>
            <a:ext cx="553633" cy="54986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710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EF01C-480A-404D-A1BC-97418A3DFE27}"/>
              </a:ext>
            </a:extLst>
          </p:cNvPr>
          <p:cNvSpPr>
            <a:spLocks noGrp="1"/>
          </p:cNvSpPr>
          <p:nvPr>
            <p:ph idx="1"/>
          </p:nvPr>
        </p:nvSpPr>
        <p:spPr>
          <a:xfrm>
            <a:off x="671946" y="957407"/>
            <a:ext cx="10515600" cy="4780796"/>
          </a:xfrm>
          <a:noFill/>
        </p:spPr>
        <p:txBody>
          <a:bodyPr wrap="square" rtlCol="0">
            <a:spAutoFit/>
          </a:bodyPr>
          <a:lstStyle/>
          <a:p>
            <a:pPr marL="0" indent="0">
              <a:buNone/>
            </a:pPr>
            <a:r>
              <a:rPr lang="en-GB" sz="4000" b="1" dirty="0">
                <a:latin typeface="Volkswagen-DemiBold" pitchFamily="2" charset="77"/>
              </a:rPr>
              <a:t>Wouldn’t </a:t>
            </a:r>
            <a:r>
              <a:rPr lang="en-GB" sz="4000" b="1" dirty="0" err="1">
                <a:latin typeface="Volkswagen-DemiBold" pitchFamily="2" charset="77"/>
              </a:rPr>
              <a:t>cafetiere</a:t>
            </a:r>
            <a:r>
              <a:rPr lang="en-GB" sz="4000" b="1" dirty="0">
                <a:latin typeface="Volkswagen-DemiBold" pitchFamily="2" charset="77"/>
              </a:rPr>
              <a:t> coffee be great without the mess?</a:t>
            </a:r>
          </a:p>
          <a:p>
            <a:pPr marL="0" indent="0">
              <a:buNone/>
            </a:pPr>
            <a:r>
              <a:rPr lang="en-GB" sz="4000" b="1" dirty="0" err="1">
                <a:latin typeface="Volkswagen-DemiBold" pitchFamily="2" charset="77"/>
              </a:rPr>
              <a:t>Scoof</a:t>
            </a:r>
            <a:r>
              <a:rPr lang="en-GB" sz="4000" b="1" dirty="0">
                <a:latin typeface="Volkswagen-DemiBold" pitchFamily="2" charset="77"/>
              </a:rPr>
              <a:t> is a dedicated utensil designed to clean </a:t>
            </a:r>
            <a:r>
              <a:rPr lang="en-GB" sz="4000" b="1" dirty="0" err="1">
                <a:latin typeface="Volkswagen-DemiBold" pitchFamily="2" charset="77"/>
              </a:rPr>
              <a:t>cafetires</a:t>
            </a:r>
            <a:r>
              <a:rPr lang="en-GB" sz="4000" b="1" dirty="0">
                <a:latin typeface="Volkswagen-DemiBold" pitchFamily="2" charset="77"/>
              </a:rPr>
              <a:t>. It has two blades that scoop and clean out the used coffee grounds in a simple twist</a:t>
            </a:r>
          </a:p>
          <a:p>
            <a:pPr marL="0" indent="0">
              <a:buNone/>
            </a:pPr>
            <a:r>
              <a:rPr lang="en-GB" sz="4000" b="1" dirty="0">
                <a:latin typeface="Volkswagen-DemiBold" pitchFamily="2" charset="77"/>
              </a:rPr>
              <a:t>The grounds can be tapped in the food bin or used as compost</a:t>
            </a:r>
            <a:endParaRPr lang="en-US" sz="4000" b="1" dirty="0">
              <a:latin typeface="Volkswagen-DemiBold" pitchFamily="2" charset="77"/>
            </a:endParaRPr>
          </a:p>
        </p:txBody>
      </p:sp>
      <p:sp>
        <p:nvSpPr>
          <p:cNvPr id="4" name="Title 3">
            <a:extLst>
              <a:ext uri="{FF2B5EF4-FFF2-40B4-BE49-F238E27FC236}">
                <a16:creationId xmlns:a16="http://schemas.microsoft.com/office/drawing/2014/main" id="{DFE7D8A0-7B0B-1942-A1EE-03A07811BAEC}"/>
              </a:ext>
            </a:extLst>
          </p:cNvPr>
          <p:cNvSpPr txBox="1">
            <a:spLocks/>
          </p:cNvSpPr>
          <p:nvPr/>
        </p:nvSpPr>
        <p:spPr>
          <a:xfrm>
            <a:off x="37296" y="0"/>
            <a:ext cx="7461925" cy="6337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ourier" pitchFamily="2" charset="0"/>
              </a:rPr>
              <a:t>Mess free cleaning/ scroll down</a:t>
            </a:r>
          </a:p>
        </p:txBody>
      </p:sp>
    </p:spTree>
    <p:extLst>
      <p:ext uri="{BB962C8B-B14F-4D97-AF65-F5344CB8AC3E}">
        <p14:creationId xmlns:p14="http://schemas.microsoft.com/office/powerpoint/2010/main" val="2801638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EF01C-480A-404D-A1BC-97418A3DFE27}"/>
              </a:ext>
            </a:extLst>
          </p:cNvPr>
          <p:cNvSpPr>
            <a:spLocks noGrp="1"/>
          </p:cNvSpPr>
          <p:nvPr>
            <p:ph idx="1"/>
          </p:nvPr>
        </p:nvSpPr>
        <p:spPr>
          <a:xfrm>
            <a:off x="671946" y="957407"/>
            <a:ext cx="10515600" cy="1754326"/>
          </a:xfrm>
          <a:noFill/>
        </p:spPr>
        <p:txBody>
          <a:bodyPr wrap="square" rtlCol="0">
            <a:spAutoFit/>
          </a:bodyPr>
          <a:lstStyle/>
          <a:p>
            <a:pPr marL="0" indent="0">
              <a:buNone/>
            </a:pPr>
            <a:r>
              <a:rPr lang="en-GB" sz="4000" b="1" dirty="0" err="1">
                <a:latin typeface="Volkswagen-DemiBold" pitchFamily="2" charset="77"/>
              </a:rPr>
              <a:t>Scoof</a:t>
            </a:r>
            <a:r>
              <a:rPr lang="en-GB" sz="4000" b="1" dirty="0">
                <a:latin typeface="Volkswagen-DemiBold" pitchFamily="2" charset="77"/>
              </a:rPr>
              <a:t> brings ease and simplicity to cleaning </a:t>
            </a:r>
            <a:r>
              <a:rPr lang="en-GB" sz="4000" b="1" dirty="0" err="1">
                <a:latin typeface="Volkswagen-DemiBold" pitchFamily="2" charset="77"/>
              </a:rPr>
              <a:t>cafetieres</a:t>
            </a:r>
            <a:r>
              <a:rPr lang="en-GB" sz="4000" b="1" dirty="0">
                <a:latin typeface="Volkswagen-DemiBold" pitchFamily="2" charset="77"/>
              </a:rPr>
              <a:t> allowing you to enjoy great tasting coffee with no messy clean up</a:t>
            </a:r>
          </a:p>
        </p:txBody>
      </p:sp>
      <p:sp>
        <p:nvSpPr>
          <p:cNvPr id="4" name="Title 3">
            <a:extLst>
              <a:ext uri="{FF2B5EF4-FFF2-40B4-BE49-F238E27FC236}">
                <a16:creationId xmlns:a16="http://schemas.microsoft.com/office/drawing/2014/main" id="{DFE7D8A0-7B0B-1942-A1EE-03A07811BAEC}"/>
              </a:ext>
            </a:extLst>
          </p:cNvPr>
          <p:cNvSpPr txBox="1">
            <a:spLocks/>
          </p:cNvSpPr>
          <p:nvPr/>
        </p:nvSpPr>
        <p:spPr>
          <a:xfrm>
            <a:off x="37296" y="0"/>
            <a:ext cx="7461925" cy="6337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ourier" pitchFamily="2" charset="0"/>
              </a:rPr>
              <a:t>Mess free cleaning/ scroll down</a:t>
            </a:r>
          </a:p>
        </p:txBody>
      </p:sp>
      <p:pic>
        <p:nvPicPr>
          <p:cNvPr id="2" name="Picture 1">
            <a:extLst>
              <a:ext uri="{FF2B5EF4-FFF2-40B4-BE49-F238E27FC236}">
                <a16:creationId xmlns:a16="http://schemas.microsoft.com/office/drawing/2014/main" id="{4C543B0E-C349-1440-B63E-73711C1A419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4203" y="3035434"/>
            <a:ext cx="1498600" cy="1638300"/>
          </a:xfrm>
          <a:prstGeom prst="rect">
            <a:avLst/>
          </a:prstGeom>
        </p:spPr>
      </p:pic>
      <p:pic>
        <p:nvPicPr>
          <p:cNvPr id="5" name="Picture 4">
            <a:extLst>
              <a:ext uri="{FF2B5EF4-FFF2-40B4-BE49-F238E27FC236}">
                <a16:creationId xmlns:a16="http://schemas.microsoft.com/office/drawing/2014/main" id="{20E74477-F822-9147-A437-30F8AA9772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3098934"/>
            <a:ext cx="1511300" cy="1574800"/>
          </a:xfrm>
          <a:prstGeom prst="rect">
            <a:avLst/>
          </a:prstGeom>
        </p:spPr>
      </p:pic>
      <p:pic>
        <p:nvPicPr>
          <p:cNvPr id="6" name="Picture 5">
            <a:extLst>
              <a:ext uri="{FF2B5EF4-FFF2-40B4-BE49-F238E27FC236}">
                <a16:creationId xmlns:a16="http://schemas.microsoft.com/office/drawing/2014/main" id="{E308992D-2B55-B247-B68D-EA89E1F725A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54203" y="4997435"/>
            <a:ext cx="1524000" cy="1587500"/>
          </a:xfrm>
          <a:prstGeom prst="rect">
            <a:avLst/>
          </a:prstGeom>
        </p:spPr>
      </p:pic>
      <p:pic>
        <p:nvPicPr>
          <p:cNvPr id="7" name="Picture 6">
            <a:extLst>
              <a:ext uri="{FF2B5EF4-FFF2-40B4-BE49-F238E27FC236}">
                <a16:creationId xmlns:a16="http://schemas.microsoft.com/office/drawing/2014/main" id="{3E51E836-2924-1248-A835-E9CF011116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21400" y="4997435"/>
            <a:ext cx="1485900" cy="1612900"/>
          </a:xfrm>
          <a:prstGeom prst="rect">
            <a:avLst/>
          </a:prstGeom>
        </p:spPr>
      </p:pic>
      <p:sp>
        <p:nvSpPr>
          <p:cNvPr id="8" name="Content Placeholder 2">
            <a:extLst>
              <a:ext uri="{FF2B5EF4-FFF2-40B4-BE49-F238E27FC236}">
                <a16:creationId xmlns:a16="http://schemas.microsoft.com/office/drawing/2014/main" id="{929944EB-CFB6-5841-A4E6-903BA953D508}"/>
              </a:ext>
            </a:extLst>
          </p:cNvPr>
          <p:cNvSpPr txBox="1">
            <a:spLocks/>
          </p:cNvSpPr>
          <p:nvPr/>
        </p:nvSpPr>
        <p:spPr>
          <a:xfrm>
            <a:off x="2858035" y="3420619"/>
            <a:ext cx="2628365" cy="86793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Volkswagen-DemiBold" pitchFamily="2" charset="77"/>
              </a:rPr>
              <a:t>Pour off excess liquid</a:t>
            </a:r>
          </a:p>
        </p:txBody>
      </p:sp>
      <p:sp>
        <p:nvSpPr>
          <p:cNvPr id="9" name="Content Placeholder 2">
            <a:extLst>
              <a:ext uri="{FF2B5EF4-FFF2-40B4-BE49-F238E27FC236}">
                <a16:creationId xmlns:a16="http://schemas.microsoft.com/office/drawing/2014/main" id="{D8021DB7-4AED-C248-AFAA-AE71B1FD8022}"/>
              </a:ext>
            </a:extLst>
          </p:cNvPr>
          <p:cNvSpPr txBox="1">
            <a:spLocks/>
          </p:cNvSpPr>
          <p:nvPr/>
        </p:nvSpPr>
        <p:spPr>
          <a:xfrm>
            <a:off x="7905708" y="3420619"/>
            <a:ext cx="2628365" cy="86793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Volkswagen-DemiBold" pitchFamily="2" charset="77"/>
              </a:rPr>
              <a:t>Insert </a:t>
            </a:r>
            <a:r>
              <a:rPr lang="en-GB" b="1" dirty="0" err="1">
                <a:latin typeface="Volkswagen-DemiBold" pitchFamily="2" charset="77"/>
              </a:rPr>
              <a:t>Scoof</a:t>
            </a:r>
            <a:r>
              <a:rPr lang="en-GB" b="1" dirty="0">
                <a:latin typeface="Volkswagen-DemiBold" pitchFamily="2" charset="77"/>
              </a:rPr>
              <a:t> and twist</a:t>
            </a:r>
          </a:p>
        </p:txBody>
      </p:sp>
      <p:sp>
        <p:nvSpPr>
          <p:cNvPr id="10" name="Content Placeholder 2">
            <a:extLst>
              <a:ext uri="{FF2B5EF4-FFF2-40B4-BE49-F238E27FC236}">
                <a16:creationId xmlns:a16="http://schemas.microsoft.com/office/drawing/2014/main" id="{DF79F7E1-8303-894F-BF2D-144E209677D1}"/>
              </a:ext>
            </a:extLst>
          </p:cNvPr>
          <p:cNvSpPr txBox="1">
            <a:spLocks/>
          </p:cNvSpPr>
          <p:nvPr/>
        </p:nvSpPr>
        <p:spPr>
          <a:xfrm>
            <a:off x="2883125" y="5272510"/>
            <a:ext cx="2628365" cy="48013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Volkswagen-DemiBold" pitchFamily="2" charset="77"/>
              </a:rPr>
              <a:t>Lift out grounds</a:t>
            </a:r>
          </a:p>
        </p:txBody>
      </p:sp>
      <p:sp>
        <p:nvSpPr>
          <p:cNvPr id="11" name="Content Placeholder 2">
            <a:extLst>
              <a:ext uri="{FF2B5EF4-FFF2-40B4-BE49-F238E27FC236}">
                <a16:creationId xmlns:a16="http://schemas.microsoft.com/office/drawing/2014/main" id="{2F2D6E63-9CA9-064B-A713-46795E00922F}"/>
              </a:ext>
            </a:extLst>
          </p:cNvPr>
          <p:cNvSpPr txBox="1">
            <a:spLocks/>
          </p:cNvSpPr>
          <p:nvPr/>
        </p:nvSpPr>
        <p:spPr>
          <a:xfrm>
            <a:off x="7905708" y="5272509"/>
            <a:ext cx="2628365" cy="48013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Volkswagen-DemiBold" pitchFamily="2" charset="77"/>
              </a:rPr>
              <a:t>Tap into bin</a:t>
            </a:r>
          </a:p>
        </p:txBody>
      </p:sp>
    </p:spTree>
    <p:extLst>
      <p:ext uri="{BB962C8B-B14F-4D97-AF65-F5344CB8AC3E}">
        <p14:creationId xmlns:p14="http://schemas.microsoft.com/office/powerpoint/2010/main" val="2921370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Block free sinks &amp; drains</a:t>
            </a:r>
          </a:p>
        </p:txBody>
      </p:sp>
      <p:sp>
        <p:nvSpPr>
          <p:cNvPr id="6" name="TextBox 5">
            <a:extLst>
              <a:ext uri="{FF2B5EF4-FFF2-40B4-BE49-F238E27FC236}">
                <a16:creationId xmlns:a16="http://schemas.microsoft.com/office/drawing/2014/main" id="{EA0CC5AB-8FA8-934A-B83E-A8F496B86E5A}"/>
              </a:ext>
            </a:extLst>
          </p:cNvPr>
          <p:cNvSpPr txBox="1"/>
          <p:nvPr/>
        </p:nvSpPr>
        <p:spPr>
          <a:xfrm>
            <a:off x="118101"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Home</a:t>
            </a:r>
          </a:p>
          <a:p>
            <a:endParaRPr lang="en-US" dirty="0"/>
          </a:p>
        </p:txBody>
      </p:sp>
      <p:sp>
        <p:nvSpPr>
          <p:cNvPr id="7" name="TextBox 6">
            <a:extLst>
              <a:ext uri="{FF2B5EF4-FFF2-40B4-BE49-F238E27FC236}">
                <a16:creationId xmlns:a16="http://schemas.microsoft.com/office/drawing/2014/main" id="{36932E74-F0E7-FE42-A234-1F30B7EDC270}"/>
              </a:ext>
            </a:extLst>
          </p:cNvPr>
          <p:cNvSpPr txBox="1"/>
          <p:nvPr/>
        </p:nvSpPr>
        <p:spPr>
          <a:xfrm>
            <a:off x="8590256"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FAQs</a:t>
            </a:r>
          </a:p>
          <a:p>
            <a:pPr algn="ctr"/>
            <a:endParaRPr lang="en-US" b="1" dirty="0">
              <a:latin typeface="Volkswagen-DemiBold" pitchFamily="2" charset="77"/>
            </a:endParaRPr>
          </a:p>
        </p:txBody>
      </p:sp>
      <p:sp>
        <p:nvSpPr>
          <p:cNvPr id="8" name="TextBox 7">
            <a:extLst>
              <a:ext uri="{FF2B5EF4-FFF2-40B4-BE49-F238E27FC236}">
                <a16:creationId xmlns:a16="http://schemas.microsoft.com/office/drawing/2014/main" id="{ACEE6302-19D5-A24F-9243-A6A2516284CF}"/>
              </a:ext>
            </a:extLst>
          </p:cNvPr>
          <p:cNvSpPr txBox="1"/>
          <p:nvPr/>
        </p:nvSpPr>
        <p:spPr>
          <a:xfrm>
            <a:off x="6895825"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Recycle &amp; compost</a:t>
            </a:r>
          </a:p>
        </p:txBody>
      </p:sp>
      <p:pic>
        <p:nvPicPr>
          <p:cNvPr id="10" name="Picture 9">
            <a:extLst>
              <a:ext uri="{FF2B5EF4-FFF2-40B4-BE49-F238E27FC236}">
                <a16:creationId xmlns:a16="http://schemas.microsoft.com/office/drawing/2014/main" id="{47C14862-BDD6-6449-8563-4C02316E7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774" y="730055"/>
            <a:ext cx="2237509" cy="2211692"/>
          </a:xfrm>
          <a:prstGeom prst="rect">
            <a:avLst/>
          </a:prstGeom>
        </p:spPr>
      </p:pic>
      <p:sp>
        <p:nvSpPr>
          <p:cNvPr id="12" name="TextBox 11">
            <a:extLst>
              <a:ext uri="{FF2B5EF4-FFF2-40B4-BE49-F238E27FC236}">
                <a16:creationId xmlns:a16="http://schemas.microsoft.com/office/drawing/2014/main" id="{746665F7-2F8A-B24D-9897-44D7E8711B6A}"/>
              </a:ext>
            </a:extLst>
          </p:cNvPr>
          <p:cNvSpPr txBox="1"/>
          <p:nvPr/>
        </p:nvSpPr>
        <p:spPr>
          <a:xfrm>
            <a:off x="3071716" y="1481958"/>
            <a:ext cx="7286865" cy="707886"/>
          </a:xfrm>
          <a:prstGeom prst="rect">
            <a:avLst/>
          </a:prstGeom>
          <a:noFill/>
        </p:spPr>
        <p:txBody>
          <a:bodyPr wrap="square" rtlCol="0">
            <a:spAutoFit/>
          </a:bodyPr>
          <a:lstStyle/>
          <a:p>
            <a:r>
              <a:rPr lang="en-US" sz="4000" b="1" dirty="0">
                <a:latin typeface="Volkswagen-DemiBold" pitchFamily="2" charset="77"/>
              </a:rPr>
              <a:t>The scoop with a twist</a:t>
            </a:r>
          </a:p>
        </p:txBody>
      </p:sp>
      <p:sp>
        <p:nvSpPr>
          <p:cNvPr id="18" name="TextBox 17">
            <a:extLst>
              <a:ext uri="{FF2B5EF4-FFF2-40B4-BE49-F238E27FC236}">
                <a16:creationId xmlns:a16="http://schemas.microsoft.com/office/drawing/2014/main" id="{F9D3B601-D106-4448-95FF-D0176E78D20F}"/>
              </a:ext>
            </a:extLst>
          </p:cNvPr>
          <p:cNvSpPr txBox="1"/>
          <p:nvPr/>
        </p:nvSpPr>
        <p:spPr>
          <a:xfrm>
            <a:off x="5201394" y="3059668"/>
            <a:ext cx="1616363" cy="646331"/>
          </a:xfrm>
          <a:prstGeom prst="rect">
            <a:avLst/>
          </a:prstGeom>
          <a:noFill/>
          <a:ln w="76200">
            <a:solidFill>
              <a:srgbClr val="BF1E6A"/>
            </a:solidFill>
          </a:ln>
        </p:spPr>
        <p:txBody>
          <a:bodyPr wrap="square" rtlCol="0">
            <a:spAutoFit/>
          </a:bodyPr>
          <a:lstStyle>
            <a:defPPr>
              <a:defRPr lang="en-US"/>
            </a:defPPr>
            <a:lvl1pPr algn="ctr">
              <a:defRPr b="1">
                <a:latin typeface="Volkswagen-DemiBold" pitchFamily="2" charset="77"/>
              </a:defRPr>
            </a:lvl1pPr>
          </a:lstStyle>
          <a:p>
            <a:r>
              <a:rPr lang="en-US" dirty="0"/>
              <a:t>Block free sinks &amp; drains</a:t>
            </a:r>
          </a:p>
        </p:txBody>
      </p:sp>
      <p:sp>
        <p:nvSpPr>
          <p:cNvPr id="19" name="TextBox 18">
            <a:extLst>
              <a:ext uri="{FF2B5EF4-FFF2-40B4-BE49-F238E27FC236}">
                <a16:creationId xmlns:a16="http://schemas.microsoft.com/office/drawing/2014/main" id="{D5C1D91F-79D0-F54B-9E53-AD92A8CC776E}"/>
              </a:ext>
            </a:extLst>
          </p:cNvPr>
          <p:cNvSpPr txBox="1"/>
          <p:nvPr/>
        </p:nvSpPr>
        <p:spPr>
          <a:xfrm>
            <a:off x="1865483" y="3048347"/>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err="1"/>
              <a:t>Cafetiere</a:t>
            </a:r>
            <a:r>
              <a:rPr lang="en-US" dirty="0"/>
              <a:t> coffee</a:t>
            </a:r>
          </a:p>
        </p:txBody>
      </p:sp>
      <p:sp>
        <p:nvSpPr>
          <p:cNvPr id="21" name="TextBox 20">
            <a:extLst>
              <a:ext uri="{FF2B5EF4-FFF2-40B4-BE49-F238E27FC236}">
                <a16:creationId xmlns:a16="http://schemas.microsoft.com/office/drawing/2014/main" id="{08CF2D7C-F9EB-1C43-BFFD-EF72E3975112}"/>
              </a:ext>
            </a:extLst>
          </p:cNvPr>
          <p:cNvSpPr txBox="1"/>
          <p:nvPr/>
        </p:nvSpPr>
        <p:spPr>
          <a:xfrm>
            <a:off x="10284690"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Shop</a:t>
            </a:r>
          </a:p>
          <a:p>
            <a:pPr algn="ctr"/>
            <a:endParaRPr lang="en-US" b="1" dirty="0">
              <a:latin typeface="Volkswagen-DemiBold" pitchFamily="2" charset="77"/>
            </a:endParaRPr>
          </a:p>
        </p:txBody>
      </p:sp>
      <p:pic>
        <p:nvPicPr>
          <p:cNvPr id="3" name="Picture 2">
            <a:extLst>
              <a:ext uri="{FF2B5EF4-FFF2-40B4-BE49-F238E27FC236}">
                <a16:creationId xmlns:a16="http://schemas.microsoft.com/office/drawing/2014/main" id="{F14C166A-5F76-B845-8449-2202C72260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9838" y="0"/>
            <a:ext cx="3579679" cy="3175744"/>
          </a:xfrm>
          <a:prstGeom prst="rect">
            <a:avLst/>
          </a:prstGeom>
        </p:spPr>
      </p:pic>
      <p:sp>
        <p:nvSpPr>
          <p:cNvPr id="20" name="TextBox 19">
            <a:extLst>
              <a:ext uri="{FF2B5EF4-FFF2-40B4-BE49-F238E27FC236}">
                <a16:creationId xmlns:a16="http://schemas.microsoft.com/office/drawing/2014/main" id="{1F64885D-AB87-8449-99C7-29EC4AB06F4F}"/>
              </a:ext>
            </a:extLst>
          </p:cNvPr>
          <p:cNvSpPr txBox="1"/>
          <p:nvPr/>
        </p:nvSpPr>
        <p:spPr>
          <a:xfrm>
            <a:off x="3526775" y="3058654"/>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Mess free cleaning</a:t>
            </a:r>
          </a:p>
        </p:txBody>
      </p:sp>
      <p:pic>
        <p:nvPicPr>
          <p:cNvPr id="5" name="Picture 4">
            <a:extLst>
              <a:ext uri="{FF2B5EF4-FFF2-40B4-BE49-F238E27FC236}">
                <a16:creationId xmlns:a16="http://schemas.microsoft.com/office/drawing/2014/main" id="{A391728F-2C79-F04F-A479-6B2CC3A38BA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39254" y="61603"/>
            <a:ext cx="550531" cy="550531"/>
          </a:xfrm>
          <a:prstGeom prst="rect">
            <a:avLst/>
          </a:prstGeom>
        </p:spPr>
      </p:pic>
      <p:pic>
        <p:nvPicPr>
          <p:cNvPr id="9" name="Picture 8">
            <a:extLst>
              <a:ext uri="{FF2B5EF4-FFF2-40B4-BE49-F238E27FC236}">
                <a16:creationId xmlns:a16="http://schemas.microsoft.com/office/drawing/2014/main" id="{0BC91A48-1B56-4546-BF2E-150DDF154A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6330" y="0"/>
            <a:ext cx="687174" cy="687174"/>
          </a:xfrm>
          <a:prstGeom prst="rect">
            <a:avLst/>
          </a:prstGeom>
        </p:spPr>
      </p:pic>
      <p:pic>
        <p:nvPicPr>
          <p:cNvPr id="22" name="Picture 21">
            <a:extLst>
              <a:ext uri="{FF2B5EF4-FFF2-40B4-BE49-F238E27FC236}">
                <a16:creationId xmlns:a16="http://schemas.microsoft.com/office/drawing/2014/main" id="{42EDE093-E2DB-B344-B4C4-BA7F462B53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939542" y="61603"/>
            <a:ext cx="549861" cy="549861"/>
          </a:xfrm>
          <a:prstGeom prst="rect">
            <a:avLst/>
          </a:prstGeom>
        </p:spPr>
      </p:pic>
      <p:sp>
        <p:nvSpPr>
          <p:cNvPr id="23" name="TextBox 22">
            <a:extLst>
              <a:ext uri="{FF2B5EF4-FFF2-40B4-BE49-F238E27FC236}">
                <a16:creationId xmlns:a16="http://schemas.microsoft.com/office/drawing/2014/main" id="{AAA971BC-B4B4-2641-86D7-92C2E90E2ED7}"/>
              </a:ext>
            </a:extLst>
          </p:cNvPr>
          <p:cNvSpPr txBox="1"/>
          <p:nvPr/>
        </p:nvSpPr>
        <p:spPr>
          <a:xfrm>
            <a:off x="2452567" y="4604485"/>
            <a:ext cx="7286865"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b="2958"/>
          <a:stretch/>
        </p:blipFill>
        <p:spPr>
          <a:xfrm>
            <a:off x="7047087" y="3903889"/>
            <a:ext cx="5179280" cy="5026046"/>
          </a:xfrm>
          <a:prstGeom prst="rect">
            <a:avLst/>
          </a:prstGeom>
        </p:spPr>
      </p:pic>
      <p:pic>
        <p:nvPicPr>
          <p:cNvPr id="2" name="Picture 1">
            <a:extLst>
              <a:ext uri="{FF2B5EF4-FFF2-40B4-BE49-F238E27FC236}">
                <a16:creationId xmlns:a16="http://schemas.microsoft.com/office/drawing/2014/main" id="{95FC1190-1A7E-9B45-A622-770E1C4E19A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580708" y="51918"/>
            <a:ext cx="551703" cy="551703"/>
          </a:xfrm>
          <a:prstGeom prst="rect">
            <a:avLst/>
          </a:prstGeom>
        </p:spPr>
      </p:pic>
      <p:sp>
        <p:nvSpPr>
          <p:cNvPr id="11" name="Oval 10">
            <a:extLst>
              <a:ext uri="{FF2B5EF4-FFF2-40B4-BE49-F238E27FC236}">
                <a16:creationId xmlns:a16="http://schemas.microsoft.com/office/drawing/2014/main" id="{4F4DE98F-25BD-5746-A49E-D3EE9A3B12F9}"/>
              </a:ext>
            </a:extLst>
          </p:cNvPr>
          <p:cNvSpPr/>
          <p:nvPr/>
        </p:nvSpPr>
        <p:spPr>
          <a:xfrm>
            <a:off x="11567837" y="81940"/>
            <a:ext cx="553633" cy="54986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02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9A607-6CE8-CA40-8723-5E4BE6D1F5C4}"/>
              </a:ext>
            </a:extLst>
          </p:cNvPr>
          <p:cNvSpPr>
            <a:spLocks noGrp="1"/>
          </p:cNvSpPr>
          <p:nvPr>
            <p:ph idx="1"/>
          </p:nvPr>
        </p:nvSpPr>
        <p:spPr>
          <a:xfrm>
            <a:off x="838200" y="855807"/>
            <a:ext cx="8294649" cy="5206554"/>
          </a:xfrm>
          <a:noFill/>
        </p:spPr>
        <p:txBody>
          <a:bodyPr vert="horz" wrap="square" lIns="91440" tIns="45720" rIns="91440" bIns="45720" rtlCol="0">
            <a:spAutoFit/>
          </a:bodyPr>
          <a:lstStyle/>
          <a:p>
            <a:pPr marL="0" indent="0">
              <a:buNone/>
            </a:pPr>
            <a:r>
              <a:rPr lang="en-GB" sz="4000" b="1" dirty="0">
                <a:latin typeface="Volkswagen-DemiBold" pitchFamily="2" charset="77"/>
              </a:rPr>
              <a:t>Despite the old wives’ tale that coffee grounds down the sink each day is “good” for the plumbing . . .</a:t>
            </a:r>
            <a:br>
              <a:rPr lang="en-GB" sz="4000" b="1" dirty="0">
                <a:latin typeface="Volkswagen-DemiBold" pitchFamily="2" charset="77"/>
              </a:rPr>
            </a:br>
            <a:endParaRPr lang="en-GB" sz="4000" b="1" dirty="0">
              <a:latin typeface="Volkswagen-DemiBold" pitchFamily="2" charset="77"/>
            </a:endParaRPr>
          </a:p>
          <a:p>
            <a:pPr marL="0" indent="0">
              <a:buNone/>
            </a:pPr>
            <a:r>
              <a:rPr lang="en-GB" sz="4000" b="1" dirty="0">
                <a:latin typeface="Volkswagen-DemiBold" pitchFamily="2" charset="77"/>
              </a:rPr>
              <a:t>Plumbers will tell you that nothing causes more blockages and clogged pipes than coffee grounds and grease.</a:t>
            </a:r>
            <a:br>
              <a:rPr lang="en-GB" sz="4000" b="1" dirty="0">
                <a:latin typeface="Volkswagen-DemiBold" pitchFamily="2" charset="77"/>
              </a:rPr>
            </a:br>
            <a:endParaRPr lang="en-US" sz="4000" b="1" dirty="0">
              <a:latin typeface="Volkswagen-DemiBold" pitchFamily="2" charset="77"/>
            </a:endParaRPr>
          </a:p>
        </p:txBody>
      </p:sp>
      <p:sp>
        <p:nvSpPr>
          <p:cNvPr id="4" name="Title 3">
            <a:extLst>
              <a:ext uri="{FF2B5EF4-FFF2-40B4-BE49-F238E27FC236}">
                <a16:creationId xmlns:a16="http://schemas.microsoft.com/office/drawing/2014/main" id="{777D64A7-FCCB-E047-A1FB-F01D0E297DFF}"/>
              </a:ext>
            </a:extLst>
          </p:cNvPr>
          <p:cNvSpPr>
            <a:spLocks noGrp="1"/>
          </p:cNvSpPr>
          <p:nvPr>
            <p:ph type="title"/>
          </p:nvPr>
        </p:nvSpPr>
        <p:spPr>
          <a:xfrm>
            <a:off x="37296" y="0"/>
            <a:ext cx="8381875" cy="633706"/>
          </a:xfrm>
        </p:spPr>
        <p:txBody>
          <a:bodyPr>
            <a:noAutofit/>
          </a:bodyPr>
          <a:lstStyle/>
          <a:p>
            <a:r>
              <a:rPr lang="en-US" sz="2800" dirty="0">
                <a:latin typeface="Courier" pitchFamily="2" charset="0"/>
              </a:rPr>
              <a:t>Block free sinks &amp; drains /scroll down</a:t>
            </a:r>
          </a:p>
        </p:txBody>
      </p:sp>
      <p:pic>
        <p:nvPicPr>
          <p:cNvPr id="5" name="Picture 4">
            <a:extLst>
              <a:ext uri="{FF2B5EF4-FFF2-40B4-BE49-F238E27FC236}">
                <a16:creationId xmlns:a16="http://schemas.microsoft.com/office/drawing/2014/main" id="{1AEB335E-696D-2649-8EB2-05A16F39CDEE}"/>
              </a:ext>
            </a:extLst>
          </p:cNvPr>
          <p:cNvPicPr>
            <a:picLocks noChangeAspect="1"/>
          </p:cNvPicPr>
          <p:nvPr/>
        </p:nvPicPr>
        <p:blipFill>
          <a:blip r:embed="rId2">
            <a:alphaModFix amt="40000"/>
          </a:blip>
          <a:stretch>
            <a:fillRect/>
          </a:stretch>
        </p:blipFill>
        <p:spPr>
          <a:xfrm>
            <a:off x="5508703" y="855807"/>
            <a:ext cx="6345044" cy="5121560"/>
          </a:xfrm>
          <a:prstGeom prst="rect">
            <a:avLst/>
          </a:prstGeom>
        </p:spPr>
      </p:pic>
    </p:spTree>
    <p:extLst>
      <p:ext uri="{BB962C8B-B14F-4D97-AF65-F5344CB8AC3E}">
        <p14:creationId xmlns:p14="http://schemas.microsoft.com/office/powerpoint/2010/main" val="276017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4818F-E20E-BB4C-BFA9-A15A60685DBE}"/>
              </a:ext>
            </a:extLst>
          </p:cNvPr>
          <p:cNvSpPr>
            <a:spLocks noGrp="1"/>
          </p:cNvSpPr>
          <p:nvPr>
            <p:ph idx="1"/>
          </p:nvPr>
        </p:nvSpPr>
        <p:spPr>
          <a:xfrm>
            <a:off x="838200" y="1825625"/>
            <a:ext cx="8785302" cy="4355038"/>
          </a:xfrm>
          <a:noFill/>
        </p:spPr>
        <p:txBody>
          <a:bodyPr vert="horz" wrap="square" lIns="91440" tIns="45720" rIns="91440" bIns="45720" rtlCol="0">
            <a:spAutoFit/>
          </a:bodyPr>
          <a:lstStyle/>
          <a:p>
            <a:pPr marL="0" indent="0">
              <a:buNone/>
            </a:pPr>
            <a:r>
              <a:rPr lang="en-GB" sz="4000" b="1" dirty="0">
                <a:latin typeface="Volkswagen-DemiBold" pitchFamily="2" charset="77"/>
              </a:rPr>
              <a:t>Water companies advise that sinks and toilets are kept clear of solid waste</a:t>
            </a:r>
          </a:p>
          <a:p>
            <a:pPr marL="0" indent="0">
              <a:buNone/>
            </a:pPr>
            <a:endParaRPr lang="en-GB" sz="4000" b="1" dirty="0">
              <a:latin typeface="Volkswagen-DemiBold" pitchFamily="2" charset="77"/>
              <a:hlinkClick r:id="rId2"/>
            </a:endParaRPr>
          </a:p>
          <a:p>
            <a:pPr marL="0" indent="0">
              <a:buNone/>
            </a:pPr>
            <a:r>
              <a:rPr lang="en-US" sz="4000" b="1" dirty="0">
                <a:latin typeface="Volkswagen-DemiBold" pitchFamily="2" charset="77"/>
                <a:hlinkClick r:id="rId2"/>
              </a:rPr>
              <a:t>https://www.thameswater.co.uk/sitecore/content/Bin-it/Bin-it</a:t>
            </a:r>
            <a:endParaRPr lang="en-US" sz="4000" b="1" dirty="0">
              <a:latin typeface="Volkswagen-DemiBold" pitchFamily="2" charset="77"/>
            </a:endParaRPr>
          </a:p>
          <a:p>
            <a:pPr marL="0" indent="0">
              <a:buNone/>
            </a:pPr>
            <a:endParaRPr lang="en-US" sz="4000" b="1" dirty="0">
              <a:latin typeface="Volkswagen-DemiBold" pitchFamily="2" charset="77"/>
            </a:endParaRPr>
          </a:p>
        </p:txBody>
      </p:sp>
      <p:sp>
        <p:nvSpPr>
          <p:cNvPr id="4" name="Title 3">
            <a:extLst>
              <a:ext uri="{FF2B5EF4-FFF2-40B4-BE49-F238E27FC236}">
                <a16:creationId xmlns:a16="http://schemas.microsoft.com/office/drawing/2014/main" id="{8D356E1B-BF0B-6545-9348-B8C7CEED56CF}"/>
              </a:ext>
            </a:extLst>
          </p:cNvPr>
          <p:cNvSpPr>
            <a:spLocks noGrp="1"/>
          </p:cNvSpPr>
          <p:nvPr>
            <p:ph type="title"/>
          </p:nvPr>
        </p:nvSpPr>
        <p:spPr>
          <a:xfrm>
            <a:off x="37295" y="0"/>
            <a:ext cx="8972889" cy="633706"/>
          </a:xfrm>
        </p:spPr>
        <p:txBody>
          <a:bodyPr>
            <a:noAutofit/>
          </a:bodyPr>
          <a:lstStyle/>
          <a:p>
            <a:r>
              <a:rPr lang="en-US" sz="2800" dirty="0">
                <a:latin typeface="Courier" pitchFamily="2" charset="0"/>
              </a:rPr>
              <a:t>Block free sinks &amp; drains /scroll down</a:t>
            </a:r>
          </a:p>
        </p:txBody>
      </p:sp>
      <p:pic>
        <p:nvPicPr>
          <p:cNvPr id="5" name="Picture 4">
            <a:extLst>
              <a:ext uri="{FF2B5EF4-FFF2-40B4-BE49-F238E27FC236}">
                <a16:creationId xmlns:a16="http://schemas.microsoft.com/office/drawing/2014/main" id="{2BD9B861-7B5E-3A47-A9E4-67F860C05A80}"/>
              </a:ext>
            </a:extLst>
          </p:cNvPr>
          <p:cNvPicPr>
            <a:picLocks noChangeAspect="1"/>
          </p:cNvPicPr>
          <p:nvPr/>
        </p:nvPicPr>
        <p:blipFill>
          <a:blip r:embed="rId3">
            <a:alphaModFix amt="38000"/>
          </a:blip>
          <a:stretch>
            <a:fillRect/>
          </a:stretch>
        </p:blipFill>
        <p:spPr>
          <a:xfrm>
            <a:off x="4414572" y="1260088"/>
            <a:ext cx="7257038" cy="4626362"/>
          </a:xfrm>
          <a:prstGeom prst="rect">
            <a:avLst/>
          </a:prstGeom>
        </p:spPr>
      </p:pic>
    </p:spTree>
    <p:extLst>
      <p:ext uri="{BB962C8B-B14F-4D97-AF65-F5344CB8AC3E}">
        <p14:creationId xmlns:p14="http://schemas.microsoft.com/office/powerpoint/2010/main" val="2792682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Recycle &amp; compost</a:t>
            </a:r>
          </a:p>
        </p:txBody>
      </p:sp>
      <p:sp>
        <p:nvSpPr>
          <p:cNvPr id="6" name="TextBox 5">
            <a:extLst>
              <a:ext uri="{FF2B5EF4-FFF2-40B4-BE49-F238E27FC236}">
                <a16:creationId xmlns:a16="http://schemas.microsoft.com/office/drawing/2014/main" id="{EA0CC5AB-8FA8-934A-B83E-A8F496B86E5A}"/>
              </a:ext>
            </a:extLst>
          </p:cNvPr>
          <p:cNvSpPr txBox="1"/>
          <p:nvPr/>
        </p:nvSpPr>
        <p:spPr>
          <a:xfrm>
            <a:off x="118101"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Home</a:t>
            </a:r>
          </a:p>
          <a:p>
            <a:endParaRPr lang="en-US" dirty="0"/>
          </a:p>
        </p:txBody>
      </p:sp>
      <p:sp>
        <p:nvSpPr>
          <p:cNvPr id="7" name="TextBox 6">
            <a:extLst>
              <a:ext uri="{FF2B5EF4-FFF2-40B4-BE49-F238E27FC236}">
                <a16:creationId xmlns:a16="http://schemas.microsoft.com/office/drawing/2014/main" id="{36932E74-F0E7-FE42-A234-1F30B7EDC270}"/>
              </a:ext>
            </a:extLst>
          </p:cNvPr>
          <p:cNvSpPr txBox="1"/>
          <p:nvPr/>
        </p:nvSpPr>
        <p:spPr>
          <a:xfrm>
            <a:off x="8590256"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FAQs</a:t>
            </a:r>
          </a:p>
          <a:p>
            <a:pPr algn="ctr"/>
            <a:endParaRPr lang="en-US" b="1" dirty="0">
              <a:latin typeface="Volkswagen-DemiBold" pitchFamily="2" charset="77"/>
            </a:endParaRPr>
          </a:p>
        </p:txBody>
      </p:sp>
      <p:sp>
        <p:nvSpPr>
          <p:cNvPr id="8" name="TextBox 7">
            <a:extLst>
              <a:ext uri="{FF2B5EF4-FFF2-40B4-BE49-F238E27FC236}">
                <a16:creationId xmlns:a16="http://schemas.microsoft.com/office/drawing/2014/main" id="{ACEE6302-19D5-A24F-9243-A6A2516284CF}"/>
              </a:ext>
            </a:extLst>
          </p:cNvPr>
          <p:cNvSpPr txBox="1"/>
          <p:nvPr/>
        </p:nvSpPr>
        <p:spPr>
          <a:xfrm>
            <a:off x="6895825" y="3059668"/>
            <a:ext cx="1616363" cy="646331"/>
          </a:xfrm>
          <a:prstGeom prst="rect">
            <a:avLst/>
          </a:prstGeom>
          <a:noFill/>
          <a:ln w="76200">
            <a:solidFill>
              <a:srgbClr val="BF1E6A"/>
            </a:solidFill>
          </a:ln>
        </p:spPr>
        <p:txBody>
          <a:bodyPr wrap="square" rtlCol="0">
            <a:spAutoFit/>
          </a:bodyPr>
          <a:lstStyle>
            <a:defPPr>
              <a:defRPr lang="en-US"/>
            </a:defPPr>
            <a:lvl1pPr algn="ctr">
              <a:defRPr b="1">
                <a:latin typeface="Volkswagen-DemiBold" pitchFamily="2" charset="77"/>
              </a:defRPr>
            </a:lvl1pPr>
          </a:lstStyle>
          <a:p>
            <a:r>
              <a:rPr lang="en-US" dirty="0"/>
              <a:t>Recycle &amp; compost</a:t>
            </a:r>
          </a:p>
        </p:txBody>
      </p:sp>
      <p:pic>
        <p:nvPicPr>
          <p:cNvPr id="10" name="Picture 9">
            <a:extLst>
              <a:ext uri="{FF2B5EF4-FFF2-40B4-BE49-F238E27FC236}">
                <a16:creationId xmlns:a16="http://schemas.microsoft.com/office/drawing/2014/main" id="{47C14862-BDD6-6449-8563-4C02316E7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774" y="730055"/>
            <a:ext cx="2237509" cy="2211692"/>
          </a:xfrm>
          <a:prstGeom prst="rect">
            <a:avLst/>
          </a:prstGeom>
        </p:spPr>
      </p:pic>
      <p:sp>
        <p:nvSpPr>
          <p:cNvPr id="12" name="TextBox 11">
            <a:extLst>
              <a:ext uri="{FF2B5EF4-FFF2-40B4-BE49-F238E27FC236}">
                <a16:creationId xmlns:a16="http://schemas.microsoft.com/office/drawing/2014/main" id="{746665F7-2F8A-B24D-9897-44D7E8711B6A}"/>
              </a:ext>
            </a:extLst>
          </p:cNvPr>
          <p:cNvSpPr txBox="1"/>
          <p:nvPr/>
        </p:nvSpPr>
        <p:spPr>
          <a:xfrm>
            <a:off x="3071716" y="1481958"/>
            <a:ext cx="7286865" cy="707886"/>
          </a:xfrm>
          <a:prstGeom prst="rect">
            <a:avLst/>
          </a:prstGeom>
          <a:noFill/>
        </p:spPr>
        <p:txBody>
          <a:bodyPr wrap="square" rtlCol="0">
            <a:spAutoFit/>
          </a:bodyPr>
          <a:lstStyle/>
          <a:p>
            <a:r>
              <a:rPr lang="en-US" sz="4000" b="1" dirty="0">
                <a:latin typeface="Volkswagen-DemiBold" pitchFamily="2" charset="77"/>
              </a:rPr>
              <a:t>The scoop with a twist</a:t>
            </a:r>
          </a:p>
        </p:txBody>
      </p:sp>
      <p:sp>
        <p:nvSpPr>
          <p:cNvPr id="18" name="TextBox 17">
            <a:extLst>
              <a:ext uri="{FF2B5EF4-FFF2-40B4-BE49-F238E27FC236}">
                <a16:creationId xmlns:a16="http://schemas.microsoft.com/office/drawing/2014/main" id="{F9D3B601-D106-4448-95FF-D0176E78D20F}"/>
              </a:ext>
            </a:extLst>
          </p:cNvPr>
          <p:cNvSpPr txBox="1"/>
          <p:nvPr/>
        </p:nvSpPr>
        <p:spPr>
          <a:xfrm>
            <a:off x="5201394"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Block free sinks &amp; drains</a:t>
            </a:r>
          </a:p>
        </p:txBody>
      </p:sp>
      <p:sp>
        <p:nvSpPr>
          <p:cNvPr id="19" name="TextBox 18">
            <a:extLst>
              <a:ext uri="{FF2B5EF4-FFF2-40B4-BE49-F238E27FC236}">
                <a16:creationId xmlns:a16="http://schemas.microsoft.com/office/drawing/2014/main" id="{D5C1D91F-79D0-F54B-9E53-AD92A8CC776E}"/>
              </a:ext>
            </a:extLst>
          </p:cNvPr>
          <p:cNvSpPr txBox="1"/>
          <p:nvPr/>
        </p:nvSpPr>
        <p:spPr>
          <a:xfrm>
            <a:off x="1865483" y="3048347"/>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err="1"/>
              <a:t>Cafetiere</a:t>
            </a:r>
            <a:r>
              <a:rPr lang="en-US" dirty="0"/>
              <a:t> coffee</a:t>
            </a:r>
          </a:p>
        </p:txBody>
      </p:sp>
      <p:sp>
        <p:nvSpPr>
          <p:cNvPr id="21" name="TextBox 20">
            <a:extLst>
              <a:ext uri="{FF2B5EF4-FFF2-40B4-BE49-F238E27FC236}">
                <a16:creationId xmlns:a16="http://schemas.microsoft.com/office/drawing/2014/main" id="{08CF2D7C-F9EB-1C43-BFFD-EF72E3975112}"/>
              </a:ext>
            </a:extLst>
          </p:cNvPr>
          <p:cNvSpPr txBox="1"/>
          <p:nvPr/>
        </p:nvSpPr>
        <p:spPr>
          <a:xfrm>
            <a:off x="10284690"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Shop</a:t>
            </a:r>
          </a:p>
          <a:p>
            <a:pPr algn="ctr"/>
            <a:endParaRPr lang="en-US" b="1" dirty="0">
              <a:latin typeface="Volkswagen-DemiBold" pitchFamily="2" charset="77"/>
            </a:endParaRPr>
          </a:p>
        </p:txBody>
      </p:sp>
      <p:pic>
        <p:nvPicPr>
          <p:cNvPr id="3" name="Picture 2">
            <a:extLst>
              <a:ext uri="{FF2B5EF4-FFF2-40B4-BE49-F238E27FC236}">
                <a16:creationId xmlns:a16="http://schemas.microsoft.com/office/drawing/2014/main" id="{F14C166A-5F76-B845-8449-2202C72260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9838" y="0"/>
            <a:ext cx="3579679" cy="3175744"/>
          </a:xfrm>
          <a:prstGeom prst="rect">
            <a:avLst/>
          </a:prstGeom>
        </p:spPr>
      </p:pic>
      <p:sp>
        <p:nvSpPr>
          <p:cNvPr id="20" name="TextBox 19">
            <a:extLst>
              <a:ext uri="{FF2B5EF4-FFF2-40B4-BE49-F238E27FC236}">
                <a16:creationId xmlns:a16="http://schemas.microsoft.com/office/drawing/2014/main" id="{1F64885D-AB87-8449-99C7-29EC4AB06F4F}"/>
              </a:ext>
            </a:extLst>
          </p:cNvPr>
          <p:cNvSpPr txBox="1"/>
          <p:nvPr/>
        </p:nvSpPr>
        <p:spPr>
          <a:xfrm>
            <a:off x="3526775" y="3058654"/>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Mess free cleaning</a:t>
            </a:r>
          </a:p>
        </p:txBody>
      </p:sp>
      <p:pic>
        <p:nvPicPr>
          <p:cNvPr id="5" name="Picture 4">
            <a:extLst>
              <a:ext uri="{FF2B5EF4-FFF2-40B4-BE49-F238E27FC236}">
                <a16:creationId xmlns:a16="http://schemas.microsoft.com/office/drawing/2014/main" id="{A391728F-2C79-F04F-A479-6B2CC3A38BA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39254" y="61603"/>
            <a:ext cx="550531" cy="550531"/>
          </a:xfrm>
          <a:prstGeom prst="rect">
            <a:avLst/>
          </a:prstGeom>
        </p:spPr>
      </p:pic>
      <p:pic>
        <p:nvPicPr>
          <p:cNvPr id="9" name="Picture 8">
            <a:extLst>
              <a:ext uri="{FF2B5EF4-FFF2-40B4-BE49-F238E27FC236}">
                <a16:creationId xmlns:a16="http://schemas.microsoft.com/office/drawing/2014/main" id="{0BC91A48-1B56-4546-BF2E-150DDF154A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6330" y="0"/>
            <a:ext cx="687174" cy="687174"/>
          </a:xfrm>
          <a:prstGeom prst="rect">
            <a:avLst/>
          </a:prstGeom>
        </p:spPr>
      </p:pic>
      <p:pic>
        <p:nvPicPr>
          <p:cNvPr id="22" name="Picture 21">
            <a:extLst>
              <a:ext uri="{FF2B5EF4-FFF2-40B4-BE49-F238E27FC236}">
                <a16:creationId xmlns:a16="http://schemas.microsoft.com/office/drawing/2014/main" id="{42EDE093-E2DB-B344-B4C4-BA7F462B53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939542" y="61603"/>
            <a:ext cx="549861" cy="549861"/>
          </a:xfrm>
          <a:prstGeom prst="rect">
            <a:avLst/>
          </a:prstGeom>
        </p:spPr>
      </p:pic>
      <p:sp>
        <p:nvSpPr>
          <p:cNvPr id="23" name="TextBox 22">
            <a:extLst>
              <a:ext uri="{FF2B5EF4-FFF2-40B4-BE49-F238E27FC236}">
                <a16:creationId xmlns:a16="http://schemas.microsoft.com/office/drawing/2014/main" id="{AAA971BC-B4B4-2641-86D7-92C2E90E2ED7}"/>
              </a:ext>
            </a:extLst>
          </p:cNvPr>
          <p:cNvSpPr txBox="1"/>
          <p:nvPr/>
        </p:nvSpPr>
        <p:spPr>
          <a:xfrm>
            <a:off x="2452567" y="4604485"/>
            <a:ext cx="7286865"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b="2958"/>
          <a:stretch/>
        </p:blipFill>
        <p:spPr>
          <a:xfrm>
            <a:off x="7047087" y="3903889"/>
            <a:ext cx="5179280" cy="5026046"/>
          </a:xfrm>
          <a:prstGeom prst="rect">
            <a:avLst/>
          </a:prstGeom>
        </p:spPr>
      </p:pic>
      <p:pic>
        <p:nvPicPr>
          <p:cNvPr id="2" name="Picture 1">
            <a:extLst>
              <a:ext uri="{FF2B5EF4-FFF2-40B4-BE49-F238E27FC236}">
                <a16:creationId xmlns:a16="http://schemas.microsoft.com/office/drawing/2014/main" id="{95FC1190-1A7E-9B45-A622-770E1C4E19A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580708" y="51918"/>
            <a:ext cx="551703" cy="551703"/>
          </a:xfrm>
          <a:prstGeom prst="rect">
            <a:avLst/>
          </a:prstGeom>
        </p:spPr>
      </p:pic>
      <p:sp>
        <p:nvSpPr>
          <p:cNvPr id="11" name="Oval 10">
            <a:extLst>
              <a:ext uri="{FF2B5EF4-FFF2-40B4-BE49-F238E27FC236}">
                <a16:creationId xmlns:a16="http://schemas.microsoft.com/office/drawing/2014/main" id="{4F4DE98F-25BD-5746-A49E-D3EE9A3B12F9}"/>
              </a:ext>
            </a:extLst>
          </p:cNvPr>
          <p:cNvSpPr/>
          <p:nvPr/>
        </p:nvSpPr>
        <p:spPr>
          <a:xfrm>
            <a:off x="11567837" y="81940"/>
            <a:ext cx="553633" cy="54986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27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US" b="1" dirty="0">
                <a:latin typeface="Volkswagen-DemiBold" pitchFamily="2" charset="77"/>
              </a:rPr>
              <a:t>Coffee grounds can be collected and used as nitrogen rich compost. Once the grounds have been steeped in hot water they are washed and become pH neutral and suitable for the garden or plants. Posted on: </a:t>
            </a:r>
            <a:r>
              <a:rPr lang="en-GB" b="1" u="sng" dirty="0">
                <a:latin typeface="Volkswagen-DemiBold" pitchFamily="2" charset="77"/>
                <a:hlinkClick r:id="rId2"/>
              </a:rPr>
              <a:t>http://.gardenweb.com</a:t>
            </a:r>
            <a:r>
              <a:rPr lang="en-GB" b="1" dirty="0">
                <a:latin typeface="Volkswagen-DemiBold" pitchFamily="2" charset="77"/>
              </a:rPr>
              <a:t> </a:t>
            </a:r>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Recycle &amp; compost / Scroll down</a:t>
            </a:r>
          </a:p>
        </p:txBody>
      </p:sp>
      <p:sp>
        <p:nvSpPr>
          <p:cNvPr id="5" name="Text Box 30">
            <a:extLst>
              <a:ext uri="{FF2B5EF4-FFF2-40B4-BE49-F238E27FC236}">
                <a16:creationId xmlns:a16="http://schemas.microsoft.com/office/drawing/2014/main" id="{CD1F6F00-B83C-DD43-A403-F6A82EAF1551}"/>
              </a:ext>
            </a:extLst>
          </p:cNvPr>
          <p:cNvSpPr txBox="1"/>
          <p:nvPr/>
        </p:nvSpPr>
        <p:spPr>
          <a:xfrm>
            <a:off x="2575931" y="2565229"/>
            <a:ext cx="6783194" cy="724829"/>
          </a:xfrm>
          <a:prstGeom prst="rect">
            <a:avLst/>
          </a:prstGeom>
          <a:noFill/>
          <a:ln>
            <a:noFill/>
          </a:ln>
          <a:effectLst/>
          <a:extLst>
            <a:ext uri="{C572A759-6A51-4108-AA02-DFA0A04FC94B}">
              <ma14:wrappingTextBox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arto="http://schemas.microsoft.com/office/word/2006/arto"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45000"/>
              </a:lnSpc>
              <a:spcBef>
                <a:spcPts val="65"/>
              </a:spcBef>
              <a:spcAft>
                <a:spcPts val="0"/>
              </a:spcAft>
            </a:pPr>
            <a:r>
              <a:rPr lang="en-US" sz="1600" b="1" dirty="0">
                <a:solidFill>
                  <a:srgbClr val="FF0000"/>
                </a:solidFill>
                <a:effectLst/>
                <a:latin typeface="Volkswagen-DemiBold" pitchFamily="2" charset="77"/>
                <a:ea typeface="Calibri" panose="020F0502020204030204" pitchFamily="34" charset="0"/>
                <a:cs typeface="Times New Roman" panose="02020603050405020304" pitchFamily="18" charset="0"/>
              </a:rPr>
              <a:t>First of all, coffee grounds are a very good addition to your composting efforts. They would be considered a "green" </a:t>
            </a:r>
            <a:r>
              <a:rPr lang="en-US" sz="1600" b="1" dirty="0">
                <a:solidFill>
                  <a:srgbClr val="FF0000"/>
                </a:solidFill>
                <a:effectLst/>
                <a:latin typeface="Volkswagen-DemiBold" pitchFamily="2" charset="77"/>
                <a:ea typeface="Times New Roman" panose="02020603050405020304" pitchFamily="18" charset="0"/>
                <a:cs typeface="Times New Roman" panose="02020603050405020304" pitchFamily="18" charset="0"/>
              </a:rPr>
              <a:t>or nitrogen source.</a:t>
            </a:r>
            <a:endParaRPr lang="en-GB" sz="1600" b="1" dirty="0">
              <a:effectLst/>
              <a:latin typeface="Volkswagen-DemiBold" pitchFamily="2" charset="77"/>
              <a:ea typeface="Times New Roman" panose="02020603050405020304" pitchFamily="18" charset="0"/>
            </a:endParaRPr>
          </a:p>
        </p:txBody>
      </p:sp>
      <p:pic>
        <p:nvPicPr>
          <p:cNvPr id="2" name="Picture 1">
            <a:extLst>
              <a:ext uri="{FF2B5EF4-FFF2-40B4-BE49-F238E27FC236}">
                <a16:creationId xmlns:a16="http://schemas.microsoft.com/office/drawing/2014/main" id="{3E1BCFFA-8FC9-C743-900C-BFEBF96CADC9}"/>
              </a:ext>
            </a:extLst>
          </p:cNvPr>
          <p:cNvPicPr>
            <a:picLocks noChangeAspect="1"/>
          </p:cNvPicPr>
          <p:nvPr/>
        </p:nvPicPr>
        <p:blipFill>
          <a:blip r:embed="rId3"/>
          <a:stretch>
            <a:fillRect/>
          </a:stretch>
        </p:blipFill>
        <p:spPr>
          <a:xfrm>
            <a:off x="4121150" y="4166894"/>
            <a:ext cx="3949700" cy="2057400"/>
          </a:xfrm>
          <a:prstGeom prst="rect">
            <a:avLst/>
          </a:prstGeom>
        </p:spPr>
      </p:pic>
    </p:spTree>
    <p:extLst>
      <p:ext uri="{BB962C8B-B14F-4D97-AF65-F5344CB8AC3E}">
        <p14:creationId xmlns:p14="http://schemas.microsoft.com/office/powerpoint/2010/main" val="817995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vert="horz" lIns="91440" tIns="45720" rIns="91440" bIns="45720" rtlCol="0">
            <a:noAutofit/>
          </a:bodyPr>
          <a:lstStyle/>
          <a:p>
            <a:pPr fontAlgn="t"/>
            <a:r>
              <a:rPr lang="en-US" b="1" dirty="0">
                <a:latin typeface="Volkswagen-DemiBold" pitchFamily="2" charset="77"/>
              </a:rPr>
              <a:t>Some people even collect coffee grounds to grow mushrooms. Posted on: </a:t>
            </a:r>
            <a:r>
              <a:rPr lang="en-US" b="1" dirty="0">
                <a:latin typeface="Volkswagen-DemiBold" pitchFamily="2" charset="77"/>
                <a:hlinkClick r:id="rId2"/>
              </a:rPr>
              <a:t>http://.growveg.com</a:t>
            </a:r>
            <a:endParaRPr lang="en-GB" b="1" dirty="0">
              <a:latin typeface="Volkswagen-DemiBold" pitchFamily="2" charset="77"/>
            </a:endParaRPr>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Recycle &amp; compost / Scroll down</a:t>
            </a:r>
          </a:p>
        </p:txBody>
      </p:sp>
      <p:sp>
        <p:nvSpPr>
          <p:cNvPr id="5" name="Text Box 32">
            <a:extLst>
              <a:ext uri="{FF2B5EF4-FFF2-40B4-BE49-F238E27FC236}">
                <a16:creationId xmlns:a16="http://schemas.microsoft.com/office/drawing/2014/main" id="{D4BC8E8F-9C0A-AB43-9F09-9ED3B7200190}"/>
              </a:ext>
            </a:extLst>
          </p:cNvPr>
          <p:cNvSpPr txBox="1"/>
          <p:nvPr/>
        </p:nvSpPr>
        <p:spPr>
          <a:xfrm>
            <a:off x="1055649" y="1666375"/>
            <a:ext cx="10080702" cy="1143000"/>
          </a:xfrm>
          <a:prstGeom prst="rect">
            <a:avLst/>
          </a:prstGeom>
          <a:noFill/>
          <a:ln>
            <a:noFill/>
          </a:ln>
          <a:effectLst/>
          <a:extLst>
            <a:ext uri="{C572A759-6A51-4108-AA02-DFA0A04FC94B}">
              <ma14:wrappingTextBox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arto="http://schemas.microsoft.com/office/word/2006/arto"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nSpc>
                <a:spcPct val="145000"/>
              </a:lnSpc>
              <a:spcBef>
                <a:spcPts val="65"/>
              </a:spcBef>
              <a:spcAft>
                <a:spcPts val="0"/>
              </a:spcAft>
              <a:defRPr sz="1600" b="1">
                <a:solidFill>
                  <a:srgbClr val="FF0000"/>
                </a:solidFill>
                <a:effectLst/>
                <a:latin typeface="Volkswagen-DemiBold" pitchFamily="2" charset="77"/>
                <a:ea typeface="Calibri" panose="020F0502020204030204" pitchFamily="34" charset="0"/>
                <a:cs typeface="Times New Roman" panose="02020603050405020304" pitchFamily="18" charset="0"/>
              </a:defRPr>
            </a:lvl1pPr>
          </a:lstStyle>
          <a:p>
            <a:r>
              <a:rPr lang="en-US" dirty="0"/>
              <a:t>This is where coffee comes in. The beauty of growing mushrooms on fresh coffee waste is that the substrate is already </a:t>
            </a:r>
            <a:r>
              <a:rPr lang="en-US" dirty="0" err="1"/>
              <a:t>pasteurised</a:t>
            </a:r>
            <a:r>
              <a:rPr lang="en-US" dirty="0"/>
              <a:t> by the coffee brewing process, so you can bypass the whole </a:t>
            </a:r>
            <a:r>
              <a:rPr lang="en-US" dirty="0" err="1"/>
              <a:t>pasteurising</a:t>
            </a:r>
            <a:r>
              <a:rPr lang="en-US" dirty="0"/>
              <a:t> step and get straight into the inoculating. Plus, spent coffee grounds are a huge waste resource, and are packed full of nutrients, which your Oyster Mushrooms love to grow on.</a:t>
            </a:r>
            <a:endParaRPr lang="en-GB" dirty="0"/>
          </a:p>
        </p:txBody>
      </p:sp>
      <p:pic>
        <p:nvPicPr>
          <p:cNvPr id="2" name="Picture 1">
            <a:extLst>
              <a:ext uri="{FF2B5EF4-FFF2-40B4-BE49-F238E27FC236}">
                <a16:creationId xmlns:a16="http://schemas.microsoft.com/office/drawing/2014/main" id="{2538D583-84DA-0B46-B7FB-4FE995A24E7F}"/>
              </a:ext>
            </a:extLst>
          </p:cNvPr>
          <p:cNvPicPr>
            <a:picLocks noChangeAspect="1"/>
          </p:cNvPicPr>
          <p:nvPr/>
        </p:nvPicPr>
        <p:blipFill>
          <a:blip r:embed="rId3"/>
          <a:stretch>
            <a:fillRect/>
          </a:stretch>
        </p:blipFill>
        <p:spPr>
          <a:xfrm>
            <a:off x="3286667" y="3507878"/>
            <a:ext cx="5618666" cy="2954331"/>
          </a:xfrm>
          <a:prstGeom prst="rect">
            <a:avLst/>
          </a:prstGeom>
        </p:spPr>
      </p:pic>
    </p:spTree>
    <p:extLst>
      <p:ext uri="{BB962C8B-B14F-4D97-AF65-F5344CB8AC3E}">
        <p14:creationId xmlns:p14="http://schemas.microsoft.com/office/powerpoint/2010/main" val="324584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7" y="0"/>
            <a:ext cx="4297660" cy="633706"/>
          </a:xfrm>
        </p:spPr>
        <p:txBody>
          <a:bodyPr>
            <a:noAutofit/>
          </a:bodyPr>
          <a:lstStyle/>
          <a:p>
            <a:r>
              <a:rPr lang="en-US" sz="2800" dirty="0">
                <a:latin typeface="Courier" pitchFamily="2" charset="0"/>
              </a:rPr>
              <a:t>Home</a:t>
            </a:r>
          </a:p>
        </p:txBody>
      </p:sp>
      <p:sp>
        <p:nvSpPr>
          <p:cNvPr id="6" name="TextBox 5">
            <a:extLst>
              <a:ext uri="{FF2B5EF4-FFF2-40B4-BE49-F238E27FC236}">
                <a16:creationId xmlns:a16="http://schemas.microsoft.com/office/drawing/2014/main" id="{EA0CC5AB-8FA8-934A-B83E-A8F496B86E5A}"/>
              </a:ext>
            </a:extLst>
          </p:cNvPr>
          <p:cNvSpPr txBox="1"/>
          <p:nvPr/>
        </p:nvSpPr>
        <p:spPr>
          <a:xfrm>
            <a:off x="118101" y="3059668"/>
            <a:ext cx="1616363" cy="646331"/>
          </a:xfrm>
          <a:prstGeom prst="rect">
            <a:avLst/>
          </a:prstGeom>
          <a:noFill/>
          <a:ln w="76200">
            <a:solidFill>
              <a:srgbClr val="BF1E6A"/>
            </a:solidFill>
          </a:ln>
        </p:spPr>
        <p:txBody>
          <a:bodyPr wrap="square" rtlCol="0">
            <a:spAutoFit/>
          </a:bodyPr>
          <a:lstStyle/>
          <a:p>
            <a:pPr algn="ctr"/>
            <a:r>
              <a:rPr lang="en-US" b="1" dirty="0">
                <a:latin typeface="Volkswagen-DemiBold" pitchFamily="2" charset="77"/>
              </a:rPr>
              <a:t>Home</a:t>
            </a:r>
          </a:p>
          <a:p>
            <a:pPr algn="ctr"/>
            <a:endParaRPr lang="en-US" b="1" dirty="0">
              <a:latin typeface="Volkswagen-DemiBold" pitchFamily="2" charset="77"/>
            </a:endParaRPr>
          </a:p>
        </p:txBody>
      </p:sp>
      <p:pic>
        <p:nvPicPr>
          <p:cNvPr id="10" name="Picture 9">
            <a:extLst>
              <a:ext uri="{FF2B5EF4-FFF2-40B4-BE49-F238E27FC236}">
                <a16:creationId xmlns:a16="http://schemas.microsoft.com/office/drawing/2014/main" id="{47C14862-BDD6-6449-8563-4C02316E7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774" y="730055"/>
            <a:ext cx="2237509" cy="2211692"/>
          </a:xfrm>
          <a:prstGeom prst="rect">
            <a:avLst/>
          </a:prstGeom>
        </p:spPr>
      </p:pic>
      <p:sp>
        <p:nvSpPr>
          <p:cNvPr id="12" name="TextBox 11">
            <a:extLst>
              <a:ext uri="{FF2B5EF4-FFF2-40B4-BE49-F238E27FC236}">
                <a16:creationId xmlns:a16="http://schemas.microsoft.com/office/drawing/2014/main" id="{746665F7-2F8A-B24D-9897-44D7E8711B6A}"/>
              </a:ext>
            </a:extLst>
          </p:cNvPr>
          <p:cNvSpPr txBox="1"/>
          <p:nvPr/>
        </p:nvSpPr>
        <p:spPr>
          <a:xfrm>
            <a:off x="3071716" y="1481958"/>
            <a:ext cx="7286865" cy="707886"/>
          </a:xfrm>
          <a:prstGeom prst="rect">
            <a:avLst/>
          </a:prstGeom>
          <a:noFill/>
        </p:spPr>
        <p:txBody>
          <a:bodyPr wrap="square" rtlCol="0">
            <a:spAutoFit/>
          </a:bodyPr>
          <a:lstStyle/>
          <a:p>
            <a:r>
              <a:rPr lang="en-US" sz="4000" b="1" dirty="0">
                <a:latin typeface="Volkswagen-DemiBold" pitchFamily="2" charset="77"/>
              </a:rPr>
              <a:t>The scoop with a twist</a:t>
            </a:r>
          </a:p>
        </p:txBody>
      </p:sp>
      <p:pic>
        <p:nvPicPr>
          <p:cNvPr id="3" name="Picture 2">
            <a:extLst>
              <a:ext uri="{FF2B5EF4-FFF2-40B4-BE49-F238E27FC236}">
                <a16:creationId xmlns:a16="http://schemas.microsoft.com/office/drawing/2014/main" id="{F14C166A-5F76-B845-8449-2202C72260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9838" y="0"/>
            <a:ext cx="3579679" cy="3175744"/>
          </a:xfrm>
          <a:prstGeom prst="rect">
            <a:avLst/>
          </a:prstGeom>
        </p:spPr>
      </p:pic>
      <p:sp>
        <p:nvSpPr>
          <p:cNvPr id="23" name="TextBox 22">
            <a:extLst>
              <a:ext uri="{FF2B5EF4-FFF2-40B4-BE49-F238E27FC236}">
                <a16:creationId xmlns:a16="http://schemas.microsoft.com/office/drawing/2014/main" id="{AAA971BC-B4B4-2641-86D7-92C2E90E2ED7}"/>
              </a:ext>
            </a:extLst>
          </p:cNvPr>
          <p:cNvSpPr txBox="1"/>
          <p:nvPr/>
        </p:nvSpPr>
        <p:spPr>
          <a:xfrm>
            <a:off x="2452567" y="4604485"/>
            <a:ext cx="7286865"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2958"/>
          <a:stretch/>
        </p:blipFill>
        <p:spPr>
          <a:xfrm>
            <a:off x="7047087" y="3903889"/>
            <a:ext cx="5179280" cy="5026046"/>
          </a:xfrm>
          <a:prstGeom prst="rect">
            <a:avLst/>
          </a:prstGeom>
        </p:spPr>
      </p:pic>
      <p:pic>
        <p:nvPicPr>
          <p:cNvPr id="24" name="Picture 23">
            <a:extLst>
              <a:ext uri="{FF2B5EF4-FFF2-40B4-BE49-F238E27FC236}">
                <a16:creationId xmlns:a16="http://schemas.microsoft.com/office/drawing/2014/main" id="{E81D0AF6-AA73-6A4F-9C61-AF3A3EE48A5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39254" y="61603"/>
            <a:ext cx="550531" cy="550531"/>
          </a:xfrm>
          <a:prstGeom prst="rect">
            <a:avLst/>
          </a:prstGeom>
        </p:spPr>
      </p:pic>
      <p:pic>
        <p:nvPicPr>
          <p:cNvPr id="26" name="Picture 25">
            <a:extLst>
              <a:ext uri="{FF2B5EF4-FFF2-40B4-BE49-F238E27FC236}">
                <a16:creationId xmlns:a16="http://schemas.microsoft.com/office/drawing/2014/main" id="{9E74BF31-6C6C-A84C-A1A8-7A6B1818495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236330" y="0"/>
            <a:ext cx="687174" cy="687174"/>
          </a:xfrm>
          <a:prstGeom prst="rect">
            <a:avLst/>
          </a:prstGeom>
        </p:spPr>
      </p:pic>
      <p:pic>
        <p:nvPicPr>
          <p:cNvPr id="27" name="Picture 26">
            <a:extLst>
              <a:ext uri="{FF2B5EF4-FFF2-40B4-BE49-F238E27FC236}">
                <a16:creationId xmlns:a16="http://schemas.microsoft.com/office/drawing/2014/main" id="{971B5DC7-F12D-3D42-AFC8-DBA557B7601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939542" y="61603"/>
            <a:ext cx="549861" cy="549861"/>
          </a:xfrm>
          <a:prstGeom prst="rect">
            <a:avLst/>
          </a:prstGeom>
        </p:spPr>
      </p:pic>
      <p:pic>
        <p:nvPicPr>
          <p:cNvPr id="28" name="Picture 27">
            <a:extLst>
              <a:ext uri="{FF2B5EF4-FFF2-40B4-BE49-F238E27FC236}">
                <a16:creationId xmlns:a16="http://schemas.microsoft.com/office/drawing/2014/main" id="{7F99FACC-7042-B24B-8FF2-47096D51770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580708" y="51918"/>
            <a:ext cx="551703" cy="551703"/>
          </a:xfrm>
          <a:prstGeom prst="rect">
            <a:avLst/>
          </a:prstGeom>
        </p:spPr>
      </p:pic>
      <p:sp>
        <p:nvSpPr>
          <p:cNvPr id="29" name="Oval 28">
            <a:extLst>
              <a:ext uri="{FF2B5EF4-FFF2-40B4-BE49-F238E27FC236}">
                <a16:creationId xmlns:a16="http://schemas.microsoft.com/office/drawing/2014/main" id="{24774BD1-FC3E-EA48-AD58-2EA80F4DA3DD}"/>
              </a:ext>
            </a:extLst>
          </p:cNvPr>
          <p:cNvSpPr/>
          <p:nvPr/>
        </p:nvSpPr>
        <p:spPr>
          <a:xfrm>
            <a:off x="11567837" y="81940"/>
            <a:ext cx="553633" cy="54986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2852412-9694-7447-B674-9AFB66A8FB5A}"/>
              </a:ext>
            </a:extLst>
          </p:cNvPr>
          <p:cNvSpPr txBox="1"/>
          <p:nvPr/>
        </p:nvSpPr>
        <p:spPr>
          <a:xfrm>
            <a:off x="8590256"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FAQs</a:t>
            </a:r>
          </a:p>
          <a:p>
            <a:pPr algn="ctr"/>
            <a:endParaRPr lang="en-US" b="1" dirty="0">
              <a:latin typeface="Volkswagen-DemiBold" pitchFamily="2" charset="77"/>
            </a:endParaRPr>
          </a:p>
        </p:txBody>
      </p:sp>
      <p:sp>
        <p:nvSpPr>
          <p:cNvPr id="31" name="TextBox 30">
            <a:extLst>
              <a:ext uri="{FF2B5EF4-FFF2-40B4-BE49-F238E27FC236}">
                <a16:creationId xmlns:a16="http://schemas.microsoft.com/office/drawing/2014/main" id="{7A46C954-DEBE-7144-B349-F1EBFDA15834}"/>
              </a:ext>
            </a:extLst>
          </p:cNvPr>
          <p:cNvSpPr txBox="1"/>
          <p:nvPr/>
        </p:nvSpPr>
        <p:spPr>
          <a:xfrm>
            <a:off x="6895825"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Recycle &amp; compost</a:t>
            </a:r>
          </a:p>
        </p:txBody>
      </p:sp>
      <p:sp>
        <p:nvSpPr>
          <p:cNvPr id="32" name="TextBox 31">
            <a:extLst>
              <a:ext uri="{FF2B5EF4-FFF2-40B4-BE49-F238E27FC236}">
                <a16:creationId xmlns:a16="http://schemas.microsoft.com/office/drawing/2014/main" id="{A1C6154D-D16B-514D-8B80-173578990F43}"/>
              </a:ext>
            </a:extLst>
          </p:cNvPr>
          <p:cNvSpPr txBox="1"/>
          <p:nvPr/>
        </p:nvSpPr>
        <p:spPr>
          <a:xfrm>
            <a:off x="5201394"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Block free sinks &amp; drains</a:t>
            </a:r>
          </a:p>
        </p:txBody>
      </p:sp>
      <p:sp>
        <p:nvSpPr>
          <p:cNvPr id="33" name="TextBox 32">
            <a:extLst>
              <a:ext uri="{FF2B5EF4-FFF2-40B4-BE49-F238E27FC236}">
                <a16:creationId xmlns:a16="http://schemas.microsoft.com/office/drawing/2014/main" id="{F8D74553-0063-104F-9DB6-29920A3E4BD1}"/>
              </a:ext>
            </a:extLst>
          </p:cNvPr>
          <p:cNvSpPr txBox="1"/>
          <p:nvPr/>
        </p:nvSpPr>
        <p:spPr>
          <a:xfrm>
            <a:off x="1865483" y="3048347"/>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err="1"/>
              <a:t>Cafetiere</a:t>
            </a:r>
            <a:r>
              <a:rPr lang="en-US" dirty="0"/>
              <a:t> coffee</a:t>
            </a:r>
          </a:p>
        </p:txBody>
      </p:sp>
      <p:sp>
        <p:nvSpPr>
          <p:cNvPr id="34" name="TextBox 33">
            <a:extLst>
              <a:ext uri="{FF2B5EF4-FFF2-40B4-BE49-F238E27FC236}">
                <a16:creationId xmlns:a16="http://schemas.microsoft.com/office/drawing/2014/main" id="{8A3DDBA3-FF3D-1B45-A5AB-1160F2196A13}"/>
              </a:ext>
            </a:extLst>
          </p:cNvPr>
          <p:cNvSpPr txBox="1"/>
          <p:nvPr/>
        </p:nvSpPr>
        <p:spPr>
          <a:xfrm>
            <a:off x="10284690"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Shop</a:t>
            </a:r>
          </a:p>
          <a:p>
            <a:pPr algn="ctr"/>
            <a:endParaRPr lang="en-US" b="1" dirty="0">
              <a:latin typeface="Volkswagen-DemiBold" pitchFamily="2" charset="77"/>
            </a:endParaRPr>
          </a:p>
        </p:txBody>
      </p:sp>
      <p:sp>
        <p:nvSpPr>
          <p:cNvPr id="35" name="TextBox 34">
            <a:extLst>
              <a:ext uri="{FF2B5EF4-FFF2-40B4-BE49-F238E27FC236}">
                <a16:creationId xmlns:a16="http://schemas.microsoft.com/office/drawing/2014/main" id="{FD2FF8B1-BE7F-3240-802E-1F4D45542ADC}"/>
              </a:ext>
            </a:extLst>
          </p:cNvPr>
          <p:cNvSpPr txBox="1"/>
          <p:nvPr/>
        </p:nvSpPr>
        <p:spPr>
          <a:xfrm>
            <a:off x="3526775" y="3058654"/>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Mess free cleaning</a:t>
            </a:r>
          </a:p>
        </p:txBody>
      </p:sp>
    </p:spTree>
    <p:extLst>
      <p:ext uri="{BB962C8B-B14F-4D97-AF65-F5344CB8AC3E}">
        <p14:creationId xmlns:p14="http://schemas.microsoft.com/office/powerpoint/2010/main" val="1553167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a:t>
            </a:r>
          </a:p>
        </p:txBody>
      </p:sp>
      <p:sp>
        <p:nvSpPr>
          <p:cNvPr id="6" name="TextBox 5">
            <a:extLst>
              <a:ext uri="{FF2B5EF4-FFF2-40B4-BE49-F238E27FC236}">
                <a16:creationId xmlns:a16="http://schemas.microsoft.com/office/drawing/2014/main" id="{EA0CC5AB-8FA8-934A-B83E-A8F496B86E5A}"/>
              </a:ext>
            </a:extLst>
          </p:cNvPr>
          <p:cNvSpPr txBox="1"/>
          <p:nvPr/>
        </p:nvSpPr>
        <p:spPr>
          <a:xfrm>
            <a:off x="118101"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Home</a:t>
            </a:r>
          </a:p>
          <a:p>
            <a:endParaRPr lang="en-US" dirty="0"/>
          </a:p>
        </p:txBody>
      </p:sp>
      <p:sp>
        <p:nvSpPr>
          <p:cNvPr id="7" name="TextBox 6">
            <a:extLst>
              <a:ext uri="{FF2B5EF4-FFF2-40B4-BE49-F238E27FC236}">
                <a16:creationId xmlns:a16="http://schemas.microsoft.com/office/drawing/2014/main" id="{36932E74-F0E7-FE42-A234-1F30B7EDC270}"/>
              </a:ext>
            </a:extLst>
          </p:cNvPr>
          <p:cNvSpPr txBox="1"/>
          <p:nvPr/>
        </p:nvSpPr>
        <p:spPr>
          <a:xfrm>
            <a:off x="8590256" y="3059668"/>
            <a:ext cx="1616363" cy="646331"/>
          </a:xfrm>
          <a:prstGeom prst="rect">
            <a:avLst/>
          </a:prstGeom>
          <a:noFill/>
          <a:ln w="76200">
            <a:solidFill>
              <a:srgbClr val="BF1E6A"/>
            </a:solidFill>
          </a:ln>
        </p:spPr>
        <p:txBody>
          <a:bodyPr wrap="square" rtlCol="0">
            <a:spAutoFit/>
          </a:bodyPr>
          <a:lstStyle>
            <a:defPPr>
              <a:defRPr lang="en-US"/>
            </a:defPPr>
            <a:lvl1pPr algn="ctr">
              <a:defRPr b="1">
                <a:latin typeface="Volkswagen-DemiBold" pitchFamily="2" charset="77"/>
              </a:defRPr>
            </a:lvl1pPr>
          </a:lstStyle>
          <a:p>
            <a:r>
              <a:rPr lang="en-US" dirty="0"/>
              <a:t>FAQs</a:t>
            </a:r>
          </a:p>
          <a:p>
            <a:endParaRPr lang="en-US" dirty="0"/>
          </a:p>
        </p:txBody>
      </p:sp>
      <p:sp>
        <p:nvSpPr>
          <p:cNvPr id="8" name="TextBox 7">
            <a:extLst>
              <a:ext uri="{FF2B5EF4-FFF2-40B4-BE49-F238E27FC236}">
                <a16:creationId xmlns:a16="http://schemas.microsoft.com/office/drawing/2014/main" id="{ACEE6302-19D5-A24F-9243-A6A2516284CF}"/>
              </a:ext>
            </a:extLst>
          </p:cNvPr>
          <p:cNvSpPr txBox="1"/>
          <p:nvPr/>
        </p:nvSpPr>
        <p:spPr>
          <a:xfrm>
            <a:off x="6895825"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Recycle &amp; compost</a:t>
            </a:r>
          </a:p>
        </p:txBody>
      </p:sp>
      <p:pic>
        <p:nvPicPr>
          <p:cNvPr id="10" name="Picture 9">
            <a:extLst>
              <a:ext uri="{FF2B5EF4-FFF2-40B4-BE49-F238E27FC236}">
                <a16:creationId xmlns:a16="http://schemas.microsoft.com/office/drawing/2014/main" id="{47C14862-BDD6-6449-8563-4C02316E7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774" y="730055"/>
            <a:ext cx="2237509" cy="2211692"/>
          </a:xfrm>
          <a:prstGeom prst="rect">
            <a:avLst/>
          </a:prstGeom>
        </p:spPr>
      </p:pic>
      <p:sp>
        <p:nvSpPr>
          <p:cNvPr id="12" name="TextBox 11">
            <a:extLst>
              <a:ext uri="{FF2B5EF4-FFF2-40B4-BE49-F238E27FC236}">
                <a16:creationId xmlns:a16="http://schemas.microsoft.com/office/drawing/2014/main" id="{746665F7-2F8A-B24D-9897-44D7E8711B6A}"/>
              </a:ext>
            </a:extLst>
          </p:cNvPr>
          <p:cNvSpPr txBox="1"/>
          <p:nvPr/>
        </p:nvSpPr>
        <p:spPr>
          <a:xfrm>
            <a:off x="3071716" y="1481958"/>
            <a:ext cx="7286865" cy="707886"/>
          </a:xfrm>
          <a:prstGeom prst="rect">
            <a:avLst/>
          </a:prstGeom>
          <a:noFill/>
        </p:spPr>
        <p:txBody>
          <a:bodyPr wrap="square" rtlCol="0">
            <a:spAutoFit/>
          </a:bodyPr>
          <a:lstStyle/>
          <a:p>
            <a:r>
              <a:rPr lang="en-US" sz="4000" b="1" dirty="0">
                <a:latin typeface="Volkswagen-DemiBold" pitchFamily="2" charset="77"/>
              </a:rPr>
              <a:t>The scoop with a twist</a:t>
            </a:r>
          </a:p>
        </p:txBody>
      </p:sp>
      <p:sp>
        <p:nvSpPr>
          <p:cNvPr id="18" name="TextBox 17">
            <a:extLst>
              <a:ext uri="{FF2B5EF4-FFF2-40B4-BE49-F238E27FC236}">
                <a16:creationId xmlns:a16="http://schemas.microsoft.com/office/drawing/2014/main" id="{F9D3B601-D106-4448-95FF-D0176E78D20F}"/>
              </a:ext>
            </a:extLst>
          </p:cNvPr>
          <p:cNvSpPr txBox="1"/>
          <p:nvPr/>
        </p:nvSpPr>
        <p:spPr>
          <a:xfrm>
            <a:off x="5201394"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Block free sinks &amp; drains</a:t>
            </a:r>
          </a:p>
        </p:txBody>
      </p:sp>
      <p:sp>
        <p:nvSpPr>
          <p:cNvPr id="19" name="TextBox 18">
            <a:extLst>
              <a:ext uri="{FF2B5EF4-FFF2-40B4-BE49-F238E27FC236}">
                <a16:creationId xmlns:a16="http://schemas.microsoft.com/office/drawing/2014/main" id="{D5C1D91F-79D0-F54B-9E53-AD92A8CC776E}"/>
              </a:ext>
            </a:extLst>
          </p:cNvPr>
          <p:cNvSpPr txBox="1"/>
          <p:nvPr/>
        </p:nvSpPr>
        <p:spPr>
          <a:xfrm>
            <a:off x="1865483" y="3048347"/>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err="1"/>
              <a:t>Cafetiere</a:t>
            </a:r>
            <a:r>
              <a:rPr lang="en-US" dirty="0"/>
              <a:t> coffee</a:t>
            </a:r>
          </a:p>
        </p:txBody>
      </p:sp>
      <p:sp>
        <p:nvSpPr>
          <p:cNvPr id="21" name="TextBox 20">
            <a:extLst>
              <a:ext uri="{FF2B5EF4-FFF2-40B4-BE49-F238E27FC236}">
                <a16:creationId xmlns:a16="http://schemas.microsoft.com/office/drawing/2014/main" id="{08CF2D7C-F9EB-1C43-BFFD-EF72E3975112}"/>
              </a:ext>
            </a:extLst>
          </p:cNvPr>
          <p:cNvSpPr txBox="1"/>
          <p:nvPr/>
        </p:nvSpPr>
        <p:spPr>
          <a:xfrm>
            <a:off x="10284690" y="3059668"/>
            <a:ext cx="1616363" cy="646331"/>
          </a:xfrm>
          <a:prstGeom prst="rect">
            <a:avLst/>
          </a:prstGeom>
          <a:noFill/>
          <a:ln w="28575">
            <a:solidFill>
              <a:schemeClr val="tx1"/>
            </a:solidFill>
          </a:ln>
        </p:spPr>
        <p:txBody>
          <a:bodyPr wrap="square" rtlCol="0">
            <a:spAutoFit/>
          </a:bodyPr>
          <a:lstStyle/>
          <a:p>
            <a:pPr algn="ctr"/>
            <a:r>
              <a:rPr lang="en-US" b="1" dirty="0">
                <a:latin typeface="Volkswagen-DemiBold" pitchFamily="2" charset="77"/>
              </a:rPr>
              <a:t>Shop</a:t>
            </a:r>
          </a:p>
          <a:p>
            <a:pPr algn="ctr"/>
            <a:endParaRPr lang="en-US" b="1" dirty="0">
              <a:latin typeface="Volkswagen-DemiBold" pitchFamily="2" charset="77"/>
            </a:endParaRPr>
          </a:p>
        </p:txBody>
      </p:sp>
      <p:pic>
        <p:nvPicPr>
          <p:cNvPr id="3" name="Picture 2">
            <a:extLst>
              <a:ext uri="{FF2B5EF4-FFF2-40B4-BE49-F238E27FC236}">
                <a16:creationId xmlns:a16="http://schemas.microsoft.com/office/drawing/2014/main" id="{F14C166A-5F76-B845-8449-2202C72260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9838" y="0"/>
            <a:ext cx="3579679" cy="3175744"/>
          </a:xfrm>
          <a:prstGeom prst="rect">
            <a:avLst/>
          </a:prstGeom>
        </p:spPr>
      </p:pic>
      <p:sp>
        <p:nvSpPr>
          <p:cNvPr id="20" name="TextBox 19">
            <a:extLst>
              <a:ext uri="{FF2B5EF4-FFF2-40B4-BE49-F238E27FC236}">
                <a16:creationId xmlns:a16="http://schemas.microsoft.com/office/drawing/2014/main" id="{1F64885D-AB87-8449-99C7-29EC4AB06F4F}"/>
              </a:ext>
            </a:extLst>
          </p:cNvPr>
          <p:cNvSpPr txBox="1"/>
          <p:nvPr/>
        </p:nvSpPr>
        <p:spPr>
          <a:xfrm>
            <a:off x="3526775" y="3058654"/>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Mess free cleaning</a:t>
            </a:r>
          </a:p>
        </p:txBody>
      </p:sp>
      <p:pic>
        <p:nvPicPr>
          <p:cNvPr id="5" name="Picture 4">
            <a:extLst>
              <a:ext uri="{FF2B5EF4-FFF2-40B4-BE49-F238E27FC236}">
                <a16:creationId xmlns:a16="http://schemas.microsoft.com/office/drawing/2014/main" id="{A391728F-2C79-F04F-A479-6B2CC3A38BA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39254" y="61603"/>
            <a:ext cx="550531" cy="550531"/>
          </a:xfrm>
          <a:prstGeom prst="rect">
            <a:avLst/>
          </a:prstGeom>
        </p:spPr>
      </p:pic>
      <p:pic>
        <p:nvPicPr>
          <p:cNvPr id="9" name="Picture 8">
            <a:extLst>
              <a:ext uri="{FF2B5EF4-FFF2-40B4-BE49-F238E27FC236}">
                <a16:creationId xmlns:a16="http://schemas.microsoft.com/office/drawing/2014/main" id="{0BC91A48-1B56-4546-BF2E-150DDF154A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6330" y="0"/>
            <a:ext cx="687174" cy="687174"/>
          </a:xfrm>
          <a:prstGeom prst="rect">
            <a:avLst/>
          </a:prstGeom>
        </p:spPr>
      </p:pic>
      <p:pic>
        <p:nvPicPr>
          <p:cNvPr id="22" name="Picture 21">
            <a:extLst>
              <a:ext uri="{FF2B5EF4-FFF2-40B4-BE49-F238E27FC236}">
                <a16:creationId xmlns:a16="http://schemas.microsoft.com/office/drawing/2014/main" id="{42EDE093-E2DB-B344-B4C4-BA7F462B53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939542" y="61603"/>
            <a:ext cx="549861" cy="549861"/>
          </a:xfrm>
          <a:prstGeom prst="rect">
            <a:avLst/>
          </a:prstGeom>
        </p:spPr>
      </p:pic>
      <p:sp>
        <p:nvSpPr>
          <p:cNvPr id="23" name="TextBox 22">
            <a:extLst>
              <a:ext uri="{FF2B5EF4-FFF2-40B4-BE49-F238E27FC236}">
                <a16:creationId xmlns:a16="http://schemas.microsoft.com/office/drawing/2014/main" id="{AAA971BC-B4B4-2641-86D7-92C2E90E2ED7}"/>
              </a:ext>
            </a:extLst>
          </p:cNvPr>
          <p:cNvSpPr txBox="1"/>
          <p:nvPr/>
        </p:nvSpPr>
        <p:spPr>
          <a:xfrm>
            <a:off x="2452567" y="4604485"/>
            <a:ext cx="7286865"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b="2958"/>
          <a:stretch/>
        </p:blipFill>
        <p:spPr>
          <a:xfrm>
            <a:off x="7047087" y="3903889"/>
            <a:ext cx="5179280" cy="5026046"/>
          </a:xfrm>
          <a:prstGeom prst="rect">
            <a:avLst/>
          </a:prstGeom>
        </p:spPr>
      </p:pic>
      <p:pic>
        <p:nvPicPr>
          <p:cNvPr id="2" name="Picture 1">
            <a:extLst>
              <a:ext uri="{FF2B5EF4-FFF2-40B4-BE49-F238E27FC236}">
                <a16:creationId xmlns:a16="http://schemas.microsoft.com/office/drawing/2014/main" id="{95FC1190-1A7E-9B45-A622-770E1C4E19A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580708" y="51918"/>
            <a:ext cx="551703" cy="551703"/>
          </a:xfrm>
          <a:prstGeom prst="rect">
            <a:avLst/>
          </a:prstGeom>
        </p:spPr>
      </p:pic>
      <p:sp>
        <p:nvSpPr>
          <p:cNvPr id="11" name="Oval 10">
            <a:extLst>
              <a:ext uri="{FF2B5EF4-FFF2-40B4-BE49-F238E27FC236}">
                <a16:creationId xmlns:a16="http://schemas.microsoft.com/office/drawing/2014/main" id="{4F4DE98F-25BD-5746-A49E-D3EE9A3B12F9}"/>
              </a:ext>
            </a:extLst>
          </p:cNvPr>
          <p:cNvSpPr/>
          <p:nvPr/>
        </p:nvSpPr>
        <p:spPr>
          <a:xfrm>
            <a:off x="11567837" y="81940"/>
            <a:ext cx="553633" cy="54986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003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GB" b="1" dirty="0"/>
              <a:t>If you have a question that hasn't been answered, please </a:t>
            </a:r>
            <a:r>
              <a:rPr lang="en-GB" b="1" i="1" dirty="0">
                <a:hlinkClick r:id="rId2"/>
              </a:rPr>
              <a:t>contact us</a:t>
            </a:r>
            <a:endParaRPr lang="en-GB" b="1" dirty="0"/>
          </a:p>
          <a:p>
            <a:pPr fontAlgn="t"/>
            <a:r>
              <a:rPr lang="en-GB" b="1" dirty="0"/>
              <a:t>What is the Warranty on the </a:t>
            </a:r>
            <a:r>
              <a:rPr lang="en-GB" b="1" dirty="0" err="1"/>
              <a:t>Scoof</a:t>
            </a:r>
            <a:r>
              <a:rPr lang="en-GB" b="1" dirty="0"/>
              <a:t>?</a:t>
            </a:r>
            <a:endParaRPr lang="en-GB" dirty="0"/>
          </a:p>
          <a:p>
            <a:pPr fontAlgn="t"/>
            <a:r>
              <a:rPr lang="en-GB" dirty="0"/>
              <a:t>The </a:t>
            </a:r>
            <a:r>
              <a:rPr lang="en-GB" dirty="0" err="1"/>
              <a:t>AeroPress</a:t>
            </a:r>
            <a:r>
              <a:rPr lang="en-GB" dirty="0"/>
              <a:t> coffee maker is warranted against defects in materials and workmanship for a period of one year from date of purchase from an authorized retailer. We advise you to keep your receipt so that if you have a problem with your </a:t>
            </a:r>
            <a:r>
              <a:rPr lang="en-GB" dirty="0" err="1"/>
              <a:t>AeroPress</a:t>
            </a:r>
            <a:r>
              <a:rPr lang="en-GB" dirty="0"/>
              <a:t> before one year has passed, you can prove when you purchased it and that you purchased it from an authorized retailer that sells genuine </a:t>
            </a:r>
            <a:r>
              <a:rPr lang="en-GB" dirty="0" err="1"/>
              <a:t>AeroPress</a:t>
            </a:r>
            <a:r>
              <a:rPr lang="en-GB" dirty="0"/>
              <a:t> coffee makers. Authorized retailers are the ones found here.</a:t>
            </a:r>
          </a:p>
          <a:p>
            <a:pPr fontAlgn="t"/>
            <a:r>
              <a:rPr lang="en-GB" b="1" dirty="0"/>
              <a:t>What material do you use for </a:t>
            </a:r>
            <a:r>
              <a:rPr lang="en-GB" b="1" dirty="0" err="1"/>
              <a:t>Scoof</a:t>
            </a:r>
            <a:r>
              <a:rPr lang="en-GB" b="1" dirty="0"/>
              <a:t>? </a:t>
            </a:r>
            <a:endParaRPr lang="en-GB" dirty="0"/>
          </a:p>
          <a:p>
            <a:pPr fontAlgn="t"/>
            <a:r>
              <a:rPr lang="en-GB" dirty="0"/>
              <a:t>It is a medical grade thermoplastic elastomer that we buy from a supplier for medical syringes. The chemical name is styrene-ethylene-butadiene-styrene. It is made in the USA and is FDA and EU approved for use in contact with food.</a:t>
            </a:r>
            <a:endParaRPr lang="en-US" dirty="0"/>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 / Scroll down</a:t>
            </a:r>
          </a:p>
        </p:txBody>
      </p:sp>
    </p:spTree>
    <p:extLst>
      <p:ext uri="{BB962C8B-B14F-4D97-AF65-F5344CB8AC3E}">
        <p14:creationId xmlns:p14="http://schemas.microsoft.com/office/powerpoint/2010/main" val="3460264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GB" b="1" dirty="0"/>
              <a:t>My </a:t>
            </a:r>
            <a:r>
              <a:rPr lang="en-GB" b="1" dirty="0" err="1"/>
              <a:t>Scoof</a:t>
            </a:r>
            <a:r>
              <a:rPr lang="en-GB" b="1" dirty="0"/>
              <a:t> is becoming discoloured, what can I do to fix this?</a:t>
            </a:r>
            <a:endParaRPr lang="en-GB" dirty="0"/>
          </a:p>
          <a:p>
            <a:pPr fontAlgn="t"/>
            <a:r>
              <a:rPr lang="en-GB" dirty="0"/>
              <a:t>Some people have solved this issue by simply putting the bung through a dishwasher cycle, </a:t>
            </a:r>
            <a:r>
              <a:rPr lang="en-GB" dirty="0" err="1"/>
              <a:t>AeroPress</a:t>
            </a:r>
            <a:r>
              <a:rPr lang="en-GB" dirty="0"/>
              <a:t> themselves recommend taking the following steps:1. Remove the seal from the end of the plunger.</a:t>
            </a:r>
          </a:p>
          <a:p>
            <a:pPr fontAlgn="t"/>
            <a:r>
              <a:rPr lang="en-GB" b="1" dirty="0"/>
              <a:t>The waste coffee is slipping off the </a:t>
            </a:r>
            <a:r>
              <a:rPr lang="en-GB" b="1" dirty="0" err="1"/>
              <a:t>Scoof</a:t>
            </a:r>
            <a:r>
              <a:rPr lang="en-GB" b="1" dirty="0"/>
              <a:t>, how do I fix this?</a:t>
            </a:r>
            <a:endParaRPr lang="en-GB" dirty="0"/>
          </a:p>
          <a:p>
            <a:pPr fontAlgn="t"/>
            <a:r>
              <a:rPr lang="en-GB" dirty="0"/>
              <a:t>The amount of water that seeps through depends on the grind of your coffee, a coarse grind will allow water to pass through easier than a fine grind.1 solution is to stir quickly (8-12 sec) before inserting the plunger into the chamber, once inserted air pressure will stop the dripping and you are able to hold the brew for the desired time. Another solution would be to use the inverted brewing method.</a:t>
            </a:r>
          </a:p>
          <a:p>
            <a:pPr fontAlgn="t"/>
            <a:r>
              <a:rPr lang="en-GB" b="1" dirty="0"/>
              <a:t>Does the </a:t>
            </a:r>
            <a:r>
              <a:rPr lang="en-GB" b="1" dirty="0" err="1"/>
              <a:t>AeroPress</a:t>
            </a:r>
            <a:r>
              <a:rPr lang="en-GB" b="1" dirty="0"/>
              <a:t> contain BPA?</a:t>
            </a:r>
            <a:endParaRPr lang="en-GB" dirty="0"/>
          </a:p>
          <a:p>
            <a:pPr fontAlgn="t"/>
            <a:r>
              <a:rPr lang="en-GB" dirty="0"/>
              <a:t>No. The </a:t>
            </a:r>
            <a:r>
              <a:rPr lang="en-GB" dirty="0" err="1"/>
              <a:t>AeroPress</a:t>
            </a:r>
            <a:r>
              <a:rPr lang="en-GB" dirty="0"/>
              <a:t> has always been free of phthalates and has been free of BPA since August of 2009.</a:t>
            </a:r>
            <a:endParaRPr lang="en-US" dirty="0"/>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 / Scroll down</a:t>
            </a:r>
          </a:p>
        </p:txBody>
      </p:sp>
    </p:spTree>
    <p:extLst>
      <p:ext uri="{BB962C8B-B14F-4D97-AF65-F5344CB8AC3E}">
        <p14:creationId xmlns:p14="http://schemas.microsoft.com/office/powerpoint/2010/main" val="3386447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GB" b="1" dirty="0"/>
              <a:t>What Material is </a:t>
            </a:r>
            <a:r>
              <a:rPr lang="en-GB" b="1" dirty="0" err="1"/>
              <a:t>Scoof</a:t>
            </a:r>
            <a:r>
              <a:rPr lang="en-GB" b="1" dirty="0"/>
              <a:t> made out of ?</a:t>
            </a:r>
            <a:endParaRPr lang="en-GB" dirty="0"/>
          </a:p>
          <a:p>
            <a:pPr fontAlgn="t"/>
            <a:r>
              <a:rPr lang="en-GB" dirty="0"/>
              <a:t>In the summer of 2014 we switched to making the chamber and plunger out of polypropylene. This means that all of the </a:t>
            </a:r>
            <a:r>
              <a:rPr lang="en-GB" dirty="0" err="1"/>
              <a:t>AeroPress</a:t>
            </a:r>
            <a:r>
              <a:rPr lang="en-GB" dirty="0"/>
              <a:t> parts except the rubber like seal are now made of polypropylene. We made the change because tests indicated the polypropylene is more durable. We regret the polypropylene is less transparent but feel the additional durability is more important. All materials used in the </a:t>
            </a:r>
            <a:r>
              <a:rPr lang="en-GB" dirty="0" err="1"/>
              <a:t>AeroPress</a:t>
            </a:r>
            <a:r>
              <a:rPr lang="en-GB" dirty="0"/>
              <a:t> are made in the USA and are FDA and EU approved for use in contact with food.</a:t>
            </a:r>
          </a:p>
          <a:p>
            <a:pPr fontAlgn="t"/>
            <a:r>
              <a:rPr lang="en-GB" b="1" dirty="0"/>
              <a:t>What grind should I use?</a:t>
            </a:r>
            <a:endParaRPr lang="en-GB" dirty="0"/>
          </a:p>
          <a:p>
            <a:pPr fontAlgn="t"/>
            <a:r>
              <a:rPr lang="en-GB" dirty="0"/>
              <a:t>Use fine drip or espresso grind. Espresso grind takes longer to press and requires skill and patience for multiple scoops but makes a richer brew more quickly due to more particle surface area.</a:t>
            </a:r>
          </a:p>
          <a:p>
            <a:endParaRPr lang="en-US" dirty="0"/>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 / Scroll down</a:t>
            </a:r>
          </a:p>
        </p:txBody>
      </p:sp>
    </p:spTree>
    <p:extLst>
      <p:ext uri="{BB962C8B-B14F-4D97-AF65-F5344CB8AC3E}">
        <p14:creationId xmlns:p14="http://schemas.microsoft.com/office/powerpoint/2010/main" val="4281177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GB" b="1" dirty="0"/>
              <a:t>What Material is </a:t>
            </a:r>
            <a:r>
              <a:rPr lang="en-GB" b="1" dirty="0" err="1"/>
              <a:t>Scoof</a:t>
            </a:r>
            <a:r>
              <a:rPr lang="en-GB" b="1" dirty="0"/>
              <a:t> made out of ?</a:t>
            </a:r>
            <a:endParaRPr lang="en-GB" dirty="0"/>
          </a:p>
          <a:p>
            <a:pPr fontAlgn="t"/>
            <a:r>
              <a:rPr lang="en-GB" dirty="0"/>
              <a:t>In the summer of 2014 we switched to making the chamber and plunger out of polypropylene. This means that all of the </a:t>
            </a:r>
            <a:r>
              <a:rPr lang="en-GB" dirty="0" err="1"/>
              <a:t>AeroPress</a:t>
            </a:r>
            <a:r>
              <a:rPr lang="en-GB" dirty="0"/>
              <a:t> parts except the rubber like seal are now made of polypropylene. We made the change because tests indicated the polypropylene is more durable. We regret the polypropylene is less transparent but feel the additional durability is more important. All materials used in the </a:t>
            </a:r>
            <a:r>
              <a:rPr lang="en-GB" dirty="0" err="1"/>
              <a:t>AeroPress</a:t>
            </a:r>
            <a:r>
              <a:rPr lang="en-GB" dirty="0"/>
              <a:t> are made in the USA and are FDA and EU approved for use in contact with food.</a:t>
            </a:r>
          </a:p>
          <a:p>
            <a:pPr fontAlgn="t"/>
            <a:r>
              <a:rPr lang="en-GB" b="1" dirty="0"/>
              <a:t>What grind should I use?</a:t>
            </a:r>
            <a:endParaRPr lang="en-GB" dirty="0"/>
          </a:p>
          <a:p>
            <a:pPr fontAlgn="t"/>
            <a:r>
              <a:rPr lang="en-GB" dirty="0"/>
              <a:t>Use fine drip or espresso grind. Espresso grind takes longer to press and requires skill and patience for multiple scoops but makes a richer brew more quickly due to more particle surface area.</a:t>
            </a:r>
            <a:endParaRPr lang="en-US" dirty="0"/>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 / Scroll down</a:t>
            </a:r>
          </a:p>
        </p:txBody>
      </p:sp>
    </p:spTree>
    <p:extLst>
      <p:ext uri="{BB962C8B-B14F-4D97-AF65-F5344CB8AC3E}">
        <p14:creationId xmlns:p14="http://schemas.microsoft.com/office/powerpoint/2010/main" val="144137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GB" b="1" dirty="0"/>
              <a:t>How much coffee does the </a:t>
            </a:r>
            <a:r>
              <a:rPr lang="en-GB" b="1" dirty="0" err="1"/>
              <a:t>AeroPress</a:t>
            </a:r>
            <a:r>
              <a:rPr lang="en-GB" b="1" dirty="0"/>
              <a:t> scoop hold?</a:t>
            </a:r>
            <a:endParaRPr lang="en-GB" dirty="0"/>
          </a:p>
          <a:p>
            <a:pPr fontAlgn="t"/>
            <a:r>
              <a:rPr lang="en-GB" dirty="0"/>
              <a:t>A level scoop holds 11.5 grams of coffee or about 2.5 tablespoons. A heaping (rounded) scoop of coffee holds 14 grams or 3 tablespoons.</a:t>
            </a:r>
          </a:p>
          <a:p>
            <a:pPr fontAlgn="t"/>
            <a:r>
              <a:rPr lang="en-GB" b="1" dirty="0"/>
              <a:t>Can I damage my </a:t>
            </a:r>
            <a:r>
              <a:rPr lang="en-GB" b="1" dirty="0" err="1"/>
              <a:t>scoof</a:t>
            </a:r>
            <a:r>
              <a:rPr lang="en-GB" b="1" dirty="0"/>
              <a:t> when putting it into hot coffee?</a:t>
            </a:r>
            <a:endParaRPr lang="en-GB" dirty="0"/>
          </a:p>
          <a:p>
            <a:pPr fontAlgn="t"/>
            <a:r>
              <a:rPr lang="en-GB" dirty="0"/>
              <a:t>People who want their coffee really hot enjoy it at about 145°F (63°C). If your coffee is not hot enough, preheat your mug with hot water for a few minutes prior to pressing.</a:t>
            </a:r>
          </a:p>
          <a:p>
            <a:pPr fontAlgn="t"/>
            <a:r>
              <a:rPr lang="en-GB" b="1" dirty="0"/>
              <a:t>How do I make a cappuccino? </a:t>
            </a:r>
            <a:endParaRPr lang="en-GB" dirty="0"/>
          </a:p>
          <a:p>
            <a:pPr fontAlgn="t"/>
            <a:r>
              <a:rPr lang="en-GB" dirty="0"/>
              <a:t>A cappuccino is made up of equal parts espresso, hot milk, and foamed milk. The traditional way of foaming and heating milk is with steam. But those who have tried battery powered stirrers agree that they do a great job of foaming milk and are very easy to use and clean.</a:t>
            </a:r>
            <a:endParaRPr lang="en-US" dirty="0"/>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 / Scroll down</a:t>
            </a:r>
          </a:p>
        </p:txBody>
      </p:sp>
    </p:spTree>
    <p:extLst>
      <p:ext uri="{BB962C8B-B14F-4D97-AF65-F5344CB8AC3E}">
        <p14:creationId xmlns:p14="http://schemas.microsoft.com/office/powerpoint/2010/main" val="848196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GB" b="1" dirty="0"/>
              <a:t>How do I make a latte?</a:t>
            </a:r>
            <a:endParaRPr lang="en-GB" dirty="0"/>
          </a:p>
          <a:p>
            <a:pPr fontAlgn="t"/>
            <a:r>
              <a:rPr lang="en-GB" dirty="0"/>
              <a:t>A latte is espresso mixed with hot milk. You can add hot milk to espresso style coffee or you can add cold milk and then heat the latte.</a:t>
            </a:r>
          </a:p>
          <a:p>
            <a:pPr fontAlgn="t"/>
            <a:r>
              <a:rPr lang="en-GB" b="1" dirty="0"/>
              <a:t>Can I make a real espresso in a </a:t>
            </a:r>
            <a:r>
              <a:rPr lang="en-GB" b="1" dirty="0" err="1"/>
              <a:t>cafetiere</a:t>
            </a:r>
            <a:r>
              <a:rPr lang="en-GB" b="1" dirty="0"/>
              <a:t>?</a:t>
            </a:r>
            <a:endParaRPr lang="en-GB" dirty="0"/>
          </a:p>
          <a:p>
            <a:pPr fontAlgn="t"/>
            <a:r>
              <a:rPr lang="en-GB" dirty="0"/>
              <a:t>Many people say that espresso must be made with 9 bars of pressure. If you use this definition then no, the </a:t>
            </a:r>
            <a:r>
              <a:rPr lang="en-GB" dirty="0" err="1"/>
              <a:t>AeroPress</a:t>
            </a:r>
            <a:r>
              <a:rPr lang="en-GB" dirty="0"/>
              <a:t> does not make espresso. But if you define espresso by the taste of the drink in the cup, certainly many people think the </a:t>
            </a:r>
            <a:r>
              <a:rPr lang="en-GB" dirty="0" err="1"/>
              <a:t>AeroPress</a:t>
            </a:r>
            <a:r>
              <a:rPr lang="en-GB" dirty="0"/>
              <a:t> can brew espresso. Since </a:t>
            </a:r>
            <a:r>
              <a:rPr lang="en-GB" dirty="0" err="1"/>
              <a:t>AeroPress</a:t>
            </a:r>
            <a:r>
              <a:rPr lang="en-GB" dirty="0"/>
              <a:t> brewed coffee can be made into lattes, cappuccinos, and other espresso based drinks, we feel it is important to use the term “espresso” when describing what the </a:t>
            </a:r>
            <a:r>
              <a:rPr lang="en-GB" dirty="0" err="1"/>
              <a:t>AeroPress</a:t>
            </a:r>
            <a:r>
              <a:rPr lang="en-GB" dirty="0"/>
              <a:t> brews so potential customers will understand how </a:t>
            </a:r>
            <a:r>
              <a:rPr lang="en-GB" dirty="0" err="1"/>
              <a:t>AeroPress</a:t>
            </a:r>
            <a:r>
              <a:rPr lang="en-GB" dirty="0"/>
              <a:t> brew can be enjoyed.</a:t>
            </a:r>
            <a:endParaRPr lang="en-US" dirty="0"/>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 / Scroll down</a:t>
            </a:r>
          </a:p>
        </p:txBody>
      </p:sp>
    </p:spTree>
    <p:extLst>
      <p:ext uri="{BB962C8B-B14F-4D97-AF65-F5344CB8AC3E}">
        <p14:creationId xmlns:p14="http://schemas.microsoft.com/office/powerpoint/2010/main" val="117056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GB" b="1" dirty="0"/>
              <a:t>Can I brew tea in a </a:t>
            </a:r>
            <a:r>
              <a:rPr lang="en-GB" b="1" dirty="0" err="1"/>
              <a:t>cafetiere</a:t>
            </a:r>
            <a:r>
              <a:rPr lang="en-GB" b="1" dirty="0"/>
              <a:t>?</a:t>
            </a:r>
            <a:endParaRPr lang="en-GB" dirty="0"/>
          </a:p>
          <a:p>
            <a:pPr fontAlgn="t"/>
            <a:r>
              <a:rPr lang="en-GB" dirty="0"/>
              <a:t>Yes, using the inverted method. Insert the plunger an inch or so into the chamber and then set the </a:t>
            </a:r>
            <a:r>
              <a:rPr lang="en-GB" dirty="0" err="1"/>
              <a:t>AeroPress</a:t>
            </a:r>
            <a:r>
              <a:rPr lang="en-GB" dirty="0"/>
              <a:t> on a counter with the plunger down. Put the tea into the chamber, pour hot water into the chamber, and let it steep. When ready, put a filter into the filter cap, screw the cap onto the chamber, carefully invert it onto your mug, and press. Be advised that using the inverted method may increase the risk of spilling hot water and the risks associated therewith.</a:t>
            </a:r>
          </a:p>
          <a:p>
            <a:pPr fontAlgn="t"/>
            <a:r>
              <a:rPr lang="en-GB" b="1" dirty="0"/>
              <a:t>How do I know that </a:t>
            </a:r>
            <a:r>
              <a:rPr lang="en-GB" b="1" dirty="0" err="1"/>
              <a:t>Scoof</a:t>
            </a:r>
            <a:r>
              <a:rPr lang="en-GB" b="1" dirty="0"/>
              <a:t> will fit my </a:t>
            </a:r>
            <a:r>
              <a:rPr lang="en-GB" b="1" dirty="0" err="1"/>
              <a:t>cafetiere</a:t>
            </a:r>
            <a:r>
              <a:rPr lang="en-GB" b="1" dirty="0"/>
              <a:t>?</a:t>
            </a:r>
            <a:endParaRPr lang="en-GB" dirty="0"/>
          </a:p>
          <a:p>
            <a:pPr fontAlgn="t"/>
            <a:r>
              <a:rPr lang="en-GB" dirty="0"/>
              <a:t>We don’t currently make a larger </a:t>
            </a:r>
            <a:r>
              <a:rPr lang="en-GB" dirty="0" err="1"/>
              <a:t>AeroPress</a:t>
            </a:r>
            <a:r>
              <a:rPr lang="en-GB" dirty="0"/>
              <a:t>. But if you do two or three 3-scoop pressings into an 8 or 12 cup vacuum pot and then top off the pot with hot water, you will have enough American style coffee to serve a small gathering in less time than it takes to brew a pot of drip coffee.</a:t>
            </a:r>
            <a:endParaRPr lang="en-US" dirty="0"/>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 / Scroll down</a:t>
            </a:r>
          </a:p>
        </p:txBody>
      </p:sp>
    </p:spTree>
    <p:extLst>
      <p:ext uri="{BB962C8B-B14F-4D97-AF65-F5344CB8AC3E}">
        <p14:creationId xmlns:p14="http://schemas.microsoft.com/office/powerpoint/2010/main" val="597567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GB" b="1" dirty="0"/>
              <a:t>Do you make a larger </a:t>
            </a:r>
            <a:r>
              <a:rPr lang="en-GB" b="1" dirty="0" err="1"/>
              <a:t>Scoof</a:t>
            </a:r>
            <a:r>
              <a:rPr lang="en-GB" b="1" dirty="0"/>
              <a:t> for when I want to brew a 12 cup </a:t>
            </a:r>
            <a:r>
              <a:rPr lang="en-GB" b="1" dirty="0" err="1"/>
              <a:t>cafetiere</a:t>
            </a:r>
            <a:r>
              <a:rPr lang="en-GB" b="1" dirty="0"/>
              <a:t> of coffee?</a:t>
            </a:r>
            <a:endParaRPr lang="en-GB" dirty="0"/>
          </a:p>
          <a:p>
            <a:pPr fontAlgn="t"/>
            <a:r>
              <a:rPr lang="en-GB" dirty="0"/>
              <a:t>We don’t currently make a larger </a:t>
            </a:r>
            <a:r>
              <a:rPr lang="en-GB" dirty="0" err="1"/>
              <a:t>AeroPress</a:t>
            </a:r>
            <a:r>
              <a:rPr lang="en-GB" dirty="0"/>
              <a:t>. But if you do two or three 3-scoop pressings into an 8 or 12 cup vacuum pot and then top off the pot with hot water, you will have enough American style coffee to serve a small gathering in less time than it takes to brew a pot of drip coffee.</a:t>
            </a:r>
          </a:p>
          <a:p>
            <a:pPr fontAlgn="t"/>
            <a:r>
              <a:rPr lang="en-GB" b="1" dirty="0"/>
              <a:t>Do you make a smaller </a:t>
            </a:r>
            <a:r>
              <a:rPr lang="en-GB" b="1" dirty="0" err="1"/>
              <a:t>Scoof</a:t>
            </a:r>
            <a:r>
              <a:rPr lang="en-GB" b="1" dirty="0"/>
              <a:t> for when I want to brew a 3 cup </a:t>
            </a:r>
            <a:r>
              <a:rPr lang="en-GB" b="1" dirty="0" err="1"/>
              <a:t>cafetiere</a:t>
            </a:r>
            <a:r>
              <a:rPr lang="en-GB" b="1" dirty="0"/>
              <a:t> of coffee?</a:t>
            </a:r>
            <a:endParaRPr lang="en-GB" dirty="0"/>
          </a:p>
          <a:p>
            <a:pPr fontAlgn="t"/>
            <a:r>
              <a:rPr lang="en-GB" dirty="0"/>
              <a:t>We don’t currently make a larger </a:t>
            </a:r>
            <a:r>
              <a:rPr lang="en-GB" dirty="0" err="1"/>
              <a:t>AeroPress</a:t>
            </a:r>
            <a:r>
              <a:rPr lang="en-GB" dirty="0"/>
              <a:t>. But if you do two or three 3-scoop pressings into an 8 or 12 cup vacuum pot and then top off the pot with hot water, you will have enough American style coffee to serve a small gathering in less time than it takes to brew a pot of drip coffee.</a:t>
            </a:r>
            <a:endParaRPr lang="en-US" dirty="0"/>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 / Scroll down</a:t>
            </a:r>
          </a:p>
        </p:txBody>
      </p:sp>
    </p:spTree>
    <p:extLst>
      <p:ext uri="{BB962C8B-B14F-4D97-AF65-F5344CB8AC3E}">
        <p14:creationId xmlns:p14="http://schemas.microsoft.com/office/powerpoint/2010/main" val="3959186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A26E-9DA2-BE42-9B3F-A490873140CE}"/>
              </a:ext>
            </a:extLst>
          </p:cNvPr>
          <p:cNvSpPr>
            <a:spLocks noGrp="1"/>
          </p:cNvSpPr>
          <p:nvPr>
            <p:ph idx="1"/>
          </p:nvPr>
        </p:nvSpPr>
        <p:spPr>
          <a:xfrm>
            <a:off x="838200" y="633706"/>
            <a:ext cx="10515600" cy="4351338"/>
          </a:xfrm>
        </p:spPr>
        <p:txBody>
          <a:bodyPr>
            <a:noAutofit/>
          </a:bodyPr>
          <a:lstStyle/>
          <a:p>
            <a:pPr fontAlgn="t"/>
            <a:r>
              <a:rPr lang="en-GB" b="1" dirty="0"/>
              <a:t>Can I compost used coffee grounds?</a:t>
            </a:r>
            <a:endParaRPr lang="en-GB" dirty="0"/>
          </a:p>
          <a:p>
            <a:pPr fontAlgn="t"/>
            <a:r>
              <a:rPr lang="en-GB" dirty="0"/>
              <a:t>Yes. Once you are finished with making coffee simply eject the puck of grounds and filter into your compost bin.</a:t>
            </a:r>
          </a:p>
          <a:p>
            <a:pPr fontAlgn="t"/>
            <a:r>
              <a:rPr lang="en-GB" b="1" dirty="0"/>
              <a:t>Can I recycle </a:t>
            </a:r>
            <a:r>
              <a:rPr lang="en-GB" b="1" dirty="0" err="1"/>
              <a:t>Scoof</a:t>
            </a:r>
            <a:r>
              <a:rPr lang="en-GB" b="1" dirty="0"/>
              <a:t>?</a:t>
            </a:r>
            <a:endParaRPr lang="en-GB" dirty="0"/>
          </a:p>
          <a:p>
            <a:pPr fontAlgn="t"/>
            <a:r>
              <a:rPr lang="en-GB" dirty="0"/>
              <a:t>Yes. Some people reuse </a:t>
            </a:r>
            <a:r>
              <a:rPr lang="en-GB" dirty="0" err="1"/>
              <a:t>AeroPress</a:t>
            </a:r>
            <a:r>
              <a:rPr lang="en-GB" dirty="0"/>
              <a:t> filters dozens of times. When finished with a pressing, peel off the filter from the puck of coffee, rinse it, and place it in the filter cap to dry in position for use with the next pressing.</a:t>
            </a:r>
          </a:p>
          <a:p>
            <a:endParaRPr lang="en-US" dirty="0"/>
          </a:p>
        </p:txBody>
      </p:sp>
      <p:sp>
        <p:nvSpPr>
          <p:cNvPr id="4" name="Title 3">
            <a:extLst>
              <a:ext uri="{FF2B5EF4-FFF2-40B4-BE49-F238E27FC236}">
                <a16:creationId xmlns:a16="http://schemas.microsoft.com/office/drawing/2014/main" id="{39B997D0-54A1-864E-80CD-5180D7F6ED17}"/>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 / Scroll down</a:t>
            </a:r>
          </a:p>
        </p:txBody>
      </p:sp>
    </p:spTree>
    <p:extLst>
      <p:ext uri="{BB962C8B-B14F-4D97-AF65-F5344CB8AC3E}">
        <p14:creationId xmlns:p14="http://schemas.microsoft.com/office/powerpoint/2010/main" val="28445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a:latin typeface="Courier" pitchFamily="2" charset="0"/>
              </a:rPr>
              <a:t>Home/ scroll down</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2958"/>
          <a:stretch/>
        </p:blipFill>
        <p:spPr>
          <a:xfrm>
            <a:off x="7012719" y="-2196170"/>
            <a:ext cx="5179280" cy="5026046"/>
          </a:xfrm>
          <a:prstGeom prst="rect">
            <a:avLst/>
          </a:prstGeom>
        </p:spPr>
      </p:pic>
      <p:sp>
        <p:nvSpPr>
          <p:cNvPr id="24" name="TextBox 23">
            <a:extLst>
              <a:ext uri="{FF2B5EF4-FFF2-40B4-BE49-F238E27FC236}">
                <a16:creationId xmlns:a16="http://schemas.microsoft.com/office/drawing/2014/main" id="{A3F5631F-F78A-D24F-B64B-2EE75744CEC7}"/>
              </a:ext>
            </a:extLst>
          </p:cNvPr>
          <p:cNvSpPr txBox="1"/>
          <p:nvPr/>
        </p:nvSpPr>
        <p:spPr>
          <a:xfrm>
            <a:off x="2452567" y="978770"/>
            <a:ext cx="7286865"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sp>
        <p:nvSpPr>
          <p:cNvPr id="26" name="TextBox 25">
            <a:extLst>
              <a:ext uri="{FF2B5EF4-FFF2-40B4-BE49-F238E27FC236}">
                <a16:creationId xmlns:a16="http://schemas.microsoft.com/office/drawing/2014/main" id="{F21E1925-7D9F-6147-B634-62A5E75175FD}"/>
              </a:ext>
            </a:extLst>
          </p:cNvPr>
          <p:cNvSpPr txBox="1"/>
          <p:nvPr/>
        </p:nvSpPr>
        <p:spPr>
          <a:xfrm>
            <a:off x="9300312" y="4597923"/>
            <a:ext cx="2973849" cy="707886"/>
          </a:xfrm>
          <a:prstGeom prst="rect">
            <a:avLst/>
          </a:prstGeom>
          <a:noFill/>
        </p:spPr>
        <p:txBody>
          <a:bodyPr wrap="square" rtlCol="0">
            <a:spAutoFit/>
          </a:bodyPr>
          <a:lstStyle/>
          <a:p>
            <a:r>
              <a:rPr lang="en-US" sz="4000" b="1" dirty="0">
                <a:latin typeface="Volkswagen-DemiBold" pitchFamily="2" charset="77"/>
              </a:rPr>
              <a:t>Low cost</a:t>
            </a:r>
          </a:p>
        </p:txBody>
      </p:sp>
      <p:sp>
        <p:nvSpPr>
          <p:cNvPr id="27" name="TextBox 26">
            <a:extLst>
              <a:ext uri="{FF2B5EF4-FFF2-40B4-BE49-F238E27FC236}">
                <a16:creationId xmlns:a16="http://schemas.microsoft.com/office/drawing/2014/main" id="{9C28DDE7-07F1-EB44-807F-B5FFA90233E8}"/>
              </a:ext>
            </a:extLst>
          </p:cNvPr>
          <p:cNvSpPr txBox="1"/>
          <p:nvPr/>
        </p:nvSpPr>
        <p:spPr>
          <a:xfrm>
            <a:off x="5404874" y="3454703"/>
            <a:ext cx="7286865" cy="707886"/>
          </a:xfrm>
          <a:prstGeom prst="rect">
            <a:avLst/>
          </a:prstGeom>
          <a:noFill/>
        </p:spPr>
        <p:txBody>
          <a:bodyPr wrap="square" rtlCol="0">
            <a:spAutoFit/>
          </a:bodyPr>
          <a:lstStyle/>
          <a:p>
            <a:r>
              <a:rPr lang="en-US" sz="4000" b="1" dirty="0">
                <a:latin typeface="Volkswagen-DemiBold" pitchFamily="2" charset="77"/>
              </a:rPr>
              <a:t>Have it your way</a:t>
            </a:r>
          </a:p>
        </p:txBody>
      </p:sp>
      <p:sp>
        <p:nvSpPr>
          <p:cNvPr id="28" name="TextBox 27">
            <a:extLst>
              <a:ext uri="{FF2B5EF4-FFF2-40B4-BE49-F238E27FC236}">
                <a16:creationId xmlns:a16="http://schemas.microsoft.com/office/drawing/2014/main" id="{FB6F4CE7-DDCB-D44E-AA64-980EF34C6F1A}"/>
              </a:ext>
            </a:extLst>
          </p:cNvPr>
          <p:cNvSpPr txBox="1"/>
          <p:nvPr/>
        </p:nvSpPr>
        <p:spPr>
          <a:xfrm>
            <a:off x="3317821" y="4670564"/>
            <a:ext cx="2912105" cy="707886"/>
          </a:xfrm>
          <a:prstGeom prst="rect">
            <a:avLst/>
          </a:prstGeom>
          <a:noFill/>
        </p:spPr>
        <p:txBody>
          <a:bodyPr wrap="square" rtlCol="0">
            <a:spAutoFit/>
          </a:bodyPr>
          <a:lstStyle/>
          <a:p>
            <a:r>
              <a:rPr lang="en-US" sz="4000" b="1" dirty="0">
                <a:latin typeface="Volkswagen-DemiBold" pitchFamily="2" charset="77"/>
              </a:rPr>
              <a:t>Simplicity</a:t>
            </a:r>
          </a:p>
        </p:txBody>
      </p:sp>
      <p:sp>
        <p:nvSpPr>
          <p:cNvPr id="29" name="TextBox 28">
            <a:extLst>
              <a:ext uri="{FF2B5EF4-FFF2-40B4-BE49-F238E27FC236}">
                <a16:creationId xmlns:a16="http://schemas.microsoft.com/office/drawing/2014/main" id="{B5187CA5-6C14-2147-B8DA-BCBD72B9B2CD}"/>
              </a:ext>
            </a:extLst>
          </p:cNvPr>
          <p:cNvSpPr txBox="1"/>
          <p:nvPr/>
        </p:nvSpPr>
        <p:spPr>
          <a:xfrm>
            <a:off x="379209" y="3454703"/>
            <a:ext cx="3721405" cy="707886"/>
          </a:xfrm>
          <a:prstGeom prst="rect">
            <a:avLst/>
          </a:prstGeom>
          <a:noFill/>
        </p:spPr>
        <p:txBody>
          <a:bodyPr wrap="square" rtlCol="0">
            <a:spAutoFit/>
          </a:bodyPr>
          <a:lstStyle/>
          <a:p>
            <a:r>
              <a:rPr lang="en-US" sz="4000" b="1" dirty="0">
                <a:latin typeface="Volkswagen-DemiBold" pitchFamily="2" charset="77"/>
              </a:rPr>
              <a:t>Quality coffee</a:t>
            </a:r>
          </a:p>
        </p:txBody>
      </p:sp>
    </p:spTree>
    <p:extLst>
      <p:ext uri="{BB962C8B-B14F-4D97-AF65-F5344CB8AC3E}">
        <p14:creationId xmlns:p14="http://schemas.microsoft.com/office/powerpoint/2010/main" val="1648410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8755722" cy="633706"/>
          </a:xfrm>
        </p:spPr>
        <p:txBody>
          <a:bodyPr>
            <a:noAutofit/>
          </a:bodyPr>
          <a:lstStyle/>
          <a:p>
            <a:r>
              <a:rPr lang="en-US" sz="2800" dirty="0">
                <a:latin typeface="Courier" pitchFamily="2" charset="0"/>
              </a:rPr>
              <a:t>FAQs</a:t>
            </a:r>
          </a:p>
        </p:txBody>
      </p:sp>
      <p:sp>
        <p:nvSpPr>
          <p:cNvPr id="6" name="TextBox 5">
            <a:extLst>
              <a:ext uri="{FF2B5EF4-FFF2-40B4-BE49-F238E27FC236}">
                <a16:creationId xmlns:a16="http://schemas.microsoft.com/office/drawing/2014/main" id="{EA0CC5AB-8FA8-934A-B83E-A8F496B86E5A}"/>
              </a:ext>
            </a:extLst>
          </p:cNvPr>
          <p:cNvSpPr txBox="1"/>
          <p:nvPr/>
        </p:nvSpPr>
        <p:spPr>
          <a:xfrm>
            <a:off x="118101"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Home</a:t>
            </a:r>
          </a:p>
          <a:p>
            <a:endParaRPr lang="en-US" dirty="0"/>
          </a:p>
        </p:txBody>
      </p:sp>
      <p:sp>
        <p:nvSpPr>
          <p:cNvPr id="7" name="TextBox 6">
            <a:extLst>
              <a:ext uri="{FF2B5EF4-FFF2-40B4-BE49-F238E27FC236}">
                <a16:creationId xmlns:a16="http://schemas.microsoft.com/office/drawing/2014/main" id="{36932E74-F0E7-FE42-A234-1F30B7EDC270}"/>
              </a:ext>
            </a:extLst>
          </p:cNvPr>
          <p:cNvSpPr txBox="1"/>
          <p:nvPr/>
        </p:nvSpPr>
        <p:spPr>
          <a:xfrm>
            <a:off x="8590256"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FAQs</a:t>
            </a:r>
          </a:p>
          <a:p>
            <a:endParaRPr lang="en-US" dirty="0"/>
          </a:p>
        </p:txBody>
      </p:sp>
      <p:sp>
        <p:nvSpPr>
          <p:cNvPr id="8" name="TextBox 7">
            <a:extLst>
              <a:ext uri="{FF2B5EF4-FFF2-40B4-BE49-F238E27FC236}">
                <a16:creationId xmlns:a16="http://schemas.microsoft.com/office/drawing/2014/main" id="{ACEE6302-19D5-A24F-9243-A6A2516284CF}"/>
              </a:ext>
            </a:extLst>
          </p:cNvPr>
          <p:cNvSpPr txBox="1"/>
          <p:nvPr/>
        </p:nvSpPr>
        <p:spPr>
          <a:xfrm>
            <a:off x="6895825"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Recycle &amp; compost</a:t>
            </a:r>
          </a:p>
        </p:txBody>
      </p:sp>
      <p:pic>
        <p:nvPicPr>
          <p:cNvPr id="10" name="Picture 9">
            <a:extLst>
              <a:ext uri="{FF2B5EF4-FFF2-40B4-BE49-F238E27FC236}">
                <a16:creationId xmlns:a16="http://schemas.microsoft.com/office/drawing/2014/main" id="{47C14862-BDD6-6449-8563-4C02316E7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774" y="730055"/>
            <a:ext cx="2237509" cy="2211692"/>
          </a:xfrm>
          <a:prstGeom prst="rect">
            <a:avLst/>
          </a:prstGeom>
        </p:spPr>
      </p:pic>
      <p:sp>
        <p:nvSpPr>
          <p:cNvPr id="12" name="TextBox 11">
            <a:extLst>
              <a:ext uri="{FF2B5EF4-FFF2-40B4-BE49-F238E27FC236}">
                <a16:creationId xmlns:a16="http://schemas.microsoft.com/office/drawing/2014/main" id="{746665F7-2F8A-B24D-9897-44D7E8711B6A}"/>
              </a:ext>
            </a:extLst>
          </p:cNvPr>
          <p:cNvSpPr txBox="1"/>
          <p:nvPr/>
        </p:nvSpPr>
        <p:spPr>
          <a:xfrm>
            <a:off x="3071716" y="1481958"/>
            <a:ext cx="7286865" cy="707886"/>
          </a:xfrm>
          <a:prstGeom prst="rect">
            <a:avLst/>
          </a:prstGeom>
          <a:noFill/>
        </p:spPr>
        <p:txBody>
          <a:bodyPr wrap="square" rtlCol="0">
            <a:spAutoFit/>
          </a:bodyPr>
          <a:lstStyle/>
          <a:p>
            <a:r>
              <a:rPr lang="en-US" sz="4000" b="1" dirty="0">
                <a:latin typeface="Volkswagen-DemiBold" pitchFamily="2" charset="77"/>
              </a:rPr>
              <a:t>The scoop with a twist</a:t>
            </a:r>
          </a:p>
        </p:txBody>
      </p:sp>
      <p:sp>
        <p:nvSpPr>
          <p:cNvPr id="18" name="TextBox 17">
            <a:extLst>
              <a:ext uri="{FF2B5EF4-FFF2-40B4-BE49-F238E27FC236}">
                <a16:creationId xmlns:a16="http://schemas.microsoft.com/office/drawing/2014/main" id="{F9D3B601-D106-4448-95FF-D0176E78D20F}"/>
              </a:ext>
            </a:extLst>
          </p:cNvPr>
          <p:cNvSpPr txBox="1"/>
          <p:nvPr/>
        </p:nvSpPr>
        <p:spPr>
          <a:xfrm>
            <a:off x="5201394" y="3059668"/>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Block free sinks &amp; drains</a:t>
            </a:r>
          </a:p>
        </p:txBody>
      </p:sp>
      <p:sp>
        <p:nvSpPr>
          <p:cNvPr id="19" name="TextBox 18">
            <a:extLst>
              <a:ext uri="{FF2B5EF4-FFF2-40B4-BE49-F238E27FC236}">
                <a16:creationId xmlns:a16="http://schemas.microsoft.com/office/drawing/2014/main" id="{D5C1D91F-79D0-F54B-9E53-AD92A8CC776E}"/>
              </a:ext>
            </a:extLst>
          </p:cNvPr>
          <p:cNvSpPr txBox="1"/>
          <p:nvPr/>
        </p:nvSpPr>
        <p:spPr>
          <a:xfrm>
            <a:off x="1865483" y="3048347"/>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err="1"/>
              <a:t>Cafetiere</a:t>
            </a:r>
            <a:r>
              <a:rPr lang="en-US" dirty="0"/>
              <a:t> coffee</a:t>
            </a:r>
          </a:p>
        </p:txBody>
      </p:sp>
      <p:sp>
        <p:nvSpPr>
          <p:cNvPr id="21" name="TextBox 20">
            <a:extLst>
              <a:ext uri="{FF2B5EF4-FFF2-40B4-BE49-F238E27FC236}">
                <a16:creationId xmlns:a16="http://schemas.microsoft.com/office/drawing/2014/main" id="{08CF2D7C-F9EB-1C43-BFFD-EF72E3975112}"/>
              </a:ext>
            </a:extLst>
          </p:cNvPr>
          <p:cNvSpPr txBox="1"/>
          <p:nvPr/>
        </p:nvSpPr>
        <p:spPr>
          <a:xfrm>
            <a:off x="10284690" y="3059668"/>
            <a:ext cx="1616363" cy="646331"/>
          </a:xfrm>
          <a:prstGeom prst="rect">
            <a:avLst/>
          </a:prstGeom>
          <a:noFill/>
          <a:ln w="76200">
            <a:solidFill>
              <a:srgbClr val="BF1E6A"/>
            </a:solidFill>
          </a:ln>
        </p:spPr>
        <p:txBody>
          <a:bodyPr wrap="square" rtlCol="0">
            <a:spAutoFit/>
          </a:bodyPr>
          <a:lstStyle>
            <a:defPPr>
              <a:defRPr lang="en-US"/>
            </a:defPPr>
            <a:lvl1pPr algn="ctr">
              <a:defRPr b="1">
                <a:latin typeface="Volkswagen-DemiBold" pitchFamily="2" charset="77"/>
              </a:defRPr>
            </a:lvl1pPr>
          </a:lstStyle>
          <a:p>
            <a:r>
              <a:rPr lang="en-US" dirty="0"/>
              <a:t>Shop</a:t>
            </a:r>
          </a:p>
          <a:p>
            <a:endParaRPr lang="en-US" dirty="0"/>
          </a:p>
        </p:txBody>
      </p:sp>
      <p:pic>
        <p:nvPicPr>
          <p:cNvPr id="3" name="Picture 2">
            <a:extLst>
              <a:ext uri="{FF2B5EF4-FFF2-40B4-BE49-F238E27FC236}">
                <a16:creationId xmlns:a16="http://schemas.microsoft.com/office/drawing/2014/main" id="{F14C166A-5F76-B845-8449-2202C72260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9838" y="0"/>
            <a:ext cx="3579679" cy="3175744"/>
          </a:xfrm>
          <a:prstGeom prst="rect">
            <a:avLst/>
          </a:prstGeom>
        </p:spPr>
      </p:pic>
      <p:sp>
        <p:nvSpPr>
          <p:cNvPr id="20" name="TextBox 19">
            <a:extLst>
              <a:ext uri="{FF2B5EF4-FFF2-40B4-BE49-F238E27FC236}">
                <a16:creationId xmlns:a16="http://schemas.microsoft.com/office/drawing/2014/main" id="{1F64885D-AB87-8449-99C7-29EC4AB06F4F}"/>
              </a:ext>
            </a:extLst>
          </p:cNvPr>
          <p:cNvSpPr txBox="1"/>
          <p:nvPr/>
        </p:nvSpPr>
        <p:spPr>
          <a:xfrm>
            <a:off x="3526775" y="3058654"/>
            <a:ext cx="1616363" cy="646331"/>
          </a:xfrm>
          <a:prstGeom prst="rect">
            <a:avLst/>
          </a:prstGeom>
          <a:noFill/>
          <a:ln w="28575">
            <a:solidFill>
              <a:schemeClr val="tx1"/>
            </a:solidFill>
          </a:ln>
        </p:spPr>
        <p:txBody>
          <a:bodyPr wrap="square" rtlCol="0">
            <a:spAutoFit/>
          </a:bodyPr>
          <a:lstStyle>
            <a:defPPr>
              <a:defRPr lang="en-US"/>
            </a:defPPr>
            <a:lvl1pPr algn="ctr">
              <a:defRPr b="1">
                <a:latin typeface="Volkswagen-DemiBold" pitchFamily="2" charset="77"/>
              </a:defRPr>
            </a:lvl1pPr>
          </a:lstStyle>
          <a:p>
            <a:r>
              <a:rPr lang="en-US" dirty="0"/>
              <a:t>Mess free cleaning</a:t>
            </a:r>
          </a:p>
        </p:txBody>
      </p:sp>
      <p:pic>
        <p:nvPicPr>
          <p:cNvPr id="5" name="Picture 4">
            <a:extLst>
              <a:ext uri="{FF2B5EF4-FFF2-40B4-BE49-F238E27FC236}">
                <a16:creationId xmlns:a16="http://schemas.microsoft.com/office/drawing/2014/main" id="{A391728F-2C79-F04F-A479-6B2CC3A38BA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39254" y="61603"/>
            <a:ext cx="550531" cy="550531"/>
          </a:xfrm>
          <a:prstGeom prst="rect">
            <a:avLst/>
          </a:prstGeom>
        </p:spPr>
      </p:pic>
      <p:pic>
        <p:nvPicPr>
          <p:cNvPr id="9" name="Picture 8">
            <a:extLst>
              <a:ext uri="{FF2B5EF4-FFF2-40B4-BE49-F238E27FC236}">
                <a16:creationId xmlns:a16="http://schemas.microsoft.com/office/drawing/2014/main" id="{0BC91A48-1B56-4546-BF2E-150DDF154A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6330" y="0"/>
            <a:ext cx="687174" cy="687174"/>
          </a:xfrm>
          <a:prstGeom prst="rect">
            <a:avLst/>
          </a:prstGeom>
        </p:spPr>
      </p:pic>
      <p:pic>
        <p:nvPicPr>
          <p:cNvPr id="22" name="Picture 21">
            <a:extLst>
              <a:ext uri="{FF2B5EF4-FFF2-40B4-BE49-F238E27FC236}">
                <a16:creationId xmlns:a16="http://schemas.microsoft.com/office/drawing/2014/main" id="{42EDE093-E2DB-B344-B4C4-BA7F462B53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939542" y="61603"/>
            <a:ext cx="549861" cy="549861"/>
          </a:xfrm>
          <a:prstGeom prst="rect">
            <a:avLst/>
          </a:prstGeom>
        </p:spPr>
      </p:pic>
      <p:sp>
        <p:nvSpPr>
          <p:cNvPr id="23" name="TextBox 22">
            <a:extLst>
              <a:ext uri="{FF2B5EF4-FFF2-40B4-BE49-F238E27FC236}">
                <a16:creationId xmlns:a16="http://schemas.microsoft.com/office/drawing/2014/main" id="{AAA971BC-B4B4-2641-86D7-92C2E90E2ED7}"/>
              </a:ext>
            </a:extLst>
          </p:cNvPr>
          <p:cNvSpPr txBox="1"/>
          <p:nvPr/>
        </p:nvSpPr>
        <p:spPr>
          <a:xfrm>
            <a:off x="2452567" y="4604485"/>
            <a:ext cx="7286865"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b="2958"/>
          <a:stretch/>
        </p:blipFill>
        <p:spPr>
          <a:xfrm>
            <a:off x="7047087" y="3903889"/>
            <a:ext cx="5179280" cy="5026046"/>
          </a:xfrm>
          <a:prstGeom prst="rect">
            <a:avLst/>
          </a:prstGeom>
        </p:spPr>
      </p:pic>
      <p:pic>
        <p:nvPicPr>
          <p:cNvPr id="2" name="Picture 1">
            <a:extLst>
              <a:ext uri="{FF2B5EF4-FFF2-40B4-BE49-F238E27FC236}">
                <a16:creationId xmlns:a16="http://schemas.microsoft.com/office/drawing/2014/main" id="{95FC1190-1A7E-9B45-A622-770E1C4E19A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580708" y="51918"/>
            <a:ext cx="551703" cy="551703"/>
          </a:xfrm>
          <a:prstGeom prst="rect">
            <a:avLst/>
          </a:prstGeom>
        </p:spPr>
      </p:pic>
      <p:sp>
        <p:nvSpPr>
          <p:cNvPr id="11" name="Oval 10">
            <a:extLst>
              <a:ext uri="{FF2B5EF4-FFF2-40B4-BE49-F238E27FC236}">
                <a16:creationId xmlns:a16="http://schemas.microsoft.com/office/drawing/2014/main" id="{4F4DE98F-25BD-5746-A49E-D3EE9A3B12F9}"/>
              </a:ext>
            </a:extLst>
          </p:cNvPr>
          <p:cNvSpPr/>
          <p:nvPr/>
        </p:nvSpPr>
        <p:spPr>
          <a:xfrm>
            <a:off x="11567837" y="81940"/>
            <a:ext cx="553633" cy="54986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21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a:latin typeface="Courier" pitchFamily="2" charset="0"/>
              </a:rPr>
              <a:t>Home / scroll down</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38214" y="-2186897"/>
            <a:ext cx="2661380" cy="6095421"/>
          </a:xfrm>
          <a:prstGeom prst="rect">
            <a:avLst/>
          </a:prstGeom>
        </p:spPr>
      </p:pic>
      <p:sp>
        <p:nvSpPr>
          <p:cNvPr id="24" name="TextBox 23">
            <a:extLst>
              <a:ext uri="{FF2B5EF4-FFF2-40B4-BE49-F238E27FC236}">
                <a16:creationId xmlns:a16="http://schemas.microsoft.com/office/drawing/2014/main" id="{A3F5631F-F78A-D24F-B64B-2EE75744CEC7}"/>
              </a:ext>
            </a:extLst>
          </p:cNvPr>
          <p:cNvSpPr txBox="1"/>
          <p:nvPr/>
        </p:nvSpPr>
        <p:spPr>
          <a:xfrm>
            <a:off x="212356" y="776751"/>
            <a:ext cx="5741877"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sp>
        <p:nvSpPr>
          <p:cNvPr id="29" name="TextBox 28">
            <a:extLst>
              <a:ext uri="{FF2B5EF4-FFF2-40B4-BE49-F238E27FC236}">
                <a16:creationId xmlns:a16="http://schemas.microsoft.com/office/drawing/2014/main" id="{B5187CA5-6C14-2147-B8DA-BCBD72B9B2CD}"/>
              </a:ext>
            </a:extLst>
          </p:cNvPr>
          <p:cNvSpPr txBox="1"/>
          <p:nvPr/>
        </p:nvSpPr>
        <p:spPr>
          <a:xfrm>
            <a:off x="212356" y="3537589"/>
            <a:ext cx="4852010" cy="1323439"/>
          </a:xfrm>
          <a:prstGeom prst="rect">
            <a:avLst/>
          </a:prstGeom>
          <a:noFill/>
        </p:spPr>
        <p:txBody>
          <a:bodyPr wrap="square" rtlCol="0">
            <a:spAutoFit/>
          </a:bodyPr>
          <a:lstStyle/>
          <a:p>
            <a:r>
              <a:rPr lang="en-US" sz="4000" b="1" dirty="0" err="1">
                <a:latin typeface="Volkswagen-DemiBold" pitchFamily="2" charset="77"/>
              </a:rPr>
              <a:t>Cafetieres</a:t>
            </a:r>
            <a:r>
              <a:rPr lang="en-US" sz="4000" b="1" dirty="0">
                <a:latin typeface="Volkswagen-DemiBold" pitchFamily="2" charset="77"/>
              </a:rPr>
              <a:t> make high quality coffee</a:t>
            </a:r>
          </a:p>
        </p:txBody>
      </p:sp>
      <p:pic>
        <p:nvPicPr>
          <p:cNvPr id="5" name="Picture 4">
            <a:extLst>
              <a:ext uri="{FF2B5EF4-FFF2-40B4-BE49-F238E27FC236}">
                <a16:creationId xmlns:a16="http://schemas.microsoft.com/office/drawing/2014/main" id="{305FC53E-63A6-CB42-A075-0021247F0D86}"/>
              </a:ext>
            </a:extLst>
          </p:cNvPr>
          <p:cNvPicPr>
            <a:picLocks noChangeAspect="1"/>
          </p:cNvPicPr>
          <p:nvPr/>
        </p:nvPicPr>
        <p:blipFill>
          <a:blip r:embed="rId3"/>
          <a:stretch>
            <a:fillRect/>
          </a:stretch>
        </p:blipFill>
        <p:spPr>
          <a:xfrm>
            <a:off x="7129278" y="3908524"/>
            <a:ext cx="4095412" cy="2720310"/>
          </a:xfrm>
          <a:prstGeom prst="rect">
            <a:avLst/>
          </a:prstGeom>
        </p:spPr>
      </p:pic>
    </p:spTree>
    <p:extLst>
      <p:ext uri="{BB962C8B-B14F-4D97-AF65-F5344CB8AC3E}">
        <p14:creationId xmlns:p14="http://schemas.microsoft.com/office/powerpoint/2010/main" val="301926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a:latin typeface="Courier" pitchFamily="2" charset="0"/>
              </a:rPr>
              <a:t>Home / scroll down</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a:blip r:embed="rId2"/>
          <a:stretch>
            <a:fillRect/>
          </a:stretch>
        </p:blipFill>
        <p:spPr>
          <a:xfrm>
            <a:off x="7108012" y="-2074874"/>
            <a:ext cx="5161970" cy="5161970"/>
          </a:xfrm>
          <a:prstGeom prst="rect">
            <a:avLst/>
          </a:prstGeom>
        </p:spPr>
      </p:pic>
      <p:sp>
        <p:nvSpPr>
          <p:cNvPr id="24" name="TextBox 23">
            <a:extLst>
              <a:ext uri="{FF2B5EF4-FFF2-40B4-BE49-F238E27FC236}">
                <a16:creationId xmlns:a16="http://schemas.microsoft.com/office/drawing/2014/main" id="{A3F5631F-F78A-D24F-B64B-2EE75744CEC7}"/>
              </a:ext>
            </a:extLst>
          </p:cNvPr>
          <p:cNvSpPr txBox="1"/>
          <p:nvPr/>
        </p:nvSpPr>
        <p:spPr>
          <a:xfrm>
            <a:off x="212356" y="776751"/>
            <a:ext cx="5741877"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sp>
        <p:nvSpPr>
          <p:cNvPr id="29" name="TextBox 28">
            <a:extLst>
              <a:ext uri="{FF2B5EF4-FFF2-40B4-BE49-F238E27FC236}">
                <a16:creationId xmlns:a16="http://schemas.microsoft.com/office/drawing/2014/main" id="{B5187CA5-6C14-2147-B8DA-BCBD72B9B2CD}"/>
              </a:ext>
            </a:extLst>
          </p:cNvPr>
          <p:cNvSpPr txBox="1"/>
          <p:nvPr/>
        </p:nvSpPr>
        <p:spPr>
          <a:xfrm>
            <a:off x="657289" y="3429000"/>
            <a:ext cx="4852010" cy="1323439"/>
          </a:xfrm>
          <a:prstGeom prst="rect">
            <a:avLst/>
          </a:prstGeom>
          <a:noFill/>
        </p:spPr>
        <p:txBody>
          <a:bodyPr wrap="square" rtlCol="0">
            <a:spAutoFit/>
          </a:bodyPr>
          <a:lstStyle/>
          <a:p>
            <a:r>
              <a:rPr lang="en-US" sz="4000" b="1" dirty="0">
                <a:latin typeface="Volkswagen-DemiBold" pitchFamily="2" charset="77"/>
              </a:rPr>
              <a:t>Making coffee in a </a:t>
            </a:r>
            <a:r>
              <a:rPr lang="en-US" sz="4000" b="1" dirty="0" err="1">
                <a:latin typeface="Volkswagen-DemiBold" pitchFamily="2" charset="77"/>
              </a:rPr>
              <a:t>cafetiere</a:t>
            </a:r>
            <a:r>
              <a:rPr lang="en-US" sz="4000" b="1" dirty="0">
                <a:latin typeface="Volkswagen-DemiBold" pitchFamily="2" charset="77"/>
              </a:rPr>
              <a:t> is simple</a:t>
            </a:r>
          </a:p>
        </p:txBody>
      </p:sp>
      <p:pic>
        <p:nvPicPr>
          <p:cNvPr id="2" name="Picture 1">
            <a:extLst>
              <a:ext uri="{FF2B5EF4-FFF2-40B4-BE49-F238E27FC236}">
                <a16:creationId xmlns:a16="http://schemas.microsoft.com/office/drawing/2014/main" id="{DDBAA6C4-18FF-AC49-B71A-879546829310}"/>
              </a:ext>
            </a:extLst>
          </p:cNvPr>
          <p:cNvPicPr>
            <a:picLocks noChangeAspect="1"/>
          </p:cNvPicPr>
          <p:nvPr/>
        </p:nvPicPr>
        <p:blipFill>
          <a:blip r:embed="rId3"/>
          <a:stretch>
            <a:fillRect/>
          </a:stretch>
        </p:blipFill>
        <p:spPr>
          <a:xfrm>
            <a:off x="6684344" y="4040101"/>
            <a:ext cx="4830197" cy="2588733"/>
          </a:xfrm>
          <a:prstGeom prst="rect">
            <a:avLst/>
          </a:prstGeom>
        </p:spPr>
      </p:pic>
    </p:spTree>
    <p:extLst>
      <p:ext uri="{BB962C8B-B14F-4D97-AF65-F5344CB8AC3E}">
        <p14:creationId xmlns:p14="http://schemas.microsoft.com/office/powerpoint/2010/main" val="315424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a:latin typeface="Courier" pitchFamily="2" charset="0"/>
              </a:rPr>
              <a:t>Home / scroll down</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38214" y="-2186897"/>
            <a:ext cx="2661380" cy="6095421"/>
          </a:xfrm>
          <a:prstGeom prst="rect">
            <a:avLst/>
          </a:prstGeom>
        </p:spPr>
      </p:pic>
      <p:sp>
        <p:nvSpPr>
          <p:cNvPr id="24" name="TextBox 23">
            <a:extLst>
              <a:ext uri="{FF2B5EF4-FFF2-40B4-BE49-F238E27FC236}">
                <a16:creationId xmlns:a16="http://schemas.microsoft.com/office/drawing/2014/main" id="{A3F5631F-F78A-D24F-B64B-2EE75744CEC7}"/>
              </a:ext>
            </a:extLst>
          </p:cNvPr>
          <p:cNvSpPr txBox="1"/>
          <p:nvPr/>
        </p:nvSpPr>
        <p:spPr>
          <a:xfrm>
            <a:off x="212356" y="776751"/>
            <a:ext cx="5741877"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sp>
        <p:nvSpPr>
          <p:cNvPr id="29" name="TextBox 28">
            <a:extLst>
              <a:ext uri="{FF2B5EF4-FFF2-40B4-BE49-F238E27FC236}">
                <a16:creationId xmlns:a16="http://schemas.microsoft.com/office/drawing/2014/main" id="{B5187CA5-6C14-2147-B8DA-BCBD72B9B2CD}"/>
              </a:ext>
            </a:extLst>
          </p:cNvPr>
          <p:cNvSpPr txBox="1"/>
          <p:nvPr/>
        </p:nvSpPr>
        <p:spPr>
          <a:xfrm>
            <a:off x="212356" y="3537589"/>
            <a:ext cx="4852010" cy="1323439"/>
          </a:xfrm>
          <a:prstGeom prst="rect">
            <a:avLst/>
          </a:prstGeom>
          <a:noFill/>
        </p:spPr>
        <p:txBody>
          <a:bodyPr wrap="square" rtlCol="0">
            <a:spAutoFit/>
          </a:bodyPr>
          <a:lstStyle/>
          <a:p>
            <a:r>
              <a:rPr lang="en-US" sz="4000" b="1" dirty="0">
                <a:latin typeface="Volkswagen-DemiBold" pitchFamily="2" charset="77"/>
              </a:rPr>
              <a:t>Make coffee your way in a </a:t>
            </a:r>
            <a:r>
              <a:rPr lang="en-US" sz="4000" b="1" dirty="0" err="1">
                <a:latin typeface="Volkswagen-DemiBold" pitchFamily="2" charset="77"/>
              </a:rPr>
              <a:t>cafetiere</a:t>
            </a:r>
            <a:endParaRPr lang="en-US" sz="4000" b="1" dirty="0">
              <a:latin typeface="Volkswagen-DemiBold" pitchFamily="2" charset="77"/>
            </a:endParaRPr>
          </a:p>
        </p:txBody>
      </p:sp>
      <p:pic>
        <p:nvPicPr>
          <p:cNvPr id="2" name="Picture 1">
            <a:extLst>
              <a:ext uri="{FF2B5EF4-FFF2-40B4-BE49-F238E27FC236}">
                <a16:creationId xmlns:a16="http://schemas.microsoft.com/office/drawing/2014/main" id="{D592F623-62C4-FE46-A6EF-DE087A218891}"/>
              </a:ext>
            </a:extLst>
          </p:cNvPr>
          <p:cNvPicPr>
            <a:picLocks noChangeAspect="1"/>
          </p:cNvPicPr>
          <p:nvPr/>
        </p:nvPicPr>
        <p:blipFill>
          <a:blip r:embed="rId3"/>
          <a:stretch>
            <a:fillRect/>
          </a:stretch>
        </p:blipFill>
        <p:spPr>
          <a:xfrm>
            <a:off x="7013058" y="3908524"/>
            <a:ext cx="4062776" cy="2679077"/>
          </a:xfrm>
          <a:prstGeom prst="rect">
            <a:avLst/>
          </a:prstGeom>
        </p:spPr>
      </p:pic>
    </p:spTree>
    <p:extLst>
      <p:ext uri="{BB962C8B-B14F-4D97-AF65-F5344CB8AC3E}">
        <p14:creationId xmlns:p14="http://schemas.microsoft.com/office/powerpoint/2010/main" val="320311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a:latin typeface="Courier" pitchFamily="2" charset="0"/>
              </a:rPr>
              <a:t>Home / scroll down</a:t>
            </a:r>
          </a:p>
        </p:txBody>
      </p:sp>
      <p:pic>
        <p:nvPicPr>
          <p:cNvPr id="25" name="Picture 24">
            <a:extLst>
              <a:ext uri="{FF2B5EF4-FFF2-40B4-BE49-F238E27FC236}">
                <a16:creationId xmlns:a16="http://schemas.microsoft.com/office/drawing/2014/main" id="{9CBDFD19-A700-4848-9E96-D6B0F28111EB}"/>
              </a:ext>
            </a:extLst>
          </p:cNvPr>
          <p:cNvPicPr>
            <a:picLocks noChangeAspect="1"/>
          </p:cNvPicPr>
          <p:nvPr/>
        </p:nvPicPr>
        <p:blipFill>
          <a:blip r:embed="rId2"/>
          <a:stretch>
            <a:fillRect/>
          </a:stretch>
        </p:blipFill>
        <p:spPr>
          <a:xfrm>
            <a:off x="7108012" y="-2064241"/>
            <a:ext cx="5161970" cy="5161970"/>
          </a:xfrm>
          <a:prstGeom prst="rect">
            <a:avLst/>
          </a:prstGeom>
        </p:spPr>
      </p:pic>
      <p:sp>
        <p:nvSpPr>
          <p:cNvPr id="24" name="TextBox 23">
            <a:extLst>
              <a:ext uri="{FF2B5EF4-FFF2-40B4-BE49-F238E27FC236}">
                <a16:creationId xmlns:a16="http://schemas.microsoft.com/office/drawing/2014/main" id="{A3F5631F-F78A-D24F-B64B-2EE75744CEC7}"/>
              </a:ext>
            </a:extLst>
          </p:cNvPr>
          <p:cNvSpPr txBox="1"/>
          <p:nvPr/>
        </p:nvSpPr>
        <p:spPr>
          <a:xfrm>
            <a:off x="212356" y="776751"/>
            <a:ext cx="5741877" cy="707886"/>
          </a:xfrm>
          <a:prstGeom prst="rect">
            <a:avLst/>
          </a:prstGeom>
          <a:noFill/>
        </p:spPr>
        <p:txBody>
          <a:bodyPr wrap="square" rtlCol="0">
            <a:spAutoFit/>
          </a:bodyPr>
          <a:lstStyle/>
          <a:p>
            <a:r>
              <a:rPr lang="en-US" sz="4000" b="1" dirty="0">
                <a:latin typeface="Volkswagen-DemiBold" pitchFamily="2" charset="77"/>
              </a:rPr>
              <a:t>Cleans </a:t>
            </a:r>
            <a:r>
              <a:rPr lang="en-US" sz="4000" b="1" dirty="0" err="1">
                <a:latin typeface="Volkswagen-DemiBold" pitchFamily="2" charset="77"/>
              </a:rPr>
              <a:t>cafetieres</a:t>
            </a:r>
            <a:r>
              <a:rPr lang="en-US" sz="4000" b="1" dirty="0">
                <a:latin typeface="Volkswagen-DemiBold" pitchFamily="2" charset="77"/>
              </a:rPr>
              <a:t> easily</a:t>
            </a:r>
          </a:p>
        </p:txBody>
      </p:sp>
      <p:sp>
        <p:nvSpPr>
          <p:cNvPr id="29" name="TextBox 28">
            <a:extLst>
              <a:ext uri="{FF2B5EF4-FFF2-40B4-BE49-F238E27FC236}">
                <a16:creationId xmlns:a16="http://schemas.microsoft.com/office/drawing/2014/main" id="{B5187CA5-6C14-2147-B8DA-BCBD72B9B2CD}"/>
              </a:ext>
            </a:extLst>
          </p:cNvPr>
          <p:cNvSpPr txBox="1"/>
          <p:nvPr/>
        </p:nvSpPr>
        <p:spPr>
          <a:xfrm>
            <a:off x="657289" y="3429000"/>
            <a:ext cx="4852010" cy="1938992"/>
          </a:xfrm>
          <a:prstGeom prst="rect">
            <a:avLst/>
          </a:prstGeom>
          <a:noFill/>
        </p:spPr>
        <p:txBody>
          <a:bodyPr wrap="square" rtlCol="0">
            <a:spAutoFit/>
          </a:bodyPr>
          <a:lstStyle/>
          <a:p>
            <a:r>
              <a:rPr lang="en-US" sz="4000" b="1" dirty="0">
                <a:latin typeface="Volkswagen-DemiBold" pitchFamily="2" charset="77"/>
              </a:rPr>
              <a:t>A inexpensive method for great tasting coffee</a:t>
            </a:r>
          </a:p>
        </p:txBody>
      </p:sp>
      <p:sp>
        <p:nvSpPr>
          <p:cNvPr id="3" name="Rectangle 2">
            <a:extLst>
              <a:ext uri="{FF2B5EF4-FFF2-40B4-BE49-F238E27FC236}">
                <a16:creationId xmlns:a16="http://schemas.microsoft.com/office/drawing/2014/main" id="{3E95F338-677D-D04E-92AC-98F52E1A0076}"/>
              </a:ext>
            </a:extLst>
          </p:cNvPr>
          <p:cNvSpPr/>
          <p:nvPr/>
        </p:nvSpPr>
        <p:spPr>
          <a:xfrm>
            <a:off x="5865629" y="3609904"/>
            <a:ext cx="6096000" cy="2585323"/>
          </a:xfrm>
          <a:prstGeom prst="rect">
            <a:avLst/>
          </a:prstGeom>
        </p:spPr>
        <p:txBody>
          <a:bodyPr>
            <a:spAutoFit/>
          </a:bodyPr>
          <a:lstStyle/>
          <a:p>
            <a:r>
              <a:rPr lang="en-GB" b="1" dirty="0">
                <a:solidFill>
                  <a:srgbClr val="545353"/>
                </a:solidFill>
                <a:latin typeface="Volkswagen-DemiBold" pitchFamily="2" charset="77"/>
              </a:rPr>
              <a:t>1 scoop (20g) of coffee per mug</a:t>
            </a:r>
          </a:p>
          <a:p>
            <a:r>
              <a:rPr lang="en-GB" b="1" dirty="0">
                <a:solidFill>
                  <a:srgbClr val="545353"/>
                </a:solidFill>
                <a:latin typeface="Volkswagen-DemiBold" pitchFamily="2" charset="77"/>
              </a:rPr>
              <a:t>12.5 mugs in one bag of 250g premium ground coffee</a:t>
            </a:r>
          </a:p>
          <a:p>
            <a:r>
              <a:rPr lang="en-GB" b="1" dirty="0">
                <a:solidFill>
                  <a:srgbClr val="545353"/>
                </a:solidFill>
                <a:latin typeface="Volkswagen-DemiBold" pitchFamily="2" charset="77"/>
              </a:rPr>
              <a:t>I mug of black coffee 29p (price of coffee per mug)</a:t>
            </a:r>
          </a:p>
          <a:p>
            <a:endParaRPr lang="en-GB" b="1" dirty="0">
              <a:solidFill>
                <a:srgbClr val="545353"/>
              </a:solidFill>
              <a:latin typeface="Volkswagen-DemiBold" pitchFamily="2" charset="77"/>
            </a:endParaRPr>
          </a:p>
          <a:p>
            <a:r>
              <a:rPr lang="en-GB" b="1" dirty="0">
                <a:solidFill>
                  <a:srgbClr val="545353"/>
                </a:solidFill>
                <a:latin typeface="Volkswagen-DemiBold" pitchFamily="2" charset="77"/>
              </a:rPr>
              <a:t>If you paid for 12 regular Americano coffees at a high street chain  - you’d be paying around £26.40</a:t>
            </a:r>
          </a:p>
          <a:p>
            <a:r>
              <a:rPr lang="en-GB" b="1" dirty="0">
                <a:solidFill>
                  <a:srgbClr val="545353"/>
                </a:solidFill>
                <a:latin typeface="Volkswagen-DemiBold" pitchFamily="2" charset="77"/>
              </a:rPr>
              <a:t> </a:t>
            </a:r>
          </a:p>
          <a:p>
            <a:r>
              <a:rPr lang="en-GB" b="1" dirty="0">
                <a:solidFill>
                  <a:srgbClr val="545353"/>
                </a:solidFill>
                <a:latin typeface="Volkswagen-DemiBold" pitchFamily="2" charset="77"/>
              </a:rPr>
              <a:t>With a </a:t>
            </a:r>
            <a:r>
              <a:rPr lang="en-GB" b="1" dirty="0" err="1">
                <a:solidFill>
                  <a:srgbClr val="545353"/>
                </a:solidFill>
                <a:latin typeface="Volkswagen-DemiBold" pitchFamily="2" charset="77"/>
              </a:rPr>
              <a:t>cafetiere</a:t>
            </a:r>
            <a:r>
              <a:rPr lang="en-GB" b="1" dirty="0">
                <a:solidFill>
                  <a:srgbClr val="545353"/>
                </a:solidFill>
                <a:latin typeface="Volkswagen-DemiBold" pitchFamily="2" charset="77"/>
              </a:rPr>
              <a:t> you’re getting 12 mugs of black coffee for only £3.48</a:t>
            </a:r>
          </a:p>
        </p:txBody>
      </p:sp>
    </p:spTree>
    <p:extLst>
      <p:ext uri="{BB962C8B-B14F-4D97-AF65-F5344CB8AC3E}">
        <p14:creationId xmlns:p14="http://schemas.microsoft.com/office/powerpoint/2010/main" val="163401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2B86E-BBC1-4C4F-9A9E-7BF4418DE8AF}"/>
              </a:ext>
            </a:extLst>
          </p:cNvPr>
          <p:cNvSpPr>
            <a:spLocks noGrp="1"/>
          </p:cNvSpPr>
          <p:nvPr>
            <p:ph type="title"/>
          </p:nvPr>
        </p:nvSpPr>
        <p:spPr>
          <a:xfrm>
            <a:off x="37296" y="0"/>
            <a:ext cx="7461925" cy="633706"/>
          </a:xfrm>
        </p:spPr>
        <p:txBody>
          <a:bodyPr>
            <a:noAutofit/>
          </a:bodyPr>
          <a:lstStyle/>
          <a:p>
            <a:r>
              <a:rPr lang="en-US" sz="2800" dirty="0">
                <a:latin typeface="Courier" pitchFamily="2" charset="0"/>
              </a:rPr>
              <a:t>Home / scroll down</a:t>
            </a:r>
          </a:p>
        </p:txBody>
      </p:sp>
      <p:pic>
        <p:nvPicPr>
          <p:cNvPr id="7" name="Content Placeholder 3" descr="DSC_0722.jpg">
            <a:extLst>
              <a:ext uri="{FF2B5EF4-FFF2-40B4-BE49-F238E27FC236}">
                <a16:creationId xmlns:a16="http://schemas.microsoft.com/office/drawing/2014/main" id="{BD829DFF-84A1-C642-97B0-8433C61E3829}"/>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2494363" y="799671"/>
            <a:ext cx="8073778" cy="6058329"/>
          </a:xfrm>
        </p:spPr>
      </p:pic>
      <p:sp>
        <p:nvSpPr>
          <p:cNvPr id="24" name="TextBox 23">
            <a:extLst>
              <a:ext uri="{FF2B5EF4-FFF2-40B4-BE49-F238E27FC236}">
                <a16:creationId xmlns:a16="http://schemas.microsoft.com/office/drawing/2014/main" id="{A3F5631F-F78A-D24F-B64B-2EE75744CEC7}"/>
              </a:ext>
            </a:extLst>
          </p:cNvPr>
          <p:cNvSpPr txBox="1"/>
          <p:nvPr/>
        </p:nvSpPr>
        <p:spPr>
          <a:xfrm>
            <a:off x="3225061" y="2505396"/>
            <a:ext cx="5741877" cy="1323439"/>
          </a:xfrm>
          <a:prstGeom prst="rect">
            <a:avLst/>
          </a:prstGeom>
          <a:noFill/>
        </p:spPr>
        <p:txBody>
          <a:bodyPr wrap="square" rtlCol="0">
            <a:spAutoFit/>
          </a:bodyPr>
          <a:lstStyle/>
          <a:p>
            <a:r>
              <a:rPr lang="en-US" sz="4000" b="1" dirty="0">
                <a:solidFill>
                  <a:schemeClr val="bg1"/>
                </a:solidFill>
                <a:latin typeface="Volkswagen-DemiBold" pitchFamily="2" charset="77"/>
              </a:rPr>
              <a:t>But </a:t>
            </a:r>
            <a:r>
              <a:rPr lang="en-US" sz="4000" b="1" dirty="0" err="1">
                <a:solidFill>
                  <a:schemeClr val="bg1"/>
                </a:solidFill>
                <a:latin typeface="Volkswagen-DemiBold" pitchFamily="2" charset="77"/>
              </a:rPr>
              <a:t>cafetieres</a:t>
            </a:r>
            <a:r>
              <a:rPr lang="en-US" sz="4000" b="1" dirty="0">
                <a:solidFill>
                  <a:schemeClr val="bg1"/>
                </a:solidFill>
                <a:latin typeface="Volkswagen-DemiBold" pitchFamily="2" charset="77"/>
              </a:rPr>
              <a:t> are a mess to clean up</a:t>
            </a:r>
          </a:p>
        </p:txBody>
      </p:sp>
    </p:spTree>
    <p:extLst>
      <p:ext uri="{BB962C8B-B14F-4D97-AF65-F5344CB8AC3E}">
        <p14:creationId xmlns:p14="http://schemas.microsoft.com/office/powerpoint/2010/main" val="74596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8730</TotalTime>
  <Words>2199</Words>
  <Application>Microsoft Office PowerPoint</Application>
  <PresentationFormat>Widescreen</PresentationFormat>
  <Paragraphs>246</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Courier</vt:lpstr>
      <vt:lpstr>Times New Roman</vt:lpstr>
      <vt:lpstr>Volkswagen-DemiBold</vt:lpstr>
      <vt:lpstr>Office Theme</vt:lpstr>
      <vt:lpstr>Website content</vt:lpstr>
      <vt:lpstr>PowerPoint Presentation</vt:lpstr>
      <vt:lpstr>Home</vt:lpstr>
      <vt:lpstr>Home/ scroll down</vt:lpstr>
      <vt:lpstr>Home / scroll down</vt:lpstr>
      <vt:lpstr>Home / scroll down</vt:lpstr>
      <vt:lpstr>Home / scroll down</vt:lpstr>
      <vt:lpstr>Home / scroll down</vt:lpstr>
      <vt:lpstr>Home / scroll down</vt:lpstr>
      <vt:lpstr>Home / scroll down</vt:lpstr>
      <vt:lpstr>Cafetiere coffee</vt:lpstr>
      <vt:lpstr>Cafetiere coffee/ scroll down</vt:lpstr>
      <vt:lpstr>Cafetiere coffee/ scroll down</vt:lpstr>
      <vt:lpstr>Cafetiere coffee/ scroll down</vt:lpstr>
      <vt:lpstr>Cafetiere coffee/ scroll down</vt:lpstr>
      <vt:lpstr>Cafetiere coffee/ scroll down</vt:lpstr>
      <vt:lpstr>Cafetiere coffee/ scroll down</vt:lpstr>
      <vt:lpstr>Cafetiere coffee/ scroll down</vt:lpstr>
      <vt:lpstr>Cafetiere coffee/ scroll down</vt:lpstr>
      <vt:lpstr>PowerPoint Presentation</vt:lpstr>
      <vt:lpstr>Cafetiere coffee</vt:lpstr>
      <vt:lpstr>PowerPoint Presentation</vt:lpstr>
      <vt:lpstr>PowerPoint Presentation</vt:lpstr>
      <vt:lpstr>Block free sinks &amp; drains</vt:lpstr>
      <vt:lpstr>Block free sinks &amp; drains /scroll down</vt:lpstr>
      <vt:lpstr>Block free sinks &amp; drains /scroll down</vt:lpstr>
      <vt:lpstr>Recycle &amp; compost</vt:lpstr>
      <vt:lpstr>Recycle &amp; compost / Scroll down</vt:lpstr>
      <vt:lpstr>Recycle &amp; compost / Scroll down</vt:lpstr>
      <vt:lpstr>FAQs</vt:lpstr>
      <vt:lpstr>FAQs / Scroll down</vt:lpstr>
      <vt:lpstr>FAQs / Scroll down</vt:lpstr>
      <vt:lpstr>FAQs / Scroll down</vt:lpstr>
      <vt:lpstr>FAQs / Scroll down</vt:lpstr>
      <vt:lpstr>FAQs / Scroll down</vt:lpstr>
      <vt:lpstr>FAQs / Scroll down</vt:lpstr>
      <vt:lpstr>FAQs / Scroll down</vt:lpstr>
      <vt:lpstr>FAQs / Scroll down</vt:lpstr>
      <vt:lpstr>FAQs / Scroll down</vt:lpstr>
      <vt:lpstr>FAQs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content</dc:title>
  <dc:creator>Joe Partridge</dc:creator>
  <cp:lastModifiedBy>Jonathan Walters</cp:lastModifiedBy>
  <cp:revision>47</cp:revision>
  <cp:lastPrinted>2018-03-16T16:31:55Z</cp:lastPrinted>
  <dcterms:created xsi:type="dcterms:W3CDTF">2018-03-09T11:14:12Z</dcterms:created>
  <dcterms:modified xsi:type="dcterms:W3CDTF">2018-03-19T19:16:17Z</dcterms:modified>
</cp:coreProperties>
</file>