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2" r:id="rId3"/>
    <p:sldId id="294" r:id="rId4"/>
    <p:sldId id="293" r:id="rId5"/>
    <p:sldId id="297" r:id="rId6"/>
    <p:sldId id="295" r:id="rId7"/>
    <p:sldId id="299" r:id="rId8"/>
    <p:sldId id="296" r:id="rId9"/>
  </p:sldIdLst>
  <p:sldSz cx="10693400" cy="7569200"/>
  <p:notesSz cx="10693400" cy="7569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455568"/>
    <a:srgbClr val="98D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DBD3747-1277-4BA9-B1FB-455A8F2E84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DEBEE3-33EF-49A2-ACDF-7AC5FE996E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62A3C-A4B8-43A7-A3F3-5805055DD4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EEF9D2-8D0C-4D3E-9051-7F24A2CBDE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CC2BBA-B013-4DB1-90F0-871115EAD9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B8502-770C-4B01-A3B8-02E87620C0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129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D53F-E6B6-4AF5-811D-C488F6842D14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3B5E8-6919-4B51-8D8E-5323D6B383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26591" y="1895809"/>
            <a:ext cx="8839200" cy="57657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4A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591" y="1895809"/>
            <a:ext cx="8839200" cy="57657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B5178F-BEDD-48B1-B10E-DB8325D14626}"/>
              </a:ext>
            </a:extLst>
          </p:cNvPr>
          <p:cNvSpPr txBox="1"/>
          <p:nvPr/>
        </p:nvSpPr>
        <p:spPr>
          <a:xfrm>
            <a:off x="926591" y="2126641"/>
            <a:ext cx="88392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7200" dirty="0">
                <a:solidFill>
                  <a:schemeClr val="bg1"/>
                </a:solidFill>
                <a:latin typeface="BubbleGum" panose="00000400000000000000" pitchFamily="2" charset="0"/>
              </a:rPr>
              <a:t>STATISTIKA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6EC464-4A64-4AF6-B1C0-798B379AD954}"/>
              </a:ext>
            </a:extLst>
          </p:cNvPr>
          <p:cNvSpPr txBox="1"/>
          <p:nvPr/>
        </p:nvSpPr>
        <p:spPr>
          <a:xfrm>
            <a:off x="926591" y="1064812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>
                <a:solidFill>
                  <a:srgbClr val="98D066"/>
                </a:solidFill>
                <a:latin typeface="BubbleGum" panose="00000400000000000000" pitchFamily="2" charset="0"/>
              </a:rPr>
              <a:t>Pertemuan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B541112-4601-4F82-BA04-5DE83ABE0C6E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C3C74DC-B59C-4157-BCD1-EAFC1239DE2B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7FBBB28-B736-4C24-8DBB-C8C43B35799A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EA3DC9-50AE-4B4B-A04E-14FA3A3CE2E4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1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46ED406-00D4-4959-9CEE-22E35131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E4D7168-E733-4B09-913C-78F71F5D16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34192" y="1387538"/>
            <a:ext cx="10727592" cy="45719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27" y="92705"/>
            <a:ext cx="10583148" cy="12094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marL="12700" algn="ctr">
              <a:lnSpc>
                <a:spcPts val="4605"/>
              </a:lnSpc>
              <a:spcBef>
                <a:spcPts val="230"/>
              </a:spcBef>
            </a:pPr>
            <a:r>
              <a:rPr lang="id-ID" sz="6600" spc="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PENGERTIAN STATISTIKA</a:t>
            </a:r>
            <a:endParaRPr sz="4400" dirty="0">
              <a:solidFill>
                <a:schemeClr val="bg1"/>
              </a:solidFill>
              <a:latin typeface="BubbleGum" panose="00000400000000000000" pitchFamily="2" charset="0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7026626-AAB5-4FE7-8028-4FCC249A39D8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B905301-3236-4E08-BDA8-820729D4D824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07F55B-E4F3-44DC-BBB4-A9BA1E979918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C42354C-1A4B-4684-B28E-B5A610661ADF}"/>
              </a:ext>
            </a:extLst>
          </p:cNvPr>
          <p:cNvSpPr/>
          <p:nvPr/>
        </p:nvSpPr>
        <p:spPr>
          <a:xfrm>
            <a:off x="278891" y="1727200"/>
            <a:ext cx="10134600" cy="3175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Secara makna istilah, terdapat perbedaan antara </a:t>
            </a: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statistik</a:t>
            </a:r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dengan </a:t>
            </a: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statistika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Statistik</a:t>
            </a:r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adalah sekumpulan angka, misalnya statistik hasil pertandingan sepak bola liga indonesia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Statistika</a:t>
            </a:r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adalah penggunaan data numerik untuk membantu membuat keputusan dalam ketidakpastian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6892-9955-499B-87E9-AE68BF4B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65D8E4-242D-4814-994D-3FBA509BD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64EA6-A0FD-4CA7-A340-1B090F14E768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2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51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34192" y="1387538"/>
            <a:ext cx="10727592" cy="45719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27" y="92705"/>
            <a:ext cx="10583148" cy="12094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marL="12700" algn="ctr">
              <a:spcBef>
                <a:spcPts val="230"/>
              </a:spcBef>
            </a:pPr>
            <a:r>
              <a:rPr lang="id-ID" sz="6600" spc="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STATISTIKA</a:t>
            </a:r>
            <a:br>
              <a:rPr lang="id-ID" sz="6600" spc="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</a:br>
            <a:r>
              <a:rPr lang="id-ID" sz="440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Deskriptif dan Inferensial</a:t>
            </a:r>
            <a:endParaRPr sz="2800" dirty="0">
              <a:solidFill>
                <a:schemeClr val="bg1"/>
              </a:solidFill>
              <a:latin typeface="BubbleGum" panose="00000400000000000000" pitchFamily="2" charset="0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7026626-AAB5-4FE7-8028-4FCC249A39D8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B905301-3236-4E08-BDA8-820729D4D824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07F55B-E4F3-44DC-BBB4-A9BA1E979918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C42354C-1A4B-4684-B28E-B5A610661ADF}"/>
              </a:ext>
            </a:extLst>
          </p:cNvPr>
          <p:cNvSpPr/>
          <p:nvPr/>
        </p:nvSpPr>
        <p:spPr>
          <a:xfrm>
            <a:off x="278891" y="1727200"/>
            <a:ext cx="10134600" cy="5041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Statistika Deskriptif </a:t>
            </a:r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adalah perhitungan rangkuman dan tampilan grafis. </a:t>
            </a:r>
          </a:p>
          <a:p>
            <a:pPr marL="439738"/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Statistika ini menyusun dan memanipulasi data mentah agar lebih mudah diterjemahkan maknanya, bisa berupa tabel atau grafik.</a:t>
            </a:r>
          </a:p>
          <a:p>
            <a:pPr marL="439738"/>
            <a:endParaRPr lang="id-ID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Statistika Inferensial </a:t>
            </a:r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adalah pembuatan kesimpulan umum mengenai keseluruhan (populasi) dengan melakukan pengamatan atas suatu bagian (sampel).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3200" dirty="0">
              <a:solidFill>
                <a:schemeClr val="tx2">
                  <a:lumMod val="50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6892-9955-499B-87E9-AE68BF4B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65D8E4-242D-4814-994D-3FBA509BD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64EA6-A0FD-4CA7-A340-1B090F14E768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3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34192" y="1387538"/>
            <a:ext cx="10727592" cy="45719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27" y="92705"/>
            <a:ext cx="10583148" cy="12094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marL="12700" algn="ctr">
              <a:lnSpc>
                <a:spcPts val="4605"/>
              </a:lnSpc>
              <a:spcBef>
                <a:spcPts val="230"/>
              </a:spcBef>
            </a:pPr>
            <a:r>
              <a:rPr lang="id-ID" sz="6600" spc="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POPULASI VS SAMPEL</a:t>
            </a:r>
            <a:endParaRPr sz="4400" dirty="0">
              <a:solidFill>
                <a:schemeClr val="bg1"/>
              </a:solidFill>
              <a:latin typeface="BubbleGum" panose="00000400000000000000" pitchFamily="2" charset="0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7026626-AAB5-4FE7-8028-4FCC249A39D8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B905301-3236-4E08-BDA8-820729D4D824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07F55B-E4F3-44DC-BBB4-A9BA1E979918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C42354C-1A4B-4684-B28E-B5A610661ADF}"/>
              </a:ext>
            </a:extLst>
          </p:cNvPr>
          <p:cNvSpPr/>
          <p:nvPr/>
        </p:nvSpPr>
        <p:spPr>
          <a:xfrm>
            <a:off x="278891" y="1727200"/>
            <a:ext cx="10134600" cy="50869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Populasi Statistika</a:t>
            </a:r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adalah kumpulan seluruh pengamatan yang mungkin dari karakteristik tertentu yang diteliti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Sampel</a:t>
            </a:r>
            <a:r>
              <a:rPr lang="id-ID" sz="32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 adalah kumpulan pengamatan yang berasal dari bagian tertentu dari populasi tertentu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3200" dirty="0">
              <a:solidFill>
                <a:schemeClr val="tx2">
                  <a:lumMod val="50000"/>
                </a:schemeClr>
              </a:solidFill>
              <a:latin typeface="+mj-lt"/>
              <a:cs typeface="Calibri"/>
            </a:endParaRPr>
          </a:p>
          <a:p>
            <a:pPr algn="ctr"/>
            <a:r>
              <a:rPr lang="id-ID" sz="28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Contoh : </a:t>
            </a:r>
          </a:p>
          <a:p>
            <a:pPr algn="ctr"/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mahasiswa yang terdaftar pada sebuah universitas dapat menjadi unsur-unsur dasar </a:t>
            </a:r>
            <a:r>
              <a:rPr lang="id-ID" sz="28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populasi indek prestasi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, </a:t>
            </a:r>
            <a:r>
              <a:rPr lang="id-ID" sz="28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populasi penghasilan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, </a:t>
            </a:r>
            <a:r>
              <a:rPr lang="id-ID" sz="28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populasi jenis kelamin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, </a:t>
            </a:r>
            <a:r>
              <a:rPr lang="id-ID" sz="28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populasi jurusan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, </a:t>
            </a:r>
            <a:r>
              <a:rPr lang="id-ID" sz="2800" b="1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dll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6892-9955-499B-87E9-AE68BF4B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65D8E4-242D-4814-994D-3FBA509BD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64EA6-A0FD-4CA7-A340-1B090F14E768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4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52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34192" y="1387538"/>
            <a:ext cx="10727592" cy="45719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27" y="92705"/>
            <a:ext cx="10583148" cy="12094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marL="12700" algn="ctr">
              <a:lnSpc>
                <a:spcPts val="4605"/>
              </a:lnSpc>
              <a:spcBef>
                <a:spcPts val="230"/>
              </a:spcBef>
            </a:pPr>
            <a:r>
              <a:rPr lang="id-ID" sz="6600" spc="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DISTRIBUSI FREKUENSI</a:t>
            </a:r>
            <a:endParaRPr sz="4400" dirty="0">
              <a:solidFill>
                <a:schemeClr val="bg1"/>
              </a:solidFill>
              <a:latin typeface="BubbleGum" panose="00000400000000000000" pitchFamily="2" charset="0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7026626-AAB5-4FE7-8028-4FCC249A39D8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B905301-3236-4E08-BDA8-820729D4D824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07F55B-E4F3-44DC-BBB4-A9BA1E979918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EC42354C-1A4B-4684-B28E-B5A610661ADF}"/>
                  </a:ext>
                </a:extLst>
              </p:cNvPr>
              <p:cNvSpPr/>
              <p:nvPr/>
            </p:nvSpPr>
            <p:spPr>
              <a:xfrm>
                <a:off x="278891" y="1727200"/>
                <a:ext cx="10134600" cy="50869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alibri"/>
                  </a:rPr>
                  <a:t>Range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alibri"/>
                    <a:sym typeface="Wingdings" panose="05000000000000000000" pitchFamily="2" charset="2"/>
                  </a:rPr>
                  <a:t>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id-ID" sz="240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𝑛𝑖𝑙𝑎𝑖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𝑚𝑎𝑘𝑠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 −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𝑛𝑖𝑙𝑎𝑖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𝑚𝑖𝑛</m:t>
                    </m:r>
                  </m:oMath>
                </a14:m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Perkiraan banyak kelas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1+</m:t>
                    </m:r>
                    <m:r>
                      <a:rPr lang="id-ID" sz="24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3,3</m:t>
                    </m:r>
                    <m:r>
                      <m:rPr>
                        <m:sty m:val="p"/>
                      </m:rPr>
                      <a:rPr lang="id-ID" sz="24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log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⁡(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id-ID" sz="2400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. </a:t>
                </a:r>
              </a:p>
              <a:p>
                <a:r>
                  <a:rPr lang="id-ID" sz="2400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 adalah jumlah data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Lebar kelas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f>
                      <m:fPr>
                        <m:ctrlP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id-ID" sz="32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Tepi bawah kelas pertama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𝑛𝑖𝑙𝑎𝑖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𝑚𝑖𝑛</m:t>
                    </m:r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ctrlPr>
                          <a:rPr lang="id-ID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𝑘𝑐</m:t>
                        </m:r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sz="3600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id-ID" sz="36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				    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lalu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d-ID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  <a:p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  				       dst...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Batas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bawah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 - 0,5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Batas atas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2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 + 0,5</a:t>
                </a:r>
              </a:p>
              <a:p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C42354C-1A4B-4684-B28E-B5A61066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1" y="1727200"/>
                <a:ext cx="10134600" cy="508690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960" t="-119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6892-9955-499B-87E9-AE68BF4BC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65D8E4-242D-4814-994D-3FBA509BD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64EA6-A0FD-4CA7-A340-1B090F14E768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5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3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34192" y="1387538"/>
            <a:ext cx="10727592" cy="45719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27" y="92705"/>
            <a:ext cx="10583148" cy="12094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marL="12700" algn="ctr">
              <a:lnSpc>
                <a:spcPts val="4605"/>
              </a:lnSpc>
              <a:spcBef>
                <a:spcPts val="230"/>
              </a:spcBef>
            </a:pPr>
            <a:r>
              <a:rPr lang="id-ID" sz="6600" spc="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DISTRIBUSI FREKUENSI</a:t>
            </a:r>
            <a:endParaRPr sz="4400" dirty="0">
              <a:solidFill>
                <a:schemeClr val="bg1"/>
              </a:solidFill>
              <a:latin typeface="BubbleGum" panose="00000400000000000000" pitchFamily="2" charset="0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7026626-AAB5-4FE7-8028-4FCC249A39D8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B905301-3236-4E08-BDA8-820729D4D824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07F55B-E4F3-44DC-BBB4-A9BA1E979918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C42354C-1A4B-4684-B28E-B5A610661ADF}"/>
              </a:ext>
            </a:extLst>
          </p:cNvPr>
          <p:cNvSpPr/>
          <p:nvPr/>
        </p:nvSpPr>
        <p:spPr>
          <a:xfrm>
            <a:off x="278891" y="1727200"/>
            <a:ext cx="10134600" cy="50869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alibri"/>
              </a:rPr>
              <a:t>Buatlah tabel distribusi frekuensi dari data tinggi muka air sebuah sungai pada 100 pengamatan (cm) sebagai berikut: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6892-9955-499B-87E9-AE68BF4B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65D8E4-242D-4814-994D-3FBA509BD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64EA6-A0FD-4CA7-A340-1B090F14E768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6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B91DB33-F444-4739-88AF-1C10B90F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23415"/>
              </p:ext>
            </p:extLst>
          </p:nvPr>
        </p:nvGraphicFramePr>
        <p:xfrm>
          <a:off x="278891" y="2641600"/>
          <a:ext cx="10134600" cy="42411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xmlns="" val="650391869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392666974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1332556371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3541485808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3094972038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2049335888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56930232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1726031813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3506963146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xmlns="" val="1710018805"/>
                    </a:ext>
                  </a:extLst>
                </a:gridCol>
              </a:tblGrid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165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>
                          <a:effectLst/>
                        </a:rPr>
                        <a:t>164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98313501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165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43838680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47040386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155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165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648212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63867021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93622239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3780925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156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1811994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165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162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165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174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164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11318839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157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161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159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168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5804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5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34192" y="1387538"/>
            <a:ext cx="10727592" cy="45719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27" y="92705"/>
            <a:ext cx="10583148" cy="12094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marL="12700" algn="ctr">
              <a:lnSpc>
                <a:spcPts val="4605"/>
              </a:lnSpc>
              <a:spcBef>
                <a:spcPts val="230"/>
              </a:spcBef>
            </a:pPr>
            <a:r>
              <a:rPr lang="id-ID" sz="6600" spc="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DISTRIBUSI FREKUENSI</a:t>
            </a:r>
            <a:endParaRPr sz="4400" dirty="0">
              <a:solidFill>
                <a:schemeClr val="bg1"/>
              </a:solidFill>
              <a:latin typeface="BubbleGum" panose="00000400000000000000" pitchFamily="2" charset="0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7026626-AAB5-4FE7-8028-4FCC249A39D8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B905301-3236-4E08-BDA8-820729D4D824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07F55B-E4F3-44DC-BBB4-A9BA1E979918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EC42354C-1A4B-4684-B28E-B5A610661ADF}"/>
                  </a:ext>
                </a:extLst>
              </p:cNvPr>
              <p:cNvSpPr/>
              <p:nvPr/>
            </p:nvSpPr>
            <p:spPr>
              <a:xfrm>
                <a:off x="278891" y="1727200"/>
                <a:ext cx="10134600" cy="50869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alibri"/>
                  </a:rPr>
                  <a:t>Buatlah tabel distribusi frekuensi dari data tinggi muka air sebuah sungai pada 100 pengamatan (cm) sebagai berikut:</a:t>
                </a:r>
              </a:p>
              <a:p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alibri"/>
                  </a:rPr>
                  <a:t>Range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alibri"/>
                    <a:sym typeface="Wingdings" panose="05000000000000000000" pitchFamily="2" charset="2"/>
                  </a:rPr>
                  <a:t>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id-ID" sz="240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=174 −152=22</m:t>
                    </m:r>
                  </m:oMath>
                </a14:m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Perkiraan banyak kelas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1+</m:t>
                    </m:r>
                    <m:r>
                      <a:rPr lang="id-ID" sz="24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3,3</m:t>
                    </m:r>
                    <m:func>
                      <m:funcPr>
                        <m:ctrlP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24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id-ID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id-ID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100</m:t>
                            </m:r>
                          </m:e>
                        </m:d>
                      </m:e>
                    </m:func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=7,6</m:t>
                    </m:r>
                  </m:oMath>
                </a14:m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Lebar kelas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f>
                      <m:fPr>
                        <m:ctrlP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7,6</m:t>
                        </m:r>
                      </m:den>
                    </m:f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=2,89 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r>
                  <a:rPr lang="id-ID" sz="32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Tepi bawah kelas pertama 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152</m:t>
                    </m:r>
                    <m:r>
                      <a:rPr lang="id-ID" sz="24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ctrlPr>
                          <a:rPr lang="id-ID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d-ID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d-ID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id-ID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−22</m:t>
                            </m:r>
                          </m:e>
                        </m:d>
                      </m:num>
                      <m:den>
                        <m:r>
                          <a:rPr lang="id-ID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d-ID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=151</m:t>
                    </m:r>
                  </m:oMath>
                </a14:m>
                <a:endParaRPr lang="id-ID" sz="2400" b="0" dirty="0">
                  <a:solidFill>
                    <a:schemeClr val="tx2">
                      <a:lumMod val="50000"/>
                    </a:schemeClr>
                  </a:solidFill>
                  <a:latin typeface="+mj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Courier New" panose="02070309020205020404" pitchFamily="49" charset="0"/>
                  </a:rPr>
                  <a:t>Selanjutnya dapat ditentukan batas-batas bawah &amp; atas kelas dan tepi atas kelas dengan memperhatikan </a:t>
                </a:r>
                <a14:m>
                  <m:oMath xmlns:m="http://schemas.openxmlformats.org/officeDocument/2006/math">
                    <m:r>
                      <a:rPr lang="id-ID" sz="28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  <m:r>
                      <a:rPr lang="id-ID" sz="28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/>
                      </a:rPr>
                      <m:t>=3</m:t>
                    </m:r>
                  </m:oMath>
                </a14:m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d-ID" sz="2800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C42354C-1A4B-4684-B28E-B5A61066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1" y="1727200"/>
                <a:ext cx="10134600" cy="508690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1140" t="-834" r="-48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6892-9955-499B-87E9-AE68BF4BC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65D8E4-242D-4814-994D-3FBA509BD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64EA6-A0FD-4CA7-A340-1B090F14E768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7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9372F4F4-3FA3-422B-A500-2B926FABB1ED}"/>
              </a:ext>
            </a:extLst>
          </p:cNvPr>
          <p:cNvCxnSpPr/>
          <p:nvPr/>
        </p:nvCxnSpPr>
        <p:spPr>
          <a:xfrm>
            <a:off x="317500" y="2794000"/>
            <a:ext cx="99822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34192" y="1387538"/>
            <a:ext cx="10727592" cy="45719"/>
          </a:xfrm>
          <a:custGeom>
            <a:avLst/>
            <a:gdLst/>
            <a:ahLst/>
            <a:cxnLst/>
            <a:rect l="l" t="t" r="r" b="b"/>
            <a:pathLst>
              <a:path w="8839200" h="57657">
                <a:moveTo>
                  <a:pt x="0" y="57657"/>
                </a:moveTo>
                <a:lnTo>
                  <a:pt x="8839200" y="57657"/>
                </a:lnTo>
                <a:lnTo>
                  <a:pt x="8839200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98D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27" y="92705"/>
            <a:ext cx="10583148" cy="1209477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marL="12700" algn="ctr">
              <a:lnSpc>
                <a:spcPts val="4605"/>
              </a:lnSpc>
              <a:spcBef>
                <a:spcPts val="230"/>
              </a:spcBef>
            </a:pPr>
            <a:r>
              <a:rPr lang="id-ID" sz="6600" baseline="1861" dirty="0">
                <a:solidFill>
                  <a:schemeClr val="bg1"/>
                </a:solidFill>
                <a:latin typeface="BubbleGum" panose="00000400000000000000" pitchFamily="2" charset="0"/>
                <a:cs typeface="Calibri"/>
              </a:rPr>
              <a:t>DISTRIBUSI FREKUENSI</a:t>
            </a:r>
            <a:endParaRPr lang="id-ID" sz="4400" dirty="0">
              <a:solidFill>
                <a:schemeClr val="bg1"/>
              </a:solidFill>
              <a:latin typeface="BubbleGum" panose="00000400000000000000" pitchFamily="2" charset="0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7026626-AAB5-4FE7-8028-4FCC249A39D8}"/>
              </a:ext>
            </a:extLst>
          </p:cNvPr>
          <p:cNvGrpSpPr/>
          <p:nvPr/>
        </p:nvGrpSpPr>
        <p:grpSpPr>
          <a:xfrm>
            <a:off x="0" y="7045953"/>
            <a:ext cx="10693400" cy="542841"/>
            <a:chOff x="0" y="6821714"/>
            <a:chExt cx="10693400" cy="812800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B905301-3236-4E08-BDA8-820729D4D824}"/>
                </a:ext>
              </a:extLst>
            </p:cNvPr>
            <p:cNvSpPr/>
            <p:nvPr/>
          </p:nvSpPr>
          <p:spPr>
            <a:xfrm>
              <a:off x="0" y="6821714"/>
              <a:ext cx="106934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Quicksand Bold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07F55B-E4F3-44DC-BBB4-A9BA1E979918}"/>
                </a:ext>
              </a:extLst>
            </p:cNvPr>
            <p:cNvSpPr txBox="1"/>
            <p:nvPr/>
          </p:nvSpPr>
          <p:spPr>
            <a:xfrm>
              <a:off x="3364991" y="6832600"/>
              <a:ext cx="3962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>TEKNIK INFORMATIKA – UNWAHAS</a:t>
              </a:r>
              <a: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  <a:t/>
              </a:r>
              <a:br>
                <a:rPr lang="id-ID" sz="1400" dirty="0">
                  <a:solidFill>
                    <a:schemeClr val="bg1"/>
                  </a:solidFill>
                  <a:latin typeface="Meltix Bold Demo" panose="02000500000000000000" pitchFamily="2" charset="0"/>
                </a:rPr>
              </a:br>
              <a:r>
                <a:rPr lang="id-ID" sz="1400" dirty="0">
                  <a:solidFill>
                    <a:schemeClr val="bg1"/>
                  </a:solidFill>
                  <a:latin typeface="Quicksand Bold" pitchFamily="50" charset="0"/>
                </a:rPr>
                <a:t>Fandy Indra Pratama, M.Kom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C42354C-1A4B-4684-B28E-B5A610661ADF}"/>
              </a:ext>
            </a:extLst>
          </p:cNvPr>
          <p:cNvSpPr/>
          <p:nvPr/>
        </p:nvSpPr>
        <p:spPr>
          <a:xfrm>
            <a:off x="278891" y="1727200"/>
            <a:ext cx="10134600" cy="50869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d-ID" sz="2800" dirty="0">
              <a:solidFill>
                <a:schemeClr val="tx2">
                  <a:lumMod val="50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6892-9955-499B-87E9-AE68BF4B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92705"/>
            <a:ext cx="1209477" cy="120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65D8E4-242D-4814-994D-3FBA509BD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74" y="92582"/>
            <a:ext cx="1209600" cy="12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164EA6-A0FD-4CA7-A340-1B090F14E768}"/>
              </a:ext>
            </a:extLst>
          </p:cNvPr>
          <p:cNvSpPr txBox="1"/>
          <p:nvPr/>
        </p:nvSpPr>
        <p:spPr>
          <a:xfrm>
            <a:off x="9918700" y="7053223"/>
            <a:ext cx="77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552082F-6FAF-4CB1-A093-ABA142E8BF34}" type="slidenum">
              <a:rPr lang="id-ID" sz="280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pPr algn="r"/>
              <a:t>8</a:t>
            </a:fld>
            <a:endParaRPr lang="id-ID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8AEC89E0-2E09-4E54-96F8-CB20B05467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802793"/>
                  </p:ext>
                </p:extLst>
              </p:nvPr>
            </p:nvGraphicFramePr>
            <p:xfrm>
              <a:off x="262304" y="1810185"/>
              <a:ext cx="10134600" cy="4920933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540948">
                      <a:extLst>
                        <a:ext uri="{9D8B030D-6E8A-4147-A177-3AD203B41FA5}">
                          <a16:colId xmlns:a16="http://schemas.microsoft.com/office/drawing/2014/main" xmlns="" val="1280648542"/>
                        </a:ext>
                      </a:extLst>
                    </a:gridCol>
                    <a:gridCol w="1677455">
                      <a:extLst>
                        <a:ext uri="{9D8B030D-6E8A-4147-A177-3AD203B41FA5}">
                          <a16:colId xmlns:a16="http://schemas.microsoft.com/office/drawing/2014/main" xmlns="" val="4077029643"/>
                        </a:ext>
                      </a:extLst>
                    </a:gridCol>
                    <a:gridCol w="2271509">
                      <a:extLst>
                        <a:ext uri="{9D8B030D-6E8A-4147-A177-3AD203B41FA5}">
                          <a16:colId xmlns:a16="http://schemas.microsoft.com/office/drawing/2014/main" xmlns="" val="3863549429"/>
                        </a:ext>
                      </a:extLst>
                    </a:gridCol>
                    <a:gridCol w="2078101">
                      <a:extLst>
                        <a:ext uri="{9D8B030D-6E8A-4147-A177-3AD203B41FA5}">
                          <a16:colId xmlns:a16="http://schemas.microsoft.com/office/drawing/2014/main" xmlns="" val="3839263370"/>
                        </a:ext>
                      </a:extLst>
                    </a:gridCol>
                    <a:gridCol w="2566587">
                      <a:extLst>
                        <a:ext uri="{9D8B030D-6E8A-4147-A177-3AD203B41FA5}">
                          <a16:colId xmlns:a16="http://schemas.microsoft.com/office/drawing/2014/main" xmlns="" val="3244203968"/>
                        </a:ext>
                      </a:extLst>
                    </a:gridCol>
                  </a:tblGrid>
                  <a:tr h="50507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400" b="0" u="none" strike="noStrike" dirty="0">
                              <a:effectLst/>
                            </a:rPr>
                            <a:t>Tepi Kelas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400" b="0" u="none" strike="noStrike" dirty="0">
                              <a:effectLst/>
                            </a:rPr>
                            <a:t>Batas Kelas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400" b="0" u="none" strike="noStrike" dirty="0">
                              <a:effectLst/>
                            </a:rPr>
                            <a:t>Titik Tengah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24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d-ID" sz="24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2400" b="0" u="none" strike="noStrike" dirty="0">
                              <a:effectLst/>
                            </a:rPr>
                            <a:t>)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400" b="0" u="none" strike="noStrike" dirty="0">
                              <a:effectLst/>
                            </a:rPr>
                            <a:t>Frekuensi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24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d-ID" sz="24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sz="2400" b="0" u="none" strike="noStrike" dirty="0">
                              <a:effectLst/>
                            </a:rPr>
                            <a:t>)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Frekuensi Relatif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8494843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151-153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150,5-153,5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152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3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3482698583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154-156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153,5-156,5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155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7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959530858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157-159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156,5-159,5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158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12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4207245952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160-162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159,5-162,5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161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18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3324820928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163-165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162,5-165,5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164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27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0,27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2952058923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166-168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165,5-168,5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167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17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2258776647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169-171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168,5-171,5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170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11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518329029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172-174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171,5-174,5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173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3760541465"/>
                      </a:ext>
                    </a:extLst>
                  </a:tr>
                  <a:tr h="279045">
                    <a:tc>
                      <a:txBody>
                        <a:bodyPr/>
                        <a:lstStyle/>
                        <a:p>
                          <a:pPr algn="l" fontAlgn="b"/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Total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100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 (100%)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3226788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AEC89E0-2E09-4E54-96F8-CB20B05467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802793"/>
                  </p:ext>
                </p:extLst>
              </p:nvPr>
            </p:nvGraphicFramePr>
            <p:xfrm>
              <a:off x="262304" y="1810185"/>
              <a:ext cx="10134600" cy="4920933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540948">
                      <a:extLst>
                        <a:ext uri="{9D8B030D-6E8A-4147-A177-3AD203B41FA5}">
                          <a16:colId xmlns:a16="http://schemas.microsoft.com/office/drawing/2014/main" val="1280648542"/>
                        </a:ext>
                      </a:extLst>
                    </a:gridCol>
                    <a:gridCol w="1677455">
                      <a:extLst>
                        <a:ext uri="{9D8B030D-6E8A-4147-A177-3AD203B41FA5}">
                          <a16:colId xmlns:a16="http://schemas.microsoft.com/office/drawing/2014/main" val="4077029643"/>
                        </a:ext>
                      </a:extLst>
                    </a:gridCol>
                    <a:gridCol w="2271509">
                      <a:extLst>
                        <a:ext uri="{9D8B030D-6E8A-4147-A177-3AD203B41FA5}">
                          <a16:colId xmlns:a16="http://schemas.microsoft.com/office/drawing/2014/main" val="3863549429"/>
                        </a:ext>
                      </a:extLst>
                    </a:gridCol>
                    <a:gridCol w="2078101">
                      <a:extLst>
                        <a:ext uri="{9D8B030D-6E8A-4147-A177-3AD203B41FA5}">
                          <a16:colId xmlns:a16="http://schemas.microsoft.com/office/drawing/2014/main" val="3839263370"/>
                        </a:ext>
                      </a:extLst>
                    </a:gridCol>
                    <a:gridCol w="2566587">
                      <a:extLst>
                        <a:ext uri="{9D8B030D-6E8A-4147-A177-3AD203B41FA5}">
                          <a16:colId xmlns:a16="http://schemas.microsoft.com/office/drawing/2014/main" val="3244203968"/>
                        </a:ext>
                      </a:extLst>
                    </a:gridCol>
                  </a:tblGrid>
                  <a:tr h="50507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400" b="0" u="none" strike="noStrike" dirty="0">
                              <a:effectLst/>
                            </a:rPr>
                            <a:t>Tepi Kelas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400" b="0" u="none" strike="noStrike" dirty="0">
                              <a:effectLst/>
                            </a:rPr>
                            <a:t>Batas Kelas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42091" t="-2410" r="-204826" b="-9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64809" t="-2410" r="-124047" b="-9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Frekuensi Relatif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494843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151-153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150,5-153,5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152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3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82698583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154-156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153,5-156,5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155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7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9530858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157-159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156,5-159,5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158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12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7245952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160-162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 dirty="0">
                              <a:effectLst/>
                            </a:rPr>
                            <a:t>159,5-162,5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161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18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24820928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163-165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162,5-165,5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164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27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0,27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52058923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166-168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165,5-168,5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167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17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58776647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169-171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168,5-171,5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170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11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0,11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18329029"/>
                      </a:ext>
                    </a:extLst>
                  </a:tr>
                  <a:tr h="50507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172-174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u="none" strike="noStrike">
                              <a:effectLst/>
                            </a:rPr>
                            <a:t>171,5-174,5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>
                              <a:effectLst/>
                            </a:rPr>
                            <a:t>173</a:t>
                          </a:r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5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6054146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id-ID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id-ID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Total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u="none" strike="noStrike" dirty="0">
                              <a:effectLst/>
                            </a:rPr>
                            <a:t>100</a:t>
                          </a:r>
                          <a:endParaRPr lang="id-ID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id-ID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 (100%)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267885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002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427</Words>
  <Application>Microsoft Office PowerPoint</Application>
  <PresentationFormat>Custom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Gothic Std B</vt:lpstr>
      <vt:lpstr>Arial</vt:lpstr>
      <vt:lpstr>BubbleGum</vt:lpstr>
      <vt:lpstr>Calibri</vt:lpstr>
      <vt:lpstr>Cambria Math</vt:lpstr>
      <vt:lpstr>Courier New</vt:lpstr>
      <vt:lpstr>Meltix Bold Demo</vt:lpstr>
      <vt:lpstr>Quicksand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55</cp:revision>
  <dcterms:modified xsi:type="dcterms:W3CDTF">2020-09-20T10:52:23Z</dcterms:modified>
</cp:coreProperties>
</file>