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9"/>
  </p:notesMasterIdLst>
  <p:handoutMasterIdLst>
    <p:handoutMasterId r:id="rId40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24" autoAdjust="0"/>
    <p:restoredTop sz="82303" autoAdjust="0"/>
  </p:normalViewPr>
  <p:slideViewPr>
    <p:cSldViewPr>
      <p:cViewPr varScale="1">
        <p:scale>
          <a:sx n="93" d="100"/>
          <a:sy n="93" d="100"/>
        </p:scale>
        <p:origin x="10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88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09592-9274-4FA5-93C9-D5CCD0EDB202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9DB96-3B96-48DB-8C69-B847B75E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3535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0DBDC-3E02-4B89-897C-15D1280B3823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E41A-B664-4091-AF8F-9952CCC5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7168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679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267200"/>
            <a:ext cx="7772400" cy="76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Fletcher Dunn and Ian Parberry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fld id="{09373E2A-023B-4306-B6B5-588CC919274B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9144000" cy="16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CFE3-5F25-4D7F-BBB7-AF34120FD5A0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55D5-1CAD-4096-BE41-ED0925957075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CSG2C3 –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Dan </a:t>
            </a:r>
            <a:r>
              <a:rPr lang="en-US" dirty="0" err="1" smtClean="0"/>
              <a:t>Komputer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0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0FFCF7-2676-487C-AB0A-BA13D9406A16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1183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7818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8EC772-2FE3-4C1F-AB6F-46320820DE58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A34C-1BEC-47C7-907C-39D8E80A9674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9890-C9BD-4A51-9565-AB0C8E03FE5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011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4F19B-C20B-D84C-8CE0-5F585FEE0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1151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E2AAA-9BEB-AD4E-ACDE-25DCAACC2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02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DB08-6477-41CE-AD1C-773656EE5F90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AD64-FB97-4751-AA89-198FBB559F71}" type="datetime1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1183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2C78E202-0345-4327-B7CB-C09F8F1117D1}" type="datetime1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65D8B7FF-950D-4EFE-A0BE-8E1923B16BCC}" type="datetime1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2B33-CA4F-4ED7-A528-EEB699325DFF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86F-CD10-45DB-8918-C5EEC852AA29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1E0B-FEE4-46D1-BC02-51CAE7F1570D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Created by rpram_s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73" r:id="rId29"/>
    <p:sldLayoutId id="2147483774" r:id="rId30"/>
    <p:sldLayoutId id="2147483775" r:id="rId31"/>
    <p:sldLayoutId id="2147483776" r:id="rId32"/>
    <p:sldLayoutId id="2147483777" r:id="rId33"/>
    <p:sldLayoutId id="2147483778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b="1" dirty="0" err="1"/>
              <a:t>Ragam</a:t>
            </a:r>
            <a:r>
              <a:rPr lang="en-US" altLang="en-US" sz="4000" b="1" dirty="0"/>
              <a:t> Dialog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DAS - MKS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10B14A-F91A-4704-A095-D5BFA9CD6BC4}" type="datetime1">
              <a:rPr lang="en-US" smtClean="0"/>
              <a:t>3/20/20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1624" y="3994981"/>
            <a:ext cx="4421875" cy="52322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b="1" dirty="0" err="1"/>
              <a:t>Ragam</a:t>
            </a:r>
            <a:r>
              <a:rPr lang="en-US" altLang="en-US" sz="2800" b="1" dirty="0"/>
              <a:t> Dialog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7516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791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 b="1"/>
              <a:t>Ijinkan Pembatalan Aksi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User memerlukan bahwa ketika mereka sudah memilih opsi dan membuat aksi, aktivitas itu </a:t>
            </a:r>
            <a:r>
              <a:rPr lang="en-US" altLang="en-US" sz="2800" b="1"/>
              <a:t>dapat dibatalkan</a:t>
            </a:r>
            <a:r>
              <a:rPr lang="en-US" altLang="en-US" sz="2800"/>
              <a:t> atau </a:t>
            </a:r>
            <a:r>
              <a:rPr lang="en-US" altLang="en-US" sz="2800" b="1"/>
              <a:t>kembali ke kondisi sebelumnya</a:t>
            </a:r>
            <a:r>
              <a:rPr lang="en-US" altLang="en-US" sz="2800"/>
              <a:t> dengan mudah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Mengijinkan user untuk belajar tentang sistem dengan melakukan eksplorasi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Jika mereka melakukan kesalahan, mereka dapat membatalkan aksinya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Jika user akan menghapus sesuatu yang substansial (mis: sebuah file), sistem harus meminta konformasi terhadap aksi tersebut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lum bright="-2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"/>
            <a:ext cx="3457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47961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/>
              <a:t>Sediakan Fasilitas Bantuan (Help)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/>
              <a:t>User yang berpengalaman menginginkan bahwa mereka yang mengendalikan sistem dan sistem merespon mereka. Segala sesuatu yang mereka tidak tahu rasanya ingin segera mendapat jawabannya, oleh sebab itu fasilitas “</a:t>
            </a:r>
            <a:r>
              <a:rPr lang="en-US" altLang="en-US" sz="2200" i="1"/>
              <a:t>help</a:t>
            </a:r>
            <a:r>
              <a:rPr lang="en-US" altLang="en-US" sz="2200"/>
              <a:t>” penting untuk menolongnya agar segera mendapatkan solusi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en-US" altLang="en-US" sz="2200"/>
              <a:t>User yang tidak berpengalaman ketika mengalami kesulitan dalam mengeksplorasi sistem juga perlu mendapat pertolongan yang mudah dan sederhana, fasilitas “</a:t>
            </a:r>
            <a:r>
              <a:rPr lang="en-US" altLang="en-US" sz="2200" i="1"/>
              <a:t>help</a:t>
            </a:r>
            <a:r>
              <a:rPr lang="en-US" altLang="en-US" sz="2200"/>
              <a:t>” yang lengkap, mudah dioperasikan akan menolong mereka mengatasi kesulitannya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lum bright="-3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4003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9500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/>
              <a:t>Kurangi Muatan Short-Term Memory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Orang mempunyai keterbatasan pada </a:t>
            </a:r>
            <a:r>
              <a:rPr lang="en-US" altLang="en-US" i="1"/>
              <a:t>short-term memory</a:t>
            </a:r>
            <a:r>
              <a:rPr lang="en-US" altLang="en-US"/>
              <a:t>-nya</a:t>
            </a:r>
          </a:p>
          <a:p>
            <a:pPr eaLnBrk="1" hangingPunct="1"/>
            <a:r>
              <a:rPr lang="en-US" altLang="en-US"/>
              <a:t>Orang hanya mengingat sekitar 7 </a:t>
            </a:r>
            <a:r>
              <a:rPr lang="en-US" altLang="en-US" i="1"/>
              <a:t>chunk</a:t>
            </a:r>
            <a:r>
              <a:rPr lang="en-US" altLang="en-US"/>
              <a:t> informasi pada satu saat</a:t>
            </a:r>
          </a:p>
        </p:txBody>
      </p:sp>
      <p:pic>
        <p:nvPicPr>
          <p:cNvPr id="12292" name="Picture 4" descr="CPHRS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3173413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54911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 b="1"/>
              <a:t>Karakteristik Umum Ragam Dialog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Inisiatif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Inisiatif oleh komputer; user memberikan tanggapan atas </a:t>
            </a:r>
            <a:r>
              <a:rPr lang="en-US" altLang="en-US" sz="2000" i="1"/>
              <a:t>prompt</a:t>
            </a:r>
            <a:r>
              <a:rPr lang="en-US" altLang="en-US" sz="2000"/>
              <a:t> yang diberikan oleh komputer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Inisiatif oleh user; user mempunyai sifat keterbukaan yang luas dalam artian user diharapkan agar dapat memahami sekumpulan perintah yang harus ditulis menurut aturan (sintaks) tertentu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Keluwesan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Tidak hanya dilihat dari kemampuan sistem menyediakan sejumlah perintah-perintah yang memberikan hasil sama, tetapi bagaimana sistem dapat menyesuaikan diri dengan keinginan pengguna dan bukan sebaliknya</a:t>
            </a:r>
          </a:p>
        </p:txBody>
      </p:sp>
      <p:pic>
        <p:nvPicPr>
          <p:cNvPr id="13316" name="Picture 4" descr="CBIZ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0826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8849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/>
              <a:t>Karakteristik Umum Ragam Dialog (</a:t>
            </a:r>
            <a:r>
              <a:rPr lang="en-US" altLang="en-US" sz="3600" b="1" i="1"/>
              <a:t>lanj</a:t>
            </a:r>
            <a:r>
              <a:rPr lang="en-US" altLang="en-US" sz="4000" b="1" i="1"/>
              <a:t>)</a:t>
            </a:r>
            <a:endParaRPr lang="en-US" altLang="en-US" sz="4000" b="1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Kompleksitas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Keluwesan harus dibayar dengan kompleksitas implementasi yang tinggi, oleh sebab itu perlu pembatasan kompleksitas dengan cara TIDAK membuat antarmuka lebih dari yang diperlukan karena tidak ada keuntungan darinya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Kekuatan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Didefinisikan sebagai jumlah kerja yang dapat dilakukan oleh sistem untuk setiap perintah yang diberikan oleh user. Aspek ini dapat berbenturan dengan aspek keluwesan dan kompleksitas</a:t>
            </a:r>
          </a:p>
        </p:txBody>
      </p:sp>
      <p:pic>
        <p:nvPicPr>
          <p:cNvPr id="14340" name="Picture 4" descr="FANT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048000"/>
            <a:ext cx="1693863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64514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en-US" altLang="en-US" sz="4000" b="1"/>
              <a:t>Karakteristik Umum Ragam Dialog (</a:t>
            </a:r>
            <a:r>
              <a:rPr lang="en-US" altLang="en-US" sz="3600" b="1" i="1"/>
              <a:t>lanj</a:t>
            </a:r>
            <a:r>
              <a:rPr lang="en-US" altLang="en-US" sz="4000" b="1" i="1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Beban informasi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Penyampaian informasi dalam dialog yang sesuai dengan kebutuhan pengguna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Konsistensi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Suatu atribut yang dapat mendorong user mengembangkan mentalitas dengan cara memberikan semacam petunjuk untuk mengeksplorasi pengetahuan tentang pemahaman perintah-perintah baru dengan opsion yang sudah ada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Umpan balik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Kemampuan untuk memberikan informasi kepada user tentang proses yang sedang berjalan akibat adanya masukan yang dilakukan oleh user</a:t>
            </a:r>
          </a:p>
        </p:txBody>
      </p:sp>
      <p:pic>
        <p:nvPicPr>
          <p:cNvPr id="15364" name="Picture 4" descr="DISCO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2400"/>
            <a:ext cx="116363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77270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 b="1"/>
              <a:t>Karakteristik Umum Ragam Dialog (</a:t>
            </a:r>
            <a:r>
              <a:rPr lang="en-US" altLang="en-US" sz="3600" b="1" i="1"/>
              <a:t>lanj</a:t>
            </a:r>
            <a:r>
              <a:rPr lang="en-US" altLang="en-US" sz="4000" b="1" i="1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Observabilitas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Sistem dapat berfungsi secara benar namun nampak sederhana bagi user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Kontrolabilitas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Sistem yang selalu dalam kontrol user. Dialog yang memiliki sifat ini harus memungkinkan user agar dapat menentukan: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Dimana sebelumnya ia berada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Dimana sekarang ia berada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Kemana ia dapat pergi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Apakah pekerjaan yang sudah dilakukan dapat dibatalkan</a:t>
            </a:r>
          </a:p>
        </p:txBody>
      </p:sp>
      <p:pic>
        <p:nvPicPr>
          <p:cNvPr id="16388" name="Picture 4" descr="GVMNT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1925"/>
            <a:ext cx="18923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514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b="1"/>
              <a:t>Jenis Ragam Dialog</a:t>
            </a:r>
            <a:endParaRPr lang="en-US" altLang="en-US" sz="4000" b="1" i="1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229600" cy="4525963"/>
          </a:xfrm>
        </p:spPr>
        <p:txBody>
          <a:bodyPr/>
          <a:lstStyle/>
          <a:p>
            <a:pPr marL="395288" indent="-395288" eaLnBrk="1" hangingPunct="1">
              <a:lnSpc>
                <a:spcPct val="80000"/>
              </a:lnSpc>
            </a:pPr>
            <a:r>
              <a:rPr lang="en-US" altLang="en-US" sz="2800"/>
              <a:t>Command Line</a:t>
            </a:r>
          </a:p>
          <a:p>
            <a:pPr marL="395288" indent="-395288" eaLnBrk="1" hangingPunct="1">
              <a:lnSpc>
                <a:spcPct val="80000"/>
              </a:lnSpc>
            </a:pPr>
            <a:endParaRPr lang="en-US" altLang="en-US" sz="2800"/>
          </a:p>
          <a:p>
            <a:pPr marL="395288" indent="-395288" eaLnBrk="1" hangingPunct="1">
              <a:lnSpc>
                <a:spcPct val="80000"/>
              </a:lnSpc>
            </a:pPr>
            <a:r>
              <a:rPr lang="en-US" altLang="en-US" sz="2800"/>
              <a:t>Instruksi Bahasa Alami</a:t>
            </a:r>
          </a:p>
          <a:p>
            <a:pPr marL="395288" indent="-395288" eaLnBrk="1" hangingPunct="1">
              <a:lnSpc>
                <a:spcPct val="80000"/>
              </a:lnSpc>
            </a:pPr>
            <a:endParaRPr lang="en-US" altLang="en-US" sz="2800"/>
          </a:p>
          <a:p>
            <a:pPr marL="395288" indent="-395288" eaLnBrk="1" hangingPunct="1">
              <a:lnSpc>
                <a:spcPct val="80000"/>
              </a:lnSpc>
            </a:pPr>
            <a:r>
              <a:rPr lang="en-US" altLang="en-US" sz="2800"/>
              <a:t>Sistem Menu</a:t>
            </a:r>
          </a:p>
          <a:p>
            <a:pPr marL="395288" indent="-395288" eaLnBrk="1" hangingPunct="1">
              <a:lnSpc>
                <a:spcPct val="80000"/>
              </a:lnSpc>
            </a:pPr>
            <a:endParaRPr lang="en-US" altLang="en-US" sz="2800"/>
          </a:p>
          <a:p>
            <a:pPr marL="395288" indent="-395288" eaLnBrk="1" hangingPunct="1">
              <a:lnSpc>
                <a:spcPct val="80000"/>
              </a:lnSpc>
            </a:pPr>
            <a:r>
              <a:rPr lang="en-US" altLang="en-US" sz="2800"/>
              <a:t>Form Filling</a:t>
            </a:r>
          </a:p>
          <a:p>
            <a:pPr marL="395288" indent="-395288" eaLnBrk="1" hangingPunct="1">
              <a:lnSpc>
                <a:spcPct val="80000"/>
              </a:lnSpc>
            </a:pPr>
            <a:endParaRPr lang="en-US" altLang="en-US" sz="2800"/>
          </a:p>
          <a:p>
            <a:pPr marL="395288" indent="-395288" eaLnBrk="1" hangingPunct="1">
              <a:lnSpc>
                <a:spcPct val="80000"/>
              </a:lnSpc>
            </a:pPr>
            <a:r>
              <a:rPr lang="en-US" altLang="en-US" sz="2800"/>
              <a:t>WIMP (Window, Icon, Menu, Pointer)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0560827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/>
              <a:t>Command Language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DOS </a:t>
            </a:r>
            <a:r>
              <a:rPr lang="en-US" sz="2000" dirty="0" err="1" smtClean="0"/>
              <a:t>dan</a:t>
            </a:r>
            <a:r>
              <a:rPr lang="en-US" sz="2000" dirty="0" smtClean="0"/>
              <a:t> UNIX.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000" dirty="0" smtClean="0"/>
              <a:t>User </a:t>
            </a:r>
            <a:r>
              <a:rPr lang="en-US" sz="2000" dirty="0" err="1" smtClean="0"/>
              <a:t>menulis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menunggu</a:t>
            </a:r>
            <a:r>
              <a:rPr lang="en-US" sz="2000" dirty="0" smtClean="0"/>
              <a:t> </a:t>
            </a:r>
            <a:r>
              <a:rPr lang="en-US" sz="2000" dirty="0" err="1" smtClean="0"/>
              <a:t>respon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hasilnya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r>
              <a:rPr lang="en-US" sz="2000" dirty="0" smtClean="0"/>
              <a:t>,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 </a:t>
            </a:r>
            <a:r>
              <a:rPr lang="en-US" sz="2000" dirty="0" err="1" smtClean="0"/>
              <a:t>diterbitkan</a:t>
            </a:r>
            <a:r>
              <a:rPr lang="en-US" sz="2000" dirty="0" smtClean="0"/>
              <a:t>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tindakan</a:t>
            </a:r>
            <a:r>
              <a:rPr lang="en-US" sz="2000" dirty="0" smtClean="0"/>
              <a:t> </a:t>
            </a:r>
            <a:r>
              <a:rPr lang="en-US" sz="2000" dirty="0" err="1" smtClean="0"/>
              <a:t>selanjutnya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ditangan</a:t>
            </a:r>
            <a:r>
              <a:rPr lang="en-US" sz="2000" dirty="0" smtClean="0"/>
              <a:t> user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C:\&gt;DIR			- C:\&gt;copy *.doc A:\LETTER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C:\&gt;DIR *.DOC/s		- C:\DOS&gt;FORMAT A: /</a:t>
            </a:r>
            <a:r>
              <a:rPr lang="en-US" sz="1800" dirty="0" smtClean="0"/>
              <a:t>S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ragam</a:t>
            </a:r>
            <a:r>
              <a:rPr lang="en-US" sz="2000" dirty="0" smtClean="0"/>
              <a:t> yang paling </a:t>
            </a:r>
            <a:r>
              <a:rPr lang="en-US" sz="2000" dirty="0" err="1" smtClean="0"/>
              <a:t>konvensional</a:t>
            </a:r>
            <a:r>
              <a:rPr lang="en-US" sz="2000" dirty="0" smtClean="0"/>
              <a:t>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mengekspersikan</a:t>
            </a:r>
            <a:r>
              <a:rPr lang="en-US" sz="2000" dirty="0" smtClean="0"/>
              <a:t>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kunci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, </a:t>
            </a:r>
            <a:r>
              <a:rPr lang="en-US" sz="2000" dirty="0" err="1" smtClean="0"/>
              <a:t>singkatan</a:t>
            </a:r>
            <a:r>
              <a:rPr lang="en-US" sz="2000" dirty="0" smtClean="0"/>
              <a:t> </a:t>
            </a:r>
            <a:r>
              <a:rPr lang="en-US" sz="2000" dirty="0" err="1" smtClean="0"/>
              <a:t>pendek</a:t>
            </a:r>
            <a:r>
              <a:rPr lang="en-US" sz="2000" dirty="0" smtClean="0"/>
              <a:t>,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tunggal</a:t>
            </a:r>
            <a:r>
              <a:rPr lang="en-US" sz="2000" dirty="0" smtClean="0"/>
              <a:t>, </a:t>
            </a:r>
            <a:r>
              <a:rPr lang="en-US" sz="2000" dirty="0" err="1" smtClean="0"/>
              <a:t>dll</a:t>
            </a:r>
            <a:r>
              <a:rPr lang="en-US" sz="2000" dirty="0" smtClean="0"/>
              <a:t>.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6075182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/>
              <a:t>Command Language (lanj)</a:t>
            </a:r>
          </a:p>
        </p:txBody>
      </p:sp>
      <p:graphicFrame>
        <p:nvGraphicFramePr>
          <p:cNvPr id="16410" name="Group 26"/>
          <p:cNvGraphicFramePr>
            <a:graphicFrameLocks noGrp="1"/>
          </p:cNvGraphicFramePr>
          <p:nvPr>
            <p:ph sz="half" idx="2"/>
          </p:nvPr>
        </p:nvGraphicFramePr>
        <p:xfrm>
          <a:off x="266700" y="2085975"/>
          <a:ext cx="8763000" cy="3429000"/>
        </p:xfrm>
        <a:graphic>
          <a:graphicData uri="http://schemas.openxmlformats.org/drawingml/2006/table">
            <a:tbl>
              <a:tblPr/>
              <a:tblGrid>
                <a:gridCol w="3810000"/>
                <a:gridCol w="4953000"/>
              </a:tblGrid>
              <a:tr h="4548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Keuntungan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Kerugian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41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Luwes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Inisiatif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pada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pengguna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Nyaman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dalam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penciptaannya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Memberdayakan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user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Cepat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Efisien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Akurat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Membutuhkan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pelatihan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yang lama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Membutuhkan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penggunaan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yang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teratur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Beban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ingatan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yang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tinggi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Jelek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dalam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menangani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kesalahan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altLang="en-US"/>
          </a:p>
        </p:txBody>
      </p:sp>
      <p:pic>
        <p:nvPicPr>
          <p:cNvPr id="19471" name="Picture 4" descr="GVMNT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9525"/>
            <a:ext cx="15700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19988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2223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US" altLang="en-US" sz="4400" b="1" dirty="0" err="1"/>
              <a:t>Ragam</a:t>
            </a:r>
            <a:r>
              <a:rPr lang="en-US" altLang="en-US" sz="4400" b="1" dirty="0"/>
              <a:t> Dialog</a:t>
            </a:r>
          </a:p>
        </p:txBody>
      </p:sp>
      <p:pic>
        <p:nvPicPr>
          <p:cNvPr id="2051" name="Picture 5" descr="C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2589213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697023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 b="1"/>
              <a:t>Command Language </a:t>
            </a:r>
            <a:br>
              <a:rPr lang="en-US" altLang="en-US" sz="4000" b="1"/>
            </a:br>
            <a:r>
              <a:rPr lang="en-US" altLang="en-US" sz="4000" b="1"/>
              <a:t>(</a:t>
            </a:r>
            <a:r>
              <a:rPr lang="en-US" altLang="en-US" sz="4000" b="1" i="1"/>
              <a:t>lanj</a:t>
            </a:r>
            <a:r>
              <a:rPr lang="en-US" altLang="en-US" sz="4000" b="1"/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Beberapa pedoman: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/>
              <a:t>Buatlah model eksplisit dari obyek atau tindakan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/>
              <a:t>Pilihlah nama-nama yang penuh arti, spesifik dan jelas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/>
              <a:t>Gunakanlah struktur hirarki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/>
              <a:t>Usahakan struktur yang konsisten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/>
              <a:t>Aturan-aturan penyingkatan harus konsisten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/>
              <a:t>Pertimbangkan pemakaian menu-menu perintah pada tampilan berkecepatan tinggi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/>
              <a:t>Batasi jumlah perintah untuk menjalankan suatu tugas</a:t>
            </a:r>
          </a:p>
        </p:txBody>
      </p:sp>
      <p:pic>
        <p:nvPicPr>
          <p:cNvPr id="20484" name="Picture 4" descr="GVMNT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"/>
            <a:ext cx="15700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462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       Bahasa Alami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300"/>
              <a:t>Sistem harus tunduk dan merespon kalimat-kalimat dan frase-frase pada bahasa alami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Keuntungan: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/>
              <a:t>Mengurangi beban mempelajari sintaks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Kerugian: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/>
              <a:t>Memerlukan dialog klarifikasi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/>
              <a:t>Memerlukan lebih banyak pengetikan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/>
              <a:t>Tidak dapat diprediksi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/>
              <a:t>Tidak Efisien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/>
              <a:t>Tidak jelas/samar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/>
              <a:t>Dapat mempunyai lebih dari satu arti (ambiguous)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/>
              <a:t>Sulit dalam perancangannya</a:t>
            </a:r>
          </a:p>
        </p:txBody>
      </p:sp>
      <p:pic>
        <p:nvPicPr>
          <p:cNvPr id="21508" name="Picture 4" descr="LGA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72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       Bahasa Alami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alami</a:t>
            </a:r>
            <a:r>
              <a:rPr lang="en-US" sz="2800" dirty="0" smtClean="0"/>
              <a:t> :</a:t>
            </a:r>
          </a:p>
          <a:p>
            <a:pPr marL="640080" lvl="1" indent="-27432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/>
              <a:t>“</a:t>
            </a:r>
            <a:r>
              <a:rPr lang="en-US" sz="2400" b="1" dirty="0" err="1"/>
              <a:t>Cetak</a:t>
            </a:r>
            <a:r>
              <a:rPr lang="en-US" sz="2400" b="1" dirty="0"/>
              <a:t> </a:t>
            </a:r>
            <a:r>
              <a:rPr lang="en-US" sz="2400" b="1" dirty="0" err="1"/>
              <a:t>daftar</a:t>
            </a:r>
            <a:r>
              <a:rPr lang="en-US" sz="2400" b="1" dirty="0"/>
              <a:t> </a:t>
            </a:r>
            <a:r>
              <a:rPr lang="en-US" sz="2400" b="1" dirty="0" err="1"/>
              <a:t>semua</a:t>
            </a:r>
            <a:r>
              <a:rPr lang="en-US" sz="2400" b="1" dirty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 yang </a:t>
            </a:r>
            <a:r>
              <a:rPr lang="en-US" sz="2400" b="1" dirty="0" err="1"/>
              <a:t>mempunyai</a:t>
            </a:r>
            <a:r>
              <a:rPr lang="en-US" sz="2400" b="1" dirty="0"/>
              <a:t> IP semester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besar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3.0”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Perintah</a:t>
            </a:r>
            <a:r>
              <a:rPr lang="en-US" sz="2800" dirty="0" smtClean="0"/>
              <a:t> script :</a:t>
            </a:r>
          </a:p>
          <a:p>
            <a:pPr marL="640080" lvl="1" indent="-27432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i="1" dirty="0"/>
              <a:t>	</a:t>
            </a:r>
            <a:r>
              <a:rPr lang="en-US" sz="2400" b="1" i="1" dirty="0"/>
              <a:t>While not </a:t>
            </a:r>
            <a:r>
              <a:rPr lang="en-US" sz="2400" b="1" i="1" dirty="0" err="1"/>
              <a:t>eof</a:t>
            </a:r>
            <a:r>
              <a:rPr lang="en-US" sz="2400" b="1" i="1" dirty="0"/>
              <a:t> (T) do</a:t>
            </a:r>
          </a:p>
          <a:p>
            <a:pPr marL="320040" indent="-32004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/>
              <a:t>		begin</a:t>
            </a:r>
          </a:p>
          <a:p>
            <a:pPr marL="320040" indent="-32004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/>
              <a:t>			</a:t>
            </a:r>
            <a:r>
              <a:rPr lang="en-US" sz="2400" b="1" i="1" dirty="0" err="1"/>
              <a:t>readln</a:t>
            </a:r>
            <a:r>
              <a:rPr lang="en-US" sz="2400" b="1" i="1" dirty="0"/>
              <a:t>(T,S);</a:t>
            </a:r>
          </a:p>
          <a:p>
            <a:pPr marL="320040" indent="-32004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/>
              <a:t>			if </a:t>
            </a:r>
            <a:r>
              <a:rPr lang="en-US" sz="2400" b="1" i="1" dirty="0" err="1"/>
              <a:t>S.IpSem</a:t>
            </a:r>
            <a:r>
              <a:rPr lang="en-US" sz="2400" b="1" i="1" dirty="0"/>
              <a:t> &lt; 3.0 then</a:t>
            </a:r>
          </a:p>
          <a:p>
            <a:pPr marL="320040" indent="-32004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/>
              <a:t>				</a:t>
            </a:r>
            <a:r>
              <a:rPr lang="en-US" sz="2400" b="1" i="1" dirty="0" err="1"/>
              <a:t>writeln</a:t>
            </a:r>
            <a:r>
              <a:rPr lang="en-US" sz="2400" b="1" i="1" dirty="0"/>
              <a:t>(</a:t>
            </a:r>
            <a:r>
              <a:rPr lang="en-US" sz="2400" b="1" i="1" dirty="0" err="1"/>
              <a:t>S.NamaMahaiswa</a:t>
            </a:r>
            <a:r>
              <a:rPr lang="en-US" sz="2400" b="1" i="1" dirty="0"/>
              <a:t>);</a:t>
            </a:r>
          </a:p>
          <a:p>
            <a:pPr marL="320040" indent="-32004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/>
              <a:t>		end;</a:t>
            </a:r>
            <a:endParaRPr lang="en-US" sz="2400" b="1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</p:txBody>
      </p:sp>
      <p:pic>
        <p:nvPicPr>
          <p:cNvPr id="22532" name="Picture 4" descr="LGA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64128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Manipulasi Langsung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000"/>
              <a:t>User berinteraksi secara langsung dengan obyek pada layar grafis sementara sistem menyediakan umpan balik yang cepat pada user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sz="half" idx="2"/>
          </p:nvPr>
        </p:nvGraphicFramePr>
        <p:xfrm>
          <a:off x="685800" y="2514600"/>
          <a:ext cx="8001000" cy="3840436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396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Keuntungan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Kerugian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3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Mempunyai analogi yang jelas dengan suatu pekerjaan nyata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Mengurangi waktu pembelajaran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Memberikan tantangan untuk eksplorasi pekerjaan yang nyata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Penampilan visual yang bagus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Mudah dioperasikan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Tersedianya berbagai perangkat bantu untuk merancang ragam dialog manipulasi langsung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Memerlukan program yang rumit dan berukuran besar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Memerlukan tampilan grafis berkinerja tinggi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Memerlukan peranti masukan seperti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mouse, trackball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dll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Memerlukan perancangan tampilan dengan kualifikasi tertentu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1122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/>
              <a:t>Contoh Manipulasi Langsung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36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990600"/>
            <a:ext cx="8686800" cy="5638800"/>
          </a:xfrm>
        </p:spPr>
      </p:pic>
    </p:spTree>
    <p:extLst>
      <p:ext uri="{BB962C8B-B14F-4D97-AF65-F5344CB8AC3E}">
        <p14:creationId xmlns:p14="http://schemas.microsoft.com/office/powerpoint/2010/main" val="11137577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Sistem Menu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/>
              <a:t>Pengguna menentukan satu dari sejumlah pilihan pada daftar, kemudian menerapkan sintaks untuk mengindikasikan pilihan, menegaskan pilihan, memulai aksi dan mengamati hasilnya</a:t>
            </a:r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 </a:t>
            </a:r>
          </a:p>
          <a:p>
            <a:pPr eaLnBrk="1" hangingPunct="1">
              <a:buFontTx/>
              <a:buNone/>
            </a:pPr>
            <a:endParaRPr lang="en-US" altLang="en-US" sz="1800"/>
          </a:p>
        </p:txBody>
      </p:sp>
      <p:graphicFrame>
        <p:nvGraphicFramePr>
          <p:cNvPr id="23573" name="Group 21"/>
          <p:cNvGraphicFramePr>
            <a:graphicFrameLocks noGrp="1"/>
          </p:cNvGraphicFramePr>
          <p:nvPr>
            <p:ph sz="half" idx="2"/>
          </p:nvPr>
        </p:nvGraphicFramePr>
        <p:xfrm>
          <a:off x="533400" y="2971800"/>
          <a:ext cx="8001000" cy="2621216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396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Keuntungan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Kerugian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4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Proses belajar singkat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Mengurangi pengetikan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Kesalahan mudah diatasi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Struktur terdefinisi dengan baik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Beban memori rendah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Perancangannya mudah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Proses sedikit lambat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Menghabiskan ruang layar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Kurang cocok untuk aktivitas pemasukan 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Memerlukan kecepatan tampilan yang tinggi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30985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Sistem Menu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20040" indent="-32004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err="1"/>
              <a:t>Sistem</a:t>
            </a:r>
            <a:r>
              <a:rPr lang="en-US" sz="2000" dirty="0"/>
              <a:t> menu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ragam</a:t>
            </a:r>
            <a:r>
              <a:rPr lang="en-US" sz="2000" dirty="0"/>
              <a:t> dialog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fasilitas</a:t>
            </a:r>
            <a:r>
              <a:rPr lang="en-US" sz="2000" dirty="0"/>
              <a:t> yang </a:t>
            </a:r>
            <a:r>
              <a:rPr lang="en-US" sz="2000" dirty="0" err="1"/>
              <a:t>dimiliki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program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</a:t>
            </a:r>
          </a:p>
          <a:p>
            <a:pPr marL="320040" indent="-32004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2000" dirty="0"/>
          </a:p>
          <a:p>
            <a:pPr marL="320040" indent="-32004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program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fasilitas</a:t>
            </a:r>
            <a:endParaRPr lang="en-US" sz="2000" dirty="0"/>
          </a:p>
          <a:p>
            <a:pPr marL="320040" indent="-32004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2000" dirty="0"/>
          </a:p>
          <a:p>
            <a:pPr marL="320040" indent="-32004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fasilitas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,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r>
              <a:rPr lang="en-US" sz="2000" dirty="0"/>
              <a:t> monitor,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menyulitkan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menghapalkan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navigasi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menu-menu yang </a:t>
            </a:r>
            <a:r>
              <a:rPr lang="en-US" sz="2000" dirty="0" err="1"/>
              <a:t>tersedia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program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marL="320040" indent="-32004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2000" dirty="0"/>
          </a:p>
          <a:p>
            <a:pPr marL="320040" indent="-32004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penampilan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menu yang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menu </a:t>
            </a:r>
            <a:r>
              <a:rPr lang="en-US" sz="2000" dirty="0" err="1"/>
              <a:t>tarik</a:t>
            </a:r>
            <a:r>
              <a:rPr lang="en-US" sz="2000" dirty="0"/>
              <a:t> (</a:t>
            </a:r>
            <a:r>
              <a:rPr lang="en-US" sz="2000" i="1" dirty="0" err="1"/>
              <a:t>pulldown</a:t>
            </a:r>
            <a:r>
              <a:rPr lang="en-US" sz="2000" i="1" dirty="0"/>
              <a:t> menu</a:t>
            </a:r>
            <a:r>
              <a:rPr lang="en-US" sz="2000" dirty="0"/>
              <a:t> </a:t>
            </a:r>
            <a:r>
              <a:rPr lang="en-US" sz="2000" dirty="0" err="1"/>
              <a:t>atan</a:t>
            </a:r>
            <a:r>
              <a:rPr lang="en-US" sz="2000" dirty="0"/>
              <a:t> </a:t>
            </a:r>
            <a:r>
              <a:rPr lang="en-US" sz="2000" i="1" dirty="0"/>
              <a:t>pop-up menu</a:t>
            </a:r>
            <a:r>
              <a:rPr lang="en-US" sz="2000" dirty="0"/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/>
              <a:t> </a:t>
            </a:r>
          </a:p>
          <a:p>
            <a:pPr eaLnBrk="1" hangingPunct="1">
              <a:buFontTx/>
              <a:buNone/>
              <a:defRPr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4176179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600" b="1"/>
              <a:t>Sistem Menu Datar</a:t>
            </a:r>
          </a:p>
        </p:txBody>
      </p:sp>
      <p:graphicFrame>
        <p:nvGraphicFramePr>
          <p:cNvPr id="25618" name="Group 18"/>
          <p:cNvGraphicFramePr>
            <a:graphicFrameLocks noGrp="1"/>
          </p:cNvGraphicFramePr>
          <p:nvPr>
            <p:ph type="tbl" idx="1"/>
          </p:nvPr>
        </p:nvGraphicFramePr>
        <p:xfrm>
          <a:off x="1752600" y="1295400"/>
          <a:ext cx="5562600" cy="4959350"/>
        </p:xfrm>
        <a:graphic>
          <a:graphicData uri="http://schemas.openxmlformats.org/drawingml/2006/table">
            <a:tbl>
              <a:tblPr/>
              <a:tblGrid>
                <a:gridCol w="5562600"/>
              </a:tblGrid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Sistem Informasi Akademik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[A] Registrasi Mahasiswa Baru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[B] Registrasi Mahasiswa Lama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[C] Edit Data Mahasiswa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[D] Edit Mata Kuliah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[E] Cetak KHS/KRS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[F] Cetak Presensi Kuliah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[G] Selesai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Pilih salah satu: _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1690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3349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/>
              <a:t>Sistem Menu Tarik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4582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99053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/>
              <a:t>Sistem Menu Tarik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33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65313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 b="1"/>
              <a:t>Dialog Manusia-</a:t>
            </a:r>
            <a:br>
              <a:rPr lang="en-US" altLang="en-US" sz="4000" b="1"/>
            </a:br>
            <a:r>
              <a:rPr lang="en-US" altLang="en-US" sz="4000" b="1"/>
              <a:t>Komputer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/>
              <a:t>Pengertian dialog:</a:t>
            </a:r>
            <a:endParaRPr lang="en-US" altLang="en-US"/>
          </a:p>
          <a:p>
            <a:pPr eaLnBrk="1" hangingPunct="1"/>
            <a:r>
              <a:rPr lang="en-US" altLang="en-US" b="1"/>
              <a:t>Umum, </a:t>
            </a:r>
            <a:r>
              <a:rPr lang="en-US" altLang="en-US"/>
              <a:t>dialog adalah proses komunikasi antara 2 atau lebih agen, dalam dialog makna harus dipertimbangkan agar memenuhi kaidah semantis dan pragmatis</a:t>
            </a:r>
          </a:p>
          <a:p>
            <a:pPr eaLnBrk="1" hangingPunct="1"/>
            <a:r>
              <a:rPr lang="en-US" altLang="en-US" b="1"/>
              <a:t>IMK</a:t>
            </a:r>
            <a:r>
              <a:rPr lang="en-US" altLang="en-US"/>
              <a:t>, dialog adalah pertukaran instruksi dan informasi yang mengambil tempat antara user dan sistem komputer</a:t>
            </a:r>
            <a:endParaRPr lang="en-US" altLang="en-US" b="1"/>
          </a:p>
        </p:txBody>
      </p:sp>
      <p:pic>
        <p:nvPicPr>
          <p:cNvPr id="3076" name="Picture 5" descr="HACKR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"/>
            <a:ext cx="24384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98518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b="1"/>
              <a:t>Borang Isian (Form Fill-In)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153400" cy="4830763"/>
          </a:xfrm>
        </p:spPr>
        <p:txBody>
          <a:bodyPr/>
          <a:lstStyle/>
          <a:p>
            <a:pPr eaLnBrk="1" hangingPunct="1"/>
            <a:r>
              <a:rPr lang="en-US" altLang="en-US" sz="2000"/>
              <a:t>Pengguna melihat suatu tampilan medan yang berhubungan satu sama lainnya, kursor dipindahkan sepanjang medan-medan yang ada selanjutnya data diisikan pada medan yang dikehendaki</a:t>
            </a:r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  <p:graphicFrame>
        <p:nvGraphicFramePr>
          <p:cNvPr id="29720" name="Group 24"/>
          <p:cNvGraphicFramePr>
            <a:graphicFrameLocks noGrp="1"/>
          </p:cNvGraphicFramePr>
          <p:nvPr>
            <p:ph sz="half" idx="2"/>
          </p:nvPr>
        </p:nvGraphicFramePr>
        <p:xfrm>
          <a:off x="609600" y="2514600"/>
          <a:ext cx="8077200" cy="3292475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Keuntungan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Kerugian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Proses pemasukan datanya relatif mudah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Perlu sedikit pelatihan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Beban memori rendah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Strukturnya jelas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Tersedia berbagai piranti bantu desain tampilan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Perancangannya mudah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Menghabiskan ruang layar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Tidak cocok untuk pemilihan instruksi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Memerlukan pengontrol kursor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Mekanisme navigasi tidak jelas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Sering kali cukup lambat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87827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/>
              <a:t>Contoh Borang Isian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44500" y="1066800"/>
          <a:ext cx="82534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Bitmap Image" r:id="rId3" imgW="6087325" imgH="3990476" progId="Paint.Picture">
                  <p:embed/>
                </p:oleObj>
              </mc:Choice>
              <mc:Fallback>
                <p:oleObj name="Bitmap Image" r:id="rId3" imgW="6087325" imgH="39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4000"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066800"/>
                        <a:ext cx="82534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71130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WIMP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4525962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altLang="en-US"/>
              <a:t>WIMP adalah ragam interaksi yang berbasis pada:</a:t>
            </a:r>
          </a:p>
          <a:p>
            <a:pPr lvl="1" algn="just" eaLnBrk="1" hangingPunct="1"/>
            <a:r>
              <a:rPr lang="en-US" altLang="en-US"/>
              <a:t>Window</a:t>
            </a:r>
          </a:p>
          <a:p>
            <a:pPr lvl="1" algn="just" eaLnBrk="1" hangingPunct="1"/>
            <a:r>
              <a:rPr lang="en-US" altLang="en-US"/>
              <a:t>Icon</a:t>
            </a:r>
          </a:p>
          <a:p>
            <a:pPr lvl="1" algn="just" eaLnBrk="1" hangingPunct="1"/>
            <a:r>
              <a:rPr lang="en-US" altLang="en-US"/>
              <a:t>Menu</a:t>
            </a:r>
          </a:p>
          <a:p>
            <a:pPr lvl="1" algn="just" eaLnBrk="1" hangingPunct="1"/>
            <a:r>
              <a:rPr lang="en-US" altLang="en-US"/>
              <a:t>Pointer / Pull Up (Down)</a:t>
            </a:r>
          </a:p>
          <a:p>
            <a:pPr lvl="1" algn="just" eaLnBrk="1" hangingPunct="1"/>
            <a:endParaRPr lang="en-US" altLang="en-US"/>
          </a:p>
          <a:p>
            <a:pPr algn="just" eaLnBrk="1" hangingPunct="1"/>
            <a:r>
              <a:rPr lang="en-US" altLang="en-US"/>
              <a:t>Merupakan ragam </a:t>
            </a:r>
            <a:r>
              <a:rPr lang="en-US" altLang="en-US" i="1"/>
              <a:t>default</a:t>
            </a:r>
            <a:r>
              <a:rPr lang="en-US" altLang="en-US"/>
              <a:t> dari sebagian besar aplikasi sistem komputer saat ini.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 </a:t>
            </a:r>
          </a:p>
          <a:p>
            <a:pPr eaLnBrk="1" hangingPunct="1"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5466319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WINDOW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4906962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500"/>
              <a:t>Adalah area pada layar yang mempunyai sifat seperti terminal yang independent.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50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500"/>
              <a:t>Dapat terdiri dari teks atau grafis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50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500"/>
              <a:t>Dapat saling </a:t>
            </a:r>
            <a:r>
              <a:rPr lang="en-US" altLang="en-US" sz="2500" i="1"/>
              <a:t>overlap</a:t>
            </a:r>
            <a:r>
              <a:rPr lang="en-US" altLang="en-US" sz="2500"/>
              <a:t> dan menutupi yang lain.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50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500"/>
              <a:t>Fasilitas </a:t>
            </a:r>
            <a:r>
              <a:rPr lang="en-US" altLang="en-US" sz="2500" i="1"/>
              <a:t>scrollbars</a:t>
            </a:r>
            <a:r>
              <a:rPr lang="en-US" altLang="en-US" sz="2500"/>
              <a:t> memungkinkan pengguna untuk menggerakkan isi window ke atas-bawah atau menyamping.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50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500"/>
              <a:t>Ada </a:t>
            </a:r>
            <a:r>
              <a:rPr lang="en-US" altLang="en-US" sz="2500" i="1"/>
              <a:t>title bars</a:t>
            </a:r>
            <a:r>
              <a:rPr lang="en-US" altLang="en-US" sz="2500"/>
              <a:t> yang menunjukkan nama window</a:t>
            </a:r>
          </a:p>
          <a:p>
            <a:pPr algn="just" eaLnBrk="1" hangingPunct="1">
              <a:buFontTx/>
              <a:buNone/>
            </a:pPr>
            <a:r>
              <a:rPr lang="en-US" altLang="en-US" sz="1800"/>
              <a:t> </a:t>
            </a:r>
          </a:p>
          <a:p>
            <a:pPr algn="just" eaLnBrk="1" hangingPunct="1"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14520635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ICON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4906962"/>
          </a:xfrm>
        </p:spPr>
        <p:txBody>
          <a:bodyPr/>
          <a:lstStyle/>
          <a:p>
            <a:pPr algn="just" eaLnBrk="1" hangingPunct="1"/>
            <a:r>
              <a:rPr lang="en-US" altLang="en-US" sz="2500"/>
              <a:t>Berupa lukisan atau gambar berukuran kecil.</a:t>
            </a:r>
          </a:p>
          <a:p>
            <a:pPr algn="just" eaLnBrk="1" hangingPunct="1"/>
            <a:endParaRPr lang="en-US" altLang="en-US" sz="2500"/>
          </a:p>
          <a:p>
            <a:pPr algn="just" eaLnBrk="1" hangingPunct="1"/>
            <a:r>
              <a:rPr lang="en-US" altLang="en-US" sz="2500"/>
              <a:t>Mewakili suatu obyek dalam antarmuka, dapat suatu </a:t>
            </a:r>
            <a:r>
              <a:rPr lang="en-US" altLang="en-US" sz="2500" i="1"/>
              <a:t>window</a:t>
            </a:r>
            <a:r>
              <a:rPr lang="en-US" altLang="en-US" sz="2500"/>
              <a:t> atau tindakan.</a:t>
            </a:r>
          </a:p>
          <a:p>
            <a:pPr algn="just" eaLnBrk="1" hangingPunct="1"/>
            <a:endParaRPr lang="en-US" altLang="en-US" sz="2500" i="1"/>
          </a:p>
          <a:p>
            <a:pPr algn="just" eaLnBrk="1" hangingPunct="1"/>
            <a:r>
              <a:rPr lang="en-US" altLang="en-US" sz="2500" i="1"/>
              <a:t>Window</a:t>
            </a:r>
            <a:r>
              <a:rPr lang="en-US" altLang="en-US" sz="2500"/>
              <a:t> dapat ditutup menjadi semacam representasi kecil, sehingga dapat memuat/mengaktifkan  banyak </a:t>
            </a:r>
            <a:r>
              <a:rPr lang="en-US" altLang="en-US" sz="2500" i="1"/>
              <a:t>window</a:t>
            </a:r>
            <a:r>
              <a:rPr lang="en-US" altLang="en-US" sz="2500"/>
              <a:t>.</a:t>
            </a:r>
          </a:p>
          <a:p>
            <a:pPr algn="just" eaLnBrk="1" hangingPunct="1"/>
            <a:endParaRPr lang="en-US" altLang="en-US" sz="2500"/>
          </a:p>
          <a:p>
            <a:pPr algn="just" eaLnBrk="1" hangingPunct="1"/>
            <a:r>
              <a:rPr lang="en-US" altLang="en-US" sz="2500"/>
              <a:t>Icon dapat bervariasi, mulai dari simbol yang abstrak sampai gambaran  realitas. </a:t>
            </a:r>
          </a:p>
          <a:p>
            <a:pPr algn="just" eaLnBrk="1" hangingPunct="1"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017496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MENUS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3687762"/>
          </a:xfrm>
        </p:spPr>
        <p:txBody>
          <a:bodyPr/>
          <a:lstStyle/>
          <a:p>
            <a:pPr algn="just" eaLnBrk="1" hangingPunct="1"/>
            <a:r>
              <a:rPr lang="en-US" altLang="en-US" sz="2500"/>
              <a:t>Berupa pilihan operasi atau fungsi yang disediakan pada layar.</a:t>
            </a:r>
          </a:p>
          <a:p>
            <a:pPr algn="just" eaLnBrk="1" hangingPunct="1"/>
            <a:endParaRPr lang="en-US" altLang="en-US" sz="2500"/>
          </a:p>
          <a:p>
            <a:pPr algn="just" eaLnBrk="1" hangingPunct="1"/>
            <a:r>
              <a:rPr lang="en-US" altLang="en-US" sz="2500"/>
              <a:t>Pemilihan dilakukan dengan menggunakan pointer.</a:t>
            </a:r>
          </a:p>
          <a:p>
            <a:pPr algn="just" eaLnBrk="1" hangingPunct="1"/>
            <a:endParaRPr lang="en-US" altLang="en-US" sz="2500"/>
          </a:p>
          <a:p>
            <a:pPr algn="just" eaLnBrk="1" hangingPunct="1"/>
            <a:r>
              <a:rPr lang="en-US" altLang="en-US" sz="2500"/>
              <a:t>Kelemahan: menu dapat memakan ruang layar.</a:t>
            </a:r>
          </a:p>
          <a:p>
            <a:pPr algn="just" eaLnBrk="1" hangingPunct="1"/>
            <a:endParaRPr lang="en-US" altLang="en-US" sz="2500"/>
          </a:p>
          <a:p>
            <a:pPr algn="just" eaLnBrk="1" hangingPunct="1"/>
            <a:r>
              <a:rPr lang="en-US" altLang="en-US" sz="2500"/>
              <a:t>Solusi: menu hanya muncul saat dibutuhkan.</a:t>
            </a:r>
          </a:p>
          <a:p>
            <a:pPr algn="just" eaLnBrk="1" hangingPunct="1"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83682054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MENUS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4906962"/>
          </a:xfrm>
        </p:spPr>
        <p:txBody>
          <a:bodyPr/>
          <a:lstStyle/>
          <a:p>
            <a:pPr algn="just" eaLnBrk="1" hangingPunct="1"/>
            <a:r>
              <a:rPr lang="en-US" altLang="en-US" sz="2500"/>
              <a:t>Berupa pilihan operasi atau fungsi yang disediakan pada layar.</a:t>
            </a:r>
          </a:p>
          <a:p>
            <a:pPr algn="just" eaLnBrk="1" hangingPunct="1"/>
            <a:endParaRPr lang="en-US" altLang="en-US" sz="2500"/>
          </a:p>
          <a:p>
            <a:pPr algn="just" eaLnBrk="1" hangingPunct="1"/>
            <a:r>
              <a:rPr lang="en-US" altLang="en-US" sz="2500"/>
              <a:t>Pemilihan dilakukan dengan menggunakan pointer.</a:t>
            </a:r>
          </a:p>
          <a:p>
            <a:pPr algn="just" eaLnBrk="1" hangingPunct="1"/>
            <a:endParaRPr lang="en-US" altLang="en-US" sz="2500"/>
          </a:p>
          <a:p>
            <a:pPr algn="just" eaLnBrk="1" hangingPunct="1"/>
            <a:r>
              <a:rPr lang="en-US" altLang="en-US" sz="2500"/>
              <a:t>Kelemahan: menu dapat memakan ruang layar.</a:t>
            </a:r>
          </a:p>
          <a:p>
            <a:pPr algn="just" eaLnBrk="1" hangingPunct="1"/>
            <a:endParaRPr lang="en-US" altLang="en-US" sz="2500"/>
          </a:p>
          <a:p>
            <a:pPr algn="just" eaLnBrk="1" hangingPunct="1"/>
            <a:r>
              <a:rPr lang="en-US" altLang="en-US" sz="2500"/>
              <a:t>Solusi: menu hanya muncul saat dibutuhkan.</a:t>
            </a:r>
          </a:p>
          <a:p>
            <a:pPr algn="just" eaLnBrk="1" hangingPunct="1"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7247880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POINTER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4906962"/>
          </a:xfrm>
        </p:spPr>
        <p:txBody>
          <a:bodyPr/>
          <a:lstStyle/>
          <a:p>
            <a:pPr algn="just" eaLnBrk="1" hangingPunct="1"/>
            <a:r>
              <a:rPr lang="en-US" altLang="en-US" sz="2400"/>
              <a:t>Merupakan komponen penting. Ragam WIMP bertumpu pada proses penunjukkan dan pemilihan sesuatu.</a:t>
            </a:r>
          </a:p>
          <a:p>
            <a:pPr algn="just" eaLnBrk="1" hangingPunct="1"/>
            <a:endParaRPr lang="en-US" altLang="en-US" sz="2400"/>
          </a:p>
          <a:p>
            <a:pPr algn="just" eaLnBrk="1" hangingPunct="1"/>
            <a:r>
              <a:rPr lang="en-US" altLang="en-US" sz="2400"/>
              <a:t>Biasanya dilakukan dengan menggunakan mouse.</a:t>
            </a:r>
          </a:p>
          <a:p>
            <a:pPr algn="just" eaLnBrk="1" hangingPunct="1"/>
            <a:endParaRPr lang="en-US" altLang="en-US" sz="2400"/>
          </a:p>
          <a:p>
            <a:pPr algn="just" eaLnBrk="1" hangingPunct="1"/>
            <a:r>
              <a:rPr lang="en-US" altLang="en-US" sz="2400"/>
              <a:t>Juga dapat menggunakan </a:t>
            </a:r>
            <a:r>
              <a:rPr lang="en-US" altLang="en-US" sz="2400" i="1"/>
              <a:t>joystick</a:t>
            </a:r>
            <a:r>
              <a:rPr lang="en-US" altLang="en-US" sz="2400"/>
              <a:t>, </a:t>
            </a:r>
            <a:r>
              <a:rPr lang="en-US" altLang="en-US" sz="2400" i="1"/>
              <a:t>trackball</a:t>
            </a:r>
            <a:r>
              <a:rPr lang="en-US" altLang="en-US" sz="2400"/>
              <a:t>, atau tombol panah pada keyboard.</a:t>
            </a:r>
          </a:p>
          <a:p>
            <a:pPr algn="just" eaLnBrk="1" hangingPunct="1">
              <a:buFontTx/>
              <a:buNone/>
            </a:pPr>
            <a:endParaRPr lang="en-US" altLang="en-US" sz="1800"/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44775" y="4495800"/>
          <a:ext cx="36607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Picture" r:id="rId3" imgW="1666875" imgH="971550" progId="Word.Picture.8">
                  <p:embed/>
                </p:oleObj>
              </mc:Choice>
              <mc:Fallback>
                <p:oleObj name="Picture" r:id="rId3" imgW="1666875" imgH="971550" progId="Word.Picture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495800"/>
                        <a:ext cx="3660775" cy="21336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53707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en-US" altLang="en-US" sz="4000" b="1"/>
              <a:t>Aturan dalam </a:t>
            </a:r>
            <a:br>
              <a:rPr lang="en-US" altLang="en-US" sz="4000" b="1"/>
            </a:br>
            <a:r>
              <a:rPr lang="en-US" altLang="en-US" sz="4000" b="1"/>
              <a:t>Perancangan Dialog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Pegang teguh konsistensi</a:t>
            </a:r>
          </a:p>
          <a:p>
            <a:pPr eaLnBrk="1" hangingPunct="1"/>
            <a:r>
              <a:rPr lang="en-US" altLang="en-US"/>
              <a:t>Sediakan </a:t>
            </a:r>
            <a:r>
              <a:rPr lang="en-US" altLang="en-US" i="1"/>
              <a:t>shortcut</a:t>
            </a:r>
            <a:r>
              <a:rPr lang="en-US" altLang="en-US"/>
              <a:t> bagi pengguna aktif</a:t>
            </a:r>
          </a:p>
          <a:p>
            <a:pPr eaLnBrk="1" hangingPunct="1"/>
            <a:r>
              <a:rPr lang="en-US" altLang="en-US"/>
              <a:t>Sediakan </a:t>
            </a:r>
            <a:r>
              <a:rPr lang="en-US" altLang="en-US" i="1"/>
              <a:t>feedback</a:t>
            </a:r>
            <a:r>
              <a:rPr lang="en-US" altLang="en-US"/>
              <a:t> yang informatif</a:t>
            </a:r>
          </a:p>
          <a:p>
            <a:pPr eaLnBrk="1" hangingPunct="1"/>
            <a:r>
              <a:rPr lang="en-US" altLang="en-US"/>
              <a:t>Sediakan </a:t>
            </a:r>
            <a:r>
              <a:rPr lang="en-US" altLang="en-US" i="1"/>
              <a:t>error handling</a:t>
            </a:r>
            <a:r>
              <a:rPr lang="en-US" altLang="en-US"/>
              <a:t> yang mudah</a:t>
            </a:r>
          </a:p>
          <a:p>
            <a:pPr eaLnBrk="1" hangingPunct="1"/>
            <a:r>
              <a:rPr lang="en-US" altLang="en-US"/>
              <a:t>Ijinkan pembatalan aksi</a:t>
            </a:r>
          </a:p>
          <a:p>
            <a:pPr eaLnBrk="1" hangingPunct="1"/>
            <a:r>
              <a:rPr lang="en-US" altLang="en-US"/>
              <a:t>Sediakan fasilitas bantuan (</a:t>
            </a:r>
            <a:r>
              <a:rPr lang="en-US" altLang="en-US" i="1"/>
              <a:t>help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Kurangi beban ingatan jangka pendek</a:t>
            </a:r>
          </a:p>
        </p:txBody>
      </p:sp>
      <p:pic>
        <p:nvPicPr>
          <p:cNvPr id="4100" name="Picture 5" descr="HACKR0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20574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74187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 eaLnBrk="1" hangingPunct="1"/>
            <a:r>
              <a:rPr lang="en-US" altLang="en-US" sz="4000" b="1"/>
              <a:t>Pegang Teguh Konsistensi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Informasi disusun dalam formulir-formulir, nama-nama dan susunan menu, ukuran dan bentuk dari ikon, dll, semuanya harus konsisten diseluruh sistem</a:t>
            </a:r>
          </a:p>
          <a:p>
            <a:pPr lvl="1" eaLnBrk="1" hangingPunct="1"/>
            <a:r>
              <a:rPr lang="en-US" altLang="en-US" sz="2400"/>
              <a:t>Konsisten mengijinkan banyak aksi menjadi otomatis</a:t>
            </a:r>
          </a:p>
          <a:p>
            <a:pPr lvl="1" eaLnBrk="1" hangingPunct="1"/>
            <a:r>
              <a:rPr lang="en-US" altLang="en-US" sz="2400"/>
              <a:t>Jika ada aplikasi baru hadir dengan fungsi yang berbeda akan menyebabkan user harus mempelajari kembali operasi-operasi yang dilakukan</a:t>
            </a:r>
          </a:p>
          <a:p>
            <a:pPr lvl="1" eaLnBrk="1" hangingPunct="1"/>
            <a:r>
              <a:rPr lang="en-US" altLang="en-US" sz="2400"/>
              <a:t>Mis: konsistensi di dalam menu bar untuk </a:t>
            </a:r>
            <a:r>
              <a:rPr lang="en-US" altLang="en-US" sz="2400" i="1"/>
              <a:t>File, Edit</a:t>
            </a:r>
            <a:r>
              <a:rPr lang="en-US" altLang="en-US" sz="2400"/>
              <a:t> dan </a:t>
            </a:r>
            <a:r>
              <a:rPr lang="en-US" altLang="en-US" sz="2400" i="1"/>
              <a:t>Format</a:t>
            </a:r>
          </a:p>
        </p:txBody>
      </p:sp>
      <p:pic>
        <p:nvPicPr>
          <p:cNvPr id="5124" name="Picture 4" descr="HACKR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53000"/>
            <a:ext cx="218281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30129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 b="1"/>
              <a:t>Sediakan Short Cut Bagi Pengguna Aktif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086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User yang bekerja dengan satu aplikasi dalam seluruh waktunya akan menginginkan penghematan waktu dengan memanfaatkan </a:t>
            </a:r>
            <a:r>
              <a:rPr lang="en-US" altLang="en-US" sz="2400" i="1"/>
              <a:t>short cut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User mulai hilang kesabaran dengan urutan menu panjang ketika mereka sudah tahu pasti apa yang mereka kerjakan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Short cut keys</a:t>
            </a:r>
            <a:r>
              <a:rPr lang="en-US" altLang="en-US" sz="2400"/>
              <a:t> dapat mereduksi jumlah interaksi untuk tugas yang diberikan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Designer dapat menyediakan fasilitas makro bagi user untuk membuat </a:t>
            </a:r>
            <a:r>
              <a:rPr lang="en-US" altLang="en-US" sz="2400" i="1"/>
              <a:t>short cuts</a:t>
            </a:r>
            <a:r>
              <a:rPr lang="en-US" altLang="en-US" sz="2400"/>
              <a:t> bagi dirinya sendiri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Dengan </a:t>
            </a:r>
            <a:r>
              <a:rPr lang="en-US" altLang="en-US" sz="2400" i="1"/>
              <a:t>short cut</a:t>
            </a:r>
            <a:r>
              <a:rPr lang="en-US" altLang="en-US" sz="2400"/>
              <a:t> membuat user lebih produktif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lum bright="-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14382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68668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/>
              <a:t>Sediakan Feedback yang Informatif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Setiap aksi dari user harus ada feedback dari komputer untuk menunjukkan hasil dari aksi tersebut</a:t>
            </a:r>
          </a:p>
          <a:p>
            <a:pPr lvl="1" eaLnBrk="1" hangingPunct="1"/>
            <a:r>
              <a:rPr lang="en-US" altLang="en-US" sz="2400"/>
              <a:t>Mis: jika user meng-”click” sebuah button harus secara visual ada perubahan bentuk atau bisa berupa bunyi yang mengindikasikan komputer telah meresponnya</a:t>
            </a:r>
          </a:p>
          <a:p>
            <a:pPr lvl="1" eaLnBrk="1" hangingPunct="1"/>
            <a:r>
              <a:rPr lang="en-US" altLang="en-US" sz="2400"/>
              <a:t>Informasi </a:t>
            </a:r>
            <a:r>
              <a:rPr lang="en-US" altLang="en-US" sz="2400" i="1"/>
              <a:t>feedback</a:t>
            </a:r>
            <a:r>
              <a:rPr lang="en-US" altLang="en-US" sz="2400"/>
              <a:t> sangat penting bagi user, mis:</a:t>
            </a:r>
          </a:p>
          <a:p>
            <a:pPr lvl="2" eaLnBrk="1" hangingPunct="1"/>
            <a:r>
              <a:rPr lang="en-US" altLang="en-US" sz="2000"/>
              <a:t>Jika komputer sedang melakukan proses tertentu, maka perlu ada informasi</a:t>
            </a:r>
          </a:p>
          <a:p>
            <a:pPr lvl="2" eaLnBrk="1" hangingPunct="1">
              <a:buFontTx/>
              <a:buNone/>
            </a:pPr>
            <a:endParaRPr lang="en-US" altLang="en-US" sz="200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lum bright="-48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150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32449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 b="1"/>
              <a:t>Sediakan Error Handling </a:t>
            </a:r>
            <a:br>
              <a:rPr lang="en-US" altLang="en-US" sz="4000" b="1"/>
            </a:br>
            <a:r>
              <a:rPr lang="en-US" altLang="en-US" sz="4000" b="1"/>
              <a:t>yang Mudah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Error dapat menjadi masalah yang serius, sehingga designer harus mencoba mencegah user membuat error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Ketika errors terjadi perlu cara mengatasinya: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Pesan error harus dinyatakan secara jelas apa kesalahannya dan menerangkan bagaimana kesalahan tersebut terjadi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Hindari pesan yang menakutkan atau menyalahkan user seperti: “FATAL ERROR 2005”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Juga sediakan informasi yang memudahkan untuk mengoreksi error tersebut, mis: “</a:t>
            </a:r>
            <a:r>
              <a:rPr lang="en-US" altLang="en-US" sz="2400" i="1"/>
              <a:t>the date of birth entered is not valid. Check to be sure only numeric characters in appropriate ranges are entered in the date of birth fields….</a:t>
            </a:r>
            <a:r>
              <a:rPr lang="en-US" altLang="en-US" sz="2400"/>
              <a:t>”</a:t>
            </a:r>
          </a:p>
        </p:txBody>
      </p:sp>
      <p:pic>
        <p:nvPicPr>
          <p:cNvPr id="8196" name="Picture 4" descr="HACKR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4800"/>
            <a:ext cx="17256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48522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lum bright="-5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Oval 13"/>
          <p:cNvSpPr>
            <a:spLocks noChangeArrowheads="1"/>
          </p:cNvSpPr>
          <p:nvPr/>
        </p:nvSpPr>
        <p:spPr bwMode="auto">
          <a:xfrm>
            <a:off x="381000" y="4114800"/>
            <a:ext cx="31242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Contoh Error Handling</a:t>
            </a:r>
          </a:p>
        </p:txBody>
      </p:sp>
      <p:sp>
        <p:nvSpPr>
          <p:cNvPr id="9221" name="Line 12"/>
          <p:cNvSpPr>
            <a:spLocks noChangeShapeType="1"/>
          </p:cNvSpPr>
          <p:nvPr/>
        </p:nvSpPr>
        <p:spPr bwMode="auto">
          <a:xfrm flipH="1">
            <a:off x="2362200" y="2895600"/>
            <a:ext cx="12192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Oval 14"/>
          <p:cNvSpPr>
            <a:spLocks noChangeArrowheads="1"/>
          </p:cNvSpPr>
          <p:nvPr/>
        </p:nvSpPr>
        <p:spPr bwMode="auto">
          <a:xfrm>
            <a:off x="3124200" y="2286000"/>
            <a:ext cx="1371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58991836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6240</TotalTime>
  <Words>1623</Words>
  <Application>Microsoft Macintosh PowerPoint</Application>
  <PresentationFormat>On-screen Show (4:3)</PresentationFormat>
  <Paragraphs>271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Brush Script Std</vt:lpstr>
      <vt:lpstr>Cambria</vt:lpstr>
      <vt:lpstr>ＭＳ Ｐゴシック</vt:lpstr>
      <vt:lpstr>Verdana</vt:lpstr>
      <vt:lpstr>Arial</vt:lpstr>
      <vt:lpstr>Calibri</vt:lpstr>
      <vt:lpstr>Wingdings</vt:lpstr>
      <vt:lpstr>Green</vt:lpstr>
      <vt:lpstr>Bitmap Image</vt:lpstr>
      <vt:lpstr>Picture</vt:lpstr>
      <vt:lpstr>Ragam Dialog</vt:lpstr>
      <vt:lpstr>Ragam Dialog</vt:lpstr>
      <vt:lpstr>Dialog Manusia- Komputer</vt:lpstr>
      <vt:lpstr>Aturan dalam  Perancangan Dialog</vt:lpstr>
      <vt:lpstr>Pegang Teguh Konsistensi</vt:lpstr>
      <vt:lpstr>Sediakan Short Cut Bagi Pengguna Aktif</vt:lpstr>
      <vt:lpstr>Sediakan Feedback yang Informatif</vt:lpstr>
      <vt:lpstr>Sediakan Error Handling  yang Mudah</vt:lpstr>
      <vt:lpstr>Contoh Error Handling</vt:lpstr>
      <vt:lpstr>Ijinkan Pembatalan Aksi</vt:lpstr>
      <vt:lpstr>Sediakan Fasilitas Bantuan (Help)</vt:lpstr>
      <vt:lpstr>Kurangi Muatan Short-Term Memory</vt:lpstr>
      <vt:lpstr>Karakteristik Umum Ragam Dialog </vt:lpstr>
      <vt:lpstr>Karakteristik Umum Ragam Dialog (lanj)</vt:lpstr>
      <vt:lpstr>Karakteristik Umum Ragam Dialog (lanj)</vt:lpstr>
      <vt:lpstr>Karakteristik Umum Ragam Dialog (lanj)</vt:lpstr>
      <vt:lpstr>Jenis Ragam Dialog</vt:lpstr>
      <vt:lpstr>Command Language</vt:lpstr>
      <vt:lpstr>Command Language (lanj)</vt:lpstr>
      <vt:lpstr>Command Language  (lanj)</vt:lpstr>
      <vt:lpstr>       Bahasa Alami</vt:lpstr>
      <vt:lpstr>       Bahasa Alami</vt:lpstr>
      <vt:lpstr>Manipulasi Langsung</vt:lpstr>
      <vt:lpstr>Contoh Manipulasi Langsung</vt:lpstr>
      <vt:lpstr>Sistem Menu</vt:lpstr>
      <vt:lpstr>Sistem Menu</vt:lpstr>
      <vt:lpstr>Sistem Menu Datar</vt:lpstr>
      <vt:lpstr>Sistem Menu Tarik</vt:lpstr>
      <vt:lpstr>Sistem Menu Tarik</vt:lpstr>
      <vt:lpstr>Borang Isian (Form Fill-In)</vt:lpstr>
      <vt:lpstr>Contoh Borang Isian</vt:lpstr>
      <vt:lpstr>WIMP</vt:lpstr>
      <vt:lpstr>WINDOW</vt:lpstr>
      <vt:lpstr>ICON</vt:lpstr>
      <vt:lpstr>MENUS</vt:lpstr>
      <vt:lpstr>MENUS</vt:lpstr>
      <vt:lpstr>POINTER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Lecture</dc:title>
  <dc:creator>Anggi Pramunendar</dc:creator>
  <cp:lastModifiedBy>Microsoft Office User</cp:lastModifiedBy>
  <cp:revision>102</cp:revision>
  <dcterms:created xsi:type="dcterms:W3CDTF">2006-08-16T00:00:00Z</dcterms:created>
  <dcterms:modified xsi:type="dcterms:W3CDTF">2020-03-20T04:36:35Z</dcterms:modified>
</cp:coreProperties>
</file>