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4"/>
  </p:sldMasterIdLst>
  <p:notesMasterIdLst>
    <p:notesMasterId r:id="rId44"/>
  </p:notesMasterIdLst>
  <p:sldIdLst>
    <p:sldId id="256" r:id="rId5"/>
    <p:sldId id="259" r:id="rId6"/>
    <p:sldId id="260" r:id="rId7"/>
    <p:sldId id="261" r:id="rId8"/>
    <p:sldId id="298" r:id="rId9"/>
    <p:sldId id="263" r:id="rId10"/>
    <p:sldId id="264" r:id="rId11"/>
    <p:sldId id="265" r:id="rId12"/>
    <p:sldId id="266" r:id="rId13"/>
    <p:sldId id="293" r:id="rId14"/>
    <p:sldId id="276" r:id="rId15"/>
    <p:sldId id="277" r:id="rId16"/>
    <p:sldId id="278" r:id="rId17"/>
    <p:sldId id="270" r:id="rId18"/>
    <p:sldId id="279" r:id="rId19"/>
    <p:sldId id="280" r:id="rId20"/>
    <p:sldId id="281" r:id="rId21"/>
    <p:sldId id="282" r:id="rId22"/>
    <p:sldId id="283" r:id="rId23"/>
    <p:sldId id="284" r:id="rId24"/>
    <p:sldId id="269" r:id="rId25"/>
    <p:sldId id="285" r:id="rId26"/>
    <p:sldId id="286" r:id="rId27"/>
    <p:sldId id="287" r:id="rId28"/>
    <p:sldId id="288" r:id="rId29"/>
    <p:sldId id="267" r:id="rId30"/>
    <p:sldId id="289" r:id="rId31"/>
    <p:sldId id="290" r:id="rId32"/>
    <p:sldId id="291" r:id="rId33"/>
    <p:sldId id="294" r:id="rId34"/>
    <p:sldId id="295" r:id="rId35"/>
    <p:sldId id="296" r:id="rId36"/>
    <p:sldId id="297" r:id="rId37"/>
    <p:sldId id="274" r:id="rId38"/>
    <p:sldId id="275" r:id="rId39"/>
    <p:sldId id="299" r:id="rId40"/>
    <p:sldId id="300" r:id="rId41"/>
    <p:sldId id="301" r:id="rId42"/>
    <p:sldId id="302" r:id="rId43"/>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483"/>
    <a:srgbClr val="145579"/>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7" autoAdjust="0"/>
    <p:restoredTop sz="85343" autoAdjust="0"/>
  </p:normalViewPr>
  <p:slideViewPr>
    <p:cSldViewPr snapToGrid="0">
      <p:cViewPr varScale="1">
        <p:scale>
          <a:sx n="61" d="100"/>
          <a:sy n="61" d="100"/>
        </p:scale>
        <p:origin x="1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21751169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9402170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42606964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AAD347D-5ACD-4C99-B74B-A9C85AD731A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06982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AAD347D-5ACD-4C99-B74B-A9C85AD731A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7465335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1153917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5215894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1404368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43989926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9683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54583741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36527153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4598993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20000" y="2505075"/>
            <a:ext cx="5025216"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6" name="Content Placeholder 5"/>
          <p:cNvSpPr>
            <a:spLocks noGrp="1"/>
          </p:cNvSpPr>
          <p:nvPr>
            <p:ph sz="quarter" idx="4"/>
          </p:nvPr>
        </p:nvSpPr>
        <p:spPr>
          <a:xfrm>
            <a:off x="6319840" y="2505075"/>
            <a:ext cx="503554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502048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12199254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24090268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22794843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‹nº›</a:t>
            </a:fld>
            <a:endParaRPr lang="en-US"/>
          </a:p>
        </p:txBody>
      </p:sp>
    </p:spTree>
    <p:extLst>
      <p:ext uri="{BB962C8B-B14F-4D97-AF65-F5344CB8AC3E}">
        <p14:creationId xmlns:p14="http://schemas.microsoft.com/office/powerpoint/2010/main" val="36165282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7/14/2024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698808737"/>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668" r:id="rId19"/>
    <p:sldLayoutId id="2147483672" r:id="rId20"/>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Applied Data Science with R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sz="2800" dirty="0">
                <a:solidFill>
                  <a:schemeClr val="tx2"/>
                </a:solidFill>
              </a:rPr>
              <a:t>Felipe de Oliveira</a:t>
            </a:r>
          </a:p>
          <a:p>
            <a:r>
              <a:rPr lang="en-US" sz="2800" dirty="0">
                <a:solidFill>
                  <a:schemeClr val="tx2"/>
                </a:solidFill>
              </a:rPr>
              <a:t>13/07/2024</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I started by splitting data into training and testing datasets, then built a linear regression model using only the weather variables. With this, I created a linear regression model using climate and date variables, and evaluated the models for the important variables. I decided to refine the model, adding polynomial terms, interaction terms, regularization terms and experimented to look for improved models.</a:t>
            </a:r>
          </a:p>
          <a:p>
            <a:pPr marL="0" indent="0">
              <a:buNone/>
            </a:pPr>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6" name="Retângulo 5">
            <a:extLst>
              <a:ext uri="{FF2B5EF4-FFF2-40B4-BE49-F238E27FC236}">
                <a16:creationId xmlns:a16="http://schemas.microsoft.com/office/drawing/2014/main" id="{5D74565F-8BD6-4FA3-98EA-053B726B9902}"/>
              </a:ext>
            </a:extLst>
          </p:cNvPr>
          <p:cNvSpPr/>
          <p:nvPr/>
        </p:nvSpPr>
        <p:spPr>
          <a:xfrm>
            <a:off x="1355834" y="4682501"/>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Split data into training and testing datasets</a:t>
            </a:r>
            <a:endParaRPr lang="en-US" b="1" dirty="0">
              <a:solidFill>
                <a:schemeClr val="tx1"/>
              </a:solidFill>
            </a:endParaRPr>
          </a:p>
        </p:txBody>
      </p:sp>
      <p:cxnSp>
        <p:nvCxnSpPr>
          <p:cNvPr id="7" name="Conector de Seta Reta 6">
            <a:extLst>
              <a:ext uri="{FF2B5EF4-FFF2-40B4-BE49-F238E27FC236}">
                <a16:creationId xmlns:a16="http://schemas.microsoft.com/office/drawing/2014/main" id="{705F0DB0-FDE9-4EFF-BD23-38EED3FA66DF}"/>
              </a:ext>
            </a:extLst>
          </p:cNvPr>
          <p:cNvCxnSpPr>
            <a:cxnSpLocks/>
          </p:cNvCxnSpPr>
          <p:nvPr/>
        </p:nvCxnSpPr>
        <p:spPr>
          <a:xfrm>
            <a:off x="4193628" y="4966280"/>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04583E3D-319C-49CF-BF9A-CDC3702E64D0}"/>
              </a:ext>
            </a:extLst>
          </p:cNvPr>
          <p:cNvSpPr/>
          <p:nvPr/>
        </p:nvSpPr>
        <p:spPr>
          <a:xfrm>
            <a:off x="4571352" y="4682500"/>
            <a:ext cx="3427022"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Build a linear regression model using only the weather variables</a:t>
            </a:r>
            <a:endParaRPr lang="en-US" b="1" dirty="0">
              <a:solidFill>
                <a:schemeClr val="tx1"/>
              </a:solidFill>
            </a:endParaRPr>
          </a:p>
        </p:txBody>
      </p:sp>
      <p:sp>
        <p:nvSpPr>
          <p:cNvPr id="9" name="Retângulo 8">
            <a:extLst>
              <a:ext uri="{FF2B5EF4-FFF2-40B4-BE49-F238E27FC236}">
                <a16:creationId xmlns:a16="http://schemas.microsoft.com/office/drawing/2014/main" id="{E938C9EE-E07B-43F6-8A1C-32911089C97A}"/>
              </a:ext>
            </a:extLst>
          </p:cNvPr>
          <p:cNvSpPr/>
          <p:nvPr/>
        </p:nvSpPr>
        <p:spPr>
          <a:xfrm>
            <a:off x="8376098" y="4682500"/>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Build a linear regression model </a:t>
            </a:r>
            <a:endParaRPr lang="en-US" b="1" dirty="0">
              <a:solidFill>
                <a:schemeClr val="tx1"/>
              </a:solidFill>
            </a:endParaRPr>
          </a:p>
        </p:txBody>
      </p:sp>
      <p:cxnSp>
        <p:nvCxnSpPr>
          <p:cNvPr id="10" name="Conector de Seta Reta 9">
            <a:extLst>
              <a:ext uri="{FF2B5EF4-FFF2-40B4-BE49-F238E27FC236}">
                <a16:creationId xmlns:a16="http://schemas.microsoft.com/office/drawing/2014/main" id="{2B6D2174-6859-4E68-B1C9-408BA19F2BB1}"/>
              </a:ext>
            </a:extLst>
          </p:cNvPr>
          <p:cNvCxnSpPr>
            <a:cxnSpLocks/>
          </p:cNvCxnSpPr>
          <p:nvPr/>
        </p:nvCxnSpPr>
        <p:spPr>
          <a:xfrm>
            <a:off x="7998374" y="4966279"/>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id="{DC184C01-4524-4887-8444-B76CA8001730}"/>
              </a:ext>
            </a:extLst>
          </p:cNvPr>
          <p:cNvSpPr/>
          <p:nvPr/>
        </p:nvSpPr>
        <p:spPr>
          <a:xfrm>
            <a:off x="1355834" y="5483770"/>
            <a:ext cx="2301766"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Add polynomial terms</a:t>
            </a:r>
            <a:endParaRPr lang="en-US" b="1" dirty="0">
              <a:solidFill>
                <a:schemeClr val="tx1"/>
              </a:solidFill>
            </a:endParaRPr>
          </a:p>
        </p:txBody>
      </p:sp>
      <p:cxnSp>
        <p:nvCxnSpPr>
          <p:cNvPr id="12" name="Conector de Seta Reta 11">
            <a:extLst>
              <a:ext uri="{FF2B5EF4-FFF2-40B4-BE49-F238E27FC236}">
                <a16:creationId xmlns:a16="http://schemas.microsoft.com/office/drawing/2014/main" id="{0490D812-9CB8-4E2E-A1FB-F1FE7C9ECF8A}"/>
              </a:ext>
            </a:extLst>
          </p:cNvPr>
          <p:cNvCxnSpPr>
            <a:cxnSpLocks/>
          </p:cNvCxnSpPr>
          <p:nvPr/>
        </p:nvCxnSpPr>
        <p:spPr>
          <a:xfrm>
            <a:off x="3657600" y="5772368"/>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D5CD3CEE-3FB5-47DD-B428-734D93667D0B}"/>
              </a:ext>
            </a:extLst>
          </p:cNvPr>
          <p:cNvSpPr/>
          <p:nvPr/>
        </p:nvSpPr>
        <p:spPr>
          <a:xfrm>
            <a:off x="4078678" y="5483769"/>
            <a:ext cx="2432481"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a:effectLst/>
                <a:latin typeface="system-ui"/>
              </a:rPr>
              <a:t>Add interactions terms</a:t>
            </a:r>
            <a:endParaRPr lang="en-US" b="1" dirty="0">
              <a:solidFill>
                <a:schemeClr val="tx1"/>
              </a:solidFill>
            </a:endParaRPr>
          </a:p>
        </p:txBody>
      </p:sp>
      <p:sp>
        <p:nvSpPr>
          <p:cNvPr id="14" name="Retângulo 13">
            <a:extLst>
              <a:ext uri="{FF2B5EF4-FFF2-40B4-BE49-F238E27FC236}">
                <a16:creationId xmlns:a16="http://schemas.microsoft.com/office/drawing/2014/main" id="{F9DCB2C6-93FD-44D0-9C6D-749890BD1963}"/>
              </a:ext>
            </a:extLst>
          </p:cNvPr>
          <p:cNvSpPr/>
          <p:nvPr/>
        </p:nvSpPr>
        <p:spPr>
          <a:xfrm>
            <a:off x="6957201" y="5483769"/>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a:effectLst/>
                <a:latin typeface="system-ui"/>
              </a:rPr>
              <a:t>Add regularizations terms</a:t>
            </a:r>
            <a:endParaRPr lang="en-US" b="1" dirty="0">
              <a:solidFill>
                <a:schemeClr val="tx1"/>
              </a:solidFill>
            </a:endParaRPr>
          </a:p>
        </p:txBody>
      </p:sp>
      <p:cxnSp>
        <p:nvCxnSpPr>
          <p:cNvPr id="15" name="Conector de Seta Reta 14">
            <a:extLst>
              <a:ext uri="{FF2B5EF4-FFF2-40B4-BE49-F238E27FC236}">
                <a16:creationId xmlns:a16="http://schemas.microsoft.com/office/drawing/2014/main" id="{7B8C2258-4588-447D-A844-2E08B5A841B4}"/>
              </a:ext>
            </a:extLst>
          </p:cNvPr>
          <p:cNvCxnSpPr>
            <a:cxnSpLocks/>
          </p:cNvCxnSpPr>
          <p:nvPr/>
        </p:nvCxnSpPr>
        <p:spPr>
          <a:xfrm>
            <a:off x="6511159" y="5773942"/>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71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R Shiny dashboard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solidFill>
                  <a:schemeClr val="tx2">
                    <a:lumMod val="40000"/>
                    <a:lumOff val="60000"/>
                  </a:schemeClr>
                </a:solidFill>
              </a:rPr>
              <a:t>I added a base map of cycling maximum forecast overview</a:t>
            </a:r>
          </a:p>
          <a:p>
            <a:r>
              <a:rPr lang="en-US" dirty="0">
                <a:solidFill>
                  <a:schemeClr val="tx2">
                    <a:lumMod val="40000"/>
                    <a:lumOff val="60000"/>
                  </a:schemeClr>
                </a:solidFill>
              </a:rPr>
              <a:t>I added a selection entry (dropdown) to select a specific city</a:t>
            </a:r>
          </a:p>
          <a:p>
            <a:r>
              <a:rPr lang="en-US" dirty="0">
                <a:solidFill>
                  <a:schemeClr val="tx2">
                    <a:lumMod val="40000"/>
                    <a:lumOff val="60000"/>
                  </a:schemeClr>
                </a:solidFill>
              </a:rPr>
              <a:t>I added a static temperature trendline</a:t>
            </a:r>
          </a:p>
          <a:p>
            <a:r>
              <a:rPr lang="en-US" dirty="0">
                <a:solidFill>
                  <a:schemeClr val="tx2">
                    <a:lumMod val="40000"/>
                    <a:lumOff val="60000"/>
                  </a:schemeClr>
                </a:solidFill>
              </a:rPr>
              <a:t>Added an interactive bike share demand forecast trendline</a:t>
            </a:r>
          </a:p>
          <a:p>
            <a:r>
              <a:rPr lang="en-US" dirty="0">
                <a:solidFill>
                  <a:schemeClr val="tx2">
                    <a:lumMod val="40000"/>
                    <a:lumOff val="60000"/>
                  </a:schemeClr>
                </a:solidFill>
              </a:rPr>
              <a:t>I added a static humidity demand forecast correlation chart and bike sharing</a:t>
            </a: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14811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2">
                    <a:lumMod val="40000"/>
                    <a:lumOff val="60000"/>
                  </a:schemeClr>
                </a:solidFill>
              </a:rPr>
              <a:t>Exploratory data analysis results</a:t>
            </a:r>
          </a:p>
          <a:p>
            <a:endParaRPr lang="en-US" sz="2200" dirty="0">
              <a:solidFill>
                <a:schemeClr val="tx2">
                  <a:lumMod val="40000"/>
                  <a:lumOff val="60000"/>
                </a:schemeClr>
              </a:solidFill>
            </a:endParaRPr>
          </a:p>
          <a:p>
            <a:endParaRPr lang="en-US" sz="2200" dirty="0">
              <a:solidFill>
                <a:schemeClr val="tx2">
                  <a:lumMod val="40000"/>
                  <a:lumOff val="60000"/>
                </a:schemeClr>
              </a:solidFill>
            </a:endParaRPr>
          </a:p>
          <a:p>
            <a:r>
              <a:rPr lang="en-US" sz="2200" dirty="0">
                <a:solidFill>
                  <a:schemeClr val="tx2">
                    <a:lumMod val="40000"/>
                    <a:lumOff val="60000"/>
                  </a:schemeClr>
                </a:solidFill>
              </a:rPr>
              <a:t>Predictive analysis results</a:t>
            </a:r>
          </a:p>
          <a:p>
            <a:pPr lvl="1"/>
            <a:endParaRPr lang="en-US" sz="1800" dirty="0">
              <a:solidFill>
                <a:schemeClr val="tx2">
                  <a:lumMod val="40000"/>
                  <a:lumOff val="60000"/>
                </a:schemeClr>
              </a:solidFill>
            </a:endParaRPr>
          </a:p>
          <a:p>
            <a:pPr marL="457200" lvl="1" indent="0">
              <a:buNone/>
            </a:pPr>
            <a:endParaRPr lang="en-US" sz="1800" dirty="0">
              <a:solidFill>
                <a:schemeClr val="tx2">
                  <a:lumMod val="40000"/>
                  <a:lumOff val="60000"/>
                </a:schemeClr>
              </a:solidFill>
            </a:endParaRPr>
          </a:p>
          <a:p>
            <a:r>
              <a:rPr lang="en-US" sz="2200" dirty="0">
                <a:solidFill>
                  <a:schemeClr val="tx2">
                    <a:lumMod val="40000"/>
                    <a:lumOff val="60000"/>
                  </a:schemeClr>
                </a:solidFill>
              </a:rPr>
              <a:t>A dashboard demo in screenshots</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2100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ctr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318108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Busiest bike rental times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120000" y="3428999"/>
            <a:ext cx="10233800" cy="2747964"/>
          </a:xfrm>
        </p:spPr>
        <p:txBody>
          <a:bodyPr/>
          <a:lstStyle/>
          <a:p>
            <a:pPr marL="0" indent="0">
              <a:buNone/>
            </a:pPr>
            <a:endParaRPr lang="en-US" dirty="0"/>
          </a:p>
          <a:p>
            <a:pPr marL="0" indent="0">
              <a:buNone/>
            </a:pPr>
            <a:endParaRPr lang="en-US" dirty="0">
              <a:solidFill>
                <a:schemeClr val="tx2">
                  <a:lumMod val="40000"/>
                  <a:lumOff val="60000"/>
                </a:schemeClr>
              </a:solidFill>
            </a:endParaRPr>
          </a:p>
          <a:p>
            <a:r>
              <a:rPr lang="en-US" dirty="0">
                <a:solidFill>
                  <a:schemeClr val="tx2">
                    <a:lumMod val="40000"/>
                    <a:lumOff val="60000"/>
                  </a:schemeClr>
                </a:solidFill>
              </a:rPr>
              <a:t>By creating a subquery, we were able to determine that on 06/19/2018, for 18 hours there were 3556 bicycle rentals.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14</a:t>
            </a:fld>
            <a:endParaRPr lang="en-US"/>
          </a:p>
        </p:txBody>
      </p:sp>
      <p:pic>
        <p:nvPicPr>
          <p:cNvPr id="6" name="Imagem 5">
            <a:extLst>
              <a:ext uri="{FF2B5EF4-FFF2-40B4-BE49-F238E27FC236}">
                <a16:creationId xmlns:a16="http://schemas.microsoft.com/office/drawing/2014/main" id="{2938F085-320E-4CD8-989D-03E067720F16}"/>
              </a:ext>
            </a:extLst>
          </p:cNvPr>
          <p:cNvPicPr>
            <a:picLocks noChangeAspect="1"/>
          </p:cNvPicPr>
          <p:nvPr/>
        </p:nvPicPr>
        <p:blipFill>
          <a:blip r:embed="rId2"/>
          <a:srcRect/>
          <a:stretch/>
        </p:blipFill>
        <p:spPr>
          <a:xfrm>
            <a:off x="3405352" y="1406016"/>
            <a:ext cx="5248158" cy="2022983"/>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fontScale="90000"/>
          </a:bodyPr>
          <a:lstStyle/>
          <a:p>
            <a:r>
              <a:rPr lang="en-CA" b="1" dirty="0"/>
              <a:t>Hourly popularity and temperature by seasons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solidFill>
                  <a:schemeClr val="tx2">
                    <a:lumMod val="40000"/>
                    <a:lumOff val="60000"/>
                  </a:schemeClr>
                </a:solidFill>
              </a:rPr>
              <a:t>With the analysis, we noticed a preference for summer, with very high numbers. Autumn is not far behind in second place with numbers very close</a:t>
            </a:r>
          </a:p>
        </p:txBody>
      </p:sp>
      <p:sp>
        <p:nvSpPr>
          <p:cNvPr id="4" name="Slide Number Placeholder 3">
            <a:extLst>
              <a:ext uri="{FF2B5EF4-FFF2-40B4-BE49-F238E27FC236}">
                <a16:creationId xmlns:a16="http://schemas.microsoft.com/office/drawing/2014/main" id="{46355478-DA14-224A-86EB-1DEBC1E91521}"/>
              </a:ext>
            </a:extLst>
          </p:cNvPr>
          <p:cNvSpPr>
            <a:spLocks noGrp="1"/>
          </p:cNvSpPr>
          <p:nvPr>
            <p:ph type="sldNum" sz="quarter" idx="12"/>
          </p:nvPr>
        </p:nvSpPr>
        <p:spPr/>
        <p:txBody>
          <a:bodyPr/>
          <a:lstStyle/>
          <a:p>
            <a:fld id="{5075537C-CA84-1446-933C-8E9D027F9201}" type="slidenum">
              <a:rPr lang="en-US" smtClean="0"/>
              <a:t>15</a:t>
            </a:fld>
            <a:endParaRPr lang="en-US"/>
          </a:p>
        </p:txBody>
      </p:sp>
      <p:pic>
        <p:nvPicPr>
          <p:cNvPr id="6" name="Imagem 5">
            <a:extLst>
              <a:ext uri="{FF2B5EF4-FFF2-40B4-BE49-F238E27FC236}">
                <a16:creationId xmlns:a16="http://schemas.microsoft.com/office/drawing/2014/main" id="{3700FDDA-B6CF-4D97-B67C-ECB694E35B8B}"/>
              </a:ext>
            </a:extLst>
          </p:cNvPr>
          <p:cNvPicPr>
            <a:picLocks noChangeAspect="1"/>
          </p:cNvPicPr>
          <p:nvPr/>
        </p:nvPicPr>
        <p:blipFill>
          <a:blip r:embed="rId2"/>
          <a:stretch>
            <a:fillRect/>
          </a:stretch>
        </p:blipFill>
        <p:spPr>
          <a:xfrm>
            <a:off x="3266090" y="1585404"/>
            <a:ext cx="5659820" cy="2022983"/>
          </a:xfrm>
          <a:prstGeom prst="rect">
            <a:avLst/>
          </a:prstGeom>
        </p:spPr>
      </p:pic>
    </p:spTree>
    <p:extLst>
      <p:ext uri="{BB962C8B-B14F-4D97-AF65-F5344CB8AC3E}">
        <p14:creationId xmlns:p14="http://schemas.microsoft.com/office/powerpoint/2010/main" val="352297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Rental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120000" y="3850767"/>
            <a:ext cx="10233800" cy="2326196"/>
          </a:xfrm>
        </p:spPr>
        <p:txBody>
          <a:bodyPr/>
          <a:lstStyle/>
          <a:p>
            <a:pPr marL="0" indent="0">
              <a:buNone/>
            </a:pPr>
            <a:endParaRPr lang="en-US" dirty="0"/>
          </a:p>
          <a:p>
            <a:r>
              <a:rPr lang="en-US" dirty="0">
                <a:solidFill>
                  <a:schemeClr val="tx2">
                    <a:lumMod val="40000"/>
                    <a:lumOff val="60000"/>
                  </a:schemeClr>
                </a:solidFill>
              </a:rPr>
              <a:t>As mentioned previously, the numbers in summer are very high compared to other seasons. Indicating a greater willingness to rent bicycles in high temperatures.</a:t>
            </a:r>
          </a:p>
        </p:txBody>
      </p:sp>
      <p:sp>
        <p:nvSpPr>
          <p:cNvPr id="4" name="Slide Number Placeholder 3">
            <a:extLst>
              <a:ext uri="{FF2B5EF4-FFF2-40B4-BE49-F238E27FC236}">
                <a16:creationId xmlns:a16="http://schemas.microsoft.com/office/drawing/2014/main" id="{54AEC204-6979-264D-A847-A40A6855A8FA}"/>
              </a:ext>
            </a:extLst>
          </p:cNvPr>
          <p:cNvSpPr>
            <a:spLocks noGrp="1"/>
          </p:cNvSpPr>
          <p:nvPr>
            <p:ph type="sldNum" sz="quarter" idx="12"/>
          </p:nvPr>
        </p:nvSpPr>
        <p:spPr/>
        <p:txBody>
          <a:bodyPr/>
          <a:lstStyle/>
          <a:p>
            <a:fld id="{5075537C-CA84-1446-933C-8E9D027F9201}" type="slidenum">
              <a:rPr lang="en-US" smtClean="0"/>
              <a:t>16</a:t>
            </a:fld>
            <a:endParaRPr lang="en-US"/>
          </a:p>
        </p:txBody>
      </p:sp>
      <p:pic>
        <p:nvPicPr>
          <p:cNvPr id="6" name="Imagem 5">
            <a:extLst>
              <a:ext uri="{FF2B5EF4-FFF2-40B4-BE49-F238E27FC236}">
                <a16:creationId xmlns:a16="http://schemas.microsoft.com/office/drawing/2014/main" id="{6CF9E540-0892-4F0F-9712-083721943264}"/>
              </a:ext>
            </a:extLst>
          </p:cNvPr>
          <p:cNvPicPr>
            <a:picLocks noChangeAspect="1"/>
          </p:cNvPicPr>
          <p:nvPr/>
        </p:nvPicPr>
        <p:blipFill>
          <a:blip r:embed="rId2"/>
          <a:stretch>
            <a:fillRect/>
          </a:stretch>
        </p:blipFill>
        <p:spPr>
          <a:xfrm>
            <a:off x="3105807" y="1585405"/>
            <a:ext cx="5912069" cy="2326196"/>
          </a:xfrm>
          <a:prstGeom prst="rect">
            <a:avLst/>
          </a:prstGeom>
        </p:spPr>
      </p:pic>
    </p:spTree>
    <p:extLst>
      <p:ext uri="{BB962C8B-B14F-4D97-AF65-F5344CB8AC3E}">
        <p14:creationId xmlns:p14="http://schemas.microsoft.com/office/powerpoint/2010/main" val="64277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Weather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419100" y="3626069"/>
            <a:ext cx="10934700" cy="2550894"/>
          </a:xfrm>
        </p:spPr>
        <p:txBody>
          <a:bodyPr>
            <a:normAutofit/>
          </a:bodyPr>
          <a:lstStyle/>
          <a:p>
            <a:pPr marL="0" indent="0">
              <a:buNone/>
            </a:pPr>
            <a:endParaRPr lang="en-US" dirty="0"/>
          </a:p>
          <a:p>
            <a:r>
              <a:rPr lang="en-US" dirty="0">
                <a:solidFill>
                  <a:schemeClr val="tx2">
                    <a:lumMod val="40000"/>
                    <a:lumOff val="60000"/>
                  </a:schemeClr>
                </a:solidFill>
              </a:rPr>
              <a:t>With the help of the image, we can observe in more detail how the weather affects people's willingness to rent bicycles. With an average temperature of 26 in summer and relatively high humidity</a:t>
            </a:r>
          </a:p>
        </p:txBody>
      </p:sp>
      <p:sp>
        <p:nvSpPr>
          <p:cNvPr id="4" name="Slide Number Placeholder 3">
            <a:extLst>
              <a:ext uri="{FF2B5EF4-FFF2-40B4-BE49-F238E27FC236}">
                <a16:creationId xmlns:a16="http://schemas.microsoft.com/office/drawing/2014/main" id="{C903E2FD-95BF-5C4B-B607-B4C4D1C01224}"/>
              </a:ext>
            </a:extLst>
          </p:cNvPr>
          <p:cNvSpPr>
            <a:spLocks noGrp="1"/>
          </p:cNvSpPr>
          <p:nvPr>
            <p:ph type="sldNum" sz="quarter" idx="12"/>
          </p:nvPr>
        </p:nvSpPr>
        <p:spPr/>
        <p:txBody>
          <a:bodyPr/>
          <a:lstStyle/>
          <a:p>
            <a:fld id="{5075537C-CA84-1446-933C-8E9D027F9201}" type="slidenum">
              <a:rPr lang="en-US" smtClean="0"/>
              <a:t>17</a:t>
            </a:fld>
            <a:endParaRPr lang="en-US"/>
          </a:p>
        </p:txBody>
      </p:sp>
      <p:pic>
        <p:nvPicPr>
          <p:cNvPr id="6" name="Imagem 5">
            <a:extLst>
              <a:ext uri="{FF2B5EF4-FFF2-40B4-BE49-F238E27FC236}">
                <a16:creationId xmlns:a16="http://schemas.microsoft.com/office/drawing/2014/main" id="{779643B9-429B-43EE-8CB4-6E3488C46274}"/>
              </a:ext>
            </a:extLst>
          </p:cNvPr>
          <p:cNvPicPr>
            <a:picLocks noChangeAspect="1"/>
          </p:cNvPicPr>
          <p:nvPr/>
        </p:nvPicPr>
        <p:blipFill>
          <a:blip r:embed="rId2"/>
          <a:stretch>
            <a:fillRect/>
          </a:stretch>
        </p:blipFill>
        <p:spPr>
          <a:xfrm>
            <a:off x="419100" y="1428750"/>
            <a:ext cx="10934700" cy="2000250"/>
          </a:xfrm>
          <a:prstGeom prst="rect">
            <a:avLst/>
          </a:prstGeom>
        </p:spPr>
      </p:pic>
    </p:spTree>
    <p:extLst>
      <p:ext uri="{BB962C8B-B14F-4D97-AF65-F5344CB8AC3E}">
        <p14:creationId xmlns:p14="http://schemas.microsoft.com/office/powerpoint/2010/main" val="236279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Bike-sharing info in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120000" y="3428999"/>
            <a:ext cx="10233800" cy="2747963"/>
          </a:xfrm>
        </p:spPr>
        <p:txBody>
          <a:bodyPr/>
          <a:lstStyle/>
          <a:p>
            <a:pPr marL="0" indent="0">
              <a:buNone/>
            </a:pPr>
            <a:endParaRPr lang="en-US" dirty="0"/>
          </a:p>
          <a:p>
            <a:r>
              <a:rPr lang="en-US" dirty="0">
                <a:solidFill>
                  <a:schemeClr val="tx2">
                    <a:lumMod val="40000"/>
                    <a:lumOff val="60000"/>
                  </a:schemeClr>
                </a:solidFill>
              </a:rPr>
              <a:t>We can see that 20k bicycles available to more than 20 million people in Seoul is a very low number. We can assume here that demand is not high, perhaps the rainy weather could be one of the factors behind the low demand for bicycle rentals</a:t>
            </a:r>
          </a:p>
        </p:txBody>
      </p:sp>
      <p:sp>
        <p:nvSpPr>
          <p:cNvPr id="4" name="Slide Number Placeholder 3">
            <a:extLst>
              <a:ext uri="{FF2B5EF4-FFF2-40B4-BE49-F238E27FC236}">
                <a16:creationId xmlns:a16="http://schemas.microsoft.com/office/drawing/2014/main" id="{B5A83BC8-CBF6-D844-AA13-2B3E45B62A77}"/>
              </a:ext>
            </a:extLst>
          </p:cNvPr>
          <p:cNvSpPr>
            <a:spLocks noGrp="1"/>
          </p:cNvSpPr>
          <p:nvPr>
            <p:ph type="sldNum" sz="quarter" idx="12"/>
          </p:nvPr>
        </p:nvSpPr>
        <p:spPr/>
        <p:txBody>
          <a:bodyPr/>
          <a:lstStyle/>
          <a:p>
            <a:fld id="{5075537C-CA84-1446-933C-8E9D027F9201}" type="slidenum">
              <a:rPr lang="en-US" smtClean="0"/>
              <a:t>18</a:t>
            </a:fld>
            <a:endParaRPr lang="en-US"/>
          </a:p>
        </p:txBody>
      </p:sp>
      <p:pic>
        <p:nvPicPr>
          <p:cNvPr id="6" name="Imagem 5">
            <a:extLst>
              <a:ext uri="{FF2B5EF4-FFF2-40B4-BE49-F238E27FC236}">
                <a16:creationId xmlns:a16="http://schemas.microsoft.com/office/drawing/2014/main" id="{788953CA-52F8-43E3-AC68-811F4DB1F805}"/>
              </a:ext>
            </a:extLst>
          </p:cNvPr>
          <p:cNvPicPr>
            <a:picLocks noChangeAspect="1"/>
          </p:cNvPicPr>
          <p:nvPr/>
        </p:nvPicPr>
        <p:blipFill>
          <a:blip r:embed="rId2"/>
          <a:stretch>
            <a:fillRect/>
          </a:stretch>
        </p:blipFill>
        <p:spPr>
          <a:xfrm>
            <a:off x="3436883" y="1406016"/>
            <a:ext cx="4966138" cy="1857446"/>
          </a:xfrm>
          <a:prstGeom prst="rect">
            <a:avLst/>
          </a:prstGeom>
        </p:spPr>
      </p:pic>
    </p:spTree>
    <p:extLst>
      <p:ext uri="{BB962C8B-B14F-4D97-AF65-F5344CB8AC3E}">
        <p14:creationId xmlns:p14="http://schemas.microsoft.com/office/powerpoint/2010/main" val="249789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600" b="1" dirty="0"/>
              <a:t>Cities similar to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120000" y="4713889"/>
            <a:ext cx="10233800" cy="1463073"/>
          </a:xfrm>
        </p:spPr>
        <p:txBody>
          <a:bodyPr>
            <a:normAutofit/>
          </a:bodyPr>
          <a:lstStyle/>
          <a:p>
            <a:pPr marL="0" indent="0">
              <a:buNone/>
            </a:pPr>
            <a:endParaRPr lang="en-US" dirty="0"/>
          </a:p>
          <a:p>
            <a:r>
              <a:rPr lang="en-US" dirty="0">
                <a:solidFill>
                  <a:schemeClr val="tx2">
                    <a:lumMod val="40000"/>
                    <a:lumOff val="60000"/>
                  </a:schemeClr>
                </a:solidFill>
              </a:rPr>
              <a:t>We can observe that the number of bicycles available is a preference adopted by East Asia.</a:t>
            </a:r>
          </a:p>
        </p:txBody>
      </p:sp>
      <p:sp>
        <p:nvSpPr>
          <p:cNvPr id="4" name="Slide Number Placeholder 3">
            <a:extLst>
              <a:ext uri="{FF2B5EF4-FFF2-40B4-BE49-F238E27FC236}">
                <a16:creationId xmlns:a16="http://schemas.microsoft.com/office/drawing/2014/main" id="{A928B5D5-D62F-D340-9B86-E53618111BAB}"/>
              </a:ext>
            </a:extLst>
          </p:cNvPr>
          <p:cNvSpPr>
            <a:spLocks noGrp="1"/>
          </p:cNvSpPr>
          <p:nvPr>
            <p:ph type="sldNum" sz="quarter" idx="12"/>
          </p:nvPr>
        </p:nvSpPr>
        <p:spPr/>
        <p:txBody>
          <a:bodyPr/>
          <a:lstStyle/>
          <a:p>
            <a:fld id="{5075537C-CA84-1446-933C-8E9D027F9201}" type="slidenum">
              <a:rPr lang="en-US" smtClean="0"/>
              <a:t>19</a:t>
            </a:fld>
            <a:endParaRPr lang="en-US" dirty="0"/>
          </a:p>
        </p:txBody>
      </p:sp>
      <p:pic>
        <p:nvPicPr>
          <p:cNvPr id="8" name="Imagem 7">
            <a:extLst>
              <a:ext uri="{FF2B5EF4-FFF2-40B4-BE49-F238E27FC236}">
                <a16:creationId xmlns:a16="http://schemas.microsoft.com/office/drawing/2014/main" id="{396F952B-CD5B-4F6A-B0B0-A0FA0030185E}"/>
              </a:ext>
            </a:extLst>
          </p:cNvPr>
          <p:cNvPicPr>
            <a:picLocks noChangeAspect="1"/>
          </p:cNvPicPr>
          <p:nvPr/>
        </p:nvPicPr>
        <p:blipFill>
          <a:blip r:embed="rId2"/>
          <a:stretch>
            <a:fillRect/>
          </a:stretch>
        </p:blipFill>
        <p:spPr>
          <a:xfrm>
            <a:off x="3421117" y="1406016"/>
            <a:ext cx="5659821" cy="3181749"/>
          </a:xfrm>
          <a:prstGeom prst="rect">
            <a:avLst/>
          </a:prstGeom>
        </p:spPr>
      </p:pic>
    </p:spTree>
    <p:extLst>
      <p:ext uri="{BB962C8B-B14F-4D97-AF65-F5344CB8AC3E}">
        <p14:creationId xmlns:p14="http://schemas.microsoft.com/office/powerpoint/2010/main" val="216897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12"/>
          </p:nvPr>
        </p:nvSpPr>
        <p:spPr/>
        <p:txBody>
          <a:bodyPr/>
          <a:lstStyle/>
          <a:p>
            <a:fld id="{5075537C-CA84-1446-933C-8E9D027F9201}" type="slidenum">
              <a:rPr lang="en-US" smtClean="0"/>
              <a:t>2</a:t>
            </a:fld>
            <a:endParaRPr lang="en-US"/>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2"/>
                </a:solidFill>
              </a:rPr>
              <a:t>Executive Summary</a:t>
            </a:r>
          </a:p>
          <a:p>
            <a:r>
              <a:rPr lang="en-US" sz="2200" dirty="0">
                <a:solidFill>
                  <a:schemeClr val="tx2"/>
                </a:solidFill>
              </a:rPr>
              <a:t>Introduction</a:t>
            </a:r>
          </a:p>
          <a:p>
            <a:r>
              <a:rPr lang="en-US" sz="2200" dirty="0">
                <a:solidFill>
                  <a:schemeClr val="tx2"/>
                </a:solidFill>
              </a:rPr>
              <a:t>Methodology</a:t>
            </a:r>
          </a:p>
          <a:p>
            <a:r>
              <a:rPr lang="en-US" sz="2200" dirty="0">
                <a:solidFill>
                  <a:schemeClr val="tx2"/>
                </a:solidFill>
              </a:rPr>
              <a:t>Results</a:t>
            </a:r>
          </a:p>
          <a:p>
            <a:r>
              <a:rPr lang="en-US" sz="2200" dirty="0">
                <a:solidFill>
                  <a:schemeClr val="tx2"/>
                </a:solidFill>
              </a:rPr>
              <a:t>Conclusion</a:t>
            </a:r>
          </a:p>
          <a:p>
            <a:r>
              <a:rPr lang="en-US" sz="2200" dirty="0">
                <a:solidFill>
                  <a:schemeClr val="tx2"/>
                </a:solidFill>
              </a:rPr>
              <a:t>Appendix</a:t>
            </a:r>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ctr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12"/>
          </p:nvPr>
        </p:nvSpPr>
        <p:spPr/>
        <p:txBody>
          <a:bodyPr/>
          <a:lstStyle/>
          <a:p>
            <a:fld id="{5075537C-CA84-1446-933C-8E9D027F9201}" type="slidenum">
              <a:rPr lang="en-US" smtClean="0"/>
              <a:t>20</a:t>
            </a:fld>
            <a:endParaRPr lang="en-US"/>
          </a:p>
        </p:txBody>
      </p:sp>
    </p:spTree>
    <p:extLst>
      <p:ext uri="{BB962C8B-B14F-4D97-AF65-F5344CB8AC3E}">
        <p14:creationId xmlns:p14="http://schemas.microsoft.com/office/powerpoint/2010/main" val="178270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Bike rental vs. Date</a:t>
            </a:r>
          </a:p>
        </p:txBody>
      </p:sp>
      <p:pic>
        <p:nvPicPr>
          <p:cNvPr id="15" name="Espaço Reservado para Imagem 14">
            <a:extLst>
              <a:ext uri="{FF2B5EF4-FFF2-40B4-BE49-F238E27FC236}">
                <a16:creationId xmlns:a16="http://schemas.microsoft.com/office/drawing/2014/main" id="{8F37A820-7486-4D36-83A8-D81FAE2DAD30}"/>
              </a:ext>
            </a:extLst>
          </p:cNvPr>
          <p:cNvPicPr>
            <a:picLocks noGrp="1" noChangeAspect="1"/>
          </p:cNvPicPr>
          <p:nvPr>
            <p:ph type="pic" idx="1"/>
          </p:nvPr>
        </p:nvPicPr>
        <p:blipFill>
          <a:blip r:embed="rId2"/>
          <a:srcRect l="192" r="192"/>
          <a:stretch>
            <a:fillRect/>
          </a:stretch>
        </p:blipFill>
        <p:spPr>
          <a:xfrm>
            <a:off x="5180013" y="136525"/>
            <a:ext cx="6172200" cy="6196013"/>
          </a:xfr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US" sz="1800" dirty="0">
                <a:solidFill>
                  <a:schemeClr val="tx2">
                    <a:lumMod val="40000"/>
                    <a:lumOff val="60000"/>
                  </a:schemeClr>
                </a:solidFill>
              </a:rPr>
              <a:t>We can observe an increase that started around February and March, with a peak between May and July. A considerable drop can be observed starting in August, increasing again in September and decreasing at the end of the year.</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Tree>
    <p:extLst>
      <p:ext uri="{BB962C8B-B14F-4D97-AF65-F5344CB8AC3E}">
        <p14:creationId xmlns:p14="http://schemas.microsoft.com/office/powerpoint/2010/main" val="386560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Bike rental vs. Datetime</a:t>
            </a:r>
          </a:p>
        </p:txBody>
      </p:sp>
      <p:pic>
        <p:nvPicPr>
          <p:cNvPr id="9" name="Espaço Reservado para Imagem 8">
            <a:extLst>
              <a:ext uri="{FF2B5EF4-FFF2-40B4-BE49-F238E27FC236}">
                <a16:creationId xmlns:a16="http://schemas.microsoft.com/office/drawing/2014/main" id="{5ADD349A-2AF8-44E5-A792-08A43C12BAE5}"/>
              </a:ext>
            </a:extLst>
          </p:cNvPr>
          <p:cNvPicPr>
            <a:picLocks noGrp="1" noChangeAspect="1"/>
          </p:cNvPicPr>
          <p:nvPr>
            <p:ph type="pic" idx="1"/>
          </p:nvPr>
        </p:nvPicPr>
        <p:blipFill>
          <a:blip r:embed="rId2"/>
          <a:srcRect l="383" r="383"/>
          <a:stretch>
            <a:fillRect/>
          </a:stretch>
        </p:blipFill>
        <p:spPr>
          <a:xfrm>
            <a:off x="5183188" y="136525"/>
            <a:ext cx="6172200" cy="6219825"/>
          </a:xfr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normAutofit/>
          </a:bodyPr>
          <a:lstStyle/>
          <a:p>
            <a:endParaRPr lang="en-US" dirty="0"/>
          </a:p>
          <a:p>
            <a:r>
              <a:rPr lang="en-US" sz="1800" dirty="0">
                <a:solidFill>
                  <a:schemeClr val="tx2">
                    <a:lumMod val="40000"/>
                    <a:lumOff val="60000"/>
                  </a:schemeClr>
                </a:solidFill>
              </a:rPr>
              <a:t>We can observe a very low preference for renting bikes in the early hours of the morning. Now, a considerable increase begins to emerge throughout the day, with its maximum at dusk between 6 and 7.</a:t>
            </a:r>
          </a:p>
        </p:txBody>
      </p:sp>
      <p:sp>
        <p:nvSpPr>
          <p:cNvPr id="5" name="Slide Number Placeholder 4">
            <a:extLst>
              <a:ext uri="{FF2B5EF4-FFF2-40B4-BE49-F238E27FC236}">
                <a16:creationId xmlns:a16="http://schemas.microsoft.com/office/drawing/2014/main" id="{4A68D5F1-C390-9F4D-988B-81E5AA1FD3D7}"/>
              </a:ext>
            </a:extLst>
          </p:cNvPr>
          <p:cNvSpPr>
            <a:spLocks noGrp="1"/>
          </p:cNvSpPr>
          <p:nvPr>
            <p:ph type="sldNum" sz="quarter" idx="12"/>
          </p:nvPr>
        </p:nvSpPr>
        <p:spPr/>
        <p:txBody>
          <a:bodyPr/>
          <a:lstStyle/>
          <a:p>
            <a:fld id="{5075537C-CA84-1446-933C-8E9D027F9201}" type="slidenum">
              <a:rPr lang="en-US" smtClean="0"/>
              <a:t>22</a:t>
            </a:fld>
            <a:endParaRPr lang="en-US"/>
          </a:p>
        </p:txBody>
      </p:sp>
    </p:spTree>
    <p:extLst>
      <p:ext uri="{BB962C8B-B14F-4D97-AF65-F5344CB8AC3E}">
        <p14:creationId xmlns:p14="http://schemas.microsoft.com/office/powerpoint/2010/main" val="78527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Bike rental histogram</a:t>
            </a:r>
          </a:p>
        </p:txBody>
      </p:sp>
      <p:pic>
        <p:nvPicPr>
          <p:cNvPr id="7" name="Espaço Reservado para Imagem 6">
            <a:extLst>
              <a:ext uri="{FF2B5EF4-FFF2-40B4-BE49-F238E27FC236}">
                <a16:creationId xmlns:a16="http://schemas.microsoft.com/office/drawing/2014/main" id="{62B4BCB9-887F-4046-B8F2-051C1801EC51}"/>
              </a:ext>
            </a:extLst>
          </p:cNvPr>
          <p:cNvPicPr>
            <a:picLocks noGrp="1" noChangeAspect="1"/>
          </p:cNvPicPr>
          <p:nvPr>
            <p:ph type="pic" idx="1"/>
          </p:nvPr>
        </p:nvPicPr>
        <p:blipFill>
          <a:blip r:embed="rId2"/>
          <a:srcRect l="383" r="383"/>
          <a:stretch>
            <a:fillRect/>
          </a:stretch>
        </p:blipFill>
        <p:spPr>
          <a:xfrm>
            <a:off x="5183188" y="136525"/>
            <a:ext cx="6172200" cy="6219825"/>
          </a:xfr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normAutofit lnSpcReduction="10000"/>
          </a:bodyPr>
          <a:lstStyle/>
          <a:p>
            <a:endParaRPr lang="en-US" dirty="0"/>
          </a:p>
          <a:p>
            <a:r>
              <a:rPr lang="en-US" dirty="0">
                <a:solidFill>
                  <a:schemeClr val="tx2">
                    <a:lumMod val="40000"/>
                    <a:lumOff val="60000"/>
                  </a:schemeClr>
                </a:solidFill>
              </a:rPr>
              <a:t>Consider what it's shape tells you, and keep your findings for your presentation in the final project.</a:t>
            </a:r>
          </a:p>
          <a:p>
            <a:r>
              <a:rPr lang="en-US" dirty="0">
                <a:solidFill>
                  <a:schemeClr val="tx2">
                    <a:lumMod val="40000"/>
                    <a:lumOff val="60000"/>
                  </a:schemeClr>
                </a:solidFill>
              </a:rPr>
              <a:t>We can see from the histogram that there are relatively few rented bikes. The highest frequency of rented bicycles is about 250.</a:t>
            </a:r>
          </a:p>
          <a:p>
            <a:r>
              <a:rPr lang="en-US" dirty="0">
                <a:solidFill>
                  <a:schemeClr val="tx2">
                    <a:lumMod val="40000"/>
                    <a:lumOff val="60000"/>
                  </a:schemeClr>
                </a:solidFill>
              </a:rPr>
              <a:t>Judging by the "bumps" in about 700 to 3200 bikes, there may be hidden factors that are influencing the data.</a:t>
            </a:r>
          </a:p>
          <a:p>
            <a:r>
              <a:rPr lang="en-US" dirty="0">
                <a:solidFill>
                  <a:schemeClr val="tx2">
                    <a:lumMod val="40000"/>
                    <a:lumOff val="60000"/>
                  </a:schemeClr>
                </a:solidFill>
              </a:rPr>
              <a:t>It is interesting to analyze that judging by the distribution tail, on rare occasions there are many more rented bicycles than usual.</a:t>
            </a:r>
          </a:p>
        </p:txBody>
      </p:sp>
      <p:sp>
        <p:nvSpPr>
          <p:cNvPr id="5" name="Slide Number Placeholder 4">
            <a:extLst>
              <a:ext uri="{FF2B5EF4-FFF2-40B4-BE49-F238E27FC236}">
                <a16:creationId xmlns:a16="http://schemas.microsoft.com/office/drawing/2014/main" id="{EEB9A576-7B32-774A-A15A-0925AFF04C85}"/>
              </a:ext>
            </a:extLst>
          </p:cNvPr>
          <p:cNvSpPr>
            <a:spLocks noGrp="1"/>
          </p:cNvSpPr>
          <p:nvPr>
            <p:ph type="sldNum" sz="quarter" idx="12"/>
          </p:nvPr>
        </p:nvSpPr>
        <p:spPr/>
        <p:txBody>
          <a:bodyPr/>
          <a:lstStyle/>
          <a:p>
            <a:fld id="{5075537C-CA84-1446-933C-8E9D027F9201}" type="slidenum">
              <a:rPr lang="en-US" smtClean="0"/>
              <a:t>23</a:t>
            </a:fld>
            <a:endParaRPr lang="en-US"/>
          </a:p>
        </p:txBody>
      </p:sp>
    </p:spTree>
    <p:extLst>
      <p:ext uri="{BB962C8B-B14F-4D97-AF65-F5344CB8AC3E}">
        <p14:creationId xmlns:p14="http://schemas.microsoft.com/office/powerpoint/2010/main" val="46364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Daily total rainfall and snowfall</a:t>
            </a:r>
          </a:p>
        </p:txBody>
      </p:sp>
      <p:pic>
        <p:nvPicPr>
          <p:cNvPr id="9" name="Espaço Reservado para Imagem 8">
            <a:extLst>
              <a:ext uri="{FF2B5EF4-FFF2-40B4-BE49-F238E27FC236}">
                <a16:creationId xmlns:a16="http://schemas.microsoft.com/office/drawing/2014/main" id="{B975191E-7FB6-4E17-8534-81502ED88D6B}"/>
              </a:ext>
            </a:extLst>
          </p:cNvPr>
          <p:cNvPicPr>
            <a:picLocks noGrp="1" noChangeAspect="1"/>
          </p:cNvPicPr>
          <p:nvPr>
            <p:ph type="pic" idx="1"/>
          </p:nvPr>
        </p:nvPicPr>
        <p:blipFill>
          <a:blip r:embed="rId2"/>
          <a:srcRect l="383" r="383"/>
          <a:stretch>
            <a:fillRect/>
          </a:stretch>
        </p:blipFill>
        <p:spPr>
          <a:xfrm>
            <a:off x="5183188" y="136525"/>
            <a:ext cx="6172200" cy="6219825"/>
          </a:xfr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normAutofit/>
          </a:bodyPr>
          <a:lstStyle/>
          <a:p>
            <a:endParaRPr lang="en-US" dirty="0"/>
          </a:p>
          <a:p>
            <a:r>
              <a:rPr lang="en-US" sz="1800" dirty="0">
                <a:solidFill>
                  <a:schemeClr val="tx2">
                    <a:lumMod val="40000"/>
                    <a:lumOff val="60000"/>
                  </a:schemeClr>
                </a:solidFill>
              </a:rPr>
              <a:t>We can observe that between January and February there was a concentration of rain and snow. We can use it as a correlation parameter with the numbers of rented bicycles.</a:t>
            </a:r>
          </a:p>
        </p:txBody>
      </p:sp>
      <p:sp>
        <p:nvSpPr>
          <p:cNvPr id="5" name="Slide Number Placeholder 4">
            <a:extLst>
              <a:ext uri="{FF2B5EF4-FFF2-40B4-BE49-F238E27FC236}">
                <a16:creationId xmlns:a16="http://schemas.microsoft.com/office/drawing/2014/main" id="{E192F682-CCE1-1241-BB0B-AED9A0563473}"/>
              </a:ext>
            </a:extLst>
          </p:cNvPr>
          <p:cNvSpPr>
            <a:spLocks noGrp="1"/>
          </p:cNvSpPr>
          <p:nvPr>
            <p:ph type="sldNum" sz="quarter" idx="12"/>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82049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ctrTitle"/>
          </p:nvPr>
        </p:nvSpPr>
        <p:spPr/>
        <p:txBody>
          <a:bodyPr/>
          <a:lstStyle/>
          <a:p>
            <a:r>
              <a:rPr lang="en-US" dirty="0"/>
              <a:t>Predictive analysis</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12"/>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129039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Ranked coefficients</a:t>
            </a:r>
          </a:p>
        </p:txBody>
      </p:sp>
      <p:pic>
        <p:nvPicPr>
          <p:cNvPr id="7" name="Espaço Reservado para Imagem 6">
            <a:extLst>
              <a:ext uri="{FF2B5EF4-FFF2-40B4-BE49-F238E27FC236}">
                <a16:creationId xmlns:a16="http://schemas.microsoft.com/office/drawing/2014/main" id="{7C16AC82-7DC5-4606-9CAC-76A79A77E1DA}"/>
              </a:ext>
            </a:extLst>
          </p:cNvPr>
          <p:cNvPicPr>
            <a:picLocks noGrp="1" noChangeAspect="1"/>
          </p:cNvPicPr>
          <p:nvPr>
            <p:ph type="pic" idx="1"/>
          </p:nvPr>
        </p:nvPicPr>
        <p:blipFill>
          <a:blip r:embed="rId2"/>
          <a:srcRect t="2569" b="2569"/>
          <a:stretch>
            <a:fillRect/>
          </a:stretch>
        </p:blipFill>
        <p:spPr>
          <a:xfrm>
            <a:off x="5183188" y="457200"/>
            <a:ext cx="6172200" cy="5403850"/>
          </a:xfrm>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dirty="0"/>
          </a:p>
          <a:p>
            <a:r>
              <a:rPr lang="en-US" sz="1800" dirty="0">
                <a:solidFill>
                  <a:schemeClr val="tx2">
                    <a:lumMod val="40000"/>
                    <a:lumOff val="60000"/>
                  </a:schemeClr>
                </a:solidFill>
              </a:rPr>
              <a:t>As you can imagine, weather conditions can affect people's bike rental decisions. For example, on a cold and rainy day, you can choose alternative transportation, such as a bus or taxi. While on a nice bright day, you may want to rent a bike for a short distance trip. So, can we predict a city's bike share demand based on its local weather information? We tried to build a regression model to do this.</a:t>
            </a:r>
          </a:p>
        </p:txBody>
      </p:sp>
      <p:sp>
        <p:nvSpPr>
          <p:cNvPr id="4" name="Slide Number Placeholder 3">
            <a:extLst>
              <a:ext uri="{FF2B5EF4-FFF2-40B4-BE49-F238E27FC236}">
                <a16:creationId xmlns:a16="http://schemas.microsoft.com/office/drawing/2014/main" id="{2A653FF5-A73E-9642-A9AD-7478F728492E}"/>
              </a:ext>
            </a:extLst>
          </p:cNvPr>
          <p:cNvSpPr>
            <a:spLocks noGrp="1"/>
          </p:cNvSpPr>
          <p:nvPr>
            <p:ph type="sldNum" sz="quarter" idx="12"/>
          </p:nvPr>
        </p:nvSpPr>
        <p:spPr/>
        <p:txBody>
          <a:bodyPr/>
          <a:lstStyle/>
          <a:p>
            <a:fld id="{5075537C-CA84-1446-933C-8E9D027F9201}" type="slidenum">
              <a:rPr lang="en-US" smtClean="0"/>
              <a:t>26</a:t>
            </a:fld>
            <a:endParaRPr lang="en-US"/>
          </a:p>
        </p:txBody>
      </p:sp>
    </p:spTree>
    <p:extLst>
      <p:ext uri="{BB962C8B-B14F-4D97-AF65-F5344CB8AC3E}">
        <p14:creationId xmlns:p14="http://schemas.microsoft.com/office/powerpoint/2010/main" val="1064416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Model evaluation</a:t>
            </a:r>
          </a:p>
        </p:txBody>
      </p:sp>
      <p:pic>
        <p:nvPicPr>
          <p:cNvPr id="7" name="Espaço Reservado para Imagem 6">
            <a:extLst>
              <a:ext uri="{FF2B5EF4-FFF2-40B4-BE49-F238E27FC236}">
                <a16:creationId xmlns:a16="http://schemas.microsoft.com/office/drawing/2014/main" id="{58E36AD1-0DA2-49E0-8093-9A78360F681C}"/>
              </a:ext>
            </a:extLst>
          </p:cNvPr>
          <p:cNvPicPr>
            <a:picLocks noGrp="1" noChangeAspect="1"/>
          </p:cNvPicPr>
          <p:nvPr>
            <p:ph type="pic" idx="1"/>
          </p:nvPr>
        </p:nvPicPr>
        <p:blipFill>
          <a:blip r:embed="rId2"/>
          <a:srcRect l="383" r="383"/>
          <a:stretch>
            <a:fillRect/>
          </a:stretch>
        </p:blipFill>
        <p:spPr>
          <a:xfrm>
            <a:off x="5183188" y="136525"/>
            <a:ext cx="6172200" cy="6219825"/>
          </a:xfrm>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sz="1800" dirty="0">
              <a:solidFill>
                <a:schemeClr val="tx2">
                  <a:lumMod val="40000"/>
                  <a:lumOff val="60000"/>
                </a:schemeClr>
              </a:solidFill>
            </a:endParaRPr>
          </a:p>
          <a:p>
            <a:r>
              <a:rPr lang="en-US" sz="1800" dirty="0">
                <a:solidFill>
                  <a:schemeClr val="tx2">
                    <a:lumMod val="40000"/>
                    <a:lumOff val="60000"/>
                  </a:schemeClr>
                </a:solidFill>
              </a:rPr>
              <a:t>Built at least 5 different models using polynomial terms, interaction terms, and regularizations</a:t>
            </a:r>
          </a:p>
          <a:p>
            <a:r>
              <a:rPr lang="en-US" sz="1800" dirty="0">
                <a:solidFill>
                  <a:schemeClr val="tx2">
                    <a:lumMod val="40000"/>
                    <a:lumOff val="60000"/>
                  </a:schemeClr>
                </a:solidFill>
              </a:rPr>
              <a:t>Visualize the refined models’ RMSE and R-squared using grouped bar chart</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27</a:t>
            </a:fld>
            <a:endParaRPr lang="en-US"/>
          </a:p>
        </p:txBody>
      </p:sp>
    </p:spTree>
    <p:extLst>
      <p:ext uri="{BB962C8B-B14F-4D97-AF65-F5344CB8AC3E}">
        <p14:creationId xmlns:p14="http://schemas.microsoft.com/office/powerpoint/2010/main" val="245944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p:txBody>
          <a:bodyPr/>
          <a:lstStyle/>
          <a:p>
            <a:r>
              <a:rPr lang="en-US" dirty="0"/>
              <a:t>Find the best performing model	</a:t>
            </a:r>
          </a:p>
        </p:txBody>
      </p:sp>
      <p:sp>
        <p:nvSpPr>
          <p:cNvPr id="3" name="Content Placeholder 2">
            <a:extLst>
              <a:ext uri="{FF2B5EF4-FFF2-40B4-BE49-F238E27FC236}">
                <a16:creationId xmlns:a16="http://schemas.microsoft.com/office/drawing/2014/main" id="{4C5E34C5-C497-6442-B752-99A5D43F53C2}"/>
              </a:ext>
            </a:extLst>
          </p:cNvPr>
          <p:cNvSpPr>
            <a:spLocks noGrp="1"/>
          </p:cNvSpPr>
          <p:nvPr>
            <p:ph idx="1"/>
          </p:nvPr>
        </p:nvSpPr>
        <p:spPr/>
        <p:txBody>
          <a:bodyPr>
            <a:normAutofit/>
          </a:bodyPr>
          <a:lstStyle/>
          <a:p>
            <a:r>
              <a:rPr lang="en-US" dirty="0">
                <a:solidFill>
                  <a:schemeClr val="tx2">
                    <a:lumMod val="40000"/>
                    <a:lumOff val="60000"/>
                  </a:schemeClr>
                </a:solidFill>
              </a:rPr>
              <a:t>Select the best performing model with:</a:t>
            </a:r>
          </a:p>
          <a:p>
            <a:pPr lvl="1"/>
            <a:r>
              <a:rPr lang="en-US" dirty="0">
                <a:solidFill>
                  <a:schemeClr val="tx2">
                    <a:lumMod val="40000"/>
                    <a:lumOff val="60000"/>
                  </a:schemeClr>
                </a:solidFill>
              </a:rPr>
              <a:t>RMSE must be less than 330</a:t>
            </a:r>
          </a:p>
          <a:p>
            <a:pPr lvl="1"/>
            <a:r>
              <a:rPr lang="en-US" dirty="0">
                <a:solidFill>
                  <a:schemeClr val="tx2">
                    <a:lumMod val="40000"/>
                    <a:lumOff val="60000"/>
                  </a:schemeClr>
                </a:solidFill>
              </a:rPr>
              <a:t>R-squared must be larger than 0.72</a:t>
            </a:r>
          </a:p>
        </p:txBody>
      </p:sp>
      <p:sp>
        <p:nvSpPr>
          <p:cNvPr id="5" name="Slide Number Placeholder 4">
            <a:extLst>
              <a:ext uri="{FF2B5EF4-FFF2-40B4-BE49-F238E27FC236}">
                <a16:creationId xmlns:a16="http://schemas.microsoft.com/office/drawing/2014/main" id="{A3DFCE24-BC6D-2E49-A733-732F5F9F390E}"/>
              </a:ext>
            </a:extLst>
          </p:cNvPr>
          <p:cNvSpPr>
            <a:spLocks noGrp="1"/>
          </p:cNvSpPr>
          <p:nvPr>
            <p:ph type="sldNum" sz="quarter" idx="12"/>
          </p:nvPr>
        </p:nvSpPr>
        <p:spPr/>
        <p:txBody>
          <a:bodyPr/>
          <a:lstStyle/>
          <a:p>
            <a:fld id="{5075537C-CA84-1446-933C-8E9D027F9201}" type="slidenum">
              <a:rPr lang="en-US" smtClean="0"/>
              <a:t>28</a:t>
            </a:fld>
            <a:endParaRPr lang="en-US"/>
          </a:p>
        </p:txBody>
      </p:sp>
      <p:pic>
        <p:nvPicPr>
          <p:cNvPr id="6" name="Imagem 5">
            <a:extLst>
              <a:ext uri="{FF2B5EF4-FFF2-40B4-BE49-F238E27FC236}">
                <a16:creationId xmlns:a16="http://schemas.microsoft.com/office/drawing/2014/main" id="{97BA3285-E440-4A12-8451-A1AF699921C1}"/>
              </a:ext>
            </a:extLst>
          </p:cNvPr>
          <p:cNvPicPr>
            <a:picLocks noChangeAspect="1"/>
          </p:cNvPicPr>
          <p:nvPr/>
        </p:nvPicPr>
        <p:blipFill>
          <a:blip r:embed="rId2"/>
          <a:stretch>
            <a:fillRect/>
          </a:stretch>
        </p:blipFill>
        <p:spPr>
          <a:xfrm>
            <a:off x="1120000" y="3428999"/>
            <a:ext cx="6381750" cy="3292476"/>
          </a:xfrm>
          <a:prstGeom prst="rect">
            <a:avLst/>
          </a:prstGeom>
        </p:spPr>
      </p:pic>
      <p:pic>
        <p:nvPicPr>
          <p:cNvPr id="8" name="Imagem 7">
            <a:extLst>
              <a:ext uri="{FF2B5EF4-FFF2-40B4-BE49-F238E27FC236}">
                <a16:creationId xmlns:a16="http://schemas.microsoft.com/office/drawing/2014/main" id="{7FCF7064-F8B7-4E0B-B872-39204822BD1D}"/>
              </a:ext>
            </a:extLst>
          </p:cNvPr>
          <p:cNvPicPr>
            <a:picLocks noChangeAspect="1"/>
          </p:cNvPicPr>
          <p:nvPr/>
        </p:nvPicPr>
        <p:blipFill>
          <a:blip r:embed="rId3"/>
          <a:stretch>
            <a:fillRect/>
          </a:stretch>
        </p:blipFill>
        <p:spPr>
          <a:xfrm>
            <a:off x="7677150" y="3428999"/>
            <a:ext cx="3216822" cy="3292476"/>
          </a:xfrm>
          <a:prstGeom prst="rect">
            <a:avLst/>
          </a:prstGeom>
        </p:spPr>
      </p:pic>
    </p:spTree>
    <p:extLst>
      <p:ext uri="{BB962C8B-B14F-4D97-AF65-F5344CB8AC3E}">
        <p14:creationId xmlns:p14="http://schemas.microsoft.com/office/powerpoint/2010/main" val="3943059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p:txBody>
          <a:bodyPr>
            <a:normAutofit/>
          </a:bodyPr>
          <a:lstStyle/>
          <a:p>
            <a:r>
              <a:rPr lang="en-US" dirty="0"/>
              <a:t>Q-Q plot of the best model</a:t>
            </a:r>
          </a:p>
        </p:txBody>
      </p:sp>
      <p:pic>
        <p:nvPicPr>
          <p:cNvPr id="9" name="Espaço Reservado para Imagem 8">
            <a:extLst>
              <a:ext uri="{FF2B5EF4-FFF2-40B4-BE49-F238E27FC236}">
                <a16:creationId xmlns:a16="http://schemas.microsoft.com/office/drawing/2014/main" id="{7B99D42F-C2E1-4033-9EA9-01D64D6861E3}"/>
              </a:ext>
            </a:extLst>
          </p:cNvPr>
          <p:cNvPicPr>
            <a:picLocks noGrp="1" noChangeAspect="1"/>
          </p:cNvPicPr>
          <p:nvPr>
            <p:ph type="pic" idx="1"/>
          </p:nvPr>
        </p:nvPicPr>
        <p:blipFill>
          <a:blip r:embed="rId2"/>
          <a:srcRect l="383" r="383"/>
          <a:stretch>
            <a:fillRect/>
          </a:stretch>
        </p:blipFill>
        <p:spPr>
          <a:xfrm>
            <a:off x="5183188" y="136525"/>
            <a:ext cx="6172200" cy="6219825"/>
          </a:xfrm>
        </p:spPr>
      </p:pic>
      <p:sp>
        <p:nvSpPr>
          <p:cNvPr id="3" name="Content Placeholder 2">
            <a:extLst>
              <a:ext uri="{FF2B5EF4-FFF2-40B4-BE49-F238E27FC236}">
                <a16:creationId xmlns:a16="http://schemas.microsoft.com/office/drawing/2014/main" id="{4C5E34C5-C497-6442-B752-99A5D43F53C2}"/>
              </a:ext>
            </a:extLst>
          </p:cNvPr>
          <p:cNvSpPr>
            <a:spLocks noGrp="1"/>
          </p:cNvSpPr>
          <p:nvPr>
            <p:ph type="body" sz="half" idx="2"/>
          </p:nvPr>
        </p:nvSpPr>
        <p:spPr/>
        <p:txBody>
          <a:bodyPr/>
          <a:lstStyle/>
          <a:p>
            <a:endParaRPr lang="en-US" dirty="0"/>
          </a:p>
          <a:p>
            <a:r>
              <a:rPr lang="en-US" sz="1800" dirty="0">
                <a:solidFill>
                  <a:schemeClr val="tx2">
                    <a:lumMod val="40000"/>
                    <a:lumOff val="60000"/>
                  </a:schemeClr>
                </a:solidFill>
              </a:rPr>
              <a:t>Plot the Q-Q plot of the best model’s test results vs the truths </a:t>
            </a:r>
          </a:p>
        </p:txBody>
      </p:sp>
      <p:sp>
        <p:nvSpPr>
          <p:cNvPr id="5" name="Slide Number Placeholder 4">
            <a:extLst>
              <a:ext uri="{FF2B5EF4-FFF2-40B4-BE49-F238E27FC236}">
                <a16:creationId xmlns:a16="http://schemas.microsoft.com/office/drawing/2014/main" id="{8195E48F-F367-1549-BB9D-5093A029404C}"/>
              </a:ext>
            </a:extLst>
          </p:cNvPr>
          <p:cNvSpPr>
            <a:spLocks noGrp="1"/>
          </p:cNvSpPr>
          <p:nvPr>
            <p:ph type="sldNum" sz="quarter" idx="12"/>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280874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12"/>
          </p:nvPr>
        </p:nvSpPr>
        <p:spPr/>
        <p:txBody>
          <a:bodyPr/>
          <a:lstStyle/>
          <a:p>
            <a:fld id="{5075537C-CA84-1446-933C-8E9D027F9201}" type="slidenum">
              <a:rPr lang="en-US" smtClean="0"/>
              <a:t>3</a:t>
            </a:fld>
            <a:endParaRPr lang="en-US"/>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2"/>
                </a:solidFill>
              </a:rPr>
              <a:t>Data contextualization and analysis goal</a:t>
            </a:r>
          </a:p>
          <a:p>
            <a:r>
              <a:rPr lang="en-US" sz="2200" dirty="0">
                <a:solidFill>
                  <a:schemeClr val="tx2"/>
                </a:solidFill>
              </a:rPr>
              <a:t>Methodology description</a:t>
            </a:r>
          </a:p>
          <a:p>
            <a:pPr lvl="1"/>
            <a:r>
              <a:rPr lang="en-US" sz="1800" dirty="0">
                <a:solidFill>
                  <a:schemeClr val="tx2"/>
                </a:solidFill>
              </a:rPr>
              <a:t>Data gathering</a:t>
            </a:r>
          </a:p>
          <a:p>
            <a:pPr lvl="1"/>
            <a:r>
              <a:rPr lang="en-US" sz="1800" dirty="0">
                <a:solidFill>
                  <a:schemeClr val="tx2"/>
                </a:solidFill>
              </a:rPr>
              <a:t>Data analysis</a:t>
            </a:r>
          </a:p>
          <a:p>
            <a:pPr lvl="1"/>
            <a:r>
              <a:rPr lang="en-US" sz="1800" dirty="0">
                <a:solidFill>
                  <a:schemeClr val="tx2"/>
                </a:solidFill>
              </a:rPr>
              <a:t>Data visualizations</a:t>
            </a:r>
          </a:p>
          <a:p>
            <a:r>
              <a:rPr lang="en-US" sz="2200" dirty="0">
                <a:solidFill>
                  <a:schemeClr val="tx2"/>
                </a:solidFill>
              </a:rPr>
              <a:t>Results presentation supported with graphs and trends</a:t>
            </a:r>
          </a:p>
          <a:p>
            <a:r>
              <a:rPr lang="en-US" sz="2200" dirty="0">
                <a:solidFill>
                  <a:schemeClr val="tx2"/>
                </a:solidFill>
              </a:rPr>
              <a:t>Discussion of overall findings and implications regarding the results previously exposed</a:t>
            </a:r>
          </a:p>
          <a:p>
            <a:r>
              <a:rPr lang="en-US" sz="2200" dirty="0">
                <a:solidFill>
                  <a:schemeClr val="tx2"/>
                </a:solidFill>
              </a:rPr>
              <a:t>Final conclusions of the carried out research</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ctrTitle"/>
          </p:nvPr>
        </p:nvSpPr>
        <p:spPr/>
        <p:txBody>
          <a:bodyPr/>
          <a:lstStyle/>
          <a:p>
            <a:r>
              <a:rPr lang="en-US" dirty="0"/>
              <a:t>Dashboard</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subTitle"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12"/>
          </p:nvPr>
        </p:nvSpPr>
        <p:spPr/>
        <p:txBody>
          <a:bodyPr/>
          <a:lstStyle/>
          <a:p>
            <a:fld id="{5075537C-CA84-1446-933C-8E9D027F9201}" type="slidenum">
              <a:rPr lang="en-US" smtClean="0"/>
              <a:t>30</a:t>
            </a:fld>
            <a:endParaRPr lang="en-US"/>
          </a:p>
        </p:txBody>
      </p:sp>
    </p:spTree>
    <p:extLst>
      <p:ext uri="{BB962C8B-B14F-4D97-AF65-F5344CB8AC3E}">
        <p14:creationId xmlns:p14="http://schemas.microsoft.com/office/powerpoint/2010/main" val="1023352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fontScale="90000"/>
          </a:bodyPr>
          <a:lstStyle/>
          <a:p>
            <a:r>
              <a:rPr lang="en-US" dirty="0"/>
              <a:t>Dashboard: Max bike-sharing prediction</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120000" y="4997669"/>
            <a:ext cx="10233800" cy="1179294"/>
          </a:xfrm>
        </p:spPr>
        <p:txBody>
          <a:bodyPr>
            <a:normAutofit/>
          </a:bodyPr>
          <a:lstStyle/>
          <a:p>
            <a:r>
              <a:rPr lang="en-US" dirty="0">
                <a:solidFill>
                  <a:schemeClr val="tx2">
                    <a:lumMod val="40000"/>
                    <a:lumOff val="60000"/>
                  </a:schemeClr>
                </a:solidFill>
              </a:rPr>
              <a:t>We can see from the daily 'ripples' that people are probably alternating between using cars and bicycles for transportation</a:t>
            </a:r>
          </a:p>
        </p:txBody>
      </p:sp>
      <p:sp>
        <p:nvSpPr>
          <p:cNvPr id="3" name="Slide Number Placeholder 2">
            <a:extLst>
              <a:ext uri="{FF2B5EF4-FFF2-40B4-BE49-F238E27FC236}">
                <a16:creationId xmlns:a16="http://schemas.microsoft.com/office/drawing/2014/main" id="{C79977AE-309C-AC49-B15B-7A372153314E}"/>
              </a:ext>
            </a:extLst>
          </p:cNvPr>
          <p:cNvSpPr>
            <a:spLocks noGrp="1"/>
          </p:cNvSpPr>
          <p:nvPr>
            <p:ph type="sldNum" sz="quarter" idx="12"/>
          </p:nvPr>
        </p:nvSpPr>
        <p:spPr/>
        <p:txBody>
          <a:bodyPr/>
          <a:lstStyle/>
          <a:p>
            <a:fld id="{5075537C-CA84-1446-933C-8E9D027F9201}" type="slidenum">
              <a:rPr lang="en-US" smtClean="0"/>
              <a:t>31</a:t>
            </a:fld>
            <a:endParaRPr lang="en-US"/>
          </a:p>
        </p:txBody>
      </p:sp>
      <p:pic>
        <p:nvPicPr>
          <p:cNvPr id="6" name="Imagem 5">
            <a:extLst>
              <a:ext uri="{FF2B5EF4-FFF2-40B4-BE49-F238E27FC236}">
                <a16:creationId xmlns:a16="http://schemas.microsoft.com/office/drawing/2014/main" id="{F33B1077-BD50-4984-A276-D3A33F68BFBD}"/>
              </a:ext>
            </a:extLst>
          </p:cNvPr>
          <p:cNvPicPr>
            <a:picLocks noChangeAspect="1"/>
          </p:cNvPicPr>
          <p:nvPr/>
        </p:nvPicPr>
        <p:blipFill>
          <a:blip r:embed="rId2"/>
          <a:stretch>
            <a:fillRect/>
          </a:stretch>
        </p:blipFill>
        <p:spPr>
          <a:xfrm>
            <a:off x="3699642" y="1646238"/>
            <a:ext cx="4792716" cy="3172044"/>
          </a:xfrm>
          <a:prstGeom prst="rect">
            <a:avLst/>
          </a:prstGeom>
        </p:spPr>
      </p:pic>
    </p:spTree>
    <p:extLst>
      <p:ext uri="{BB962C8B-B14F-4D97-AF65-F5344CB8AC3E}">
        <p14:creationId xmlns:p14="http://schemas.microsoft.com/office/powerpoint/2010/main" val="3393580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Dashboard: City is selected</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120000" y="4984851"/>
            <a:ext cx="10233800" cy="1192111"/>
          </a:xfrm>
        </p:spPr>
        <p:txBody>
          <a:bodyPr>
            <a:normAutofit fontScale="92500"/>
          </a:bodyPr>
          <a:lstStyle/>
          <a:p>
            <a:pPr marL="0" indent="0">
              <a:buNone/>
            </a:pPr>
            <a:endParaRPr lang="en-US" dirty="0"/>
          </a:p>
          <a:p>
            <a:r>
              <a:rPr lang="en-US" dirty="0">
                <a:solidFill>
                  <a:schemeClr val="tx2">
                    <a:lumMod val="40000"/>
                    <a:lumOff val="60000"/>
                  </a:schemeClr>
                </a:solidFill>
              </a:rPr>
              <a:t>With the city selected we can have a summary of statistics related to it.</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6" name="Imagem 5">
            <a:extLst>
              <a:ext uri="{FF2B5EF4-FFF2-40B4-BE49-F238E27FC236}">
                <a16:creationId xmlns:a16="http://schemas.microsoft.com/office/drawing/2014/main" id="{D56FFEBA-A57D-4047-8EEE-39428EC6021E}"/>
              </a:ext>
            </a:extLst>
          </p:cNvPr>
          <p:cNvPicPr>
            <a:picLocks noChangeAspect="1"/>
          </p:cNvPicPr>
          <p:nvPr/>
        </p:nvPicPr>
        <p:blipFill>
          <a:blip r:embed="rId2"/>
          <a:stretch>
            <a:fillRect/>
          </a:stretch>
        </p:blipFill>
        <p:spPr>
          <a:xfrm>
            <a:off x="1435745" y="1608685"/>
            <a:ext cx="9602309" cy="3338614"/>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Dashboard screenshot 3</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120000" y="4851400"/>
            <a:ext cx="10233800" cy="1325563"/>
          </a:xfrm>
        </p:spPr>
        <p:txBody>
          <a:bodyPr>
            <a:normAutofit/>
          </a:bodyPr>
          <a:lstStyle/>
          <a:p>
            <a:pPr marL="0" indent="0">
              <a:buNone/>
            </a:pPr>
            <a:endParaRPr lang="en-US" dirty="0"/>
          </a:p>
          <a:p>
            <a:r>
              <a:rPr lang="en-US" dirty="0">
                <a:solidFill>
                  <a:schemeClr val="tx2">
                    <a:lumMod val="40000"/>
                    <a:lumOff val="60000"/>
                  </a:schemeClr>
                </a:solidFill>
              </a:rPr>
              <a:t>Selecting New York and getting some statistics</a:t>
            </a:r>
          </a:p>
        </p:txBody>
      </p:sp>
      <p:sp>
        <p:nvSpPr>
          <p:cNvPr id="3" name="Slide Number Placeholder 2">
            <a:extLst>
              <a:ext uri="{FF2B5EF4-FFF2-40B4-BE49-F238E27FC236}">
                <a16:creationId xmlns:a16="http://schemas.microsoft.com/office/drawing/2014/main" id="{1B0540D3-DDDE-4144-9FF0-E6F9944E7152}"/>
              </a:ext>
            </a:extLst>
          </p:cNvPr>
          <p:cNvSpPr>
            <a:spLocks noGrp="1"/>
          </p:cNvSpPr>
          <p:nvPr>
            <p:ph type="sldNum" sz="quarter" idx="12"/>
          </p:nvPr>
        </p:nvSpPr>
        <p:spPr/>
        <p:txBody>
          <a:bodyPr/>
          <a:lstStyle/>
          <a:p>
            <a:fld id="{5075537C-CA84-1446-933C-8E9D027F9201}" type="slidenum">
              <a:rPr lang="en-US" smtClean="0"/>
              <a:t>33</a:t>
            </a:fld>
            <a:endParaRPr lang="en-US"/>
          </a:p>
        </p:txBody>
      </p:sp>
      <p:pic>
        <p:nvPicPr>
          <p:cNvPr id="6" name="Imagem 5">
            <a:extLst>
              <a:ext uri="{FF2B5EF4-FFF2-40B4-BE49-F238E27FC236}">
                <a16:creationId xmlns:a16="http://schemas.microsoft.com/office/drawing/2014/main" id="{6D49923B-ABCB-420C-B25F-26A6EBC37F64}"/>
              </a:ext>
            </a:extLst>
          </p:cNvPr>
          <p:cNvPicPr>
            <a:picLocks noChangeAspect="1"/>
          </p:cNvPicPr>
          <p:nvPr/>
        </p:nvPicPr>
        <p:blipFill>
          <a:blip r:embed="rId2"/>
          <a:stretch>
            <a:fillRect/>
          </a:stretch>
        </p:blipFill>
        <p:spPr>
          <a:xfrm>
            <a:off x="1311489" y="1690688"/>
            <a:ext cx="9850821" cy="3070498"/>
          </a:xfrm>
          <a:prstGeom prst="rect">
            <a:avLst/>
          </a:prstGeom>
        </p:spPr>
      </p:pic>
    </p:spTree>
    <p:extLst>
      <p:ext uri="{BB962C8B-B14F-4D97-AF65-F5344CB8AC3E}">
        <p14:creationId xmlns:p14="http://schemas.microsoft.com/office/powerpoint/2010/main" val="1885057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418896"/>
            <a:ext cx="6809509" cy="4937453"/>
          </a:xfrm>
        </p:spPr>
        <p:txBody>
          <a:bodyPr>
            <a:normAutofit fontScale="92500" lnSpcReduction="20000"/>
          </a:bodyPr>
          <a:lstStyle/>
          <a:p>
            <a:r>
              <a:rPr lang="en-US" dirty="0">
                <a:solidFill>
                  <a:schemeClr val="tx2">
                    <a:lumMod val="40000"/>
                    <a:lumOff val="60000"/>
                  </a:schemeClr>
                </a:solidFill>
              </a:rPr>
              <a:t>Climatic factors affect people's willingness to use bicycles.</a:t>
            </a:r>
          </a:p>
          <a:p>
            <a:r>
              <a:rPr lang="en-US" dirty="0">
                <a:solidFill>
                  <a:schemeClr val="tx2">
                    <a:lumMod val="40000"/>
                    <a:lumOff val="60000"/>
                  </a:schemeClr>
                </a:solidFill>
              </a:rPr>
              <a:t>There is a low number of bicycles available compared to the population. Perhaps a health or environmental awareness campaign is necessary.</a:t>
            </a:r>
          </a:p>
          <a:p>
            <a:r>
              <a:rPr lang="en-US" dirty="0">
                <a:solidFill>
                  <a:schemeClr val="tx2">
                    <a:lumMod val="40000"/>
                    <a:lumOff val="60000"/>
                  </a:schemeClr>
                </a:solidFill>
              </a:rPr>
              <a:t>The seasons have a certain preference in people's search for bicycles. We can observe a large concentration in the summer and autumn periods.</a:t>
            </a:r>
          </a:p>
          <a:p>
            <a:r>
              <a:rPr lang="en-US" dirty="0">
                <a:solidFill>
                  <a:schemeClr val="tx2">
                    <a:lumMod val="40000"/>
                    <a:lumOff val="60000"/>
                  </a:schemeClr>
                </a:solidFill>
              </a:rPr>
              <a:t>We can see that people are probably alternating between using automobiles and bicycles for transportation. Perhaps a greater concentration of bicycles in urban areas all the way to commercial areas would be a good move.</a:t>
            </a:r>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1630123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assets like R code snippets, SQL queries, charts, Notebook outputs, or data sets that you may have created during this project</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3410008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B1967-A498-4913-B427-4D1183D7D5AC}"/>
              </a:ext>
            </a:extLst>
          </p:cNvPr>
          <p:cNvSpPr>
            <a:spLocks noGrp="1"/>
          </p:cNvSpPr>
          <p:nvPr>
            <p:ph type="title"/>
          </p:nvPr>
        </p:nvSpPr>
        <p:spPr/>
        <p:txBody>
          <a:bodyPr>
            <a:normAutofit/>
          </a:bodyPr>
          <a:lstStyle/>
          <a:p>
            <a:r>
              <a:rPr lang="en-US" dirty="0" err="1"/>
              <a:t>OpenWeatherAPI</a:t>
            </a:r>
            <a:r>
              <a:rPr lang="en-US" dirty="0"/>
              <a:t> and </a:t>
            </a:r>
            <a:r>
              <a:rPr lang="en-US" dirty="0" err="1"/>
              <a:t>Webscrping</a:t>
            </a:r>
            <a:r>
              <a:rPr lang="en-US" dirty="0"/>
              <a:t> </a:t>
            </a:r>
          </a:p>
        </p:txBody>
      </p:sp>
      <p:pic>
        <p:nvPicPr>
          <p:cNvPr id="7" name="Espaço Reservado para Conteúdo 6">
            <a:extLst>
              <a:ext uri="{FF2B5EF4-FFF2-40B4-BE49-F238E27FC236}">
                <a16:creationId xmlns:a16="http://schemas.microsoft.com/office/drawing/2014/main" id="{BD90E4C9-286E-4750-9E36-6D77C946A68B}"/>
              </a:ext>
            </a:extLst>
          </p:cNvPr>
          <p:cNvPicPr>
            <a:picLocks noGrp="1" noChangeAspect="1"/>
          </p:cNvPicPr>
          <p:nvPr>
            <p:ph sz="half" idx="1"/>
          </p:nvPr>
        </p:nvPicPr>
        <p:blipFill>
          <a:blip r:embed="rId2"/>
          <a:stretch>
            <a:fillRect/>
          </a:stretch>
        </p:blipFill>
        <p:spPr>
          <a:xfrm>
            <a:off x="1024759" y="1450427"/>
            <a:ext cx="9648496" cy="2664373"/>
          </a:xfrm>
        </p:spPr>
      </p:pic>
      <p:pic>
        <p:nvPicPr>
          <p:cNvPr id="11" name="Espaço Reservado para Conteúdo 10">
            <a:extLst>
              <a:ext uri="{FF2B5EF4-FFF2-40B4-BE49-F238E27FC236}">
                <a16:creationId xmlns:a16="http://schemas.microsoft.com/office/drawing/2014/main" id="{FE585A0B-A04D-4FA6-870F-628AAB2F1475}"/>
              </a:ext>
            </a:extLst>
          </p:cNvPr>
          <p:cNvPicPr>
            <a:picLocks noGrp="1" noChangeAspect="1"/>
          </p:cNvPicPr>
          <p:nvPr>
            <p:ph sz="half" idx="2"/>
          </p:nvPr>
        </p:nvPicPr>
        <p:blipFill>
          <a:blip r:embed="rId3"/>
          <a:stretch>
            <a:fillRect/>
          </a:stretch>
        </p:blipFill>
        <p:spPr>
          <a:xfrm>
            <a:off x="1025525" y="4172782"/>
            <a:ext cx="9647238" cy="2262110"/>
          </a:xfrm>
        </p:spPr>
      </p:pic>
      <p:sp>
        <p:nvSpPr>
          <p:cNvPr id="5" name="Espaço Reservado para Número de Slide 4">
            <a:extLst>
              <a:ext uri="{FF2B5EF4-FFF2-40B4-BE49-F238E27FC236}">
                <a16:creationId xmlns:a16="http://schemas.microsoft.com/office/drawing/2014/main" id="{D585EB14-1A77-4AF3-8C51-C0FF7E41EE8E}"/>
              </a:ext>
            </a:extLst>
          </p:cNvPr>
          <p:cNvSpPr>
            <a:spLocks noGrp="1"/>
          </p:cNvSpPr>
          <p:nvPr>
            <p:ph type="sldNum" sz="quarter" idx="12"/>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291733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3D9E9-2012-472B-8B17-83CF63BECE07}"/>
              </a:ext>
            </a:extLst>
          </p:cNvPr>
          <p:cNvSpPr>
            <a:spLocks noGrp="1"/>
          </p:cNvSpPr>
          <p:nvPr>
            <p:ph type="title"/>
          </p:nvPr>
        </p:nvSpPr>
        <p:spPr>
          <a:xfrm>
            <a:off x="838200" y="365125"/>
            <a:ext cx="10515600" cy="2031234"/>
          </a:xfrm>
        </p:spPr>
        <p:txBody>
          <a:bodyPr>
            <a:normAutofit fontScale="90000"/>
          </a:bodyPr>
          <a:lstStyle/>
          <a:p>
            <a:r>
              <a:rPr lang="en-US" dirty="0"/>
              <a:t>Regular expressions, missing values ​​handling and generating indicator columns</a:t>
            </a:r>
          </a:p>
        </p:txBody>
      </p:sp>
      <p:pic>
        <p:nvPicPr>
          <p:cNvPr id="7" name="Espaço Reservado para Conteúdo 6">
            <a:extLst>
              <a:ext uri="{FF2B5EF4-FFF2-40B4-BE49-F238E27FC236}">
                <a16:creationId xmlns:a16="http://schemas.microsoft.com/office/drawing/2014/main" id="{2595BCEC-5497-47F8-9B05-68E80A9A2268}"/>
              </a:ext>
            </a:extLst>
          </p:cNvPr>
          <p:cNvPicPr>
            <a:picLocks noGrp="1" noChangeAspect="1"/>
          </p:cNvPicPr>
          <p:nvPr>
            <p:ph sz="half" idx="1"/>
          </p:nvPr>
        </p:nvPicPr>
        <p:blipFill>
          <a:blip r:embed="rId2"/>
          <a:stretch>
            <a:fillRect/>
          </a:stretch>
        </p:blipFill>
        <p:spPr>
          <a:xfrm>
            <a:off x="838200" y="2664373"/>
            <a:ext cx="5641429" cy="2858923"/>
          </a:xfrm>
        </p:spPr>
      </p:pic>
      <p:pic>
        <p:nvPicPr>
          <p:cNvPr id="9" name="Espaço Reservado para Conteúdo 8">
            <a:extLst>
              <a:ext uri="{FF2B5EF4-FFF2-40B4-BE49-F238E27FC236}">
                <a16:creationId xmlns:a16="http://schemas.microsoft.com/office/drawing/2014/main" id="{7B794DFD-3049-4D3B-B6C2-B015D9799E26}"/>
              </a:ext>
            </a:extLst>
          </p:cNvPr>
          <p:cNvPicPr>
            <a:picLocks noGrp="1" noChangeAspect="1"/>
          </p:cNvPicPr>
          <p:nvPr>
            <p:ph sz="half" idx="2"/>
          </p:nvPr>
        </p:nvPicPr>
        <p:blipFill>
          <a:blip r:embed="rId3"/>
          <a:stretch>
            <a:fillRect/>
          </a:stretch>
        </p:blipFill>
        <p:spPr>
          <a:xfrm>
            <a:off x="6671441" y="2664373"/>
            <a:ext cx="4191000" cy="2031234"/>
          </a:xfrm>
        </p:spPr>
      </p:pic>
      <p:sp>
        <p:nvSpPr>
          <p:cNvPr id="5" name="Espaço Reservado para Número de Slide 4">
            <a:extLst>
              <a:ext uri="{FF2B5EF4-FFF2-40B4-BE49-F238E27FC236}">
                <a16:creationId xmlns:a16="http://schemas.microsoft.com/office/drawing/2014/main" id="{90B5A969-F2AB-4D9B-8A6B-6DE8710DE946}"/>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10" name="Espaço Reservado para Conteúdo 8">
            <a:extLst>
              <a:ext uri="{FF2B5EF4-FFF2-40B4-BE49-F238E27FC236}">
                <a16:creationId xmlns:a16="http://schemas.microsoft.com/office/drawing/2014/main" id="{C6210151-B33B-490D-93F4-467D2D5C413A}"/>
              </a:ext>
            </a:extLst>
          </p:cNvPr>
          <p:cNvPicPr>
            <a:picLocks noChangeAspect="1"/>
          </p:cNvPicPr>
          <p:nvPr/>
        </p:nvPicPr>
        <p:blipFill>
          <a:blip r:embed="rId4"/>
          <a:srcRect/>
          <a:stretch/>
        </p:blipFill>
        <p:spPr>
          <a:xfrm>
            <a:off x="6671441" y="4934373"/>
            <a:ext cx="4191000" cy="1558502"/>
          </a:xfrm>
          <a:prstGeom prst="rect">
            <a:avLst/>
          </a:prstGeom>
        </p:spPr>
      </p:pic>
    </p:spTree>
    <p:extLst>
      <p:ext uri="{BB962C8B-B14F-4D97-AF65-F5344CB8AC3E}">
        <p14:creationId xmlns:p14="http://schemas.microsoft.com/office/powerpoint/2010/main" val="264892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8CE2-0DA5-4F50-9347-F6BBE9F7596C}"/>
              </a:ext>
            </a:extLst>
          </p:cNvPr>
          <p:cNvSpPr>
            <a:spLocks noGrp="1"/>
          </p:cNvSpPr>
          <p:nvPr>
            <p:ph type="title"/>
          </p:nvPr>
        </p:nvSpPr>
        <p:spPr/>
        <p:txBody>
          <a:bodyPr>
            <a:normAutofit fontScale="90000"/>
          </a:bodyPr>
          <a:lstStyle/>
          <a:p>
            <a:r>
              <a:rPr lang="en-US" dirty="0"/>
              <a:t>Screenshots of all required SQL queries</a:t>
            </a:r>
          </a:p>
        </p:txBody>
      </p:sp>
      <p:sp>
        <p:nvSpPr>
          <p:cNvPr id="3" name="Espaço Reservado para Conteúdo 2">
            <a:extLst>
              <a:ext uri="{FF2B5EF4-FFF2-40B4-BE49-F238E27FC236}">
                <a16:creationId xmlns:a16="http://schemas.microsoft.com/office/drawing/2014/main" id="{CB15DCCA-A824-4C8F-A757-03C73C762636}"/>
              </a:ext>
            </a:extLst>
          </p:cNvPr>
          <p:cNvSpPr>
            <a:spLocks noGrp="1"/>
          </p:cNvSpPr>
          <p:nvPr>
            <p:ph sz="half" idx="1"/>
          </p:nvPr>
        </p:nvSpPr>
        <p:spPr>
          <a:xfrm>
            <a:off x="1277006" y="1825625"/>
            <a:ext cx="4868209" cy="4351338"/>
          </a:xfrm>
        </p:spPr>
        <p:txBody>
          <a:bodyPr/>
          <a:lstStyle/>
          <a:p>
            <a:pPr marL="0" indent="0">
              <a:buNone/>
            </a:pPr>
            <a:r>
              <a:rPr lang="en-US" b="1" i="0" dirty="0">
                <a:effectLst/>
                <a:latin typeface="system-ui"/>
              </a:rPr>
              <a:t>Total Bike Count and City Info for Seoul</a:t>
            </a:r>
          </a:p>
        </p:txBody>
      </p:sp>
      <p:pic>
        <p:nvPicPr>
          <p:cNvPr id="7" name="Espaço Reservado para Conteúdo 6">
            <a:extLst>
              <a:ext uri="{FF2B5EF4-FFF2-40B4-BE49-F238E27FC236}">
                <a16:creationId xmlns:a16="http://schemas.microsoft.com/office/drawing/2014/main" id="{DD5002B6-362B-43F6-9192-9D9BAAD4EB4B}"/>
              </a:ext>
            </a:extLst>
          </p:cNvPr>
          <p:cNvPicPr>
            <a:picLocks noGrp="1" noChangeAspect="1"/>
          </p:cNvPicPr>
          <p:nvPr>
            <p:ph sz="half" idx="2"/>
          </p:nvPr>
        </p:nvPicPr>
        <p:blipFill>
          <a:blip r:embed="rId2"/>
          <a:srcRect/>
          <a:stretch/>
        </p:blipFill>
        <p:spPr>
          <a:xfrm>
            <a:off x="1369806" y="3153103"/>
            <a:ext cx="4681950" cy="3158796"/>
          </a:xfrm>
        </p:spPr>
      </p:pic>
      <p:sp>
        <p:nvSpPr>
          <p:cNvPr id="5" name="Espaço Reservado para Número de Slide 4">
            <a:extLst>
              <a:ext uri="{FF2B5EF4-FFF2-40B4-BE49-F238E27FC236}">
                <a16:creationId xmlns:a16="http://schemas.microsoft.com/office/drawing/2014/main" id="{A8555F75-253C-43BA-A386-74FA3C924A98}"/>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8" name="Espaço Reservado para Conteúdo 2">
            <a:extLst>
              <a:ext uri="{FF2B5EF4-FFF2-40B4-BE49-F238E27FC236}">
                <a16:creationId xmlns:a16="http://schemas.microsoft.com/office/drawing/2014/main" id="{BAB0A2C0-7332-4EFF-BCCC-D130C79B4D10}"/>
              </a:ext>
            </a:extLst>
          </p:cNvPr>
          <p:cNvSpPr txBox="1">
            <a:spLocks/>
          </p:cNvSpPr>
          <p:nvPr/>
        </p:nvSpPr>
        <p:spPr>
          <a:xfrm>
            <a:off x="6485591" y="1825625"/>
            <a:ext cx="48682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latin typeface="system-ui"/>
              </a:rPr>
              <a:t>Hourly popularity and temperature by season</a:t>
            </a:r>
            <a:endParaRPr lang="en-US" b="1" dirty="0">
              <a:latin typeface="system-ui"/>
            </a:endParaRPr>
          </a:p>
        </p:txBody>
      </p:sp>
      <p:pic>
        <p:nvPicPr>
          <p:cNvPr id="9" name="Espaço Reservado para Conteúdo 6">
            <a:extLst>
              <a:ext uri="{FF2B5EF4-FFF2-40B4-BE49-F238E27FC236}">
                <a16:creationId xmlns:a16="http://schemas.microsoft.com/office/drawing/2014/main" id="{D0C33555-EE99-42E0-858B-B3C64F35B09C}"/>
              </a:ext>
            </a:extLst>
          </p:cNvPr>
          <p:cNvPicPr>
            <a:picLocks noChangeAspect="1"/>
          </p:cNvPicPr>
          <p:nvPr/>
        </p:nvPicPr>
        <p:blipFill>
          <a:blip r:embed="rId3"/>
          <a:stretch>
            <a:fillRect/>
          </a:stretch>
        </p:blipFill>
        <p:spPr>
          <a:xfrm>
            <a:off x="6578391" y="2676525"/>
            <a:ext cx="4681950" cy="4044950"/>
          </a:xfrm>
          <a:prstGeom prst="rect">
            <a:avLst/>
          </a:prstGeom>
        </p:spPr>
      </p:pic>
    </p:spTree>
    <p:extLst>
      <p:ext uri="{BB962C8B-B14F-4D97-AF65-F5344CB8AC3E}">
        <p14:creationId xmlns:p14="http://schemas.microsoft.com/office/powerpoint/2010/main" val="3415326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5135C-9B7B-42FB-A56A-4C7A9EB26E33}"/>
              </a:ext>
            </a:extLst>
          </p:cNvPr>
          <p:cNvSpPr>
            <a:spLocks noGrp="1"/>
          </p:cNvSpPr>
          <p:nvPr>
            <p:ph type="title"/>
          </p:nvPr>
        </p:nvSpPr>
        <p:spPr/>
        <p:txBody>
          <a:bodyPr>
            <a:normAutofit fontScale="90000"/>
          </a:bodyPr>
          <a:lstStyle/>
          <a:p>
            <a:r>
              <a:rPr lang="en-US" dirty="0"/>
              <a:t>Adding screenshots of your </a:t>
            </a:r>
            <a:r>
              <a:rPr lang="en-US" dirty="0" err="1"/>
              <a:t>ggplot</a:t>
            </a:r>
            <a:r>
              <a:rPr lang="en-US" dirty="0"/>
              <a:t> code snippets</a:t>
            </a:r>
          </a:p>
        </p:txBody>
      </p:sp>
      <p:pic>
        <p:nvPicPr>
          <p:cNvPr id="9" name="Espaço Reservado para Conteúdo 8">
            <a:extLst>
              <a:ext uri="{FF2B5EF4-FFF2-40B4-BE49-F238E27FC236}">
                <a16:creationId xmlns:a16="http://schemas.microsoft.com/office/drawing/2014/main" id="{DC4FA067-158C-4552-88B1-6B2FFFE0DFB7}"/>
              </a:ext>
            </a:extLst>
          </p:cNvPr>
          <p:cNvPicPr>
            <a:picLocks noGrp="1" noChangeAspect="1"/>
          </p:cNvPicPr>
          <p:nvPr>
            <p:ph sz="half" idx="1"/>
          </p:nvPr>
        </p:nvPicPr>
        <p:blipFill>
          <a:blip r:embed="rId2"/>
          <a:stretch>
            <a:fillRect/>
          </a:stretch>
        </p:blipFill>
        <p:spPr>
          <a:xfrm>
            <a:off x="6782929" y="2333625"/>
            <a:ext cx="4514179" cy="4387850"/>
          </a:xfrm>
        </p:spPr>
      </p:pic>
      <p:pic>
        <p:nvPicPr>
          <p:cNvPr id="7" name="Espaço Reservado para Conteúdo 6">
            <a:extLst>
              <a:ext uri="{FF2B5EF4-FFF2-40B4-BE49-F238E27FC236}">
                <a16:creationId xmlns:a16="http://schemas.microsoft.com/office/drawing/2014/main" id="{92DF8356-44CE-41DA-9BC1-2387647FE59D}"/>
              </a:ext>
            </a:extLst>
          </p:cNvPr>
          <p:cNvPicPr>
            <a:picLocks noGrp="1" noChangeAspect="1"/>
          </p:cNvPicPr>
          <p:nvPr>
            <p:ph sz="half" idx="2"/>
          </p:nvPr>
        </p:nvPicPr>
        <p:blipFill>
          <a:blip r:embed="rId3"/>
          <a:stretch>
            <a:fillRect/>
          </a:stretch>
        </p:blipFill>
        <p:spPr>
          <a:xfrm>
            <a:off x="1422937" y="2333625"/>
            <a:ext cx="4429639" cy="4387850"/>
          </a:xfrm>
        </p:spPr>
      </p:pic>
      <p:sp>
        <p:nvSpPr>
          <p:cNvPr id="5" name="Espaço Reservado para Número de Slide 4">
            <a:extLst>
              <a:ext uri="{FF2B5EF4-FFF2-40B4-BE49-F238E27FC236}">
                <a16:creationId xmlns:a16="http://schemas.microsoft.com/office/drawing/2014/main" id="{20A38BC3-CD49-4661-B45E-135B818D9AF0}"/>
              </a:ext>
            </a:extLst>
          </p:cNvPr>
          <p:cNvSpPr>
            <a:spLocks noGrp="1"/>
          </p:cNvSpPr>
          <p:nvPr>
            <p:ph type="sldNum" sz="quarter" idx="12"/>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290402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12"/>
          </p:nvPr>
        </p:nvSpPr>
        <p:spPr/>
        <p:txBody>
          <a:bodyPr/>
          <a:lstStyle/>
          <a:p>
            <a:fld id="{5075537C-CA84-1446-933C-8E9D027F9201}" type="slidenum">
              <a:rPr lang="en-US" smtClean="0"/>
              <a:t>4</a:t>
            </a:fld>
            <a:endParaRPr lang="en-US"/>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2"/>
                </a:solidFill>
              </a:rPr>
              <a:t>Analyzing how weather affects demand for bike sharing in urban areas</a:t>
            </a:r>
          </a:p>
          <a:p>
            <a:r>
              <a:rPr lang="en-US" sz="2200" dirty="0">
                <a:solidFill>
                  <a:schemeClr val="tx2"/>
                </a:solidFill>
              </a:rPr>
              <a:t>Collecting and processing data related to weather and bike share demand from multiple sources</a:t>
            </a:r>
          </a:p>
          <a:p>
            <a:r>
              <a:rPr lang="en-US" sz="2200" dirty="0">
                <a:solidFill>
                  <a:schemeClr val="tx2"/>
                </a:solidFill>
              </a:rPr>
              <a:t>Rental bikes are available in many cities around the world. It is important that each of these cities provides a reliable supply of rental bicycles to optimize availability and accessibility to the public at all times.</a:t>
            </a:r>
          </a:p>
          <a:p>
            <a:r>
              <a:rPr lang="en-US" sz="2200" dirty="0">
                <a:solidFill>
                  <a:schemeClr val="tx2"/>
                </a:solidFill>
              </a:rPr>
              <a:t>Understanding the influence of weather on demand for bicycles rentals</a:t>
            </a:r>
          </a:p>
        </p:txBody>
      </p:sp>
    </p:spTree>
    <p:extLst>
      <p:ext uri="{BB962C8B-B14F-4D97-AF65-F5344CB8AC3E}">
        <p14:creationId xmlns:p14="http://schemas.microsoft.com/office/powerpoint/2010/main" val="305327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ctr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solidFill>
                  <a:schemeClr val="tx2"/>
                </a:solidFill>
              </a:rPr>
              <a:t>Web scraping was used to extract the table from Wiki Global Bike-Sharing Systems and related techniques to store the table in csv format. The second set of data was selected through the </a:t>
            </a:r>
            <a:r>
              <a:rPr lang="en-US" dirty="0" err="1">
                <a:solidFill>
                  <a:schemeClr val="tx2"/>
                </a:solidFill>
              </a:rPr>
              <a:t>OpenWeather</a:t>
            </a:r>
            <a:r>
              <a:rPr lang="en-US" dirty="0">
                <a:solidFill>
                  <a:schemeClr val="tx2"/>
                </a:solidFill>
              </a:rPr>
              <a:t> API, creating a call and converting the API data into a csv table</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3" name="Retângulo 2">
            <a:extLst>
              <a:ext uri="{FF2B5EF4-FFF2-40B4-BE49-F238E27FC236}">
                <a16:creationId xmlns:a16="http://schemas.microsoft.com/office/drawing/2014/main" id="{E203FD0B-D6CF-430E-919B-1C1F6C1024ED}"/>
              </a:ext>
            </a:extLst>
          </p:cNvPr>
          <p:cNvSpPr/>
          <p:nvPr/>
        </p:nvSpPr>
        <p:spPr>
          <a:xfrm>
            <a:off x="1497724" y="4017060"/>
            <a:ext cx="1387366"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b="1" dirty="0">
                <a:solidFill>
                  <a:schemeClr val="tx1"/>
                </a:solidFill>
              </a:rPr>
              <a:t>Web </a:t>
            </a:r>
            <a:r>
              <a:rPr lang="pt-BR" b="1" dirty="0" err="1">
                <a:solidFill>
                  <a:schemeClr val="tx1"/>
                </a:solidFill>
              </a:rPr>
              <a:t>scraping</a:t>
            </a:r>
            <a:endParaRPr lang="en-US" b="1" dirty="0">
              <a:solidFill>
                <a:schemeClr val="tx1"/>
              </a:solidFill>
            </a:endParaRPr>
          </a:p>
        </p:txBody>
      </p:sp>
      <p:sp>
        <p:nvSpPr>
          <p:cNvPr id="12" name="Retângulo 11">
            <a:extLst>
              <a:ext uri="{FF2B5EF4-FFF2-40B4-BE49-F238E27FC236}">
                <a16:creationId xmlns:a16="http://schemas.microsoft.com/office/drawing/2014/main" id="{584712B1-CF12-4F82-ACAB-FB9251E2CE8D}"/>
              </a:ext>
            </a:extLst>
          </p:cNvPr>
          <p:cNvSpPr/>
          <p:nvPr/>
        </p:nvSpPr>
        <p:spPr>
          <a:xfrm>
            <a:off x="3262814" y="4020207"/>
            <a:ext cx="1387366"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Extract the HTML table</a:t>
            </a:r>
          </a:p>
        </p:txBody>
      </p:sp>
      <p:sp>
        <p:nvSpPr>
          <p:cNvPr id="13" name="Retângulo 12">
            <a:extLst>
              <a:ext uri="{FF2B5EF4-FFF2-40B4-BE49-F238E27FC236}">
                <a16:creationId xmlns:a16="http://schemas.microsoft.com/office/drawing/2014/main" id="{CC2088AF-8733-4A94-B741-A54B5ED7CA8A}"/>
              </a:ext>
            </a:extLst>
          </p:cNvPr>
          <p:cNvSpPr/>
          <p:nvPr/>
        </p:nvSpPr>
        <p:spPr>
          <a:xfrm>
            <a:off x="5027904" y="4017060"/>
            <a:ext cx="2142814" cy="56755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Convert from HTML to Data frame</a:t>
            </a:r>
          </a:p>
        </p:txBody>
      </p:sp>
      <p:sp>
        <p:nvSpPr>
          <p:cNvPr id="14" name="Retângulo 13">
            <a:extLst>
              <a:ext uri="{FF2B5EF4-FFF2-40B4-BE49-F238E27FC236}">
                <a16:creationId xmlns:a16="http://schemas.microsoft.com/office/drawing/2014/main" id="{47755087-8984-4A50-ACF9-61E45B8E24E9}"/>
              </a:ext>
            </a:extLst>
          </p:cNvPr>
          <p:cNvSpPr/>
          <p:nvPr/>
        </p:nvSpPr>
        <p:spPr>
          <a:xfrm>
            <a:off x="7548442" y="4017059"/>
            <a:ext cx="1387366" cy="56755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Exporting to CSV</a:t>
            </a:r>
          </a:p>
        </p:txBody>
      </p:sp>
      <p:cxnSp>
        <p:nvCxnSpPr>
          <p:cNvPr id="16" name="Conector de Seta Reta 15">
            <a:extLst>
              <a:ext uri="{FF2B5EF4-FFF2-40B4-BE49-F238E27FC236}">
                <a16:creationId xmlns:a16="http://schemas.microsoft.com/office/drawing/2014/main" id="{9057F23D-1B17-4F15-8352-62687352962F}"/>
              </a:ext>
            </a:extLst>
          </p:cNvPr>
          <p:cNvCxnSpPr>
            <a:endCxn id="12" idx="1"/>
          </p:cNvCxnSpPr>
          <p:nvPr/>
        </p:nvCxnSpPr>
        <p:spPr>
          <a:xfrm>
            <a:off x="2885090" y="4300839"/>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32A14FA9-778A-4F62-B5CF-D84348372FE7}"/>
              </a:ext>
            </a:extLst>
          </p:cNvPr>
          <p:cNvCxnSpPr>
            <a:cxnSpLocks/>
            <a:endCxn id="13" idx="1"/>
          </p:cNvCxnSpPr>
          <p:nvPr/>
        </p:nvCxnSpPr>
        <p:spPr>
          <a:xfrm>
            <a:off x="4650180" y="4300839"/>
            <a:ext cx="3777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E47150AD-9414-4493-AEA9-DE8412D6F8E1}"/>
              </a:ext>
            </a:extLst>
          </p:cNvPr>
          <p:cNvCxnSpPr>
            <a:endCxn id="14" idx="1"/>
          </p:cNvCxnSpPr>
          <p:nvPr/>
        </p:nvCxnSpPr>
        <p:spPr>
          <a:xfrm>
            <a:off x="7187779" y="4300838"/>
            <a:ext cx="3606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tângulo 21">
            <a:extLst>
              <a:ext uri="{FF2B5EF4-FFF2-40B4-BE49-F238E27FC236}">
                <a16:creationId xmlns:a16="http://schemas.microsoft.com/office/drawing/2014/main" id="{BD75D9B6-4F13-4800-B970-75CB36682753}"/>
              </a:ext>
            </a:extLst>
          </p:cNvPr>
          <p:cNvSpPr/>
          <p:nvPr/>
        </p:nvSpPr>
        <p:spPr>
          <a:xfrm>
            <a:off x="1497724" y="5093861"/>
            <a:ext cx="192670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l"/>
            <a:r>
              <a:rPr lang="en-US" b="1" i="0" dirty="0">
                <a:effectLst/>
                <a:latin typeface="system-ui"/>
              </a:rPr>
              <a:t>Getting current weather data</a:t>
            </a:r>
          </a:p>
        </p:txBody>
      </p:sp>
      <p:sp>
        <p:nvSpPr>
          <p:cNvPr id="23" name="Retângulo 22">
            <a:extLst>
              <a:ext uri="{FF2B5EF4-FFF2-40B4-BE49-F238E27FC236}">
                <a16:creationId xmlns:a16="http://schemas.microsoft.com/office/drawing/2014/main" id="{6B4A06AE-992C-4C8C-B0B5-69BEF4BED5DE}"/>
              </a:ext>
            </a:extLst>
          </p:cNvPr>
          <p:cNvSpPr/>
          <p:nvPr/>
        </p:nvSpPr>
        <p:spPr>
          <a:xfrm>
            <a:off x="3921656" y="5093860"/>
            <a:ext cx="1387366"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Creating </a:t>
            </a:r>
            <a:r>
              <a:rPr lang="en-US" b="1" dirty="0" err="1">
                <a:solidFill>
                  <a:schemeClr val="tx1"/>
                </a:solidFill>
              </a:rPr>
              <a:t>dataframe</a:t>
            </a:r>
            <a:endParaRPr lang="en-US" b="1" dirty="0">
              <a:solidFill>
                <a:schemeClr val="tx1"/>
              </a:solidFill>
            </a:endParaRPr>
          </a:p>
        </p:txBody>
      </p:sp>
      <p:sp>
        <p:nvSpPr>
          <p:cNvPr id="24" name="Retângulo 23">
            <a:extLst>
              <a:ext uri="{FF2B5EF4-FFF2-40B4-BE49-F238E27FC236}">
                <a16:creationId xmlns:a16="http://schemas.microsoft.com/office/drawing/2014/main" id="{DF3B00B7-C30C-4BED-9074-FBF3E726E597}"/>
              </a:ext>
            </a:extLst>
          </p:cNvPr>
          <p:cNvSpPr/>
          <p:nvPr/>
        </p:nvSpPr>
        <p:spPr>
          <a:xfrm>
            <a:off x="5749807" y="5093863"/>
            <a:ext cx="2142814" cy="56755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Getting 5-day weather forecasts</a:t>
            </a:r>
          </a:p>
        </p:txBody>
      </p:sp>
      <p:sp>
        <p:nvSpPr>
          <p:cNvPr id="25" name="Retângulo 24">
            <a:extLst>
              <a:ext uri="{FF2B5EF4-FFF2-40B4-BE49-F238E27FC236}">
                <a16:creationId xmlns:a16="http://schemas.microsoft.com/office/drawing/2014/main" id="{BED48A98-8773-4A2C-98E9-B021A042F95A}"/>
              </a:ext>
            </a:extLst>
          </p:cNvPr>
          <p:cNvSpPr/>
          <p:nvPr/>
        </p:nvSpPr>
        <p:spPr>
          <a:xfrm>
            <a:off x="8270345" y="5093862"/>
            <a:ext cx="1387366" cy="56755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Exporting to CSV</a:t>
            </a:r>
          </a:p>
        </p:txBody>
      </p:sp>
      <p:cxnSp>
        <p:nvCxnSpPr>
          <p:cNvPr id="26" name="Conector de Seta Reta 25">
            <a:extLst>
              <a:ext uri="{FF2B5EF4-FFF2-40B4-BE49-F238E27FC236}">
                <a16:creationId xmlns:a16="http://schemas.microsoft.com/office/drawing/2014/main" id="{8EF37D69-672C-4ACC-B74D-F5A9825D0B3A}"/>
              </a:ext>
            </a:extLst>
          </p:cNvPr>
          <p:cNvCxnSpPr>
            <a:cxnSpLocks/>
            <a:stCxn id="22" idx="3"/>
            <a:endCxn id="23" idx="1"/>
          </p:cNvCxnSpPr>
          <p:nvPr/>
        </p:nvCxnSpPr>
        <p:spPr>
          <a:xfrm flipV="1">
            <a:off x="3424428" y="5377640"/>
            <a:ext cx="497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910DB2C3-E95A-4FF9-BA85-C510CD374E9C}"/>
              </a:ext>
            </a:extLst>
          </p:cNvPr>
          <p:cNvCxnSpPr>
            <a:cxnSpLocks/>
            <a:endCxn id="24" idx="1"/>
          </p:cNvCxnSpPr>
          <p:nvPr/>
        </p:nvCxnSpPr>
        <p:spPr>
          <a:xfrm>
            <a:off x="5372083" y="5377642"/>
            <a:ext cx="3777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01B46DCA-0CF4-4BEE-AFA9-8A449502DA0B}"/>
              </a:ext>
            </a:extLst>
          </p:cNvPr>
          <p:cNvCxnSpPr>
            <a:endCxn id="25" idx="1"/>
          </p:cNvCxnSpPr>
          <p:nvPr/>
        </p:nvCxnSpPr>
        <p:spPr>
          <a:xfrm>
            <a:off x="7909682" y="5377641"/>
            <a:ext cx="3606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First with the help of regex, column names were standardized for all collected data sets. We then remove the unwanted reference links from the scraped bike-sharing systems dataset, and finish by extracting only the numerical value of unwanted text annotations. With the </a:t>
            </a:r>
            <a:r>
              <a:rPr lang="en-US" dirty="0" err="1"/>
              <a:t>dplyr</a:t>
            </a:r>
            <a:r>
              <a:rPr lang="en-US" dirty="0"/>
              <a:t> package, we detect and manipulate missing values, create indicator (dummy) variables for categorical variables, and normalize the data.</a:t>
            </a:r>
          </a:p>
          <a:p>
            <a:pPr marL="0" indent="0">
              <a:buNone/>
            </a:pPr>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6" name="Retângulo 5">
            <a:extLst>
              <a:ext uri="{FF2B5EF4-FFF2-40B4-BE49-F238E27FC236}">
                <a16:creationId xmlns:a16="http://schemas.microsoft.com/office/drawing/2014/main" id="{29EAF974-C33B-41E9-BF58-5160F2663B6D}"/>
              </a:ext>
            </a:extLst>
          </p:cNvPr>
          <p:cNvSpPr/>
          <p:nvPr/>
        </p:nvSpPr>
        <p:spPr>
          <a:xfrm>
            <a:off x="1355834" y="4682501"/>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0" i="0" dirty="0">
                <a:effectLst/>
                <a:latin typeface="system-ui"/>
              </a:rPr>
              <a:t>Standardize column names for all collected datasets</a:t>
            </a:r>
            <a:endParaRPr lang="en-US" b="1" dirty="0">
              <a:solidFill>
                <a:schemeClr val="tx1"/>
              </a:solidFill>
            </a:endParaRPr>
          </a:p>
        </p:txBody>
      </p:sp>
      <p:cxnSp>
        <p:nvCxnSpPr>
          <p:cNvPr id="10" name="Conector de Seta Reta 9">
            <a:extLst>
              <a:ext uri="{FF2B5EF4-FFF2-40B4-BE49-F238E27FC236}">
                <a16:creationId xmlns:a16="http://schemas.microsoft.com/office/drawing/2014/main" id="{0107DBC0-C3ED-4293-BE4B-758092A39535}"/>
              </a:ext>
            </a:extLst>
          </p:cNvPr>
          <p:cNvCxnSpPr>
            <a:cxnSpLocks/>
          </p:cNvCxnSpPr>
          <p:nvPr/>
        </p:nvCxnSpPr>
        <p:spPr>
          <a:xfrm>
            <a:off x="4193628" y="4966280"/>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ângulo 19">
            <a:extLst>
              <a:ext uri="{FF2B5EF4-FFF2-40B4-BE49-F238E27FC236}">
                <a16:creationId xmlns:a16="http://schemas.microsoft.com/office/drawing/2014/main" id="{03D454A1-2B50-4DDC-9A1F-0CACDE073E0E}"/>
              </a:ext>
            </a:extLst>
          </p:cNvPr>
          <p:cNvSpPr/>
          <p:nvPr/>
        </p:nvSpPr>
        <p:spPr>
          <a:xfrm>
            <a:off x="4571352" y="4668086"/>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0" i="0" dirty="0">
                <a:effectLst/>
                <a:latin typeface="system-ui"/>
              </a:rPr>
              <a:t> Remove undesired reference links</a:t>
            </a:r>
            <a:endParaRPr lang="en-US" b="1" dirty="0">
              <a:solidFill>
                <a:schemeClr val="tx1"/>
              </a:solidFill>
            </a:endParaRPr>
          </a:p>
        </p:txBody>
      </p:sp>
      <p:sp>
        <p:nvSpPr>
          <p:cNvPr id="21" name="Retângulo 20">
            <a:extLst>
              <a:ext uri="{FF2B5EF4-FFF2-40B4-BE49-F238E27FC236}">
                <a16:creationId xmlns:a16="http://schemas.microsoft.com/office/drawing/2014/main" id="{D676E9D3-074C-451B-9617-674587AD0D8A}"/>
              </a:ext>
            </a:extLst>
          </p:cNvPr>
          <p:cNvSpPr/>
          <p:nvPr/>
        </p:nvSpPr>
        <p:spPr>
          <a:xfrm>
            <a:off x="7786870" y="4668085"/>
            <a:ext cx="3285130"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0" i="0" dirty="0">
                <a:effectLst/>
                <a:latin typeface="system-ui"/>
              </a:rPr>
              <a:t>Extract only the numeric value from undesired text annotations</a:t>
            </a:r>
            <a:endParaRPr lang="en-US" b="1" dirty="0">
              <a:solidFill>
                <a:schemeClr val="tx1"/>
              </a:solidFill>
            </a:endParaRPr>
          </a:p>
        </p:txBody>
      </p:sp>
      <p:cxnSp>
        <p:nvCxnSpPr>
          <p:cNvPr id="22" name="Conector de Seta Reta 21">
            <a:extLst>
              <a:ext uri="{FF2B5EF4-FFF2-40B4-BE49-F238E27FC236}">
                <a16:creationId xmlns:a16="http://schemas.microsoft.com/office/drawing/2014/main" id="{3C5E9E27-0165-4E85-B558-362AD3405665}"/>
              </a:ext>
            </a:extLst>
          </p:cNvPr>
          <p:cNvCxnSpPr>
            <a:cxnSpLocks/>
          </p:cNvCxnSpPr>
          <p:nvPr/>
        </p:nvCxnSpPr>
        <p:spPr>
          <a:xfrm>
            <a:off x="7409146" y="4966279"/>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tângulo 22">
            <a:extLst>
              <a:ext uri="{FF2B5EF4-FFF2-40B4-BE49-F238E27FC236}">
                <a16:creationId xmlns:a16="http://schemas.microsoft.com/office/drawing/2014/main" id="{C6AB91D7-48CD-48D4-9E19-C5862FC1DA02}"/>
              </a:ext>
            </a:extLst>
          </p:cNvPr>
          <p:cNvSpPr/>
          <p:nvPr/>
        </p:nvSpPr>
        <p:spPr>
          <a:xfrm>
            <a:off x="1355834" y="5573322"/>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Detect and handle missing values</a:t>
            </a:r>
            <a:endParaRPr lang="en-US" b="1" dirty="0">
              <a:solidFill>
                <a:schemeClr val="tx1"/>
              </a:solidFill>
            </a:endParaRPr>
          </a:p>
        </p:txBody>
      </p:sp>
      <p:cxnSp>
        <p:nvCxnSpPr>
          <p:cNvPr id="24" name="Conector de Seta Reta 23">
            <a:extLst>
              <a:ext uri="{FF2B5EF4-FFF2-40B4-BE49-F238E27FC236}">
                <a16:creationId xmlns:a16="http://schemas.microsoft.com/office/drawing/2014/main" id="{FA9DA810-2570-41A8-B255-F42736075A28}"/>
              </a:ext>
            </a:extLst>
          </p:cNvPr>
          <p:cNvCxnSpPr>
            <a:cxnSpLocks/>
          </p:cNvCxnSpPr>
          <p:nvPr/>
        </p:nvCxnSpPr>
        <p:spPr>
          <a:xfrm>
            <a:off x="4193628" y="5857101"/>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tângulo 24">
            <a:extLst>
              <a:ext uri="{FF2B5EF4-FFF2-40B4-BE49-F238E27FC236}">
                <a16:creationId xmlns:a16="http://schemas.microsoft.com/office/drawing/2014/main" id="{48F98CE3-C8EC-4F82-87AC-E19D2B6D0554}"/>
              </a:ext>
            </a:extLst>
          </p:cNvPr>
          <p:cNvSpPr/>
          <p:nvPr/>
        </p:nvSpPr>
        <p:spPr>
          <a:xfrm>
            <a:off x="4571352" y="5558907"/>
            <a:ext cx="2837794"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0" i="0" dirty="0">
                <a:effectLst/>
                <a:latin typeface="system-ui"/>
              </a:rPr>
              <a:t> </a:t>
            </a:r>
            <a:r>
              <a:rPr lang="en-US" b="1" i="0" dirty="0">
                <a:effectLst/>
                <a:latin typeface="system-ui"/>
              </a:rPr>
              <a:t>Create indicator (dummy) variables</a:t>
            </a:r>
            <a:endParaRPr lang="en-US" b="1" dirty="0">
              <a:solidFill>
                <a:schemeClr val="tx1"/>
              </a:solidFill>
            </a:endParaRPr>
          </a:p>
        </p:txBody>
      </p:sp>
      <p:sp>
        <p:nvSpPr>
          <p:cNvPr id="26" name="Retângulo 25">
            <a:extLst>
              <a:ext uri="{FF2B5EF4-FFF2-40B4-BE49-F238E27FC236}">
                <a16:creationId xmlns:a16="http://schemas.microsoft.com/office/drawing/2014/main" id="{3FC07A2E-4521-4D73-9875-526B8AEDA784}"/>
              </a:ext>
            </a:extLst>
          </p:cNvPr>
          <p:cNvSpPr/>
          <p:nvPr/>
        </p:nvSpPr>
        <p:spPr>
          <a:xfrm>
            <a:off x="7786870" y="5558906"/>
            <a:ext cx="3285130" cy="5675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0" dirty="0">
                <a:effectLst/>
                <a:latin typeface="system-ui"/>
              </a:rPr>
              <a:t>Normalize data</a:t>
            </a:r>
            <a:endParaRPr lang="en-US" b="1" dirty="0">
              <a:solidFill>
                <a:schemeClr val="tx1"/>
              </a:solidFill>
            </a:endParaRPr>
          </a:p>
        </p:txBody>
      </p:sp>
      <p:cxnSp>
        <p:nvCxnSpPr>
          <p:cNvPr id="27" name="Conector de Seta Reta 26">
            <a:extLst>
              <a:ext uri="{FF2B5EF4-FFF2-40B4-BE49-F238E27FC236}">
                <a16:creationId xmlns:a16="http://schemas.microsoft.com/office/drawing/2014/main" id="{2C54F275-9F3C-44EC-A600-1DDD4D1173D6}"/>
              </a:ext>
            </a:extLst>
          </p:cNvPr>
          <p:cNvCxnSpPr>
            <a:cxnSpLocks/>
          </p:cNvCxnSpPr>
          <p:nvPr/>
        </p:nvCxnSpPr>
        <p:spPr>
          <a:xfrm>
            <a:off x="7409146" y="5857100"/>
            <a:ext cx="377724" cy="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55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Using  SQL queries with the </a:t>
            </a:r>
            <a:r>
              <a:rPr lang="en-US" dirty="0" err="1"/>
              <a:t>RSQLite</a:t>
            </a:r>
            <a:r>
              <a:rPr lang="en-US" dirty="0"/>
              <a:t> R package</a:t>
            </a:r>
          </a:p>
          <a:p>
            <a:r>
              <a:rPr lang="en-US" dirty="0"/>
              <a:t>Record Count</a:t>
            </a:r>
          </a:p>
          <a:p>
            <a:r>
              <a:rPr lang="en-US" dirty="0"/>
              <a:t>Operational Hours</a:t>
            </a:r>
          </a:p>
          <a:p>
            <a:r>
              <a:rPr lang="en-US" dirty="0"/>
              <a:t>Weather Outlook</a:t>
            </a:r>
          </a:p>
          <a:p>
            <a:r>
              <a:rPr lang="en-US" dirty="0"/>
              <a:t>Seasons</a:t>
            </a:r>
          </a:p>
          <a:p>
            <a:r>
              <a:rPr lang="en-US" dirty="0"/>
              <a:t>Total Bike Count and City Info for Seoul</a:t>
            </a:r>
          </a:p>
          <a:p>
            <a:r>
              <a:rPr lang="en-US" dirty="0"/>
              <a:t> Hourly popularity and temperature by season</a:t>
            </a:r>
          </a:p>
          <a:p>
            <a:r>
              <a:rPr lang="en-US" dirty="0"/>
              <a:t>Rental Seasonality</a:t>
            </a:r>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8</a:t>
            </a:fld>
            <a:endParaRPr lang="en-US"/>
          </a:p>
        </p:txBody>
      </p:sp>
    </p:spTree>
    <p:extLst>
      <p:ext uri="{BB962C8B-B14F-4D97-AF65-F5344CB8AC3E}">
        <p14:creationId xmlns:p14="http://schemas.microsoft.com/office/powerpoint/2010/main" val="157872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Recast the date column as a date</a:t>
            </a:r>
          </a:p>
          <a:p>
            <a:r>
              <a:rPr lang="en-US" dirty="0"/>
              <a:t>Cast hours as a categorical variable</a:t>
            </a:r>
          </a:p>
          <a:p>
            <a:r>
              <a:rPr lang="en-US" dirty="0"/>
              <a:t>Dataset Summary</a:t>
            </a:r>
          </a:p>
          <a:p>
            <a:r>
              <a:rPr lang="en-US" dirty="0"/>
              <a:t>Calculating how many holidays there are</a:t>
            </a:r>
          </a:p>
          <a:p>
            <a:r>
              <a:rPr lang="en-US" dirty="0"/>
              <a:t>Calculating the percentage of records that fall on a holiday</a:t>
            </a:r>
          </a:p>
          <a:p>
            <a:r>
              <a:rPr lang="en-US" dirty="0"/>
              <a:t>Given the observations for the 'FUNCTIONING_DAY' how many records must there be?</a:t>
            </a:r>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9</a:t>
            </a:fld>
            <a:endParaRPr lang="en-US"/>
          </a:p>
        </p:txBody>
      </p:sp>
    </p:spTree>
    <p:extLst>
      <p:ext uri="{BB962C8B-B14F-4D97-AF65-F5344CB8AC3E}">
        <p14:creationId xmlns:p14="http://schemas.microsoft.com/office/powerpoint/2010/main" val="779971636"/>
      </p:ext>
    </p:extLst>
  </p:cSld>
  <p:clrMapOvr>
    <a:masterClrMapping/>
  </p:clrMapOvr>
</p:sld>
</file>

<file path=ppt/theme/theme1.xml><?xml version="1.0" encoding="utf-8"?>
<a:theme xmlns:a="http://schemas.openxmlformats.org/drawingml/2006/main" name="Profundidade">
  <a:themeElements>
    <a:clrScheme name="Profundidad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elements/1.1/"/>
    <ds:schemaRef ds:uri="http://www.w3.org/XML/1998/namespace"/>
    <ds:schemaRef ds:uri="f80a141d-92ca-4d3d-9308-f7e7b1d44ce8"/>
    <ds:schemaRef ds:uri="http://schemas.openxmlformats.org/package/2006/metadata/core-properties"/>
    <ds:schemaRef ds:uri="155be751-a274-42e8-93fb-f39d3b9bccc8"/>
    <ds:schemaRef ds:uri="http://purl.org/dc/te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TM04033923[[fn=Profundidade]]</Template>
  <TotalTime>551</TotalTime>
  <Words>1433</Words>
  <Application>Microsoft Office PowerPoint</Application>
  <PresentationFormat>Widescreen</PresentationFormat>
  <Paragraphs>202</Paragraphs>
  <Slides>39</Slides>
  <Notes>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39</vt:i4>
      </vt:variant>
    </vt:vector>
  </HeadingPairs>
  <TitlesOfParts>
    <vt:vector size="46" baseType="lpstr">
      <vt:lpstr>Arial</vt:lpstr>
      <vt:lpstr>Calibri</vt:lpstr>
      <vt:lpstr>Corbel</vt:lpstr>
      <vt:lpstr>IBM Plex Mono SemiBold</vt:lpstr>
      <vt:lpstr>IBM Plex Mono Text</vt:lpstr>
      <vt:lpstr>system-ui</vt:lpstr>
      <vt:lpstr>Profundidade</vt:lpstr>
      <vt:lpstr>Applied Data Science with R Capstone project</vt:lpstr>
      <vt:lpstr>Outline</vt:lpstr>
      <vt:lpstr>Executive Summary</vt:lpstr>
      <vt:lpstr>Introduction</vt:lpstr>
      <vt:lpstr>Methodology</vt:lpstr>
      <vt:lpstr>Data collection</vt:lpstr>
      <vt:lpstr>Data wrangling</vt:lpstr>
      <vt:lpstr>EDA with SQL</vt:lpstr>
      <vt:lpstr>EDA with data visualization</vt:lpstr>
      <vt:lpstr>Predictive analysis</vt:lpstr>
      <vt:lpstr>Build a R Shiny dashboard</vt:lpstr>
      <vt:lpstr>Results</vt:lpstr>
      <vt:lpstr>EDA with SQL</vt:lpstr>
      <vt:lpstr>Busiest bike rental times</vt:lpstr>
      <vt:lpstr>Hourly popularity and temperature by seasons</vt:lpstr>
      <vt:lpstr>Rental Seasonality</vt:lpstr>
      <vt:lpstr>Weather Seasonality</vt:lpstr>
      <vt:lpstr>Bike-sharing info in Seoul</vt:lpstr>
      <vt:lpstr>Cities similar to Seoul</vt:lpstr>
      <vt:lpstr>EDA with Visualization</vt:lpstr>
      <vt:lpstr>Bike rental vs. Date</vt:lpstr>
      <vt:lpstr>Bike rental vs. Datetime</vt:lpstr>
      <vt:lpstr>Bike rental histogram</vt:lpstr>
      <vt:lpstr>Daily total rainfall and snowfall</vt:lpstr>
      <vt:lpstr>Predictive analysis</vt:lpstr>
      <vt:lpstr>Ranked coefficients</vt:lpstr>
      <vt:lpstr>Model evaluation</vt:lpstr>
      <vt:lpstr>Find the best performing model </vt:lpstr>
      <vt:lpstr>Q-Q plot of the best model</vt:lpstr>
      <vt:lpstr>Dashboard</vt:lpstr>
      <vt:lpstr>Dashboard: Max bike-sharing prediction</vt:lpstr>
      <vt:lpstr>Dashboard: City is selected</vt:lpstr>
      <vt:lpstr>Dashboard screenshot 3</vt:lpstr>
      <vt:lpstr>CONCLUSION</vt:lpstr>
      <vt:lpstr>APPENDIX</vt:lpstr>
      <vt:lpstr>OpenWeatherAPI and Webscrping </vt:lpstr>
      <vt:lpstr>Regular expressions, missing values ​​handling and generating indicator columns</vt:lpstr>
      <vt:lpstr>Screenshots of all required SQL queries</vt:lpstr>
      <vt:lpstr>Adding screenshots of your ggplot code snippets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Felipe Santos</cp:lastModifiedBy>
  <cp:revision>161</cp:revision>
  <dcterms:created xsi:type="dcterms:W3CDTF">2021-04-29T18:58:34Z</dcterms:created>
  <dcterms:modified xsi:type="dcterms:W3CDTF">2024-07-14T12:40:08Z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