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70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510" autoAdjust="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1A4AD9-82B9-4683-8DAD-FD190A013A74}" type="datetimeFigureOut">
              <a:rPr lang="en-IN" smtClean="0"/>
              <a:t>08-03-2025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924C7A-EC62-44DD-8421-F6F73359E8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80850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924C7A-EC62-44DD-8421-F6F73359E84A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3541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15EAD4-5B64-D181-4DC1-372DBF44A1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FD92CFD-92B6-90A9-B0A9-611CB2295B7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B6F2821-32D2-ADCD-9CFE-FCCDB4E85D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83C83D-83C2-F3CC-405F-54E91FDD1D9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924C7A-EC62-44DD-8421-F6F73359E84A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0897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46F639-35D1-F918-D162-029832A7D9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5894A13-6CA1-675C-A11A-1E0A35010E6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EE52C80-32DC-7998-2163-D5D4FDAF9D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D0540A-F932-7AF3-1E85-FDFD2443369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924C7A-EC62-44DD-8421-F6F73359E84A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06502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DBD825-6D8A-CFE7-DA0E-68202875C4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774F5D9-7385-1C61-8C39-7CF31E11C58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A6F6FFD-E8E7-66C7-AED9-CFA4DFE048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BB374D-9C52-D1A2-6F49-D8087AB73A0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924C7A-EC62-44DD-8421-F6F73359E84A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60725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61EF5-BE20-D8D8-7F57-CEFAC0CDB4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42367D-2951-CFA5-6B5E-14050F5DEA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64F4BE-2E05-3D0F-32E2-D2A125D70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9B2D6-F4BF-4A40-B87D-0434AA89C639}" type="datetimeFigureOut">
              <a:rPr lang="en-IN" smtClean="0"/>
              <a:t>08-03-2025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C9A63F-0EA1-3C9C-CC55-42E16A656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911890-0171-F238-901F-FEF9D1A18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05E57-7BBE-4EE7-BE06-4085EBB471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8524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843EA-8A91-28D6-5C0B-6F1C11A30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3ADCB9-31C9-1362-FDA1-C6CDE6DCA7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227447-3DFF-99FA-7B01-9F4011BFE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9B2D6-F4BF-4A40-B87D-0434AA89C639}" type="datetimeFigureOut">
              <a:rPr lang="en-IN" smtClean="0"/>
              <a:t>08-03-2025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C25CE0-52A2-3CDC-1765-37591C433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84888-8A3C-BAF5-E93A-153D4189B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05E57-7BBE-4EE7-BE06-4085EBB471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1148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B70A69-CA36-A8C7-2EE7-28E6E62E80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0F917B-9931-0E84-D245-14DBD132AF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F58F12-B5AC-3B5C-B883-1DBBC2D23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9B2D6-F4BF-4A40-B87D-0434AA89C639}" type="datetimeFigureOut">
              <a:rPr lang="en-IN" smtClean="0"/>
              <a:t>08-03-2025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9802FB-23AA-6D08-89E9-9B9BA4730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D2F5F5-3979-6B11-9397-7D09613DD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05E57-7BBE-4EE7-BE06-4085EBB471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4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41DC8-7C65-443B-109B-A8A5CD0D3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11AD8E-BE1C-8184-368C-8569ABAADD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9E9D23-EC34-BE31-E0A5-F7880D2A0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9B2D6-F4BF-4A40-B87D-0434AA89C639}" type="datetimeFigureOut">
              <a:rPr lang="en-IN" smtClean="0"/>
              <a:t>08-03-2025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0FE01C-378B-F2A6-ECE0-E269D2BD6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C9BB73-9435-A027-46CB-2C6D117F9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05E57-7BBE-4EE7-BE06-4085EBB471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9429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34CF5-3107-A18E-FC8D-CC36D5EC8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15891B-6036-3805-D325-7270CB391E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1408F0-651C-1AF1-73D6-0050E2717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9B2D6-F4BF-4A40-B87D-0434AA89C639}" type="datetimeFigureOut">
              <a:rPr lang="en-IN" smtClean="0"/>
              <a:t>08-03-2025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BE1008-1091-9B33-1C19-38231F5E8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E77D16-DF22-844B-E574-0906D4CD0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05E57-7BBE-4EE7-BE06-4085EBB471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2737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ED3FC-0238-93D9-7513-972A9B19E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9B913D-A80E-F39D-A21F-B2C71DB242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5BD8A2-392F-B16C-D64D-FC01759D34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464CCA-0256-38FE-11D4-7CD003AC0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9B2D6-F4BF-4A40-B87D-0434AA89C639}" type="datetimeFigureOut">
              <a:rPr lang="en-IN" smtClean="0"/>
              <a:t>08-03-2025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EEE721-81F2-CFA8-50D8-ACBD403D6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0DCFD7-DF59-3944-9DE0-EA16C2E47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05E57-7BBE-4EE7-BE06-4085EBB471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5327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03462-4894-838F-189B-2545D1EEB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633BFB-61E8-EB11-1826-DE69D7E338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ED3E5D-5BBA-4E48-AF9B-0435131209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79788D-3B76-E139-F887-6AE462C2B7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0DF2CF-4314-365E-3891-23A57F8987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152A72-3EDD-8EC9-6F53-15FDE38E3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9B2D6-F4BF-4A40-B87D-0434AA89C639}" type="datetimeFigureOut">
              <a:rPr lang="en-IN" smtClean="0"/>
              <a:t>08-03-2025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8E6FC2-DC40-7D72-F241-6343DA09C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2FCA88-67FE-4DA0-340F-0AC71D3FD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05E57-7BBE-4EE7-BE06-4085EBB471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471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BF2C0-334D-7FE2-7E9A-CF927E047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C4C449-92E7-D9C0-B94A-F7CA225DE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9B2D6-F4BF-4A40-B87D-0434AA89C639}" type="datetimeFigureOut">
              <a:rPr lang="en-IN" smtClean="0"/>
              <a:t>08-03-2025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F6C39B-67FA-3F7F-80FA-829CAFFF0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634361-D2B0-8285-AD62-B20139217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05E57-7BBE-4EE7-BE06-4085EBB471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6454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86C139-A034-7410-195C-B3E22FF04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9B2D6-F4BF-4A40-B87D-0434AA89C639}" type="datetimeFigureOut">
              <a:rPr lang="en-IN" smtClean="0"/>
              <a:t>08-03-2025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C46E19-71BB-E484-0F64-32E5C7D00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9888EB-E426-DA4F-C711-84ACC26A1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05E57-7BBE-4EE7-BE06-4085EBB471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2634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F275F-2823-93B4-3210-55BFD3520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531950-F124-0036-3282-6FF87D3322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4677CB-C219-5BD7-C64E-7BC5639D0E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537DE6-6558-B2A0-3D55-3A49C4DC8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9B2D6-F4BF-4A40-B87D-0434AA89C639}" type="datetimeFigureOut">
              <a:rPr lang="en-IN" smtClean="0"/>
              <a:t>08-03-2025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7F404A-F9C0-9F3A-8132-A3BAF304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8FDD14-C367-31AB-E391-15EFB821F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05E57-7BBE-4EE7-BE06-4085EBB471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6476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157F8-70C5-673A-BA38-A3A2A1E86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E05C4D-79F3-825D-1957-22A8BB3B2F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FD142C-134F-68BD-E3C4-60F644B946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F6CDB9-B416-7DCE-1B03-2904A93A5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9B2D6-F4BF-4A40-B87D-0434AA89C639}" type="datetimeFigureOut">
              <a:rPr lang="en-IN" smtClean="0"/>
              <a:t>08-03-2025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DC78A2-4016-E131-63DD-F55FED101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67D198-197D-A798-C32A-FEA2FD950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05E57-7BBE-4EE7-BE06-4085EBB471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2602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DF2DB0-C758-FEAC-AA39-D5FA427AD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573AF8-13E3-6CE3-0027-1820B8B03A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D20286-E800-9F47-9EC0-D5ED5BBAA2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E9B2D6-F4BF-4A40-B87D-0434AA89C639}" type="datetimeFigureOut">
              <a:rPr lang="en-IN" smtClean="0"/>
              <a:t>08-03-2025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4C1204-F7BF-A131-791B-11557F8FF8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C0535D-C203-845C-1E01-A9D77F6FC6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705E57-7BBE-4EE7-BE06-4085EBB471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7144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jp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gif"/><Relationship Id="rId4" Type="http://schemas.openxmlformats.org/officeDocument/2006/relationships/hyperlink" Target="https://forms.gle/mtqwmi5oEHpmvVX99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D86C8AC-9FEE-1F8A-B4BE-3263E8334F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32"/>
            <a:ext cx="12192000" cy="6858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0D080B1-07E9-400A-B1FF-E14E0B8BFB4B}"/>
              </a:ext>
            </a:extLst>
          </p:cNvPr>
          <p:cNvSpPr/>
          <p:nvPr/>
        </p:nvSpPr>
        <p:spPr>
          <a:xfrm>
            <a:off x="-1" y="-1"/>
            <a:ext cx="12192001" cy="2408903"/>
          </a:xfrm>
          <a:prstGeom prst="rect">
            <a:avLst/>
          </a:prstGeom>
          <a:solidFill>
            <a:schemeClr val="tx1"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570068-690B-4525-86FE-2774C2DD7041}"/>
              </a:ext>
            </a:extLst>
          </p:cNvPr>
          <p:cNvSpPr txBox="1"/>
          <p:nvPr/>
        </p:nvSpPr>
        <p:spPr>
          <a:xfrm>
            <a:off x="0" y="403122"/>
            <a:ext cx="1219199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0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Bell MT" panose="02020503060305020303" pitchFamily="18" charset="0"/>
              </a:rPr>
              <a:t>Junior Game Development Academy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06396D-DB06-E1DE-64BF-02E6B7AEB43C}"/>
              </a:ext>
            </a:extLst>
          </p:cNvPr>
          <p:cNvSpPr txBox="1"/>
          <p:nvPr/>
        </p:nvSpPr>
        <p:spPr>
          <a:xfrm>
            <a:off x="437537" y="1298686"/>
            <a:ext cx="7836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Bell MT" panose="02020503060305020303" pitchFamily="18" charset="0"/>
              </a:rPr>
              <a:t>Welcome, developers! May your bugs be few and your compiles be fast.</a:t>
            </a:r>
            <a:endParaRPr lang="en-IN" dirty="0">
              <a:solidFill>
                <a:schemeClr val="bg1">
                  <a:lumMod val="95000"/>
                </a:schemeClr>
              </a:solidFill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86748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E5A7AE-C0D9-1D56-2497-5401CB3174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822F4D5-6654-9573-AE74-956C77B2AF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4DF5811-27D8-EDDF-E008-C099273B4D55}"/>
              </a:ext>
            </a:extLst>
          </p:cNvPr>
          <p:cNvSpPr/>
          <p:nvPr/>
        </p:nvSpPr>
        <p:spPr>
          <a:xfrm>
            <a:off x="-1" y="0"/>
            <a:ext cx="12192001" cy="1769806"/>
          </a:xfrm>
          <a:prstGeom prst="rect">
            <a:avLst/>
          </a:prstGeom>
          <a:solidFill>
            <a:schemeClr val="tx1"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A603D3-51DE-40A7-9A31-7DFE1947E7C0}"/>
              </a:ext>
            </a:extLst>
          </p:cNvPr>
          <p:cNvSpPr txBox="1"/>
          <p:nvPr/>
        </p:nvSpPr>
        <p:spPr>
          <a:xfrm>
            <a:off x="-2" y="97008"/>
            <a:ext cx="1219199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0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Bell MT" panose="02020503060305020303" pitchFamily="18" charset="0"/>
              </a:rPr>
              <a:t>Different Game Engines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19B3A7-4D0E-BDB6-9F24-3D9B6F117174}"/>
              </a:ext>
            </a:extLst>
          </p:cNvPr>
          <p:cNvSpPr txBox="1"/>
          <p:nvPr/>
        </p:nvSpPr>
        <p:spPr>
          <a:xfrm>
            <a:off x="3618268" y="1055789"/>
            <a:ext cx="4955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>
                <a:solidFill>
                  <a:schemeClr val="bg1"/>
                </a:solidFill>
                <a:latin typeface="Bell MT" panose="02020503060305020303" pitchFamily="18" charset="0"/>
              </a:rPr>
              <a:t>Note: Choose Wisely or Suffer Eternally</a:t>
            </a:r>
            <a:endParaRPr lang="en-IN" u="sng" dirty="0">
              <a:solidFill>
                <a:schemeClr val="bg1"/>
              </a:solidFill>
              <a:latin typeface="Bell MT" panose="02020503060305020303" pitchFamily="18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C9F97D5-6B11-E6E7-AC91-5162E7CFBAE5}"/>
              </a:ext>
            </a:extLst>
          </p:cNvPr>
          <p:cNvSpPr/>
          <p:nvPr/>
        </p:nvSpPr>
        <p:spPr>
          <a:xfrm>
            <a:off x="511277" y="1949245"/>
            <a:ext cx="2694038" cy="4719483"/>
          </a:xfrm>
          <a:prstGeom prst="roundRect">
            <a:avLst>
              <a:gd name="adj" fmla="val 2798"/>
            </a:avLst>
          </a:prstGeom>
          <a:solidFill>
            <a:schemeClr val="bg1">
              <a:alpha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B657E5D-FF52-4A40-50E3-B40FF7E3E7F6}"/>
              </a:ext>
            </a:extLst>
          </p:cNvPr>
          <p:cNvSpPr/>
          <p:nvPr/>
        </p:nvSpPr>
        <p:spPr>
          <a:xfrm>
            <a:off x="3357715" y="1949245"/>
            <a:ext cx="2694038" cy="4719483"/>
          </a:xfrm>
          <a:prstGeom prst="roundRect">
            <a:avLst>
              <a:gd name="adj" fmla="val 2798"/>
            </a:avLst>
          </a:prstGeom>
          <a:solidFill>
            <a:schemeClr val="bg1">
              <a:lumMod val="95000"/>
              <a:alpha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F488FF2-AFE2-F0AF-FC55-DC625A5FA0DD}"/>
              </a:ext>
            </a:extLst>
          </p:cNvPr>
          <p:cNvSpPr/>
          <p:nvPr/>
        </p:nvSpPr>
        <p:spPr>
          <a:xfrm>
            <a:off x="6204153" y="1949245"/>
            <a:ext cx="2694038" cy="4719483"/>
          </a:xfrm>
          <a:prstGeom prst="roundRect">
            <a:avLst>
              <a:gd name="adj" fmla="val 2798"/>
            </a:avLst>
          </a:prstGeom>
          <a:solidFill>
            <a:schemeClr val="bg1">
              <a:lumMod val="95000"/>
              <a:alpha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796E82A-0647-4C51-A32F-8077A656F3A6}"/>
              </a:ext>
            </a:extLst>
          </p:cNvPr>
          <p:cNvSpPr/>
          <p:nvPr/>
        </p:nvSpPr>
        <p:spPr>
          <a:xfrm>
            <a:off x="9050591" y="1949245"/>
            <a:ext cx="2694038" cy="4719483"/>
          </a:xfrm>
          <a:prstGeom prst="roundRect">
            <a:avLst>
              <a:gd name="adj" fmla="val 2798"/>
            </a:avLst>
          </a:prstGeom>
          <a:solidFill>
            <a:schemeClr val="bg1">
              <a:lumMod val="95000"/>
              <a:alpha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1600578-497E-858B-94E9-8923229B13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6189" y="2187808"/>
            <a:ext cx="1849966" cy="55209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A6DCE0F-DE6C-5E70-ABD1-D29BF29F6E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577" y="2033788"/>
            <a:ext cx="1630285" cy="860137"/>
          </a:xfrm>
          <a:prstGeom prst="rect">
            <a:avLst/>
          </a:prstGeom>
          <a:noFill/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E1F5848-5030-D716-F212-5F99911738A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7202" y="2175090"/>
            <a:ext cx="1632158" cy="57753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F4282731-ABFA-E3FA-D246-7A813F19483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9646" y="2111014"/>
            <a:ext cx="1475928" cy="705683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805C634E-9837-A097-C5F7-C298A9A4958D}"/>
              </a:ext>
            </a:extLst>
          </p:cNvPr>
          <p:cNvSpPr txBox="1"/>
          <p:nvPr/>
        </p:nvSpPr>
        <p:spPr>
          <a:xfrm>
            <a:off x="668016" y="2893925"/>
            <a:ext cx="23794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b="1" i="1" dirty="0">
                <a:latin typeface="Bell MT" panose="02020503060305020303" pitchFamily="18" charset="0"/>
              </a:rPr>
              <a:t>“The Jack-of-All-Trades Engine”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DD98401-719C-763B-C489-E75D599AB876}"/>
              </a:ext>
            </a:extLst>
          </p:cNvPr>
          <p:cNvSpPr txBox="1"/>
          <p:nvPr/>
        </p:nvSpPr>
        <p:spPr>
          <a:xfrm>
            <a:off x="3515031" y="2893925"/>
            <a:ext cx="23794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b="1" i="1" dirty="0">
                <a:latin typeface="Bell MT" panose="02020503060305020303" pitchFamily="18" charset="0"/>
              </a:rPr>
              <a:t>“The Graphics Flexer”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6C170DE-8226-D797-CCA6-3742176C9B8A}"/>
              </a:ext>
            </a:extLst>
          </p:cNvPr>
          <p:cNvSpPr txBox="1"/>
          <p:nvPr/>
        </p:nvSpPr>
        <p:spPr>
          <a:xfrm>
            <a:off x="6362046" y="2893925"/>
            <a:ext cx="23794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i="1" dirty="0">
                <a:latin typeface="Bell MT" panose="02020503060305020303" pitchFamily="18" charset="0"/>
              </a:rPr>
              <a:t>“Wait, People Still Use This?”</a:t>
            </a:r>
            <a:endParaRPr lang="en-IN" sz="1600" b="1" i="1" dirty="0">
              <a:latin typeface="Bell MT" panose="02020503060305020303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2768462-FD0E-8211-EA13-3B7F8D57A143}"/>
              </a:ext>
            </a:extLst>
          </p:cNvPr>
          <p:cNvSpPr txBox="1"/>
          <p:nvPr/>
        </p:nvSpPr>
        <p:spPr>
          <a:xfrm>
            <a:off x="9209061" y="2893925"/>
            <a:ext cx="23794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i="1" dirty="0">
                <a:latin typeface="Bell MT" panose="02020503060305020303" pitchFamily="18" charset="0"/>
              </a:rPr>
              <a:t>The Underdog with a Cult Following”</a:t>
            </a:r>
            <a:endParaRPr lang="en-IN" sz="1600" b="1" i="1" dirty="0">
              <a:latin typeface="Bell MT" panose="02020503060305020303" pitchFamily="18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0C9D063-51AC-114B-AEF2-337F3F798BDA}"/>
              </a:ext>
            </a:extLst>
          </p:cNvPr>
          <p:cNvSpPr txBox="1"/>
          <p:nvPr/>
        </p:nvSpPr>
        <p:spPr>
          <a:xfrm>
            <a:off x="668016" y="3688719"/>
            <a:ext cx="23794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Bell MT" panose="02020503060305020303" pitchFamily="18" charset="0"/>
              </a:rPr>
              <a:t>Description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Bell MT" panose="02020503060305020303" pitchFamily="18" charset="0"/>
              </a:rPr>
              <a:t> : Versatile engine for 2D, 3D, mobile, and VR games.</a:t>
            </a:r>
            <a:endParaRPr lang="en-IN" sz="1600" dirty="0">
              <a:solidFill>
                <a:schemeClr val="tx1">
                  <a:lumMod val="85000"/>
                  <a:lumOff val="15000"/>
                </a:schemeClr>
              </a:solidFill>
              <a:latin typeface="Bell MT" panose="02020503060305020303" pitchFamily="18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F44AD75-C6AE-588D-A9F1-49A5686C2ECE}"/>
              </a:ext>
            </a:extLst>
          </p:cNvPr>
          <p:cNvSpPr txBox="1"/>
          <p:nvPr/>
        </p:nvSpPr>
        <p:spPr>
          <a:xfrm>
            <a:off x="3515031" y="3688719"/>
            <a:ext cx="237940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Bell MT" panose="02020503060305020303" pitchFamily="18" charset="0"/>
              </a:rPr>
              <a:t>Description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Bell MT" panose="02020503060305020303" pitchFamily="18" charset="0"/>
              </a:rPr>
              <a:t> : AAA engine for stunning graphics and high-performance gameplay.</a:t>
            </a:r>
            <a:endParaRPr lang="en-IN" sz="1600" dirty="0">
              <a:solidFill>
                <a:schemeClr val="tx1">
                  <a:lumMod val="85000"/>
                  <a:lumOff val="15000"/>
                </a:schemeClr>
              </a:solidFill>
              <a:latin typeface="Bell MT" panose="02020503060305020303" pitchFamily="18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7998744-2D62-9C0E-7558-C066B7CCAD0A}"/>
              </a:ext>
            </a:extLst>
          </p:cNvPr>
          <p:cNvSpPr txBox="1"/>
          <p:nvPr/>
        </p:nvSpPr>
        <p:spPr>
          <a:xfrm>
            <a:off x="6362046" y="3688719"/>
            <a:ext cx="23794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Bell MT" panose="02020503060305020303" pitchFamily="18" charset="0"/>
              </a:rPr>
              <a:t>Description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Bell MT" panose="02020503060305020303" pitchFamily="18" charset="0"/>
              </a:rPr>
              <a:t> : Simple engine for 2D games with drag-and-drop ease.</a:t>
            </a:r>
            <a:endParaRPr lang="en-IN" sz="1600" dirty="0">
              <a:solidFill>
                <a:schemeClr val="tx1">
                  <a:lumMod val="85000"/>
                  <a:lumOff val="15000"/>
                </a:schemeClr>
              </a:solidFill>
              <a:latin typeface="Bell MT" panose="02020503060305020303" pitchFamily="18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2ADD727-56E4-99BA-ACE5-FFC821D0A718}"/>
              </a:ext>
            </a:extLst>
          </p:cNvPr>
          <p:cNvSpPr txBox="1"/>
          <p:nvPr/>
        </p:nvSpPr>
        <p:spPr>
          <a:xfrm>
            <a:off x="9209061" y="3688719"/>
            <a:ext cx="237940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Bell MT" panose="02020503060305020303" pitchFamily="18" charset="0"/>
              </a:rPr>
              <a:t>Description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Bell MT" panose="02020503060305020303" pitchFamily="18" charset="0"/>
              </a:rPr>
              <a:t> : Open-Source engine for indie-developers who hate licenses.</a:t>
            </a:r>
            <a:endParaRPr lang="en-IN" sz="1600" dirty="0">
              <a:solidFill>
                <a:schemeClr val="tx1">
                  <a:lumMod val="85000"/>
                  <a:lumOff val="15000"/>
                </a:schemeClr>
              </a:solidFill>
              <a:latin typeface="Bell MT" panose="02020503060305020303" pitchFamily="18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DC351C5-97B7-95E4-C000-57CC73A75B3D}"/>
              </a:ext>
            </a:extLst>
          </p:cNvPr>
          <p:cNvSpPr txBox="1"/>
          <p:nvPr/>
        </p:nvSpPr>
        <p:spPr>
          <a:xfrm>
            <a:off x="668016" y="5037918"/>
            <a:ext cx="237940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Bell MT" panose="02020503060305020303" pitchFamily="18" charset="0"/>
              </a:rPr>
              <a:t>Famous Games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Bell MT" panose="02020503060305020303" pitchFamily="18" charset="0"/>
              </a:rPr>
              <a:t>Among Us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Bell MT" panose="02020503060305020303" pitchFamily="18" charset="0"/>
              </a:rPr>
              <a:t>Genshin Impact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Bell MT" panose="02020503060305020303" pitchFamily="18" charset="0"/>
              </a:rPr>
              <a:t>Hollow Knight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32C1837-EF8C-FD7C-3990-C41CC7012921}"/>
              </a:ext>
            </a:extLst>
          </p:cNvPr>
          <p:cNvSpPr txBox="1"/>
          <p:nvPr/>
        </p:nvSpPr>
        <p:spPr>
          <a:xfrm>
            <a:off x="3515031" y="5037918"/>
            <a:ext cx="237940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Bell MT" panose="02020503060305020303" pitchFamily="18" charset="0"/>
              </a:rPr>
              <a:t>Famous Games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Bell MT" panose="02020503060305020303" pitchFamily="18" charset="0"/>
              </a:rPr>
              <a:t>Fortnite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Bell MT" panose="02020503060305020303" pitchFamily="18" charset="0"/>
              </a:rPr>
              <a:t>PUBG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Bell MT" panose="02020503060305020303" pitchFamily="18" charset="0"/>
              </a:rPr>
              <a:t>Rocket League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9B3DBAC-BBB7-EEC7-BCEF-1F70A1122B84}"/>
              </a:ext>
            </a:extLst>
          </p:cNvPr>
          <p:cNvSpPr txBox="1"/>
          <p:nvPr/>
        </p:nvSpPr>
        <p:spPr>
          <a:xfrm>
            <a:off x="6362046" y="5037918"/>
            <a:ext cx="23794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Bell MT" panose="02020503060305020303" pitchFamily="18" charset="0"/>
              </a:rPr>
              <a:t>Famous Games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Bell MT" panose="02020503060305020303" pitchFamily="18" charset="0"/>
              </a:rPr>
              <a:t>Hotline Miami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Bell MT" panose="02020503060305020303" pitchFamily="18" charset="0"/>
              </a:rPr>
              <a:t>Undertale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CCD3E69-6C50-1DEB-8884-02E41F03DE4F}"/>
              </a:ext>
            </a:extLst>
          </p:cNvPr>
          <p:cNvSpPr txBox="1"/>
          <p:nvPr/>
        </p:nvSpPr>
        <p:spPr>
          <a:xfrm>
            <a:off x="9209061" y="5037918"/>
            <a:ext cx="23794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Bell MT" panose="02020503060305020303" pitchFamily="18" charset="0"/>
              </a:rPr>
              <a:t>Famous Games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Bell MT" panose="02020503060305020303" pitchFamily="18" charset="0"/>
              </a:rPr>
              <a:t>Haiku, The Robot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Bell MT" panose="02020503060305020303" pitchFamily="18" charset="0"/>
              </a:rPr>
              <a:t>Deer Portal</a:t>
            </a:r>
          </a:p>
        </p:txBody>
      </p:sp>
    </p:spTree>
    <p:extLst>
      <p:ext uri="{BB962C8B-B14F-4D97-AF65-F5344CB8AC3E}">
        <p14:creationId xmlns:p14="http://schemas.microsoft.com/office/powerpoint/2010/main" val="10964725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E35D3F-6872-6ADE-7D17-38EF1A8331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36445D3-F8E8-76F5-F5E0-42DD9C95A8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91B60BD-5F16-E4C7-8DFB-6E716385B437}"/>
              </a:ext>
            </a:extLst>
          </p:cNvPr>
          <p:cNvSpPr/>
          <p:nvPr/>
        </p:nvSpPr>
        <p:spPr>
          <a:xfrm>
            <a:off x="-5" y="-9833"/>
            <a:ext cx="12192001" cy="1179872"/>
          </a:xfrm>
          <a:prstGeom prst="rect">
            <a:avLst/>
          </a:prstGeom>
          <a:solidFill>
            <a:schemeClr val="tx1"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CB8DE7-552F-ECBD-BB2C-F95CBC233D1D}"/>
              </a:ext>
            </a:extLst>
          </p:cNvPr>
          <p:cNvSpPr txBox="1"/>
          <p:nvPr/>
        </p:nvSpPr>
        <p:spPr>
          <a:xfrm>
            <a:off x="-2" y="97008"/>
            <a:ext cx="12191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Bell MT" panose="02020503060305020303" pitchFamily="18" charset="0"/>
              </a:rPr>
              <a:t>Unity Engine - Our Weapon of Choice</a:t>
            </a:r>
            <a:endParaRPr lang="en-IN" sz="4800" b="1" dirty="0">
              <a:solidFill>
                <a:schemeClr val="accent4">
                  <a:lumMod val="20000"/>
                  <a:lumOff val="80000"/>
                </a:schemeClr>
              </a:solidFill>
              <a:latin typeface="Bell MT" panose="02020503060305020303" pitchFamily="18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935A7EF-3D4C-75EB-BA46-27E24A0AFA42}"/>
              </a:ext>
            </a:extLst>
          </p:cNvPr>
          <p:cNvSpPr/>
          <p:nvPr/>
        </p:nvSpPr>
        <p:spPr>
          <a:xfrm>
            <a:off x="491613" y="1661653"/>
            <a:ext cx="5191433" cy="5007076"/>
          </a:xfrm>
          <a:prstGeom prst="roundRect">
            <a:avLst>
              <a:gd name="adj" fmla="val 2798"/>
            </a:avLst>
          </a:prstGeom>
          <a:solidFill>
            <a:schemeClr val="bg1">
              <a:lumMod val="95000"/>
              <a:alpha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F347ACD-3707-5CDB-4C0E-1D89394515BA}"/>
              </a:ext>
            </a:extLst>
          </p:cNvPr>
          <p:cNvSpPr txBox="1"/>
          <p:nvPr/>
        </p:nvSpPr>
        <p:spPr>
          <a:xfrm>
            <a:off x="865238" y="2503197"/>
            <a:ext cx="4552336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Bell MT" panose="02020503060305020303" pitchFamily="18" charset="0"/>
              </a:rPr>
              <a:t>Why Unity?</a:t>
            </a:r>
          </a:p>
          <a:p>
            <a:endParaRPr 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Bell MT" panose="02020503060305020303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Bell MT" panose="02020503060305020303" pitchFamily="18" charset="0"/>
              </a:rPr>
              <a:t>Versatile: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Bell MT" panose="02020503060305020303" pitchFamily="18" charset="0"/>
              </a:rPr>
              <a:t> 2D, 3D, Mobile, VR/AR—Unity does it all.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Bell MT" panose="02020503060305020303" pitchFamily="18" charset="0"/>
              </a:rPr>
              <a:t>User-Friendly: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Bell MT" panose="02020503060305020303" pitchFamily="18" charset="0"/>
              </a:rPr>
              <a:t> Intuitive UI with drag-and-drop features.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Bell MT" panose="02020503060305020303" pitchFamily="18" charset="0"/>
              </a:rPr>
              <a:t>Massive Asset Store: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Bell MT" panose="02020503060305020303" pitchFamily="18" charset="0"/>
              </a:rPr>
              <a:t> For when you’d rather buy than build.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Bell MT" panose="02020503060305020303" pitchFamily="18" charset="0"/>
              </a:rPr>
              <a:t>Cross-Platform: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Bell MT" panose="02020503060305020303" pitchFamily="18" charset="0"/>
              </a:rPr>
              <a:t> Publish to consoles, mobile, PC, and even smart toasters (probably).</a:t>
            </a:r>
          </a:p>
          <a:p>
            <a:endParaRPr lang="en-IN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33274CCB-47AE-542E-14CD-3C1A59766769}"/>
              </a:ext>
            </a:extLst>
          </p:cNvPr>
          <p:cNvSpPr/>
          <p:nvPr/>
        </p:nvSpPr>
        <p:spPr>
          <a:xfrm>
            <a:off x="6508954" y="1661653"/>
            <a:ext cx="5191433" cy="5007076"/>
          </a:xfrm>
          <a:prstGeom prst="roundRect">
            <a:avLst>
              <a:gd name="adj" fmla="val 2798"/>
            </a:avLst>
          </a:prstGeom>
          <a:solidFill>
            <a:schemeClr val="bg1">
              <a:lumMod val="95000"/>
              <a:alpha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C2E3F62-10A4-7D9B-B770-065AD3B663C0}"/>
              </a:ext>
            </a:extLst>
          </p:cNvPr>
          <p:cNvSpPr txBox="1"/>
          <p:nvPr/>
        </p:nvSpPr>
        <p:spPr>
          <a:xfrm>
            <a:off x="6882581" y="2410864"/>
            <a:ext cx="4444181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Bell MT" panose="02020503060305020303" pitchFamily="18" charset="0"/>
              </a:rPr>
              <a:t>Key Unity Resources</a:t>
            </a:r>
          </a:p>
          <a:p>
            <a:endParaRPr lang="en-US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Bell MT" panose="02020503060305020303" pitchFamily="18" charset="0"/>
              </a:rPr>
              <a:t>Unity Learn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Bell MT" panose="02020503060305020303" pitchFamily="18" charset="0"/>
              </a:rPr>
              <a:t>: </a:t>
            </a:r>
            <a:r>
              <a:rPr lang="en-US" i="1" dirty="0">
                <a:solidFill>
                  <a:schemeClr val="tx1">
                    <a:lumMod val="85000"/>
                    <a:lumOff val="15000"/>
                  </a:schemeClr>
                </a:solidFill>
                <a:latin typeface="Bell MT" panose="02020503060305020303" pitchFamily="18" charset="0"/>
              </a:rPr>
              <a:t>Tutorials for when you have no clue.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Bell MT" panose="02020503060305020303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Bell MT" panose="02020503060305020303" pitchFamily="18" charset="0"/>
              </a:rPr>
              <a:t>Unity Documentation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Bell MT" panose="02020503060305020303" pitchFamily="18" charset="0"/>
              </a:rPr>
              <a:t>: </a:t>
            </a:r>
            <a:r>
              <a:rPr lang="en-US" i="1" dirty="0">
                <a:solidFill>
                  <a:schemeClr val="tx1">
                    <a:lumMod val="85000"/>
                    <a:lumOff val="15000"/>
                  </a:schemeClr>
                </a:solidFill>
                <a:latin typeface="Bell MT" panose="02020503060305020303" pitchFamily="18" charset="0"/>
              </a:rPr>
              <a:t>Where dreams go to die.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Bell MT" panose="02020503060305020303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Bell MT" panose="02020503060305020303" pitchFamily="18" charset="0"/>
              </a:rPr>
              <a:t>Unity Asset Store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Bell MT" panose="02020503060305020303" pitchFamily="18" charset="0"/>
              </a:rPr>
              <a:t>: </a:t>
            </a:r>
            <a:r>
              <a:rPr lang="en-US" i="1" dirty="0">
                <a:solidFill>
                  <a:schemeClr val="tx1">
                    <a:lumMod val="85000"/>
                    <a:lumOff val="15000"/>
                  </a:schemeClr>
                </a:solidFill>
                <a:latin typeface="Bell MT" panose="02020503060305020303" pitchFamily="18" charset="0"/>
              </a:rPr>
              <a:t>Credit card’s worst nightmare.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Bell MT" panose="02020503060305020303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Bell MT" panose="02020503060305020303" pitchFamily="18" charset="0"/>
              </a:rPr>
              <a:t>Unity Community Forum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Bell MT" panose="02020503060305020303" pitchFamily="18" charset="0"/>
              </a:rPr>
              <a:t>: </a:t>
            </a:r>
            <a:r>
              <a:rPr lang="en-US" i="1" dirty="0">
                <a:solidFill>
                  <a:schemeClr val="tx1">
                    <a:lumMod val="85000"/>
                    <a:lumOff val="15000"/>
                  </a:schemeClr>
                </a:solidFill>
                <a:latin typeface="Bell MT" panose="02020503060305020303" pitchFamily="18" charset="0"/>
              </a:rPr>
              <a:t>Stack Overflow, but friendlier.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Bell MT" panose="02020503060305020303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Bell MT" panose="02020503060305020303" pitchFamily="18" charset="0"/>
              </a:rPr>
              <a:t>Unity Answers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Bell MT" panose="02020503060305020303" pitchFamily="18" charset="0"/>
              </a:rPr>
              <a:t>: </a:t>
            </a:r>
            <a:r>
              <a:rPr lang="en-US" i="1" dirty="0">
                <a:solidFill>
                  <a:schemeClr val="tx1">
                    <a:lumMod val="85000"/>
                    <a:lumOff val="15000"/>
                  </a:schemeClr>
                </a:solidFill>
                <a:latin typeface="Bell MT" panose="02020503060305020303" pitchFamily="18" charset="0"/>
              </a:rPr>
              <a:t>Because error messages are written in hieroglyphs.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0934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954C37-1DFD-EC8E-CF37-0B5F883B9B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80008FC-BAC3-BA68-B184-8BA175D4B7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F3F69E6-8255-C9EC-E771-923A059671AE}"/>
              </a:ext>
            </a:extLst>
          </p:cNvPr>
          <p:cNvSpPr/>
          <p:nvPr/>
        </p:nvSpPr>
        <p:spPr>
          <a:xfrm>
            <a:off x="-4" y="0"/>
            <a:ext cx="7443023" cy="6858000"/>
          </a:xfrm>
          <a:prstGeom prst="rect">
            <a:avLst/>
          </a:prstGeom>
          <a:solidFill>
            <a:schemeClr val="bg1">
              <a:lumMod val="95000"/>
              <a:alpha val="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32AEA8-3662-8108-6706-B35E6912AEE6}"/>
              </a:ext>
            </a:extLst>
          </p:cNvPr>
          <p:cNvSpPr txBox="1"/>
          <p:nvPr/>
        </p:nvSpPr>
        <p:spPr>
          <a:xfrm>
            <a:off x="103235" y="534051"/>
            <a:ext cx="72365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Bell MT" panose="02020503060305020303" pitchFamily="18" charset="0"/>
              </a:rPr>
              <a:t>Let’s Install The </a:t>
            </a:r>
            <a:r>
              <a:rPr lang="en-IN" sz="4000" b="1" u="sng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Bell MT" panose="02020503060305020303" pitchFamily="18" charset="0"/>
              </a:rPr>
              <a:t>Softwares</a:t>
            </a:r>
            <a:endParaRPr lang="en-IN" sz="4000" b="1" u="sng" dirty="0">
              <a:solidFill>
                <a:schemeClr val="tx1">
                  <a:lumMod val="85000"/>
                  <a:lumOff val="15000"/>
                </a:schemeClr>
              </a:solidFill>
              <a:latin typeface="Bell MT" panose="02020503060305020303" pitchFamily="18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785D583-AB0A-1A4A-9797-C9DE52A596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0572" y="1428750"/>
            <a:ext cx="4333875" cy="40005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013E03A-9259-948E-ECA9-B1F2CE0D03F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1826" y="4574268"/>
            <a:ext cx="3499362" cy="174968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DCD7110B-69EE-92D6-F6E8-642FD013CE4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7550" y="2162887"/>
            <a:ext cx="3110544" cy="1749681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D14F7EF-7F59-F1A9-9137-8C8F379E033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517" y="2361574"/>
            <a:ext cx="2404103" cy="1352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6788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B11C5D-343D-0EF4-77A4-331EF92DC6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3A3DE99-191A-3A74-C0B5-17C97EBF61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55B2478-8F96-DB10-1E26-B3D86E7E0B29}"/>
              </a:ext>
            </a:extLst>
          </p:cNvPr>
          <p:cNvSpPr/>
          <p:nvPr/>
        </p:nvSpPr>
        <p:spPr>
          <a:xfrm>
            <a:off x="-4" y="0"/>
            <a:ext cx="12192000" cy="1897626"/>
          </a:xfrm>
          <a:prstGeom prst="rect">
            <a:avLst/>
          </a:prstGeom>
          <a:solidFill>
            <a:schemeClr val="tx1">
              <a:lumMod val="95000"/>
              <a:lumOff val="5000"/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6E8CC6-FAEB-13AE-601E-CB8E31070616}"/>
              </a:ext>
            </a:extLst>
          </p:cNvPr>
          <p:cNvSpPr txBox="1"/>
          <p:nvPr/>
        </p:nvSpPr>
        <p:spPr>
          <a:xfrm>
            <a:off x="1179869" y="264270"/>
            <a:ext cx="104025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u="sng" dirty="0">
                <a:solidFill>
                  <a:schemeClr val="accent4">
                    <a:lumMod val="40000"/>
                    <a:lumOff val="60000"/>
                  </a:schemeClr>
                </a:solidFill>
                <a:latin typeface="Bell MT" panose="02020503060305020303" pitchFamily="18" charset="0"/>
              </a:rPr>
              <a:t>Feedback Time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F23126-92F6-C90B-02F0-3354CF7A7F92}"/>
              </a:ext>
            </a:extLst>
          </p:cNvPr>
          <p:cNvSpPr txBox="1"/>
          <p:nvPr/>
        </p:nvSpPr>
        <p:spPr>
          <a:xfrm>
            <a:off x="2477724" y="1241333"/>
            <a:ext cx="72365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dirty="0">
                <a:solidFill>
                  <a:schemeClr val="bg1">
                    <a:lumMod val="95000"/>
                  </a:schemeClr>
                </a:solidFill>
                <a:latin typeface="Bell MT" panose="02020503060305020303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https://forms.gle/mtqwmi5oEHpmvVX99</a:t>
            </a:r>
            <a:endParaRPr lang="en-IN" sz="1600" dirty="0">
              <a:solidFill>
                <a:schemeClr val="bg1">
                  <a:lumMod val="95000"/>
                </a:schemeClr>
              </a:solidFill>
              <a:latin typeface="Bell MT" panose="02020503060305020303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9272B34-BDB4-FB10-5852-488DDADD767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05" y="2356779"/>
            <a:ext cx="7429582" cy="4236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6674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B82259-0133-3950-5E82-4C52AA4A23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3D2C429-475B-BE5F-C8DB-768C36B8CB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58081E1-D69A-65F4-2B8B-2DB7F81DDEAC}"/>
              </a:ext>
            </a:extLst>
          </p:cNvPr>
          <p:cNvSpPr/>
          <p:nvPr/>
        </p:nvSpPr>
        <p:spPr>
          <a:xfrm>
            <a:off x="-4" y="0"/>
            <a:ext cx="7443023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0AE2F8-F34E-8F7D-B39F-5A6A1D5E3878}"/>
              </a:ext>
            </a:extLst>
          </p:cNvPr>
          <p:cNvSpPr txBox="1"/>
          <p:nvPr/>
        </p:nvSpPr>
        <p:spPr>
          <a:xfrm>
            <a:off x="103235" y="534051"/>
            <a:ext cx="72365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u="sng" dirty="0">
                <a:solidFill>
                  <a:schemeClr val="accent4">
                    <a:lumMod val="40000"/>
                    <a:lumOff val="60000"/>
                  </a:schemeClr>
                </a:solidFill>
                <a:latin typeface="Bell MT" panose="02020503060305020303" pitchFamily="18" charset="0"/>
              </a:rPr>
              <a:t>Congrats, You Survived Week 1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B79F4A9-FB46-0C58-0ACC-9954F7EC5D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3014" y="489155"/>
            <a:ext cx="4748986" cy="5879690"/>
          </a:xfrm>
          <a:prstGeom prst="rect">
            <a:avLst/>
          </a:prstGeom>
          <a:effectLst>
            <a:softEdge rad="50800"/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E9CAD17-C93C-CF80-B75E-61260F02734B}"/>
              </a:ext>
            </a:extLst>
          </p:cNvPr>
          <p:cNvSpPr txBox="1"/>
          <p:nvPr/>
        </p:nvSpPr>
        <p:spPr>
          <a:xfrm>
            <a:off x="206470" y="1256722"/>
            <a:ext cx="72365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chemeClr val="bg1">
                    <a:lumMod val="95000"/>
                  </a:schemeClr>
                </a:solidFill>
                <a:latin typeface="Bell MT" panose="02020503060305020303" pitchFamily="18" charset="0"/>
              </a:rPr>
              <a:t>Level 1 Complete But the Boss Battles are yet to come…</a:t>
            </a:r>
          </a:p>
        </p:txBody>
      </p:sp>
    </p:spTree>
    <p:extLst>
      <p:ext uri="{BB962C8B-B14F-4D97-AF65-F5344CB8AC3E}">
        <p14:creationId xmlns:p14="http://schemas.microsoft.com/office/powerpoint/2010/main" val="3498434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5FB169-1C28-F2B5-A94A-E476FCC561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0FD9DD7-101E-D885-1E2E-93A7E18C74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69BB0F1-2CEE-84EF-4935-8FD8C75B1387}"/>
              </a:ext>
            </a:extLst>
          </p:cNvPr>
          <p:cNvSpPr/>
          <p:nvPr/>
        </p:nvSpPr>
        <p:spPr>
          <a:xfrm>
            <a:off x="-1" y="0"/>
            <a:ext cx="12192001" cy="953730"/>
          </a:xfrm>
          <a:prstGeom prst="rect">
            <a:avLst/>
          </a:prstGeom>
          <a:solidFill>
            <a:schemeClr val="tx1"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044D9B-D217-7197-D1D6-24ADBD72EFD1}"/>
              </a:ext>
            </a:extLst>
          </p:cNvPr>
          <p:cNvSpPr txBox="1"/>
          <p:nvPr/>
        </p:nvSpPr>
        <p:spPr>
          <a:xfrm>
            <a:off x="-2" y="26313"/>
            <a:ext cx="1219199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0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Bell MT" panose="02020503060305020303" pitchFamily="18" charset="0"/>
              </a:rPr>
              <a:t>Academy Structure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52208AD-8617-D3D1-67C4-6462D4899ABB}"/>
              </a:ext>
            </a:extLst>
          </p:cNvPr>
          <p:cNvSpPr/>
          <p:nvPr/>
        </p:nvSpPr>
        <p:spPr>
          <a:xfrm>
            <a:off x="1140542" y="1455174"/>
            <a:ext cx="10048567" cy="4945626"/>
          </a:xfrm>
          <a:prstGeom prst="roundRect">
            <a:avLst>
              <a:gd name="adj" fmla="val 7124"/>
            </a:avLst>
          </a:prstGeom>
          <a:solidFill>
            <a:schemeClr val="tx1">
              <a:lumMod val="95000"/>
              <a:lumOff val="5000"/>
              <a:alpha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Wingdings" panose="05000000000000000000" pitchFamily="2" charset="2"/>
              <a:buChar char="Ø"/>
            </a:pP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4DA567-4A33-A1D5-54D7-E6B33B253B59}"/>
              </a:ext>
            </a:extLst>
          </p:cNvPr>
          <p:cNvSpPr txBox="1"/>
          <p:nvPr/>
        </p:nvSpPr>
        <p:spPr>
          <a:xfrm>
            <a:off x="1853380" y="1858297"/>
            <a:ext cx="84852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0" u="sng" dirty="0"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latin typeface="Bell MT" panose="02020503060305020303" pitchFamily="18" charset="0"/>
              </a:rPr>
              <a:t>Week 1: Setting Up the Development Environment</a:t>
            </a:r>
            <a:endParaRPr lang="en-IN" sz="2800" b="1" u="sng" dirty="0">
              <a:solidFill>
                <a:schemeClr val="accent4">
                  <a:lumMod val="40000"/>
                  <a:lumOff val="60000"/>
                </a:schemeClr>
              </a:solidFill>
              <a:latin typeface="Bell MT" panose="02020503060305020303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016D26-D701-0083-694B-B0E6C239D10E}"/>
              </a:ext>
            </a:extLst>
          </p:cNvPr>
          <p:cNvSpPr txBox="1"/>
          <p:nvPr/>
        </p:nvSpPr>
        <p:spPr>
          <a:xfrm>
            <a:off x="2571134" y="2958491"/>
            <a:ext cx="70497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2000" b="0" i="0" dirty="0">
                <a:solidFill>
                  <a:schemeClr val="bg1">
                    <a:lumMod val="95000"/>
                  </a:schemeClr>
                </a:solidFill>
                <a:effectLst/>
                <a:latin typeface="Bell MT" panose="02020503060305020303" pitchFamily="18" charset="0"/>
              </a:rPr>
              <a:t>Installation and setup of </a:t>
            </a:r>
            <a:r>
              <a:rPr lang="en-US" sz="2000" b="1" i="0" dirty="0">
                <a:solidFill>
                  <a:schemeClr val="bg1">
                    <a:lumMod val="95000"/>
                  </a:schemeClr>
                </a:solidFill>
                <a:effectLst/>
                <a:latin typeface="Bell MT" panose="02020503060305020303" pitchFamily="18" charset="0"/>
              </a:rPr>
              <a:t>Unity Engine</a:t>
            </a:r>
            <a:r>
              <a:rPr lang="en-US" sz="2000" b="0" i="0" dirty="0">
                <a:solidFill>
                  <a:schemeClr val="bg1">
                    <a:lumMod val="95000"/>
                  </a:schemeClr>
                </a:solidFill>
                <a:effectLst/>
                <a:latin typeface="Bell MT" panose="02020503060305020303" pitchFamily="18" charset="0"/>
              </a:rPr>
              <a:t> and </a:t>
            </a:r>
            <a:r>
              <a:rPr lang="en-US" sz="2000" b="1" i="0" dirty="0">
                <a:solidFill>
                  <a:schemeClr val="bg1">
                    <a:lumMod val="95000"/>
                  </a:schemeClr>
                </a:solidFill>
                <a:effectLst/>
                <a:latin typeface="Bell MT" panose="02020503060305020303" pitchFamily="18" charset="0"/>
              </a:rPr>
              <a:t>Visual Studio 2022/VS Code</a:t>
            </a:r>
            <a:r>
              <a:rPr lang="en-US" sz="2000" b="0" i="0" dirty="0">
                <a:solidFill>
                  <a:schemeClr val="bg1">
                    <a:lumMod val="95000"/>
                  </a:schemeClr>
                </a:solidFill>
                <a:effectLst/>
                <a:latin typeface="Bell MT" panose="02020503060305020303" pitchFamily="18" charset="0"/>
              </a:rPr>
              <a:t>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2000" b="0" i="0" dirty="0">
                <a:solidFill>
                  <a:schemeClr val="bg1">
                    <a:lumMod val="95000"/>
                  </a:schemeClr>
                </a:solidFill>
                <a:effectLst/>
                <a:latin typeface="Bell MT" panose="02020503060305020303" pitchFamily="18" charset="0"/>
              </a:rPr>
              <a:t>Introduction to the </a:t>
            </a:r>
            <a:r>
              <a:rPr lang="en-US" sz="2000" b="1" i="0" dirty="0">
                <a:solidFill>
                  <a:schemeClr val="bg1">
                    <a:lumMod val="95000"/>
                  </a:schemeClr>
                </a:solidFill>
                <a:effectLst/>
                <a:latin typeface="Bell MT" panose="02020503060305020303" pitchFamily="18" charset="0"/>
              </a:rPr>
              <a:t>Unity interface</a:t>
            </a:r>
            <a:r>
              <a:rPr lang="en-US" sz="2000" b="0" i="0" dirty="0">
                <a:solidFill>
                  <a:schemeClr val="bg1">
                    <a:lumMod val="95000"/>
                  </a:schemeClr>
                </a:solidFill>
                <a:effectLst/>
                <a:latin typeface="Bell MT" panose="02020503060305020303" pitchFamily="18" charset="0"/>
              </a:rPr>
              <a:t>, including the Scene, Game, Hierarchy, and Inspector panels.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2000" b="0" i="0" dirty="0">
                <a:solidFill>
                  <a:schemeClr val="bg1">
                    <a:lumMod val="95000"/>
                  </a:schemeClr>
                </a:solidFill>
                <a:effectLst/>
                <a:latin typeface="Bell MT" panose="02020503060305020303" pitchFamily="18" charset="0"/>
              </a:rPr>
              <a:t>Understanding the Unity </a:t>
            </a:r>
            <a:r>
              <a:rPr lang="en-US" sz="2000" b="1" i="0" dirty="0">
                <a:solidFill>
                  <a:schemeClr val="bg1">
                    <a:lumMod val="95000"/>
                  </a:schemeClr>
                </a:solidFill>
                <a:effectLst/>
                <a:latin typeface="Bell MT" panose="02020503060305020303" pitchFamily="18" charset="0"/>
              </a:rPr>
              <a:t>workflow and project structure</a:t>
            </a:r>
            <a:r>
              <a:rPr lang="en-US" sz="2000" b="0" i="0" dirty="0">
                <a:solidFill>
                  <a:schemeClr val="bg1">
                    <a:lumMod val="95000"/>
                  </a:schemeClr>
                </a:solidFill>
                <a:effectLst/>
                <a:latin typeface="Bell MT" panose="02020503060305020303" pitchFamily="18" charset="0"/>
              </a:rPr>
              <a:t>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2000" b="0" i="0" dirty="0">
                <a:solidFill>
                  <a:schemeClr val="bg1">
                    <a:lumMod val="95000"/>
                  </a:schemeClr>
                </a:solidFill>
                <a:effectLst/>
                <a:latin typeface="Bell MT" panose="02020503060305020303" pitchFamily="18" charset="0"/>
              </a:rPr>
              <a:t>Basic navigation and object manipulation within Unity.</a:t>
            </a:r>
          </a:p>
        </p:txBody>
      </p:sp>
    </p:spTree>
    <p:extLst>
      <p:ext uri="{BB962C8B-B14F-4D97-AF65-F5344CB8AC3E}">
        <p14:creationId xmlns:p14="http://schemas.microsoft.com/office/powerpoint/2010/main" val="2792917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578624-7997-262D-21B9-26F10A0C92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45E0D5A-8915-F95E-8391-1CEAB43411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7EC106C-CA58-110F-3FF8-7A472702F322}"/>
              </a:ext>
            </a:extLst>
          </p:cNvPr>
          <p:cNvSpPr/>
          <p:nvPr/>
        </p:nvSpPr>
        <p:spPr>
          <a:xfrm>
            <a:off x="-1" y="0"/>
            <a:ext cx="12192001" cy="953730"/>
          </a:xfrm>
          <a:prstGeom prst="rect">
            <a:avLst/>
          </a:prstGeom>
          <a:solidFill>
            <a:schemeClr val="tx1"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C5C1BB-C738-B2CF-FF7C-8499776A822F}"/>
              </a:ext>
            </a:extLst>
          </p:cNvPr>
          <p:cNvSpPr txBox="1"/>
          <p:nvPr/>
        </p:nvSpPr>
        <p:spPr>
          <a:xfrm>
            <a:off x="-2" y="26313"/>
            <a:ext cx="1219199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0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Bell MT" panose="02020503060305020303" pitchFamily="18" charset="0"/>
              </a:rPr>
              <a:t>Academy Structure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E996A9A-084E-FCE7-3B26-B9DAEE843819}"/>
              </a:ext>
            </a:extLst>
          </p:cNvPr>
          <p:cNvSpPr/>
          <p:nvPr/>
        </p:nvSpPr>
        <p:spPr>
          <a:xfrm>
            <a:off x="1140542" y="1445342"/>
            <a:ext cx="10048567" cy="4945626"/>
          </a:xfrm>
          <a:prstGeom prst="roundRect">
            <a:avLst>
              <a:gd name="adj" fmla="val 7124"/>
            </a:avLst>
          </a:prstGeom>
          <a:solidFill>
            <a:schemeClr val="tx1">
              <a:lumMod val="95000"/>
              <a:lumOff val="5000"/>
              <a:alpha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Wingdings" panose="05000000000000000000" pitchFamily="2" charset="2"/>
              <a:buChar char="Ø"/>
            </a:pP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C83485-3C3E-48E1-FAAC-6FF3FC1D68EF}"/>
              </a:ext>
            </a:extLst>
          </p:cNvPr>
          <p:cNvSpPr txBox="1"/>
          <p:nvPr/>
        </p:nvSpPr>
        <p:spPr>
          <a:xfrm>
            <a:off x="1853380" y="1858297"/>
            <a:ext cx="84852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u="sng" dirty="0">
                <a:solidFill>
                  <a:schemeClr val="accent4">
                    <a:lumMod val="40000"/>
                    <a:lumOff val="60000"/>
                  </a:schemeClr>
                </a:solidFill>
                <a:latin typeface="Bell MT" panose="02020503060305020303" pitchFamily="18" charset="0"/>
              </a:rPr>
              <a:t>Week 2 : Introduction to C# Programming in Unity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7E4204-7806-C72A-C26D-177B16D920A9}"/>
              </a:ext>
            </a:extLst>
          </p:cNvPr>
          <p:cNvSpPr txBox="1"/>
          <p:nvPr/>
        </p:nvSpPr>
        <p:spPr>
          <a:xfrm>
            <a:off x="2571132" y="3062803"/>
            <a:ext cx="70497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000" b="0" i="0" dirty="0">
                <a:solidFill>
                  <a:schemeClr val="bg1">
                    <a:lumMod val="95000"/>
                  </a:schemeClr>
                </a:solidFill>
                <a:effectLst/>
                <a:latin typeface="Bell MT" panose="02020503060305020303" pitchFamily="18" charset="0"/>
              </a:rPr>
              <a:t>Basics of </a:t>
            </a:r>
            <a:r>
              <a:rPr lang="en-US" sz="2000" b="1" i="0" dirty="0">
                <a:solidFill>
                  <a:schemeClr val="bg1">
                    <a:lumMod val="95000"/>
                  </a:schemeClr>
                </a:solidFill>
                <a:effectLst/>
                <a:latin typeface="Bell MT" panose="02020503060305020303" pitchFamily="18" charset="0"/>
              </a:rPr>
              <a:t>C# coding language</a:t>
            </a:r>
            <a:r>
              <a:rPr lang="en-US" sz="2000" b="0" i="0" dirty="0">
                <a:solidFill>
                  <a:schemeClr val="bg1">
                    <a:lumMod val="95000"/>
                  </a:schemeClr>
                </a:solidFill>
                <a:effectLst/>
                <a:latin typeface="Bell MT" panose="02020503060305020303" pitchFamily="18" charset="0"/>
              </a:rPr>
              <a:t>, syntax, and structure.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000" b="0" i="0" dirty="0">
                <a:solidFill>
                  <a:schemeClr val="bg1">
                    <a:lumMod val="95000"/>
                  </a:schemeClr>
                </a:solidFill>
                <a:effectLst/>
                <a:latin typeface="Bell MT" panose="02020503060305020303" pitchFamily="18" charset="0"/>
              </a:rPr>
              <a:t>Writing simple scripts to control </a:t>
            </a:r>
            <a:r>
              <a:rPr lang="en-US" sz="2000" b="0" i="0" dirty="0" err="1">
                <a:solidFill>
                  <a:schemeClr val="bg1">
                    <a:lumMod val="95000"/>
                  </a:schemeClr>
                </a:solidFill>
                <a:effectLst/>
                <a:latin typeface="Bell MT" panose="02020503060305020303" pitchFamily="18" charset="0"/>
              </a:rPr>
              <a:t>GameObjects</a:t>
            </a:r>
            <a:r>
              <a:rPr lang="en-US" sz="2000" b="0" i="0" dirty="0">
                <a:solidFill>
                  <a:schemeClr val="bg1">
                    <a:lumMod val="95000"/>
                  </a:schemeClr>
                </a:solidFill>
                <a:effectLst/>
                <a:latin typeface="Bell MT" panose="02020503060305020303" pitchFamily="18" charset="0"/>
              </a:rPr>
              <a:t> in Unity.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000" b="0" i="0" dirty="0">
                <a:solidFill>
                  <a:schemeClr val="bg1">
                    <a:lumMod val="95000"/>
                  </a:schemeClr>
                </a:solidFill>
                <a:effectLst/>
                <a:latin typeface="Bell MT" panose="02020503060305020303" pitchFamily="18" charset="0"/>
              </a:rPr>
              <a:t>Introduction to </a:t>
            </a:r>
            <a:r>
              <a:rPr lang="en-US" sz="2000" b="1" i="0" dirty="0">
                <a:solidFill>
                  <a:schemeClr val="bg1">
                    <a:lumMod val="95000"/>
                  </a:schemeClr>
                </a:solidFill>
                <a:effectLst/>
                <a:latin typeface="Bell MT" panose="02020503060305020303" pitchFamily="18" charset="0"/>
              </a:rPr>
              <a:t>variables, functions, and conditionals</a:t>
            </a:r>
            <a:r>
              <a:rPr lang="en-US" sz="2000" b="0" i="0" dirty="0">
                <a:solidFill>
                  <a:schemeClr val="bg1">
                    <a:lumMod val="95000"/>
                  </a:schemeClr>
                </a:solidFill>
                <a:effectLst/>
                <a:latin typeface="Bell MT" panose="02020503060305020303" pitchFamily="18" charset="0"/>
              </a:rPr>
              <a:t> in C#.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000" b="0" i="0" dirty="0">
                <a:solidFill>
                  <a:schemeClr val="bg1">
                    <a:lumMod val="95000"/>
                  </a:schemeClr>
                </a:solidFill>
                <a:effectLst/>
                <a:latin typeface="Bell MT" panose="02020503060305020303" pitchFamily="18" charset="0"/>
              </a:rPr>
              <a:t>Hands-on interactive coding exercises to reinforce concepts.</a:t>
            </a:r>
          </a:p>
        </p:txBody>
      </p:sp>
    </p:spTree>
    <p:extLst>
      <p:ext uri="{BB962C8B-B14F-4D97-AF65-F5344CB8AC3E}">
        <p14:creationId xmlns:p14="http://schemas.microsoft.com/office/powerpoint/2010/main" val="3757002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A8EDD4-4B0A-BFD6-CA8B-B0AE575234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C91F8DD-104D-B883-E09D-941F91ED98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9832"/>
            <a:ext cx="12192000" cy="6858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7F33997-1D80-ED28-74B3-72A42AC63FC9}"/>
              </a:ext>
            </a:extLst>
          </p:cNvPr>
          <p:cNvSpPr/>
          <p:nvPr/>
        </p:nvSpPr>
        <p:spPr>
          <a:xfrm>
            <a:off x="-1" y="0"/>
            <a:ext cx="12192001" cy="953730"/>
          </a:xfrm>
          <a:prstGeom prst="rect">
            <a:avLst/>
          </a:prstGeom>
          <a:solidFill>
            <a:schemeClr val="tx1"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A706AC-F440-80AE-6254-ACAE64EEAC70}"/>
              </a:ext>
            </a:extLst>
          </p:cNvPr>
          <p:cNvSpPr txBox="1"/>
          <p:nvPr/>
        </p:nvSpPr>
        <p:spPr>
          <a:xfrm>
            <a:off x="-2" y="26313"/>
            <a:ext cx="1219199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0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Bell MT" panose="02020503060305020303" pitchFamily="18" charset="0"/>
              </a:rPr>
              <a:t>Academy Structure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3243996-2ECA-1200-D36B-DF111E21EFC4}"/>
              </a:ext>
            </a:extLst>
          </p:cNvPr>
          <p:cNvSpPr/>
          <p:nvPr/>
        </p:nvSpPr>
        <p:spPr>
          <a:xfrm>
            <a:off x="1140542" y="1445342"/>
            <a:ext cx="10048567" cy="4945626"/>
          </a:xfrm>
          <a:prstGeom prst="roundRect">
            <a:avLst>
              <a:gd name="adj" fmla="val 7124"/>
            </a:avLst>
          </a:prstGeom>
          <a:solidFill>
            <a:schemeClr val="tx1">
              <a:lumMod val="95000"/>
              <a:lumOff val="5000"/>
              <a:alpha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Wingdings" panose="05000000000000000000" pitchFamily="2" charset="2"/>
              <a:buChar char="Ø"/>
            </a:pP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FA587B-8FE9-D3F9-177C-A199BAA227F8}"/>
              </a:ext>
            </a:extLst>
          </p:cNvPr>
          <p:cNvSpPr txBox="1"/>
          <p:nvPr/>
        </p:nvSpPr>
        <p:spPr>
          <a:xfrm>
            <a:off x="1853380" y="1858297"/>
            <a:ext cx="84852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0" u="sng" dirty="0"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latin typeface="Bell MT" panose="02020503060305020303" pitchFamily="18" charset="0"/>
              </a:rPr>
              <a:t>Week 3: Asset Collection &amp; Game Design Essentials</a:t>
            </a:r>
            <a:endParaRPr lang="en-IN" sz="2800" b="1" u="sng" dirty="0">
              <a:solidFill>
                <a:schemeClr val="accent4">
                  <a:lumMod val="40000"/>
                  <a:lumOff val="60000"/>
                </a:schemeClr>
              </a:solidFill>
              <a:latin typeface="Bell MT" panose="02020503060305020303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359A18-D0AB-DE52-A131-013098E7732C}"/>
              </a:ext>
            </a:extLst>
          </p:cNvPr>
          <p:cNvSpPr txBox="1"/>
          <p:nvPr/>
        </p:nvSpPr>
        <p:spPr>
          <a:xfrm>
            <a:off x="2571132" y="3062803"/>
            <a:ext cx="70497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000" b="0" i="0" dirty="0">
                <a:solidFill>
                  <a:schemeClr val="bg1">
                    <a:lumMod val="95000"/>
                  </a:schemeClr>
                </a:solidFill>
                <a:effectLst/>
                <a:latin typeface="Bell MT" panose="02020503060305020303" pitchFamily="18" charset="0"/>
              </a:rPr>
              <a:t>Understanding </a:t>
            </a:r>
            <a:r>
              <a:rPr lang="en-US" sz="2000" b="1" i="0" dirty="0">
                <a:solidFill>
                  <a:schemeClr val="bg1">
                    <a:lumMod val="95000"/>
                  </a:schemeClr>
                </a:solidFill>
                <a:effectLst/>
                <a:latin typeface="Bell MT" panose="02020503060305020303" pitchFamily="18" charset="0"/>
              </a:rPr>
              <a:t>3D models, animations, sprites, and textures</a:t>
            </a:r>
            <a:r>
              <a:rPr lang="en-US" sz="2000" b="0" i="0" dirty="0">
                <a:solidFill>
                  <a:schemeClr val="bg1">
                    <a:lumMod val="95000"/>
                  </a:schemeClr>
                </a:solidFill>
                <a:effectLst/>
                <a:latin typeface="Bell MT" panose="02020503060305020303" pitchFamily="18" charset="0"/>
              </a:rPr>
              <a:t>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000" b="0" i="0" dirty="0">
                <a:solidFill>
                  <a:schemeClr val="bg1">
                    <a:lumMod val="95000"/>
                  </a:schemeClr>
                </a:solidFill>
                <a:effectLst/>
                <a:latin typeface="Bell MT" panose="02020503060305020303" pitchFamily="18" charset="0"/>
              </a:rPr>
              <a:t>Introduction to Unity’s </a:t>
            </a:r>
            <a:r>
              <a:rPr lang="en-US" sz="2000" b="1" i="0" dirty="0">
                <a:solidFill>
                  <a:schemeClr val="bg1">
                    <a:lumMod val="95000"/>
                  </a:schemeClr>
                </a:solidFill>
                <a:effectLst/>
                <a:latin typeface="Bell MT" panose="02020503060305020303" pitchFamily="18" charset="0"/>
              </a:rPr>
              <a:t>Asset Store</a:t>
            </a:r>
            <a:r>
              <a:rPr lang="en-US" sz="2000" b="0" i="0" dirty="0">
                <a:solidFill>
                  <a:schemeClr val="bg1">
                    <a:lumMod val="95000"/>
                  </a:schemeClr>
                </a:solidFill>
                <a:effectLst/>
                <a:latin typeface="Bell MT" panose="02020503060305020303" pitchFamily="18" charset="0"/>
              </a:rPr>
              <a:t> and free/open-source resources.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000" b="0" i="0" dirty="0">
                <a:solidFill>
                  <a:schemeClr val="bg1">
                    <a:lumMod val="95000"/>
                  </a:schemeClr>
                </a:solidFill>
                <a:effectLst/>
                <a:latin typeface="Bell MT" panose="02020503060305020303" pitchFamily="18" charset="0"/>
              </a:rPr>
              <a:t>Importing and organizing assets within a Unity project.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000" b="0" i="0" dirty="0">
                <a:solidFill>
                  <a:schemeClr val="bg1">
                    <a:lumMod val="95000"/>
                  </a:schemeClr>
                </a:solidFill>
                <a:effectLst/>
                <a:latin typeface="Bell MT" panose="02020503060305020303" pitchFamily="18" charset="0"/>
              </a:rPr>
              <a:t>Creating a game concept and defining key gameplay elements.</a:t>
            </a:r>
          </a:p>
        </p:txBody>
      </p:sp>
    </p:spTree>
    <p:extLst>
      <p:ext uri="{BB962C8B-B14F-4D97-AF65-F5344CB8AC3E}">
        <p14:creationId xmlns:p14="http://schemas.microsoft.com/office/powerpoint/2010/main" val="2124950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71DB90-2D15-80CA-7F99-A6E5021A2E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2ECF336-C5E5-EFB2-96FC-D3D3065EAE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9832"/>
            <a:ext cx="12192000" cy="6858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C16ECCD-5A40-7775-3F3B-A8956740687D}"/>
              </a:ext>
            </a:extLst>
          </p:cNvPr>
          <p:cNvSpPr/>
          <p:nvPr/>
        </p:nvSpPr>
        <p:spPr>
          <a:xfrm>
            <a:off x="-1" y="0"/>
            <a:ext cx="12192001" cy="953730"/>
          </a:xfrm>
          <a:prstGeom prst="rect">
            <a:avLst/>
          </a:prstGeom>
          <a:solidFill>
            <a:schemeClr val="tx1"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2BABD7-DDEB-F9B3-C02A-2233BC050468}"/>
              </a:ext>
            </a:extLst>
          </p:cNvPr>
          <p:cNvSpPr txBox="1"/>
          <p:nvPr/>
        </p:nvSpPr>
        <p:spPr>
          <a:xfrm>
            <a:off x="-2" y="26313"/>
            <a:ext cx="1219199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0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Bell MT" panose="02020503060305020303" pitchFamily="18" charset="0"/>
              </a:rPr>
              <a:t>Academy Structure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8D3BBA1-3658-80D2-2012-FF78E5210330}"/>
              </a:ext>
            </a:extLst>
          </p:cNvPr>
          <p:cNvSpPr/>
          <p:nvPr/>
        </p:nvSpPr>
        <p:spPr>
          <a:xfrm>
            <a:off x="1140542" y="1445342"/>
            <a:ext cx="10048567" cy="4945626"/>
          </a:xfrm>
          <a:prstGeom prst="roundRect">
            <a:avLst>
              <a:gd name="adj" fmla="val 7124"/>
            </a:avLst>
          </a:prstGeom>
          <a:solidFill>
            <a:schemeClr val="tx1">
              <a:lumMod val="95000"/>
              <a:lumOff val="5000"/>
              <a:alpha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Wingdings" panose="05000000000000000000" pitchFamily="2" charset="2"/>
              <a:buChar char="Ø"/>
            </a:pP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BC2B52B-99F8-8B61-AD78-DB7ED160F187}"/>
              </a:ext>
            </a:extLst>
          </p:cNvPr>
          <p:cNvSpPr txBox="1"/>
          <p:nvPr/>
        </p:nvSpPr>
        <p:spPr>
          <a:xfrm>
            <a:off x="1853380" y="1858297"/>
            <a:ext cx="84852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0" u="sng" dirty="0"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latin typeface="Bell MT" panose="02020503060305020303" pitchFamily="18" charset="0"/>
              </a:rPr>
              <a:t>Week 4: Building a 3D Game Environment</a:t>
            </a:r>
            <a:endParaRPr lang="en-IN" sz="2800" b="1" u="sng" dirty="0">
              <a:solidFill>
                <a:schemeClr val="accent4">
                  <a:lumMod val="40000"/>
                  <a:lumOff val="60000"/>
                </a:schemeClr>
              </a:solidFill>
              <a:latin typeface="Bell MT" panose="02020503060305020303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A1BEA7-7F93-C612-9903-EFFF2C4AC52A}"/>
              </a:ext>
            </a:extLst>
          </p:cNvPr>
          <p:cNvSpPr txBox="1"/>
          <p:nvPr/>
        </p:nvSpPr>
        <p:spPr>
          <a:xfrm>
            <a:off x="2571132" y="3062803"/>
            <a:ext cx="70497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000" b="0" i="0" dirty="0">
                <a:solidFill>
                  <a:schemeClr val="bg1"/>
                </a:solidFill>
                <a:effectLst/>
                <a:latin typeface="Bell MT" panose="02020503060305020303" pitchFamily="18" charset="0"/>
              </a:rPr>
              <a:t>Creating a </a:t>
            </a:r>
            <a:r>
              <a:rPr lang="en-US" sz="2000" b="1" i="0" dirty="0">
                <a:solidFill>
                  <a:schemeClr val="bg1"/>
                </a:solidFill>
                <a:effectLst/>
                <a:latin typeface="Bell MT" panose="02020503060305020303" pitchFamily="18" charset="0"/>
              </a:rPr>
              <a:t>platform for the player to run on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Bell MT" panose="02020503060305020303" pitchFamily="18" charset="0"/>
              </a:rPr>
              <a:t>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000" b="0" i="0" dirty="0">
                <a:solidFill>
                  <a:schemeClr val="bg1"/>
                </a:solidFill>
                <a:effectLst/>
                <a:latin typeface="Bell MT" panose="02020503060305020303" pitchFamily="18" charset="0"/>
              </a:rPr>
              <a:t>Setting up a </a:t>
            </a:r>
            <a:r>
              <a:rPr lang="en-US" sz="2000" b="1" i="0" dirty="0">
                <a:solidFill>
                  <a:schemeClr val="bg1"/>
                </a:solidFill>
                <a:effectLst/>
                <a:latin typeface="Bell MT" panose="02020503060305020303" pitchFamily="18" charset="0"/>
              </a:rPr>
              <a:t>skybox, terrain, and environmental elements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Bell MT" panose="02020503060305020303" pitchFamily="18" charset="0"/>
              </a:rPr>
              <a:t>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000" b="0" i="0" dirty="0">
                <a:solidFill>
                  <a:schemeClr val="bg1"/>
                </a:solidFill>
                <a:effectLst/>
                <a:latin typeface="Bell MT" panose="02020503060305020303" pitchFamily="18" charset="0"/>
              </a:rPr>
              <a:t>Placing initial obstacles to shape the game world.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000" b="0" i="0" dirty="0">
                <a:solidFill>
                  <a:schemeClr val="bg1"/>
                </a:solidFill>
                <a:effectLst/>
                <a:latin typeface="Bell MT" panose="02020503060305020303" pitchFamily="18" charset="0"/>
              </a:rPr>
              <a:t>Introduction to </a:t>
            </a:r>
            <a:r>
              <a:rPr lang="en-US" sz="2000" b="1" i="0" dirty="0">
                <a:solidFill>
                  <a:schemeClr val="bg1"/>
                </a:solidFill>
                <a:effectLst/>
                <a:latin typeface="Bell MT" panose="02020503060305020303" pitchFamily="18" charset="0"/>
              </a:rPr>
              <a:t>lighting and materials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Bell MT" panose="02020503060305020303" pitchFamily="18" charset="0"/>
              </a:rPr>
              <a:t> for enhanced visual appeal.</a:t>
            </a:r>
          </a:p>
        </p:txBody>
      </p:sp>
    </p:spTree>
    <p:extLst>
      <p:ext uri="{BB962C8B-B14F-4D97-AF65-F5344CB8AC3E}">
        <p14:creationId xmlns:p14="http://schemas.microsoft.com/office/powerpoint/2010/main" val="30547906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1CFAA5-B85D-6BBA-5AF9-E7504F1C62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6ECE6F0-E122-3054-B73D-4A3A0EF2A9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9832"/>
            <a:ext cx="12192000" cy="6858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7B0BB4B-BDAA-86B5-754D-76356B423A77}"/>
              </a:ext>
            </a:extLst>
          </p:cNvPr>
          <p:cNvSpPr/>
          <p:nvPr/>
        </p:nvSpPr>
        <p:spPr>
          <a:xfrm>
            <a:off x="-1" y="0"/>
            <a:ext cx="12192001" cy="953730"/>
          </a:xfrm>
          <a:prstGeom prst="rect">
            <a:avLst/>
          </a:prstGeom>
          <a:solidFill>
            <a:schemeClr val="tx1"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24FF32-9E70-3B5F-57D3-4B611E18D9BE}"/>
              </a:ext>
            </a:extLst>
          </p:cNvPr>
          <p:cNvSpPr txBox="1"/>
          <p:nvPr/>
        </p:nvSpPr>
        <p:spPr>
          <a:xfrm>
            <a:off x="-2" y="26313"/>
            <a:ext cx="1219199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0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Bell MT" panose="02020503060305020303" pitchFamily="18" charset="0"/>
              </a:rPr>
              <a:t>Academy Structure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CFCE9C4-34F4-6334-3FAB-6EEB33A73304}"/>
              </a:ext>
            </a:extLst>
          </p:cNvPr>
          <p:cNvSpPr/>
          <p:nvPr/>
        </p:nvSpPr>
        <p:spPr>
          <a:xfrm>
            <a:off x="1140542" y="1445342"/>
            <a:ext cx="10048567" cy="4945626"/>
          </a:xfrm>
          <a:prstGeom prst="roundRect">
            <a:avLst>
              <a:gd name="adj" fmla="val 7124"/>
            </a:avLst>
          </a:prstGeom>
          <a:solidFill>
            <a:schemeClr val="tx1">
              <a:lumMod val="95000"/>
              <a:lumOff val="5000"/>
              <a:alpha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Wingdings" panose="05000000000000000000" pitchFamily="2" charset="2"/>
              <a:buChar char="Ø"/>
            </a:pP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AE1762-69CB-402B-0306-6AC9A3052941}"/>
              </a:ext>
            </a:extLst>
          </p:cNvPr>
          <p:cNvSpPr txBox="1"/>
          <p:nvPr/>
        </p:nvSpPr>
        <p:spPr>
          <a:xfrm>
            <a:off x="1853380" y="1858297"/>
            <a:ext cx="84852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0" u="sng" dirty="0"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latin typeface="Bell MT" panose="02020503060305020303" pitchFamily="18" charset="0"/>
              </a:rPr>
              <a:t>Week </a:t>
            </a:r>
            <a:r>
              <a:rPr lang="en-US" sz="2800" b="1" u="sng" dirty="0">
                <a:solidFill>
                  <a:schemeClr val="accent4">
                    <a:lumMod val="40000"/>
                    <a:lumOff val="60000"/>
                  </a:schemeClr>
                </a:solidFill>
                <a:latin typeface="Bell MT" panose="02020503060305020303" pitchFamily="18" charset="0"/>
              </a:rPr>
              <a:t>5: Implementing Character Controls</a:t>
            </a:r>
            <a:endParaRPr lang="en-IN" sz="2800" b="1" u="sng" dirty="0">
              <a:solidFill>
                <a:schemeClr val="accent4">
                  <a:lumMod val="40000"/>
                  <a:lumOff val="60000"/>
                </a:schemeClr>
              </a:solidFill>
              <a:latin typeface="Bell MT" panose="02020503060305020303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C75259-62C7-A4CD-CDC0-B4FD2EE643DC}"/>
              </a:ext>
            </a:extLst>
          </p:cNvPr>
          <p:cNvSpPr txBox="1"/>
          <p:nvPr/>
        </p:nvSpPr>
        <p:spPr>
          <a:xfrm>
            <a:off x="2571132" y="3062803"/>
            <a:ext cx="70497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000" b="0" i="0" dirty="0">
                <a:solidFill>
                  <a:schemeClr val="bg1"/>
                </a:solidFill>
                <a:effectLst/>
                <a:latin typeface="Bell MT" panose="02020503060305020303" pitchFamily="18" charset="0"/>
              </a:rPr>
              <a:t>Adding a character model into the game.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000" b="0" i="0" dirty="0">
                <a:solidFill>
                  <a:schemeClr val="bg1"/>
                </a:solidFill>
                <a:effectLst/>
                <a:latin typeface="Bell MT" panose="02020503060305020303" pitchFamily="18" charset="0"/>
              </a:rPr>
              <a:t>Implementing Character Controller and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Bell MT" panose="02020503060305020303" pitchFamily="18" charset="0"/>
              </a:rPr>
              <a:t>Rigidbody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Bell MT" panose="02020503060305020303" pitchFamily="18" charset="0"/>
              </a:rPr>
              <a:t> mechanics.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000" b="0" i="0" dirty="0">
                <a:solidFill>
                  <a:schemeClr val="bg1"/>
                </a:solidFill>
                <a:effectLst/>
                <a:latin typeface="Bell MT" panose="02020503060305020303" pitchFamily="18" charset="0"/>
              </a:rPr>
              <a:t>Writing scripts to enable movement, jumping and physics interaction.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000" b="0" i="0" dirty="0">
                <a:solidFill>
                  <a:schemeClr val="bg1"/>
                </a:solidFill>
                <a:effectLst/>
                <a:latin typeface="Bell MT" panose="02020503060305020303" pitchFamily="18" charset="0"/>
              </a:rPr>
              <a:t>Testing character movement and refining controls.</a:t>
            </a:r>
          </a:p>
        </p:txBody>
      </p:sp>
    </p:spTree>
    <p:extLst>
      <p:ext uri="{BB962C8B-B14F-4D97-AF65-F5344CB8AC3E}">
        <p14:creationId xmlns:p14="http://schemas.microsoft.com/office/powerpoint/2010/main" val="3105352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D6AD2C-38BD-647D-30EF-8532930A71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2C3239F-BC82-5B68-3D70-AF3021B939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9832"/>
            <a:ext cx="12192000" cy="6858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311BD62-6787-DBB6-C172-83C913899721}"/>
              </a:ext>
            </a:extLst>
          </p:cNvPr>
          <p:cNvSpPr/>
          <p:nvPr/>
        </p:nvSpPr>
        <p:spPr>
          <a:xfrm>
            <a:off x="-1" y="0"/>
            <a:ext cx="12192001" cy="953730"/>
          </a:xfrm>
          <a:prstGeom prst="rect">
            <a:avLst/>
          </a:prstGeom>
          <a:solidFill>
            <a:schemeClr val="tx1"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1A2FC8-03B9-29E5-C3E2-79E7E7C9755D}"/>
              </a:ext>
            </a:extLst>
          </p:cNvPr>
          <p:cNvSpPr txBox="1"/>
          <p:nvPr/>
        </p:nvSpPr>
        <p:spPr>
          <a:xfrm>
            <a:off x="-2" y="26313"/>
            <a:ext cx="1219199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0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Bell MT" panose="02020503060305020303" pitchFamily="18" charset="0"/>
              </a:rPr>
              <a:t>Academy Structure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C704386-5ED0-E0B0-0D5D-25D576BB5917}"/>
              </a:ext>
            </a:extLst>
          </p:cNvPr>
          <p:cNvSpPr/>
          <p:nvPr/>
        </p:nvSpPr>
        <p:spPr>
          <a:xfrm>
            <a:off x="1140542" y="1445342"/>
            <a:ext cx="10048567" cy="4945626"/>
          </a:xfrm>
          <a:prstGeom prst="roundRect">
            <a:avLst>
              <a:gd name="adj" fmla="val 7124"/>
            </a:avLst>
          </a:prstGeom>
          <a:solidFill>
            <a:schemeClr val="tx1">
              <a:lumMod val="95000"/>
              <a:lumOff val="5000"/>
              <a:alpha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Wingdings" panose="05000000000000000000" pitchFamily="2" charset="2"/>
              <a:buChar char="Ø"/>
            </a:pP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D3429A-7C26-2C50-53A5-FBFCCD735713}"/>
              </a:ext>
            </a:extLst>
          </p:cNvPr>
          <p:cNvSpPr txBox="1"/>
          <p:nvPr/>
        </p:nvSpPr>
        <p:spPr>
          <a:xfrm>
            <a:off x="1853380" y="1858297"/>
            <a:ext cx="84852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0" u="sng" dirty="0"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latin typeface="Bell MT" panose="02020503060305020303" pitchFamily="18" charset="0"/>
              </a:rPr>
              <a:t>Week 6: Adding Obstacles &amp; Gameplay Challenges</a:t>
            </a:r>
            <a:endParaRPr lang="en-IN" sz="2800" b="1" u="sng" dirty="0">
              <a:solidFill>
                <a:schemeClr val="accent4">
                  <a:lumMod val="40000"/>
                  <a:lumOff val="60000"/>
                </a:schemeClr>
              </a:solidFill>
              <a:latin typeface="Bell MT" panose="02020503060305020303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CDF844-CAD9-3D1F-7630-C8EB12CE9DEF}"/>
              </a:ext>
            </a:extLst>
          </p:cNvPr>
          <p:cNvSpPr txBox="1"/>
          <p:nvPr/>
        </p:nvSpPr>
        <p:spPr>
          <a:xfrm>
            <a:off x="2571132" y="3062803"/>
            <a:ext cx="70497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000" b="0" i="0" dirty="0">
                <a:solidFill>
                  <a:schemeClr val="bg1"/>
                </a:solidFill>
                <a:effectLst/>
                <a:latin typeface="Bell MT" panose="02020503060305020303" pitchFamily="18" charset="0"/>
              </a:rPr>
              <a:t>Designing and implementing various </a:t>
            </a:r>
            <a:r>
              <a:rPr lang="en-US" sz="2000" b="1" i="0" dirty="0">
                <a:solidFill>
                  <a:schemeClr val="bg1"/>
                </a:solidFill>
                <a:effectLst/>
                <a:latin typeface="Bell MT" panose="02020503060305020303" pitchFamily="18" charset="0"/>
              </a:rPr>
              <a:t>obstacles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Bell MT" panose="02020503060305020303" pitchFamily="18" charset="0"/>
              </a:rPr>
              <a:t>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000" b="0" i="0" dirty="0">
                <a:solidFill>
                  <a:schemeClr val="bg1"/>
                </a:solidFill>
                <a:effectLst/>
                <a:latin typeface="Bell MT" panose="02020503060305020303" pitchFamily="18" charset="0"/>
              </a:rPr>
              <a:t>Understanding </a:t>
            </a:r>
            <a:r>
              <a:rPr lang="en-US" sz="2000" b="1" i="0" dirty="0">
                <a:solidFill>
                  <a:schemeClr val="bg1"/>
                </a:solidFill>
                <a:effectLst/>
                <a:latin typeface="Bell MT" panose="02020503060305020303" pitchFamily="18" charset="0"/>
              </a:rPr>
              <a:t>collision detection and triggers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Bell MT" panose="02020503060305020303" pitchFamily="18" charset="0"/>
              </a:rPr>
              <a:t> in Unity.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000" b="0" i="0" dirty="0">
                <a:solidFill>
                  <a:schemeClr val="bg1"/>
                </a:solidFill>
                <a:effectLst/>
                <a:latin typeface="Bell MT" panose="02020503060305020303" pitchFamily="18" charset="0"/>
              </a:rPr>
              <a:t>Implementing logic to </a:t>
            </a:r>
            <a:r>
              <a:rPr lang="en-US" sz="2000" b="1" i="0" dirty="0">
                <a:solidFill>
                  <a:schemeClr val="bg1"/>
                </a:solidFill>
                <a:effectLst/>
                <a:latin typeface="Bell MT" panose="02020503060305020303" pitchFamily="18" charset="0"/>
              </a:rPr>
              <a:t>increase difficulty dynamically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Bell MT" panose="02020503060305020303" pitchFamily="18" charset="0"/>
              </a:rPr>
              <a:t>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000" b="0" i="0" dirty="0">
                <a:solidFill>
                  <a:schemeClr val="bg1"/>
                </a:solidFill>
                <a:effectLst/>
                <a:latin typeface="Bell MT" panose="02020503060305020303" pitchFamily="18" charset="0"/>
              </a:rPr>
              <a:t>Debugging and optimizing game elements.</a:t>
            </a:r>
          </a:p>
        </p:txBody>
      </p:sp>
    </p:spTree>
    <p:extLst>
      <p:ext uri="{BB962C8B-B14F-4D97-AF65-F5344CB8AC3E}">
        <p14:creationId xmlns:p14="http://schemas.microsoft.com/office/powerpoint/2010/main" val="2340401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ED3881-DB8C-3224-07AB-3E89D3F30E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5681430-A269-CBC4-0252-E66EB7DD6E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9832"/>
            <a:ext cx="12192000" cy="6858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B4CCB7C-1B12-EB09-9B9D-407296EE62FE}"/>
              </a:ext>
            </a:extLst>
          </p:cNvPr>
          <p:cNvSpPr/>
          <p:nvPr/>
        </p:nvSpPr>
        <p:spPr>
          <a:xfrm>
            <a:off x="-1" y="0"/>
            <a:ext cx="12192001" cy="953730"/>
          </a:xfrm>
          <a:prstGeom prst="rect">
            <a:avLst/>
          </a:prstGeom>
          <a:solidFill>
            <a:schemeClr val="tx1"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901958-4EC1-CE57-14CA-C49704085559}"/>
              </a:ext>
            </a:extLst>
          </p:cNvPr>
          <p:cNvSpPr txBox="1"/>
          <p:nvPr/>
        </p:nvSpPr>
        <p:spPr>
          <a:xfrm>
            <a:off x="-2" y="26313"/>
            <a:ext cx="1219199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0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Bell MT" panose="02020503060305020303" pitchFamily="18" charset="0"/>
              </a:rPr>
              <a:t>Academy Structure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CA197441-1029-22E6-D43E-F594A08729D0}"/>
              </a:ext>
            </a:extLst>
          </p:cNvPr>
          <p:cNvSpPr/>
          <p:nvPr/>
        </p:nvSpPr>
        <p:spPr>
          <a:xfrm>
            <a:off x="1140542" y="1445342"/>
            <a:ext cx="10048567" cy="4945626"/>
          </a:xfrm>
          <a:prstGeom prst="roundRect">
            <a:avLst>
              <a:gd name="adj" fmla="val 7124"/>
            </a:avLst>
          </a:prstGeom>
          <a:solidFill>
            <a:schemeClr val="tx1">
              <a:lumMod val="95000"/>
              <a:lumOff val="5000"/>
              <a:alpha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Wingdings" panose="05000000000000000000" pitchFamily="2" charset="2"/>
              <a:buChar char="Ø"/>
            </a:pP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5B6CC5-A365-DF58-CB30-BF8CE5C24353}"/>
              </a:ext>
            </a:extLst>
          </p:cNvPr>
          <p:cNvSpPr txBox="1"/>
          <p:nvPr/>
        </p:nvSpPr>
        <p:spPr>
          <a:xfrm>
            <a:off x="1853380" y="1858297"/>
            <a:ext cx="848523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0" u="sng" dirty="0"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latin typeface="Bell MT" panose="02020503060305020303" pitchFamily="18" charset="0"/>
              </a:rPr>
              <a:t>Week 7: Implementing Game Mechanics - Win &amp; Lose Conditions</a:t>
            </a:r>
            <a:endParaRPr lang="en-IN" sz="2800" b="1" u="sng" dirty="0">
              <a:solidFill>
                <a:schemeClr val="accent4">
                  <a:lumMod val="40000"/>
                  <a:lumOff val="60000"/>
                </a:schemeClr>
              </a:solidFill>
              <a:latin typeface="Bell MT" panose="02020503060305020303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A4C145-765C-DC8B-2EDB-DF8BE6E8F1A2}"/>
              </a:ext>
            </a:extLst>
          </p:cNvPr>
          <p:cNvSpPr txBox="1"/>
          <p:nvPr/>
        </p:nvSpPr>
        <p:spPr>
          <a:xfrm>
            <a:off x="2571132" y="3062803"/>
            <a:ext cx="70497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000" b="0" i="0" dirty="0">
                <a:solidFill>
                  <a:schemeClr val="bg1"/>
                </a:solidFill>
                <a:effectLst/>
                <a:latin typeface="Bell MT" panose="02020503060305020303" pitchFamily="18" charset="0"/>
              </a:rPr>
              <a:t>Defining </a:t>
            </a:r>
            <a:r>
              <a:rPr lang="en-US" sz="2000" b="1" i="0" dirty="0">
                <a:solidFill>
                  <a:schemeClr val="bg1"/>
                </a:solidFill>
                <a:effectLst/>
                <a:latin typeface="Bell MT" panose="02020503060305020303" pitchFamily="18" charset="0"/>
              </a:rPr>
              <a:t>winning and losing conditions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Bell MT" panose="02020503060305020303" pitchFamily="18" charset="0"/>
              </a:rPr>
              <a:t>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000" b="0" i="0" dirty="0">
                <a:solidFill>
                  <a:schemeClr val="bg1"/>
                </a:solidFill>
                <a:effectLst/>
                <a:latin typeface="Bell MT" panose="02020503060305020303" pitchFamily="18" charset="0"/>
              </a:rPr>
              <a:t>Implementing </a:t>
            </a:r>
            <a:r>
              <a:rPr lang="en-US" sz="2000" b="1" i="0" dirty="0">
                <a:solidFill>
                  <a:schemeClr val="bg1"/>
                </a:solidFill>
                <a:effectLst/>
                <a:latin typeface="Bell MT" panose="02020503060305020303" pitchFamily="18" charset="0"/>
              </a:rPr>
              <a:t>scorekeeping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Bell MT" panose="02020503060305020303" pitchFamily="18" charset="0"/>
              </a:rPr>
              <a:t>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000" b="0" i="0" dirty="0">
                <a:solidFill>
                  <a:schemeClr val="bg1"/>
                </a:solidFill>
                <a:effectLst/>
                <a:latin typeface="Bell MT" panose="02020503060305020303" pitchFamily="18" charset="0"/>
              </a:rPr>
              <a:t>Adding effects such as </a:t>
            </a:r>
            <a:r>
              <a:rPr lang="en-US" sz="2000" b="1" i="0" dirty="0">
                <a:solidFill>
                  <a:schemeClr val="bg1"/>
                </a:solidFill>
                <a:effectLst/>
                <a:latin typeface="Bell MT" panose="02020503060305020303" pitchFamily="18" charset="0"/>
              </a:rPr>
              <a:t>restarts, and game over screens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Bell MT" panose="02020503060305020303" pitchFamily="18" charset="0"/>
              </a:rPr>
              <a:t>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000" b="0" i="0" dirty="0">
                <a:solidFill>
                  <a:schemeClr val="bg1"/>
                </a:solidFill>
                <a:effectLst/>
                <a:latin typeface="Bell MT" panose="02020503060305020303" pitchFamily="18" charset="0"/>
              </a:rPr>
              <a:t>Enhancing player experience with sound effects and UI feedback.</a:t>
            </a:r>
          </a:p>
        </p:txBody>
      </p:sp>
    </p:spTree>
    <p:extLst>
      <p:ext uri="{BB962C8B-B14F-4D97-AF65-F5344CB8AC3E}">
        <p14:creationId xmlns:p14="http://schemas.microsoft.com/office/powerpoint/2010/main" val="29416700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BB38D5-960E-36E6-53FF-2F41BC4679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1948EE9-B842-41BC-43F8-3284BD9121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9832"/>
            <a:ext cx="12192000" cy="6858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F7C6641-639D-D610-BFCE-6FD4EB1C733A}"/>
              </a:ext>
            </a:extLst>
          </p:cNvPr>
          <p:cNvSpPr/>
          <p:nvPr/>
        </p:nvSpPr>
        <p:spPr>
          <a:xfrm>
            <a:off x="-1" y="0"/>
            <a:ext cx="12192001" cy="953730"/>
          </a:xfrm>
          <a:prstGeom prst="rect">
            <a:avLst/>
          </a:prstGeom>
          <a:solidFill>
            <a:schemeClr val="tx1"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E60103-AEE1-89DF-29F6-8D7EB0A1E884}"/>
              </a:ext>
            </a:extLst>
          </p:cNvPr>
          <p:cNvSpPr txBox="1"/>
          <p:nvPr/>
        </p:nvSpPr>
        <p:spPr>
          <a:xfrm>
            <a:off x="-2" y="26313"/>
            <a:ext cx="1219199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0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Bell MT" panose="02020503060305020303" pitchFamily="18" charset="0"/>
              </a:rPr>
              <a:t>Academy Structure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AA35E25-CAF8-48D6-CCC4-4C4DC913D47F}"/>
              </a:ext>
            </a:extLst>
          </p:cNvPr>
          <p:cNvSpPr/>
          <p:nvPr/>
        </p:nvSpPr>
        <p:spPr>
          <a:xfrm>
            <a:off x="1140542" y="1445342"/>
            <a:ext cx="10048567" cy="4945626"/>
          </a:xfrm>
          <a:prstGeom prst="roundRect">
            <a:avLst>
              <a:gd name="adj" fmla="val 7124"/>
            </a:avLst>
          </a:prstGeom>
          <a:solidFill>
            <a:schemeClr val="tx1">
              <a:lumMod val="95000"/>
              <a:lumOff val="5000"/>
              <a:alpha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Wingdings" panose="05000000000000000000" pitchFamily="2" charset="2"/>
              <a:buChar char="Ø"/>
            </a:pP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1C9A70-89A6-0B6E-322E-6E962F965C6A}"/>
              </a:ext>
            </a:extLst>
          </p:cNvPr>
          <p:cNvSpPr txBox="1"/>
          <p:nvPr/>
        </p:nvSpPr>
        <p:spPr>
          <a:xfrm>
            <a:off x="1853380" y="1858297"/>
            <a:ext cx="84852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0" u="sng" dirty="0"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latin typeface="Bell MT" panose="02020503060305020303" pitchFamily="18" charset="0"/>
              </a:rPr>
              <a:t>Week 8: Game Polishing &amp; Menu System</a:t>
            </a:r>
            <a:endParaRPr lang="en-IN" sz="2800" b="1" u="sng" dirty="0">
              <a:solidFill>
                <a:schemeClr val="accent4">
                  <a:lumMod val="40000"/>
                  <a:lumOff val="60000"/>
                </a:schemeClr>
              </a:solidFill>
              <a:latin typeface="Bell MT" panose="02020503060305020303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89D476-2071-74D9-4673-F7504604E9D0}"/>
              </a:ext>
            </a:extLst>
          </p:cNvPr>
          <p:cNvSpPr txBox="1"/>
          <p:nvPr/>
        </p:nvSpPr>
        <p:spPr>
          <a:xfrm>
            <a:off x="2571132" y="3062803"/>
            <a:ext cx="70497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IN" sz="2000" b="0" i="0" dirty="0">
                <a:solidFill>
                  <a:schemeClr val="bg1"/>
                </a:solidFill>
                <a:effectLst/>
                <a:latin typeface="Bell MT" panose="02020503060305020303" pitchFamily="18" charset="0"/>
              </a:rPr>
              <a:t>Refining game mechanics and fixing bugs.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IN" sz="2000" b="0" i="0" dirty="0">
                <a:solidFill>
                  <a:schemeClr val="bg1"/>
                </a:solidFill>
                <a:effectLst/>
                <a:latin typeface="Bell MT" panose="02020503060305020303" pitchFamily="18" charset="0"/>
              </a:rPr>
              <a:t>Implementing a </a:t>
            </a:r>
            <a:r>
              <a:rPr lang="en-IN" sz="2000" b="1" i="0" dirty="0">
                <a:solidFill>
                  <a:schemeClr val="bg1"/>
                </a:solidFill>
                <a:effectLst/>
                <a:latin typeface="Bell MT" panose="02020503060305020303" pitchFamily="18" charset="0"/>
              </a:rPr>
              <a:t>main menu, pause menu, and restart system</a:t>
            </a:r>
            <a:r>
              <a:rPr lang="en-IN" sz="2000" b="0" i="0" dirty="0">
                <a:solidFill>
                  <a:schemeClr val="bg1"/>
                </a:solidFill>
                <a:effectLst/>
                <a:latin typeface="Bell MT" panose="02020503060305020303" pitchFamily="18" charset="0"/>
              </a:rPr>
              <a:t>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IN" sz="2000" b="0" i="0" dirty="0">
                <a:solidFill>
                  <a:schemeClr val="bg1"/>
                </a:solidFill>
                <a:effectLst/>
                <a:latin typeface="Bell MT" panose="02020503060305020303" pitchFamily="18" charset="0"/>
              </a:rPr>
              <a:t>Finalizing UI/UX elements for an intuitive player experience.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IN" sz="2000" b="0" i="0" dirty="0">
                <a:solidFill>
                  <a:schemeClr val="bg1"/>
                </a:solidFill>
                <a:effectLst/>
                <a:latin typeface="Bell MT" panose="02020503060305020303" pitchFamily="18" charset="0"/>
              </a:rPr>
              <a:t>Playtesting and gathering feedback for improvements.</a:t>
            </a:r>
          </a:p>
        </p:txBody>
      </p:sp>
    </p:spTree>
    <p:extLst>
      <p:ext uri="{BB962C8B-B14F-4D97-AF65-F5344CB8AC3E}">
        <p14:creationId xmlns:p14="http://schemas.microsoft.com/office/powerpoint/2010/main" val="32079538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416</TotalTime>
  <Words>660</Words>
  <Application>Microsoft Office PowerPoint</Application>
  <PresentationFormat>Widescreen</PresentationFormat>
  <Paragraphs>97</Paragraphs>
  <Slides>14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Bell MT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Priyansh Singh</dc:creator>
  <cp:lastModifiedBy>Priyansh Singh</cp:lastModifiedBy>
  <cp:revision>39</cp:revision>
  <dcterms:created xsi:type="dcterms:W3CDTF">2025-03-08T06:15:41Z</dcterms:created>
  <dcterms:modified xsi:type="dcterms:W3CDTF">2025-03-08T13:11:42Z</dcterms:modified>
</cp:coreProperties>
</file>