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1" r:id="rId6"/>
    <p:sldId id="263" r:id="rId7"/>
    <p:sldId id="264" r:id="rId8"/>
    <p:sldId id="260"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577D2-BB5E-4000-9754-4664C239059D}" type="datetimeFigureOut">
              <a:rPr lang="en-IN" smtClean="0"/>
              <a:t>20-10-2021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2FF26-8CB4-43A9-8D1A-98340DAB4AC7}" type="slidenum">
              <a:rPr lang="en-IN" smtClean="0"/>
              <a:t>‹#›</a:t>
            </a:fld>
            <a:endParaRPr lang="en-IN"/>
          </a:p>
        </p:txBody>
      </p:sp>
    </p:spTree>
    <p:extLst>
      <p:ext uri="{BB962C8B-B14F-4D97-AF65-F5344CB8AC3E}">
        <p14:creationId xmlns:p14="http://schemas.microsoft.com/office/powerpoint/2010/main" val="132761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368F716-186A-46D7-ABB5-AB4B6AD31509}" type="datetime1">
              <a:rPr lang="en-IN" smtClean="0"/>
              <a:t>20-10-2021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D739625-F05C-411E-8729-8FAADE290F97}"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8CCD14-AEB9-4484-B09A-999EAA40A234}" type="datetime1">
              <a:rPr lang="en-IN" smtClean="0"/>
              <a:t>20-10-2021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06B183-47EC-4CA0-BDB0-565A9AAA5F7A}" type="datetime1">
              <a:rPr lang="en-IN" smtClean="0"/>
              <a:t>20-10-2021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80E4D6-A8CF-47E7-B393-C8136C8AB0A1}" type="datetime1">
              <a:rPr lang="en-IN" smtClean="0"/>
              <a:t>20-10-2021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2026C0-6793-4D61-81C8-E4F1971E58BB}" type="datetime1">
              <a:rPr lang="en-IN" smtClean="0"/>
              <a:t>20-10-2021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739625-F05C-411E-8729-8FAADE290F97}"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8A0E62-D3E5-44D5-929C-A5170753FCB9}" type="datetime1">
              <a:rPr lang="en-IN" smtClean="0"/>
              <a:t>20-10-2021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D7F2BE-C7C0-4458-88B4-9BAC6AB5A1D8}" type="datetime1">
              <a:rPr lang="en-IN" smtClean="0"/>
              <a:t>20-10-2021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67253F1-6175-4823-ABC0-AA20B2708F92}" type="datetime1">
              <a:rPr lang="en-IN" smtClean="0"/>
              <a:t>20-10-2021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CE71033-72DE-4B7E-8DF6-0CAFD94AE343}" type="datetime1">
              <a:rPr lang="en-IN" smtClean="0"/>
              <a:t>20-10-2021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D739625-F05C-411E-8729-8FAADE290F97}"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9E98CB-8761-47D2-81CD-519C5F72B6D5}" type="datetime1">
              <a:rPr lang="en-IN" smtClean="0"/>
              <a:t>20-10-2021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739625-F05C-411E-8729-8FAADE290F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60317B2-133D-4108-AE33-1D5356B1F129}" type="datetime1">
              <a:rPr lang="en-IN" smtClean="0"/>
              <a:t>20-10-2021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739625-F05C-411E-8729-8FAADE290F97}"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2CB3660-76BE-4D72-B0ED-7458992B0B18}" type="datetime1">
              <a:rPr lang="en-IN" smtClean="0"/>
              <a:t>20-10-2021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D739625-F05C-411E-8729-8FAADE290F97}"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332656"/>
            <a:ext cx="3024336" cy="923362"/>
          </a:xfrm>
        </p:spPr>
        <p:txBody>
          <a:bodyPr>
            <a:normAutofit/>
          </a:bodyPr>
          <a:lstStyle/>
          <a:p>
            <a:pPr algn="ctr"/>
            <a:r>
              <a:rPr lang="en-I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S3</a:t>
            </a:r>
            <a:endParaRPr lang="en-I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1259632" y="1340768"/>
            <a:ext cx="7560840" cy="4339650"/>
          </a:xfrm>
          <a:prstGeom prst="rect">
            <a:avLst/>
          </a:prstGeom>
          <a:noFill/>
        </p:spPr>
        <p:txBody>
          <a:bodyPr wrap="square" rtlCol="0">
            <a:spAutoFit/>
          </a:bodyPr>
          <a:lstStyle/>
          <a:p>
            <a:r>
              <a:rPr lang="en-IN" sz="2800" u="sng" dirty="0" smtClean="0"/>
              <a:t>Introduction:</a:t>
            </a:r>
          </a:p>
          <a:p>
            <a:endParaRPr lang="en-IN" sz="2800" u="sng" dirty="0" smtClean="0"/>
          </a:p>
          <a:p>
            <a:r>
              <a:rPr lang="en-IN" sz="2000" dirty="0"/>
              <a:t>Amazon S3 (Simple Storage Service) provides object storage, which is built for storing and recovering any amount of information or data from anywhere over the internet. It provides this storage through a web services interface. While designed for developers for easier web-scale computing, it provides 99.999999999 </a:t>
            </a:r>
            <a:r>
              <a:rPr lang="en-IN" sz="2000" dirty="0" smtClean="0"/>
              <a:t>% durability </a:t>
            </a:r>
            <a:r>
              <a:rPr lang="en-IN" sz="2000" dirty="0"/>
              <a:t>and 99.99 </a:t>
            </a:r>
            <a:r>
              <a:rPr lang="en-IN" sz="2000" dirty="0" smtClean="0"/>
              <a:t>% availability </a:t>
            </a:r>
            <a:r>
              <a:rPr lang="en-IN" sz="2000" dirty="0"/>
              <a:t>of objects. It can also store computer files up to 5 terabytes in size</a:t>
            </a:r>
            <a:r>
              <a:rPr lang="en-IN" sz="2000" dirty="0" smtClean="0"/>
              <a:t>. Some Key points - </a:t>
            </a:r>
            <a:endParaRPr lang="en-IN" sz="2000" u="sng" dirty="0" smtClean="0"/>
          </a:p>
          <a:p>
            <a:pPr marL="457200" indent="-457200">
              <a:buFont typeface="+mj-lt"/>
              <a:buAutoNum type="arabicPeriod"/>
            </a:pPr>
            <a:r>
              <a:rPr lang="en-IN" sz="2000" dirty="0"/>
              <a:t>Amazon S3 is one of the main building blocks of </a:t>
            </a:r>
            <a:r>
              <a:rPr lang="en-IN" sz="2000" dirty="0" smtClean="0"/>
              <a:t>AWS.</a:t>
            </a:r>
          </a:p>
          <a:p>
            <a:pPr marL="457200" indent="-457200">
              <a:buFont typeface="+mj-lt"/>
              <a:buAutoNum type="arabicPeriod"/>
            </a:pPr>
            <a:r>
              <a:rPr lang="en-IN" sz="2000" dirty="0"/>
              <a:t>Many websites use Amazon S3 as a </a:t>
            </a:r>
            <a:r>
              <a:rPr lang="en-IN" sz="2000" dirty="0" smtClean="0"/>
              <a:t>backbone.</a:t>
            </a:r>
          </a:p>
          <a:p>
            <a:pPr marL="457200" indent="-457200">
              <a:buFont typeface="+mj-lt"/>
              <a:buAutoNum type="arabicPeriod"/>
            </a:pPr>
            <a:r>
              <a:rPr lang="en-IN" sz="2000" dirty="0"/>
              <a:t>It’s advertised as ”infinitely scaling” </a:t>
            </a:r>
            <a:r>
              <a:rPr lang="en-IN" sz="2000" dirty="0" smtClean="0"/>
              <a:t>storage.</a:t>
            </a:r>
          </a:p>
          <a:p>
            <a:pPr marL="457200" indent="-457200">
              <a:buFont typeface="+mj-lt"/>
              <a:buAutoNum type="arabicPeriod"/>
            </a:pPr>
            <a:r>
              <a:rPr lang="en-IN" sz="2000" dirty="0"/>
              <a:t>It’s widely popular and deserves its own </a:t>
            </a:r>
            <a:r>
              <a:rPr lang="en-IN" sz="2000" dirty="0" smtClean="0"/>
              <a:t>section.</a:t>
            </a:r>
            <a:endParaRPr lang="en-IN" sz="2000" dirty="0"/>
          </a:p>
        </p:txBody>
      </p:sp>
      <p:sp>
        <p:nvSpPr>
          <p:cNvPr id="5" name="Slide Number Placeholder 4"/>
          <p:cNvSpPr>
            <a:spLocks noGrp="1"/>
          </p:cNvSpPr>
          <p:nvPr>
            <p:ph type="sldNum" sz="quarter" idx="12"/>
          </p:nvPr>
        </p:nvSpPr>
        <p:spPr/>
        <p:txBody>
          <a:bodyPr/>
          <a:lstStyle/>
          <a:p>
            <a:fld id="{4D739625-F05C-411E-8729-8FAADE290F97}" type="slidenum">
              <a:rPr lang="en-IN" smtClean="0"/>
              <a:t>1</a:t>
            </a:fld>
            <a:endParaRPr lang="en-IN"/>
          </a:p>
        </p:txBody>
      </p:sp>
    </p:spTree>
    <p:extLst>
      <p:ext uri="{BB962C8B-B14F-4D97-AF65-F5344CB8AC3E}">
        <p14:creationId xmlns:p14="http://schemas.microsoft.com/office/powerpoint/2010/main" val="339308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80928"/>
            <a:ext cx="7498080" cy="1143000"/>
          </a:xfrm>
        </p:spPr>
        <p:txBody>
          <a:bodyPr>
            <a:normAutofit/>
          </a:bodyPr>
          <a:lstStyle/>
          <a:p>
            <a:pPr algn="ctr"/>
            <a:r>
              <a:rPr lang="en-IN" dirty="0" smtClean="0"/>
              <a:t>Thank you</a:t>
            </a:r>
            <a:endParaRPr lang="en-IN" dirty="0"/>
          </a:p>
        </p:txBody>
      </p:sp>
      <p:sp>
        <p:nvSpPr>
          <p:cNvPr id="4" name="Slide Number Placeholder 3"/>
          <p:cNvSpPr>
            <a:spLocks noGrp="1"/>
          </p:cNvSpPr>
          <p:nvPr>
            <p:ph type="sldNum" sz="quarter" idx="12"/>
          </p:nvPr>
        </p:nvSpPr>
        <p:spPr/>
        <p:txBody>
          <a:bodyPr/>
          <a:lstStyle/>
          <a:p>
            <a:fld id="{4D739625-F05C-411E-8729-8FAADE290F97}" type="slidenum">
              <a:rPr lang="en-IN" smtClean="0"/>
              <a:t>10</a:t>
            </a:fld>
            <a:endParaRPr lang="en-IN"/>
          </a:p>
        </p:txBody>
      </p:sp>
    </p:spTree>
    <p:extLst>
      <p:ext uri="{BB962C8B-B14F-4D97-AF65-F5344CB8AC3E}">
        <p14:creationId xmlns:p14="http://schemas.microsoft.com/office/powerpoint/2010/main" val="255766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S3 Overview </a:t>
            </a: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Buckets :</a:t>
            </a:r>
            <a:endPar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1435608" y="1447800"/>
            <a:ext cx="7498080" cy="5077544"/>
          </a:xfrm>
        </p:spPr>
        <p:txBody>
          <a:bodyPr>
            <a:normAutofit/>
          </a:bodyPr>
          <a:lstStyle/>
          <a:p>
            <a:pPr marL="596646" indent="-514350">
              <a:buFont typeface="+mj-lt"/>
              <a:buAutoNum type="arabicPeriod"/>
            </a:pPr>
            <a:r>
              <a:rPr lang="en-IN" sz="2000" dirty="0"/>
              <a:t>Amazon S3 allows people to store objects (files) in “buckets” (directories</a:t>
            </a:r>
            <a:r>
              <a:rPr lang="en-IN" sz="2000" dirty="0" smtClean="0"/>
              <a:t>).</a:t>
            </a:r>
          </a:p>
          <a:p>
            <a:pPr marL="596646" indent="-514350">
              <a:buFont typeface="+mj-lt"/>
              <a:buAutoNum type="arabicPeriod"/>
            </a:pPr>
            <a:r>
              <a:rPr lang="en-IN" sz="2000" dirty="0"/>
              <a:t>Buckets must have a globally unique </a:t>
            </a:r>
            <a:r>
              <a:rPr lang="en-IN" sz="2000" dirty="0" smtClean="0"/>
              <a:t>name.</a:t>
            </a:r>
          </a:p>
          <a:p>
            <a:pPr marL="596646" indent="-514350">
              <a:buFont typeface="+mj-lt"/>
              <a:buAutoNum type="arabicPeriod"/>
            </a:pPr>
            <a:r>
              <a:rPr lang="en-IN" sz="2000" dirty="0"/>
              <a:t>Buckets are defined at the region </a:t>
            </a:r>
            <a:r>
              <a:rPr lang="en-IN" sz="2000" dirty="0" smtClean="0"/>
              <a:t>level.</a:t>
            </a:r>
          </a:p>
          <a:p>
            <a:pPr marL="596646" indent="-514350">
              <a:buFont typeface="+mj-lt"/>
              <a:buAutoNum type="arabicPeriod"/>
            </a:pPr>
            <a:r>
              <a:rPr lang="en-IN" sz="2000" dirty="0"/>
              <a:t>Naming </a:t>
            </a:r>
            <a:r>
              <a:rPr lang="en-IN" sz="2000" dirty="0" smtClean="0"/>
              <a:t>convention-</a:t>
            </a:r>
            <a:endParaRPr lang="en-IN" sz="2000" dirty="0"/>
          </a:p>
          <a:p>
            <a:pPr marL="603504" lvl="2" indent="0">
              <a:buNone/>
            </a:pPr>
            <a:r>
              <a:rPr lang="en-IN" dirty="0"/>
              <a:t>• </a:t>
            </a:r>
            <a:r>
              <a:rPr lang="en-IN" sz="2000" dirty="0"/>
              <a:t>No uppercase</a:t>
            </a:r>
          </a:p>
          <a:p>
            <a:pPr marL="603504" lvl="2" indent="0">
              <a:buNone/>
            </a:pPr>
            <a:r>
              <a:rPr lang="en-IN" sz="2000" dirty="0"/>
              <a:t>• No underscore</a:t>
            </a:r>
          </a:p>
          <a:p>
            <a:pPr marL="603504" lvl="2" indent="0">
              <a:buNone/>
            </a:pPr>
            <a:r>
              <a:rPr lang="en-IN" sz="2000" dirty="0"/>
              <a:t>• 3-63 characters long</a:t>
            </a:r>
          </a:p>
          <a:p>
            <a:pPr marL="603504" lvl="2" indent="0">
              <a:buNone/>
            </a:pPr>
            <a:r>
              <a:rPr lang="en-IN" sz="2000" dirty="0"/>
              <a:t>• Not an IP</a:t>
            </a:r>
          </a:p>
          <a:p>
            <a:pPr marL="603504" lvl="2" indent="0">
              <a:buNone/>
            </a:pPr>
            <a:r>
              <a:rPr lang="en-IN" sz="2000" dirty="0"/>
              <a:t>• </a:t>
            </a:r>
            <a:r>
              <a:rPr lang="en-IN" sz="2000" dirty="0" smtClean="0"/>
              <a:t>Must </a:t>
            </a:r>
            <a:r>
              <a:rPr lang="en-IN" sz="2000" dirty="0"/>
              <a:t>start with lowercase letter or </a:t>
            </a:r>
            <a:r>
              <a:rPr lang="en-IN" sz="2000" dirty="0" smtClean="0"/>
              <a:t>number</a:t>
            </a:r>
          </a:p>
        </p:txBody>
      </p:sp>
      <p:sp>
        <p:nvSpPr>
          <p:cNvPr id="4" name="Slide Number Placeholder 3"/>
          <p:cNvSpPr>
            <a:spLocks noGrp="1"/>
          </p:cNvSpPr>
          <p:nvPr>
            <p:ph type="sldNum" sz="quarter" idx="12"/>
          </p:nvPr>
        </p:nvSpPr>
        <p:spPr/>
        <p:txBody>
          <a:bodyPr/>
          <a:lstStyle/>
          <a:p>
            <a:fld id="{4D739625-F05C-411E-8729-8FAADE290F97}" type="slidenum">
              <a:rPr lang="en-IN" smtClean="0"/>
              <a:t>2</a:t>
            </a:fld>
            <a:endParaRPr lang="en-IN"/>
          </a:p>
        </p:txBody>
      </p:sp>
    </p:spTree>
    <p:extLst>
      <p:ext uri="{BB962C8B-B14F-4D97-AF65-F5344CB8AC3E}">
        <p14:creationId xmlns:p14="http://schemas.microsoft.com/office/powerpoint/2010/main" val="251835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476672"/>
            <a:ext cx="7498080" cy="5400600"/>
          </a:xfrm>
        </p:spPr>
        <p:txBody>
          <a:bodyPr>
            <a:normAutofit/>
          </a:bodyPr>
          <a:lstStyle/>
          <a:p>
            <a:pPr marL="82296" indent="0">
              <a:buNone/>
            </a:pP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S3 Object and Path Convention-</a:t>
            </a:r>
          </a:p>
          <a:p>
            <a:pPr marL="596646" indent="-514350">
              <a:buFont typeface="+mj-lt"/>
              <a:buAutoNum type="arabicPeriod"/>
            </a:pPr>
            <a:r>
              <a:rPr lang="en-IN" sz="2000" dirty="0" smtClean="0"/>
              <a:t>Objects </a:t>
            </a:r>
            <a:r>
              <a:rPr lang="en-IN" sz="2000" dirty="0"/>
              <a:t>(files) have a </a:t>
            </a:r>
            <a:r>
              <a:rPr lang="en-IN" sz="2000" dirty="0" smtClean="0"/>
              <a:t>Key.</a:t>
            </a:r>
          </a:p>
          <a:p>
            <a:pPr marL="596646" indent="-514350">
              <a:buFont typeface="+mj-lt"/>
              <a:buAutoNum type="arabicPeriod"/>
            </a:pPr>
            <a:r>
              <a:rPr lang="en-IN" sz="2000" dirty="0"/>
              <a:t>The key is the FULL path</a:t>
            </a:r>
            <a:r>
              <a:rPr lang="en-IN" sz="2000" dirty="0" smtClean="0"/>
              <a:t>:</a:t>
            </a:r>
          </a:p>
          <a:p>
            <a:pPr marL="402336" lvl="1" indent="0">
              <a:buNone/>
            </a:pPr>
            <a:r>
              <a:rPr lang="en-IN" sz="2000" dirty="0" smtClean="0">
                <a:solidFill>
                  <a:srgbClr val="FF0000"/>
                </a:solidFill>
              </a:rPr>
              <a:t>• s3</a:t>
            </a:r>
            <a:r>
              <a:rPr lang="en-IN" sz="2000" dirty="0">
                <a:solidFill>
                  <a:srgbClr val="FF0000"/>
                </a:solidFill>
              </a:rPr>
              <a:t>://</a:t>
            </a:r>
            <a:r>
              <a:rPr lang="en-IN" sz="2000" dirty="0" smtClean="0">
                <a:solidFill>
                  <a:srgbClr val="FF0000"/>
                </a:solidFill>
              </a:rPr>
              <a:t>my-bucket/my_file.txt</a:t>
            </a:r>
          </a:p>
          <a:p>
            <a:pPr marL="402336" lvl="1" indent="0">
              <a:buNone/>
            </a:pPr>
            <a:r>
              <a:rPr lang="en-IN" sz="2000" dirty="0">
                <a:solidFill>
                  <a:srgbClr val="FF0000"/>
                </a:solidFill>
              </a:rPr>
              <a:t>• </a:t>
            </a:r>
            <a:r>
              <a:rPr lang="en-IN" sz="2000" dirty="0" smtClean="0">
                <a:solidFill>
                  <a:srgbClr val="FF0000"/>
                </a:solidFill>
              </a:rPr>
              <a:t>s3</a:t>
            </a:r>
            <a:r>
              <a:rPr lang="en-IN" sz="2000" dirty="0">
                <a:solidFill>
                  <a:srgbClr val="FF0000"/>
                </a:solidFill>
              </a:rPr>
              <a:t>://</a:t>
            </a:r>
            <a:r>
              <a:rPr lang="en-IN" sz="2000" dirty="0" smtClean="0">
                <a:solidFill>
                  <a:srgbClr val="FF0000"/>
                </a:solidFill>
              </a:rPr>
              <a:t>my-bucket/my_folder/another_folder/my_file.txt</a:t>
            </a:r>
          </a:p>
          <a:p>
            <a:pPr marL="596646" indent="-514350">
              <a:buFont typeface="+mj-lt"/>
              <a:buAutoNum type="arabicPeriod"/>
            </a:pPr>
            <a:r>
              <a:rPr lang="en-IN" sz="2000" dirty="0"/>
              <a:t>The key is composed of prefix + object </a:t>
            </a:r>
            <a:r>
              <a:rPr lang="en-IN" sz="2000" dirty="0" smtClean="0"/>
              <a:t>name.</a:t>
            </a:r>
          </a:p>
          <a:p>
            <a:pPr marL="402336" lvl="1" indent="0">
              <a:buNone/>
            </a:pPr>
            <a:r>
              <a:rPr lang="en-IN" sz="2000" dirty="0">
                <a:solidFill>
                  <a:srgbClr val="FF0000"/>
                </a:solidFill>
              </a:rPr>
              <a:t>• </a:t>
            </a:r>
            <a:r>
              <a:rPr lang="en-IN" sz="2000" dirty="0" smtClean="0">
                <a:solidFill>
                  <a:srgbClr val="FF0000"/>
                </a:solidFill>
              </a:rPr>
              <a:t>s3</a:t>
            </a:r>
            <a:r>
              <a:rPr lang="en-IN" sz="2000" dirty="0">
                <a:solidFill>
                  <a:srgbClr val="FF0000"/>
                </a:solidFill>
              </a:rPr>
              <a:t>://</a:t>
            </a:r>
            <a:r>
              <a:rPr lang="en-IN" sz="2000" dirty="0" smtClean="0">
                <a:solidFill>
                  <a:srgbClr val="FF0000"/>
                </a:solidFill>
              </a:rPr>
              <a:t>mybucket/my_folder/another_folder/my_file.txt</a:t>
            </a:r>
          </a:p>
          <a:p>
            <a:pPr marL="596646" indent="-514350">
              <a:buFont typeface="+mj-lt"/>
              <a:buAutoNum type="arabicPeriod"/>
            </a:pPr>
            <a:r>
              <a:rPr lang="en-IN" sz="2000" dirty="0"/>
              <a:t>There’s no concept of “directories” within </a:t>
            </a:r>
            <a:r>
              <a:rPr lang="en-IN" sz="2000" dirty="0" smtClean="0"/>
              <a:t>buckets (although </a:t>
            </a:r>
            <a:r>
              <a:rPr lang="en-IN" sz="2000" dirty="0"/>
              <a:t>the UI will trick </a:t>
            </a:r>
            <a:r>
              <a:rPr lang="en-IN" sz="2000" dirty="0" smtClean="0"/>
              <a:t>you </a:t>
            </a:r>
            <a:r>
              <a:rPr lang="en-IN" sz="2000" dirty="0"/>
              <a:t>to think otherwise</a:t>
            </a:r>
            <a:r>
              <a:rPr lang="en-IN" sz="2000" dirty="0" smtClean="0"/>
              <a:t>).</a:t>
            </a:r>
          </a:p>
          <a:p>
            <a:pPr marL="596646" indent="-514350">
              <a:buFont typeface="+mj-lt"/>
              <a:buAutoNum type="arabicPeriod"/>
            </a:pPr>
            <a:r>
              <a:rPr lang="en-IN" sz="2000" dirty="0"/>
              <a:t>Object values are the content of the </a:t>
            </a:r>
            <a:r>
              <a:rPr lang="en-IN" sz="2000" dirty="0" smtClean="0"/>
              <a:t>body. Max </a:t>
            </a:r>
            <a:r>
              <a:rPr lang="en-IN" sz="2000" dirty="0"/>
              <a:t>Object Size is </a:t>
            </a:r>
            <a:r>
              <a:rPr lang="en-IN" sz="2000" dirty="0">
                <a:solidFill>
                  <a:srgbClr val="FF0000"/>
                </a:solidFill>
              </a:rPr>
              <a:t>5TB (5000GB</a:t>
            </a:r>
            <a:r>
              <a:rPr lang="en-IN" sz="2000" dirty="0" smtClean="0">
                <a:solidFill>
                  <a:srgbClr val="FF0000"/>
                </a:solidFill>
              </a:rPr>
              <a:t>)</a:t>
            </a:r>
            <a:r>
              <a:rPr lang="en-IN" sz="2000" dirty="0" smtClean="0"/>
              <a:t>.</a:t>
            </a:r>
          </a:p>
          <a:p>
            <a:pPr marL="596646" indent="-514350">
              <a:buFont typeface="+mj-lt"/>
              <a:buAutoNum type="arabicPeriod"/>
            </a:pPr>
            <a:r>
              <a:rPr lang="en-IN" sz="2000" dirty="0"/>
              <a:t>You can version your files in Amazon </a:t>
            </a:r>
            <a:r>
              <a:rPr lang="en-IN" sz="2000" dirty="0" smtClean="0"/>
              <a:t>S3</a:t>
            </a:r>
            <a:r>
              <a:rPr lang="en-IN" sz="2200" dirty="0" smtClean="0"/>
              <a:t>.</a:t>
            </a:r>
          </a:p>
        </p:txBody>
      </p:sp>
      <p:sp>
        <p:nvSpPr>
          <p:cNvPr id="4" name="Slide Number Placeholder 3"/>
          <p:cNvSpPr>
            <a:spLocks noGrp="1"/>
          </p:cNvSpPr>
          <p:nvPr>
            <p:ph type="sldNum" sz="quarter" idx="12"/>
          </p:nvPr>
        </p:nvSpPr>
        <p:spPr/>
        <p:txBody>
          <a:bodyPr/>
          <a:lstStyle/>
          <a:p>
            <a:fld id="{4D739625-F05C-411E-8729-8FAADE290F97}" type="slidenum">
              <a:rPr lang="en-IN" smtClean="0"/>
              <a:t>3</a:t>
            </a:fld>
            <a:endParaRPr lang="en-IN"/>
          </a:p>
        </p:txBody>
      </p:sp>
    </p:spTree>
    <p:extLst>
      <p:ext uri="{BB962C8B-B14F-4D97-AF65-F5344CB8AC3E}">
        <p14:creationId xmlns:p14="http://schemas.microsoft.com/office/powerpoint/2010/main" val="60127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a:t>
            </a: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S3 Websites :</a:t>
            </a:r>
            <a:endParaRPr lang="en-IN" sz="2500" dirty="0"/>
          </a:p>
        </p:txBody>
      </p:sp>
      <p:sp>
        <p:nvSpPr>
          <p:cNvPr id="3" name="Content Placeholder 2"/>
          <p:cNvSpPr>
            <a:spLocks noGrp="1"/>
          </p:cNvSpPr>
          <p:nvPr>
            <p:ph idx="1"/>
          </p:nvPr>
        </p:nvSpPr>
        <p:spPr>
          <a:xfrm>
            <a:off x="1331640" y="1412776"/>
            <a:ext cx="7704856" cy="2952328"/>
          </a:xfrm>
        </p:spPr>
        <p:txBody>
          <a:bodyPr>
            <a:normAutofit/>
          </a:bodyPr>
          <a:lstStyle/>
          <a:p>
            <a:pPr marL="596646" indent="-514350">
              <a:buFont typeface="+mj-lt"/>
              <a:buAutoNum type="arabicPeriod"/>
            </a:pPr>
            <a:r>
              <a:rPr lang="en-IN" sz="2000" dirty="0"/>
              <a:t>S3 can host static websites and have them accessible on the </a:t>
            </a:r>
            <a:r>
              <a:rPr lang="en-IN" sz="2000" dirty="0" smtClean="0"/>
              <a:t>www.</a:t>
            </a:r>
          </a:p>
          <a:p>
            <a:pPr marL="596646" indent="-514350">
              <a:buFont typeface="+mj-lt"/>
              <a:buAutoNum type="arabicPeriod"/>
            </a:pPr>
            <a:r>
              <a:rPr lang="en-IN" sz="2000" dirty="0"/>
              <a:t>The website URL will be</a:t>
            </a:r>
            <a:r>
              <a:rPr lang="en-IN" sz="2000" dirty="0" smtClean="0"/>
              <a:t>:</a:t>
            </a:r>
          </a:p>
          <a:p>
            <a:pPr marL="82296" indent="0">
              <a:buNone/>
            </a:pPr>
            <a:r>
              <a:rPr lang="en-IN" sz="2000" dirty="0" smtClean="0">
                <a:solidFill>
                  <a:srgbClr val="FF0000"/>
                </a:solidFill>
              </a:rPr>
              <a:t>• &lt;bucket-name</a:t>
            </a:r>
            <a:r>
              <a:rPr lang="en-IN" sz="2000" dirty="0">
                <a:solidFill>
                  <a:srgbClr val="FF0000"/>
                </a:solidFill>
              </a:rPr>
              <a:t>&gt;.</a:t>
            </a:r>
            <a:r>
              <a:rPr lang="en-IN" sz="2000" dirty="0" smtClean="0">
                <a:solidFill>
                  <a:srgbClr val="FF0000"/>
                </a:solidFill>
              </a:rPr>
              <a:t>s3website-&lt;AWS-region</a:t>
            </a:r>
            <a:r>
              <a:rPr lang="en-IN" sz="2000" dirty="0">
                <a:solidFill>
                  <a:srgbClr val="FF0000"/>
                </a:solidFill>
              </a:rPr>
              <a:t>&gt;.amazonaws.com</a:t>
            </a:r>
          </a:p>
          <a:p>
            <a:pPr marL="82296" indent="0">
              <a:buNone/>
            </a:pPr>
            <a:r>
              <a:rPr lang="en-IN" sz="2000" dirty="0" smtClean="0">
                <a:solidFill>
                  <a:srgbClr val="FF0000"/>
                </a:solidFill>
              </a:rPr>
              <a:t>	OR</a:t>
            </a:r>
            <a:endParaRPr lang="en-IN" sz="2000" dirty="0">
              <a:solidFill>
                <a:srgbClr val="FF0000"/>
              </a:solidFill>
            </a:endParaRPr>
          </a:p>
          <a:p>
            <a:pPr marL="82296" indent="0">
              <a:buNone/>
            </a:pPr>
            <a:r>
              <a:rPr lang="en-IN" sz="2000" dirty="0" smtClean="0">
                <a:solidFill>
                  <a:srgbClr val="FF0000"/>
                </a:solidFill>
              </a:rPr>
              <a:t>• </a:t>
            </a:r>
            <a:r>
              <a:rPr lang="en-IN" sz="2000" dirty="0">
                <a:solidFill>
                  <a:srgbClr val="FF0000"/>
                </a:solidFill>
              </a:rPr>
              <a:t>&lt;bucket-name&gt;.s3-website.&lt;AWS-region&gt;.</a:t>
            </a:r>
            <a:r>
              <a:rPr lang="en-IN" sz="2000" dirty="0" smtClean="0">
                <a:solidFill>
                  <a:srgbClr val="FF0000"/>
                </a:solidFill>
              </a:rPr>
              <a:t>amazonaws.com</a:t>
            </a:r>
          </a:p>
          <a:p>
            <a:pPr marL="82296" indent="0">
              <a:buNone/>
            </a:pPr>
            <a:endParaRPr lang="en-IN" sz="2000" dirty="0"/>
          </a:p>
        </p:txBody>
      </p:sp>
      <p:sp>
        <p:nvSpPr>
          <p:cNvPr id="4" name="Slide Number Placeholder 3"/>
          <p:cNvSpPr>
            <a:spLocks noGrp="1"/>
          </p:cNvSpPr>
          <p:nvPr>
            <p:ph type="sldNum" sz="quarter" idx="12"/>
          </p:nvPr>
        </p:nvSpPr>
        <p:spPr/>
        <p:txBody>
          <a:bodyPr/>
          <a:lstStyle/>
          <a:p>
            <a:fld id="{4D739625-F05C-411E-8729-8FAADE290F97}" type="slidenum">
              <a:rPr lang="en-IN" smtClean="0"/>
              <a:t>4</a:t>
            </a:fld>
            <a:endParaRPr lang="en-IN"/>
          </a:p>
        </p:txBody>
      </p:sp>
    </p:spTree>
    <p:extLst>
      <p:ext uri="{BB962C8B-B14F-4D97-AF65-F5344CB8AC3E}">
        <p14:creationId xmlns:p14="http://schemas.microsoft.com/office/powerpoint/2010/main" val="118839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620688"/>
            <a:ext cx="7498080" cy="4896544"/>
          </a:xfrm>
        </p:spPr>
        <p:txBody>
          <a:bodyPr>
            <a:normAutofit/>
          </a:bodyPr>
          <a:lstStyle/>
          <a:p>
            <a:pPr marL="82296" indent="0">
              <a:buNone/>
            </a:pPr>
            <a:r>
              <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Directory and S3 Prefix </a:t>
            </a: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Operations :</a:t>
            </a:r>
            <a:endPar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en-IN" sz="2000" dirty="0"/>
              <a:t>Some commands only perform operations on the contents of a local directory or S3 prefix/bucket. Adding or omitting a forward slash or back slash to the end of any path argument, depending on its type, does not affect the results of the operation. The following commands will always result in a directory or S3 prefix/bucket operation:</a:t>
            </a:r>
          </a:p>
          <a:p>
            <a:pPr marL="356616" lvl="1" indent="0">
              <a:buNone/>
            </a:pPr>
            <a:r>
              <a:rPr lang="en-IN" sz="2400" dirty="0">
                <a:solidFill>
                  <a:srgbClr val="FF0000"/>
                </a:solidFill>
              </a:rPr>
              <a:t>• </a:t>
            </a:r>
            <a:r>
              <a:rPr lang="en-IN" sz="2000" dirty="0" smtClean="0">
                <a:solidFill>
                  <a:srgbClr val="FF0000"/>
                </a:solidFill>
              </a:rPr>
              <a:t>sync</a:t>
            </a:r>
            <a:endParaRPr lang="en-IN" sz="2000" dirty="0">
              <a:solidFill>
                <a:srgbClr val="FF0000"/>
              </a:solidFill>
            </a:endParaRPr>
          </a:p>
          <a:p>
            <a:pPr marL="356616" lvl="1" indent="0">
              <a:buNone/>
            </a:pPr>
            <a:r>
              <a:rPr lang="en-IN" sz="2000" dirty="0">
                <a:solidFill>
                  <a:srgbClr val="FF0000"/>
                </a:solidFill>
              </a:rPr>
              <a:t>• </a:t>
            </a:r>
            <a:r>
              <a:rPr lang="en-IN" sz="2000" dirty="0" err="1" smtClean="0">
                <a:solidFill>
                  <a:srgbClr val="FF0000"/>
                </a:solidFill>
              </a:rPr>
              <a:t>mb</a:t>
            </a:r>
            <a:endParaRPr lang="en-IN" sz="2000" dirty="0">
              <a:solidFill>
                <a:srgbClr val="FF0000"/>
              </a:solidFill>
            </a:endParaRPr>
          </a:p>
          <a:p>
            <a:pPr marL="356616" lvl="1" indent="0">
              <a:buNone/>
            </a:pPr>
            <a:r>
              <a:rPr lang="en-IN" sz="2000" dirty="0">
                <a:solidFill>
                  <a:srgbClr val="FF0000"/>
                </a:solidFill>
              </a:rPr>
              <a:t>• </a:t>
            </a:r>
            <a:r>
              <a:rPr lang="en-IN" sz="2000" dirty="0" err="1" smtClean="0">
                <a:solidFill>
                  <a:srgbClr val="FF0000"/>
                </a:solidFill>
              </a:rPr>
              <a:t>rb</a:t>
            </a:r>
            <a:endParaRPr lang="en-IN" sz="2000" dirty="0">
              <a:solidFill>
                <a:srgbClr val="FF0000"/>
              </a:solidFill>
            </a:endParaRPr>
          </a:p>
          <a:p>
            <a:pPr marL="356616" lvl="1" indent="0">
              <a:buNone/>
            </a:pPr>
            <a:r>
              <a:rPr lang="en-IN" sz="2000" dirty="0">
                <a:solidFill>
                  <a:srgbClr val="FF0000"/>
                </a:solidFill>
              </a:rPr>
              <a:t>• </a:t>
            </a:r>
            <a:r>
              <a:rPr lang="en-IN" sz="2000" dirty="0" err="1" smtClean="0">
                <a:solidFill>
                  <a:srgbClr val="FF0000"/>
                </a:solidFill>
              </a:rPr>
              <a:t>ls</a:t>
            </a:r>
            <a:endParaRPr lang="en-IN" sz="2000" dirty="0">
              <a:solidFill>
                <a:srgbClr val="FF0000"/>
              </a:solidFill>
            </a:endParaRPr>
          </a:p>
          <a:p>
            <a:pPr marL="82296" indent="0">
              <a:buNone/>
            </a:pPr>
            <a:endParaRPr lang="en-IN" dirty="0"/>
          </a:p>
        </p:txBody>
      </p:sp>
      <p:sp>
        <p:nvSpPr>
          <p:cNvPr id="4" name="Slide Number Placeholder 3"/>
          <p:cNvSpPr>
            <a:spLocks noGrp="1"/>
          </p:cNvSpPr>
          <p:nvPr>
            <p:ph type="sldNum" sz="quarter" idx="12"/>
          </p:nvPr>
        </p:nvSpPr>
        <p:spPr/>
        <p:txBody>
          <a:bodyPr/>
          <a:lstStyle/>
          <a:p>
            <a:fld id="{4D739625-F05C-411E-8729-8FAADE290F97}" type="slidenum">
              <a:rPr lang="en-IN" smtClean="0"/>
              <a:t>5</a:t>
            </a:fld>
            <a:endParaRPr lang="en-IN"/>
          </a:p>
        </p:txBody>
      </p:sp>
    </p:spTree>
    <p:extLst>
      <p:ext uri="{BB962C8B-B14F-4D97-AF65-F5344CB8AC3E}">
        <p14:creationId xmlns:p14="http://schemas.microsoft.com/office/powerpoint/2010/main" val="60003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04664"/>
            <a:ext cx="7498080" cy="634082"/>
          </a:xfrm>
        </p:spPr>
        <p:txBody>
          <a:bodyPr>
            <a:normAutofit fontScale="90000"/>
          </a:bodyPr>
          <a:lstStyle/>
          <a:p>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AWS CLI Configuration for new user:</a:t>
            </a:r>
            <a:r>
              <a:rPr lang="en-IN"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IN"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IN" dirty="0"/>
          </a:p>
        </p:txBody>
      </p:sp>
      <p:sp>
        <p:nvSpPr>
          <p:cNvPr id="4" name="Slide Number Placeholder 3"/>
          <p:cNvSpPr>
            <a:spLocks noGrp="1"/>
          </p:cNvSpPr>
          <p:nvPr>
            <p:ph type="sldNum" sz="quarter" idx="12"/>
          </p:nvPr>
        </p:nvSpPr>
        <p:spPr/>
        <p:txBody>
          <a:bodyPr/>
          <a:lstStyle/>
          <a:p>
            <a:fld id="{4D739625-F05C-411E-8729-8FAADE290F97}" type="slidenum">
              <a:rPr lang="en-IN" smtClean="0"/>
              <a:t>6</a:t>
            </a:fld>
            <a:endParaRPr lang="en-IN"/>
          </a:p>
        </p:txBody>
      </p:sp>
      <p:sp>
        <p:nvSpPr>
          <p:cNvPr id="8" name="Content Placeholder 2"/>
          <p:cNvSpPr>
            <a:spLocks noGrp="1"/>
          </p:cNvSpPr>
          <p:nvPr>
            <p:ph idx="1"/>
          </p:nvPr>
        </p:nvSpPr>
        <p:spPr>
          <a:xfrm>
            <a:off x="1388824" y="836712"/>
            <a:ext cx="7498080" cy="1296144"/>
          </a:xfrm>
        </p:spPr>
        <p:txBody>
          <a:bodyPr>
            <a:normAutofit/>
          </a:bodyPr>
          <a:lstStyle/>
          <a:p>
            <a:pPr marL="82296" indent="0">
              <a:buNone/>
            </a:pPr>
            <a:r>
              <a:rPr lang="en-IN" sz="1800" dirty="0" smtClean="0">
                <a:latin typeface="Arial Black" pitchFamily="34" charset="0"/>
              </a:rPr>
              <a:t>Step 1: </a:t>
            </a:r>
            <a:r>
              <a:rPr lang="en-IN" sz="1900" dirty="0" smtClean="0">
                <a:latin typeface="+mj-lt"/>
              </a:rPr>
              <a:t> </a:t>
            </a:r>
            <a:r>
              <a:rPr lang="en-IN" sz="1800" dirty="0" smtClean="0">
                <a:latin typeface="+mj-lt"/>
              </a:rPr>
              <a:t>Install Putty in your system and then configure it with given credentials after configuration login into putty through your </a:t>
            </a:r>
            <a:r>
              <a:rPr lang="en-IN" sz="1800" dirty="0" err="1" smtClean="0">
                <a:latin typeface="+mj-lt"/>
              </a:rPr>
              <a:t>aws</a:t>
            </a:r>
            <a:r>
              <a:rPr lang="en-IN" sz="1800" dirty="0" smtClean="0">
                <a:latin typeface="+mj-lt"/>
              </a:rPr>
              <a:t> workspace credentials.  Your session will start (shown in screenshot-1).</a:t>
            </a:r>
            <a:endParaRPr lang="en-IN" sz="1800" dirty="0">
              <a:latin typeface="+mj-lt"/>
            </a:endParaRPr>
          </a:p>
        </p:txBody>
      </p:sp>
      <p:sp>
        <p:nvSpPr>
          <p:cNvPr id="9" name="Content Placeholder 2"/>
          <p:cNvSpPr txBox="1">
            <a:spLocks/>
          </p:cNvSpPr>
          <p:nvPr/>
        </p:nvSpPr>
        <p:spPr>
          <a:xfrm>
            <a:off x="1221856" y="4941168"/>
            <a:ext cx="7498080" cy="648072"/>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IN" sz="1800" dirty="0" smtClean="0">
                <a:latin typeface="Arial Black" pitchFamily="34" charset="0"/>
              </a:rPr>
              <a:t>Step 2:</a:t>
            </a:r>
            <a:r>
              <a:rPr lang="en-IN" sz="2000" dirty="0" smtClean="0">
                <a:latin typeface="Arial Black" pitchFamily="34" charset="0"/>
              </a:rPr>
              <a:t> </a:t>
            </a:r>
            <a:r>
              <a:rPr lang="en-IN" sz="1800" dirty="0" smtClean="0">
                <a:latin typeface="+mj-lt"/>
              </a:rPr>
              <a:t>Enter Command - ‘</a:t>
            </a:r>
            <a:r>
              <a:rPr lang="en-IN" sz="1800" b="1" dirty="0" err="1" smtClean="0">
                <a:latin typeface="+mj-lt"/>
              </a:rPr>
              <a:t>aws</a:t>
            </a:r>
            <a:r>
              <a:rPr lang="en-IN" sz="1800" b="1" dirty="0" smtClean="0">
                <a:latin typeface="+mj-lt"/>
              </a:rPr>
              <a:t> configure</a:t>
            </a:r>
            <a:r>
              <a:rPr lang="en-IN" sz="1800" dirty="0" smtClean="0">
                <a:latin typeface="+mj-lt"/>
              </a:rPr>
              <a:t>’. Then enter following key’s (shown in screenshot-2) which will provided by mail – i.e. ‘S3 Credential's’.</a:t>
            </a:r>
          </a:p>
          <a:p>
            <a:pPr marL="1014984" lvl="4" indent="0">
              <a:buNone/>
            </a:pPr>
            <a:endParaRPr lang="en-IN" sz="1400" dirty="0">
              <a:solidFill>
                <a:srgbClr val="C00000"/>
              </a:solidFill>
              <a:latin typeface="+mj-lt"/>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18798" b="30537"/>
          <a:stretch/>
        </p:blipFill>
        <p:spPr>
          <a:xfrm>
            <a:off x="1419648" y="2132856"/>
            <a:ext cx="7300288" cy="2376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4330284" y="4519392"/>
            <a:ext cx="1479016" cy="276999"/>
          </a:xfrm>
          <a:prstGeom prst="rect">
            <a:avLst/>
          </a:prstGeom>
          <a:noFill/>
        </p:spPr>
        <p:txBody>
          <a:bodyPr wrap="square" rtlCol="0">
            <a:spAutoFit/>
          </a:bodyPr>
          <a:lstStyle/>
          <a:p>
            <a:r>
              <a:rPr lang="en-IN" sz="1200" dirty="0" smtClean="0"/>
              <a:t>Screenshot-1</a:t>
            </a:r>
            <a:endParaRPr lang="en-IN" sz="1200" dirty="0"/>
          </a:p>
        </p:txBody>
      </p:sp>
    </p:spTree>
    <p:extLst>
      <p:ext uri="{BB962C8B-B14F-4D97-AF65-F5344CB8AC3E}">
        <p14:creationId xmlns:p14="http://schemas.microsoft.com/office/powerpoint/2010/main" val="405193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D739625-F05C-411E-8729-8FAADE290F97}" type="slidenum">
              <a:rPr lang="en-IN" smtClean="0"/>
              <a:t>7</a:t>
            </a:fld>
            <a:endParaRPr lang="en-IN"/>
          </a:p>
        </p:txBody>
      </p:sp>
      <p:sp>
        <p:nvSpPr>
          <p:cNvPr id="5" name="Content Placeholder 2"/>
          <p:cNvSpPr txBox="1">
            <a:spLocks/>
          </p:cNvSpPr>
          <p:nvPr/>
        </p:nvSpPr>
        <p:spPr>
          <a:xfrm>
            <a:off x="1413681" y="2852936"/>
            <a:ext cx="7498080" cy="100811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IN" sz="1800" dirty="0" smtClean="0">
                <a:latin typeface="Arial Black" pitchFamily="34" charset="0"/>
              </a:rPr>
              <a:t>Step 2.1: </a:t>
            </a:r>
            <a:r>
              <a:rPr lang="en-IN" sz="1800" dirty="0" smtClean="0">
                <a:latin typeface="+mj-lt"/>
              </a:rPr>
              <a:t>Enter </a:t>
            </a:r>
            <a:r>
              <a:rPr lang="en-IN" sz="1800" b="1" dirty="0" smtClean="0">
                <a:latin typeface="+mj-lt"/>
              </a:rPr>
              <a:t>AWS Access key ID</a:t>
            </a:r>
            <a:r>
              <a:rPr lang="en-IN" sz="1800" dirty="0" smtClean="0">
                <a:latin typeface="+mj-lt"/>
              </a:rPr>
              <a:t> and </a:t>
            </a:r>
            <a:r>
              <a:rPr lang="en-IN" sz="1800" b="1" dirty="0" smtClean="0">
                <a:latin typeface="+mj-lt"/>
              </a:rPr>
              <a:t>AWS secret access key</a:t>
            </a:r>
            <a:r>
              <a:rPr lang="en-IN" sz="1800" dirty="0" smtClean="0">
                <a:latin typeface="+mj-lt"/>
              </a:rPr>
              <a:t> and in </a:t>
            </a:r>
            <a:r>
              <a:rPr lang="en-IN" sz="1800" b="1" dirty="0" smtClean="0">
                <a:latin typeface="+mj-lt"/>
              </a:rPr>
              <a:t>default region</a:t>
            </a:r>
            <a:r>
              <a:rPr lang="en-IN" sz="1800" dirty="0" smtClean="0">
                <a:latin typeface="+mj-lt"/>
              </a:rPr>
              <a:t> you have to enter the nearest AWS region(we generally use </a:t>
            </a:r>
            <a:r>
              <a:rPr lang="en-IN" sz="1800" b="1" dirty="0" smtClean="0">
                <a:latin typeface="+mj-lt"/>
              </a:rPr>
              <a:t>us-east-</a:t>
            </a:r>
            <a:r>
              <a:rPr lang="en-IN" sz="1800" b="1" dirty="0" smtClean="0">
                <a:latin typeface="Arial" pitchFamily="34" charset="0"/>
                <a:cs typeface="Arial" pitchFamily="34" charset="0"/>
              </a:rPr>
              <a:t>1</a:t>
            </a:r>
            <a:r>
              <a:rPr lang="en-IN" sz="1800" dirty="0" smtClean="0">
                <a:latin typeface="+mj-lt"/>
              </a:rPr>
              <a:t>).</a:t>
            </a:r>
            <a:endParaRPr lang="en-IN" sz="1800" dirty="0">
              <a:solidFill>
                <a:srgbClr val="C00000"/>
              </a:solidFill>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670" y="548680"/>
            <a:ext cx="7187422" cy="18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902230" y="908720"/>
            <a:ext cx="571294"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p:cNvSpPr/>
          <p:nvPr/>
        </p:nvSpPr>
        <p:spPr>
          <a:xfrm>
            <a:off x="6372200" y="1124744"/>
            <a:ext cx="612068"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8"/>
          <p:cNvSpPr/>
          <p:nvPr/>
        </p:nvSpPr>
        <p:spPr>
          <a:xfrm>
            <a:off x="4123944" y="1344992"/>
            <a:ext cx="1368152" cy="139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Content Placeholder 2"/>
          <p:cNvSpPr txBox="1">
            <a:spLocks/>
          </p:cNvSpPr>
          <p:nvPr/>
        </p:nvSpPr>
        <p:spPr>
          <a:xfrm>
            <a:off x="1446341" y="4134788"/>
            <a:ext cx="7498080" cy="64807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IN" sz="1800" dirty="0" smtClean="0">
                <a:latin typeface="Arial Black" pitchFamily="34" charset="0"/>
              </a:rPr>
              <a:t>Step 2.2: </a:t>
            </a:r>
            <a:r>
              <a:rPr lang="en-IN" sz="1800" dirty="0" smtClean="0">
                <a:latin typeface="+mj-lt"/>
              </a:rPr>
              <a:t>After completion of your </a:t>
            </a:r>
            <a:r>
              <a:rPr lang="en-IN" sz="1800" dirty="0" err="1" smtClean="0">
                <a:latin typeface="+mj-lt"/>
              </a:rPr>
              <a:t>aws</a:t>
            </a:r>
            <a:r>
              <a:rPr lang="en-IN" sz="1800" dirty="0" smtClean="0">
                <a:latin typeface="+mj-lt"/>
              </a:rPr>
              <a:t> CLI, you good to go for doing AWS s3 tasks.</a:t>
            </a:r>
            <a:endParaRPr lang="en-IN" sz="1800" dirty="0">
              <a:solidFill>
                <a:srgbClr val="C00000"/>
              </a:solidFill>
              <a:latin typeface="+mj-lt"/>
            </a:endParaRPr>
          </a:p>
        </p:txBody>
      </p:sp>
      <p:sp>
        <p:nvSpPr>
          <p:cNvPr id="11" name="TextBox 10"/>
          <p:cNvSpPr txBox="1"/>
          <p:nvPr/>
        </p:nvSpPr>
        <p:spPr>
          <a:xfrm>
            <a:off x="4423213" y="2492896"/>
            <a:ext cx="1479016" cy="276999"/>
          </a:xfrm>
          <a:prstGeom prst="rect">
            <a:avLst/>
          </a:prstGeom>
          <a:noFill/>
        </p:spPr>
        <p:txBody>
          <a:bodyPr wrap="square" rtlCol="0">
            <a:spAutoFit/>
          </a:bodyPr>
          <a:lstStyle/>
          <a:p>
            <a:r>
              <a:rPr lang="en-IN" sz="1200" dirty="0" smtClean="0"/>
              <a:t>Screenshot-2</a:t>
            </a:r>
            <a:endParaRPr lang="en-IN" sz="1200" dirty="0"/>
          </a:p>
        </p:txBody>
      </p:sp>
    </p:spTree>
    <p:extLst>
      <p:ext uri="{BB962C8B-B14F-4D97-AF65-F5344CB8AC3E}">
        <p14:creationId xmlns:p14="http://schemas.microsoft.com/office/powerpoint/2010/main" val="5086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a:t>
            </a: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S3 CLI Basic Commands which we generally use : </a:t>
            </a:r>
            <a:endParaRPr lang="en-IN" sz="2500" dirty="0"/>
          </a:p>
        </p:txBody>
      </p:sp>
      <p:sp>
        <p:nvSpPr>
          <p:cNvPr id="3" name="Content Placeholder 2"/>
          <p:cNvSpPr>
            <a:spLocks noGrp="1"/>
          </p:cNvSpPr>
          <p:nvPr>
            <p:ph idx="1"/>
          </p:nvPr>
        </p:nvSpPr>
        <p:spPr>
          <a:xfrm>
            <a:off x="1311120" y="1412776"/>
            <a:ext cx="7725376" cy="5040560"/>
          </a:xfrm>
        </p:spPr>
        <p:txBody>
          <a:bodyPr>
            <a:normAutofit fontScale="92500" lnSpcReduction="10000"/>
          </a:bodyPr>
          <a:lstStyle/>
          <a:p>
            <a:pPr marL="82296" indent="0">
              <a:buNone/>
            </a:pPr>
            <a:r>
              <a:rPr lang="en-IN" sz="2800" dirty="0"/>
              <a:t>• </a:t>
            </a:r>
            <a:r>
              <a:rPr lang="en-IN" sz="2200" dirty="0" smtClean="0"/>
              <a:t>To checking the list of buckets for which we have access:</a:t>
            </a:r>
            <a:r>
              <a:rPr lang="en-IN" sz="2400" dirty="0" smtClean="0"/>
              <a:t> </a:t>
            </a:r>
            <a:endParaRPr lang="en-IN" sz="2400" dirty="0"/>
          </a:p>
          <a:p>
            <a:pPr marL="82296" indent="0">
              <a:buNone/>
            </a:pPr>
            <a:r>
              <a:rPr lang="en-IN" sz="2400" dirty="0"/>
              <a:t>	- </a:t>
            </a:r>
            <a:r>
              <a:rPr lang="en-IN" sz="2200" dirty="0" err="1">
                <a:solidFill>
                  <a:srgbClr val="FF0000"/>
                </a:solidFill>
              </a:rPr>
              <a:t>aws</a:t>
            </a:r>
            <a:r>
              <a:rPr lang="en-IN" sz="2200" dirty="0">
                <a:solidFill>
                  <a:srgbClr val="FF0000"/>
                </a:solidFill>
              </a:rPr>
              <a:t> s3 </a:t>
            </a:r>
            <a:r>
              <a:rPr lang="en-IN" sz="2200" b="1" u="sng" dirty="0" err="1" smtClean="0">
                <a:solidFill>
                  <a:srgbClr val="FF0000"/>
                </a:solidFill>
              </a:rPr>
              <a:t>ls</a:t>
            </a:r>
            <a:endParaRPr lang="en-IN" sz="2200" dirty="0" smtClean="0"/>
          </a:p>
          <a:p>
            <a:pPr marL="82296" indent="0">
              <a:buNone/>
            </a:pPr>
            <a:r>
              <a:rPr lang="en-IN" sz="2200" dirty="0" smtClean="0"/>
              <a:t>• For listing/view the content of any specific bucket or folder: </a:t>
            </a:r>
          </a:p>
          <a:p>
            <a:pPr marL="82296" indent="0">
              <a:buNone/>
            </a:pPr>
            <a:r>
              <a:rPr lang="en-IN" sz="2200" dirty="0" smtClean="0"/>
              <a:t>	- </a:t>
            </a:r>
            <a:r>
              <a:rPr lang="en-IN" sz="2200" dirty="0" err="1" smtClean="0">
                <a:solidFill>
                  <a:srgbClr val="FF0000"/>
                </a:solidFill>
              </a:rPr>
              <a:t>aws</a:t>
            </a:r>
            <a:r>
              <a:rPr lang="en-IN" sz="2200" dirty="0" smtClean="0">
                <a:solidFill>
                  <a:srgbClr val="FF0000"/>
                </a:solidFill>
              </a:rPr>
              <a:t> s3 </a:t>
            </a:r>
            <a:r>
              <a:rPr lang="en-IN" sz="2200" b="1" u="sng" dirty="0" err="1" smtClean="0">
                <a:solidFill>
                  <a:srgbClr val="FF0000"/>
                </a:solidFill>
              </a:rPr>
              <a:t>ls</a:t>
            </a:r>
            <a:r>
              <a:rPr lang="en-IN" sz="2200" dirty="0" smtClean="0">
                <a:solidFill>
                  <a:srgbClr val="FF0000"/>
                </a:solidFill>
              </a:rPr>
              <a:t> s3://full_file_path/</a:t>
            </a:r>
          </a:p>
          <a:p>
            <a:pPr marL="82296" indent="0">
              <a:buNone/>
            </a:pPr>
            <a:r>
              <a:rPr lang="en-IN" sz="2200" dirty="0"/>
              <a:t>• </a:t>
            </a:r>
            <a:r>
              <a:rPr lang="en-IN" sz="2200" dirty="0" smtClean="0"/>
              <a:t>For Copy the objects/contents of one bucket to another bucket: </a:t>
            </a:r>
          </a:p>
          <a:p>
            <a:pPr marL="82296" indent="0">
              <a:buNone/>
            </a:pPr>
            <a:r>
              <a:rPr lang="en-IN" sz="2200" dirty="0" smtClean="0"/>
              <a:t>	- </a:t>
            </a:r>
            <a:r>
              <a:rPr lang="en-IN" sz="2200" dirty="0" err="1" smtClean="0">
                <a:solidFill>
                  <a:srgbClr val="FF0000"/>
                </a:solidFill>
              </a:rPr>
              <a:t>aws</a:t>
            </a:r>
            <a:r>
              <a:rPr lang="en-IN" sz="2200" dirty="0" smtClean="0">
                <a:solidFill>
                  <a:srgbClr val="FF0000"/>
                </a:solidFill>
              </a:rPr>
              <a:t> s3 </a:t>
            </a:r>
            <a:r>
              <a:rPr lang="en-IN" sz="2200" b="1" u="sng" dirty="0" err="1" smtClean="0">
                <a:solidFill>
                  <a:srgbClr val="FF0000"/>
                </a:solidFill>
              </a:rPr>
              <a:t>cp</a:t>
            </a:r>
            <a:r>
              <a:rPr lang="en-IN" sz="2200" dirty="0" smtClean="0">
                <a:solidFill>
                  <a:srgbClr val="FF0000"/>
                </a:solidFill>
              </a:rPr>
              <a:t> s3://full_source_path/ s3://destination_path</a:t>
            </a:r>
          </a:p>
          <a:p>
            <a:pPr marL="82296" indent="0">
              <a:buNone/>
            </a:pPr>
            <a:r>
              <a:rPr lang="en-IN" sz="2200" dirty="0" smtClean="0"/>
              <a:t>• We can perform the same copy command recursively: </a:t>
            </a:r>
          </a:p>
          <a:p>
            <a:pPr marL="82296" indent="0">
              <a:buNone/>
            </a:pPr>
            <a:r>
              <a:rPr lang="en-IN" sz="2200" dirty="0" smtClean="0"/>
              <a:t>	- </a:t>
            </a:r>
            <a:r>
              <a:rPr lang="en-IN" sz="2200" dirty="0" err="1" smtClean="0">
                <a:solidFill>
                  <a:srgbClr val="FF0000"/>
                </a:solidFill>
              </a:rPr>
              <a:t>aws</a:t>
            </a:r>
            <a:r>
              <a:rPr lang="en-IN" sz="2200" dirty="0" smtClean="0">
                <a:solidFill>
                  <a:srgbClr val="FF0000"/>
                </a:solidFill>
              </a:rPr>
              <a:t> s3 </a:t>
            </a:r>
            <a:r>
              <a:rPr lang="en-IN" sz="2200" b="1" u="sng" dirty="0" err="1" smtClean="0">
                <a:solidFill>
                  <a:srgbClr val="FF0000"/>
                </a:solidFill>
              </a:rPr>
              <a:t>cp</a:t>
            </a:r>
            <a:r>
              <a:rPr lang="en-IN" sz="2200" b="1" u="sng" dirty="0" smtClean="0">
                <a:solidFill>
                  <a:srgbClr val="FF0000"/>
                </a:solidFill>
              </a:rPr>
              <a:t> --recursive </a:t>
            </a:r>
            <a:r>
              <a:rPr lang="en-IN" sz="2200" dirty="0" smtClean="0">
                <a:solidFill>
                  <a:srgbClr val="FF0000"/>
                </a:solidFill>
              </a:rPr>
              <a:t>s3://source_path/ s3://destination_path/</a:t>
            </a:r>
          </a:p>
          <a:p>
            <a:pPr marL="82296" indent="0">
              <a:buNone/>
            </a:pPr>
            <a:r>
              <a:rPr lang="en-IN" sz="2200" dirty="0"/>
              <a:t>• For </a:t>
            </a:r>
            <a:r>
              <a:rPr lang="en-IN" sz="2200" dirty="0" smtClean="0"/>
              <a:t>sync </a:t>
            </a:r>
            <a:r>
              <a:rPr lang="en-IN" sz="2200" dirty="0"/>
              <a:t>the </a:t>
            </a:r>
            <a:r>
              <a:rPr lang="en-IN" sz="2200" dirty="0" smtClean="0"/>
              <a:t>objects/contents </a:t>
            </a:r>
            <a:r>
              <a:rPr lang="en-IN" sz="2200" dirty="0"/>
              <a:t>of one bucket to another </a:t>
            </a:r>
            <a:r>
              <a:rPr lang="en-IN" sz="2200" dirty="0" smtClean="0"/>
              <a:t>bucket: </a:t>
            </a:r>
          </a:p>
          <a:p>
            <a:pPr marL="82296" indent="0">
              <a:buNone/>
            </a:pPr>
            <a:r>
              <a:rPr lang="en-IN" sz="2200" dirty="0" smtClean="0"/>
              <a:t>	- </a:t>
            </a:r>
            <a:r>
              <a:rPr lang="en-IN" sz="2200" dirty="0" err="1">
                <a:solidFill>
                  <a:srgbClr val="FF0000"/>
                </a:solidFill>
              </a:rPr>
              <a:t>aws</a:t>
            </a:r>
            <a:r>
              <a:rPr lang="en-IN" sz="2200" dirty="0">
                <a:solidFill>
                  <a:srgbClr val="FF0000"/>
                </a:solidFill>
              </a:rPr>
              <a:t> s3 </a:t>
            </a:r>
            <a:r>
              <a:rPr lang="en-IN" sz="2200" b="1" u="sng" dirty="0" smtClean="0">
                <a:solidFill>
                  <a:srgbClr val="FF0000"/>
                </a:solidFill>
              </a:rPr>
              <a:t>sync</a:t>
            </a:r>
            <a:r>
              <a:rPr lang="en-IN" sz="2200" dirty="0" smtClean="0">
                <a:solidFill>
                  <a:srgbClr val="FF0000"/>
                </a:solidFill>
              </a:rPr>
              <a:t> </a:t>
            </a:r>
            <a:r>
              <a:rPr lang="en-IN" sz="2200" dirty="0">
                <a:solidFill>
                  <a:srgbClr val="FF0000"/>
                </a:solidFill>
              </a:rPr>
              <a:t>s3</a:t>
            </a:r>
            <a:r>
              <a:rPr lang="en-IN" sz="2200" dirty="0" smtClean="0">
                <a:solidFill>
                  <a:srgbClr val="FF0000"/>
                </a:solidFill>
              </a:rPr>
              <a:t>://source_path/ s3://destination_path/</a:t>
            </a:r>
          </a:p>
          <a:p>
            <a:pPr marL="82296" indent="0">
              <a:buNone/>
            </a:pPr>
            <a:r>
              <a:rPr lang="en-IN" sz="2200" dirty="0" smtClean="0"/>
              <a:t>• For grabbing any specific files by using its unique keyword: </a:t>
            </a:r>
          </a:p>
          <a:p>
            <a:pPr marL="82296" indent="0">
              <a:buNone/>
            </a:pPr>
            <a:r>
              <a:rPr lang="en-IN" sz="2200" dirty="0" smtClean="0"/>
              <a:t>	- </a:t>
            </a:r>
            <a:r>
              <a:rPr lang="en-IN" sz="2200" dirty="0" err="1" smtClean="0">
                <a:solidFill>
                  <a:srgbClr val="FF0000"/>
                </a:solidFill>
              </a:rPr>
              <a:t>aws</a:t>
            </a:r>
            <a:r>
              <a:rPr lang="en-IN" sz="2200" dirty="0" smtClean="0">
                <a:solidFill>
                  <a:srgbClr val="FF0000"/>
                </a:solidFill>
              </a:rPr>
              <a:t> s3 </a:t>
            </a:r>
            <a:r>
              <a:rPr lang="en-IN" sz="2200" dirty="0" err="1" smtClean="0">
                <a:solidFill>
                  <a:srgbClr val="FF0000"/>
                </a:solidFill>
              </a:rPr>
              <a:t>ls</a:t>
            </a:r>
            <a:r>
              <a:rPr lang="en-IN" sz="2200" dirty="0" smtClean="0">
                <a:solidFill>
                  <a:srgbClr val="FF0000"/>
                </a:solidFill>
              </a:rPr>
              <a:t> s3</a:t>
            </a:r>
            <a:r>
              <a:rPr lang="en-IN" sz="2200" dirty="0">
                <a:solidFill>
                  <a:srgbClr val="FF0000"/>
                </a:solidFill>
              </a:rPr>
              <a:t>://full_destination_path</a:t>
            </a:r>
            <a:r>
              <a:rPr lang="en-IN" sz="2200" dirty="0" smtClean="0">
                <a:solidFill>
                  <a:srgbClr val="FF0000"/>
                </a:solidFill>
              </a:rPr>
              <a:t>/ | </a:t>
            </a:r>
            <a:r>
              <a:rPr lang="en-IN" sz="2200" b="1" u="sng" dirty="0" err="1" smtClean="0">
                <a:solidFill>
                  <a:srgbClr val="FF0000"/>
                </a:solidFill>
              </a:rPr>
              <a:t>grep</a:t>
            </a:r>
            <a:r>
              <a:rPr lang="en-IN" sz="2200" b="1" u="sng" dirty="0" smtClean="0">
                <a:solidFill>
                  <a:srgbClr val="FF0000"/>
                </a:solidFill>
              </a:rPr>
              <a:t> “keyword”</a:t>
            </a:r>
          </a:p>
          <a:p>
            <a:pPr marL="82296" indent="0">
              <a:buNone/>
            </a:pPr>
            <a:r>
              <a:rPr lang="en-IN" sz="2200" dirty="0"/>
              <a:t>• For </a:t>
            </a:r>
            <a:r>
              <a:rPr lang="en-IN" sz="2200" dirty="0" smtClean="0"/>
              <a:t>checking the number of objects/files/content in any specific folder: 	- </a:t>
            </a:r>
            <a:r>
              <a:rPr lang="en-IN" sz="2200" dirty="0" err="1">
                <a:solidFill>
                  <a:srgbClr val="FF0000"/>
                </a:solidFill>
              </a:rPr>
              <a:t>aws</a:t>
            </a:r>
            <a:r>
              <a:rPr lang="en-IN" sz="2200" dirty="0">
                <a:solidFill>
                  <a:srgbClr val="FF0000"/>
                </a:solidFill>
              </a:rPr>
              <a:t> s3 </a:t>
            </a:r>
            <a:r>
              <a:rPr lang="en-IN" sz="2200" dirty="0" err="1">
                <a:solidFill>
                  <a:srgbClr val="FF0000"/>
                </a:solidFill>
              </a:rPr>
              <a:t>ls</a:t>
            </a:r>
            <a:r>
              <a:rPr lang="en-IN" sz="2200" dirty="0">
                <a:solidFill>
                  <a:srgbClr val="FF0000"/>
                </a:solidFill>
              </a:rPr>
              <a:t> s3://full_destination_path/ | </a:t>
            </a:r>
            <a:r>
              <a:rPr lang="en-IN" sz="2200" b="1" u="sng" dirty="0" err="1" smtClean="0">
                <a:solidFill>
                  <a:srgbClr val="FF0000"/>
                </a:solidFill>
              </a:rPr>
              <a:t>wc</a:t>
            </a:r>
            <a:r>
              <a:rPr lang="en-IN" sz="2200" b="1" u="sng" dirty="0" smtClean="0">
                <a:solidFill>
                  <a:srgbClr val="FF0000"/>
                </a:solidFill>
              </a:rPr>
              <a:t> -l</a:t>
            </a:r>
            <a:endParaRPr lang="en-IN" sz="2200" b="1" u="sng" dirty="0">
              <a:solidFill>
                <a:srgbClr val="FF0000"/>
              </a:solidFill>
            </a:endParaRPr>
          </a:p>
          <a:p>
            <a:pPr marL="82296" indent="0">
              <a:buNone/>
            </a:pPr>
            <a:endParaRPr lang="en-IN" sz="2000" dirty="0">
              <a:solidFill>
                <a:srgbClr val="FF0000"/>
              </a:solidFill>
            </a:endParaRPr>
          </a:p>
          <a:p>
            <a:pPr marL="356616" lvl="1" indent="0">
              <a:buNone/>
            </a:pPr>
            <a:endParaRPr lang="en-IN" sz="2000" dirty="0"/>
          </a:p>
        </p:txBody>
      </p:sp>
      <p:sp>
        <p:nvSpPr>
          <p:cNvPr id="4" name="Slide Number Placeholder 3"/>
          <p:cNvSpPr>
            <a:spLocks noGrp="1"/>
          </p:cNvSpPr>
          <p:nvPr>
            <p:ph type="sldNum" sz="quarter" idx="12"/>
          </p:nvPr>
        </p:nvSpPr>
        <p:spPr/>
        <p:txBody>
          <a:bodyPr/>
          <a:lstStyle/>
          <a:p>
            <a:fld id="{4D739625-F05C-411E-8729-8FAADE290F97}" type="slidenum">
              <a:rPr lang="en-IN" smtClean="0"/>
              <a:t>8</a:t>
            </a:fld>
            <a:endParaRPr lang="en-IN"/>
          </a:p>
        </p:txBody>
      </p:sp>
    </p:spTree>
    <p:extLst>
      <p:ext uri="{BB962C8B-B14F-4D97-AF65-F5344CB8AC3E}">
        <p14:creationId xmlns:p14="http://schemas.microsoft.com/office/powerpoint/2010/main" val="60125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Amazon S3 </a:t>
            </a:r>
            <a:r>
              <a:rPr lang="en-IN" sz="2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Available Commands : </a:t>
            </a:r>
            <a:endParaRPr lang="en-IN" sz="2500" dirty="0"/>
          </a:p>
        </p:txBody>
      </p:sp>
      <p:sp>
        <p:nvSpPr>
          <p:cNvPr id="3" name="Content Placeholder 2"/>
          <p:cNvSpPr>
            <a:spLocks noGrp="1"/>
          </p:cNvSpPr>
          <p:nvPr>
            <p:ph idx="1"/>
          </p:nvPr>
        </p:nvSpPr>
        <p:spPr/>
        <p:txBody>
          <a:bodyPr>
            <a:normAutofit/>
          </a:bodyPr>
          <a:lstStyle/>
          <a:p>
            <a:pPr marL="82296" indent="0">
              <a:buNone/>
            </a:pPr>
            <a:r>
              <a:rPr lang="en-IN" sz="2000" dirty="0" smtClean="0">
                <a:solidFill>
                  <a:srgbClr val="FF0000"/>
                </a:solidFill>
              </a:rPr>
              <a:t>•</a:t>
            </a:r>
            <a:r>
              <a:rPr lang="en-IN" sz="2000" dirty="0" smtClean="0"/>
              <a:t> </a:t>
            </a:r>
            <a:r>
              <a:rPr lang="en-IN" sz="2000" dirty="0" err="1" smtClean="0">
                <a:solidFill>
                  <a:srgbClr val="FF0000"/>
                </a:solidFill>
              </a:rPr>
              <a:t>ls</a:t>
            </a:r>
            <a:endParaRPr lang="en-IN" sz="2000" dirty="0" smtClean="0">
              <a:solidFill>
                <a:srgbClr val="FF0000"/>
              </a:solidFill>
            </a:endParaRPr>
          </a:p>
          <a:p>
            <a:pPr marL="82296" indent="0">
              <a:buNone/>
            </a:pPr>
            <a:r>
              <a:rPr lang="en-IN" sz="2000" dirty="0" smtClean="0">
                <a:solidFill>
                  <a:srgbClr val="FF0000"/>
                </a:solidFill>
              </a:rPr>
              <a:t>• </a:t>
            </a:r>
            <a:r>
              <a:rPr lang="en-IN" sz="2000" dirty="0" err="1" smtClean="0">
                <a:solidFill>
                  <a:srgbClr val="FF0000"/>
                </a:solidFill>
              </a:rPr>
              <a:t>cp</a:t>
            </a:r>
            <a:endParaRPr lang="en-IN" sz="2000" dirty="0" smtClean="0">
              <a:solidFill>
                <a:srgbClr val="FF0000"/>
              </a:solidFill>
            </a:endParaRPr>
          </a:p>
          <a:p>
            <a:pPr marL="82296" indent="0">
              <a:buNone/>
            </a:pPr>
            <a:r>
              <a:rPr lang="en-IN" sz="2000" dirty="0" smtClean="0">
                <a:solidFill>
                  <a:srgbClr val="FF0000"/>
                </a:solidFill>
              </a:rPr>
              <a:t>• </a:t>
            </a:r>
            <a:r>
              <a:rPr lang="en-IN" sz="2000" dirty="0" err="1" smtClean="0">
                <a:solidFill>
                  <a:srgbClr val="FF0000"/>
                </a:solidFill>
              </a:rPr>
              <a:t>mb</a:t>
            </a:r>
            <a:endParaRPr lang="en-IN" sz="2000" dirty="0" smtClean="0">
              <a:solidFill>
                <a:srgbClr val="FF0000"/>
              </a:solidFill>
            </a:endParaRPr>
          </a:p>
          <a:p>
            <a:pPr marL="82296" indent="0">
              <a:buNone/>
            </a:pPr>
            <a:r>
              <a:rPr lang="en-IN" sz="2000" dirty="0" smtClean="0">
                <a:solidFill>
                  <a:srgbClr val="FF0000"/>
                </a:solidFill>
              </a:rPr>
              <a:t>• mv</a:t>
            </a:r>
          </a:p>
          <a:p>
            <a:pPr marL="82296" indent="0">
              <a:buNone/>
            </a:pPr>
            <a:r>
              <a:rPr lang="en-IN" sz="2000" dirty="0" smtClean="0">
                <a:solidFill>
                  <a:srgbClr val="FF0000"/>
                </a:solidFill>
              </a:rPr>
              <a:t>• </a:t>
            </a:r>
            <a:r>
              <a:rPr lang="en-IN" sz="2000" dirty="0" err="1" smtClean="0">
                <a:solidFill>
                  <a:srgbClr val="FF0000"/>
                </a:solidFill>
              </a:rPr>
              <a:t>presign</a:t>
            </a:r>
            <a:endParaRPr lang="en-IN" sz="2000" dirty="0" smtClean="0">
              <a:solidFill>
                <a:srgbClr val="FF0000"/>
              </a:solidFill>
            </a:endParaRPr>
          </a:p>
          <a:p>
            <a:pPr marL="82296" indent="0">
              <a:buNone/>
            </a:pPr>
            <a:r>
              <a:rPr lang="en-IN" sz="2000" dirty="0" smtClean="0">
                <a:solidFill>
                  <a:srgbClr val="FF0000"/>
                </a:solidFill>
              </a:rPr>
              <a:t>• </a:t>
            </a:r>
            <a:r>
              <a:rPr lang="en-IN" sz="2000" dirty="0" err="1" smtClean="0">
                <a:solidFill>
                  <a:srgbClr val="FF0000"/>
                </a:solidFill>
              </a:rPr>
              <a:t>rb</a:t>
            </a:r>
            <a:endParaRPr lang="en-IN" sz="2000" dirty="0" smtClean="0">
              <a:solidFill>
                <a:srgbClr val="FF0000"/>
              </a:solidFill>
            </a:endParaRPr>
          </a:p>
          <a:p>
            <a:pPr marL="82296" indent="0">
              <a:buNone/>
            </a:pPr>
            <a:r>
              <a:rPr lang="en-IN" sz="2000" dirty="0" smtClean="0">
                <a:solidFill>
                  <a:srgbClr val="FF0000"/>
                </a:solidFill>
              </a:rPr>
              <a:t>• </a:t>
            </a:r>
            <a:r>
              <a:rPr lang="en-IN" sz="2000" dirty="0" err="1" smtClean="0">
                <a:solidFill>
                  <a:srgbClr val="FF0000"/>
                </a:solidFill>
              </a:rPr>
              <a:t>rm</a:t>
            </a:r>
            <a:endParaRPr lang="en-IN" sz="2000" dirty="0" smtClean="0">
              <a:solidFill>
                <a:srgbClr val="FF0000"/>
              </a:solidFill>
            </a:endParaRPr>
          </a:p>
          <a:p>
            <a:pPr marL="82296" indent="0">
              <a:buNone/>
            </a:pPr>
            <a:r>
              <a:rPr lang="en-IN" sz="2000" dirty="0" smtClean="0">
                <a:solidFill>
                  <a:srgbClr val="FF0000"/>
                </a:solidFill>
              </a:rPr>
              <a:t>• sync</a:t>
            </a:r>
          </a:p>
          <a:p>
            <a:pPr marL="82296" indent="0">
              <a:buNone/>
            </a:pPr>
            <a:r>
              <a:rPr lang="en-IN" sz="2000" dirty="0" smtClean="0">
                <a:solidFill>
                  <a:srgbClr val="FF0000"/>
                </a:solidFill>
              </a:rPr>
              <a:t>• website</a:t>
            </a:r>
            <a:endParaRPr lang="en-IN" sz="2000" dirty="0">
              <a:solidFill>
                <a:srgbClr val="FF0000"/>
              </a:solidFill>
            </a:endParaRPr>
          </a:p>
        </p:txBody>
      </p:sp>
      <p:sp>
        <p:nvSpPr>
          <p:cNvPr id="4" name="Slide Number Placeholder 3"/>
          <p:cNvSpPr>
            <a:spLocks noGrp="1"/>
          </p:cNvSpPr>
          <p:nvPr>
            <p:ph type="sldNum" sz="quarter" idx="12"/>
          </p:nvPr>
        </p:nvSpPr>
        <p:spPr/>
        <p:txBody>
          <a:bodyPr/>
          <a:lstStyle/>
          <a:p>
            <a:fld id="{4D739625-F05C-411E-8729-8FAADE290F97}" type="slidenum">
              <a:rPr lang="en-IN" smtClean="0"/>
              <a:t>9</a:t>
            </a:fld>
            <a:endParaRPr lang="en-IN"/>
          </a:p>
        </p:txBody>
      </p:sp>
    </p:spTree>
    <p:extLst>
      <p:ext uri="{BB962C8B-B14F-4D97-AF65-F5344CB8AC3E}">
        <p14:creationId xmlns:p14="http://schemas.microsoft.com/office/powerpoint/2010/main" val="274203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716</TotalTime>
  <Words>561</Words>
  <Application>Microsoft Office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Amazon S3</vt:lpstr>
      <vt:lpstr>Amazon S3 Overview – Buckets :</vt:lpstr>
      <vt:lpstr>PowerPoint Presentation</vt:lpstr>
      <vt:lpstr>Amazon S3 Websites :</vt:lpstr>
      <vt:lpstr>PowerPoint Presentation</vt:lpstr>
      <vt:lpstr>AWS CLI Configuration for new user: </vt:lpstr>
      <vt:lpstr>PowerPoint Presentation</vt:lpstr>
      <vt:lpstr>Amazon S3 CLI Basic Commands which we generally use : </vt:lpstr>
      <vt:lpstr>Amazon S3 Available Commands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S3</dc:title>
  <dc:creator>Prashant</dc:creator>
  <cp:lastModifiedBy>Prashant</cp:lastModifiedBy>
  <cp:revision>62</cp:revision>
  <dcterms:created xsi:type="dcterms:W3CDTF">2021-10-13T16:10:00Z</dcterms:created>
  <dcterms:modified xsi:type="dcterms:W3CDTF">2021-10-19T18:43:20Z</dcterms:modified>
</cp:coreProperties>
</file>