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73" r:id="rId5"/>
    <p:sldId id="275" r:id="rId6"/>
    <p:sldId id="258" r:id="rId7"/>
    <p:sldId id="271" r:id="rId8"/>
    <p:sldId id="283" r:id="rId9"/>
    <p:sldId id="278" r:id="rId10"/>
    <p:sldId id="277" r:id="rId11"/>
    <p:sldId id="281" r:id="rId12"/>
    <p:sldId id="280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044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64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9409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437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853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575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386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798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603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880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076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90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28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75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46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225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909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B1F2BF-B7B4-4226-9CA1-57F2A70D198F}" type="datetimeFigureOut">
              <a:rPr lang="fr-CA" smtClean="0"/>
              <a:t>2019-12-31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75C7-8E70-47CA-BE7B-FF770498CA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5538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6F54-43DB-4058-86EB-A042B08E1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219" y="1125416"/>
            <a:ext cx="9144000" cy="3534506"/>
          </a:xfrm>
        </p:spPr>
        <p:txBody>
          <a:bodyPr/>
          <a:lstStyle/>
          <a:p>
            <a:r>
              <a:rPr lang="fr-CA" dirty="0">
                <a:latin typeface="Calibri" panose="020F0502020204030204" pitchFamily="34" charset="0"/>
              </a:rPr>
              <a:t>Introduction </a:t>
            </a:r>
            <a:br>
              <a:rPr lang="fr-CA" dirty="0">
                <a:latin typeface="Calibri" panose="020F0502020204030204" pitchFamily="34" charset="0"/>
              </a:rPr>
            </a:br>
            <a:r>
              <a:rPr lang="fr-CA" dirty="0">
                <a:latin typeface="Calibri" panose="020F0502020204030204" pitchFamily="34" charset="0"/>
              </a:rPr>
              <a:t>CSS </a:t>
            </a:r>
            <a:r>
              <a:rPr lang="fr-CA" dirty="0" err="1">
                <a:latin typeface="Calibri" panose="020F0502020204030204" pitchFamily="34" charset="0"/>
              </a:rPr>
              <a:t>Grid</a:t>
            </a:r>
            <a:endParaRPr lang="fr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3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49E10-A35F-4C63-B58C-310E89A0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19"/>
            <a:ext cx="10515600" cy="73324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Image grid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DC1803-F7EB-4A7D-913E-1556C0EA8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296" y="1276709"/>
            <a:ext cx="6320286" cy="54518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CA" sz="51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fr-CA" sz="5100" dirty="0">
                <a:latin typeface="Calibri" panose="020F0502020204030204" pitchFamily="34" charset="0"/>
              </a:rPr>
              <a:t>	display: </a:t>
            </a:r>
            <a:r>
              <a:rPr lang="fr-CA" sz="5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51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51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5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51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5100" dirty="0">
                <a:latin typeface="Calibri" panose="020F0502020204030204" pitchFamily="34" charset="0"/>
              </a:rPr>
              <a:t>: 5px;</a:t>
            </a:r>
          </a:p>
          <a:p>
            <a:pPr marL="0" indent="0">
              <a:buNone/>
            </a:pPr>
            <a:r>
              <a:rPr lang="fr-CA" sz="51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5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5100" dirty="0">
                <a:latin typeface="Calibri" panose="020F0502020204030204" pitchFamily="34" charset="0"/>
              </a:rPr>
              <a:t>: </a:t>
            </a:r>
            <a:r>
              <a:rPr lang="fr-CA" sz="5100" dirty="0" err="1">
                <a:latin typeface="Calibri" panose="020F0502020204030204" pitchFamily="34" charset="0"/>
              </a:rPr>
              <a:t>repeat</a:t>
            </a:r>
            <a:r>
              <a:rPr lang="fr-CA" sz="5100" dirty="0">
                <a:latin typeface="Calibri" panose="020F0502020204030204" pitchFamily="34" charset="0"/>
              </a:rPr>
              <a:t>(auto-fit, 	</a:t>
            </a:r>
            <a:r>
              <a:rPr lang="fr-CA" sz="5100" dirty="0" err="1">
                <a:latin typeface="Calibri" panose="020F0502020204030204" pitchFamily="34" charset="0"/>
              </a:rPr>
              <a:t>minmax</a:t>
            </a:r>
            <a:r>
              <a:rPr lang="fr-CA" sz="5100" dirty="0">
                <a:latin typeface="Calibri" panose="020F0502020204030204" pitchFamily="34" charset="0"/>
              </a:rPr>
              <a:t>(100px, 1fr));</a:t>
            </a:r>
          </a:p>
          <a:p>
            <a:pPr marL="0" indent="0">
              <a:buNone/>
            </a:pPr>
            <a:r>
              <a:rPr lang="fr-CA" sz="51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5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5100" dirty="0">
                <a:solidFill>
                  <a:srgbClr val="00B0F0"/>
                </a:solidFill>
                <a:latin typeface="Calibri" panose="020F0502020204030204" pitchFamily="34" charset="0"/>
              </a:rPr>
              <a:t>-auto-</a:t>
            </a:r>
            <a:r>
              <a:rPr lang="fr-CA" sz="5100" dirty="0" err="1">
                <a:solidFill>
                  <a:srgbClr val="00B0F0"/>
                </a:solidFill>
                <a:latin typeface="Calibri" panose="020F0502020204030204" pitchFamily="34" charset="0"/>
              </a:rPr>
              <a:t>rows</a:t>
            </a:r>
            <a:r>
              <a:rPr lang="fr-CA" sz="5100" dirty="0">
                <a:latin typeface="Calibri" panose="020F0502020204030204" pitchFamily="34" charset="0"/>
              </a:rPr>
              <a:t>: 75px;</a:t>
            </a:r>
          </a:p>
          <a:p>
            <a:pPr marL="0" indent="0">
              <a:buNone/>
            </a:pPr>
            <a:r>
              <a:rPr lang="fr-CA" sz="51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5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5100" dirty="0">
                <a:solidFill>
                  <a:srgbClr val="00B0F0"/>
                </a:solidFill>
                <a:latin typeface="Calibri" panose="020F0502020204030204" pitchFamily="34" charset="0"/>
              </a:rPr>
              <a:t>-auto-flow</a:t>
            </a:r>
            <a:r>
              <a:rPr lang="fr-CA" sz="5100" dirty="0">
                <a:latin typeface="Calibri" panose="020F0502020204030204" pitchFamily="34" charset="0"/>
              </a:rPr>
              <a:t>: dense;</a:t>
            </a:r>
          </a:p>
          <a:p>
            <a:pPr marL="0" indent="0">
              <a:buNone/>
            </a:pPr>
            <a:r>
              <a:rPr lang="fr-CA" sz="51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5100" dirty="0">
                <a:latin typeface="Calibri" panose="020F0502020204030204" pitchFamily="34" charset="0"/>
              </a:rPr>
            </a:br>
            <a:r>
              <a:rPr lang="fr-CA" sz="5100" dirty="0">
                <a:latin typeface="Calibri" panose="020F0502020204030204" pitchFamily="34" charset="0"/>
              </a:rPr>
              <a:t>.horizontal {</a:t>
            </a:r>
          </a:p>
          <a:p>
            <a:pPr marL="0" indent="0">
              <a:buNone/>
            </a:pPr>
            <a:r>
              <a:rPr lang="fr-CA" sz="51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5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5100" dirty="0">
                <a:latin typeface="Calibri" panose="020F0502020204030204" pitchFamily="34" charset="0"/>
              </a:rPr>
              <a:t>: </a:t>
            </a:r>
            <a:r>
              <a:rPr lang="fr-CA" sz="5100" dirty="0" err="1">
                <a:latin typeface="Calibri" panose="020F0502020204030204" pitchFamily="34" charset="0"/>
              </a:rPr>
              <a:t>span</a:t>
            </a:r>
            <a:r>
              <a:rPr lang="fr-CA" sz="5100" dirty="0">
                <a:latin typeface="Calibri" panose="020F0502020204030204" pitchFamily="34" charset="0"/>
              </a:rPr>
              <a:t> 2;</a:t>
            </a:r>
          </a:p>
          <a:p>
            <a:pPr marL="0" indent="0">
              <a:buNone/>
            </a:pPr>
            <a:r>
              <a:rPr lang="fr-CA" sz="51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075F6B-44F4-40AC-B977-763172916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3110" y="1431985"/>
            <a:ext cx="5158596" cy="52966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CA" sz="5800" dirty="0">
                <a:latin typeface="Calibri" panose="020F0502020204030204" pitchFamily="34" charset="0"/>
              </a:rPr>
              <a:t>.vertical {</a:t>
            </a:r>
          </a:p>
          <a:p>
            <a:pPr marL="0" indent="0">
              <a:buNone/>
            </a:pPr>
            <a:r>
              <a:rPr lang="fr-CA" sz="58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58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grid-row</a:t>
            </a:r>
            <a:r>
              <a:rPr lang="fr-CA" sz="5800" dirty="0">
                <a:latin typeface="Calibri" panose="020F0502020204030204" pitchFamily="34" charset="0"/>
              </a:rPr>
              <a:t>: </a:t>
            </a:r>
            <a:r>
              <a:rPr lang="fr-CA" sz="5800" dirty="0" err="1">
                <a:latin typeface="Calibri" panose="020F0502020204030204" pitchFamily="34" charset="0"/>
              </a:rPr>
              <a:t>span</a:t>
            </a:r>
            <a:r>
              <a:rPr lang="fr-CA" sz="5800" dirty="0">
                <a:latin typeface="Calibri" panose="020F0502020204030204" pitchFamily="34" charset="0"/>
              </a:rPr>
              <a:t> 2;</a:t>
            </a:r>
          </a:p>
          <a:p>
            <a:pPr marL="0" indent="0">
              <a:buNone/>
            </a:pPr>
            <a:r>
              <a:rPr lang="fr-CA" sz="58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5800" dirty="0">
                <a:latin typeface="Calibri" panose="020F0502020204030204" pitchFamily="34" charset="0"/>
              </a:rPr>
            </a:br>
            <a:r>
              <a:rPr lang="fr-CA" sz="5800" dirty="0">
                <a:latin typeface="Calibri" panose="020F0502020204030204" pitchFamily="34" charset="0"/>
              </a:rPr>
              <a:t>.big {</a:t>
            </a:r>
          </a:p>
          <a:p>
            <a:pPr marL="0" indent="0">
              <a:buNone/>
            </a:pPr>
            <a:r>
              <a:rPr lang="fr-CA" sz="58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58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5800" dirty="0">
                <a:solidFill>
                  <a:srgbClr val="00B0F0"/>
                </a:solidFill>
                <a:latin typeface="Calibri" panose="020F0502020204030204" pitchFamily="34" charset="0"/>
              </a:rPr>
              <a:t>: </a:t>
            </a:r>
            <a:r>
              <a:rPr lang="fr-CA" sz="5800" dirty="0" err="1">
                <a:latin typeface="Calibri" panose="020F0502020204030204" pitchFamily="34" charset="0"/>
              </a:rPr>
              <a:t>span</a:t>
            </a:r>
            <a:r>
              <a:rPr lang="fr-CA" sz="5800" dirty="0">
                <a:latin typeface="Calibri" panose="020F0502020204030204" pitchFamily="34" charset="0"/>
              </a:rPr>
              <a:t> 2;</a:t>
            </a:r>
          </a:p>
          <a:p>
            <a:pPr marL="0" indent="0">
              <a:buNone/>
            </a:pPr>
            <a:r>
              <a:rPr lang="fr-CA" sz="58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58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grid-row</a:t>
            </a:r>
            <a:r>
              <a:rPr lang="fr-CA" sz="5800" dirty="0">
                <a:latin typeface="Calibri" panose="020F0502020204030204" pitchFamily="34" charset="0"/>
              </a:rPr>
              <a:t>: </a:t>
            </a:r>
            <a:r>
              <a:rPr lang="fr-CA" sz="5800" dirty="0" err="1">
                <a:latin typeface="Calibri" panose="020F0502020204030204" pitchFamily="34" charset="0"/>
              </a:rPr>
              <a:t>span</a:t>
            </a:r>
            <a:r>
              <a:rPr lang="fr-CA" sz="5800" dirty="0">
                <a:latin typeface="Calibri" panose="020F0502020204030204" pitchFamily="34" charset="0"/>
              </a:rPr>
              <a:t> 2;</a:t>
            </a:r>
          </a:p>
          <a:p>
            <a:pPr marL="0" indent="0">
              <a:buNone/>
            </a:pPr>
            <a:r>
              <a:rPr lang="fr-CA" sz="58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537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1694F-C650-4A31-83CA-3FF41BAE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pPr algn="ctr"/>
            <a:r>
              <a:rPr lang="fr-CA" sz="4400" dirty="0" err="1">
                <a:latin typeface="Calibri" panose="020F0502020204030204" pitchFamily="34" charset="0"/>
              </a:rPr>
              <a:t>Grid</a:t>
            </a:r>
            <a:r>
              <a:rPr lang="fr-CA" sz="4400" dirty="0">
                <a:latin typeface="Calibri" panose="020F0502020204030204" pitchFamily="34" charset="0"/>
              </a:rPr>
              <a:t> vs. Flexbox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E6743-BCEE-41F1-9628-602E51B48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547"/>
            <a:ext cx="5181600" cy="4365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3500" dirty="0">
                <a:latin typeface="Calibri" panose="020F0502020204030204" pitchFamily="34" charset="0"/>
              </a:rPr>
              <a:t>.header &gt; </a:t>
            </a:r>
            <a:r>
              <a:rPr lang="fr-CA" sz="3500" dirty="0" err="1">
                <a:latin typeface="Calibri" panose="020F0502020204030204" pitchFamily="34" charset="0"/>
              </a:rPr>
              <a:t>div:nth-child</a:t>
            </a:r>
            <a:r>
              <a:rPr lang="fr-CA" sz="3500" dirty="0">
                <a:latin typeface="Calibri" panose="020F0502020204030204" pitchFamily="34" charset="0"/>
              </a:rPr>
              <a:t>(3) {</a:t>
            </a:r>
          </a:p>
          <a:p>
            <a:pPr marL="0" indent="0">
              <a:buNone/>
            </a:pPr>
            <a:r>
              <a:rPr lang="fr-CA" sz="3500" dirty="0">
                <a:latin typeface="Calibri" panose="020F0502020204030204" pitchFamily="34" charset="0"/>
              </a:rPr>
              <a:t>	</a:t>
            </a:r>
            <a:r>
              <a:rPr lang="fr-CA" sz="3500" dirty="0" err="1">
                <a:latin typeface="Calibri" panose="020F0502020204030204" pitchFamily="34" charset="0"/>
              </a:rPr>
              <a:t>margin-left</a:t>
            </a:r>
            <a:r>
              <a:rPr lang="fr-CA" sz="3500" dirty="0">
                <a:latin typeface="Calibri" panose="020F0502020204030204" pitchFamily="34" charset="0"/>
              </a:rPr>
              <a:t>: auto;</a:t>
            </a:r>
          </a:p>
          <a:p>
            <a:pPr marL="0" indent="0">
              <a:buNone/>
            </a:pPr>
            <a:r>
              <a:rPr lang="fr-CA" sz="35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3500" dirty="0">
                <a:latin typeface="Calibri" panose="020F0502020204030204" pitchFamily="34" charset="0"/>
              </a:rPr>
            </a:br>
            <a:r>
              <a:rPr lang="fr-CA" sz="3500" dirty="0">
                <a:latin typeface="Calibri" panose="020F0502020204030204" pitchFamily="34" charset="0"/>
              </a:rPr>
              <a:t>.menu {</a:t>
            </a:r>
          </a:p>
          <a:p>
            <a:pPr marL="0" indent="0">
              <a:buNone/>
            </a:pPr>
            <a:r>
              <a:rPr lang="fr-CA" sz="3500" dirty="0">
                <a:latin typeface="Calibri" panose="020F0502020204030204" pitchFamily="34" charset="0"/>
              </a:rPr>
              <a:t>	</a:t>
            </a:r>
            <a:r>
              <a:rPr lang="fr-CA" sz="3500" dirty="0" err="1">
                <a:latin typeface="Calibri" panose="020F0502020204030204" pitchFamily="34" charset="0"/>
              </a:rPr>
              <a:t>grid-column</a:t>
            </a:r>
            <a:r>
              <a:rPr lang="fr-CA" sz="3500" dirty="0">
                <a:latin typeface="Calibri" panose="020F0502020204030204" pitchFamily="34" charset="0"/>
              </a:rPr>
              <a:t>: 1 / 2;</a:t>
            </a:r>
          </a:p>
          <a:p>
            <a:pPr marL="0" indent="0">
              <a:buNone/>
            </a:pPr>
            <a:r>
              <a:rPr lang="fr-CA" sz="35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629136-0AA8-4981-8D69-8603C16F2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3660" y="1811547"/>
            <a:ext cx="4520242" cy="43654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.content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grid-column</a:t>
            </a:r>
            <a:r>
              <a:rPr lang="fr-CA" sz="3200" dirty="0">
                <a:latin typeface="Calibri" panose="020F0502020204030204" pitchFamily="34" charset="0"/>
              </a:rPr>
              <a:t>: 2 / -1;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3200" dirty="0">
                <a:latin typeface="Calibri" panose="020F0502020204030204" pitchFamily="34" charset="0"/>
              </a:rPr>
            </a:br>
            <a:r>
              <a:rPr lang="fr-CA" sz="3200" dirty="0">
                <a:latin typeface="Calibri" panose="020F0502020204030204" pitchFamily="34" charset="0"/>
              </a:rPr>
              <a:t>.</a:t>
            </a:r>
            <a:r>
              <a:rPr lang="fr-CA" sz="3200" dirty="0" err="1">
                <a:latin typeface="Calibri" panose="020F0502020204030204" pitchFamily="34" charset="0"/>
              </a:rPr>
              <a:t>footer</a:t>
            </a:r>
            <a:r>
              <a:rPr lang="fr-CA" sz="3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grid-column</a:t>
            </a:r>
            <a:r>
              <a:rPr lang="fr-CA" sz="3200" dirty="0">
                <a:latin typeface="Calibri" panose="020F0502020204030204" pitchFamily="34" charset="0"/>
              </a:rPr>
              <a:t>: 1 / -1;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9716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4068F-E87C-427C-8455-5F4E6124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97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fr-CA" sz="4400" dirty="0" err="1">
                <a:latin typeface="Calibri" panose="020F0502020204030204" pitchFamily="34" charset="0"/>
              </a:rPr>
              <a:t>Grid</a:t>
            </a:r>
            <a:r>
              <a:rPr lang="fr-CA" sz="4400" dirty="0">
                <a:latin typeface="Calibri" panose="020F0502020204030204" pitchFamily="34" charset="0"/>
              </a:rPr>
              <a:t> vs. Flexbox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88EE8-25C5-489D-BA2F-5D86F0BD7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576"/>
            <a:ext cx="5181600" cy="54959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.</a:t>
            </a:r>
            <a:r>
              <a:rPr lang="fr-CA" sz="4600" dirty="0" err="1">
                <a:latin typeface="Calibri" panose="020F0502020204030204" pitchFamily="34" charset="0"/>
              </a:rPr>
              <a:t>flexbox</a:t>
            </a:r>
            <a:r>
              <a:rPr lang="fr-CA" sz="4600" dirty="0">
                <a:latin typeface="Calibri" panose="020F0502020204030204" pitchFamily="34" charset="0"/>
              </a:rPr>
              <a:t>-header {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display: 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flex</a:t>
            </a:r>
            <a:r>
              <a:rPr lang="fr-CA" sz="46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4600" dirty="0">
                <a:latin typeface="Calibri" panose="020F0502020204030204" pitchFamily="34" charset="0"/>
              </a:rPr>
            </a:br>
            <a:r>
              <a:rPr lang="fr-CA" sz="4600" dirty="0">
                <a:latin typeface="Calibri" panose="020F0502020204030204" pitchFamily="34" charset="0"/>
              </a:rPr>
              <a:t>.</a:t>
            </a:r>
            <a:r>
              <a:rPr lang="fr-CA" sz="4600" dirty="0" err="1">
                <a:latin typeface="Calibri" panose="020F0502020204030204" pitchFamily="34" charset="0"/>
              </a:rPr>
              <a:t>flexbox</a:t>
            </a:r>
            <a:r>
              <a:rPr lang="fr-CA" sz="4600" dirty="0">
                <a:latin typeface="Calibri" panose="020F0502020204030204" pitchFamily="34" charset="0"/>
              </a:rPr>
              <a:t>-header &gt; </a:t>
            </a:r>
            <a:r>
              <a:rPr lang="fr-CA" sz="4600" dirty="0" err="1">
                <a:latin typeface="Calibri" panose="020F0502020204030204" pitchFamily="34" charset="0"/>
              </a:rPr>
              <a:t>div:nth-child</a:t>
            </a:r>
            <a:r>
              <a:rPr lang="fr-CA" sz="4600" dirty="0">
                <a:latin typeface="Calibri" panose="020F0502020204030204" pitchFamily="34" charset="0"/>
              </a:rPr>
              <a:t>(3) {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</a:t>
            </a:r>
            <a:r>
              <a:rPr lang="fr-CA" sz="4600" dirty="0" err="1">
                <a:latin typeface="Calibri" panose="020F0502020204030204" pitchFamily="34" charset="0"/>
              </a:rPr>
              <a:t>margin-left</a:t>
            </a:r>
            <a:r>
              <a:rPr lang="fr-CA" sz="4600" dirty="0">
                <a:latin typeface="Calibri" panose="020F0502020204030204" pitchFamily="34" charset="0"/>
              </a:rPr>
              <a:t>: auto;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C1076E-3509-4227-BEED-FC5DF2A6F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19576"/>
            <a:ext cx="5181600" cy="54959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.</a:t>
            </a:r>
            <a:r>
              <a:rPr lang="fr-CA" sz="4100" dirty="0" err="1">
                <a:latin typeface="Calibri" panose="020F0502020204030204" pitchFamily="34" charset="0"/>
              </a:rPr>
              <a:t>grid</a:t>
            </a:r>
            <a:r>
              <a:rPr lang="fr-CA" sz="4100" dirty="0">
                <a:latin typeface="Calibri" panose="020F0502020204030204" pitchFamily="34" charset="0"/>
              </a:rPr>
              <a:t>-page {</a:t>
            </a:r>
          </a:p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	display: 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1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	</a:t>
            </a:r>
            <a:r>
              <a:rPr lang="fr-CA" sz="4100" dirty="0" err="1">
                <a:latin typeface="Calibri" panose="020F0502020204030204" pitchFamily="34" charset="0"/>
              </a:rPr>
              <a:t>grid-template-columns</a:t>
            </a:r>
            <a:r>
              <a:rPr lang="fr-CA" sz="4100" dirty="0">
                <a:latin typeface="Calibri" panose="020F0502020204030204" pitchFamily="34" charset="0"/>
              </a:rPr>
              <a:t>: 	</a:t>
            </a:r>
            <a:r>
              <a:rPr lang="fr-CA" sz="4100" dirty="0" err="1">
                <a:latin typeface="Calibri" panose="020F0502020204030204" pitchFamily="34" charset="0"/>
              </a:rPr>
              <a:t>repeat</a:t>
            </a:r>
            <a:r>
              <a:rPr lang="fr-CA" sz="4100" dirty="0">
                <a:latin typeface="Calibri" panose="020F0502020204030204" pitchFamily="34" charset="0"/>
              </a:rPr>
              <a:t>(12, 1fr);</a:t>
            </a:r>
          </a:p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	</a:t>
            </a:r>
            <a:r>
              <a:rPr lang="fr-CA" sz="4100" dirty="0" err="1">
                <a:latin typeface="Calibri" panose="020F0502020204030204" pitchFamily="34" charset="0"/>
              </a:rPr>
              <a:t>grid-template-rows</a:t>
            </a:r>
            <a:r>
              <a:rPr lang="fr-CA" sz="4100" dirty="0">
                <a:latin typeface="Calibri" panose="020F0502020204030204" pitchFamily="34" charset="0"/>
              </a:rPr>
              <a:t>: 40px 	200px 40px;</a:t>
            </a:r>
          </a:p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sz="4100" dirty="0">
                <a:latin typeface="Calibri" panose="020F0502020204030204" pitchFamily="34" charset="0"/>
              </a:rPr>
            </a:br>
            <a:r>
              <a:rPr lang="fr-CA" sz="4100" dirty="0">
                <a:latin typeface="Calibri" panose="020F0502020204030204" pitchFamily="34" charset="0"/>
              </a:rPr>
              <a:t>.header {</a:t>
            </a:r>
          </a:p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	</a:t>
            </a:r>
            <a:r>
              <a:rPr lang="fr-CA" sz="4100" dirty="0" err="1">
                <a:latin typeface="Calibri" panose="020F0502020204030204" pitchFamily="34" charset="0"/>
              </a:rPr>
              <a:t>grid-column</a:t>
            </a:r>
            <a:r>
              <a:rPr lang="fr-CA" sz="4100" dirty="0">
                <a:latin typeface="Calibri" panose="020F0502020204030204" pitchFamily="34" charset="0"/>
              </a:rPr>
              <a:t>: 1 / -1;</a:t>
            </a:r>
          </a:p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	display: </a:t>
            </a:r>
            <a:r>
              <a:rPr lang="fr-CA" sz="4100" dirty="0" err="1">
                <a:latin typeface="Calibri" panose="020F0502020204030204" pitchFamily="34" charset="0"/>
              </a:rPr>
              <a:t>flex</a:t>
            </a:r>
            <a:r>
              <a:rPr lang="fr-CA" sz="41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41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170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A3319-33C5-49E4-BDFD-26B5E40C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31" y="2433918"/>
            <a:ext cx="9404723" cy="1400530"/>
          </a:xfrm>
        </p:spPr>
        <p:txBody>
          <a:bodyPr/>
          <a:lstStyle/>
          <a:p>
            <a:r>
              <a:rPr lang="fr-CA" sz="7200" dirty="0">
                <a:latin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9162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E49A7-5EF5-4062-86D3-74D6B178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5344"/>
            <a:ext cx="10515600" cy="10323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Calibri" panose="020F0502020204030204" pitchFamily="34" charset="0"/>
              </a:rPr>
              <a:t>Your first grid</a:t>
            </a:r>
            <a:br>
              <a:rPr lang="en-US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26F9B-1D30-4A8E-B2DF-B690A09E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52851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500" dirty="0">
                <a:latin typeface="Calibri" panose="020F0502020204030204" pitchFamily="34" charset="0"/>
              </a:rPr>
              <a:t>container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3200" dirty="0">
                <a:latin typeface="Calibri" panose="020F0502020204030204" pitchFamily="34" charset="0"/>
              </a:rPr>
              <a:t>: 100px auto 100px;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3200" dirty="0">
                <a:latin typeface="Calibri" panose="020F0502020204030204" pitchFamily="34" charset="0"/>
              </a:rPr>
              <a:t>: 50px </a:t>
            </a:r>
            <a:r>
              <a:rPr lang="fr-CA" sz="3200" dirty="0" err="1">
                <a:latin typeface="Calibri" panose="020F0502020204030204" pitchFamily="34" charset="0"/>
              </a:rPr>
              <a:t>50px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3200" dirty="0">
                <a:latin typeface="Calibri" panose="020F0502020204030204" pitchFamily="34" charset="0"/>
              </a:rPr>
              <a:t>: 3px;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8679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E49A7-5EF5-4062-86D3-74D6B178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256"/>
          </a:xfrm>
        </p:spPr>
        <p:txBody>
          <a:bodyPr>
            <a:normAutofit/>
          </a:bodyPr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Fraction 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units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fr-CA" sz="4400" dirty="0">
                <a:latin typeface="Calibri" panose="020F0502020204030204" pitchFamily="34" charset="0"/>
              </a:rPr>
              <a:t>and 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repeat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26F9B-1D30-4A8E-B2DF-B690A09E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53483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container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3200" dirty="0">
                <a:latin typeface="Calibri" panose="020F0502020204030204" pitchFamily="34" charset="0"/>
              </a:rPr>
              <a:t>: 1fr </a:t>
            </a:r>
            <a:r>
              <a:rPr lang="fr-CA" sz="3200" dirty="0" err="1">
                <a:latin typeface="Calibri" panose="020F0502020204030204" pitchFamily="34" charset="0"/>
              </a:rPr>
              <a:t>1fr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1fr</a:t>
            </a:r>
            <a:r>
              <a:rPr lang="fr-CA" sz="3200" dirty="0">
                <a:latin typeface="Calibri" panose="020F0502020204030204" pitchFamily="34" charset="0"/>
              </a:rPr>
              <a:t>;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(3, 1fr);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3200" dirty="0">
                <a:latin typeface="Calibri" panose="020F0502020204030204" pitchFamily="34" charset="0"/>
              </a:rPr>
              <a:t>: 50px </a:t>
            </a:r>
            <a:r>
              <a:rPr lang="fr-CA" sz="3200" dirty="0" err="1">
                <a:latin typeface="Calibri" panose="020F0502020204030204" pitchFamily="34" charset="0"/>
              </a:rPr>
              <a:t>50px</a:t>
            </a:r>
            <a:r>
              <a:rPr lang="fr-CA" sz="3200" dirty="0">
                <a:latin typeface="Calibri" panose="020F0502020204030204" pitchFamily="34" charset="0"/>
              </a:rPr>
              <a:t>;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(2, 50px);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3200" dirty="0">
                <a:latin typeface="Calibri" panose="020F0502020204030204" pitchFamily="34" charset="0"/>
              </a:rPr>
              <a:t>: 3px;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(2, 50px) /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(3, 1fr);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1962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C224C-1230-42BE-9697-2FA0587E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946090"/>
          </a:xfrm>
        </p:spPr>
        <p:txBody>
          <a:bodyPr>
            <a:normAutofit/>
          </a:bodyPr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Positioning</a:t>
            </a:r>
            <a:r>
              <a:rPr lang="fr-CA" sz="4400" dirty="0">
                <a:latin typeface="Calibri" panose="020F0502020204030204" pitchFamily="34" charset="0"/>
              </a:rPr>
              <a:t> items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4F479-6AB9-4C26-9EF3-7453DBB08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287" y="1259457"/>
            <a:ext cx="6780362" cy="5423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container {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display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3200" dirty="0">
                <a:latin typeface="Calibri" panose="020F0502020204030204" pitchFamily="34" charset="0"/>
              </a:rPr>
              <a:t>: 3px;</a:t>
            </a:r>
          </a:p>
          <a:p>
            <a:pPr marL="0" indent="0"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(2, 1fr);</a:t>
            </a:r>
          </a:p>
          <a:p>
            <a:pPr marL="0" indent="0"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3200" dirty="0">
                <a:latin typeface="Calibri" panose="020F0502020204030204" pitchFamily="34" charset="0"/>
              </a:rPr>
              <a:t>: 40px 200px 40px; }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header {</a:t>
            </a:r>
          </a:p>
          <a:p>
            <a:pPr marL="0" indent="0">
              <a:buNone/>
            </a:pP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column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-start</a:t>
            </a:r>
            <a:r>
              <a:rPr lang="fr-CA" sz="3200" b="1" dirty="0">
                <a:latin typeface="Calibri" panose="020F0502020204030204" pitchFamily="34" charset="0"/>
              </a:rPr>
              <a:t>: </a:t>
            </a:r>
            <a:r>
              <a:rPr lang="fr-CA" sz="3200" dirty="0">
                <a:latin typeface="Calibri" panose="020F0502020204030204" pitchFamily="34" charset="0"/>
              </a:rPr>
              <a:t>1; OR 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//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3200" dirty="0">
                <a:latin typeface="Calibri" panose="020F0502020204030204" pitchFamily="34" charset="0"/>
              </a:rPr>
              <a:t>: 1 / 3;</a:t>
            </a: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75022E-93C2-4A09-B3CB-D89F9343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3880" y="1259457"/>
            <a:ext cx="5083834" cy="54231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sz="35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500" dirty="0">
                <a:solidFill>
                  <a:srgbClr val="00B0F0"/>
                </a:solidFill>
                <a:latin typeface="Calibri" panose="020F0502020204030204" pitchFamily="34" charset="0"/>
              </a:rPr>
              <a:t>-</a:t>
            </a:r>
            <a:r>
              <a:rPr lang="fr-CA" sz="3500" dirty="0" err="1">
                <a:solidFill>
                  <a:srgbClr val="00B0F0"/>
                </a:solidFill>
                <a:latin typeface="Calibri" panose="020F0502020204030204" pitchFamily="34" charset="0"/>
              </a:rPr>
              <a:t>column</a:t>
            </a:r>
            <a:r>
              <a:rPr lang="fr-CA" sz="3500" dirty="0">
                <a:solidFill>
                  <a:srgbClr val="00B0F0"/>
                </a:solidFill>
                <a:latin typeface="Calibri" panose="020F0502020204030204" pitchFamily="34" charset="0"/>
              </a:rPr>
              <a:t>-end</a:t>
            </a:r>
            <a:r>
              <a:rPr lang="fr-CA" sz="3500" dirty="0">
                <a:latin typeface="Calibri" panose="020F0502020204030204" pitchFamily="34" charset="0"/>
              </a:rPr>
              <a:t>: 3; }</a:t>
            </a:r>
          </a:p>
          <a:p>
            <a:pPr marL="0" indent="0">
              <a:buNone/>
            </a:pPr>
            <a:br>
              <a:rPr lang="fr-CA" sz="3500" dirty="0">
                <a:latin typeface="Calibri" panose="020F0502020204030204" pitchFamily="34" charset="0"/>
              </a:rPr>
            </a:br>
            <a:r>
              <a:rPr lang="fr-CA" sz="3500" dirty="0">
                <a:latin typeface="Calibri" panose="020F0502020204030204" pitchFamily="34" charset="0"/>
              </a:rPr>
              <a:t>menu {</a:t>
            </a:r>
          </a:p>
          <a:p>
            <a:pPr marL="0" indent="0">
              <a:buNone/>
            </a:pPr>
            <a:r>
              <a:rPr lang="fr-CA" sz="35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grid-row</a:t>
            </a:r>
            <a:r>
              <a:rPr lang="fr-CA" sz="3500" dirty="0">
                <a:latin typeface="Calibri" panose="020F0502020204030204" pitchFamily="34" charset="0"/>
              </a:rPr>
              <a:t>: 1 / 3; }</a:t>
            </a:r>
          </a:p>
          <a:p>
            <a:pPr marL="0" indent="0">
              <a:buNone/>
            </a:pPr>
            <a:br>
              <a:rPr lang="fr-CA" sz="3500" dirty="0">
                <a:latin typeface="Calibri" panose="020F0502020204030204" pitchFamily="34" charset="0"/>
              </a:rPr>
            </a:br>
            <a:r>
              <a:rPr lang="fr-CA" sz="3500" dirty="0">
                <a:latin typeface="Calibri" panose="020F0502020204030204" pitchFamily="34" charset="0"/>
              </a:rPr>
              <a:t>.content {</a:t>
            </a:r>
          </a:p>
          <a:p>
            <a:pPr marL="0" indent="0">
              <a:buNone/>
            </a:pPr>
            <a:r>
              <a:rPr lang="fr-CA" sz="35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3500" dirty="0">
                <a:latin typeface="Calibri" panose="020F0502020204030204" pitchFamily="34" charset="0"/>
              </a:rPr>
              <a:t>: 2 / -1; }</a:t>
            </a:r>
          </a:p>
          <a:p>
            <a:pPr marL="0" indent="0">
              <a:buNone/>
            </a:pPr>
            <a:br>
              <a:rPr lang="fr-CA" sz="3500" dirty="0">
                <a:latin typeface="Calibri" panose="020F0502020204030204" pitchFamily="34" charset="0"/>
              </a:rPr>
            </a:br>
            <a:r>
              <a:rPr lang="fr-CA" sz="3500" dirty="0">
                <a:latin typeface="Calibri" panose="020F0502020204030204" pitchFamily="34" charset="0"/>
              </a:rPr>
              <a:t>.</a:t>
            </a:r>
            <a:r>
              <a:rPr lang="fr-CA" sz="3500" dirty="0" err="1">
                <a:latin typeface="Calibri" panose="020F0502020204030204" pitchFamily="34" charset="0"/>
              </a:rPr>
              <a:t>footer</a:t>
            </a:r>
            <a:r>
              <a:rPr lang="fr-CA" sz="35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fr-CA" sz="35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3500" dirty="0">
                <a:latin typeface="Calibri" panose="020F0502020204030204" pitchFamily="34" charset="0"/>
              </a:rPr>
              <a:t>: 1 / -1; 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4356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280DB-71CB-4F0C-8869-CE420F4D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99"/>
            <a:ext cx="10515600" cy="707366"/>
          </a:xfrm>
        </p:spPr>
        <p:txBody>
          <a:bodyPr>
            <a:no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Template areas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09C26-54E6-4FD9-A586-DD346E68E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285" y="1000665"/>
            <a:ext cx="7356892" cy="57279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container {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</a:t>
            </a:r>
            <a:r>
              <a:rPr lang="fr-CA" sz="4600" dirty="0" err="1">
                <a:latin typeface="Calibri" panose="020F0502020204030204" pitchFamily="34" charset="0"/>
              </a:rPr>
              <a:t>height</a:t>
            </a:r>
            <a:r>
              <a:rPr lang="fr-CA" sz="4600" dirty="0">
                <a:latin typeface="Calibri" panose="020F0502020204030204" pitchFamily="34" charset="0"/>
              </a:rPr>
              <a:t>: 100%;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display: 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6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4600" dirty="0">
                <a:latin typeface="Calibri" panose="020F0502020204030204" pitchFamily="34" charset="0"/>
              </a:rPr>
              <a:t>: 3px;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4600" dirty="0">
                <a:latin typeface="Calibri" panose="020F0502020204030204" pitchFamily="34" charset="0"/>
              </a:rPr>
              <a:t>: </a:t>
            </a:r>
            <a:r>
              <a:rPr lang="fr-CA" sz="4600" dirty="0" err="1">
                <a:latin typeface="Calibri" panose="020F0502020204030204" pitchFamily="34" charset="0"/>
              </a:rPr>
              <a:t>repeat</a:t>
            </a:r>
            <a:r>
              <a:rPr lang="fr-CA" sz="4600" dirty="0">
                <a:latin typeface="Calibri" panose="020F0502020204030204" pitchFamily="34" charset="0"/>
              </a:rPr>
              <a:t>(12, 1fr);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4600" dirty="0">
                <a:latin typeface="Calibri" panose="020F0502020204030204" pitchFamily="34" charset="0"/>
              </a:rPr>
              <a:t>: 40px auto 40px;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template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-areas</a:t>
            </a:r>
            <a:r>
              <a:rPr lang="fr-CA" sz="4600" dirty="0">
                <a:latin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"h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h</a:t>
            </a:r>
            <a:r>
              <a:rPr lang="fr-CA" sz="4600" dirty="0">
                <a:latin typeface="Calibri" panose="020F0502020204030204" pitchFamily="34" charset="0"/>
              </a:rPr>
              <a:t>"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"m c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c</a:t>
            </a:r>
            <a:r>
              <a:rPr lang="fr-CA" sz="4600" dirty="0">
                <a:latin typeface="Calibri" panose="020F0502020204030204" pitchFamily="34" charset="0"/>
              </a:rPr>
              <a:t>"</a:t>
            </a:r>
          </a:p>
          <a:p>
            <a:pPr marL="0" indent="0">
              <a:buNone/>
            </a:pPr>
            <a:r>
              <a:rPr lang="fr-CA" sz="4600" dirty="0">
                <a:latin typeface="Calibri" panose="020F0502020204030204" pitchFamily="34" charset="0"/>
              </a:rPr>
              <a:t>	"f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 </a:t>
            </a:r>
            <a:r>
              <a:rPr lang="fr-CA" sz="4600" dirty="0" err="1">
                <a:latin typeface="Calibri" panose="020F0502020204030204" pitchFamily="34" charset="0"/>
              </a:rPr>
              <a:t>f</a:t>
            </a:r>
            <a:r>
              <a:rPr lang="fr-CA" sz="4600" dirty="0">
                <a:latin typeface="Calibri" panose="020F0502020204030204" pitchFamily="34" charset="0"/>
              </a:rPr>
              <a:t>";</a:t>
            </a:r>
          </a:p>
          <a:p>
            <a:pPr marL="0" indent="0">
              <a:buNone/>
            </a:pPr>
            <a:r>
              <a:rPr lang="fr-CA" sz="4200" dirty="0"/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99F0A6-3739-4555-AF83-B509724D6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5093" y="1000665"/>
            <a:ext cx="3795623" cy="58573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4200" dirty="0">
                <a:latin typeface="Calibri" panose="020F0502020204030204" pitchFamily="34" charset="0"/>
              </a:rPr>
              <a:t>.</a:t>
            </a:r>
            <a:r>
              <a:rPr lang="fr-CA" sz="4600" dirty="0">
                <a:latin typeface="Calibri" panose="020F0502020204030204" pitchFamily="34" charset="0"/>
              </a:rPr>
              <a:t>header {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-area</a:t>
            </a:r>
            <a:r>
              <a:rPr lang="fr-CA" sz="4600" dirty="0">
                <a:latin typeface="Calibri" panose="020F0502020204030204" pitchFamily="34" charset="0"/>
              </a:rPr>
              <a:t>: h; }</a:t>
            </a:r>
          </a:p>
          <a:p>
            <a:pPr marL="0" indent="0">
              <a:buNone/>
            </a:pPr>
            <a:br>
              <a:rPr lang="fr-CA" sz="4600" dirty="0">
                <a:latin typeface="Calibri" panose="020F0502020204030204" pitchFamily="34" charset="0"/>
              </a:rPr>
            </a:br>
            <a:r>
              <a:rPr lang="fr-CA" sz="4600" dirty="0">
                <a:latin typeface="Calibri" panose="020F0502020204030204" pitchFamily="34" charset="0"/>
              </a:rPr>
              <a:t>.menu {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-area</a:t>
            </a:r>
            <a:r>
              <a:rPr lang="fr-CA" sz="4600" dirty="0">
                <a:latin typeface="Calibri" panose="020F0502020204030204" pitchFamily="34" charset="0"/>
              </a:rPr>
              <a:t>: m; }</a:t>
            </a:r>
          </a:p>
          <a:p>
            <a:pPr marL="0" indent="0">
              <a:buNone/>
            </a:pPr>
            <a:br>
              <a:rPr lang="fr-CA" sz="4600" dirty="0">
                <a:latin typeface="Calibri" panose="020F0502020204030204" pitchFamily="34" charset="0"/>
              </a:rPr>
            </a:br>
            <a:r>
              <a:rPr lang="fr-CA" sz="4600" dirty="0">
                <a:latin typeface="Calibri" panose="020F0502020204030204" pitchFamily="34" charset="0"/>
              </a:rPr>
              <a:t>.content {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-area</a:t>
            </a:r>
            <a:r>
              <a:rPr lang="fr-CA" sz="4600" dirty="0">
                <a:latin typeface="Calibri" panose="020F0502020204030204" pitchFamily="34" charset="0"/>
              </a:rPr>
              <a:t>: c; }</a:t>
            </a:r>
          </a:p>
          <a:p>
            <a:pPr marL="0" indent="0">
              <a:buNone/>
            </a:pPr>
            <a:br>
              <a:rPr lang="fr-CA" sz="4600" dirty="0">
                <a:latin typeface="Calibri" panose="020F0502020204030204" pitchFamily="34" charset="0"/>
              </a:rPr>
            </a:br>
            <a:r>
              <a:rPr lang="fr-CA" sz="4600" dirty="0">
                <a:latin typeface="Calibri" panose="020F0502020204030204" pitchFamily="34" charset="0"/>
              </a:rPr>
              <a:t>.</a:t>
            </a:r>
            <a:r>
              <a:rPr lang="fr-CA" sz="4600" dirty="0" err="1">
                <a:latin typeface="Calibri" panose="020F0502020204030204" pitchFamily="34" charset="0"/>
              </a:rPr>
              <a:t>footer</a:t>
            </a:r>
            <a:r>
              <a:rPr lang="fr-CA" sz="46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4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600" dirty="0">
                <a:solidFill>
                  <a:srgbClr val="00B0F0"/>
                </a:solidFill>
                <a:latin typeface="Calibri" panose="020F0502020204030204" pitchFamily="34" charset="0"/>
              </a:rPr>
              <a:t>-area</a:t>
            </a:r>
            <a:r>
              <a:rPr lang="fr-CA" sz="4600" dirty="0">
                <a:latin typeface="Calibri" panose="020F0502020204030204" pitchFamily="34" charset="0"/>
              </a:rPr>
              <a:t>: f; 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5338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E49A7-5EF5-4062-86D3-74D6B178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55"/>
            <a:ext cx="10515600" cy="756309"/>
          </a:xfrm>
        </p:spPr>
        <p:txBody>
          <a:bodyPr>
            <a:noAutofit/>
          </a:bodyPr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Auto-fit</a:t>
            </a:r>
            <a:r>
              <a:rPr lang="fr-CA" sz="4400" dirty="0">
                <a:latin typeface="Calibri" panose="020F0502020204030204" pitchFamily="34" charset="0"/>
              </a:rPr>
              <a:t> and 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minmax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26F9B-1D30-4A8E-B2DF-B690A09E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2" y="1112520"/>
            <a:ext cx="10974238" cy="574548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fr-CA" sz="41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4100" b="1" dirty="0">
                <a:latin typeface="Calibri" panose="020F0502020204030204" pitchFamily="34" charset="0"/>
              </a:rPr>
              <a:t>	</a:t>
            </a:r>
            <a:r>
              <a:rPr lang="fr-CA" sz="4100" dirty="0">
                <a:latin typeface="Calibri" panose="020F0502020204030204" pitchFamily="34" charset="0"/>
              </a:rPr>
              <a:t>display: 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1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4100" b="1" dirty="0">
                <a:latin typeface="Calibri" panose="020F0502020204030204" pitchFamily="34" charset="0"/>
              </a:rPr>
              <a:t>	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41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4100" dirty="0">
                <a:latin typeface="Calibri" panose="020F0502020204030204" pitchFamily="34" charset="0"/>
              </a:rPr>
              <a:t>: 5px;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4100" b="1" dirty="0">
                <a:latin typeface="Calibri" panose="020F0502020204030204" pitchFamily="34" charset="0"/>
              </a:rPr>
              <a:t>	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4100" dirty="0">
                <a:latin typeface="Calibri" panose="020F0502020204030204" pitchFamily="34" charset="0"/>
              </a:rPr>
              <a:t>: </a:t>
            </a:r>
            <a:r>
              <a:rPr lang="fr-CA" sz="4100" dirty="0" err="1">
                <a:latin typeface="Calibri" panose="020F0502020204030204" pitchFamily="34" charset="0"/>
              </a:rPr>
              <a:t>repeat</a:t>
            </a:r>
            <a:r>
              <a:rPr lang="fr-CA" sz="4100" dirty="0">
                <a:latin typeface="Calibri" panose="020F0502020204030204" pitchFamily="34" charset="0"/>
              </a:rPr>
              <a:t>(auto-fit, </a:t>
            </a:r>
            <a:r>
              <a:rPr lang="fr-CA" sz="4100" dirty="0" err="1">
                <a:latin typeface="Calibri" panose="020F0502020204030204" pitchFamily="34" charset="0"/>
              </a:rPr>
              <a:t>minmax</a:t>
            </a:r>
            <a:r>
              <a:rPr lang="fr-CA" sz="4100" dirty="0">
                <a:latin typeface="Calibri" panose="020F0502020204030204" pitchFamily="34" charset="0"/>
              </a:rPr>
              <a:t>(100px, 1fr));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4100" b="1" dirty="0">
                <a:latin typeface="Calibri" panose="020F0502020204030204" pitchFamily="34" charset="0"/>
              </a:rPr>
              <a:t>	</a:t>
            </a:r>
            <a:r>
              <a:rPr lang="fr-CA" sz="41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4100" dirty="0">
                <a:latin typeface="Calibri" panose="020F0502020204030204" pitchFamily="34" charset="0"/>
              </a:rPr>
              <a:t>: </a:t>
            </a:r>
            <a:r>
              <a:rPr lang="fr-CA" sz="4100" dirty="0" err="1">
                <a:latin typeface="Calibri" panose="020F0502020204030204" pitchFamily="34" charset="0"/>
              </a:rPr>
              <a:t>repeat</a:t>
            </a:r>
            <a:r>
              <a:rPr lang="fr-CA" sz="4100" dirty="0">
                <a:latin typeface="Calibri" panose="020F0502020204030204" pitchFamily="34" charset="0"/>
              </a:rPr>
              <a:t>(2, 100px);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fr-CA" sz="41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br>
              <a:rPr lang="fr-CA" dirty="0"/>
            </a:br>
            <a:br>
              <a:rPr lang="fr-CA" dirty="0"/>
            </a:b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5647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E49A7-5EF5-4062-86D3-74D6B178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61"/>
            <a:ext cx="10515600" cy="859826"/>
          </a:xfrm>
        </p:spPr>
        <p:txBody>
          <a:bodyPr>
            <a:normAutofit/>
          </a:bodyPr>
          <a:lstStyle/>
          <a:p>
            <a:pPr algn="ctr"/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Implicit</a:t>
            </a:r>
            <a:r>
              <a:rPr lang="fr-CA" sz="4400" dirty="0">
                <a:latin typeface="Calibri" panose="020F0502020204030204" pitchFamily="34" charset="0"/>
              </a:rPr>
              <a:t> </a:t>
            </a:r>
            <a:r>
              <a:rPr lang="fr-CA" sz="4400" dirty="0" err="1">
                <a:latin typeface="Calibri" panose="020F0502020204030204" pitchFamily="34" charset="0"/>
              </a:rPr>
              <a:t>rows</a:t>
            </a:r>
            <a:r>
              <a:rPr lang="fr-CA" sz="4400" dirty="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C26F9B-1D30-4A8E-B2DF-B690A09E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2" y="1188720"/>
            <a:ext cx="11576650" cy="54559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.container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>
                <a:latin typeface="Calibri" panose="020F0502020204030204" pitchFamily="34" charset="0"/>
              </a:rPr>
              <a:t>display: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3200" dirty="0">
                <a:latin typeface="Calibri" panose="020F0502020204030204" pitchFamily="34" charset="0"/>
              </a:rPr>
              <a:t>: 5px;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3200" dirty="0">
                <a:latin typeface="Calibri" panose="020F0502020204030204" pitchFamily="34" charset="0"/>
              </a:rPr>
              <a:t>: </a:t>
            </a:r>
            <a:r>
              <a:rPr lang="fr-CA" sz="3200" dirty="0" err="1">
                <a:latin typeface="Calibri" panose="020F0502020204030204" pitchFamily="34" charset="0"/>
              </a:rPr>
              <a:t>repeat</a:t>
            </a:r>
            <a:r>
              <a:rPr lang="fr-CA" sz="3200" dirty="0">
                <a:latin typeface="Calibri" panose="020F0502020204030204" pitchFamily="34" charset="0"/>
              </a:rPr>
              <a:t>(auto-</a:t>
            </a:r>
            <a:r>
              <a:rPr lang="fr-CA" sz="3200" dirty="0" err="1">
                <a:latin typeface="Calibri" panose="020F0502020204030204" pitchFamily="34" charset="0"/>
              </a:rPr>
              <a:t>fill</a:t>
            </a:r>
            <a:r>
              <a:rPr lang="fr-CA" sz="3200" dirty="0">
                <a:latin typeface="Calibri" panose="020F0502020204030204" pitchFamily="34" charset="0"/>
              </a:rPr>
              <a:t>, </a:t>
            </a:r>
            <a:r>
              <a:rPr lang="fr-CA" sz="3200" dirty="0" err="1">
                <a:latin typeface="Calibri" panose="020F0502020204030204" pitchFamily="34" charset="0"/>
              </a:rPr>
              <a:t>minmax</a:t>
            </a:r>
            <a:r>
              <a:rPr lang="fr-CA" sz="3200" dirty="0">
                <a:latin typeface="Calibri" panose="020F0502020204030204" pitchFamily="34" charset="0"/>
              </a:rPr>
              <a:t>(100px, 1fr));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b="1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-auto-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rows</a:t>
            </a:r>
            <a:r>
              <a:rPr lang="fr-CA" sz="3200" dirty="0">
                <a:latin typeface="Calibri" panose="020F0502020204030204" pitchFamily="34" charset="0"/>
              </a:rPr>
              <a:t>: 100px;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171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10829-D259-40CC-9EB7-377BA6FCD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52" y="2799679"/>
            <a:ext cx="8946541" cy="195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6000" dirty="0">
                <a:latin typeface="Calibri" panose="020F0502020204030204" pitchFamily="34" charset="0"/>
              </a:rPr>
              <a:t>Practice Time</a:t>
            </a:r>
          </a:p>
        </p:txBody>
      </p:sp>
    </p:spTree>
    <p:extLst>
      <p:ext uri="{BB962C8B-B14F-4D97-AF65-F5344CB8AC3E}">
        <p14:creationId xmlns:p14="http://schemas.microsoft.com/office/powerpoint/2010/main" val="377439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E8C85-A202-4E28-8822-413909FC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66"/>
            <a:ext cx="10515600" cy="95753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justify</a:t>
            </a:r>
            <a:r>
              <a:rPr lang="en-US" sz="4400" dirty="0">
                <a:latin typeface="Calibri" panose="020F0502020204030204" pitchFamily="34" charset="0"/>
              </a:rPr>
              <a:t>-items and </a:t>
            </a:r>
            <a:r>
              <a:rPr lang="en-US" sz="4400" dirty="0">
                <a:solidFill>
                  <a:srgbClr val="00B0F0"/>
                </a:solidFill>
                <a:latin typeface="Calibri" panose="020F0502020204030204" pitchFamily="34" charset="0"/>
              </a:rPr>
              <a:t>align</a:t>
            </a:r>
            <a:r>
              <a:rPr lang="en-US" sz="4400" dirty="0">
                <a:latin typeface="Calibri" panose="020F0502020204030204" pitchFamily="34" charset="0"/>
              </a:rPr>
              <a:t>-items</a:t>
            </a:r>
            <a:endParaRPr lang="fr-CA" sz="4400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ABBCD-8F64-4348-8846-2D6065022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792" y="1207697"/>
            <a:ext cx="6038491" cy="5400137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.container {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	</a:t>
            </a:r>
            <a:r>
              <a:rPr lang="fr-CA" sz="8000" dirty="0" err="1">
                <a:latin typeface="Calibri" panose="020F0502020204030204" pitchFamily="34" charset="0"/>
              </a:rPr>
              <a:t>height</a:t>
            </a:r>
            <a:r>
              <a:rPr lang="fr-CA" sz="8000" dirty="0">
                <a:latin typeface="Calibri" panose="020F0502020204030204" pitchFamily="34" charset="0"/>
              </a:rPr>
              <a:t>: 100%; 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	display: 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8000" dirty="0">
                <a:latin typeface="Calibri" panose="020F0502020204030204" pitchFamily="34" charset="0"/>
              </a:rPr>
              <a:t>;</a:t>
            </a:r>
          </a:p>
          <a:p>
            <a:pPr marL="0" lvl="0" indent="0">
              <a:buNone/>
            </a:pP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grid</a:t>
            </a: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-gap</a:t>
            </a:r>
            <a:r>
              <a:rPr lang="fr-CA" sz="8000" dirty="0">
                <a:latin typeface="Calibri" panose="020F0502020204030204" pitchFamily="34" charset="0"/>
              </a:rPr>
              <a:t>: 3px;</a:t>
            </a:r>
          </a:p>
          <a:p>
            <a:pPr marL="0" lvl="0" indent="0">
              <a:buNone/>
            </a:pP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grid-template-columns</a:t>
            </a:r>
            <a:r>
              <a:rPr lang="fr-CA" sz="8000" dirty="0">
                <a:latin typeface="Calibri" panose="020F0502020204030204" pitchFamily="34" charset="0"/>
              </a:rPr>
              <a:t>: </a:t>
            </a:r>
            <a:r>
              <a:rPr lang="fr-CA" sz="8000" dirty="0" err="1">
                <a:latin typeface="Calibri" panose="020F0502020204030204" pitchFamily="34" charset="0"/>
              </a:rPr>
              <a:t>repeat</a:t>
            </a:r>
            <a:r>
              <a:rPr lang="fr-CA" sz="8000" dirty="0">
                <a:latin typeface="Calibri" panose="020F0502020204030204" pitchFamily="34" charset="0"/>
              </a:rPr>
              <a:t>(12, 1fr);</a:t>
            </a:r>
          </a:p>
          <a:p>
            <a:pPr marL="0" lvl="0" indent="0">
              <a:buNone/>
            </a:pP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grid-template-rows</a:t>
            </a:r>
            <a:r>
              <a:rPr lang="fr-CA" sz="8000" dirty="0">
                <a:latin typeface="Calibri" panose="020F0502020204030204" pitchFamily="34" charset="0"/>
              </a:rPr>
              <a:t>: 40px auto 40px;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	//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justify</a:t>
            </a: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-items</a:t>
            </a:r>
            <a:r>
              <a:rPr lang="fr-CA" sz="8000" dirty="0">
                <a:latin typeface="Calibri" panose="020F0502020204030204" pitchFamily="34" charset="0"/>
              </a:rPr>
              <a:t>: center/ start/ end, 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	//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align</a:t>
            </a: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-items</a:t>
            </a:r>
            <a:r>
              <a:rPr lang="fr-CA" sz="8000" dirty="0">
                <a:latin typeface="Calibri" panose="020F0502020204030204" pitchFamily="34" charset="0"/>
              </a:rPr>
              <a:t>: center/ start/ end, 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}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.header {</a:t>
            </a:r>
          </a:p>
          <a:p>
            <a:pPr marL="0" lvl="0" indent="0">
              <a:buNone/>
            </a:pPr>
            <a:r>
              <a:rPr lang="fr-CA" sz="80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0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8000" dirty="0">
                <a:latin typeface="Calibri" panose="020F0502020204030204" pitchFamily="34" charset="0"/>
              </a:rPr>
              <a:t>: 1 / -1;</a:t>
            </a:r>
          </a:p>
          <a:p>
            <a:pPr marL="0" lvl="0" indent="0">
              <a:buNone/>
            </a:pPr>
            <a:r>
              <a:rPr lang="fr-CA" sz="80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41EF5D-0998-4083-895A-7CDF177A7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581" y="1207697"/>
            <a:ext cx="5342627" cy="5632048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.menu {</a:t>
            </a:r>
          </a:p>
          <a:p>
            <a:pPr marL="0" lvl="0" indent="0">
              <a:buNone/>
            </a:pPr>
            <a:r>
              <a:rPr lang="fr-CA" sz="8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8600" b="1" dirty="0">
                <a:latin typeface="Calibri" panose="020F0502020204030204" pitchFamily="34" charset="0"/>
              </a:rPr>
              <a:t>: </a:t>
            </a:r>
            <a:r>
              <a:rPr lang="fr-CA" sz="8600" dirty="0">
                <a:latin typeface="Calibri" panose="020F0502020204030204" pitchFamily="34" charset="0"/>
              </a:rPr>
              <a:t>1 / 3;}</a:t>
            </a:r>
          </a:p>
          <a:p>
            <a:pPr lvl="0"/>
            <a:endParaRPr lang="fr-CA" sz="8600" dirty="0">
              <a:latin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.content {</a:t>
            </a:r>
          </a:p>
          <a:p>
            <a:pPr marL="0" lvl="0" indent="0">
              <a:buNone/>
            </a:pPr>
            <a:r>
              <a:rPr lang="fr-CA" sz="8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8600" dirty="0">
                <a:latin typeface="Calibri" panose="020F0502020204030204" pitchFamily="34" charset="0"/>
              </a:rPr>
              <a:t>: 3 / -1;</a:t>
            </a:r>
          </a:p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	// </a:t>
            </a:r>
            <a:r>
              <a:rPr lang="fr-CA" sz="8600" dirty="0" err="1">
                <a:solidFill>
                  <a:srgbClr val="00B0F0"/>
                </a:solidFill>
                <a:latin typeface="Calibri" panose="020F0502020204030204" pitchFamily="34" charset="0"/>
              </a:rPr>
              <a:t>justify</a:t>
            </a:r>
            <a:r>
              <a:rPr lang="fr-CA" sz="8600" dirty="0">
                <a:solidFill>
                  <a:srgbClr val="00B0F0"/>
                </a:solidFill>
                <a:latin typeface="Calibri" panose="020F0502020204030204" pitchFamily="34" charset="0"/>
              </a:rPr>
              <a:t>-self</a:t>
            </a:r>
            <a:r>
              <a:rPr lang="fr-CA" sz="8600" dirty="0">
                <a:latin typeface="Calibri" panose="020F0502020204030204" pitchFamily="34" charset="0"/>
              </a:rPr>
              <a:t>: center;</a:t>
            </a:r>
          </a:p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 	// </a:t>
            </a:r>
            <a:r>
              <a:rPr lang="fr-CA" sz="8600" dirty="0" err="1">
                <a:solidFill>
                  <a:srgbClr val="00B0F0"/>
                </a:solidFill>
                <a:latin typeface="Calibri" panose="020F0502020204030204" pitchFamily="34" charset="0"/>
              </a:rPr>
              <a:t>align</a:t>
            </a:r>
            <a:r>
              <a:rPr lang="fr-CA" sz="8600" dirty="0">
                <a:solidFill>
                  <a:srgbClr val="00B0F0"/>
                </a:solidFill>
                <a:latin typeface="Calibri" panose="020F0502020204030204" pitchFamily="34" charset="0"/>
              </a:rPr>
              <a:t>-self</a:t>
            </a:r>
            <a:r>
              <a:rPr lang="fr-CA" sz="8600" dirty="0">
                <a:latin typeface="Calibri" panose="020F0502020204030204" pitchFamily="34" charset="0"/>
              </a:rPr>
              <a:t>: end;</a:t>
            </a:r>
          </a:p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}</a:t>
            </a:r>
          </a:p>
          <a:p>
            <a:pPr marL="0" lvl="0" indent="0">
              <a:buNone/>
            </a:pPr>
            <a:br>
              <a:rPr lang="fr-CA" sz="8600" dirty="0">
                <a:latin typeface="Calibri" panose="020F0502020204030204" pitchFamily="34" charset="0"/>
              </a:rPr>
            </a:br>
            <a:r>
              <a:rPr lang="fr-CA" sz="8600" dirty="0">
                <a:latin typeface="Calibri" panose="020F0502020204030204" pitchFamily="34" charset="0"/>
              </a:rPr>
              <a:t>.</a:t>
            </a:r>
            <a:r>
              <a:rPr lang="fr-CA" sz="8600" dirty="0" err="1">
                <a:latin typeface="Calibri" panose="020F0502020204030204" pitchFamily="34" charset="0"/>
              </a:rPr>
              <a:t>footer</a:t>
            </a:r>
            <a:r>
              <a:rPr lang="fr-CA" sz="8600" dirty="0">
                <a:latin typeface="Calibri" panose="020F0502020204030204" pitchFamily="34" charset="0"/>
              </a:rPr>
              <a:t> {</a:t>
            </a:r>
          </a:p>
          <a:p>
            <a:pPr marL="0" lvl="0" indent="0">
              <a:buNone/>
            </a:pPr>
            <a:r>
              <a:rPr lang="fr-CA" sz="8600" dirty="0">
                <a:solidFill>
                  <a:srgbClr val="00B0F0"/>
                </a:solidFill>
                <a:latin typeface="Calibri" panose="020F0502020204030204" pitchFamily="34" charset="0"/>
              </a:rPr>
              <a:t>	</a:t>
            </a:r>
            <a:r>
              <a:rPr lang="fr-CA" sz="8600" dirty="0" err="1">
                <a:solidFill>
                  <a:srgbClr val="00B0F0"/>
                </a:solidFill>
                <a:latin typeface="Calibri" panose="020F0502020204030204" pitchFamily="34" charset="0"/>
              </a:rPr>
              <a:t>grid-column</a:t>
            </a:r>
            <a:r>
              <a:rPr lang="fr-CA" sz="8600" dirty="0">
                <a:latin typeface="Calibri" panose="020F0502020204030204" pitchFamily="34" charset="0"/>
              </a:rPr>
              <a:t>: 1 / -1;</a:t>
            </a:r>
          </a:p>
          <a:p>
            <a:pPr marL="0" lvl="0" indent="0">
              <a:buNone/>
            </a:pPr>
            <a:r>
              <a:rPr lang="fr-CA" sz="8600" dirty="0">
                <a:latin typeface="Calibri" panose="020F0502020204030204" pitchFamily="34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24708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171</Words>
  <Application>Microsoft Office PowerPoint</Application>
  <PresentationFormat>Grand écran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Introduction  CSS Grid</vt:lpstr>
      <vt:lpstr>Your first grid </vt:lpstr>
      <vt:lpstr>Fraction units and repeat </vt:lpstr>
      <vt:lpstr>Positioning items </vt:lpstr>
      <vt:lpstr>Template areas </vt:lpstr>
      <vt:lpstr>Auto-fit and minmax </vt:lpstr>
      <vt:lpstr>Implicit rows </vt:lpstr>
      <vt:lpstr>Présentation PowerPoint</vt:lpstr>
      <vt:lpstr>justify-items and align-items</vt:lpstr>
      <vt:lpstr>Image grid</vt:lpstr>
      <vt:lpstr>Grid vs. Flexbox</vt:lpstr>
      <vt:lpstr>Grid vs. Flexbox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creator>Amadou Seydou, Bachir</dc:creator>
  <cp:lastModifiedBy>Amadou Seydou, Bachir</cp:lastModifiedBy>
  <cp:revision>102</cp:revision>
  <dcterms:created xsi:type="dcterms:W3CDTF">2019-12-05T17:06:11Z</dcterms:created>
  <dcterms:modified xsi:type="dcterms:W3CDTF">2019-12-31T15:04:14Z</dcterms:modified>
</cp:coreProperties>
</file>