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308" r:id="rId17"/>
    <p:sldId id="309" r:id="rId18"/>
    <p:sldId id="310" r:id="rId19"/>
    <p:sldId id="311" r:id="rId20"/>
    <p:sldId id="323" r:id="rId21"/>
    <p:sldId id="324" r:id="rId22"/>
    <p:sldId id="325" r:id="rId23"/>
    <p:sldId id="327" r:id="rId24"/>
    <p:sldId id="328" r:id="rId25"/>
    <p:sldId id="326" r:id="rId26"/>
    <p:sldId id="281" r:id="rId27"/>
    <p:sldId id="329" r:id="rId28"/>
    <p:sldId id="285" r:id="rId29"/>
    <p:sldId id="284" r:id="rId30"/>
    <p:sldId id="280" r:id="rId31"/>
    <p:sldId id="283" r:id="rId32"/>
    <p:sldId id="25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3" d="100"/>
          <a:sy n="63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5E7076-D8E0-4CB7-835E-59920DE12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192" y="1889759"/>
            <a:ext cx="8946541" cy="25146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sz="6000" dirty="0">
                <a:latin typeface="Calibri" panose="020F0502020204030204" pitchFamily="34" charset="0"/>
              </a:rPr>
              <a:t>JavaScript Variables</a:t>
            </a:r>
          </a:p>
        </p:txBody>
      </p:sp>
    </p:spTree>
    <p:extLst>
      <p:ext uri="{BB962C8B-B14F-4D97-AF65-F5344CB8AC3E}">
        <p14:creationId xmlns:p14="http://schemas.microsoft.com/office/powerpoint/2010/main" val="1823700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52F4E7-B228-4C64-AC3A-2D6F1B49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117438"/>
            <a:ext cx="9404723" cy="796962"/>
          </a:xfrm>
        </p:spPr>
        <p:txBody>
          <a:bodyPr/>
          <a:lstStyle/>
          <a:p>
            <a:pPr algn="ctr"/>
            <a:r>
              <a:rPr lang="fr-FR" sz="4400" dirty="0">
                <a:latin typeface="Calibri" panose="020F0502020204030204" pitchFamily="34" charset="0"/>
              </a:rPr>
              <a:t>Data types(String)</a:t>
            </a:r>
            <a:endParaRPr lang="fr-CA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380718-9BAD-4CC8-8941-EE33EF2D4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" y="914400"/>
            <a:ext cx="11719560" cy="56083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3200" dirty="0">
                <a:latin typeface="Calibri" panose="020F0502020204030204" pitchFamily="34" charset="0"/>
              </a:rPr>
              <a:t>A string in JavaScript </a:t>
            </a:r>
            <a:r>
              <a:rPr lang="fr-FR" sz="3200" dirty="0">
                <a:solidFill>
                  <a:srgbClr val="92D050"/>
                </a:solidFill>
                <a:latin typeface="Calibri" panose="020F0502020204030204" pitchFamily="34" charset="0"/>
              </a:rPr>
              <a:t>must </a:t>
            </a:r>
            <a:r>
              <a:rPr lang="fr-FR" sz="3200" dirty="0" err="1">
                <a:solidFill>
                  <a:srgbClr val="92D050"/>
                </a:solidFill>
                <a:latin typeface="Calibri" panose="020F0502020204030204" pitchFamily="34" charset="0"/>
              </a:rPr>
              <a:t>be</a:t>
            </a:r>
            <a:r>
              <a:rPr lang="fr-FR" sz="3200" dirty="0">
                <a:solidFill>
                  <a:srgbClr val="92D050"/>
                </a:solidFill>
                <a:latin typeface="Calibri" panose="020F0502020204030204" pitchFamily="34" charset="0"/>
              </a:rPr>
              <a:t> </a:t>
            </a:r>
            <a:r>
              <a:rPr lang="fr-FR" sz="3200" dirty="0" err="1">
                <a:solidFill>
                  <a:srgbClr val="92D050"/>
                </a:solidFill>
                <a:latin typeface="Calibri" panose="020F0502020204030204" pitchFamily="34" charset="0"/>
              </a:rPr>
              <a:t>surrounded</a:t>
            </a:r>
            <a:r>
              <a:rPr lang="fr-FR" sz="3200" dirty="0">
                <a:solidFill>
                  <a:srgbClr val="92D050"/>
                </a:solidFill>
                <a:latin typeface="Calibri" panose="020F0502020204030204" pitchFamily="34" charset="0"/>
              </a:rPr>
              <a:t> by </a:t>
            </a:r>
            <a:r>
              <a:rPr lang="fr-FR" sz="3200" dirty="0" err="1">
                <a:solidFill>
                  <a:srgbClr val="92D050"/>
                </a:solidFill>
                <a:latin typeface="Calibri" panose="020F0502020204030204" pitchFamily="34" charset="0"/>
              </a:rPr>
              <a:t>quotes</a:t>
            </a:r>
            <a:r>
              <a:rPr lang="fr-FR" sz="3200" dirty="0">
                <a:latin typeface="Calibri" panose="020F0502020204030204" pitchFamily="34" charset="0"/>
              </a:rPr>
              <a:t>.</a:t>
            </a:r>
          </a:p>
          <a:p>
            <a:endParaRPr lang="fr-FR" sz="3200" dirty="0">
              <a:latin typeface="Calibri" panose="020F0502020204030204" pitchFamily="34" charset="0"/>
            </a:endParaRPr>
          </a:p>
          <a:p>
            <a:r>
              <a:rPr lang="fr-FR" sz="3200" dirty="0">
                <a:latin typeface="Calibri" panose="020F0502020204030204" pitchFamily="34" charset="0"/>
              </a:rPr>
              <a:t>In JavaScript, </a:t>
            </a:r>
            <a:r>
              <a:rPr lang="fr-FR" sz="3200" dirty="0" err="1">
                <a:latin typeface="Calibri" panose="020F0502020204030204" pitchFamily="34" charset="0"/>
              </a:rPr>
              <a:t>there</a:t>
            </a:r>
            <a:r>
              <a:rPr lang="fr-FR" sz="3200" dirty="0">
                <a:latin typeface="Calibri" panose="020F0502020204030204" pitchFamily="34" charset="0"/>
              </a:rPr>
              <a:t> are 3 types of </a:t>
            </a:r>
            <a:r>
              <a:rPr lang="fr-FR" sz="3200" dirty="0" err="1">
                <a:latin typeface="Calibri" panose="020F0502020204030204" pitchFamily="34" charset="0"/>
              </a:rPr>
              <a:t>quotes</a:t>
            </a:r>
            <a:r>
              <a:rPr lang="fr-FR" sz="3200" dirty="0">
                <a:latin typeface="Calibri" panose="020F0502020204030204" pitchFamily="34" charset="0"/>
              </a:rPr>
              <a:t>.</a:t>
            </a:r>
          </a:p>
          <a:p>
            <a:endParaRPr lang="fr-FR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3200" dirty="0">
                <a:latin typeface="Calibri" panose="020F0502020204030204" pitchFamily="34" charset="0"/>
              </a:rPr>
              <a:t>Double </a:t>
            </a:r>
            <a:r>
              <a:rPr lang="fr-FR" sz="3200" dirty="0" err="1">
                <a:latin typeface="Calibri" panose="020F0502020204030204" pitchFamily="34" charset="0"/>
              </a:rPr>
              <a:t>quotes</a:t>
            </a:r>
            <a:r>
              <a:rPr lang="fr-FR" sz="3200" dirty="0">
                <a:latin typeface="Calibri" panose="020F0502020204030204" pitchFamily="34" charset="0"/>
              </a:rPr>
              <a:t>: </a:t>
            </a:r>
            <a:r>
              <a:rPr lang="fr-FR" sz="3200" dirty="0">
                <a:solidFill>
                  <a:srgbClr val="00B0F0"/>
                </a:solidFill>
                <a:latin typeface="Calibri" panose="020F0502020204030204" pitchFamily="34" charset="0"/>
              </a:rPr>
              <a:t>"</a:t>
            </a:r>
            <a:r>
              <a:rPr lang="fr-FR" sz="3200" dirty="0">
                <a:latin typeface="Calibri" panose="020F0502020204030204" pitchFamily="34" charset="0"/>
              </a:rPr>
              <a:t>Hello</a:t>
            </a:r>
            <a:r>
              <a:rPr lang="fr-FR" sz="3200" dirty="0">
                <a:solidFill>
                  <a:srgbClr val="00B0F0"/>
                </a:solidFill>
                <a:latin typeface="Calibri" panose="020F0502020204030204" pitchFamily="34" charset="0"/>
              </a:rPr>
              <a:t>"</a:t>
            </a:r>
            <a:r>
              <a:rPr lang="fr-FR" sz="3200" dirty="0">
                <a:latin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fr-FR" sz="3200" dirty="0">
                <a:latin typeface="Calibri" panose="020F0502020204030204" pitchFamily="34" charset="0"/>
              </a:rPr>
              <a:t>Single </a:t>
            </a:r>
            <a:r>
              <a:rPr lang="fr-FR" sz="3200" dirty="0" err="1">
                <a:latin typeface="Calibri" panose="020F0502020204030204" pitchFamily="34" charset="0"/>
              </a:rPr>
              <a:t>quotes</a:t>
            </a:r>
            <a:r>
              <a:rPr lang="fr-FR" sz="3200" dirty="0">
                <a:latin typeface="Calibri" panose="020F0502020204030204" pitchFamily="34" charset="0"/>
              </a:rPr>
              <a:t>: </a:t>
            </a:r>
            <a:r>
              <a:rPr lang="fr-FR" sz="3200" dirty="0">
                <a:solidFill>
                  <a:srgbClr val="00B0F0"/>
                </a:solidFill>
                <a:latin typeface="Calibri" panose="020F0502020204030204" pitchFamily="34" charset="0"/>
              </a:rPr>
              <a:t>'</a:t>
            </a:r>
            <a:r>
              <a:rPr lang="fr-FR" sz="3200" dirty="0">
                <a:latin typeface="Calibri" panose="020F0502020204030204" pitchFamily="34" charset="0"/>
              </a:rPr>
              <a:t>Hello</a:t>
            </a:r>
            <a:r>
              <a:rPr lang="fr-FR" sz="3200" dirty="0">
                <a:solidFill>
                  <a:srgbClr val="00B0F0"/>
                </a:solidFill>
                <a:latin typeface="Calibri" panose="020F0502020204030204" pitchFamily="34" charset="0"/>
              </a:rPr>
              <a:t>'</a:t>
            </a:r>
            <a:r>
              <a:rPr lang="fr-FR" sz="3200" dirty="0">
                <a:latin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fr-FR" sz="3200" dirty="0" err="1">
                <a:latin typeface="Calibri" panose="020F0502020204030204" pitchFamily="34" charset="0"/>
              </a:rPr>
              <a:t>Backticks</a:t>
            </a:r>
            <a:r>
              <a:rPr lang="fr-FR" sz="3200" dirty="0">
                <a:latin typeface="Calibri" panose="020F0502020204030204" pitchFamily="34" charset="0"/>
              </a:rPr>
              <a:t>: </a:t>
            </a:r>
            <a:r>
              <a:rPr lang="fr-FR" sz="3200" dirty="0">
                <a:solidFill>
                  <a:srgbClr val="00B0F0"/>
                </a:solidFill>
                <a:latin typeface="Calibri" panose="020F0502020204030204" pitchFamily="34" charset="0"/>
              </a:rPr>
              <a:t>`</a:t>
            </a:r>
            <a:r>
              <a:rPr lang="fr-FR" sz="3200" dirty="0">
                <a:latin typeface="Calibri" panose="020F0502020204030204" pitchFamily="34" charset="0"/>
              </a:rPr>
              <a:t>Hello</a:t>
            </a:r>
            <a:r>
              <a:rPr lang="fr-FR" sz="3200" dirty="0">
                <a:solidFill>
                  <a:srgbClr val="00B0F0"/>
                </a:solidFill>
                <a:latin typeface="Calibri" panose="020F0502020204030204" pitchFamily="34" charset="0"/>
              </a:rPr>
              <a:t>`</a:t>
            </a:r>
            <a:r>
              <a:rPr lang="fr-FR" sz="3200" dirty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666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B7B18C-2C23-4A2F-8806-C5DFDDB02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180640"/>
            <a:ext cx="9404723" cy="857922"/>
          </a:xfrm>
        </p:spPr>
        <p:txBody>
          <a:bodyPr/>
          <a:lstStyle/>
          <a:p>
            <a:pPr algn="ctr"/>
            <a:r>
              <a:rPr lang="fr-FR" sz="4400" dirty="0">
                <a:latin typeface="Calibri" panose="020F0502020204030204" pitchFamily="34" charset="0"/>
              </a:rPr>
              <a:t>Data types(</a:t>
            </a:r>
            <a:r>
              <a:rPr lang="fr-FR" sz="4400" dirty="0">
                <a:solidFill>
                  <a:srgbClr val="00B0F0"/>
                </a:solidFill>
                <a:latin typeface="Calibri" panose="020F0502020204030204" pitchFamily="34" charset="0"/>
              </a:rPr>
              <a:t>Boolean</a:t>
            </a:r>
            <a:r>
              <a:rPr lang="fr-FR" sz="4400" dirty="0">
                <a:latin typeface="Calibri" panose="020F0502020204030204" pitchFamily="34" charset="0"/>
              </a:rPr>
              <a:t> (</a:t>
            </a:r>
            <a:r>
              <a:rPr lang="fr-FR" sz="4400" dirty="0" err="1">
                <a:latin typeface="Calibri" panose="020F0502020204030204" pitchFamily="34" charset="0"/>
              </a:rPr>
              <a:t>logical</a:t>
            </a:r>
            <a:r>
              <a:rPr lang="fr-FR" sz="4400" dirty="0">
                <a:latin typeface="Calibri" panose="020F0502020204030204" pitchFamily="34" charset="0"/>
              </a:rPr>
              <a:t> type))</a:t>
            </a:r>
            <a:endParaRPr lang="fr-CA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A82EE9-F74C-45D2-A98C-D1B3F4E09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280160"/>
            <a:ext cx="11430000" cy="49682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 </a:t>
            </a:r>
            <a:r>
              <a:rPr lang="en-US" sz="3200" dirty="0" err="1">
                <a:latin typeface="Calibri" panose="020F0502020204030204" pitchFamily="34" charset="0"/>
              </a:rPr>
              <a:t>boolean</a:t>
            </a:r>
            <a:r>
              <a:rPr lang="en-US" sz="3200" dirty="0">
                <a:latin typeface="Calibri" panose="020F0502020204030204" pitchFamily="34" charset="0"/>
              </a:rPr>
              <a:t> type has only two values: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true</a:t>
            </a:r>
            <a:r>
              <a:rPr lang="en-US" sz="3200" dirty="0">
                <a:latin typeface="Calibri" panose="020F0502020204030204" pitchFamily="34" charset="0"/>
              </a:rPr>
              <a:t> and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false</a:t>
            </a:r>
            <a:r>
              <a:rPr lang="en-US" sz="3200" dirty="0">
                <a:latin typeface="Calibri" panose="020F0502020204030204" pitchFamily="34" charset="0"/>
              </a:rPr>
              <a:t>.</a:t>
            </a:r>
          </a:p>
          <a:p>
            <a:r>
              <a:rPr lang="en-US" sz="3200" dirty="0">
                <a:latin typeface="Calibri" panose="020F0502020204030204" pitchFamily="34" charset="0"/>
              </a:rPr>
              <a:t>This type is commonly used to store yes/no values: true means “yes, correct”, and false means “no, incorrect”.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alibri" panose="020F0502020204030204" pitchFamily="34" charset="0"/>
              </a:rPr>
              <a:t>For instance: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let </a:t>
            </a:r>
            <a:r>
              <a:rPr lang="en-US" sz="3200" dirty="0" err="1">
                <a:latin typeface="Calibri" panose="020F0502020204030204" pitchFamily="34" charset="0"/>
              </a:rPr>
              <a:t>nameFieldChecked</a:t>
            </a:r>
            <a:r>
              <a:rPr lang="en-US" sz="3200" dirty="0">
                <a:latin typeface="Calibri" panose="020F0502020204030204" pitchFamily="34" charset="0"/>
              </a:rPr>
              <a:t> = true; // yes, name field is checked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let </a:t>
            </a:r>
            <a:r>
              <a:rPr lang="en-US" sz="3200" dirty="0" err="1">
                <a:latin typeface="Calibri" panose="020F0502020204030204" pitchFamily="34" charset="0"/>
              </a:rPr>
              <a:t>ageFieldChecked</a:t>
            </a:r>
            <a:r>
              <a:rPr lang="en-US" sz="3200" dirty="0">
                <a:latin typeface="Calibri" panose="020F0502020204030204" pitchFamily="34" charset="0"/>
              </a:rPr>
              <a:t> = false; // no, age field is not checked</a:t>
            </a:r>
            <a:endParaRPr lang="fr-FR" sz="3200" dirty="0">
              <a:latin typeface="Calibri" panose="020F0502020204030204" pitchFamily="34" charset="0"/>
            </a:endParaRPr>
          </a:p>
          <a:p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237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84EEE2-02A3-4B5B-8B08-2ECE7ABFA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318" y="0"/>
            <a:ext cx="9404723" cy="710902"/>
          </a:xfrm>
        </p:spPr>
        <p:txBody>
          <a:bodyPr/>
          <a:lstStyle/>
          <a:p>
            <a:pPr algn="ctr"/>
            <a:r>
              <a:rPr lang="fr-FR" sz="4400" dirty="0">
                <a:latin typeface="Calibri" panose="020F0502020204030204" pitchFamily="34" charset="0"/>
              </a:rPr>
              <a:t>Data types(</a:t>
            </a:r>
            <a:r>
              <a:rPr lang="fr-FR" sz="4400" dirty="0" err="1">
                <a:solidFill>
                  <a:srgbClr val="00B0F0"/>
                </a:solidFill>
                <a:latin typeface="Calibri" panose="020F0502020204030204" pitchFamily="34" charset="0"/>
              </a:rPr>
              <a:t>null</a:t>
            </a:r>
            <a:r>
              <a:rPr lang="fr-FR" sz="4400" dirty="0">
                <a:latin typeface="Calibri" panose="020F0502020204030204" pitchFamily="34" charset="0"/>
              </a:rPr>
              <a:t> value)</a:t>
            </a:r>
            <a:endParaRPr lang="fr-CA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F3CD89-CE1C-4F48-88FC-1EA492418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" y="822960"/>
            <a:ext cx="11643360" cy="58620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The special null value does not belong to any of the types described above.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It forms a separate type of its own which contains only the null value:</a:t>
            </a: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</a:rPr>
              <a:t>let age = null;</a:t>
            </a:r>
          </a:p>
          <a:p>
            <a:r>
              <a:rPr lang="en-US" sz="2800" dirty="0">
                <a:latin typeface="Calibri" panose="020F0502020204030204" pitchFamily="34" charset="0"/>
              </a:rPr>
              <a:t>In JavaScript, null is not a “reference to a non-existing object” or a “null pointer” like in some other languages.</a:t>
            </a:r>
          </a:p>
          <a:p>
            <a:endParaRPr lang="en-US" sz="2800" dirty="0">
              <a:latin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</a:rPr>
              <a:t>It’s just a special value which represents “nothing”, “empty” or “value unknown”.</a:t>
            </a:r>
          </a:p>
          <a:p>
            <a:r>
              <a:rPr lang="en-US" sz="2800" dirty="0">
                <a:latin typeface="Calibri" panose="020F0502020204030204" pitchFamily="34" charset="0"/>
              </a:rPr>
              <a:t>The code above states that age is unknown or empty for some reason</a:t>
            </a:r>
            <a:endParaRPr lang="fr-FR" sz="2800" dirty="0">
              <a:latin typeface="Calibri" panose="020F0502020204030204" pitchFamily="34" charset="0"/>
            </a:endParaRPr>
          </a:p>
          <a:p>
            <a:endParaRPr lang="fr-CA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285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25B58-655B-40C3-AD9C-2C1E5BFC2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1" y="285078"/>
            <a:ext cx="9404723" cy="949362"/>
          </a:xfrm>
        </p:spPr>
        <p:txBody>
          <a:bodyPr/>
          <a:lstStyle/>
          <a:p>
            <a:pPr algn="ctr"/>
            <a:r>
              <a:rPr lang="fr-FR" sz="4400" dirty="0">
                <a:latin typeface="Calibri" panose="020F0502020204030204" pitchFamily="34" charset="0"/>
              </a:rPr>
              <a:t>Data types(</a:t>
            </a:r>
            <a:r>
              <a:rPr lang="fr-FR" sz="4400" dirty="0">
                <a:solidFill>
                  <a:srgbClr val="00B0F0"/>
                </a:solidFill>
                <a:latin typeface="Calibri" panose="020F0502020204030204" pitchFamily="34" charset="0"/>
              </a:rPr>
              <a:t>undefined</a:t>
            </a:r>
            <a:r>
              <a:rPr lang="fr-FR" sz="4400" dirty="0">
                <a:latin typeface="Calibri" panose="020F0502020204030204" pitchFamily="34" charset="0"/>
              </a:rPr>
              <a:t> value)</a:t>
            </a:r>
            <a:endParaRPr lang="fr-CA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0489FE-EBE1-4108-A96E-D2B96CE82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645" y="1558963"/>
            <a:ext cx="11028710" cy="5013959"/>
          </a:xfrm>
        </p:spPr>
        <p:txBody>
          <a:bodyPr/>
          <a:lstStyle/>
          <a:p>
            <a:r>
              <a:rPr lang="en-US" sz="3200" dirty="0">
                <a:latin typeface="Calibri" panose="020F0502020204030204" pitchFamily="34" charset="0"/>
              </a:rPr>
              <a:t>The special value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undefined</a:t>
            </a:r>
            <a:r>
              <a:rPr lang="en-US" sz="3200" dirty="0">
                <a:latin typeface="Calibri" panose="020F0502020204030204" pitchFamily="34" charset="0"/>
              </a:rPr>
              <a:t> also stands apart. It makes a type of its own, just like null.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The meaning of undefined is “</a:t>
            </a: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value is not assigned</a:t>
            </a:r>
            <a:r>
              <a:rPr lang="en-US" sz="3200" dirty="0">
                <a:latin typeface="Calibri" panose="020F0502020204030204" pitchFamily="34" charset="0"/>
              </a:rPr>
              <a:t>”.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If a variable is declared, but not assigned, then its value is undefined:</a:t>
            </a:r>
          </a:p>
          <a:p>
            <a:endParaRPr lang="en-US" sz="2400" dirty="0">
              <a:latin typeface="Calibri" panose="020F0502020204030204" pitchFamily="34" charset="0"/>
            </a:endParaRPr>
          </a:p>
          <a:p>
            <a:endParaRPr lang="fr-FR" sz="1050" dirty="0">
              <a:latin typeface="Calibri" panose="020F0502020204030204" pitchFamily="34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73010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D3AF1D-D6C8-4793-8B5C-B5D1F040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143" y="315558"/>
            <a:ext cx="9404723" cy="934122"/>
          </a:xfrm>
        </p:spPr>
        <p:txBody>
          <a:bodyPr/>
          <a:lstStyle/>
          <a:p>
            <a:pPr algn="ctr"/>
            <a:r>
              <a:rPr lang="fr-FR" sz="4400" dirty="0">
                <a:latin typeface="Calibri" panose="020F0502020204030204" pitchFamily="34" charset="0"/>
              </a:rPr>
              <a:t>Data types(</a:t>
            </a:r>
            <a:r>
              <a:rPr lang="fr-FR" sz="4400" dirty="0">
                <a:solidFill>
                  <a:srgbClr val="00B0F0"/>
                </a:solidFill>
                <a:latin typeface="Calibri" panose="020F0502020204030204" pitchFamily="34" charset="0"/>
              </a:rPr>
              <a:t>undefined</a:t>
            </a:r>
            <a:r>
              <a:rPr lang="fr-FR" sz="4400" dirty="0">
                <a:latin typeface="Calibri" panose="020F0502020204030204" pitchFamily="34" charset="0"/>
              </a:rPr>
              <a:t>) continues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C29D74-C22B-42A4-9DF0-3A0FB92C2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17320"/>
            <a:ext cx="10586750" cy="5288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let x;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alert(x); // shows "undefined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Technically, it is possible to assign undefined to any variable: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let x = 123;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x = undefined;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alert(x); // "undefined"</a:t>
            </a:r>
            <a:endParaRPr lang="fr-CA" sz="3200" dirty="0">
              <a:latin typeface="Calibri" panose="020F0502020204030204" pitchFamily="34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49936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709C48-CCE5-47C7-B72F-6D27BA60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63" y="285078"/>
            <a:ext cx="9404723" cy="873162"/>
          </a:xfrm>
        </p:spPr>
        <p:txBody>
          <a:bodyPr/>
          <a:lstStyle/>
          <a:p>
            <a:pPr algn="ctr"/>
            <a:r>
              <a:rPr lang="fr-FR" sz="4400" dirty="0">
                <a:latin typeface="Calibri" panose="020F0502020204030204" pitchFamily="34" charset="0"/>
              </a:rPr>
              <a:t>Operators</a:t>
            </a:r>
            <a:endParaRPr lang="fr-CA" sz="4400" dirty="0">
              <a:latin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90DC65-73BD-418E-8B94-5506F722D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93520"/>
            <a:ext cx="10601990" cy="475487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Assign values to variables and add them together: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var x = 5;         // assign the value 5 to x</a:t>
            </a:r>
            <a:br>
              <a:rPr lang="en-US" sz="3200" dirty="0">
                <a:latin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</a:rPr>
              <a:t>var y = 2;         // assign the value 2 to y</a:t>
            </a:r>
            <a:br>
              <a:rPr lang="en-US" sz="3200" dirty="0">
                <a:latin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</a:rPr>
              <a:t>var z = x + y;     // assign the value 7 to z (x + y)</a:t>
            </a:r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278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B4B99-F4F8-4F75-B91C-F806F6DF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695" y="13000"/>
            <a:ext cx="9686609" cy="736002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JavaScript Arithmetic Operators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B6CFCC-51B3-4678-A346-98253C35C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39" y="749002"/>
            <a:ext cx="11551920" cy="5987078"/>
          </a:xfrm>
        </p:spPr>
        <p:txBody>
          <a:bodyPr>
            <a:noAutofit/>
          </a:bodyPr>
          <a:lstStyle/>
          <a:p>
            <a:r>
              <a:rPr lang="fr-CA" sz="2800" dirty="0">
                <a:latin typeface="Calibri" panose="020F0502020204030204" pitchFamily="34" charset="0"/>
              </a:rPr>
              <a:t>Arithmetic </a:t>
            </a:r>
            <a:r>
              <a:rPr lang="fr-CA" sz="2800" dirty="0" err="1">
                <a:latin typeface="Calibri" panose="020F0502020204030204" pitchFamily="34" charset="0"/>
              </a:rPr>
              <a:t>operators</a:t>
            </a:r>
            <a:r>
              <a:rPr lang="fr-CA" sz="2800" dirty="0">
                <a:latin typeface="Calibri" panose="020F0502020204030204" pitchFamily="34" charset="0"/>
              </a:rPr>
              <a:t> </a:t>
            </a:r>
            <a:r>
              <a:rPr lang="fr-CA" sz="2800" dirty="0" err="1">
                <a:latin typeface="Calibri" panose="020F0502020204030204" pitchFamily="34" charset="0"/>
              </a:rPr>
              <a:t>perform</a:t>
            </a:r>
            <a:r>
              <a:rPr lang="fr-CA" sz="2800" dirty="0">
                <a:latin typeface="Calibri" panose="020F0502020204030204" pitchFamily="34" charset="0"/>
              </a:rPr>
              <a:t> </a:t>
            </a:r>
            <a:r>
              <a:rPr lang="fr-CA" sz="2800" dirty="0" err="1">
                <a:latin typeface="Calibri" panose="020F0502020204030204" pitchFamily="34" charset="0"/>
              </a:rPr>
              <a:t>arithmetic</a:t>
            </a:r>
            <a:r>
              <a:rPr lang="fr-CA" sz="2800" dirty="0">
                <a:latin typeface="Calibri" panose="020F0502020204030204" pitchFamily="34" charset="0"/>
              </a:rPr>
              <a:t> on </a:t>
            </a:r>
            <a:r>
              <a:rPr lang="fr-CA" sz="2800" dirty="0" err="1">
                <a:latin typeface="Calibri" panose="020F0502020204030204" pitchFamily="34" charset="0"/>
              </a:rPr>
              <a:t>numbers</a:t>
            </a:r>
            <a:r>
              <a:rPr lang="fr-CA" sz="2800" dirty="0">
                <a:latin typeface="Calibri" panose="020F0502020204030204" pitchFamily="34" charset="0"/>
              </a:rPr>
              <a:t> (</a:t>
            </a:r>
            <a:r>
              <a:rPr lang="fr-CA" sz="2800" dirty="0" err="1">
                <a:latin typeface="Calibri" panose="020F0502020204030204" pitchFamily="34" charset="0"/>
              </a:rPr>
              <a:t>literals</a:t>
            </a:r>
            <a:r>
              <a:rPr lang="fr-CA" sz="2800" dirty="0">
                <a:latin typeface="Calibri" panose="020F0502020204030204" pitchFamily="34" charset="0"/>
              </a:rPr>
              <a:t> or variables).</a:t>
            </a:r>
          </a:p>
          <a:p>
            <a:endParaRPr lang="fr-CA" sz="2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CA" sz="2800" dirty="0">
                <a:latin typeface="Calibri" panose="020F0502020204030204" pitchFamily="34" charset="0"/>
              </a:rPr>
              <a:t>Operator			Description</a:t>
            </a:r>
          </a:p>
          <a:p>
            <a:r>
              <a:rPr lang="fr-CA" sz="2800" dirty="0">
                <a:solidFill>
                  <a:srgbClr val="00B0F0"/>
                </a:solidFill>
                <a:latin typeface="Calibri" panose="020F0502020204030204" pitchFamily="34" charset="0"/>
              </a:rPr>
              <a:t>+</a:t>
            </a:r>
            <a:r>
              <a:rPr lang="fr-CA" sz="2800" dirty="0">
                <a:latin typeface="Calibri" panose="020F0502020204030204" pitchFamily="34" charset="0"/>
              </a:rPr>
              <a:t>				Addition</a:t>
            </a:r>
          </a:p>
          <a:p>
            <a:r>
              <a:rPr lang="fr-CA" sz="2800" dirty="0">
                <a:solidFill>
                  <a:srgbClr val="00B0F0"/>
                </a:solidFill>
                <a:latin typeface="Calibri" panose="020F0502020204030204" pitchFamily="34" charset="0"/>
              </a:rPr>
              <a:t>-	</a:t>
            </a:r>
            <a:r>
              <a:rPr lang="fr-CA" sz="2800" dirty="0">
                <a:latin typeface="Calibri" panose="020F0502020204030204" pitchFamily="34" charset="0"/>
              </a:rPr>
              <a:t>				Subtraction</a:t>
            </a:r>
          </a:p>
          <a:p>
            <a:r>
              <a:rPr lang="fr-CA" sz="2800" dirty="0">
                <a:solidFill>
                  <a:srgbClr val="00B0F0"/>
                </a:solidFill>
                <a:latin typeface="Calibri" panose="020F0502020204030204" pitchFamily="34" charset="0"/>
              </a:rPr>
              <a:t>*	</a:t>
            </a:r>
            <a:r>
              <a:rPr lang="fr-CA" sz="2800" dirty="0">
                <a:latin typeface="Calibri" panose="020F0502020204030204" pitchFamily="34" charset="0"/>
              </a:rPr>
              <a:t>			Multiplication</a:t>
            </a:r>
          </a:p>
          <a:p>
            <a:r>
              <a:rPr lang="fr-CA" sz="2800" dirty="0">
                <a:solidFill>
                  <a:srgbClr val="00B0F0"/>
                </a:solidFill>
                <a:latin typeface="Calibri" panose="020F0502020204030204" pitchFamily="34" charset="0"/>
              </a:rPr>
              <a:t>**</a:t>
            </a:r>
            <a:r>
              <a:rPr lang="fr-CA" sz="2800" dirty="0">
                <a:latin typeface="Calibri" panose="020F0502020204030204" pitchFamily="34" charset="0"/>
              </a:rPr>
              <a:t>				Exponentiation (ES2016)</a:t>
            </a:r>
          </a:p>
          <a:p>
            <a:r>
              <a:rPr lang="fr-CA" sz="2800" dirty="0">
                <a:solidFill>
                  <a:srgbClr val="00B0F0"/>
                </a:solidFill>
                <a:latin typeface="Calibri" panose="020F0502020204030204" pitchFamily="34" charset="0"/>
              </a:rPr>
              <a:t>/</a:t>
            </a:r>
            <a:r>
              <a:rPr lang="fr-CA" sz="2800" dirty="0">
                <a:latin typeface="Calibri" panose="020F0502020204030204" pitchFamily="34" charset="0"/>
              </a:rPr>
              <a:t>				Division</a:t>
            </a:r>
          </a:p>
          <a:p>
            <a:r>
              <a:rPr lang="fr-CA" sz="2800" dirty="0">
                <a:solidFill>
                  <a:srgbClr val="00B0F0"/>
                </a:solidFill>
                <a:latin typeface="Calibri" panose="020F0502020204030204" pitchFamily="34" charset="0"/>
              </a:rPr>
              <a:t>%	</a:t>
            </a:r>
            <a:r>
              <a:rPr lang="fr-CA" sz="2800" dirty="0">
                <a:latin typeface="Calibri" panose="020F0502020204030204" pitchFamily="34" charset="0"/>
              </a:rPr>
              <a:t>			Modulus (Remainder)</a:t>
            </a:r>
          </a:p>
          <a:p>
            <a:r>
              <a:rPr lang="fr-CA" sz="2800" dirty="0">
                <a:solidFill>
                  <a:srgbClr val="00B0F0"/>
                </a:solidFill>
                <a:latin typeface="Calibri" panose="020F0502020204030204" pitchFamily="34" charset="0"/>
              </a:rPr>
              <a:t>++</a:t>
            </a:r>
            <a:r>
              <a:rPr lang="fr-CA" sz="2800" dirty="0">
                <a:latin typeface="Calibri" panose="020F0502020204030204" pitchFamily="34" charset="0"/>
              </a:rPr>
              <a:t>				Increment</a:t>
            </a:r>
          </a:p>
          <a:p>
            <a:r>
              <a:rPr lang="fr-CA" sz="2800" dirty="0">
                <a:solidFill>
                  <a:srgbClr val="00B0F0"/>
                </a:solidFill>
                <a:latin typeface="Calibri" panose="020F0502020204030204" pitchFamily="34" charset="0"/>
              </a:rPr>
              <a:t>--</a:t>
            </a:r>
            <a:r>
              <a:rPr lang="fr-CA" sz="2800" dirty="0">
                <a:latin typeface="Calibri" panose="020F0502020204030204" pitchFamily="34" charset="0"/>
              </a:rPr>
              <a:t>				Decrement</a:t>
            </a:r>
          </a:p>
          <a:p>
            <a:endParaRPr lang="fr-CA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782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060693-030A-4C04-8775-97E26ABFF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92" y="0"/>
            <a:ext cx="9404723" cy="781722"/>
          </a:xfrm>
        </p:spPr>
        <p:txBody>
          <a:bodyPr/>
          <a:lstStyle/>
          <a:p>
            <a:pPr algn="ctr"/>
            <a:r>
              <a:rPr lang="fr-CA" sz="4400" dirty="0" err="1">
                <a:latin typeface="Calibri" panose="020F0502020204030204" pitchFamily="34" charset="0"/>
              </a:rPr>
              <a:t>Assignment</a:t>
            </a:r>
            <a:r>
              <a:rPr lang="fr-CA" sz="4400" dirty="0">
                <a:latin typeface="Calibri" panose="020F0502020204030204" pitchFamily="34" charset="0"/>
              </a:rPr>
              <a:t> </a:t>
            </a:r>
            <a:r>
              <a:rPr lang="fr-CA" sz="4400" dirty="0" err="1">
                <a:latin typeface="Calibri" panose="020F0502020204030204" pitchFamily="34" charset="0"/>
              </a:rPr>
              <a:t>Operators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3FFC6C-7428-4548-8194-6C7FA728D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000462"/>
            <a:ext cx="11323320" cy="5567978"/>
          </a:xfrm>
        </p:spPr>
        <p:txBody>
          <a:bodyPr>
            <a:noAutofit/>
          </a:bodyPr>
          <a:lstStyle/>
          <a:p>
            <a:r>
              <a:rPr lang="es-ES" sz="3200" dirty="0" err="1">
                <a:latin typeface="Calibri" panose="020F0502020204030204" pitchFamily="34" charset="0"/>
              </a:rPr>
              <a:t>Assignment</a:t>
            </a:r>
            <a:r>
              <a:rPr lang="es-ES" sz="3200" dirty="0">
                <a:latin typeface="Calibri" panose="020F0502020204030204" pitchFamily="34" charset="0"/>
              </a:rPr>
              <a:t> </a:t>
            </a:r>
            <a:r>
              <a:rPr lang="es-ES" sz="3200" dirty="0" err="1">
                <a:latin typeface="Calibri" panose="020F0502020204030204" pitchFamily="34" charset="0"/>
              </a:rPr>
              <a:t>operators</a:t>
            </a:r>
            <a:r>
              <a:rPr lang="es-ES" sz="3200" dirty="0">
                <a:latin typeface="Calibri" panose="020F0502020204030204" pitchFamily="34" charset="0"/>
              </a:rPr>
              <a:t> </a:t>
            </a:r>
            <a:r>
              <a:rPr lang="es-ES" sz="3200" dirty="0" err="1">
                <a:latin typeface="Calibri" panose="020F0502020204030204" pitchFamily="34" charset="0"/>
              </a:rPr>
              <a:t>assign</a:t>
            </a:r>
            <a:r>
              <a:rPr lang="es-ES" sz="3200" dirty="0">
                <a:latin typeface="Calibri" panose="020F0502020204030204" pitchFamily="34" charset="0"/>
              </a:rPr>
              <a:t> </a:t>
            </a:r>
            <a:r>
              <a:rPr lang="es-ES" sz="3200" dirty="0" err="1">
                <a:latin typeface="Calibri" panose="020F0502020204030204" pitchFamily="34" charset="0"/>
              </a:rPr>
              <a:t>values</a:t>
            </a:r>
            <a:r>
              <a:rPr lang="es-ES" sz="3200" dirty="0">
                <a:latin typeface="Calibri" panose="020F0502020204030204" pitchFamily="34" charset="0"/>
              </a:rPr>
              <a:t> </a:t>
            </a:r>
            <a:r>
              <a:rPr lang="es-ES" sz="3200" dirty="0" err="1">
                <a:latin typeface="Calibri" panose="020F0502020204030204" pitchFamily="34" charset="0"/>
              </a:rPr>
              <a:t>to</a:t>
            </a:r>
            <a:r>
              <a:rPr lang="es-ES" sz="3200" dirty="0">
                <a:latin typeface="Calibri" panose="020F0502020204030204" pitchFamily="34" charset="0"/>
              </a:rPr>
              <a:t> JavaScript variables.</a:t>
            </a:r>
          </a:p>
          <a:p>
            <a:endParaRPr lang="es-ES" sz="3200" dirty="0">
              <a:latin typeface="Calibri" panose="020F0502020204030204" pitchFamily="34" charset="0"/>
            </a:endParaRPr>
          </a:p>
          <a:p>
            <a:r>
              <a:rPr lang="es-ES" sz="3200" dirty="0" err="1">
                <a:latin typeface="Calibri" panose="020F0502020204030204" pitchFamily="34" charset="0"/>
              </a:rPr>
              <a:t>Operator</a:t>
            </a:r>
            <a:r>
              <a:rPr lang="es-ES" sz="3200" dirty="0">
                <a:latin typeface="Calibri" panose="020F0502020204030204" pitchFamily="34" charset="0"/>
              </a:rPr>
              <a:t>	</a:t>
            </a:r>
            <a:r>
              <a:rPr lang="es-ES" sz="3200" dirty="0" err="1">
                <a:latin typeface="Calibri" panose="020F0502020204030204" pitchFamily="34" charset="0"/>
              </a:rPr>
              <a:t>Example</a:t>
            </a:r>
            <a:r>
              <a:rPr lang="es-ES" sz="3200" dirty="0">
                <a:latin typeface="Calibri" panose="020F0502020204030204" pitchFamily="34" charset="0"/>
              </a:rPr>
              <a:t>	</a:t>
            </a:r>
            <a:r>
              <a:rPr lang="es-ES" sz="3200" dirty="0" err="1">
                <a:latin typeface="Calibri" panose="020F0502020204030204" pitchFamily="34" charset="0"/>
              </a:rPr>
              <a:t>Same</a:t>
            </a:r>
            <a:r>
              <a:rPr lang="es-ES" sz="3200" dirty="0">
                <a:latin typeface="Calibri" panose="020F0502020204030204" pitchFamily="34" charset="0"/>
              </a:rPr>
              <a:t> As</a:t>
            </a:r>
          </a:p>
          <a:p>
            <a:r>
              <a:rPr lang="es-ES" sz="3200" dirty="0">
                <a:solidFill>
                  <a:srgbClr val="00B0F0"/>
                </a:solidFill>
                <a:latin typeface="Calibri" panose="020F0502020204030204" pitchFamily="34" charset="0"/>
              </a:rPr>
              <a:t>=</a:t>
            </a:r>
            <a:r>
              <a:rPr lang="es-ES" sz="3200" dirty="0">
                <a:latin typeface="Calibri" panose="020F0502020204030204" pitchFamily="34" charset="0"/>
              </a:rPr>
              <a:t>				x = y			x = y</a:t>
            </a:r>
          </a:p>
          <a:p>
            <a:r>
              <a:rPr lang="es-ES" sz="3200" dirty="0">
                <a:solidFill>
                  <a:srgbClr val="00B0F0"/>
                </a:solidFill>
                <a:latin typeface="Calibri" panose="020F0502020204030204" pitchFamily="34" charset="0"/>
              </a:rPr>
              <a:t>+=	</a:t>
            </a:r>
            <a:r>
              <a:rPr lang="es-ES" sz="3200" dirty="0">
                <a:latin typeface="Calibri" panose="020F0502020204030204" pitchFamily="34" charset="0"/>
              </a:rPr>
              <a:t>			x += y		x = x + y</a:t>
            </a:r>
          </a:p>
          <a:p>
            <a:r>
              <a:rPr lang="es-ES" sz="3200" dirty="0">
                <a:solidFill>
                  <a:srgbClr val="00B0F0"/>
                </a:solidFill>
                <a:latin typeface="Calibri" panose="020F0502020204030204" pitchFamily="34" charset="0"/>
              </a:rPr>
              <a:t>-=</a:t>
            </a:r>
            <a:r>
              <a:rPr lang="es-ES" sz="3200" dirty="0">
                <a:latin typeface="Calibri" panose="020F0502020204030204" pitchFamily="34" charset="0"/>
              </a:rPr>
              <a:t>				x -= y			x = x - y</a:t>
            </a:r>
          </a:p>
          <a:p>
            <a:r>
              <a:rPr lang="es-ES" sz="3200" dirty="0">
                <a:solidFill>
                  <a:srgbClr val="00B0F0"/>
                </a:solidFill>
                <a:latin typeface="Calibri" panose="020F0502020204030204" pitchFamily="34" charset="0"/>
              </a:rPr>
              <a:t>*=	</a:t>
            </a:r>
            <a:r>
              <a:rPr lang="es-ES" sz="3200" dirty="0">
                <a:latin typeface="Calibri" panose="020F0502020204030204" pitchFamily="34" charset="0"/>
              </a:rPr>
              <a:t>			x *= y		x = x * y</a:t>
            </a:r>
          </a:p>
          <a:p>
            <a:r>
              <a:rPr lang="es-ES" sz="3200" dirty="0">
                <a:solidFill>
                  <a:srgbClr val="00B0F0"/>
                </a:solidFill>
                <a:latin typeface="Calibri" panose="020F0502020204030204" pitchFamily="34" charset="0"/>
              </a:rPr>
              <a:t>/=	</a:t>
            </a:r>
            <a:r>
              <a:rPr lang="es-ES" sz="3200" dirty="0">
                <a:latin typeface="Calibri" panose="020F0502020204030204" pitchFamily="34" charset="0"/>
              </a:rPr>
              <a:t>			x /= y			x = x / y</a:t>
            </a:r>
          </a:p>
          <a:p>
            <a:r>
              <a:rPr lang="es-ES" sz="3200" dirty="0">
                <a:solidFill>
                  <a:srgbClr val="00B0F0"/>
                </a:solidFill>
                <a:latin typeface="Calibri" panose="020F0502020204030204" pitchFamily="34" charset="0"/>
              </a:rPr>
              <a:t>%=</a:t>
            </a:r>
            <a:r>
              <a:rPr lang="es-ES" sz="3200" dirty="0">
                <a:latin typeface="Calibri" panose="020F0502020204030204" pitchFamily="34" charset="0"/>
              </a:rPr>
              <a:t>				x %= y		x = x % y</a:t>
            </a:r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449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CDD9A-F515-4FFA-8A9B-C9097C09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79" y="417756"/>
            <a:ext cx="9404723" cy="857922"/>
          </a:xfrm>
        </p:spPr>
        <p:txBody>
          <a:bodyPr/>
          <a:lstStyle/>
          <a:p>
            <a:pPr algn="ctr"/>
            <a:r>
              <a:rPr lang="fr-CA" sz="4400" dirty="0" err="1">
                <a:latin typeface="Calibri" panose="020F0502020204030204" pitchFamily="34" charset="0"/>
              </a:rPr>
              <a:t>Assignment</a:t>
            </a:r>
            <a:r>
              <a:rPr lang="fr-CA" sz="4400" dirty="0">
                <a:latin typeface="Calibri" panose="020F0502020204030204" pitchFamily="34" charset="0"/>
              </a:rPr>
              <a:t> </a:t>
            </a:r>
            <a:r>
              <a:rPr lang="fr-CA" sz="4400" dirty="0" err="1">
                <a:latin typeface="Calibri" panose="020F0502020204030204" pitchFamily="34" charset="0"/>
              </a:rPr>
              <a:t>Operators</a:t>
            </a:r>
            <a:r>
              <a:rPr lang="fr-CA" sz="4400" dirty="0">
                <a:latin typeface="Calibri" panose="020F0502020204030204" pitchFamily="34" charset="0"/>
              </a:rPr>
              <a:t> (examples)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FCDFF7-8BE5-4A88-A6C5-F116E04E2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052918"/>
            <a:ext cx="518160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+=</a:t>
            </a:r>
            <a:r>
              <a:rPr lang="en-US" sz="3200" dirty="0">
                <a:latin typeface="Calibri" panose="020F0502020204030204" pitchFamily="34" charset="0"/>
              </a:rPr>
              <a:t> assignment operator adds a value to a variable.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Assignment</a:t>
            </a:r>
          </a:p>
          <a:p>
            <a:r>
              <a:rPr lang="en-US" sz="3200" dirty="0">
                <a:latin typeface="Calibri" panose="020F0502020204030204" pitchFamily="34" charset="0"/>
              </a:rPr>
              <a:t>let x = 10;</a:t>
            </a:r>
          </a:p>
          <a:p>
            <a:r>
              <a:rPr lang="en-US" sz="3200" dirty="0">
                <a:latin typeface="Calibri" panose="020F0502020204030204" pitchFamily="34" charset="0"/>
              </a:rPr>
              <a:t>x += 5; // = 15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1605F228-381B-49D3-AC2E-6F3B28F799D0}"/>
              </a:ext>
            </a:extLst>
          </p:cNvPr>
          <p:cNvSpPr txBox="1">
            <a:spLocks/>
          </p:cNvSpPr>
          <p:nvPr/>
        </p:nvSpPr>
        <p:spPr>
          <a:xfrm>
            <a:off x="6233160" y="2052919"/>
            <a:ext cx="5715000" cy="4352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-=</a:t>
            </a:r>
            <a:r>
              <a:rPr lang="en-US" sz="3200" dirty="0">
                <a:latin typeface="Calibri" panose="020F0502020204030204" pitchFamily="34" charset="0"/>
              </a:rPr>
              <a:t> assignment operator subtracts a value from a variable.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Assignment</a:t>
            </a:r>
          </a:p>
          <a:p>
            <a:r>
              <a:rPr lang="en-US" sz="3200" dirty="0">
                <a:latin typeface="Calibri" panose="020F0502020204030204" pitchFamily="34" charset="0"/>
              </a:rPr>
              <a:t>let x = 10;</a:t>
            </a:r>
          </a:p>
          <a:p>
            <a:r>
              <a:rPr lang="en-US" sz="3200" dirty="0">
                <a:latin typeface="Calibri" panose="020F0502020204030204" pitchFamily="34" charset="0"/>
              </a:rPr>
              <a:t>x -= 5; // = 5</a:t>
            </a:r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085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48F67-B695-4DB8-AF7B-AEEEE2BBC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751" y="0"/>
            <a:ext cx="9404723" cy="781722"/>
          </a:xfrm>
        </p:spPr>
        <p:txBody>
          <a:bodyPr/>
          <a:lstStyle/>
          <a:p>
            <a:pPr algn="ctr"/>
            <a:r>
              <a:rPr lang="fr-FR" sz="4400" dirty="0" err="1">
                <a:latin typeface="Calibri" panose="020F0502020204030204" pitchFamily="34" charset="0"/>
              </a:rPr>
              <a:t>Comparisons</a:t>
            </a:r>
            <a:r>
              <a:rPr lang="fr-FR" sz="4400" dirty="0">
                <a:latin typeface="Calibri" panose="020F0502020204030204" pitchFamily="34" charset="0"/>
              </a:rPr>
              <a:t> </a:t>
            </a:r>
            <a:r>
              <a:rPr lang="fr-CA" sz="4400" dirty="0" err="1">
                <a:latin typeface="Calibri" panose="020F0502020204030204" pitchFamily="34" charset="0"/>
              </a:rPr>
              <a:t>operators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AD8264-D515-44B7-A9A5-C758FCA12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" y="1000462"/>
            <a:ext cx="11643360" cy="5638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Comparison operators are used in logical statements to determine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equality</a:t>
            </a:r>
            <a:r>
              <a:rPr lang="en-US" sz="3200" dirty="0">
                <a:latin typeface="Calibri" panose="020F0502020204030204" pitchFamily="34" charset="0"/>
              </a:rPr>
              <a:t> or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difference</a:t>
            </a:r>
            <a:r>
              <a:rPr lang="en-US" sz="3200" dirty="0">
                <a:latin typeface="Calibri" panose="020F0502020204030204" pitchFamily="34" charset="0"/>
              </a:rPr>
              <a:t> between variables or values.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Examples </a:t>
            </a:r>
          </a:p>
          <a:p>
            <a:r>
              <a:rPr lang="en-US" sz="3200" dirty="0">
                <a:latin typeface="Calibri" panose="020F0502020204030204" pitchFamily="34" charset="0"/>
              </a:rPr>
              <a:t>Given that x = 5, the table below explains the comparison operators: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Operator		Description						Comparing				Returns	</a:t>
            </a:r>
          </a:p>
          <a:p>
            <a:r>
              <a:rPr lang="en-US" sz="3200" dirty="0">
                <a:latin typeface="Calibri" panose="020F0502020204030204" pitchFamily="34" charset="0"/>
              </a:rPr>
              <a:t>==				equal to								x == 8					false</a:t>
            </a:r>
          </a:p>
          <a:p>
            <a:r>
              <a:rPr lang="en-US" sz="3200" dirty="0">
                <a:latin typeface="Calibri" panose="020F0502020204030204" pitchFamily="34" charset="0"/>
              </a:rPr>
              <a:t>===			equal value and equal type	x === 5					true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endParaRPr lang="en-US" sz="3200" dirty="0">
              <a:latin typeface="Calibri" panose="020F0502020204030204" pitchFamily="34" charset="0"/>
            </a:endParaRPr>
          </a:p>
          <a:p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08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074971-3D7D-42C4-A952-01B23EA66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188260"/>
            <a:ext cx="9404723" cy="842682"/>
          </a:xfrm>
        </p:spPr>
        <p:txBody>
          <a:bodyPr/>
          <a:lstStyle/>
          <a:p>
            <a:pPr algn="ctr"/>
            <a:r>
              <a:rPr lang="en-US" sz="4400" dirty="0">
                <a:latin typeface="Calibri" panose="020F0502020204030204" pitchFamily="34" charset="0"/>
              </a:rPr>
              <a:t>Variables</a:t>
            </a:r>
            <a:endParaRPr lang="fr-CA" sz="4400" dirty="0">
              <a:latin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495264-764B-4644-9A5E-7A1822599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188720"/>
            <a:ext cx="11490960" cy="5481020"/>
          </a:xfrm>
        </p:spPr>
        <p:txBody>
          <a:bodyPr>
            <a:normAutofit/>
          </a:bodyPr>
          <a:lstStyle/>
          <a:p>
            <a:pPr marL="342906" lvl="0" indent="-342906" defTabSz="457207"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3200" dirty="0">
                <a:solidFill>
                  <a:prstClr val="white"/>
                </a:solidFill>
                <a:latin typeface="Calibri" panose="020F0502020204030204" pitchFamily="34" charset="0"/>
              </a:rPr>
              <a:t>We can declare variables to store data by using the 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var</a:t>
            </a:r>
            <a:r>
              <a:rPr lang="en-US" sz="3200" dirty="0">
                <a:solidFill>
                  <a:prstClr val="white"/>
                </a:solidFill>
                <a:latin typeface="Calibri" panose="020F0502020204030204" pitchFamily="34" charset="0"/>
              </a:rPr>
              <a:t>, 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let</a:t>
            </a:r>
            <a:r>
              <a:rPr lang="en-US" sz="3200" dirty="0">
                <a:solidFill>
                  <a:prstClr val="white"/>
                </a:solidFill>
                <a:latin typeface="Calibri" panose="020F0502020204030204" pitchFamily="34" charset="0"/>
              </a:rPr>
              <a:t>, or 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const</a:t>
            </a:r>
            <a:r>
              <a:rPr lang="en-US" sz="3200" dirty="0">
                <a:solidFill>
                  <a:prstClr val="white"/>
                </a:solidFill>
                <a:latin typeface="Calibri" panose="020F0502020204030204" pitchFamily="34" charset="0"/>
              </a:rPr>
              <a:t> keywords.</a:t>
            </a:r>
          </a:p>
          <a:p>
            <a:pPr marL="342906" lvl="0" indent="-342906" defTabSz="457207">
              <a:lnSpc>
                <a:spcPct val="150000"/>
              </a:lnSpc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let</a:t>
            </a:r>
            <a:r>
              <a:rPr lang="en-US" sz="3200" dirty="0">
                <a:solidFill>
                  <a:prstClr val="white"/>
                </a:solidFill>
                <a:latin typeface="Calibri" panose="020F0502020204030204" pitchFamily="34" charset="0"/>
              </a:rPr>
              <a:t> – is a modern variable declaration.</a:t>
            </a:r>
          </a:p>
          <a:p>
            <a:pPr marL="342906" lvl="0" indent="-342906" defTabSz="457207">
              <a:lnSpc>
                <a:spcPct val="150000"/>
              </a:lnSpc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var</a:t>
            </a:r>
            <a:r>
              <a:rPr lang="en-US" sz="3200" dirty="0">
                <a:solidFill>
                  <a:prstClr val="white"/>
                </a:solidFill>
                <a:latin typeface="Calibri" panose="020F0502020204030204" pitchFamily="34" charset="0"/>
              </a:rPr>
              <a:t> – is an old-school variable declaration. </a:t>
            </a:r>
          </a:p>
          <a:p>
            <a:pPr marL="342906" lvl="0" indent="-342906" defTabSz="457207">
              <a:lnSpc>
                <a:spcPct val="150000"/>
              </a:lnSpc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const</a:t>
            </a:r>
            <a:r>
              <a:rPr lang="en-US" sz="3200" dirty="0">
                <a:solidFill>
                  <a:prstClr val="white"/>
                </a:solidFill>
                <a:latin typeface="Calibri" panose="020F0502020204030204" pitchFamily="34" charset="0"/>
              </a:rPr>
              <a:t> – is like let, but the value of the variable can’t be changed.</a:t>
            </a:r>
          </a:p>
          <a:p>
            <a:pPr marL="342906" lvl="0" indent="-342906" defTabSz="457207"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3200" dirty="0">
                <a:solidFill>
                  <a:prstClr val="white"/>
                </a:solidFill>
                <a:latin typeface="Calibri" panose="020F0502020204030204" pitchFamily="34" charset="0"/>
              </a:rPr>
              <a:t>Variables should be named in a way that allows us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to easily understand what’s inside them</a:t>
            </a:r>
            <a:r>
              <a:rPr lang="en-US" sz="3200" dirty="0">
                <a:solidFill>
                  <a:prstClr val="white"/>
                </a:solidFill>
                <a:latin typeface="Calibri" panose="020F0502020204030204" pitchFamily="34" charset="0"/>
              </a:rPr>
              <a:t>.</a:t>
            </a:r>
          </a:p>
          <a:p>
            <a:pPr marL="0" lvl="0" indent="0" defTabSz="457207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fr-FR" sz="3200" dirty="0">
              <a:solidFill>
                <a:prstClr val="white"/>
              </a:solidFill>
              <a:latin typeface="Calibri" panose="020F0502020204030204" pitchFamily="34" charset="0"/>
            </a:endParaRPr>
          </a:p>
          <a:p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253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63D82B-8040-4224-B9EB-B1DD05C5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302560"/>
            <a:ext cx="9404723" cy="827442"/>
          </a:xfrm>
        </p:spPr>
        <p:txBody>
          <a:bodyPr/>
          <a:lstStyle/>
          <a:p>
            <a:pPr algn="ctr"/>
            <a:r>
              <a:rPr lang="fr-FR" sz="4400" dirty="0" err="1">
                <a:latin typeface="Calibri" panose="020F0502020204030204" pitchFamily="34" charset="0"/>
              </a:rPr>
              <a:t>Comparisons</a:t>
            </a:r>
            <a:r>
              <a:rPr lang="fr-FR" sz="4400" dirty="0">
                <a:latin typeface="Calibri" panose="020F0502020204030204" pitchFamily="34" charset="0"/>
              </a:rPr>
              <a:t> </a:t>
            </a:r>
            <a:r>
              <a:rPr lang="fr-CA" sz="4400" dirty="0" err="1">
                <a:latin typeface="Calibri" panose="020F0502020204030204" pitchFamily="34" charset="0"/>
              </a:rPr>
              <a:t>operators</a:t>
            </a:r>
            <a:r>
              <a:rPr lang="fr-CA" sz="4400" dirty="0">
                <a:latin typeface="Calibri" panose="020F0502020204030204" pitchFamily="34" charset="0"/>
              </a:rPr>
              <a:t>(continues)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99E141-72D2-4CD0-B6EC-47A43CDA7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59" y="1584960"/>
            <a:ext cx="11689080" cy="507716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Operator	Description					Comparing	                   Returns	</a:t>
            </a:r>
          </a:p>
          <a:p>
            <a:r>
              <a:rPr lang="en-US" sz="3200" dirty="0">
                <a:latin typeface="Calibri" panose="020F0502020204030204" pitchFamily="34" charset="0"/>
              </a:rPr>
              <a:t>!==			not equal value or not equal type	x !== 5		false</a:t>
            </a:r>
          </a:p>
          <a:p>
            <a:r>
              <a:rPr lang="en-US" sz="3200" dirty="0">
                <a:latin typeface="Calibri" panose="020F0502020204030204" pitchFamily="34" charset="0"/>
              </a:rPr>
              <a:t>&gt;			greater than					x &gt; 8							false</a:t>
            </a:r>
          </a:p>
          <a:p>
            <a:r>
              <a:rPr lang="en-US" sz="3200" dirty="0">
                <a:latin typeface="Calibri" panose="020F0502020204030204" pitchFamily="34" charset="0"/>
              </a:rPr>
              <a:t>&lt;			less than						x &lt; 8							true</a:t>
            </a:r>
          </a:p>
          <a:p>
            <a:r>
              <a:rPr lang="en-US" sz="3200" dirty="0">
                <a:latin typeface="Calibri" panose="020F0502020204030204" pitchFamily="34" charset="0"/>
              </a:rPr>
              <a:t>&gt;=			greater than or equal to	x &gt;= 8						false	</a:t>
            </a:r>
          </a:p>
          <a:p>
            <a:r>
              <a:rPr lang="en-US" sz="3200" dirty="0">
                <a:latin typeface="Calibri" panose="020F0502020204030204" pitchFamily="34" charset="0"/>
              </a:rPr>
              <a:t>&lt;=			less than or equal to		x &lt;= 8						true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55522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312F25-1450-4CDE-B771-4F924199F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9404723" cy="918882"/>
          </a:xfrm>
        </p:spPr>
        <p:txBody>
          <a:bodyPr/>
          <a:lstStyle/>
          <a:p>
            <a:pPr algn="ctr"/>
            <a:r>
              <a:rPr lang="en-US" sz="4400" dirty="0">
                <a:latin typeface="Calibri" panose="020F0502020204030204" pitchFamily="34" charset="0"/>
              </a:rPr>
              <a:t>How Can it be Used</a:t>
            </a:r>
            <a:br>
              <a:rPr lang="en-US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AC029A-574B-4012-94DA-692A3EDA2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2918"/>
            <a:ext cx="10850880" cy="419548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Comparison operators can be used in conditional statements to compare values and take action depending on the result: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if (age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&lt; </a:t>
            </a:r>
            <a:r>
              <a:rPr lang="en-US" sz="3200" dirty="0">
                <a:latin typeface="Calibri" panose="020F0502020204030204" pitchFamily="34" charset="0"/>
              </a:rPr>
              <a:t>18) text = "Too young";</a:t>
            </a:r>
          </a:p>
          <a:p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65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F97A-056C-4616-847F-0E9C20C1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73960"/>
            <a:ext cx="9404723" cy="766482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Conditional: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If Statement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3C3CDF-463D-484A-98A4-96FC4AE0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92842"/>
            <a:ext cx="11323320" cy="5638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Sometimes, we need to perform different actions based on different conditions.</a:t>
            </a:r>
          </a:p>
          <a:p>
            <a:r>
              <a:rPr lang="en-US" sz="3200" dirty="0">
                <a:latin typeface="Calibri" panose="020F0502020204030204" pitchFamily="34" charset="0"/>
              </a:rPr>
              <a:t>To do that, we can use the if statement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Syntax: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if (condition) {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  //  block of code to be executed if the condition is true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}</a:t>
            </a:r>
            <a:endParaRPr lang="en-US" sz="3200" dirty="0">
              <a:latin typeface="Calibri" panose="020F0502020204030204" pitchFamily="34" charset="0"/>
            </a:endParaRPr>
          </a:p>
          <a:p>
            <a:endParaRPr lang="fr-FR" sz="3200" dirty="0">
              <a:latin typeface="Calibri" panose="020F0502020204030204" pitchFamily="34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58987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868B7-AAAF-429F-AE53-CA10207A9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11120"/>
            <a:ext cx="9404723" cy="796962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If Statement (continues)</a:t>
            </a:r>
            <a:endParaRPr lang="fr-CA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9AD1EF-0535-4848-BF36-019E7722D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56360"/>
            <a:ext cx="10113328" cy="4892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Example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let </a:t>
            </a:r>
            <a:r>
              <a:rPr lang="fr-CA" sz="3200" dirty="0" err="1">
                <a:latin typeface="Calibri" panose="020F0502020204030204" pitchFamily="34" charset="0"/>
              </a:rPr>
              <a:t>ticketStatus</a:t>
            </a:r>
            <a:r>
              <a:rPr lang="fr-CA" sz="3200" dirty="0">
                <a:latin typeface="Calibri" panose="020F0502020204030204" pitchFamily="34" charset="0"/>
              </a:rPr>
              <a:t> = '</a:t>
            </a:r>
            <a:r>
              <a:rPr lang="fr-CA" sz="3200" dirty="0" err="1">
                <a:latin typeface="Calibri" panose="020F0502020204030204" pitchFamily="34" charset="0"/>
              </a:rPr>
              <a:t>closed</a:t>
            </a:r>
            <a:r>
              <a:rPr lang="fr-CA" sz="3200" dirty="0">
                <a:latin typeface="Calibri" panose="020F0502020204030204" pitchFamily="34" charset="0"/>
              </a:rPr>
              <a:t>'</a:t>
            </a:r>
          </a:p>
          <a:p>
            <a:pPr marL="0" indent="0">
              <a:buNone/>
            </a:pPr>
            <a:r>
              <a:rPr lang="fr-CA" sz="3200" b="1" dirty="0">
                <a:solidFill>
                  <a:srgbClr val="00B0F0"/>
                </a:solidFill>
                <a:latin typeface="Calibri" panose="020F0502020204030204" pitchFamily="34" charset="0"/>
              </a:rPr>
              <a:t>if</a:t>
            </a:r>
            <a:r>
              <a:rPr lang="fr-CA" sz="3200" b="1" dirty="0">
                <a:latin typeface="Calibri" panose="020F0502020204030204" pitchFamily="34" charset="0"/>
              </a:rPr>
              <a:t> </a:t>
            </a:r>
            <a:r>
              <a:rPr lang="fr-CA" sz="3200" dirty="0">
                <a:latin typeface="Calibri" panose="020F0502020204030204" pitchFamily="34" charset="0"/>
              </a:rPr>
              <a:t>(</a:t>
            </a:r>
            <a:r>
              <a:rPr lang="fr-CA" sz="3200" dirty="0" err="1">
                <a:latin typeface="Calibri" panose="020F0502020204030204" pitchFamily="34" charset="0"/>
              </a:rPr>
              <a:t>ticketStatus</a:t>
            </a:r>
            <a:r>
              <a:rPr lang="fr-CA" sz="3200" dirty="0">
                <a:latin typeface="Calibri" panose="020F0502020204030204" pitchFamily="34" charset="0"/>
              </a:rPr>
              <a:t> === '</a:t>
            </a:r>
            <a:r>
              <a:rPr lang="fr-CA" sz="3200" dirty="0" err="1">
                <a:latin typeface="Calibri" panose="020F0502020204030204" pitchFamily="34" charset="0"/>
              </a:rPr>
              <a:t>closed</a:t>
            </a:r>
            <a:r>
              <a:rPr lang="fr-CA" sz="3200" dirty="0">
                <a:latin typeface="Calibri" panose="020F0502020204030204" pitchFamily="34" charset="0"/>
              </a:rPr>
              <a:t>') {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	console.log('This support ticket has been closed')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1302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F10AA2-000B-4988-A091-1BD7036C5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41600"/>
            <a:ext cx="9404723" cy="736002"/>
          </a:xfrm>
        </p:spPr>
        <p:txBody>
          <a:bodyPr/>
          <a:lstStyle/>
          <a:p>
            <a:pPr algn="ctr"/>
            <a:r>
              <a:rPr lang="fr-CA" sz="4400" dirty="0">
                <a:solidFill>
                  <a:schemeClr val="tx1"/>
                </a:solidFill>
                <a:latin typeface="Calibri" panose="020F0502020204030204" pitchFamily="34" charset="0"/>
              </a:rPr>
              <a:t>The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else Statement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E8D2A0-BCAC-4344-A612-86EDCD4F9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325880"/>
            <a:ext cx="11780520" cy="52905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Use the else statement to specify a block of code to be executed if the condition is false.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if </a:t>
            </a:r>
            <a:r>
              <a:rPr lang="en-US" sz="3200" dirty="0">
                <a:latin typeface="Calibri" panose="020F0502020204030204" pitchFamily="34" charset="0"/>
              </a:rPr>
              <a:t>(</a:t>
            </a: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condition</a:t>
            </a:r>
            <a:r>
              <a:rPr lang="en-US" sz="3200" dirty="0">
                <a:latin typeface="Calibri" panose="020F0502020204030204" pitchFamily="34" charset="0"/>
              </a:rPr>
              <a:t>) {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  //  block of code to be executed if the condition is true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}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else</a:t>
            </a:r>
            <a:r>
              <a:rPr lang="en-US" sz="3200" dirty="0">
                <a:latin typeface="Calibri" panose="020F0502020204030204" pitchFamily="34" charset="0"/>
              </a:rPr>
              <a:t> {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  //  block of code to be executed if the condition is false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}</a:t>
            </a:r>
          </a:p>
          <a:p>
            <a:endParaRPr lang="fr-FR" sz="3200" dirty="0">
              <a:latin typeface="Calibri" panose="020F0502020204030204" pitchFamily="34" charset="0"/>
            </a:endParaRPr>
          </a:p>
          <a:p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770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F8357D-5EA4-4203-8308-C1DE29B52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1" y="112060"/>
            <a:ext cx="9404723" cy="812202"/>
          </a:xfrm>
        </p:spPr>
        <p:txBody>
          <a:bodyPr/>
          <a:lstStyle/>
          <a:p>
            <a:pPr algn="ctr"/>
            <a:r>
              <a:rPr lang="fr-CA" sz="4400" dirty="0">
                <a:solidFill>
                  <a:schemeClr val="tx1"/>
                </a:solidFill>
                <a:latin typeface="Calibri" panose="020F0502020204030204" pitchFamily="34" charset="0"/>
              </a:rPr>
              <a:t>The else Statement(continues)</a:t>
            </a:r>
            <a:endParaRPr lang="fr-CA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D122A5-14A4-4FFF-B4C4-D954A052E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3" y="1051560"/>
            <a:ext cx="10561320" cy="5288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Example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let </a:t>
            </a:r>
            <a:r>
              <a:rPr lang="fr-CA" sz="3200" dirty="0" err="1">
                <a:latin typeface="Calibri" panose="020F0502020204030204" pitchFamily="34" charset="0"/>
              </a:rPr>
              <a:t>age</a:t>
            </a:r>
            <a:r>
              <a:rPr lang="fr-CA" sz="3200" dirty="0">
                <a:latin typeface="Calibri" panose="020F0502020204030204" pitchFamily="34" charset="0"/>
              </a:rPr>
              <a:t> = 18</a:t>
            </a:r>
          </a:p>
          <a:p>
            <a:pPr marL="0" indent="0">
              <a:buNone/>
            </a:pPr>
            <a:r>
              <a:rPr lang="fr-CA" sz="3200" b="1" dirty="0">
                <a:solidFill>
                  <a:srgbClr val="00B0F0"/>
                </a:solidFill>
                <a:latin typeface="Calibri" panose="020F0502020204030204" pitchFamily="34" charset="0"/>
              </a:rPr>
              <a:t>if</a:t>
            </a:r>
            <a:r>
              <a:rPr lang="fr-CA" sz="3200" b="1" dirty="0">
                <a:latin typeface="Calibri" panose="020F0502020204030204" pitchFamily="34" charset="0"/>
              </a:rPr>
              <a:t> </a:t>
            </a:r>
            <a:r>
              <a:rPr lang="fr-CA" sz="3200" dirty="0">
                <a:latin typeface="Calibri" panose="020F0502020204030204" pitchFamily="34" charset="0"/>
              </a:rPr>
              <a:t>(</a:t>
            </a:r>
            <a:r>
              <a:rPr lang="fr-CA" sz="3200" dirty="0" err="1">
                <a:latin typeface="Calibri" panose="020F0502020204030204" pitchFamily="34" charset="0"/>
              </a:rPr>
              <a:t>age</a:t>
            </a:r>
            <a:r>
              <a:rPr lang="fr-CA" sz="3200" dirty="0">
                <a:latin typeface="Calibri" panose="020F0502020204030204" pitchFamily="34" charset="0"/>
              </a:rPr>
              <a:t> &gt;= 18) {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	console.log('You are an adult')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} </a:t>
            </a:r>
            <a:r>
              <a:rPr lang="fr-CA" sz="3200" b="1" dirty="0">
                <a:solidFill>
                  <a:srgbClr val="00B0F0"/>
                </a:solidFill>
                <a:latin typeface="Calibri" panose="020F0502020204030204" pitchFamily="34" charset="0"/>
              </a:rPr>
              <a:t>else</a:t>
            </a:r>
            <a:r>
              <a:rPr lang="fr-CA" sz="3200" b="1" dirty="0">
                <a:latin typeface="Calibri" panose="020F0502020204030204" pitchFamily="34" charset="0"/>
              </a:rPr>
              <a:t> </a:t>
            </a:r>
            <a:r>
              <a:rPr lang="fr-CA" sz="3200" dirty="0">
                <a:latin typeface="Calibri" panose="020F050202020403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	console.log('You are not an adult')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1623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9E5142-842E-4F5F-9994-01E97A23B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792" y="5380"/>
            <a:ext cx="9404723" cy="812202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The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else if Statement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684B32-800F-4A6C-B32F-AAC61CB88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" y="1030942"/>
            <a:ext cx="11673840" cy="58216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Use the else if statement to specify a new condition if the first condition is false.</a:t>
            </a:r>
          </a:p>
          <a:p>
            <a:r>
              <a:rPr lang="en-US" sz="2800" dirty="0">
                <a:solidFill>
                  <a:srgbClr val="00B0F0"/>
                </a:solidFill>
                <a:latin typeface="Calibri" panose="020F0502020204030204" pitchFamily="34" charset="0"/>
              </a:rPr>
              <a:t>if (condition1) {</a:t>
            </a:r>
          </a:p>
          <a:p>
            <a:r>
              <a:rPr lang="en-US" sz="2800" dirty="0">
                <a:latin typeface="Calibri" panose="020F0502020204030204" pitchFamily="34" charset="0"/>
              </a:rPr>
              <a:t>  //  block of code to be executed if condition1 is true</a:t>
            </a:r>
          </a:p>
          <a:p>
            <a:r>
              <a:rPr lang="en-US" sz="2800" dirty="0">
                <a:solidFill>
                  <a:srgbClr val="00B0F0"/>
                </a:solidFill>
                <a:latin typeface="Calibri" panose="020F0502020204030204" pitchFamily="34" charset="0"/>
              </a:rPr>
              <a:t>} </a:t>
            </a:r>
            <a:r>
              <a:rPr lang="en-US" sz="2800" dirty="0">
                <a:solidFill>
                  <a:srgbClr val="92D050"/>
                </a:solidFill>
                <a:latin typeface="Calibri" panose="020F0502020204030204" pitchFamily="34" charset="0"/>
              </a:rPr>
              <a:t>else if (condition2) {</a:t>
            </a:r>
          </a:p>
          <a:p>
            <a:r>
              <a:rPr lang="en-US" sz="2800" dirty="0">
                <a:latin typeface="Calibri" panose="020F0502020204030204" pitchFamily="34" charset="0"/>
              </a:rPr>
              <a:t>  //  block of code to be executed if the condition1 is false and condition2 is true</a:t>
            </a:r>
          </a:p>
          <a:p>
            <a:r>
              <a:rPr lang="en-US" sz="2800" dirty="0">
                <a:solidFill>
                  <a:srgbClr val="92D050"/>
                </a:solidFill>
                <a:latin typeface="Calibri" panose="020F0502020204030204" pitchFamily="34" charset="0"/>
              </a:rPr>
              <a:t>}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else {</a:t>
            </a:r>
          </a:p>
          <a:p>
            <a:r>
              <a:rPr lang="en-US" sz="2800" dirty="0">
                <a:latin typeface="Calibri" panose="020F0502020204030204" pitchFamily="34" charset="0"/>
              </a:rPr>
              <a:t>  //  block of code to be executed if the condition1 is false and condition2 is false</a:t>
            </a:r>
          </a:p>
          <a:p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}</a:t>
            </a:r>
            <a:endParaRPr lang="fr-FR" sz="2800" dirty="0">
              <a:solidFill>
                <a:schemeClr val="accent3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  <a:p>
            <a:endParaRPr lang="fr-CA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181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CD7A8F-D0BA-417B-A080-669983D64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391" y="119680"/>
            <a:ext cx="9404723" cy="979842"/>
          </a:xfrm>
        </p:spPr>
        <p:txBody>
          <a:bodyPr/>
          <a:lstStyle/>
          <a:p>
            <a:pPr algn="ctr"/>
            <a:r>
              <a:rPr lang="fr-CA" sz="4000" dirty="0">
                <a:latin typeface="Calibri" panose="020F0502020204030204" pitchFamily="34" charset="0"/>
              </a:rPr>
              <a:t>The else if Statement(continues)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AB57FC-17CA-4E68-A76E-4824D72AF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792480"/>
            <a:ext cx="11003280" cy="5945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let </a:t>
            </a:r>
            <a:r>
              <a:rPr lang="fr-CA" sz="3200" dirty="0" err="1">
                <a:latin typeface="Calibri" panose="020F0502020204030204" pitchFamily="34" charset="0"/>
              </a:rPr>
              <a:t>age</a:t>
            </a:r>
            <a:r>
              <a:rPr lang="fr-CA" sz="3200" dirty="0">
                <a:latin typeface="Calibri" panose="020F0502020204030204" pitchFamily="34" charset="0"/>
              </a:rPr>
              <a:t> = 26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let </a:t>
            </a:r>
            <a:r>
              <a:rPr lang="fr-CA" sz="3200" dirty="0" err="1">
                <a:latin typeface="Calibri" panose="020F0502020204030204" pitchFamily="34" charset="0"/>
              </a:rPr>
              <a:t>isChild</a:t>
            </a:r>
            <a:r>
              <a:rPr lang="fr-CA" sz="3200" dirty="0">
                <a:latin typeface="Calibri" panose="020F0502020204030204" pitchFamily="34" charset="0"/>
              </a:rPr>
              <a:t> = </a:t>
            </a:r>
            <a:r>
              <a:rPr lang="fr-CA" sz="3200" dirty="0" err="1">
                <a:latin typeface="Calibri" panose="020F0502020204030204" pitchFamily="34" charset="0"/>
              </a:rPr>
              <a:t>age</a:t>
            </a:r>
            <a:r>
              <a:rPr lang="fr-CA" sz="3200" dirty="0">
                <a:latin typeface="Calibri" panose="020F0502020204030204" pitchFamily="34" charset="0"/>
              </a:rPr>
              <a:t> &lt;= 7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let </a:t>
            </a:r>
            <a:r>
              <a:rPr lang="fr-CA" sz="3200" dirty="0" err="1">
                <a:latin typeface="Calibri" panose="020F0502020204030204" pitchFamily="34" charset="0"/>
              </a:rPr>
              <a:t>isSenior</a:t>
            </a:r>
            <a:r>
              <a:rPr lang="fr-CA" sz="3200" dirty="0">
                <a:latin typeface="Calibri" panose="020F0502020204030204" pitchFamily="34" charset="0"/>
              </a:rPr>
              <a:t> = </a:t>
            </a:r>
            <a:r>
              <a:rPr lang="fr-CA" sz="3200" dirty="0" err="1">
                <a:latin typeface="Calibri" panose="020F0502020204030204" pitchFamily="34" charset="0"/>
              </a:rPr>
              <a:t>age</a:t>
            </a:r>
            <a:r>
              <a:rPr lang="fr-CA" sz="3200" dirty="0">
                <a:latin typeface="Calibri" panose="020F0502020204030204" pitchFamily="34" charset="0"/>
              </a:rPr>
              <a:t> &gt;= 65</a:t>
            </a:r>
          </a:p>
          <a:p>
            <a:pPr marL="0" indent="0">
              <a:buNone/>
            </a:pPr>
            <a:r>
              <a:rPr lang="fr-CA" sz="3200" b="1" dirty="0">
                <a:solidFill>
                  <a:srgbClr val="00B0F0"/>
                </a:solidFill>
                <a:latin typeface="Calibri" panose="020F0502020204030204" pitchFamily="34" charset="0"/>
              </a:rPr>
              <a:t>if</a:t>
            </a:r>
            <a:r>
              <a:rPr lang="fr-CA" sz="3200" b="1" dirty="0">
                <a:latin typeface="Calibri" panose="020F0502020204030204" pitchFamily="34" charset="0"/>
              </a:rPr>
              <a:t> </a:t>
            </a:r>
            <a:r>
              <a:rPr lang="fr-CA" sz="3200" dirty="0">
                <a:latin typeface="Calibri" panose="020F0502020204030204" pitchFamily="34" charset="0"/>
              </a:rPr>
              <a:t>(</a:t>
            </a:r>
            <a:r>
              <a:rPr lang="fr-CA" sz="3200" dirty="0" err="1">
                <a:solidFill>
                  <a:srgbClr val="92D050"/>
                </a:solidFill>
                <a:latin typeface="Calibri" panose="020F0502020204030204" pitchFamily="34" charset="0"/>
              </a:rPr>
              <a:t>isChild</a:t>
            </a:r>
            <a:r>
              <a:rPr lang="fr-CA" sz="3200" dirty="0">
                <a:latin typeface="Calibri" panose="020F0502020204030204" pitchFamily="34" charset="0"/>
              </a:rPr>
              <a:t>) {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	console.log('Welcome! You are free.')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} </a:t>
            </a:r>
            <a:r>
              <a:rPr lang="fr-CA" sz="3200" b="1" dirty="0">
                <a:solidFill>
                  <a:srgbClr val="00B0F0"/>
                </a:solidFill>
                <a:latin typeface="Calibri" panose="020F0502020204030204" pitchFamily="34" charset="0"/>
              </a:rPr>
              <a:t>else if </a:t>
            </a:r>
            <a:r>
              <a:rPr lang="fr-CA" sz="3200" dirty="0">
                <a:latin typeface="Calibri" panose="020F0502020204030204" pitchFamily="34" charset="0"/>
              </a:rPr>
              <a:t>(</a:t>
            </a:r>
            <a:r>
              <a:rPr lang="fr-CA" sz="3200" dirty="0" err="1">
                <a:solidFill>
                  <a:srgbClr val="92D050"/>
                </a:solidFill>
                <a:latin typeface="Calibri" panose="020F0502020204030204" pitchFamily="34" charset="0"/>
              </a:rPr>
              <a:t>isSenior</a:t>
            </a:r>
            <a:r>
              <a:rPr lang="fr-CA" sz="3200" dirty="0">
                <a:latin typeface="Calibri" panose="020F0502020204030204" pitchFamily="34" charset="0"/>
              </a:rPr>
              <a:t>) {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	console.log('Welcome! You get a discount.')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} </a:t>
            </a:r>
            <a:r>
              <a:rPr lang="fr-CA" sz="3200" b="1" dirty="0">
                <a:solidFill>
                  <a:srgbClr val="00B0F0"/>
                </a:solidFill>
                <a:latin typeface="Calibri" panose="020F0502020204030204" pitchFamily="34" charset="0"/>
              </a:rPr>
              <a:t>else</a:t>
            </a:r>
            <a:r>
              <a:rPr lang="fr-CA" sz="3200" b="1" dirty="0">
                <a:latin typeface="Calibri" panose="020F0502020204030204" pitchFamily="34" charset="0"/>
              </a:rPr>
              <a:t> </a:t>
            </a:r>
            <a:r>
              <a:rPr lang="fr-CA" sz="3200" dirty="0">
                <a:latin typeface="Calibri" panose="020F0502020204030204" pitchFamily="34" charset="0"/>
              </a:rPr>
              <a:t>{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	console.log('</a:t>
            </a:r>
            <a:r>
              <a:rPr lang="fr-CA" sz="3200" dirty="0" err="1">
                <a:latin typeface="Calibri" panose="020F0502020204030204" pitchFamily="34" charset="0"/>
              </a:rPr>
              <a:t>Welcome</a:t>
            </a:r>
            <a:r>
              <a:rPr lang="fr-CA" sz="3200" dirty="0">
                <a:latin typeface="Calibri" panose="020F0502020204030204" pitchFamily="34" charset="0"/>
              </a:rPr>
              <a:t>!')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2666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C3364E-428A-4A4F-8F15-0D4D114D9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552" y="182880"/>
            <a:ext cx="9404723" cy="918882"/>
          </a:xfrm>
        </p:spPr>
        <p:txBody>
          <a:bodyPr/>
          <a:lstStyle/>
          <a:p>
            <a:pPr algn="ctr"/>
            <a:r>
              <a:rPr lang="fr-FR" sz="4400" dirty="0">
                <a:latin typeface="Calibri" panose="020F0502020204030204" pitchFamily="34" charset="0"/>
              </a:rPr>
              <a:t>Logical Operators</a:t>
            </a:r>
            <a:endParaRPr lang="fr-CA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A7E0C5-173E-4ADD-8A51-9E552A9DA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101762"/>
            <a:ext cx="11734800" cy="5573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 Comparisons are operators for determine equality or difference between variables or values.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We have three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logical operators </a:t>
            </a:r>
            <a:r>
              <a:rPr lang="en-US" sz="3200" dirty="0">
                <a:latin typeface="Calibri" panose="020F0502020204030204" pitchFamily="34" charset="0"/>
              </a:rPr>
              <a:t>in JavaScript: || (OR), &amp;&amp; (AND), ! (NOT).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Operator				Description				Example	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	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&amp;&amp;</a:t>
            </a:r>
            <a:r>
              <a:rPr lang="en-US" sz="3200" dirty="0">
                <a:latin typeface="Calibri" panose="020F0502020204030204" pitchFamily="34" charset="0"/>
              </a:rPr>
              <a:t>					and							(x &lt; 10 &amp;&amp; y &gt; 1) is true	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	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||	</a:t>
            </a:r>
            <a:r>
              <a:rPr lang="en-US" sz="3200" dirty="0">
                <a:latin typeface="Calibri" panose="020F0502020204030204" pitchFamily="34" charset="0"/>
              </a:rPr>
              <a:t>					or								(x == 5 || y == 5) is false	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	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!</a:t>
            </a:r>
            <a:r>
              <a:rPr lang="en-US" sz="3200" dirty="0">
                <a:latin typeface="Calibri" panose="020F0502020204030204" pitchFamily="34" charset="0"/>
              </a:rPr>
              <a:t>						Not							!(x == y) is true</a:t>
            </a:r>
            <a:endParaRPr lang="fr-FR" sz="3200" dirty="0">
              <a:latin typeface="Calibri" panose="020F0502020204030204" pitchFamily="34" charset="0"/>
            </a:endParaRPr>
          </a:p>
          <a:p>
            <a:endParaRPr lang="fr-CA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901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4483F9-2423-4B8B-80DE-B20141824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27953"/>
            <a:ext cx="9404723" cy="938847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00B0F0"/>
                </a:solidFill>
              </a:rPr>
              <a:t>&amp;&amp;</a:t>
            </a:r>
            <a:r>
              <a:rPr lang="fr-FR" dirty="0"/>
              <a:t> (AND)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F721D1-47AA-48AC-94E1-99C4298DB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0" y="944881"/>
            <a:ext cx="10607040" cy="5460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 AND operator is represented with two ampersands &amp;&amp;: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let temp = 170</a:t>
            </a:r>
          </a:p>
          <a:p>
            <a:pPr marL="0" indent="0">
              <a:buNone/>
            </a:pPr>
            <a:r>
              <a:rPr lang="en-US" sz="3200" b="1" dirty="0">
                <a:latin typeface="Calibri" panose="020F0502020204030204" pitchFamily="34" charset="0"/>
              </a:rPr>
              <a:t>if </a:t>
            </a:r>
            <a:r>
              <a:rPr lang="en-US" sz="3200" dirty="0">
                <a:latin typeface="Calibri" panose="020F0502020204030204" pitchFamily="34" charset="0"/>
              </a:rPr>
              <a:t>(temp &gt;= 70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&amp;&amp;</a:t>
            </a:r>
            <a:r>
              <a:rPr lang="en-US" sz="3200" dirty="0">
                <a:latin typeface="Calibri" panose="020F0502020204030204" pitchFamily="34" charset="0"/>
              </a:rPr>
              <a:t> temp &lt;= 90) {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	console.log('</a:t>
            </a:r>
            <a:r>
              <a:rPr lang="fr-CA" sz="3200" dirty="0" err="1">
                <a:latin typeface="Calibri" panose="020F0502020204030204" pitchFamily="34" charset="0"/>
              </a:rPr>
              <a:t>Get</a:t>
            </a:r>
            <a:r>
              <a:rPr lang="fr-CA" sz="3200" dirty="0">
                <a:latin typeface="Calibri" panose="020F0502020204030204" pitchFamily="34" charset="0"/>
              </a:rPr>
              <a:t> </a:t>
            </a:r>
            <a:r>
              <a:rPr lang="fr-CA" sz="3200" dirty="0" err="1">
                <a:latin typeface="Calibri" panose="020F0502020204030204" pitchFamily="34" charset="0"/>
              </a:rPr>
              <a:t>outside</a:t>
            </a:r>
            <a:r>
              <a:rPr lang="fr-CA" sz="3200" dirty="0">
                <a:latin typeface="Calibri" panose="020F0502020204030204" pitchFamily="34" charset="0"/>
              </a:rPr>
              <a:t>!')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} </a:t>
            </a:r>
            <a:r>
              <a:rPr lang="fr-CA" sz="3200" b="1" dirty="0">
                <a:latin typeface="Calibri" panose="020F0502020204030204" pitchFamily="34" charset="0"/>
              </a:rPr>
              <a:t>else </a:t>
            </a:r>
            <a:r>
              <a:rPr lang="fr-CA" sz="3200" dirty="0">
                <a:latin typeface="Calibri" panose="020F0502020204030204" pitchFamily="34" charset="0"/>
              </a:rPr>
              <a:t>{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	console.log('</a:t>
            </a:r>
            <a:r>
              <a:rPr lang="fr-CA" sz="3200" dirty="0" err="1">
                <a:latin typeface="Calibri" panose="020F0502020204030204" pitchFamily="34" charset="0"/>
              </a:rPr>
              <a:t>Stay</a:t>
            </a:r>
            <a:r>
              <a:rPr lang="fr-CA" sz="3200" dirty="0">
                <a:latin typeface="Calibri" panose="020F0502020204030204" pitchFamily="34" charset="0"/>
              </a:rPr>
              <a:t> </a:t>
            </a:r>
            <a:r>
              <a:rPr lang="fr-CA" sz="3200" dirty="0" err="1">
                <a:latin typeface="Calibri" panose="020F0502020204030204" pitchFamily="34" charset="0"/>
              </a:rPr>
              <a:t>inside</a:t>
            </a:r>
            <a:r>
              <a:rPr lang="fr-CA" sz="3200" dirty="0">
                <a:latin typeface="Calibri" panose="020F0502020204030204" pitchFamily="34" charset="0"/>
              </a:rPr>
              <a:t>')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}</a:t>
            </a:r>
            <a:endParaRPr lang="fr-FR" sz="3200" dirty="0">
              <a:latin typeface="Calibri" panose="020F0502020204030204" pitchFamily="34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925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75C64D-DD21-4542-A12D-3EB07EA0B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711" y="340660"/>
            <a:ext cx="9404723" cy="751242"/>
          </a:xfrm>
        </p:spPr>
        <p:txBody>
          <a:bodyPr/>
          <a:lstStyle/>
          <a:p>
            <a:pPr algn="ctr"/>
            <a:r>
              <a:rPr lang="en-US" sz="4400" dirty="0">
                <a:latin typeface="Calibri" panose="020F0502020204030204" pitchFamily="34" charset="0"/>
              </a:rPr>
              <a:t>Declare variables</a:t>
            </a:r>
            <a:endParaRPr lang="fr-CA" sz="4400" dirty="0">
              <a:latin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01C75B-277A-4E91-A881-D2A858CFA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072" y="1946238"/>
            <a:ext cx="8946541" cy="41954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3200" dirty="0">
                <a:solidFill>
                  <a:srgbClr val="00B0F0"/>
                </a:solidFill>
                <a:latin typeface="Calibri" panose="020F0502020204030204" pitchFamily="34" charset="0"/>
              </a:rPr>
              <a:t>let</a:t>
            </a:r>
            <a:r>
              <a:rPr lang="fr-FR" sz="3200" dirty="0">
                <a:latin typeface="Calibri" panose="020F0502020204030204" pitchFamily="34" charset="0"/>
              </a:rPr>
              <a:t> user = 'John';</a:t>
            </a:r>
          </a:p>
          <a:p>
            <a:pPr>
              <a:lnSpc>
                <a:spcPct val="150000"/>
              </a:lnSpc>
            </a:pPr>
            <a:r>
              <a:rPr lang="fr-FR" sz="3200" dirty="0">
                <a:solidFill>
                  <a:srgbClr val="00B0F0"/>
                </a:solidFill>
                <a:latin typeface="Calibri" panose="020F0502020204030204" pitchFamily="34" charset="0"/>
              </a:rPr>
              <a:t>let</a:t>
            </a:r>
            <a:r>
              <a:rPr lang="fr-FR" sz="3200" dirty="0">
                <a:latin typeface="Calibri" panose="020F0502020204030204" pitchFamily="34" charset="0"/>
              </a:rPr>
              <a:t> </a:t>
            </a:r>
            <a:r>
              <a:rPr lang="fr-FR" sz="3200" dirty="0" err="1">
                <a:latin typeface="Calibri" panose="020F0502020204030204" pitchFamily="34" charset="0"/>
              </a:rPr>
              <a:t>age</a:t>
            </a:r>
            <a:r>
              <a:rPr lang="fr-FR" sz="3200" dirty="0">
                <a:latin typeface="Calibri" panose="020F0502020204030204" pitchFamily="34" charset="0"/>
              </a:rPr>
              <a:t> = 25;</a:t>
            </a:r>
          </a:p>
          <a:p>
            <a:pPr>
              <a:lnSpc>
                <a:spcPct val="150000"/>
              </a:lnSpc>
            </a:pPr>
            <a:r>
              <a:rPr lang="fr-FR" sz="3200" dirty="0">
                <a:solidFill>
                  <a:srgbClr val="00B0F0"/>
                </a:solidFill>
                <a:latin typeface="Calibri" panose="020F0502020204030204" pitchFamily="34" charset="0"/>
              </a:rPr>
              <a:t>let</a:t>
            </a:r>
            <a:r>
              <a:rPr lang="fr-FR" sz="3200" dirty="0">
                <a:latin typeface="Calibri" panose="020F0502020204030204" pitchFamily="34" charset="0"/>
              </a:rPr>
              <a:t> message = 'Hello';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62159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A41537-B06C-4384-B26F-01CCE3A0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970" y="132678"/>
            <a:ext cx="9404723" cy="873162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00B0F0"/>
                </a:solidFill>
              </a:rPr>
              <a:t>|| </a:t>
            </a:r>
            <a:r>
              <a:rPr lang="fr-FR" dirty="0"/>
              <a:t>(OR)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0821BC-7A45-4A68-97A1-F41A53B5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005840"/>
            <a:ext cx="11186160" cy="57194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 “OR” operator is represented with two vertical line symbols:</a:t>
            </a:r>
            <a:endParaRPr lang="fr-FR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let isGuestOneVegan = true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let isGuestTwoVegan = true</a:t>
            </a:r>
          </a:p>
          <a:p>
            <a:pPr marL="0" indent="0">
              <a:buNone/>
            </a:pPr>
            <a:r>
              <a:rPr lang="fr-CA" sz="3200" b="1" dirty="0">
                <a:latin typeface="Calibri" panose="020F0502020204030204" pitchFamily="34" charset="0"/>
              </a:rPr>
              <a:t>if </a:t>
            </a:r>
            <a:r>
              <a:rPr lang="fr-CA" sz="3200" dirty="0">
                <a:latin typeface="Calibri" panose="020F0502020204030204" pitchFamily="34" charset="0"/>
              </a:rPr>
              <a:t>(isGuestOneVegan &amp;&amp; isGuestTwoVegan) {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	console.log('Only offer up vegan food.')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} </a:t>
            </a:r>
            <a:r>
              <a:rPr lang="fr-CA" sz="3200" b="1" dirty="0">
                <a:latin typeface="Calibri" panose="020F0502020204030204" pitchFamily="34" charset="0"/>
              </a:rPr>
              <a:t>else if </a:t>
            </a:r>
            <a:r>
              <a:rPr lang="fr-CA" sz="3200" dirty="0">
                <a:latin typeface="Calibri" panose="020F0502020204030204" pitchFamily="34" charset="0"/>
              </a:rPr>
              <a:t>(isGuestOneVegan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 || </a:t>
            </a:r>
            <a:r>
              <a:rPr lang="fr-CA" sz="3200" dirty="0">
                <a:latin typeface="Calibri" panose="020F0502020204030204" pitchFamily="34" charset="0"/>
              </a:rPr>
              <a:t>isGuestTwoVegan) {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	console.log('Make sure to offer up some vegan food.')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} </a:t>
            </a:r>
            <a:r>
              <a:rPr lang="fr-CA" sz="3200" b="1" dirty="0">
                <a:latin typeface="Calibri" panose="020F0502020204030204" pitchFamily="34" charset="0"/>
              </a:rPr>
              <a:t>else </a:t>
            </a:r>
            <a:r>
              <a:rPr lang="fr-CA" sz="3200" dirty="0">
                <a:latin typeface="Calibri" panose="020F050202020403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console.log('Offer up anything on the menu.’) </a:t>
            </a:r>
            <a:r>
              <a:rPr lang="fr-CA" sz="3200" dirty="0"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5664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DEA332-873E-42E4-A811-71C11165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27300"/>
            <a:ext cx="9404723" cy="720762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00B0F0"/>
                </a:solidFill>
              </a:rPr>
              <a:t>!</a:t>
            </a:r>
            <a:r>
              <a:rPr lang="fr-FR" dirty="0"/>
              <a:t> (NOT)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DAFBD3-87BB-4A1D-9395-6FCB1108A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969982"/>
            <a:ext cx="11134409" cy="5278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 </a:t>
            </a:r>
            <a:r>
              <a:rPr lang="en-US" sz="3200" dirty="0" err="1">
                <a:latin typeface="Calibri" panose="020F0502020204030204" pitchFamily="34" charset="0"/>
              </a:rPr>
              <a:t>boolean</a:t>
            </a:r>
            <a:r>
              <a:rPr lang="en-US" sz="3200" dirty="0">
                <a:latin typeface="Calibri" panose="020F0502020204030204" pitchFamily="34" charset="0"/>
              </a:rPr>
              <a:t> NOT operator is represented with an exclamation sign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!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let isAccountActive = false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// This condition will pass if isAccountActive is false</a:t>
            </a:r>
          </a:p>
          <a:p>
            <a:pPr marL="0" indent="0">
              <a:buNone/>
            </a:pPr>
            <a:r>
              <a:rPr lang="fr-CA" sz="3200" b="1" dirty="0">
                <a:latin typeface="Calibri" panose="020F0502020204030204" pitchFamily="34" charset="0"/>
              </a:rPr>
              <a:t>if </a:t>
            </a:r>
            <a:r>
              <a:rPr lang="fr-CA" sz="3200" dirty="0">
                <a:latin typeface="Calibri" panose="020F0502020204030204" pitchFamily="34" charset="0"/>
              </a:rPr>
              <a:t>(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!</a:t>
            </a:r>
            <a:r>
              <a:rPr lang="fr-CA" sz="3200" dirty="0">
                <a:latin typeface="Calibri" panose="020F0502020204030204" pitchFamily="34" charset="0"/>
              </a:rPr>
              <a:t>isAccountActive) {</a:t>
            </a:r>
          </a:p>
          <a:p>
            <a:pPr marL="457200" lvl="1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console.log('Account is locked')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}</a:t>
            </a:r>
            <a:endParaRPr lang="fr-FR" sz="3200" dirty="0">
              <a:latin typeface="Calibri" panose="020F0502020204030204" pitchFamily="34" charset="0"/>
            </a:endParaRPr>
          </a:p>
          <a:p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501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12D6B5-CE17-46A1-BE63-E0CDFA21E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672" y="2179320"/>
            <a:ext cx="8946541" cy="24231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sz="7200" dirty="0">
                <a:latin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2512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EDEED-19E8-497F-B75D-59C5C881E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191" y="152400"/>
            <a:ext cx="9404723" cy="812202"/>
          </a:xfrm>
        </p:spPr>
        <p:txBody>
          <a:bodyPr/>
          <a:lstStyle/>
          <a:p>
            <a:pPr algn="ctr"/>
            <a:r>
              <a:rPr lang="fr-FR" sz="4400" dirty="0">
                <a:latin typeface="Calibri" panose="020F0502020204030204" pitchFamily="34" charset="0"/>
              </a:rPr>
              <a:t>Variable naming</a:t>
            </a:r>
            <a:endParaRPr lang="fr-CA" sz="4400" dirty="0">
              <a:latin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B72BBB-1297-458B-B8C0-4121DC92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80160"/>
            <a:ext cx="11887200" cy="542544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There are two limitations on variable names in JavaScript: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The name must contain only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letters</a:t>
            </a:r>
            <a:r>
              <a:rPr lang="en-US" sz="3200" dirty="0">
                <a:latin typeface="Calibri" panose="020F0502020204030204" pitchFamily="34" charset="0"/>
              </a:rPr>
              <a:t>,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digits</a:t>
            </a:r>
            <a:r>
              <a:rPr lang="en-US" sz="3200" dirty="0">
                <a:latin typeface="Calibri" panose="020F0502020204030204" pitchFamily="34" charset="0"/>
              </a:rPr>
              <a:t>, or the symbols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$</a:t>
            </a:r>
            <a:r>
              <a:rPr lang="en-US" sz="3200" dirty="0">
                <a:latin typeface="Calibri" panose="020F0502020204030204" pitchFamily="34" charset="0"/>
              </a:rPr>
              <a:t> and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_</a:t>
            </a:r>
            <a:r>
              <a:rPr lang="en-US" sz="3200" dirty="0">
                <a:latin typeface="Calibri" panose="020F0502020204030204" pitchFamily="34" charset="0"/>
              </a:rPr>
              <a:t>.</a:t>
            </a:r>
          </a:p>
          <a:p>
            <a:r>
              <a:rPr lang="en-US" sz="3200" dirty="0">
                <a:latin typeface="Calibri" panose="020F0502020204030204" pitchFamily="34" charset="0"/>
              </a:rPr>
              <a:t>The first character must </a:t>
            </a: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NOT</a:t>
            </a:r>
            <a:r>
              <a:rPr lang="en-US" sz="3200" dirty="0">
                <a:latin typeface="Calibri" panose="020F0502020204030204" pitchFamily="34" charset="0"/>
              </a:rPr>
              <a:t> be a digit.</a:t>
            </a:r>
          </a:p>
          <a:p>
            <a:r>
              <a:rPr lang="en-US" sz="3200" dirty="0">
                <a:latin typeface="Calibri" panose="020F0502020204030204" pitchFamily="34" charset="0"/>
              </a:rPr>
              <a:t>Examples of </a:t>
            </a: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valid names</a:t>
            </a:r>
            <a:r>
              <a:rPr lang="en-US" sz="3200" dirty="0">
                <a:latin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let userName;</a:t>
            </a:r>
          </a:p>
          <a:p>
            <a:r>
              <a:rPr lang="en-US" sz="3200" dirty="0">
                <a:latin typeface="Calibri" panose="020F0502020204030204" pitchFamily="34" charset="0"/>
              </a:rPr>
              <a:t>let test123;</a:t>
            </a:r>
            <a:endParaRPr lang="fr-FR" sz="3200" dirty="0">
              <a:latin typeface="Calibri" panose="020F0502020204030204" pitchFamily="34" charset="0"/>
            </a:endParaRPr>
          </a:p>
          <a:p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81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02270B-257B-43FF-AF65-87C9488E0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191" y="195880"/>
            <a:ext cx="9404723" cy="827442"/>
          </a:xfrm>
        </p:spPr>
        <p:txBody>
          <a:bodyPr/>
          <a:lstStyle/>
          <a:p>
            <a:pPr algn="ctr"/>
            <a:r>
              <a:rPr lang="fr-FR" sz="4400" dirty="0">
                <a:latin typeface="Calibri" panose="020F0502020204030204" pitchFamily="34" charset="0"/>
              </a:rPr>
              <a:t>Variable naming (continues)</a:t>
            </a:r>
            <a:endParaRPr lang="fr-CA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DEDF47-1797-4D79-A8B2-6212A95D7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023322"/>
            <a:ext cx="11551920" cy="56387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When the name contains multiple words,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camelCase</a:t>
            </a:r>
            <a:r>
              <a:rPr lang="en-US" sz="3200" dirty="0">
                <a:latin typeface="Calibri" panose="020F0502020204030204" pitchFamily="34" charset="0"/>
              </a:rPr>
              <a:t> is commonly used. Each word except first starting with a capital letter: </a:t>
            </a:r>
            <a:r>
              <a:rPr lang="en-US" sz="3200" dirty="0" err="1">
                <a:latin typeface="Calibri" panose="020F0502020204030204" pitchFamily="34" charset="0"/>
              </a:rPr>
              <a:t>myVeryLongName</a:t>
            </a:r>
            <a:r>
              <a:rPr lang="en-US" sz="3200" dirty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What’s interesting – the dollar sign '$' and the underscore '_' can also be used in names. They are regular symbols, just like letters, without any special meaning.</a:t>
            </a:r>
          </a:p>
          <a:p>
            <a:r>
              <a:rPr lang="en-US" sz="3200" dirty="0">
                <a:latin typeface="Calibri" panose="020F0502020204030204" pitchFamily="34" charset="0"/>
              </a:rPr>
              <a:t>These names </a:t>
            </a: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are valid</a:t>
            </a:r>
            <a:r>
              <a:rPr lang="en-US" sz="3200" dirty="0">
                <a:latin typeface="Calibri" panose="020F0502020204030204" pitchFamily="34" charset="0"/>
              </a:rPr>
              <a:t>: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let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$</a:t>
            </a:r>
            <a:r>
              <a:rPr lang="en-US" sz="3200" dirty="0">
                <a:latin typeface="Calibri" panose="020F0502020204030204" pitchFamily="34" charset="0"/>
              </a:rPr>
              <a:t> = 1; // declared a variable with the name "$"</a:t>
            </a:r>
          </a:p>
          <a:p>
            <a:r>
              <a:rPr lang="en-US" sz="3200" dirty="0">
                <a:latin typeface="Calibri" panose="020F0502020204030204" pitchFamily="34" charset="0"/>
              </a:rPr>
              <a:t>let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 _ </a:t>
            </a:r>
            <a:r>
              <a:rPr lang="en-US" sz="3200" dirty="0">
                <a:latin typeface="Calibri" panose="020F0502020204030204" pitchFamily="34" charset="0"/>
              </a:rPr>
              <a:t>= 2; // and now a variable with the name "_"</a:t>
            </a:r>
          </a:p>
          <a:p>
            <a:pPr marL="0" indent="0">
              <a:buNone/>
            </a:pPr>
            <a:endParaRPr lang="en-US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7489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DADE01-0929-44E7-83CF-F792A1EBE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320041"/>
            <a:ext cx="9404723" cy="842682"/>
          </a:xfrm>
        </p:spPr>
        <p:txBody>
          <a:bodyPr/>
          <a:lstStyle/>
          <a:p>
            <a:pPr algn="ctr"/>
            <a:r>
              <a:rPr lang="fr-FR" sz="4400" dirty="0">
                <a:latin typeface="Calibri" panose="020F0502020204030204" pitchFamily="34" charset="0"/>
              </a:rPr>
              <a:t>Variable naming (continues)</a:t>
            </a:r>
            <a:endParaRPr lang="fr-CA" sz="4400" dirty="0">
              <a:latin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444106-2EE2-451D-9733-9417F556C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1691640"/>
            <a:ext cx="10728960" cy="4846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Examples of </a:t>
            </a: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incorrect variable </a:t>
            </a:r>
            <a:r>
              <a:rPr lang="en-US" sz="3200" dirty="0">
                <a:latin typeface="Calibri" panose="020F0502020204030204" pitchFamily="34" charset="0"/>
              </a:rPr>
              <a:t>names: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let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1a</a:t>
            </a:r>
            <a:r>
              <a:rPr lang="en-US" sz="3200" dirty="0">
                <a:latin typeface="Calibri" panose="020F0502020204030204" pitchFamily="34" charset="0"/>
              </a:rPr>
              <a:t>; // cannot start with a digit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let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my-name</a:t>
            </a:r>
            <a:r>
              <a:rPr lang="en-US" sz="3200" dirty="0">
                <a:latin typeface="Calibri" panose="020F0502020204030204" pitchFamily="34" charset="0"/>
              </a:rPr>
              <a:t>; // hyphens '-' aren't allowed in the name</a:t>
            </a:r>
            <a:endParaRPr lang="fr-FR" sz="3200" dirty="0">
              <a:latin typeface="Calibri" panose="020F0502020204030204" pitchFamily="34" charset="0"/>
            </a:endParaRPr>
          </a:p>
          <a:p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16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FF6654-0D50-4E6E-8ECE-AFB5B23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900" y="0"/>
            <a:ext cx="9404723" cy="873162"/>
          </a:xfrm>
        </p:spPr>
        <p:txBody>
          <a:bodyPr/>
          <a:lstStyle/>
          <a:p>
            <a:pPr algn="ctr"/>
            <a:r>
              <a:rPr lang="fr-FR" sz="4400" dirty="0">
                <a:latin typeface="Calibri" panose="020F0502020204030204" pitchFamily="34" charset="0"/>
              </a:rPr>
              <a:t>Reserved names</a:t>
            </a:r>
            <a:endParaRPr lang="fr-CA" sz="4400" dirty="0">
              <a:latin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AFDA48-6EB0-40C1-B9D4-B9A0CF1C1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73162"/>
            <a:ext cx="11658600" cy="56952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There is a list of </a:t>
            </a: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reserved words</a:t>
            </a:r>
            <a:r>
              <a:rPr lang="en-US" sz="3200" dirty="0">
                <a:latin typeface="Calibri" panose="020F0502020204030204" pitchFamily="34" charset="0"/>
              </a:rPr>
              <a:t>, which cannot be used as variable names because they are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used by the language itself</a:t>
            </a:r>
            <a:r>
              <a:rPr lang="en-US" sz="3200" dirty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For example: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let</a:t>
            </a:r>
            <a:r>
              <a:rPr lang="en-US" sz="3200" dirty="0">
                <a:latin typeface="Calibri" panose="020F0502020204030204" pitchFamily="34" charset="0"/>
              </a:rPr>
              <a:t>,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class</a:t>
            </a:r>
            <a:r>
              <a:rPr lang="en-US" sz="3200" dirty="0">
                <a:latin typeface="Calibri" panose="020F0502020204030204" pitchFamily="34" charset="0"/>
              </a:rPr>
              <a:t>,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return</a:t>
            </a:r>
            <a:r>
              <a:rPr lang="en-US" sz="3200" dirty="0">
                <a:latin typeface="Calibri" panose="020F0502020204030204" pitchFamily="34" charset="0"/>
              </a:rPr>
              <a:t>, and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function</a:t>
            </a:r>
            <a:r>
              <a:rPr lang="en-US" sz="3200" dirty="0">
                <a:latin typeface="Calibri" panose="020F0502020204030204" pitchFamily="34" charset="0"/>
              </a:rPr>
              <a:t> are reserved.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The code below gives a syntax error: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let </a:t>
            </a:r>
            <a:r>
              <a:rPr lang="en-US" sz="3200" dirty="0" err="1">
                <a:solidFill>
                  <a:srgbClr val="92D050"/>
                </a:solidFill>
                <a:latin typeface="Calibri" panose="020F0502020204030204" pitchFamily="34" charset="0"/>
              </a:rPr>
              <a:t>let</a:t>
            </a:r>
            <a:r>
              <a:rPr lang="en-US" sz="3200" dirty="0">
                <a:latin typeface="Calibri" panose="020F0502020204030204" pitchFamily="34" charset="0"/>
              </a:rPr>
              <a:t> = 5; // can't name a variable "let", error!</a:t>
            </a:r>
          </a:p>
          <a:p>
            <a:r>
              <a:rPr lang="en-US" sz="3200" dirty="0">
                <a:latin typeface="Calibri" panose="020F0502020204030204" pitchFamily="34" charset="0"/>
              </a:rPr>
              <a:t>let </a:t>
            </a: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return</a:t>
            </a:r>
            <a:r>
              <a:rPr lang="en-US" sz="3200" dirty="0">
                <a:latin typeface="Calibri" panose="020F0502020204030204" pitchFamily="34" charset="0"/>
              </a:rPr>
              <a:t> = 5; // also can't name it "return", error!</a:t>
            </a:r>
            <a:endParaRPr lang="fr-FR" sz="3200" dirty="0">
              <a:latin typeface="Calibri" panose="020F0502020204030204" pitchFamily="34" charset="0"/>
            </a:endParaRPr>
          </a:p>
          <a:p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67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C16DC-4415-4A0B-8686-E6254D5F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49220"/>
            <a:ext cx="9404723" cy="720762"/>
          </a:xfrm>
        </p:spPr>
        <p:txBody>
          <a:bodyPr/>
          <a:lstStyle/>
          <a:p>
            <a:pPr algn="ctr"/>
            <a:r>
              <a:rPr lang="fr-FR" sz="4400" dirty="0">
                <a:latin typeface="Calibri" panose="020F0502020204030204" pitchFamily="34" charset="0"/>
              </a:rPr>
              <a:t>Data types</a:t>
            </a:r>
            <a:endParaRPr lang="fr-CA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E41DB5-FA7E-4A31-95FB-540CA1BD9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12520"/>
            <a:ext cx="10988040" cy="5135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A variable in JavaScript can contain any data. A variable can at one moment be a string and at another be a number: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r>
              <a:rPr lang="fr-FR" sz="3200" dirty="0">
                <a:solidFill>
                  <a:srgbClr val="00B0F0"/>
                </a:solidFill>
                <a:latin typeface="Calibri" panose="020F0502020204030204" pitchFamily="34" charset="0"/>
              </a:rPr>
              <a:t>Number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 number type represents both integer and floating point numbers.</a:t>
            </a:r>
          </a:p>
          <a:p>
            <a:r>
              <a:rPr lang="pt-BR" sz="3200" dirty="0">
                <a:latin typeface="Calibri" panose="020F0502020204030204" pitchFamily="34" charset="0"/>
              </a:rPr>
              <a:t>let n = 123;</a:t>
            </a:r>
          </a:p>
          <a:p>
            <a:r>
              <a:rPr lang="pt-BR" sz="3200" dirty="0">
                <a:latin typeface="Calibri" panose="020F0502020204030204" pitchFamily="34" charset="0"/>
              </a:rPr>
              <a:t>n = 12.345;</a:t>
            </a:r>
            <a:endParaRPr lang="fr-FR" sz="3200" dirty="0">
              <a:latin typeface="Calibri" panose="020F0502020204030204" pitchFamily="34" charset="0"/>
            </a:endParaRPr>
          </a:p>
          <a:p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889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5841D5-00D6-4C91-B300-C379B138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5042"/>
          </a:xfrm>
        </p:spPr>
        <p:txBody>
          <a:bodyPr/>
          <a:lstStyle/>
          <a:p>
            <a:pPr algn="ctr"/>
            <a:r>
              <a:rPr lang="fr-FR" sz="4400" dirty="0">
                <a:latin typeface="Calibri" panose="020F0502020204030204" pitchFamily="34" charset="0"/>
              </a:rPr>
              <a:t>Data types(</a:t>
            </a:r>
            <a:r>
              <a:rPr lang="fr-FR" sz="4400" dirty="0">
                <a:solidFill>
                  <a:srgbClr val="00B0F0"/>
                </a:solidFill>
                <a:latin typeface="Calibri" panose="020F0502020204030204" pitchFamily="34" charset="0"/>
              </a:rPr>
              <a:t>Number</a:t>
            </a:r>
            <a:r>
              <a:rPr lang="fr-FR" sz="4400" dirty="0">
                <a:latin typeface="Calibri" panose="020F0502020204030204" pitchFamily="34" charset="0"/>
              </a:rPr>
              <a:t>)</a:t>
            </a:r>
            <a:endParaRPr lang="fr-CA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33E10C-C9B8-468A-8F43-776EA9897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767840"/>
            <a:ext cx="10043160" cy="4480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 number type represents both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integer </a:t>
            </a:r>
            <a:r>
              <a:rPr lang="en-US" sz="3200" dirty="0">
                <a:latin typeface="Calibri" panose="020F0502020204030204" pitchFamily="34" charset="0"/>
              </a:rPr>
              <a:t>and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floating</a:t>
            </a:r>
            <a:r>
              <a:rPr lang="en-US" sz="3200" dirty="0">
                <a:latin typeface="Calibri" panose="020F0502020204030204" pitchFamily="34" charset="0"/>
              </a:rPr>
              <a:t> point numbers.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</a:rPr>
              <a:t>let n = </a:t>
            </a:r>
            <a:r>
              <a:rPr lang="pt-BR" sz="3200" dirty="0">
                <a:solidFill>
                  <a:srgbClr val="00B0F0"/>
                </a:solidFill>
                <a:latin typeface="Calibri" panose="020F0502020204030204" pitchFamily="34" charset="0"/>
              </a:rPr>
              <a:t>123</a:t>
            </a:r>
            <a:r>
              <a:rPr lang="pt-BR" sz="3200" dirty="0">
                <a:latin typeface="Calibri" panose="020F0502020204030204" pitchFamily="34" charset="0"/>
              </a:rPr>
              <a:t>; // integer</a:t>
            </a:r>
          </a:p>
          <a:p>
            <a:pPr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</a:rPr>
              <a:t>n = </a:t>
            </a:r>
            <a:r>
              <a:rPr lang="pt-BR" sz="3200" dirty="0">
                <a:solidFill>
                  <a:srgbClr val="00B0F0"/>
                </a:solidFill>
                <a:latin typeface="Calibri" panose="020F0502020204030204" pitchFamily="34" charset="0"/>
              </a:rPr>
              <a:t>12.345</a:t>
            </a:r>
            <a:r>
              <a:rPr lang="pt-BR" sz="3200" dirty="0">
                <a:latin typeface="Calibri" panose="020F0502020204030204" pitchFamily="34" charset="0"/>
              </a:rPr>
              <a:t>; // float</a:t>
            </a:r>
            <a:endParaRPr lang="fr-FR" sz="3200" dirty="0">
              <a:latin typeface="Calibri" panose="020F0502020204030204" pitchFamily="34" charset="0"/>
            </a:endParaRPr>
          </a:p>
          <a:p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803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127</TotalTime>
  <Words>1217</Words>
  <Application>Microsoft Office PowerPoint</Application>
  <PresentationFormat>Grand écran</PresentationFormat>
  <Paragraphs>245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Century Gothic</vt:lpstr>
      <vt:lpstr>Wingdings 3</vt:lpstr>
      <vt:lpstr>Ion</vt:lpstr>
      <vt:lpstr>Présentation PowerPoint</vt:lpstr>
      <vt:lpstr>Variables</vt:lpstr>
      <vt:lpstr>Declare variables</vt:lpstr>
      <vt:lpstr>Variable naming</vt:lpstr>
      <vt:lpstr>Variable naming (continues)</vt:lpstr>
      <vt:lpstr>Variable naming (continues)</vt:lpstr>
      <vt:lpstr>Reserved names</vt:lpstr>
      <vt:lpstr>Data types</vt:lpstr>
      <vt:lpstr>Data types(Number)</vt:lpstr>
      <vt:lpstr>Data types(String)</vt:lpstr>
      <vt:lpstr>Data types(Boolean (logical type))</vt:lpstr>
      <vt:lpstr>Data types(null value)</vt:lpstr>
      <vt:lpstr>Data types(undefined value)</vt:lpstr>
      <vt:lpstr>Data types(undefined) continues</vt:lpstr>
      <vt:lpstr>Operators</vt:lpstr>
      <vt:lpstr>JavaScript Arithmetic Operators </vt:lpstr>
      <vt:lpstr>Assignment Operators </vt:lpstr>
      <vt:lpstr>Assignment Operators (examples)</vt:lpstr>
      <vt:lpstr>Comparisons operators </vt:lpstr>
      <vt:lpstr>Comparisons operators(continues)</vt:lpstr>
      <vt:lpstr>How Can it be Used </vt:lpstr>
      <vt:lpstr>Conditional: If Statement </vt:lpstr>
      <vt:lpstr>If Statement (continues)</vt:lpstr>
      <vt:lpstr>The else Statement </vt:lpstr>
      <vt:lpstr>The else Statement(continues)</vt:lpstr>
      <vt:lpstr>The else if Statement</vt:lpstr>
      <vt:lpstr>The else if Statement(continues)</vt:lpstr>
      <vt:lpstr>Logical Operators</vt:lpstr>
      <vt:lpstr>&amp;&amp; (AND)</vt:lpstr>
      <vt:lpstr>|| (OR)</vt:lpstr>
      <vt:lpstr>! (NOT)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Amadou Seydou, Bachir</dc:creator>
  <cp:lastModifiedBy>Amadou Seydou, Bachir</cp:lastModifiedBy>
  <cp:revision>44</cp:revision>
  <dcterms:created xsi:type="dcterms:W3CDTF">2020-01-22T18:05:13Z</dcterms:created>
  <dcterms:modified xsi:type="dcterms:W3CDTF">2020-01-30T21:03:41Z</dcterms:modified>
</cp:coreProperties>
</file>