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0" r:id="rId3"/>
    <p:sldId id="313" r:id="rId4"/>
    <p:sldId id="312" r:id="rId5"/>
    <p:sldId id="311" r:id="rId6"/>
    <p:sldId id="315" r:id="rId7"/>
    <p:sldId id="316" r:id="rId8"/>
    <p:sldId id="262" r:id="rId9"/>
    <p:sldId id="257" r:id="rId10"/>
    <p:sldId id="261" r:id="rId11"/>
    <p:sldId id="282" r:id="rId12"/>
    <p:sldId id="289" r:id="rId13"/>
    <p:sldId id="288" r:id="rId14"/>
    <p:sldId id="328" r:id="rId15"/>
    <p:sldId id="329" r:id="rId16"/>
    <p:sldId id="265" r:id="rId17"/>
    <p:sldId id="26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5C4DD-05CD-46E6-A6CC-FB467ED6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51761"/>
            <a:ext cx="8825658" cy="1295400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3141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0A169-3E93-414B-8182-6B6B2202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91" y="285078"/>
            <a:ext cx="9404723" cy="9036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Method: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forEach</a:t>
            </a:r>
            <a:endParaRPr lang="fr-CA" sz="4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C48D2-2542-45B2-ADFA-D0E32181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1" y="1356360"/>
            <a:ext cx="1141476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</a:t>
            </a:r>
            <a:r>
              <a:rPr lang="en-US" sz="3200" dirty="0" err="1">
                <a:latin typeface="Calibri" panose="020F0502020204030204" pitchFamily="34" charset="0"/>
              </a:rPr>
              <a:t>forEach</a:t>
            </a:r>
            <a:r>
              <a:rPr lang="en-US" sz="3200" dirty="0">
                <a:latin typeface="Calibri" panose="020F0502020204030204" pitchFamily="34" charset="0"/>
              </a:rPr>
              <a:t>() method executes a provided function once for each array element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const </a:t>
            </a:r>
            <a:r>
              <a:rPr lang="en-US" sz="3200" dirty="0" err="1">
                <a:latin typeface="Calibri" panose="020F0502020204030204" pitchFamily="34" charset="0"/>
              </a:rPr>
              <a:t>todos</a:t>
            </a:r>
            <a:r>
              <a:rPr lang="en-US" sz="3200" dirty="0">
                <a:latin typeface="Calibri" panose="020F0502020204030204" pitchFamily="34" charset="0"/>
              </a:rPr>
              <a:t> = ['Order cat food', 'Clean kitchen', 'Buy food', 'Do work’, 'Exercise’];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// This will print a numbered list for each 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todo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 item</a:t>
            </a:r>
          </a:p>
          <a:p>
            <a:pPr marL="0" indent="0">
              <a:buNone/>
            </a:pPr>
            <a:r>
              <a:rPr lang="en-US" sz="3200" dirty="0" err="1">
                <a:latin typeface="Calibri" panose="020F0502020204030204" pitchFamily="34" charset="0"/>
              </a:rPr>
              <a:t>todos.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forEach</a:t>
            </a:r>
            <a:r>
              <a:rPr lang="en-US" sz="3200" dirty="0">
                <a:latin typeface="Calibri" panose="020F0502020204030204" pitchFamily="34" charset="0"/>
              </a:rPr>
              <a:t>(function (</a:t>
            </a:r>
            <a:r>
              <a:rPr lang="en-US" sz="3200" dirty="0" err="1">
                <a:latin typeface="Calibri" panose="020F0502020204030204" pitchFamily="34" charset="0"/>
              </a:rPr>
              <a:t>todo</a:t>
            </a:r>
            <a:r>
              <a:rPr lang="en-US" sz="3200" dirty="0">
                <a:latin typeface="Calibri" panose="020F0502020204030204" pitchFamily="34" charset="0"/>
              </a:rPr>
              <a:t>, index)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const num = index + 1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console.log(`${num}. ${</a:t>
            </a:r>
            <a:r>
              <a:rPr lang="en-US" sz="3200" dirty="0" err="1">
                <a:latin typeface="Calibri" panose="020F0502020204030204" pitchFamily="34" charset="0"/>
              </a:rPr>
              <a:t>todo</a:t>
            </a:r>
            <a:r>
              <a:rPr lang="en-US" sz="3200" dirty="0">
                <a:latin typeface="Calibri" panose="020F0502020204030204" pitchFamily="34" charset="0"/>
              </a:rPr>
              <a:t>}`)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})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2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137AC-F046-45B2-8375-555464A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33980"/>
            <a:ext cx="9404723" cy="7512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Method: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for </a:t>
            </a:r>
            <a:r>
              <a:rPr lang="fr-CA" sz="4400" dirty="0" err="1">
                <a:solidFill>
                  <a:schemeClr val="tx1"/>
                </a:solidFill>
                <a:latin typeface="Calibri" panose="020F0502020204030204" pitchFamily="34" charset="0"/>
              </a:rPr>
              <a:t>loop</a:t>
            </a:r>
            <a:endParaRPr lang="fr-CA" sz="4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266EC2-76B5-47B6-8E51-E9359646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728960" cy="49682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We often need to repeat actions.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For example, outputting goods from a list one after another or just running the same code for each number from 1 to 10.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Loops are a way to repeat the same code multiple times.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4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1FE7F-0C50-4EF1-9DBE-97FF1E87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471" y="361278"/>
            <a:ext cx="9404723" cy="751242"/>
          </a:xfrm>
        </p:spPr>
        <p:txBody>
          <a:bodyPr/>
          <a:lstStyle/>
          <a:p>
            <a:pPr algn="ctr"/>
            <a:r>
              <a:rPr lang="fr-FR" sz="4000" dirty="0">
                <a:latin typeface="Calibri" panose="020F0502020204030204" pitchFamily="34" charset="0"/>
              </a:rPr>
              <a:t>The </a:t>
            </a:r>
            <a:r>
              <a:rPr lang="fr-FR" sz="4000" dirty="0">
                <a:solidFill>
                  <a:srgbClr val="00B0F0"/>
                </a:solidFill>
                <a:latin typeface="Calibri" panose="020F0502020204030204" pitchFamily="34" charset="0"/>
              </a:rPr>
              <a:t>for</a:t>
            </a:r>
            <a:r>
              <a:rPr lang="fr-FR" sz="4000" dirty="0">
                <a:latin typeface="Calibri" panose="020F0502020204030204" pitchFamily="34" charset="0"/>
              </a:rPr>
              <a:t> </a:t>
            </a:r>
            <a:r>
              <a:rPr lang="fr-FR" sz="4000" dirty="0" err="1">
                <a:latin typeface="Calibri" panose="020F0502020204030204" pitchFamily="34" charset="0"/>
              </a:rPr>
              <a:t>loop</a:t>
            </a:r>
            <a:r>
              <a:rPr lang="fr-FR" sz="4000" dirty="0">
                <a:latin typeface="Calibri" panose="020F0502020204030204" pitchFamily="34" charset="0"/>
              </a:rPr>
              <a:t> (continues)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97885-C81F-48A5-8C4E-3A556D2D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11094720" cy="499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The for loop is more complex, but it’s also the most commonly used loop.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It looks like this: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for (begin; condition; step)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  // ... loop body ...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}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0153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D989B-385A-4285-833B-2C055FBF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69838"/>
            <a:ext cx="9404723" cy="96460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The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for </a:t>
            </a:r>
            <a:r>
              <a:rPr lang="fr-FR" sz="4400" dirty="0" err="1">
                <a:latin typeface="Calibri" panose="020F0502020204030204" pitchFamily="34" charset="0"/>
              </a:rPr>
              <a:t>loop</a:t>
            </a:r>
            <a:r>
              <a:rPr lang="fr-FR" sz="4400" dirty="0">
                <a:latin typeface="Calibri" panose="020F0502020204030204" pitchFamily="34" charset="0"/>
              </a:rPr>
              <a:t> 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26723-7582-4C2A-B457-C7713634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34440"/>
            <a:ext cx="10744200" cy="5353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dirty="0">
                <a:latin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endParaRPr lang="fr-FR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3200" dirty="0">
                <a:latin typeface="Calibri" panose="020F0502020204030204" pitchFamily="34" charset="0"/>
              </a:rPr>
              <a:t>for (let i = 0; i &lt; 3; i++) { // shows 0, </a:t>
            </a:r>
            <a:r>
              <a:rPr lang="fr-FR" sz="3200" dirty="0" err="1">
                <a:latin typeface="Calibri" panose="020F0502020204030204" pitchFamily="34" charset="0"/>
              </a:rPr>
              <a:t>then</a:t>
            </a:r>
            <a:r>
              <a:rPr lang="fr-FR" sz="3200" dirty="0">
                <a:latin typeface="Calibri" panose="020F0502020204030204" pitchFamily="34" charset="0"/>
              </a:rPr>
              <a:t> 1, </a:t>
            </a:r>
            <a:r>
              <a:rPr lang="fr-FR" sz="3200" dirty="0" err="1">
                <a:latin typeface="Calibri" panose="020F0502020204030204" pitchFamily="34" charset="0"/>
              </a:rPr>
              <a:t>then</a:t>
            </a:r>
            <a:r>
              <a:rPr lang="fr-FR" sz="3200" dirty="0">
                <a:latin typeface="Calibri" panose="020F0502020204030204" pitchFamily="34" charset="0"/>
              </a:rPr>
              <a:t> 2</a:t>
            </a:r>
          </a:p>
          <a:p>
            <a:pPr marL="0" indent="0">
              <a:buNone/>
            </a:pPr>
            <a:r>
              <a:rPr lang="fr-FR" sz="3200" dirty="0">
                <a:latin typeface="Calibri" panose="020F0502020204030204" pitchFamily="34" charset="0"/>
              </a:rPr>
              <a:t>  alert(i);</a:t>
            </a:r>
          </a:p>
          <a:p>
            <a:pPr marL="0" indent="0">
              <a:buNone/>
            </a:pPr>
            <a:r>
              <a:rPr lang="fr-FR" sz="3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fr-FR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Let’s examine the for statement part-by-part: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46082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B65FD-9640-4AC5-ABC7-904B1049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31" y="224118"/>
            <a:ext cx="9404723" cy="995082"/>
          </a:xfrm>
        </p:spPr>
        <p:txBody>
          <a:bodyPr/>
          <a:lstStyle/>
          <a:p>
            <a:pPr algn="ctr"/>
            <a:r>
              <a:rPr lang="fr-FR" sz="4400" dirty="0">
                <a:latin typeface="Calibri" panose="020F0502020204030204" pitchFamily="34" charset="0"/>
              </a:rPr>
              <a:t>The </a:t>
            </a:r>
            <a:r>
              <a:rPr lang="fr-FR" sz="4400" dirty="0">
                <a:solidFill>
                  <a:srgbClr val="00B0F0"/>
                </a:solidFill>
                <a:latin typeface="Calibri" panose="020F0502020204030204" pitchFamily="34" charset="0"/>
              </a:rPr>
              <a:t>for</a:t>
            </a:r>
            <a:r>
              <a:rPr lang="fr-FR" sz="4400" dirty="0">
                <a:latin typeface="Calibri" panose="020F0502020204030204" pitchFamily="34" charset="0"/>
              </a:rPr>
              <a:t> </a:t>
            </a:r>
            <a:r>
              <a:rPr lang="fr-FR" sz="4400" dirty="0" err="1">
                <a:latin typeface="Calibri" panose="020F0502020204030204" pitchFamily="34" charset="0"/>
              </a:rPr>
              <a:t>loop</a:t>
            </a:r>
            <a:r>
              <a:rPr lang="fr-FR" sz="4400" dirty="0">
                <a:latin typeface="Calibri" panose="020F0502020204030204" pitchFamily="34" charset="0"/>
              </a:rPr>
              <a:t> (continues)</a:t>
            </a:r>
            <a:endParaRPr lang="fr-CA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D6796-A930-4A70-B10B-A58ABB6A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1201400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begin	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= 0</a:t>
            </a:r>
            <a:r>
              <a:rPr lang="en-US" sz="3200" dirty="0">
                <a:latin typeface="Calibri" panose="020F0502020204030204" pitchFamily="34" charset="0"/>
              </a:rPr>
              <a:t>	Executes once upon entering the loop.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condition	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 &lt; 3</a:t>
            </a:r>
            <a:r>
              <a:rPr lang="en-US" sz="3200" dirty="0">
                <a:latin typeface="Calibri" panose="020F0502020204030204" pitchFamily="34" charset="0"/>
              </a:rPr>
              <a:t>	Checked before every loop iteration. If false, the loop stops.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body	alert(</a:t>
            </a:r>
            <a:r>
              <a:rPr lang="en-US" sz="3200" dirty="0" err="1">
                <a:latin typeface="Calibri" panose="020F0502020204030204" pitchFamily="34" charset="0"/>
              </a:rPr>
              <a:t>i</a:t>
            </a:r>
            <a:r>
              <a:rPr lang="en-US" sz="3200" dirty="0">
                <a:latin typeface="Calibri" panose="020F0502020204030204" pitchFamily="34" charset="0"/>
              </a:rPr>
              <a:t>)	Runs again and again while the condition is truthy.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step	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i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++</a:t>
            </a:r>
            <a:r>
              <a:rPr lang="en-US" sz="3200" dirty="0">
                <a:latin typeface="Calibri" panose="020F0502020204030204" pitchFamily="34" charset="0"/>
              </a:rPr>
              <a:t>	Executes after the body on each iteration.</a:t>
            </a:r>
            <a:endParaRPr lang="fr-FR" sz="3200" dirty="0">
              <a:latin typeface="Calibri" panose="020F0502020204030204" pitchFamily="34" charset="0"/>
            </a:endParaRP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00670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37165-AC53-479E-BC13-BDA1DB48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dirty="0">
                <a:latin typeface="Calibri" panose="020F0502020204030204" pitchFamily="34" charset="0"/>
              </a:rPr>
              <a:t>The </a:t>
            </a:r>
            <a:r>
              <a:rPr lang="fr-FR" sz="4000" dirty="0">
                <a:solidFill>
                  <a:srgbClr val="00B0F0"/>
                </a:solidFill>
                <a:latin typeface="Calibri" panose="020F0502020204030204" pitchFamily="34" charset="0"/>
              </a:rPr>
              <a:t>for</a:t>
            </a:r>
            <a:r>
              <a:rPr lang="fr-FR" sz="4000" dirty="0">
                <a:latin typeface="Calibri" panose="020F0502020204030204" pitchFamily="34" charset="0"/>
              </a:rPr>
              <a:t> </a:t>
            </a:r>
            <a:r>
              <a:rPr lang="fr-FR" sz="4000" dirty="0" err="1">
                <a:latin typeface="Calibri" panose="020F0502020204030204" pitchFamily="34" charset="0"/>
              </a:rPr>
              <a:t>loop</a:t>
            </a:r>
            <a:r>
              <a:rPr lang="fr-FR" sz="4000" dirty="0">
                <a:latin typeface="Calibri" panose="020F0502020204030204" pitchFamily="34" charset="0"/>
              </a:rPr>
              <a:t> (continues)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1B9E32-6B5F-4188-967E-8CD8FA92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39240"/>
            <a:ext cx="10510550" cy="470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 below example uses a statement to count from 0 to 2. The output </a:t>
            </a:r>
            <a:r>
              <a:rPr lang="fr-CA" sz="3200" dirty="0" err="1">
                <a:latin typeface="Calibri" panose="020F0502020204030204" pitchFamily="34" charset="0"/>
              </a:rPr>
              <a:t>would</a:t>
            </a:r>
            <a:r>
              <a:rPr lang="fr-CA" sz="3200" dirty="0">
                <a:latin typeface="Calibri" panose="020F0502020204030204" pitchFamily="34" charset="0"/>
              </a:rPr>
              <a:t> be 0, 1, 2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</a:rPr>
              <a:t>for </a:t>
            </a:r>
            <a:r>
              <a:rPr lang="en-US" sz="3200" dirty="0">
                <a:latin typeface="Calibri" panose="020F0502020204030204" pitchFamily="34" charset="0"/>
              </a:rPr>
              <a:t>(let count = 0; count &lt;= 2; count++) {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fr-CA" sz="3200" dirty="0">
                <a:latin typeface="Calibri" panose="020F0502020204030204" pitchFamily="34" charset="0"/>
              </a:rPr>
              <a:t>console.log(count)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83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6EEF5-F7AA-4A94-A081-B191A57F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31" y="134920"/>
            <a:ext cx="9404723" cy="94936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Method: </a:t>
            </a:r>
            <a:r>
              <a:rPr lang="fr-CA" sz="4400" dirty="0" err="1">
                <a:solidFill>
                  <a:srgbClr val="00B0F0"/>
                </a:solidFill>
                <a:latin typeface="Calibri" panose="020F0502020204030204" pitchFamily="34" charset="0"/>
              </a:rPr>
              <a:t>filter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6F102-902F-432F-8B06-98C40811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84282"/>
            <a:ext cx="10997249" cy="5438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 </a:t>
            </a:r>
            <a:r>
              <a:rPr lang="fr-CA" sz="3200" dirty="0" err="1">
                <a:latin typeface="Calibri" panose="020F0502020204030204" pitchFamily="34" charset="0"/>
              </a:rPr>
              <a:t>filter</a:t>
            </a:r>
            <a:r>
              <a:rPr lang="fr-CA" sz="3200" dirty="0">
                <a:latin typeface="Calibri" panose="020F0502020204030204" pitchFamily="34" charset="0"/>
              </a:rPr>
              <a:t>() </a:t>
            </a:r>
            <a:r>
              <a:rPr lang="fr-CA" sz="3200" dirty="0" err="1">
                <a:latin typeface="Calibri" panose="020F0502020204030204" pitchFamily="34" charset="0"/>
              </a:rPr>
              <a:t>method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allows</a:t>
            </a:r>
            <a:r>
              <a:rPr lang="fr-CA" sz="3200" dirty="0">
                <a:latin typeface="Calibri" panose="020F0502020204030204" pitchFamily="34" charset="0"/>
              </a:rPr>
              <a:t> us to </a:t>
            </a:r>
            <a:r>
              <a:rPr lang="fr-CA" sz="3200" dirty="0" err="1">
                <a:latin typeface="Calibri" panose="020F0502020204030204" pitchFamily="34" charset="0"/>
              </a:rPr>
              <a:t>filter</a:t>
            </a:r>
            <a:r>
              <a:rPr lang="fr-CA" sz="3200" dirty="0">
                <a:latin typeface="Calibri" panose="020F0502020204030204" pitchFamily="34" charset="0"/>
              </a:rPr>
              <a:t> an array. It </a:t>
            </a:r>
            <a:r>
              <a:rPr lang="fr-CA" sz="3200" dirty="0" err="1">
                <a:latin typeface="Calibri" panose="020F0502020204030204" pitchFamily="34" charset="0"/>
              </a:rPr>
              <a:t>returns</a:t>
            </a:r>
            <a:r>
              <a:rPr lang="fr-CA" sz="3200" dirty="0">
                <a:latin typeface="Calibri" panose="020F0502020204030204" pitchFamily="34" charset="0"/>
              </a:rPr>
              <a:t> a new array with </a:t>
            </a:r>
            <a:r>
              <a:rPr lang="fr-CA" sz="3200" dirty="0" err="1">
                <a:latin typeface="Calibri" panose="020F0502020204030204" pitchFamily="34" charset="0"/>
              </a:rPr>
              <a:t>just</a:t>
            </a:r>
            <a:r>
              <a:rPr lang="fr-CA" sz="3200" dirty="0">
                <a:latin typeface="Calibri" panose="020F0502020204030204" pitchFamily="34" charset="0"/>
              </a:rPr>
              <a:t> the </a:t>
            </a:r>
            <a:r>
              <a:rPr lang="fr-CA" sz="3200" dirty="0" err="1">
                <a:latin typeface="Calibri" panose="020F0502020204030204" pitchFamily="34" charset="0"/>
              </a:rPr>
              <a:t>filtered</a:t>
            </a:r>
            <a:r>
              <a:rPr lang="fr-CA" sz="3200" dirty="0">
                <a:latin typeface="Calibri" panose="020F0502020204030204" pitchFamily="34" charset="0"/>
              </a:rPr>
              <a:t> items.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users = [ {id: 1, name: "John"}, {id: 2, name: "Pete"}, {id: 3, name: "Mary"}];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</a:rPr>
              <a:t>// returns array of the first two users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latin typeface="Calibri" panose="020F0502020204030204" pitchFamily="34" charset="0"/>
              </a:rPr>
              <a:t>someUsers</a:t>
            </a:r>
            <a:r>
              <a:rPr lang="en-US" sz="3200" dirty="0">
                <a:latin typeface="Calibri" panose="020F0502020204030204" pitchFamily="34" charset="0"/>
              </a:rPr>
              <a:t> = </a:t>
            </a:r>
            <a:r>
              <a:rPr lang="en-US" sz="3200" dirty="0" err="1">
                <a:latin typeface="Calibri" panose="020F0502020204030204" pitchFamily="34" charset="0"/>
              </a:rPr>
              <a:t>users.filter</a:t>
            </a:r>
            <a:r>
              <a:rPr lang="en-US" sz="3200" dirty="0">
                <a:latin typeface="Calibri" panose="020F0502020204030204" pitchFamily="34" charset="0"/>
              </a:rPr>
              <a:t>(item =&gt; item.id &lt; 3);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alert(</a:t>
            </a:r>
            <a:r>
              <a:rPr lang="en-US" sz="3200" dirty="0" err="1">
                <a:latin typeface="Calibri" panose="020F0502020204030204" pitchFamily="34" charset="0"/>
              </a:rPr>
              <a:t>someUsers.length</a:t>
            </a:r>
            <a:r>
              <a:rPr lang="en-US" sz="3200" dirty="0">
                <a:latin typeface="Calibri" panose="020F0502020204030204" pitchFamily="34" charset="0"/>
              </a:rPr>
              <a:t>); // 2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2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1D524-9CC7-4A94-A524-54B72ABD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1" y="203500"/>
            <a:ext cx="9404723" cy="81220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Method: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sort()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278A85-5401-4E33-8BE8-73693209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015702"/>
            <a:ext cx="11247120" cy="5232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Sorting is a common task when working with arrays. It would be used, for instance, if you want to display the city or county names in alphabetical order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let </a:t>
            </a:r>
            <a:r>
              <a:rPr lang="en-US" sz="3200" dirty="0" err="1">
                <a:latin typeface="Calibri" panose="020F0502020204030204" pitchFamily="34" charset="0"/>
              </a:rPr>
              <a:t>arr</a:t>
            </a:r>
            <a:r>
              <a:rPr lang="en-US" sz="3200" dirty="0">
                <a:latin typeface="Calibri" panose="020F0502020204030204" pitchFamily="34" charset="0"/>
              </a:rPr>
              <a:t> = [ 1, 7, 3, 5, 4, 2];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// the method reorders the content of </a:t>
            </a:r>
            <a:r>
              <a:rPr lang="en-US" sz="3200" dirty="0" err="1">
                <a:solidFill>
                  <a:srgbClr val="92D050"/>
                </a:solidFill>
                <a:latin typeface="Calibri" panose="020F0502020204030204" pitchFamily="34" charset="0"/>
              </a:rPr>
              <a:t>arr</a:t>
            </a:r>
            <a:endParaRPr lang="en-US" sz="32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r>
              <a:rPr lang="en-US" sz="3200" dirty="0" err="1">
                <a:latin typeface="Calibri" panose="020F0502020204030204" pitchFamily="34" charset="0"/>
              </a:rPr>
              <a:t>arr.</a:t>
            </a:r>
            <a:r>
              <a:rPr lang="en-US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sort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  <a:r>
              <a:rPr lang="en-US" sz="3200" dirty="0">
                <a:latin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	alert( </a:t>
            </a:r>
            <a:r>
              <a:rPr lang="en-US" sz="3200" dirty="0" err="1">
                <a:latin typeface="Calibri" panose="020F0502020204030204" pitchFamily="34" charset="0"/>
              </a:rPr>
              <a:t>arr</a:t>
            </a:r>
            <a:r>
              <a:rPr lang="en-US" sz="3200" dirty="0">
                <a:latin typeface="Calibri" panose="020F0502020204030204" pitchFamily="34" charset="0"/>
              </a:rPr>
              <a:t> );  // 1,  2, 3, 4, 5, 7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9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ED8D-5DC1-4AAE-AE95-4A9011BC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65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sz="8500" dirty="0">
                <a:latin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204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0DDE5-4C40-4D74-B9CD-2FF78A68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111" y="20620"/>
            <a:ext cx="9404723" cy="78172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JavaScript 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Arrays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BAD94-7740-47E9-A05F-2126BD11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112520"/>
            <a:ext cx="11582400" cy="5526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JavaScript arrays are used to store multiple values in a single variable.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If you have a list of items (a list of car names, for example), storing the cars in single variables could look like this: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var car1 = "Saab";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var car2 = "Volvo";</a:t>
            </a:r>
          </a:p>
          <a:p>
            <a:r>
              <a:rPr lang="en-US" sz="3200" dirty="0">
                <a:latin typeface="Calibri" panose="020F0502020204030204" pitchFamily="34" charset="0"/>
              </a:rPr>
              <a:t>var car3 = "BMW";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7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AC7E6-417E-4C4D-BF02-67CBFC19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2" y="195880"/>
            <a:ext cx="9404723" cy="82744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Creating</a:t>
            </a:r>
            <a:r>
              <a:rPr lang="fr-CA" sz="4400" dirty="0">
                <a:latin typeface="Calibri" panose="020F0502020204030204" pitchFamily="34" charset="0"/>
              </a:rPr>
              <a:t> an Array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04853-77E7-4255-9CBB-5CDC4E400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120"/>
            <a:ext cx="11277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Using an array literal is the easiest way to create a JavaScript Array.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// </a:t>
            </a:r>
            <a:r>
              <a:rPr lang="fr-CA" sz="3200" dirty="0" err="1">
                <a:latin typeface="Calibri" panose="020F0502020204030204" pitchFamily="34" charset="0"/>
              </a:rPr>
              <a:t>Empty</a:t>
            </a:r>
            <a:r>
              <a:rPr lang="fr-CA" sz="3200" dirty="0">
                <a:latin typeface="Calibri" panose="020F0502020204030204" pitchFamily="34" charset="0"/>
              </a:rPr>
              <a:t> array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const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emptyArray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= []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// Array of </a:t>
            </a:r>
            <a:r>
              <a:rPr lang="fr-CA" sz="3200" dirty="0" err="1">
                <a:latin typeface="Calibri" panose="020F0502020204030204" pitchFamily="34" charset="0"/>
              </a:rPr>
              <a:t>numbers</a:t>
            </a: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const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expenses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= [100.10, 45, -20]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// Array of mixed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const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 data = [true, 12, 'Andrew']</a:t>
            </a:r>
          </a:p>
        </p:txBody>
      </p:sp>
    </p:spTree>
    <p:extLst>
      <p:ext uri="{BB962C8B-B14F-4D97-AF65-F5344CB8AC3E}">
        <p14:creationId xmlns:p14="http://schemas.microsoft.com/office/powerpoint/2010/main" val="143018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43BAE-83A5-4603-9CB0-B20B17D4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203500"/>
            <a:ext cx="9404723" cy="81220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Reading Array Values</a:t>
            </a:r>
            <a:br>
              <a:rPr lang="en-US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DDA39-A991-467C-A9EE-BD69CE90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147482"/>
            <a:ext cx="11049000" cy="550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We can read values from array using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bracket notation</a:t>
            </a:r>
            <a:r>
              <a:rPr lang="en-US" sz="3200" dirty="0">
                <a:latin typeface="Calibri" panose="020F0502020204030204" pitchFamily="34" charset="0"/>
              </a:rPr>
              <a:t>. This allows us to get an item by its position known as </a:t>
            </a:r>
            <a:r>
              <a:rPr lang="en-US" sz="3200" dirty="0">
                <a:solidFill>
                  <a:srgbClr val="92D050"/>
                </a:solidFill>
                <a:latin typeface="Calibri" panose="020F0502020204030204" pitchFamily="34" charset="0"/>
              </a:rPr>
              <a:t>Index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const</a:t>
            </a:r>
            <a:r>
              <a:rPr lang="fr-CA" sz="3200" dirty="0">
                <a:latin typeface="Calibri" panose="020F0502020204030204" pitchFamily="34" charset="0"/>
              </a:rPr>
              <a:t> names = [‘Code’, ‘</a:t>
            </a:r>
            <a:r>
              <a:rPr lang="fr-CA" sz="3200" dirty="0" err="1">
                <a:latin typeface="Calibri" panose="020F0502020204030204" pitchFamily="34" charset="0"/>
              </a:rPr>
              <a:t>Bod</a:t>
            </a:r>
            <a:r>
              <a:rPr lang="fr-CA" sz="3200" dirty="0">
                <a:latin typeface="Calibri" panose="020F0502020204030204" pitchFamily="34" charset="0"/>
              </a:rPr>
              <a:t>', ‘Learn']</a:t>
            </a:r>
          </a:p>
          <a:p>
            <a:r>
              <a:rPr lang="fr-CA" sz="3200" dirty="0">
                <a:latin typeface="Calibri" panose="020F0502020204030204" pitchFamily="34" charset="0"/>
              </a:rPr>
              <a:t>// To </a:t>
            </a:r>
            <a:r>
              <a:rPr lang="fr-CA" sz="3200" dirty="0" err="1">
                <a:latin typeface="Calibri" panose="020F0502020204030204" pitchFamily="34" charset="0"/>
              </a:rPr>
              <a:t>Get</a:t>
            </a:r>
            <a:r>
              <a:rPr lang="fr-CA" sz="3200" dirty="0">
                <a:latin typeface="Calibri" panose="020F0502020204030204" pitchFamily="34" charset="0"/>
              </a:rPr>
              <a:t> the first item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console.log(names[0])</a:t>
            </a:r>
          </a:p>
          <a:p>
            <a:r>
              <a:rPr lang="en-US" sz="3200" dirty="0">
                <a:latin typeface="Calibri" panose="020F0502020204030204" pitchFamily="34" charset="0"/>
              </a:rPr>
              <a:t>// To Get the last item using bracket notation and the length property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console.log(names[</a:t>
            </a:r>
            <a:r>
              <a:rPr lang="fr-CA" sz="3200" dirty="0" err="1">
                <a:latin typeface="Calibri" panose="020F0502020204030204" pitchFamily="34" charset="0"/>
              </a:rPr>
              <a:t>names.length</a:t>
            </a:r>
            <a:r>
              <a:rPr lang="fr-CA" sz="3200" dirty="0">
                <a:latin typeface="Calibri" panose="020F0502020204030204" pitchFamily="34" charset="0"/>
              </a:rPr>
              <a:t> - 1])</a:t>
            </a:r>
          </a:p>
        </p:txBody>
      </p:sp>
    </p:spTree>
    <p:extLst>
      <p:ext uri="{BB962C8B-B14F-4D97-AF65-F5344CB8AC3E}">
        <p14:creationId xmlns:p14="http://schemas.microsoft.com/office/powerpoint/2010/main" val="130088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99EF1-EAB9-40C3-A34D-595EDAE0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30" y="208878"/>
            <a:ext cx="9732329" cy="781722"/>
          </a:xfrm>
        </p:spPr>
        <p:txBody>
          <a:bodyPr/>
          <a:lstStyle/>
          <a:p>
            <a:pPr algn="ctr"/>
            <a:r>
              <a:rPr lang="en-US" sz="4400" dirty="0">
                <a:latin typeface="Calibri" panose="020F0502020204030204" pitchFamily="34" charset="0"/>
              </a:rPr>
              <a:t>Manipulating Arrays with Methods</a:t>
            </a:r>
            <a:br>
              <a:rPr lang="en-US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22317-E73A-49B0-8CED-C139D638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295400"/>
            <a:ext cx="1075944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‘re going to learn how to manipulate an existing array. 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This includes: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Adding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Removing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Alerting </a:t>
            </a:r>
          </a:p>
          <a:p>
            <a:pPr marL="0" indent="0">
              <a:buNone/>
            </a:pP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Replacing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6B58F-39ED-464F-BF78-88C45D60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6360"/>
            <a:ext cx="9404723" cy="76648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Adding</a:t>
            </a:r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 items to an Array 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8C19F-4449-417B-BC3C-E4B40316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356360"/>
            <a:ext cx="10942320" cy="509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To add a new item to an array use: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push</a:t>
            </a:r>
            <a:r>
              <a:rPr lang="fr-CA" sz="3200" dirty="0">
                <a:latin typeface="Calibri" panose="020F0502020204030204" pitchFamily="34" charset="0"/>
              </a:rPr>
              <a:t> and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unshift</a:t>
            </a:r>
            <a:r>
              <a:rPr lang="fr-CA" sz="3200" dirty="0">
                <a:latin typeface="Calibri" panose="020F0502020204030204" pitchFamily="34" charset="0"/>
              </a:rPr>
              <a:t> methods.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1. Push adds the item to the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end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2. Unshift adds the item to the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beginning</a:t>
            </a:r>
          </a:p>
          <a:p>
            <a:pPr marL="0" indent="0">
              <a:buNone/>
            </a:pPr>
            <a:endParaRPr lang="fr-CA" sz="3200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const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nums</a:t>
            </a:r>
            <a:r>
              <a:rPr lang="fr-CA" sz="3200" dirty="0">
                <a:latin typeface="Calibri" panose="020F0502020204030204" pitchFamily="34" charset="0"/>
              </a:rPr>
              <a:t> = [1]</a:t>
            </a: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nums.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push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(12)</a:t>
            </a: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nums.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unshift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(3)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</a:t>
            </a:r>
            <a:r>
              <a:rPr lang="en-US" sz="3200" dirty="0" err="1">
                <a:latin typeface="Calibri" panose="020F0502020204030204" pitchFamily="34" charset="0"/>
              </a:rPr>
              <a:t>nums</a:t>
            </a:r>
            <a:r>
              <a:rPr lang="en-US" sz="3200" dirty="0">
                <a:latin typeface="Calibri" panose="020F0502020204030204" pitchFamily="34" charset="0"/>
              </a:rPr>
              <a:t>) // Will print [3, 1, 12]</a:t>
            </a:r>
            <a:endParaRPr lang="fr-CA" sz="320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2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458CB-69B6-4ABB-92EB-65CE26B1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03500"/>
            <a:ext cx="9404723" cy="812202"/>
          </a:xfrm>
        </p:spPr>
        <p:txBody>
          <a:bodyPr/>
          <a:lstStyle/>
          <a:p>
            <a:pPr algn="ctr"/>
            <a:r>
              <a:rPr lang="fr-CA" sz="4000" dirty="0">
                <a:solidFill>
                  <a:srgbClr val="00B0F0"/>
                </a:solidFill>
                <a:latin typeface="Calibri" panose="020F0502020204030204" pitchFamily="34" charset="0"/>
              </a:rPr>
              <a:t>Removing</a:t>
            </a:r>
            <a:r>
              <a:rPr lang="fr-CA" sz="4000" dirty="0">
                <a:solidFill>
                  <a:schemeClr val="tx1"/>
                </a:solidFill>
                <a:latin typeface="Calibri" panose="020F0502020204030204" pitchFamily="34" charset="0"/>
              </a:rPr>
              <a:t> items to an Array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C9CD2-0A2B-4073-ACD5-EA7CA266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56360"/>
            <a:ext cx="11262360" cy="5166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 can remove items from an array using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pop</a:t>
            </a:r>
            <a:r>
              <a:rPr lang="fr-CA" sz="3200" dirty="0">
                <a:latin typeface="Calibri" panose="020F0502020204030204" pitchFamily="34" charset="0"/>
              </a:rPr>
              <a:t> and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shift</a:t>
            </a:r>
            <a:r>
              <a:rPr lang="fr-CA" sz="3200" dirty="0">
                <a:latin typeface="Calibri" panose="020F0502020204030204" pitchFamily="34" charset="0"/>
              </a:rPr>
              <a:t> methods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1. Pop removes an item from the </a:t>
            </a:r>
            <a:r>
              <a:rPr lang="fr-CA" sz="3200" dirty="0">
                <a:solidFill>
                  <a:srgbClr val="00B050"/>
                </a:solidFill>
                <a:latin typeface="Calibri" panose="020F0502020204030204" pitchFamily="34" charset="0"/>
              </a:rPr>
              <a:t>end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2. Shift removes an item from the </a:t>
            </a:r>
            <a:r>
              <a:rPr lang="fr-CA" sz="3200" dirty="0">
                <a:solidFill>
                  <a:srgbClr val="00B050"/>
                </a:solidFill>
                <a:latin typeface="Calibri" panose="020F0502020204030204" pitchFamily="34" charset="0"/>
              </a:rPr>
              <a:t>beginning</a:t>
            </a:r>
          </a:p>
          <a:p>
            <a:pPr marL="0" indent="0">
              <a:buNone/>
            </a:pPr>
            <a:endParaRPr lang="fr-CA" sz="32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const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nums</a:t>
            </a:r>
            <a:r>
              <a:rPr lang="fr-CA" sz="3200" dirty="0">
                <a:latin typeface="Calibri" panose="020F0502020204030204" pitchFamily="34" charset="0"/>
              </a:rPr>
              <a:t> = [10, 20, 30, 40]</a:t>
            </a: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nums.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pop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nums.</a:t>
            </a:r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shift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</a:t>
            </a:r>
            <a:r>
              <a:rPr lang="en-US" sz="3200" dirty="0" err="1">
                <a:latin typeface="Calibri" panose="020F0502020204030204" pitchFamily="34" charset="0"/>
              </a:rPr>
              <a:t>nums</a:t>
            </a:r>
            <a:r>
              <a:rPr lang="en-US" sz="3200" dirty="0">
                <a:latin typeface="Calibri" panose="020F0502020204030204" pitchFamily="34" charset="0"/>
              </a:rPr>
              <a:t>) // Will print [20]</a:t>
            </a:r>
            <a:endParaRPr lang="fr-CA" sz="32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7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717DF-1A2F-4714-A72E-E8010986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9362"/>
          </a:xfrm>
        </p:spPr>
        <p:txBody>
          <a:bodyPr/>
          <a:lstStyle/>
          <a:p>
            <a:pPr algn="ctr"/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Changing </a:t>
            </a:r>
            <a:r>
              <a:rPr lang="fr-CA" sz="4400" dirty="0">
                <a:latin typeface="Calibri" panose="020F0502020204030204" pitchFamily="34" charset="0"/>
              </a:rPr>
              <a:t>Array items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B7FC7-7834-49F0-B860-16B9C4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69720"/>
            <a:ext cx="11013470" cy="4678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There  are two main ways to change an item. </a:t>
            </a:r>
          </a:p>
          <a:p>
            <a:r>
              <a:rPr lang="fr-CA" sz="3200" dirty="0">
                <a:latin typeface="Calibri" panose="020F0502020204030204" pitchFamily="34" charset="0"/>
              </a:rPr>
              <a:t>We can directly override it with </a:t>
            </a:r>
            <a:r>
              <a:rPr lang="fr-CA" sz="3200" dirty="0">
                <a:solidFill>
                  <a:srgbClr val="92D050"/>
                </a:solidFill>
                <a:latin typeface="Calibri" panose="020F0502020204030204" pitchFamily="34" charset="0"/>
              </a:rPr>
              <a:t>bracket notation</a:t>
            </a:r>
          </a:p>
          <a:p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CA" sz="3200" dirty="0" err="1">
                <a:latin typeface="Calibri" panose="020F0502020204030204" pitchFamily="34" charset="0"/>
              </a:rPr>
              <a:t>const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nums</a:t>
            </a:r>
            <a:r>
              <a:rPr lang="fr-CA" sz="3200" dirty="0">
                <a:latin typeface="Calibri" panose="020F0502020204030204" pitchFamily="34" charset="0"/>
              </a:rPr>
              <a:t> = [10, 20, 30, 40]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// Use bracket notation to replace the last item</a:t>
            </a:r>
          </a:p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	</a:t>
            </a:r>
            <a:r>
              <a:rPr lang="fr-CA" sz="3200" dirty="0" err="1">
                <a:latin typeface="Calibri" panose="020F0502020204030204" pitchFamily="34" charset="0"/>
              </a:rPr>
              <a:t>nums</a:t>
            </a:r>
            <a:r>
              <a:rPr lang="fr-CA" sz="3200" dirty="0">
                <a:latin typeface="Calibri" panose="020F0502020204030204" pitchFamily="34" charset="0"/>
              </a:rPr>
              <a:t>[3] = 1000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console.log(</a:t>
            </a:r>
            <a:r>
              <a:rPr lang="en-US" sz="3200" dirty="0" err="1">
                <a:latin typeface="Calibri" panose="020F0502020204030204" pitchFamily="34" charset="0"/>
              </a:rPr>
              <a:t>nums</a:t>
            </a:r>
            <a:r>
              <a:rPr lang="en-US" sz="3200" dirty="0">
                <a:latin typeface="Calibri" panose="020F0502020204030204" pitchFamily="34" charset="0"/>
              </a:rPr>
              <a:t>) // Will print [10, 20, 30, 1000]</a:t>
            </a:r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0A169-3E93-414B-8182-6B6B2202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31" y="346038"/>
            <a:ext cx="9404723" cy="84268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Looping over Arrays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C48D2-2542-45B2-ADFA-D0E32181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437043"/>
            <a:ext cx="10469880" cy="5059679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Calibri" panose="020F0502020204030204" pitchFamily="34" charset="0"/>
              </a:rPr>
              <a:t>This will allow us to do </a:t>
            </a:r>
            <a:r>
              <a:rPr lang="fr-CA" sz="3200" dirty="0" err="1">
                <a:latin typeface="Calibri" panose="020F0502020204030204" pitchFamily="34" charset="0"/>
              </a:rPr>
              <a:t>something</a:t>
            </a:r>
            <a:r>
              <a:rPr lang="fr-CA" sz="3200" dirty="0">
                <a:latin typeface="Calibri" panose="020F0502020204030204" pitchFamily="34" charset="0"/>
              </a:rPr>
              <a:t> to </a:t>
            </a:r>
            <a:r>
              <a:rPr lang="fr-CA" sz="3200" dirty="0" err="1">
                <a:latin typeface="Calibri" panose="020F0502020204030204" pitchFamily="34" charset="0"/>
              </a:rPr>
              <a:t>arrays</a:t>
            </a:r>
            <a:r>
              <a:rPr lang="fr-CA" sz="3200" dirty="0">
                <a:latin typeface="Calibri" panose="020F0502020204030204" pitchFamily="34" charset="0"/>
              </a:rPr>
              <a:t> items </a:t>
            </a:r>
            <a:r>
              <a:rPr lang="fr-CA" sz="3200" dirty="0" err="1">
                <a:latin typeface="Calibri" panose="020F0502020204030204" pitchFamily="34" charset="0"/>
              </a:rPr>
              <a:t>depending</a:t>
            </a:r>
            <a:r>
              <a:rPr lang="fr-CA" sz="3200" dirty="0">
                <a:latin typeface="Calibri" panose="020F0502020204030204" pitchFamily="34" charset="0"/>
              </a:rPr>
              <a:t> on the </a:t>
            </a:r>
            <a:r>
              <a:rPr lang="fr-CA" sz="3200" dirty="0" err="1">
                <a:latin typeface="Calibri" panose="020F0502020204030204" pitchFamily="34" charset="0"/>
              </a:rPr>
              <a:t>method</a:t>
            </a:r>
            <a:r>
              <a:rPr lang="fr-CA" sz="3200" dirty="0">
                <a:latin typeface="Calibri" panose="020F0502020204030204" pitchFamily="34" charset="0"/>
              </a:rPr>
              <a:t> </a:t>
            </a:r>
            <a:r>
              <a:rPr lang="fr-CA" sz="3200" dirty="0" err="1">
                <a:latin typeface="Calibri" panose="020F0502020204030204" pitchFamily="34" charset="0"/>
              </a:rPr>
              <a:t>used</a:t>
            </a:r>
            <a:endParaRPr lang="fr-CA" sz="3200" dirty="0">
              <a:latin typeface="Calibri" panose="020F0502020204030204" pitchFamily="34" charset="0"/>
            </a:endParaRPr>
          </a:p>
          <a:p>
            <a:endParaRPr lang="fr-CA" sz="3200" dirty="0">
              <a:latin typeface="Calibri" panose="020F0502020204030204" pitchFamily="34" charset="0"/>
            </a:endParaRPr>
          </a:p>
          <a:p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ForEach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For()</a:t>
            </a:r>
          </a:p>
          <a:p>
            <a:r>
              <a:rPr lang="fr-CA" sz="3200" dirty="0" err="1">
                <a:solidFill>
                  <a:srgbClr val="00B0F0"/>
                </a:solidFill>
                <a:latin typeface="Calibri" panose="020F0502020204030204" pitchFamily="34" charset="0"/>
              </a:rPr>
              <a:t>Filter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()</a:t>
            </a:r>
          </a:p>
          <a:p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Sort()</a:t>
            </a:r>
          </a:p>
        </p:txBody>
      </p:sp>
    </p:spTree>
    <p:extLst>
      <p:ext uri="{BB962C8B-B14F-4D97-AF65-F5344CB8AC3E}">
        <p14:creationId xmlns:p14="http://schemas.microsoft.com/office/powerpoint/2010/main" val="1719880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</TotalTime>
  <Words>767</Words>
  <Application>Microsoft Office PowerPoint</Application>
  <PresentationFormat>Grand écran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Arrays</vt:lpstr>
      <vt:lpstr>JavaScript Arrays </vt:lpstr>
      <vt:lpstr>Creating an Array </vt:lpstr>
      <vt:lpstr>Reading Array Values </vt:lpstr>
      <vt:lpstr>Manipulating Arrays with Methods </vt:lpstr>
      <vt:lpstr>Adding items to an Array  </vt:lpstr>
      <vt:lpstr>Removing items to an Array </vt:lpstr>
      <vt:lpstr>Changing Array items</vt:lpstr>
      <vt:lpstr>Looping over Arrays</vt:lpstr>
      <vt:lpstr>Method: forEach</vt:lpstr>
      <vt:lpstr>Method: for loop</vt:lpstr>
      <vt:lpstr>The for loop (continues)</vt:lpstr>
      <vt:lpstr>The for loop (continues)</vt:lpstr>
      <vt:lpstr>The for loop (continues)</vt:lpstr>
      <vt:lpstr>The for loop (continues)</vt:lpstr>
      <vt:lpstr>Method: filter()</vt:lpstr>
      <vt:lpstr>Method: sort()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79</cp:revision>
  <dcterms:created xsi:type="dcterms:W3CDTF">2020-01-22T18:05:13Z</dcterms:created>
  <dcterms:modified xsi:type="dcterms:W3CDTF">2020-01-30T21:55:55Z</dcterms:modified>
</cp:coreProperties>
</file>