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66" r:id="rId4"/>
    <p:sldId id="274" r:id="rId5"/>
    <p:sldId id="273" r:id="rId6"/>
    <p:sldId id="278" r:id="rId7"/>
    <p:sldId id="262" r:id="rId8"/>
    <p:sldId id="257" r:id="rId9"/>
    <p:sldId id="261" r:id="rId10"/>
    <p:sldId id="260" r:id="rId11"/>
    <p:sldId id="265" r:id="rId12"/>
    <p:sldId id="264" r:id="rId13"/>
    <p:sldId id="259" r:id="rId14"/>
    <p:sldId id="258" r:id="rId15"/>
    <p:sldId id="281" r:id="rId16"/>
    <p:sldId id="280" r:id="rId17"/>
    <p:sldId id="305" r:id="rId18"/>
    <p:sldId id="279" r:id="rId19"/>
    <p:sldId id="286" r:id="rId20"/>
    <p:sldId id="285" r:id="rId21"/>
    <p:sldId id="284" r:id="rId22"/>
    <p:sldId id="283" r:id="rId23"/>
    <p:sldId id="282" r:id="rId24"/>
    <p:sldId id="289" r:id="rId25"/>
    <p:sldId id="288" r:id="rId26"/>
    <p:sldId id="287" r:id="rId27"/>
    <p:sldId id="291" r:id="rId28"/>
    <p:sldId id="29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5C4DD-05CD-46E6-A6CC-FB467ED68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>
                <a:latin typeface="Calibri" panose="020F0502020204030204" pitchFamily="34" charset="0"/>
              </a:rPr>
              <a:t>JavaScipt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331418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03250-8E27-4B42-8044-81F10F3F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391" y="330798"/>
            <a:ext cx="9404723" cy="812202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</a:rPr>
              <a:t>Removing Elements</a:t>
            </a:r>
            <a:br>
              <a:rPr lang="en-US" sz="4400" dirty="0">
                <a:solidFill>
                  <a:srgbClr val="00B0F0"/>
                </a:solidFill>
                <a:latin typeface="Calibri" panose="020F0502020204030204" pitchFamily="34" charset="0"/>
              </a:rPr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D52685-A292-4833-98AA-73D37F335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60" y="1478280"/>
            <a:ext cx="10248954" cy="490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To remove an element, we can use the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 remove </a:t>
            </a:r>
            <a:r>
              <a:rPr lang="fr-CA" sz="3200" dirty="0">
                <a:latin typeface="Calibri" panose="020F0502020204030204" pitchFamily="34" charset="0"/>
              </a:rPr>
              <a:t>method. The below example would remove the first h1 element in the DOM.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3200" dirty="0">
                <a:latin typeface="Calibri" panose="020F0502020204030204" pitchFamily="34" charset="0"/>
              </a:rPr>
              <a:t>	const element = document.querySelector('h1’)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element.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remove()</a:t>
            </a:r>
          </a:p>
        </p:txBody>
      </p:sp>
    </p:spTree>
    <p:extLst>
      <p:ext uri="{BB962C8B-B14F-4D97-AF65-F5344CB8AC3E}">
        <p14:creationId xmlns:p14="http://schemas.microsoft.com/office/powerpoint/2010/main" val="416935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6EEF5-F7AA-4A94-A081-B191A57F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431" y="346038"/>
            <a:ext cx="9404723" cy="903642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</a:rPr>
              <a:t>Removing Elements (continues)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36F102-902F-432F-8B06-98C40811F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49680"/>
            <a:ext cx="10515600" cy="499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We can also read and change an element’s text value. In the example below, we add an exclamation mark onto the text shown in the paragraph.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const element = document.querySelector('p')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element.textContent = element.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textContent</a:t>
            </a:r>
            <a:r>
              <a:rPr lang="fr-CA" sz="3200" dirty="0">
                <a:latin typeface="Calibri" panose="020F0502020204030204" pitchFamily="34" charset="0"/>
              </a:rPr>
              <a:t> + '!'</a:t>
            </a:r>
          </a:p>
        </p:txBody>
      </p:sp>
    </p:spTree>
    <p:extLst>
      <p:ext uri="{BB962C8B-B14F-4D97-AF65-F5344CB8AC3E}">
        <p14:creationId xmlns:p14="http://schemas.microsoft.com/office/powerpoint/2010/main" val="3873125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1D524-9CC7-4A94-A524-54B72ABD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173020"/>
            <a:ext cx="9404723" cy="87316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Adding elements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278A85-5401-4E33-8BE8-736932091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10640"/>
            <a:ext cx="11003280" cy="50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There are three main steps when adding a new elements. We need to create the element, customize the element, and render the element somewhere in the document. Getting it done requires two new methods. 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createElement</a:t>
            </a:r>
            <a:r>
              <a:rPr lang="fr-CA" sz="3200" dirty="0">
                <a:latin typeface="Calibri" panose="020F0502020204030204" pitchFamily="34" charset="0"/>
              </a:rPr>
              <a:t> and 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appendChild</a:t>
            </a:r>
          </a:p>
          <a:p>
            <a:pPr marL="0" indent="0">
              <a:buNone/>
            </a:pPr>
            <a:endParaRPr lang="fr-CA" sz="3200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createElement</a:t>
            </a:r>
            <a:r>
              <a:rPr lang="fr-CA" sz="3200" dirty="0">
                <a:latin typeface="Calibri" panose="020F0502020204030204" pitchFamily="34" charset="0"/>
              </a:rPr>
              <a:t> allows us to create a new DOM element</a:t>
            </a: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appendChild</a:t>
            </a:r>
            <a:r>
              <a:rPr lang="fr-CA" sz="3200" dirty="0">
                <a:latin typeface="Calibri" panose="020F0502020204030204" pitchFamily="34" charset="0"/>
              </a:rPr>
              <a:t> allows us to add a new item somewhere in the DOM</a:t>
            </a:r>
          </a:p>
        </p:txBody>
      </p:sp>
    </p:spTree>
    <p:extLst>
      <p:ext uri="{BB962C8B-B14F-4D97-AF65-F5344CB8AC3E}">
        <p14:creationId xmlns:p14="http://schemas.microsoft.com/office/powerpoint/2010/main" val="55549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42728-3D3C-4F09-AE99-B873B3C1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Adding elements (continues)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12D6B5-CE17-46A1-BE63-E0CDFA21E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52918"/>
            <a:ext cx="11551919" cy="4195481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Calibri" panose="020F0502020204030204" pitchFamily="34" charset="0"/>
              </a:rPr>
              <a:t>For example</a:t>
            </a:r>
          </a:p>
          <a:p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const newParagraph = document.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createElement('p')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newParagraph.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textContent</a:t>
            </a:r>
            <a:r>
              <a:rPr lang="en-US" sz="3200" dirty="0">
                <a:latin typeface="Calibri" panose="020F0502020204030204" pitchFamily="34" charset="0"/>
              </a:rPr>
              <a:t> = 'This is a new element from JavaScript'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document.querySelector('body').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appendChild(newParagraph)</a:t>
            </a:r>
          </a:p>
        </p:txBody>
      </p:sp>
    </p:spTree>
    <p:extLst>
      <p:ext uri="{BB962C8B-B14F-4D97-AF65-F5344CB8AC3E}">
        <p14:creationId xmlns:p14="http://schemas.microsoft.com/office/powerpoint/2010/main" val="372512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9261A-3799-42C9-8B9A-9276D3C3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91" y="226359"/>
            <a:ext cx="9404723" cy="76648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Handling user interactions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77ED8D-5DC1-4AAE-AE95-4A9011BC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56360"/>
            <a:ext cx="11125200" cy="5105400"/>
          </a:xfrm>
        </p:spPr>
        <p:txBody>
          <a:bodyPr/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We will learn how to handle user interaction . This will allow us to respond to things like: clicking a button, entering some text in a field etc.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Adding Event handlers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r>
              <a:rPr lang="fr-CA" sz="3200" dirty="0">
                <a:latin typeface="Calibri" panose="020F0502020204030204" pitchFamily="34" charset="0"/>
              </a:rPr>
              <a:t>An event handler allows us to run some Javascript code when something happens, for example when a user clicks a specific button on the screen.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2040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3FADE-7182-4E2D-8FFD-742B27E0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64460"/>
            <a:ext cx="9404723" cy="690282"/>
          </a:xfrm>
        </p:spPr>
        <p:txBody>
          <a:bodyPr/>
          <a:lstStyle/>
          <a:p>
            <a:pPr algn="ctr"/>
            <a:r>
              <a:rPr lang="fr-CA" sz="4400" dirty="0">
                <a:solidFill>
                  <a:schemeClr val="tx1"/>
                </a:solidFill>
                <a:latin typeface="Calibri" panose="020F0502020204030204" pitchFamily="34" charset="0"/>
              </a:rPr>
              <a:t>Adding Event handlers </a:t>
            </a:r>
            <a:br>
              <a:rPr lang="fr-CA" sz="44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3BBACE-F5CA-4D6F-A9BB-FB05FB247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188720"/>
            <a:ext cx="11399520" cy="540482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We add an event handler onto a DOM element using: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addEventListener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This method takes two arguments: 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The first argument is where you specify 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what event you want to watch for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The second argument is where you specify 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what you want to do when the event happens</a:t>
            </a:r>
          </a:p>
        </p:txBody>
      </p:sp>
    </p:spTree>
    <p:extLst>
      <p:ext uri="{BB962C8B-B14F-4D97-AF65-F5344CB8AC3E}">
        <p14:creationId xmlns:p14="http://schemas.microsoft.com/office/powerpoint/2010/main" val="2275721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55518-FAC8-4F9C-8C9C-F24DE396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791" y="391758"/>
            <a:ext cx="9404723" cy="675042"/>
          </a:xfrm>
        </p:spPr>
        <p:txBody>
          <a:bodyPr/>
          <a:lstStyle/>
          <a:p>
            <a:pPr algn="ctr"/>
            <a:r>
              <a:rPr lang="fr-CA" sz="4400" dirty="0">
                <a:solidFill>
                  <a:schemeClr val="tx1"/>
                </a:solidFill>
                <a:latin typeface="Calibri" panose="020F0502020204030204" pitchFamily="34" charset="0"/>
              </a:rPr>
              <a:t>Event handlers (continues)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FDF066-B3C2-4F16-A0BB-A0851B99E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10692449" cy="4195481"/>
          </a:xfrm>
        </p:spPr>
        <p:txBody>
          <a:bodyPr>
            <a:noAutofit/>
          </a:bodyPr>
          <a:lstStyle/>
          <a:p>
            <a:r>
              <a:rPr lang="fr-CA" sz="3200" dirty="0">
                <a:latin typeface="Calibri" panose="020F0502020204030204" pitchFamily="34" charset="0"/>
              </a:rPr>
              <a:t>In the example below we add an event listener onto a button. When the button gets clicked the text will change.</a:t>
            </a:r>
          </a:p>
          <a:p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document.querySelector('button').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addEventListener</a:t>
            </a:r>
            <a:r>
              <a:rPr lang="fr-CA" sz="3200" dirty="0">
                <a:latin typeface="Calibri" panose="020F0502020204030204" pitchFamily="34" charset="0"/>
              </a:rPr>
              <a:t>('click', function (e)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</a:t>
            </a:r>
            <a:r>
              <a:rPr lang="en-US" sz="3200" dirty="0" err="1">
                <a:latin typeface="Calibri" panose="020F0502020204030204" pitchFamily="34" charset="0"/>
              </a:rPr>
              <a:t>e.target.textContent</a:t>
            </a:r>
            <a:r>
              <a:rPr lang="en-US" sz="3200" dirty="0">
                <a:latin typeface="Calibri" panose="020F0502020204030204" pitchFamily="34" charset="0"/>
              </a:rPr>
              <a:t> = 'The button was clicked'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862449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4A778-01FF-48C6-9131-42689AB5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03500"/>
            <a:ext cx="9404723" cy="81220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Events handlers (continues)</a:t>
            </a: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C1F5F8-F043-4C3E-B03A-008FDBF0E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184238"/>
            <a:ext cx="11414760" cy="533848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Here is a list of some common HTML events: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	</a:t>
            </a:r>
            <a:r>
              <a:rPr lang="en-US" sz="2800" dirty="0">
                <a:solidFill>
                  <a:srgbClr val="92D050"/>
                </a:solidFill>
                <a:latin typeface="Calibri" panose="020F0502020204030204" pitchFamily="34" charset="0"/>
              </a:rPr>
              <a:t>Events</a:t>
            </a:r>
            <a:r>
              <a:rPr lang="en-US" sz="2800" dirty="0">
                <a:latin typeface="Calibri" panose="020F0502020204030204" pitchFamily="34" charset="0"/>
              </a:rPr>
              <a:t>					</a:t>
            </a:r>
            <a:r>
              <a:rPr lang="en-US" sz="2800" dirty="0">
                <a:solidFill>
                  <a:srgbClr val="92D050"/>
                </a:solidFill>
                <a:latin typeface="Calibri" panose="020F0502020204030204" pitchFamily="34" charset="0"/>
              </a:rPr>
              <a:t>Description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alibri" panose="020F0502020204030204" pitchFamily="34" charset="0"/>
              </a:rPr>
              <a:t>onchange</a:t>
            </a:r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en-US" sz="2800" dirty="0">
                <a:latin typeface="Calibri" panose="020F0502020204030204" pitchFamily="34" charset="0"/>
              </a:rPr>
              <a:t>			An HTML element has been changed</a:t>
            </a:r>
          </a:p>
          <a:p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onclick	</a:t>
            </a:r>
            <a:r>
              <a:rPr lang="en-US" sz="2800" dirty="0">
                <a:latin typeface="Calibri" panose="020F0502020204030204" pitchFamily="34" charset="0"/>
              </a:rPr>
              <a:t>				The user clicks an HTML element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alibri" panose="020F0502020204030204" pitchFamily="34" charset="0"/>
              </a:rPr>
              <a:t>onmouseover</a:t>
            </a:r>
            <a:r>
              <a:rPr lang="en-US" sz="2800" dirty="0">
                <a:latin typeface="Calibri" panose="020F0502020204030204" pitchFamily="34" charset="0"/>
              </a:rPr>
              <a:t>		The user moves the mouse over an HTML element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alibri" panose="020F0502020204030204" pitchFamily="34" charset="0"/>
              </a:rPr>
              <a:t>onmouseout</a:t>
            </a:r>
            <a:r>
              <a:rPr lang="en-US" sz="2800" dirty="0">
                <a:latin typeface="Calibri" panose="020F0502020204030204" pitchFamily="34" charset="0"/>
              </a:rPr>
              <a:t>			The user moves the mouse away from an 											HTML element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alibri" panose="020F0502020204030204" pitchFamily="34" charset="0"/>
              </a:rPr>
              <a:t>onkeydown</a:t>
            </a:r>
            <a:r>
              <a:rPr lang="en-US" sz="2800" dirty="0">
                <a:latin typeface="Calibri" panose="020F0502020204030204" pitchFamily="34" charset="0"/>
              </a:rPr>
              <a:t>			The user pushes a keyboard key</a:t>
            </a:r>
            <a:endParaRPr lang="fr-FR" sz="2800" dirty="0">
              <a:latin typeface="Calibri" panose="020F0502020204030204" pitchFamily="34" charset="0"/>
            </a:endParaRPr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46947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71E14-3B9A-4C15-808C-13CAAB6F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24118"/>
            <a:ext cx="9404723" cy="81220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Targeting elements by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Id</a:t>
            </a:r>
            <a:r>
              <a:rPr lang="fr-CA" sz="4400" dirty="0">
                <a:latin typeface="Calibri" panose="020F0502020204030204" pitchFamily="34" charset="0"/>
              </a:rPr>
              <a:t> and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Class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3D4F6B-4246-40B2-B667-833E4D95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371600"/>
            <a:ext cx="11073449" cy="5379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We can target elements by thier id or classes via querySelector or querySelectorAll.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Ids</a:t>
            </a:r>
            <a:r>
              <a:rPr lang="fr-CA" sz="3200" dirty="0">
                <a:latin typeface="Calibri" panose="020F0502020204030204" pitchFamily="34" charset="0"/>
              </a:rPr>
              <a:t> is prefixed with ‘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#</a:t>
            </a:r>
            <a:r>
              <a:rPr lang="fr-CA" sz="3200" dirty="0">
                <a:latin typeface="Calibri" panose="020F0502020204030204" pitchFamily="34" charset="0"/>
              </a:rPr>
              <a:t>’ and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classes</a:t>
            </a:r>
            <a:r>
              <a:rPr lang="fr-CA" sz="3200" dirty="0">
                <a:latin typeface="Calibri" panose="020F0502020204030204" pitchFamily="34" charset="0"/>
              </a:rPr>
              <a:t> with ‘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.</a:t>
            </a:r>
            <a:r>
              <a:rPr lang="fr-CA" sz="3200" dirty="0">
                <a:latin typeface="Calibri" panose="020F0502020204030204" pitchFamily="34" charset="0"/>
              </a:rPr>
              <a:t>’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The second is the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id</a:t>
            </a:r>
            <a:r>
              <a:rPr lang="en-US" sz="3200" dirty="0">
                <a:latin typeface="Calibri" panose="020F0502020204030204" pitchFamily="34" charset="0"/>
              </a:rPr>
              <a:t> attribute</a:t>
            </a: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document.querySelector('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#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my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-id</a:t>
            </a:r>
            <a:r>
              <a:rPr lang="fr-CA" sz="3200" dirty="0">
                <a:latin typeface="Calibri" panose="020F0502020204030204" pitchFamily="34" charset="0"/>
              </a:rPr>
              <a:t>’)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The second is the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class</a:t>
            </a:r>
            <a:r>
              <a:rPr lang="en-US" sz="3200" dirty="0">
                <a:latin typeface="Calibri" panose="020F0502020204030204" pitchFamily="34" charset="0"/>
              </a:rPr>
              <a:t> attribute</a:t>
            </a: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document.querySelectorAll('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.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special</a:t>
            </a:r>
            <a:r>
              <a:rPr lang="fr-CA" sz="3200" dirty="0">
                <a:latin typeface="Calibri" panose="020F0502020204030204" pitchFamily="34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263949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019DB-F88D-4D99-B0AE-A4707529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43" y="193638"/>
            <a:ext cx="9404723" cy="88840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Text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Input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85206-1F4E-43C8-90D0-42476AE23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03960"/>
            <a:ext cx="11196350" cy="5201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This will allow the users to type a value such as name, email, password etc.</a:t>
            </a:r>
          </a:p>
          <a:p>
            <a:r>
              <a:rPr lang="fr-CA" sz="3200" dirty="0">
                <a:latin typeface="Calibri" panose="020F0502020204030204" pitchFamily="34" charset="0"/>
              </a:rPr>
              <a:t>Listening for Input Changes; the below example listens for any changes to an input and prints the new when a change occurs;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document.querySelector('#search-text').addEventListener('input', function (e) {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console.log(e.target.value)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07088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48F67-B695-4DB8-AF7B-AEEEE2BB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951" y="437478"/>
            <a:ext cx="9404723" cy="88840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Interaction: </a:t>
            </a:r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alert</a:t>
            </a:r>
            <a:r>
              <a:rPr lang="fr-FR" sz="4400" dirty="0">
                <a:latin typeface="Calibri" panose="020F0502020204030204" pitchFamily="34" charset="0"/>
              </a:rPr>
              <a:t>, </a:t>
            </a:r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prompt</a:t>
            </a:r>
            <a:r>
              <a:rPr lang="fr-FR" sz="4400" dirty="0">
                <a:latin typeface="Calibri" panose="020F0502020204030204" pitchFamily="34" charset="0"/>
              </a:rPr>
              <a:t>, </a:t>
            </a:r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confirm</a:t>
            </a:r>
            <a:endParaRPr lang="fr-CA" sz="44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AD8264-D515-44B7-A9A5-C758FCA12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we’ll get familiar with the browser functions: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alert, prompt and confirm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35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7F377-2D7E-481C-AEA5-1C4E73BB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56478"/>
            <a:ext cx="9404723" cy="87316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Setting up a form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E016E2-43F2-4D24-B597-A9D4835AD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929640"/>
            <a:ext cx="11536680" cy="5643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The example below askes the user for a single value and gives them a button to click when they’re ready to submit the form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&lt;form id="name"&gt;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&lt;input type="text" placeholder="Enter your name" 	name="firstName"&gt;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&lt;button&gt;Submit&lt;/button&gt;</a:t>
            </a: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&lt;/form&gt;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The input above has its 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name attribute </a:t>
            </a:r>
            <a:r>
              <a:rPr lang="fr-CA" sz="3200" dirty="0">
                <a:latin typeface="Calibri" panose="020F0502020204030204" pitchFamily="34" charset="0"/>
              </a:rPr>
              <a:t>set. So we can access the value of that input.</a:t>
            </a:r>
          </a:p>
        </p:txBody>
      </p:sp>
    </p:spTree>
    <p:extLst>
      <p:ext uri="{BB962C8B-B14F-4D97-AF65-F5344CB8AC3E}">
        <p14:creationId xmlns:p14="http://schemas.microsoft.com/office/powerpoint/2010/main" val="1633134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D7C81-0E18-49B9-81D2-A867B0A6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671" y="150160"/>
            <a:ext cx="9404723" cy="91888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Handling form submissions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46A12F-3613-4CE1-A011-BD8B20E8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069042"/>
            <a:ext cx="11140440" cy="5638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We can run some JavaScript code when a form is submitted by listening for the submit event:</a:t>
            </a:r>
          </a:p>
          <a:p>
            <a:endParaRPr lang="fr-CA" sz="3200" dirty="0">
              <a:latin typeface="Calibri" panose="020F0502020204030204" pitchFamily="34" charset="0"/>
            </a:endParaRPr>
          </a:p>
          <a:p>
            <a:r>
              <a:rPr lang="fr-CA" sz="3200" dirty="0">
                <a:latin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document.querySelector('#new-</a:t>
            </a:r>
            <a:r>
              <a:rPr lang="fr-CA" sz="3200" dirty="0" err="1">
                <a:latin typeface="Calibri" panose="020F0502020204030204" pitchFamily="34" charset="0"/>
              </a:rPr>
              <a:t>todo</a:t>
            </a:r>
            <a:r>
              <a:rPr lang="fr-CA" sz="3200" dirty="0">
                <a:latin typeface="Calibri" panose="020F0502020204030204" pitchFamily="34" charset="0"/>
              </a:rPr>
              <a:t>').addEventListener('submit’, 	function (e) {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latin typeface="Calibri" panose="020F0502020204030204" pitchFamily="34" charset="0"/>
              </a:rPr>
              <a:t>e.preventDefault</a:t>
            </a:r>
            <a:r>
              <a:rPr lang="fr-CA" sz="3200" dirty="0">
                <a:latin typeface="Calibri" panose="020F0502020204030204" pitchFamily="34" charset="0"/>
              </a:rPr>
              <a:t>();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console.log(</a:t>
            </a:r>
            <a:r>
              <a:rPr lang="fr-CA" sz="3200" dirty="0" err="1">
                <a:latin typeface="Calibri" panose="020F0502020204030204" pitchFamily="34" charset="0"/>
              </a:rPr>
              <a:t>e.target.elements.firstName.value</a:t>
            </a:r>
            <a:r>
              <a:rPr lang="fr-CA" sz="3200" dirty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</a:t>
            </a:r>
            <a:r>
              <a:rPr lang="en-US" sz="3200" dirty="0" err="1">
                <a:latin typeface="Calibri" panose="020F0502020204030204" pitchFamily="34" charset="0"/>
              </a:rPr>
              <a:t>e.target.elements.text.value</a:t>
            </a:r>
            <a:r>
              <a:rPr lang="en-US" sz="3200" dirty="0">
                <a:latin typeface="Calibri" panose="020F0502020204030204" pitchFamily="34" charset="0"/>
              </a:rPr>
              <a:t> = ‘ ‘;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025773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EE1-58CF-43E5-B458-D537B29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11" y="317800"/>
            <a:ext cx="9404723" cy="88840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Listening for Checkbox Changes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0A3FA4-8048-478E-A136-F47C4F574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478280"/>
            <a:ext cx="10713720" cy="5227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A checkbox fires the change event when its value is change. You can access this value via the checked property on the element.  The checked property will be 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true</a:t>
            </a:r>
            <a:r>
              <a:rPr lang="fr-CA" sz="3200" dirty="0">
                <a:latin typeface="Calibri" panose="020F0502020204030204" pitchFamily="34" charset="0"/>
              </a:rPr>
              <a:t> if the checkbox is checked and 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false</a:t>
            </a:r>
            <a:r>
              <a:rPr lang="fr-CA" sz="3200" dirty="0">
                <a:latin typeface="Calibri" panose="020F0502020204030204" pitchFamily="34" charset="0"/>
              </a:rPr>
              <a:t> if the checkbox is unchecked.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document.querySelector('#</a:t>
            </a:r>
            <a:r>
              <a:rPr lang="fr-CA" sz="3200" dirty="0" err="1">
                <a:latin typeface="Calibri" panose="020F0502020204030204" pitchFamily="34" charset="0"/>
              </a:rPr>
              <a:t>delivery</a:t>
            </a:r>
            <a:r>
              <a:rPr lang="fr-CA" sz="3200" dirty="0">
                <a:latin typeface="Calibri" panose="020F0502020204030204" pitchFamily="34" charset="0"/>
              </a:rPr>
              <a:t>').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addEventListene</a:t>
            </a:r>
            <a:r>
              <a:rPr lang="fr-CA" sz="3200" dirty="0">
                <a:latin typeface="Calibri" panose="020F0502020204030204" pitchFamily="34" charset="0"/>
              </a:rPr>
              <a:t>r('change', function (e)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console.log(e.target.checked)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817567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E5A14-0079-4F10-9CB2-14E57BD4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1" y="315558"/>
            <a:ext cx="10050834" cy="79696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Listening for select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Dropdown </a:t>
            </a:r>
            <a:r>
              <a:rPr lang="fr-CA" sz="4400" dirty="0">
                <a:solidFill>
                  <a:schemeClr val="tx1"/>
                </a:solidFill>
                <a:latin typeface="Calibri" panose="020F0502020204030204" pitchFamily="34" charset="0"/>
              </a:rPr>
              <a:t>changes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F27B9-75AA-4DEB-AB9C-F7850D3E2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356360"/>
            <a:ext cx="10591800" cy="48920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The select elements fires the ’change’ event when a new option is picked from the dropdown. You can access the value of the selected item by using its value property like we did for text inputs.</a:t>
            </a:r>
          </a:p>
          <a:p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document.querySelector('#</a:t>
            </a:r>
            <a:r>
              <a:rPr lang="fr-CA" sz="3200" dirty="0" err="1">
                <a:latin typeface="Calibri" panose="020F0502020204030204" pitchFamily="34" charset="0"/>
              </a:rPr>
              <a:t>filter</a:t>
            </a:r>
            <a:r>
              <a:rPr lang="fr-CA" sz="3200" dirty="0">
                <a:latin typeface="Calibri" panose="020F0502020204030204" pitchFamily="34" charset="0"/>
              </a:rPr>
              <a:t>-by').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addEventListener</a:t>
            </a:r>
            <a:r>
              <a:rPr lang="fr-CA" sz="3200" dirty="0">
                <a:latin typeface="Calibri" panose="020F0502020204030204" pitchFamily="34" charset="0"/>
              </a:rPr>
              <a:t>('change', function (e) {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console.log(e.target.value)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97158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1C9E8-F3B5-40AC-83EB-B98C0760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13" y="188260"/>
            <a:ext cx="9404723" cy="84268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JavaScript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Dates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4D5418-C82C-4AD6-8821-7203E5526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61160"/>
            <a:ext cx="10799129" cy="4587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We are going to learn about </a:t>
            </a:r>
            <a:r>
              <a:rPr lang="fr-CA" sz="3200" dirty="0" err="1">
                <a:latin typeface="Calibri" panose="020F0502020204030204" pitchFamily="34" charset="0"/>
              </a:rPr>
              <a:t>built-in</a:t>
            </a:r>
            <a:r>
              <a:rPr lang="fr-CA" sz="3200" dirty="0">
                <a:latin typeface="Calibri" panose="020F0502020204030204" pitchFamily="34" charset="0"/>
              </a:rPr>
              <a:t> date in JavaScript. This gives you a </a:t>
            </a:r>
            <a:r>
              <a:rPr lang="fr-CA" sz="3200" dirty="0" err="1">
                <a:latin typeface="Calibri" panose="020F0502020204030204" pitchFamily="34" charset="0"/>
              </a:rPr>
              <a:t>way</a:t>
            </a:r>
            <a:r>
              <a:rPr lang="fr-CA" sz="3200" dirty="0">
                <a:latin typeface="Calibri" panose="020F0502020204030204" pitchFamily="34" charset="0"/>
              </a:rPr>
              <a:t> to work with dates and time in you application</a:t>
            </a:r>
          </a:p>
          <a:p>
            <a:endParaRPr lang="fr-CA" sz="3200" dirty="0">
              <a:latin typeface="Calibri" panose="020F0502020204030204" pitchFamily="34" charset="0"/>
            </a:endParaRPr>
          </a:p>
          <a:p>
            <a:r>
              <a:rPr lang="fr-CA" sz="3200" dirty="0">
                <a:latin typeface="Calibri" panose="020F0502020204030204" pitchFamily="34" charset="0"/>
              </a:rPr>
              <a:t>Creating a Date: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We can create a date that represents the current point in time with the following code,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Const now = 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new Date()</a:t>
            </a:r>
          </a:p>
        </p:txBody>
      </p:sp>
    </p:spTree>
    <p:extLst>
      <p:ext uri="{BB962C8B-B14F-4D97-AF65-F5344CB8AC3E}">
        <p14:creationId xmlns:p14="http://schemas.microsoft.com/office/powerpoint/2010/main" val="1090250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200D5-3E47-4AA5-BB70-32294AAF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25668"/>
            <a:ext cx="9404723" cy="90209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JavaScript dates (continues)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2414E9-B34D-46FE-94A1-69585D33E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24000"/>
            <a:ext cx="10678190" cy="4881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We can also create a date that represents a point in the </a:t>
            </a:r>
            <a:r>
              <a:rPr lang="fr-CA" sz="3200" dirty="0" err="1">
                <a:latin typeface="Calibri" panose="020F0502020204030204" pitchFamily="34" charset="0"/>
              </a:rPr>
              <a:t>past</a:t>
            </a:r>
            <a:r>
              <a:rPr lang="fr-CA" sz="3200" dirty="0">
                <a:latin typeface="Calibri" panose="020F0502020204030204" pitchFamily="34" charset="0"/>
              </a:rPr>
              <a:t>. To do this, provide a string as the first argument to Date like </a:t>
            </a:r>
            <a:r>
              <a:rPr lang="fr-CA" sz="3200" dirty="0" err="1">
                <a:latin typeface="Calibri" panose="020F0502020204030204" pitchFamily="34" charset="0"/>
              </a:rPr>
              <a:t>so</a:t>
            </a:r>
            <a:r>
              <a:rPr lang="fr-CA" sz="3200" dirty="0">
                <a:latin typeface="Calibri" panose="020F0502020204030204" pitchFamily="34" charset="0"/>
              </a:rPr>
              <a:t>: </a:t>
            </a:r>
          </a:p>
          <a:p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const dateOne =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new Date(</a:t>
            </a:r>
            <a:r>
              <a:rPr lang="en-US" sz="3200" dirty="0">
                <a:latin typeface="Calibri" panose="020F0502020204030204" pitchFamily="34" charset="0"/>
              </a:rPr>
              <a:t>'March 1 2019 12:00:00'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)</a:t>
            </a:r>
            <a:endParaRPr lang="fr-CA" sz="3200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29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076F2-A278-442E-B490-DD0BF748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311" y="188260"/>
            <a:ext cx="9404723" cy="84268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Extracting Date from a 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64941B-229E-4276-AE43-EE0B1FE49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030942"/>
            <a:ext cx="11551920" cy="5446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Once  we have a date, we can extract various pieces on information using one of its many methods. In the below example, we print a date with the month, then the day of the month, and the year.</a:t>
            </a:r>
          </a:p>
          <a:p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const dateOne =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new Date</a:t>
            </a:r>
            <a:r>
              <a:rPr lang="en-US" sz="3200" dirty="0">
                <a:latin typeface="Calibri" panose="020F0502020204030204" pitchFamily="34" charset="0"/>
              </a:rPr>
              <a:t>('March </a:t>
            </a:r>
            <a:r>
              <a:rPr lang="en-US" sz="3200">
                <a:latin typeface="Calibri" panose="020F0502020204030204" pitchFamily="34" charset="0"/>
              </a:rPr>
              <a:t>1 2019 </a:t>
            </a:r>
            <a:r>
              <a:rPr lang="en-US" sz="3200" dirty="0">
                <a:latin typeface="Calibri" panose="020F0502020204030204" pitchFamily="34" charset="0"/>
              </a:rPr>
              <a:t>12:00:00')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const month = </a:t>
            </a:r>
            <a:r>
              <a:rPr lang="en-US" sz="3200" dirty="0" err="1">
                <a:latin typeface="Calibri" panose="020F0502020204030204" pitchFamily="34" charset="0"/>
              </a:rPr>
              <a:t>dateOne.</a:t>
            </a:r>
            <a:r>
              <a:rPr lang="en-US" sz="3200" dirty="0" err="1">
                <a:solidFill>
                  <a:srgbClr val="92D050"/>
                </a:solidFill>
                <a:latin typeface="Calibri" panose="020F0502020204030204" pitchFamily="34" charset="0"/>
              </a:rPr>
              <a:t>getMonth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()</a:t>
            </a:r>
            <a:r>
              <a:rPr lang="en-US" sz="3200" dirty="0">
                <a:latin typeface="Calibri" panose="020F0502020204030204" pitchFamily="34" charset="0"/>
              </a:rPr>
              <a:t> + 1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const day = </a:t>
            </a:r>
            <a:r>
              <a:rPr lang="fr-CA" sz="3200" dirty="0" err="1">
                <a:latin typeface="Calibri" panose="020F0502020204030204" pitchFamily="34" charset="0"/>
              </a:rPr>
              <a:t>dateOne.</a:t>
            </a:r>
            <a:r>
              <a:rPr lang="fr-CA" sz="3200" dirty="0" err="1">
                <a:solidFill>
                  <a:srgbClr val="92D050"/>
                </a:solidFill>
                <a:latin typeface="Calibri" panose="020F0502020204030204" pitchFamily="34" charset="0"/>
              </a:rPr>
              <a:t>getDate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const year = </a:t>
            </a:r>
            <a:r>
              <a:rPr lang="fr-CA" sz="3200" dirty="0" err="1">
                <a:latin typeface="Calibri" panose="020F0502020204030204" pitchFamily="34" charset="0"/>
              </a:rPr>
              <a:t>dateOne.</a:t>
            </a:r>
            <a:r>
              <a:rPr lang="fr-CA" sz="3200" dirty="0" err="1">
                <a:solidFill>
                  <a:srgbClr val="92D050"/>
                </a:solidFill>
                <a:latin typeface="Calibri" panose="020F0502020204030204" pitchFamily="34" charset="0"/>
              </a:rPr>
              <a:t>getFullYear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console.log(`${month}/${day}/${year}`) // Wil print "3/1/2017"</a:t>
            </a:r>
          </a:p>
        </p:txBody>
      </p:sp>
    </p:spTree>
    <p:extLst>
      <p:ext uri="{BB962C8B-B14F-4D97-AF65-F5344CB8AC3E}">
        <p14:creationId xmlns:p14="http://schemas.microsoft.com/office/powerpoint/2010/main" val="1952695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692B7-3864-432E-8CB0-266FB83B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991" y="195880"/>
            <a:ext cx="9404723" cy="82744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Extracting Date from a Date (continues)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E3C09F-FF50-47A4-B7E9-C61FC5A1F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58240"/>
            <a:ext cx="10485120" cy="55038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We can also extract hours, minutes and seconds by using: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r>
              <a:rPr lang="fr-CA" sz="3200" dirty="0" err="1">
                <a:solidFill>
                  <a:srgbClr val="92D050"/>
                </a:solidFill>
                <a:latin typeface="Calibri" panose="020F0502020204030204" pitchFamily="34" charset="0"/>
              </a:rPr>
              <a:t>getHours</a:t>
            </a:r>
            <a:r>
              <a:rPr lang="fr-CA" sz="3200" dirty="0">
                <a:latin typeface="Calibri" panose="020F0502020204030204" pitchFamily="34" charset="0"/>
              </a:rPr>
              <a:t>, </a:t>
            </a:r>
            <a:r>
              <a:rPr lang="fr-CA" sz="3200" dirty="0" err="1">
                <a:solidFill>
                  <a:srgbClr val="92D050"/>
                </a:solidFill>
                <a:latin typeface="Calibri" panose="020F0502020204030204" pitchFamily="34" charset="0"/>
              </a:rPr>
              <a:t>getMinites</a:t>
            </a:r>
            <a:r>
              <a:rPr lang="fr-CA" sz="3200" dirty="0">
                <a:latin typeface="Calibri" panose="020F0502020204030204" pitchFamily="34" charset="0"/>
              </a:rPr>
              <a:t>, and </a:t>
            </a:r>
            <a:r>
              <a:rPr lang="fr-CA" sz="3200" dirty="0" err="1">
                <a:solidFill>
                  <a:srgbClr val="92D050"/>
                </a:solidFill>
                <a:latin typeface="Calibri" panose="020F0502020204030204" pitchFamily="34" charset="0"/>
              </a:rPr>
              <a:t>getSeconds</a:t>
            </a:r>
            <a:r>
              <a:rPr lang="fr-CA" sz="3200" dirty="0">
                <a:latin typeface="Calibri" panose="020F0502020204030204" pitchFamily="34" charset="0"/>
              </a:rPr>
              <a:t> </a:t>
            </a:r>
            <a:r>
              <a:rPr lang="fr-CA" sz="3200" dirty="0" err="1">
                <a:latin typeface="Calibri" panose="020F0502020204030204" pitchFamily="34" charset="0"/>
              </a:rPr>
              <a:t>respectivly</a:t>
            </a:r>
            <a:r>
              <a:rPr lang="fr-CA" sz="3200" dirty="0">
                <a:latin typeface="Calibri" panose="020F0502020204030204" pitchFamily="34" charset="0"/>
              </a:rPr>
              <a:t>.</a:t>
            </a:r>
          </a:p>
          <a:p>
            <a:endParaRPr lang="fr-CA" sz="3200" dirty="0">
              <a:latin typeface="Calibri" panose="020F0502020204030204" pitchFamily="34" charset="0"/>
            </a:endParaRPr>
          </a:p>
          <a:p>
            <a:r>
              <a:rPr lang="fr-CA" sz="3200" dirty="0">
                <a:latin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// current date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let date = new Date();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// the hour in your current time zone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alert( </a:t>
            </a:r>
            <a:r>
              <a:rPr lang="en-US" sz="3200" dirty="0" err="1">
                <a:latin typeface="Calibri" panose="020F0502020204030204" pitchFamily="34" charset="0"/>
              </a:rPr>
              <a:t>date.getHours</a:t>
            </a:r>
            <a:r>
              <a:rPr lang="en-US" sz="3200" dirty="0">
                <a:latin typeface="Calibri" panose="020F0502020204030204" pitchFamily="34" charset="0"/>
              </a:rPr>
              <a:t>() );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269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064FBF-81A1-4A3F-B101-84BDDFFDB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33600"/>
            <a:ext cx="8946541" cy="1523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sz="7200" dirty="0">
                <a:latin typeface="Calibri" panose="020F0502020204030204" pitchFamily="34" charset="0"/>
              </a:rPr>
              <a:t>End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2244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4EB9-955B-408F-A31D-0A75D242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792" y="0"/>
            <a:ext cx="9404723" cy="72076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Interaction: </a:t>
            </a:r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alert</a:t>
            </a:r>
            <a:endParaRPr lang="fr-CA" sz="4400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E1275D-7D11-4B2C-98B0-8FB670F72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021080"/>
            <a:ext cx="11795760" cy="573024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Syntax: alert(</a:t>
            </a:r>
            <a:r>
              <a:rPr lang="fr-CA" dirty="0"/>
              <a:t>"</a:t>
            </a:r>
            <a:r>
              <a:rPr lang="en-US" sz="3200" dirty="0">
                <a:latin typeface="Calibri" panose="020F0502020204030204" pitchFamily="34" charset="0"/>
              </a:rPr>
              <a:t>message</a:t>
            </a:r>
            <a:r>
              <a:rPr lang="fr-CA" dirty="0"/>
              <a:t>"</a:t>
            </a:r>
            <a:r>
              <a:rPr lang="en-US" sz="3200" dirty="0">
                <a:latin typeface="Calibri" panose="020F0502020204030204" pitchFamily="34" charset="0"/>
              </a:rPr>
              <a:t>);</a:t>
            </a:r>
          </a:p>
          <a:p>
            <a:r>
              <a:rPr lang="en-US" sz="3200" dirty="0">
                <a:latin typeface="Calibri" panose="020F0502020204030204" pitchFamily="34" charset="0"/>
              </a:rPr>
              <a:t>This shows a message and pauses script execution until the user presses “OK”.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For example:</a:t>
            </a:r>
          </a:p>
          <a:p>
            <a:r>
              <a:rPr lang="en-US" sz="3200" dirty="0">
                <a:latin typeface="Calibri" panose="020F0502020204030204" pitchFamily="34" charset="0"/>
              </a:rPr>
              <a:t>alert("Hello");</a:t>
            </a:r>
          </a:p>
          <a:p>
            <a:r>
              <a:rPr lang="en-US" sz="3200" dirty="0">
                <a:latin typeface="Calibri" panose="020F0502020204030204" pitchFamily="34" charset="0"/>
              </a:rPr>
              <a:t>The mini-window with the message is called a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modal window</a:t>
            </a:r>
            <a:r>
              <a:rPr lang="en-US" sz="3200" dirty="0">
                <a:latin typeface="Calibri" panose="020F0502020204030204" pitchFamily="34" charset="0"/>
              </a:rPr>
              <a:t>. The word “modal” means that the visitor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can’t interact with the rest of the page</a:t>
            </a:r>
            <a:r>
              <a:rPr lang="en-US" sz="3200" dirty="0">
                <a:latin typeface="Calibri" panose="020F0502020204030204" pitchFamily="34" charset="0"/>
              </a:rPr>
              <a:t>, press other buttons, etc. until they have dealt with the window. In this case – until they press “OK”.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99459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D0CD9-C613-449E-B9AF-CB3086E8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0"/>
            <a:ext cx="9404723" cy="87316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Interaction: </a:t>
            </a:r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prompt</a:t>
            </a:r>
            <a:endParaRPr lang="fr-CA" sz="44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459975-2C7E-4225-B806-5F6AD4849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873162"/>
            <a:ext cx="11521440" cy="58118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The function prompt accepts two arguments: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</a:rPr>
              <a:t>result = prompt(</a:t>
            </a:r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title</a:t>
            </a:r>
            <a:r>
              <a:rPr lang="en-US" sz="2800" dirty="0">
                <a:latin typeface="Calibri" panose="020F0502020204030204" pitchFamily="34" charset="0"/>
              </a:rPr>
              <a:t>, [</a:t>
            </a:r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default</a:t>
            </a:r>
            <a:r>
              <a:rPr lang="en-US" sz="2800" dirty="0">
                <a:latin typeface="Calibri" panose="020F0502020204030204" pitchFamily="34" charset="0"/>
              </a:rPr>
              <a:t>]);</a:t>
            </a:r>
          </a:p>
          <a:p>
            <a:r>
              <a:rPr lang="en-US" sz="2800" dirty="0">
                <a:latin typeface="Calibri" panose="020F0502020204030204" pitchFamily="34" charset="0"/>
              </a:rPr>
              <a:t>It shows a modal window with a text message, an input field for the visitor, and the buttons OK/Cancel.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Title</a:t>
            </a:r>
            <a:r>
              <a:rPr lang="en-US" sz="2800" dirty="0">
                <a:latin typeface="Calibri" panose="020F0502020204030204" pitchFamily="34" charset="0"/>
              </a:rPr>
              <a:t>: The text to show the visitor.</a:t>
            </a:r>
          </a:p>
          <a:p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Default</a:t>
            </a:r>
            <a:r>
              <a:rPr lang="en-US" sz="2800" dirty="0">
                <a:latin typeface="Calibri" panose="020F0502020204030204" pitchFamily="34" charset="0"/>
              </a:rPr>
              <a:t>: An optional second parameter, the initial value for the input field.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The visitor may type something in the prompt input field and press OK. Or they can cancel the input by pressing Cancel or hitting the Esc key.</a:t>
            </a:r>
            <a:endParaRPr lang="fr-FR" sz="2800" dirty="0">
              <a:latin typeface="Calibri" panose="020F0502020204030204" pitchFamily="34" charset="0"/>
            </a:endParaRPr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406573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8B20A-7EFC-4044-9C54-B47C674C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351" y="173020"/>
            <a:ext cx="9404723" cy="87316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Interaction: </a:t>
            </a:r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prompt</a:t>
            </a:r>
            <a:r>
              <a:rPr lang="fr-FR" sz="4400" dirty="0">
                <a:latin typeface="Calibri" panose="020F0502020204030204" pitchFamily="34" charset="0"/>
              </a:rPr>
              <a:t>(continues)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4871F1-6FEB-49F5-986E-2CD34AC3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25880"/>
            <a:ext cx="11042969" cy="52120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The call to prompt returns the text from the input field or null if the input was canceled.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For instance: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let age = prompt('How old are you?', 100);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alert(`You are ${age} years old!`); // You are 100 years old!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87038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4DD3B-5373-44EE-BC78-DBA8030C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12" y="198120"/>
            <a:ext cx="9404723" cy="84268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Interaction: </a:t>
            </a:r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confirm</a:t>
            </a:r>
            <a:endParaRPr lang="fr-CA" sz="4400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53CA8F-5B28-4236-B0F6-56D6C85EF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11277600" cy="5288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syntax: result = confirm(question);</a:t>
            </a:r>
          </a:p>
          <a:p>
            <a:r>
              <a:rPr lang="en-US" sz="3200" dirty="0">
                <a:latin typeface="Calibri" panose="020F0502020204030204" pitchFamily="34" charset="0"/>
              </a:rPr>
              <a:t>The function confirm shows a modal window with a question and two buttons: OK and Cancel.</a:t>
            </a:r>
          </a:p>
          <a:p>
            <a:r>
              <a:rPr lang="en-US" sz="3200" dirty="0">
                <a:latin typeface="Calibri" panose="020F0502020204030204" pitchFamily="34" charset="0"/>
              </a:rPr>
              <a:t>The result is true if OK is pressed and false otherwise.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let </a:t>
            </a:r>
            <a:r>
              <a:rPr lang="en-US" sz="3200" dirty="0" err="1">
                <a:latin typeface="Calibri" panose="020F0502020204030204" pitchFamily="34" charset="0"/>
              </a:rPr>
              <a:t>isBoss</a:t>
            </a:r>
            <a:r>
              <a:rPr lang="en-US" sz="3200" dirty="0">
                <a:latin typeface="Calibri" panose="020F0502020204030204" pitchFamily="34" charset="0"/>
              </a:rPr>
              <a:t> = confirm("Are you the boss?");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alert( </a:t>
            </a:r>
            <a:r>
              <a:rPr lang="en-US" sz="3200" dirty="0" err="1">
                <a:latin typeface="Calibri" panose="020F0502020204030204" pitchFamily="34" charset="0"/>
              </a:rPr>
              <a:t>isBoss</a:t>
            </a:r>
            <a:r>
              <a:rPr lang="en-US" sz="3200" dirty="0">
                <a:latin typeface="Calibri" panose="020F0502020204030204" pitchFamily="34" charset="0"/>
              </a:rPr>
              <a:t> ); // true if OK is pressed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106945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717DF-1A2F-4714-A72E-E8010986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04800"/>
            <a:ext cx="9404723" cy="76648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DOM manipulations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B7FC7-7834-49F0-B860-16B9C42C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17320"/>
            <a:ext cx="10899778" cy="5242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We are going to learn about DOM (Document Object Model). The DOM is what allows us to change what the user sees by modifying the HTML document from JavaScript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These are examples: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Querying for Elements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Removing Elements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Adding Elements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Adding Event Handlers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4914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0A169-3E93-414B-8182-6B6B2202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191" y="165400"/>
            <a:ext cx="9404723" cy="888402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</a:rPr>
              <a:t>Querying for Elements</a:t>
            </a:r>
            <a:br>
              <a:rPr lang="en-US" sz="4400" dirty="0">
                <a:solidFill>
                  <a:srgbClr val="00B0F0"/>
                </a:solidFill>
                <a:latin typeface="Calibri" panose="020F0502020204030204" pitchFamily="34" charset="0"/>
              </a:rPr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C48D2-2542-45B2-ADFA-D0E32181E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295400"/>
            <a:ext cx="11353800" cy="539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We can query the DOM with the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querySelector</a:t>
            </a:r>
            <a:r>
              <a:rPr lang="fr-CA" sz="3200" dirty="0">
                <a:latin typeface="Calibri" panose="020F0502020204030204" pitchFamily="34" charset="0"/>
              </a:rPr>
              <a:t> mothod. This makes a single argument where we provide our query. In the case below, we’re searching for a ’p’ element.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const element = 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document.querySelector('p’)</a:t>
            </a:r>
          </a:p>
          <a:p>
            <a:endParaRPr lang="fr-CA" sz="3200" dirty="0">
              <a:latin typeface="Calibri" panose="020F0502020204030204" pitchFamily="34" charset="0"/>
            </a:endParaRPr>
          </a:p>
          <a:p>
            <a:r>
              <a:rPr lang="fr-CA" sz="3200" dirty="0">
                <a:latin typeface="Calibri" panose="020F0502020204030204" pitchFamily="34" charset="0"/>
              </a:rPr>
              <a:t>The querySelector method is going to search the DOM for the first match it finds, it will then return that match.</a:t>
            </a:r>
          </a:p>
        </p:txBody>
      </p:sp>
    </p:spTree>
    <p:extLst>
      <p:ext uri="{BB962C8B-B14F-4D97-AF65-F5344CB8AC3E}">
        <p14:creationId xmlns:p14="http://schemas.microsoft.com/office/powerpoint/2010/main" val="171988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0A169-3E93-414B-8182-6B6B2202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471" y="211120"/>
            <a:ext cx="9404723" cy="796962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</a:rPr>
              <a:t>Querying for Elements (continues)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C48D2-2542-45B2-ADFA-D0E32181E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56" y="1584960"/>
            <a:ext cx="10783888" cy="4541519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Calibri" panose="020F0502020204030204" pitchFamily="34" charset="0"/>
              </a:rPr>
              <a:t>If we need to select multiple elements, we can use 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querySelectorAll</a:t>
            </a:r>
            <a:r>
              <a:rPr lang="fr-CA" sz="3200" dirty="0">
                <a:latin typeface="Calibri" panose="020F0502020204030204" pitchFamily="34" charset="0"/>
              </a:rPr>
              <a:t>. This will return an array with all the matches found. 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const elements = document.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querySelectorAll('p')</a:t>
            </a:r>
          </a:p>
        </p:txBody>
      </p:sp>
    </p:spTree>
    <p:extLst>
      <p:ext uri="{BB962C8B-B14F-4D97-AF65-F5344CB8AC3E}">
        <p14:creationId xmlns:p14="http://schemas.microsoft.com/office/powerpoint/2010/main" val="2025025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808</TotalTime>
  <Words>1358</Words>
  <Application>Microsoft Office PowerPoint</Application>
  <PresentationFormat>Grand écran</PresentationFormat>
  <Paragraphs>178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Ion</vt:lpstr>
      <vt:lpstr>JavaScipt in the browser</vt:lpstr>
      <vt:lpstr>Interaction: alert, prompt, confirm</vt:lpstr>
      <vt:lpstr>Interaction: alert</vt:lpstr>
      <vt:lpstr>Interaction: prompt</vt:lpstr>
      <vt:lpstr>Interaction: prompt(continues)</vt:lpstr>
      <vt:lpstr>Interaction: confirm</vt:lpstr>
      <vt:lpstr>DOM manipulations</vt:lpstr>
      <vt:lpstr>Querying for Elements </vt:lpstr>
      <vt:lpstr>Querying for Elements (continues)</vt:lpstr>
      <vt:lpstr>Removing Elements </vt:lpstr>
      <vt:lpstr>Removing Elements (continues)</vt:lpstr>
      <vt:lpstr>Adding elements</vt:lpstr>
      <vt:lpstr>Adding elements (continues)</vt:lpstr>
      <vt:lpstr>Handling user interactions</vt:lpstr>
      <vt:lpstr>Adding Event handlers  </vt:lpstr>
      <vt:lpstr>Event handlers (continues)</vt:lpstr>
      <vt:lpstr>Events handlers (continues)</vt:lpstr>
      <vt:lpstr>Targeting elements by Id and Class</vt:lpstr>
      <vt:lpstr>Text Input</vt:lpstr>
      <vt:lpstr>Setting up a form</vt:lpstr>
      <vt:lpstr>Handling form submissions</vt:lpstr>
      <vt:lpstr>Listening for Checkbox Changes</vt:lpstr>
      <vt:lpstr>Listening for select Dropdown changes</vt:lpstr>
      <vt:lpstr>JavaScript Dates</vt:lpstr>
      <vt:lpstr>JavaScript dates (continues)</vt:lpstr>
      <vt:lpstr>Extracting Date from a Date</vt:lpstr>
      <vt:lpstr>Extracting Date from a Date (continues)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Seydou, Bachir</dc:creator>
  <cp:lastModifiedBy>Amadou Seydou, Bachir</cp:lastModifiedBy>
  <cp:revision>140</cp:revision>
  <dcterms:created xsi:type="dcterms:W3CDTF">2020-01-22T18:05:13Z</dcterms:created>
  <dcterms:modified xsi:type="dcterms:W3CDTF">2020-01-31T17:14:05Z</dcterms:modified>
</cp:coreProperties>
</file>