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2" r:id="rId5"/>
    <p:sldId id="259" r:id="rId6"/>
    <p:sldId id="258" r:id="rId7"/>
    <p:sldId id="307" r:id="rId8"/>
    <p:sldId id="285" r:id="rId9"/>
    <p:sldId id="278" r:id="rId10"/>
    <p:sldId id="279" r:id="rId11"/>
    <p:sldId id="286" r:id="rId12"/>
    <p:sldId id="284" r:id="rId13"/>
    <p:sldId id="283" r:id="rId14"/>
    <p:sldId id="282" r:id="rId15"/>
    <p:sldId id="289" r:id="rId16"/>
    <p:sldId id="288" r:id="rId17"/>
    <p:sldId id="287" r:id="rId18"/>
    <p:sldId id="280" r:id="rId19"/>
    <p:sldId id="290" r:id="rId20"/>
    <p:sldId id="292" r:id="rId21"/>
    <p:sldId id="293" r:id="rId22"/>
    <p:sldId id="281" r:id="rId23"/>
    <p:sldId id="291" r:id="rId24"/>
    <p:sldId id="300" r:id="rId25"/>
    <p:sldId id="296" r:id="rId26"/>
    <p:sldId id="295" r:id="rId27"/>
    <p:sldId id="299" r:id="rId28"/>
    <p:sldId id="298" r:id="rId29"/>
    <p:sldId id="297" r:id="rId30"/>
    <p:sldId id="294" r:id="rId31"/>
    <p:sldId id="306" r:id="rId32"/>
    <p:sldId id="305" r:id="rId33"/>
    <p:sldId id="304" r:id="rId34"/>
    <p:sldId id="302" r:id="rId35"/>
    <p:sldId id="311" r:id="rId36"/>
    <p:sldId id="301" r:id="rId37"/>
    <p:sldId id="310" r:id="rId38"/>
    <p:sldId id="309" r:id="rId39"/>
    <p:sldId id="308" r:id="rId40"/>
    <p:sldId id="313" r:id="rId41"/>
    <p:sldId id="30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63" d="100"/>
          <a:sy n="63" d="100"/>
        </p:scale>
        <p:origin x="5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174BADE-463D-4E97-9685-51B9E9CFA444}" type="datetimeFigureOut">
              <a:rPr lang="fr-CA" smtClean="0"/>
              <a:t>2020-01-10</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946A65E5-B8AD-4AD0-8DC7-2A22BB6D053E}" type="slidenum">
              <a:rPr lang="fr-CA" smtClean="0"/>
              <a:t>‹N°›</a:t>
            </a:fld>
            <a:endParaRPr lang="fr-CA"/>
          </a:p>
        </p:txBody>
      </p:sp>
    </p:spTree>
    <p:extLst>
      <p:ext uri="{BB962C8B-B14F-4D97-AF65-F5344CB8AC3E}">
        <p14:creationId xmlns:p14="http://schemas.microsoft.com/office/powerpoint/2010/main" val="6546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174BADE-463D-4E97-9685-51B9E9CFA444}" type="datetimeFigureOut">
              <a:rPr lang="fr-CA" smtClean="0"/>
              <a:t>2020-01-10</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946A65E5-B8AD-4AD0-8DC7-2A22BB6D053E}" type="slidenum">
              <a:rPr lang="fr-CA" smtClean="0"/>
              <a:t>‹N°›</a:t>
            </a:fld>
            <a:endParaRPr lang="fr-CA"/>
          </a:p>
        </p:txBody>
      </p:sp>
    </p:spTree>
    <p:extLst>
      <p:ext uri="{BB962C8B-B14F-4D97-AF65-F5344CB8AC3E}">
        <p14:creationId xmlns:p14="http://schemas.microsoft.com/office/powerpoint/2010/main" val="392752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174BADE-463D-4E97-9685-51B9E9CFA444}" type="datetimeFigureOut">
              <a:rPr lang="fr-CA" smtClean="0"/>
              <a:t>2020-01-10</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946A65E5-B8AD-4AD0-8DC7-2A22BB6D053E}" type="slidenum">
              <a:rPr lang="fr-CA" smtClean="0"/>
              <a:t>‹N°›</a:t>
            </a:fld>
            <a:endParaRPr lang="fr-CA"/>
          </a:p>
        </p:txBody>
      </p:sp>
    </p:spTree>
    <p:extLst>
      <p:ext uri="{BB962C8B-B14F-4D97-AF65-F5344CB8AC3E}">
        <p14:creationId xmlns:p14="http://schemas.microsoft.com/office/powerpoint/2010/main" val="3575883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174BADE-463D-4E97-9685-51B9E9CFA444}" type="datetimeFigureOut">
              <a:rPr lang="fr-CA" smtClean="0"/>
              <a:t>2020-01-10</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946A65E5-B8AD-4AD0-8DC7-2A22BB6D053E}" type="slidenum">
              <a:rPr lang="fr-CA" smtClean="0"/>
              <a:t>‹N°›</a:t>
            </a:fld>
            <a:endParaRPr lang="fr-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25614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174BADE-463D-4E97-9685-51B9E9CFA444}" type="datetimeFigureOut">
              <a:rPr lang="fr-CA" smtClean="0"/>
              <a:t>2020-01-10</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946A65E5-B8AD-4AD0-8DC7-2A22BB6D053E}" type="slidenum">
              <a:rPr lang="fr-CA" smtClean="0"/>
              <a:t>‹N°›</a:t>
            </a:fld>
            <a:endParaRPr lang="fr-CA"/>
          </a:p>
        </p:txBody>
      </p:sp>
    </p:spTree>
    <p:extLst>
      <p:ext uri="{BB962C8B-B14F-4D97-AF65-F5344CB8AC3E}">
        <p14:creationId xmlns:p14="http://schemas.microsoft.com/office/powerpoint/2010/main" val="3363669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74BADE-463D-4E97-9685-51B9E9CFA444}" type="datetimeFigureOut">
              <a:rPr lang="fr-CA" smtClean="0"/>
              <a:t>2020-01-10</a:t>
            </a:fld>
            <a:endParaRPr lang="fr-CA"/>
          </a:p>
        </p:txBody>
      </p:sp>
      <p:sp>
        <p:nvSpPr>
          <p:cNvPr id="4"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946A65E5-B8AD-4AD0-8DC7-2A22BB6D053E}" type="slidenum">
              <a:rPr lang="fr-CA" smtClean="0"/>
              <a:t>‹N°›</a:t>
            </a:fld>
            <a:endParaRPr lang="fr-CA"/>
          </a:p>
        </p:txBody>
      </p:sp>
    </p:spTree>
    <p:extLst>
      <p:ext uri="{BB962C8B-B14F-4D97-AF65-F5344CB8AC3E}">
        <p14:creationId xmlns:p14="http://schemas.microsoft.com/office/powerpoint/2010/main" val="200926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74BADE-463D-4E97-9685-51B9E9CFA444}" type="datetimeFigureOut">
              <a:rPr lang="fr-CA" smtClean="0"/>
              <a:t>2020-01-10</a:t>
            </a:fld>
            <a:endParaRPr lang="fr-CA"/>
          </a:p>
        </p:txBody>
      </p:sp>
      <p:sp>
        <p:nvSpPr>
          <p:cNvPr id="4"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946A65E5-B8AD-4AD0-8DC7-2A22BB6D053E}" type="slidenum">
              <a:rPr lang="fr-CA" smtClean="0"/>
              <a:t>‹N°›</a:t>
            </a:fld>
            <a:endParaRPr lang="fr-CA"/>
          </a:p>
        </p:txBody>
      </p:sp>
    </p:spTree>
    <p:extLst>
      <p:ext uri="{BB962C8B-B14F-4D97-AF65-F5344CB8AC3E}">
        <p14:creationId xmlns:p14="http://schemas.microsoft.com/office/powerpoint/2010/main" val="2055589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174BADE-463D-4E97-9685-51B9E9CFA444}" type="datetimeFigureOut">
              <a:rPr lang="fr-CA" smtClean="0"/>
              <a:t>2020-01-10</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946A65E5-B8AD-4AD0-8DC7-2A22BB6D053E}" type="slidenum">
              <a:rPr lang="fr-CA" smtClean="0"/>
              <a:t>‹N°›</a:t>
            </a:fld>
            <a:endParaRPr lang="fr-CA"/>
          </a:p>
        </p:txBody>
      </p:sp>
    </p:spTree>
    <p:extLst>
      <p:ext uri="{BB962C8B-B14F-4D97-AF65-F5344CB8AC3E}">
        <p14:creationId xmlns:p14="http://schemas.microsoft.com/office/powerpoint/2010/main" val="1498974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174BADE-463D-4E97-9685-51B9E9CFA444}" type="datetimeFigureOut">
              <a:rPr lang="fr-CA" smtClean="0"/>
              <a:t>2020-01-10</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946A65E5-B8AD-4AD0-8DC7-2A22BB6D053E}" type="slidenum">
              <a:rPr lang="fr-CA" smtClean="0"/>
              <a:t>‹N°›</a:t>
            </a:fld>
            <a:endParaRPr lang="fr-CA"/>
          </a:p>
        </p:txBody>
      </p:sp>
    </p:spTree>
    <p:extLst>
      <p:ext uri="{BB962C8B-B14F-4D97-AF65-F5344CB8AC3E}">
        <p14:creationId xmlns:p14="http://schemas.microsoft.com/office/powerpoint/2010/main" val="233603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A174BADE-463D-4E97-9685-51B9E9CFA444}" type="datetimeFigureOut">
              <a:rPr lang="fr-CA" smtClean="0"/>
              <a:t>2020-01-10</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946A65E5-B8AD-4AD0-8DC7-2A22BB6D053E}" type="slidenum">
              <a:rPr lang="fr-CA" smtClean="0"/>
              <a:t>‹N°›</a:t>
            </a:fld>
            <a:endParaRPr lang="fr-CA"/>
          </a:p>
        </p:txBody>
      </p:sp>
    </p:spTree>
    <p:extLst>
      <p:ext uri="{BB962C8B-B14F-4D97-AF65-F5344CB8AC3E}">
        <p14:creationId xmlns:p14="http://schemas.microsoft.com/office/powerpoint/2010/main" val="228860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174BADE-463D-4E97-9685-51B9E9CFA444}" type="datetimeFigureOut">
              <a:rPr lang="fr-CA" smtClean="0"/>
              <a:t>2020-01-10</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946A65E5-B8AD-4AD0-8DC7-2A22BB6D053E}" type="slidenum">
              <a:rPr lang="fr-CA" smtClean="0"/>
              <a:t>‹N°›</a:t>
            </a:fld>
            <a:endParaRPr lang="fr-CA"/>
          </a:p>
        </p:txBody>
      </p:sp>
    </p:spTree>
    <p:extLst>
      <p:ext uri="{BB962C8B-B14F-4D97-AF65-F5344CB8AC3E}">
        <p14:creationId xmlns:p14="http://schemas.microsoft.com/office/powerpoint/2010/main" val="154886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174BADE-463D-4E97-9685-51B9E9CFA444}" type="datetimeFigureOut">
              <a:rPr lang="fr-CA" smtClean="0"/>
              <a:t>2020-01-10</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946A65E5-B8AD-4AD0-8DC7-2A22BB6D053E}" type="slidenum">
              <a:rPr lang="fr-CA" smtClean="0"/>
              <a:t>‹N°›</a:t>
            </a:fld>
            <a:endParaRPr lang="fr-CA"/>
          </a:p>
        </p:txBody>
      </p:sp>
    </p:spTree>
    <p:extLst>
      <p:ext uri="{BB962C8B-B14F-4D97-AF65-F5344CB8AC3E}">
        <p14:creationId xmlns:p14="http://schemas.microsoft.com/office/powerpoint/2010/main" val="84529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174BADE-463D-4E97-9685-51B9E9CFA444}" type="datetimeFigureOut">
              <a:rPr lang="fr-CA" smtClean="0"/>
              <a:t>2020-01-10</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946A65E5-B8AD-4AD0-8DC7-2A22BB6D053E}" type="slidenum">
              <a:rPr lang="fr-CA" smtClean="0"/>
              <a:t>‹N°›</a:t>
            </a:fld>
            <a:endParaRPr lang="fr-CA"/>
          </a:p>
        </p:txBody>
      </p:sp>
    </p:spTree>
    <p:extLst>
      <p:ext uri="{BB962C8B-B14F-4D97-AF65-F5344CB8AC3E}">
        <p14:creationId xmlns:p14="http://schemas.microsoft.com/office/powerpoint/2010/main" val="3796154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A174BADE-463D-4E97-9685-51B9E9CFA444}" type="datetimeFigureOut">
              <a:rPr lang="fr-CA" smtClean="0"/>
              <a:t>2020-01-10</a:t>
            </a:fld>
            <a:endParaRPr lang="fr-CA"/>
          </a:p>
        </p:txBody>
      </p:sp>
      <p:sp>
        <p:nvSpPr>
          <p:cNvPr id="5" name="Footer Placeholder 3"/>
          <p:cNvSpPr>
            <a:spLocks noGrp="1"/>
          </p:cNvSpPr>
          <p:nvPr>
            <p:ph type="ftr" sz="quarter" idx="11"/>
          </p:nvPr>
        </p:nvSpPr>
        <p:spPr/>
        <p:txBody>
          <a:bodyPr/>
          <a:lstStyle/>
          <a:p>
            <a:endParaRPr lang="fr-CA"/>
          </a:p>
        </p:txBody>
      </p:sp>
      <p:sp>
        <p:nvSpPr>
          <p:cNvPr id="6" name="Slide Number Placeholder 4"/>
          <p:cNvSpPr>
            <a:spLocks noGrp="1"/>
          </p:cNvSpPr>
          <p:nvPr>
            <p:ph type="sldNum" sz="quarter" idx="12"/>
          </p:nvPr>
        </p:nvSpPr>
        <p:spPr/>
        <p:txBody>
          <a:bodyPr/>
          <a:lstStyle/>
          <a:p>
            <a:fld id="{946A65E5-B8AD-4AD0-8DC7-2A22BB6D053E}" type="slidenum">
              <a:rPr lang="fr-CA" smtClean="0"/>
              <a:t>‹N°›</a:t>
            </a:fld>
            <a:endParaRPr lang="fr-CA"/>
          </a:p>
        </p:txBody>
      </p:sp>
    </p:spTree>
    <p:extLst>
      <p:ext uri="{BB962C8B-B14F-4D97-AF65-F5344CB8AC3E}">
        <p14:creationId xmlns:p14="http://schemas.microsoft.com/office/powerpoint/2010/main" val="1634115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174BADE-463D-4E97-9685-51B9E9CFA444}" type="datetimeFigureOut">
              <a:rPr lang="fr-CA" smtClean="0"/>
              <a:t>2020-01-10</a:t>
            </a:fld>
            <a:endParaRPr lang="fr-CA"/>
          </a:p>
        </p:txBody>
      </p:sp>
      <p:sp>
        <p:nvSpPr>
          <p:cNvPr id="5" name="Footer Placeholder 2"/>
          <p:cNvSpPr>
            <a:spLocks noGrp="1"/>
          </p:cNvSpPr>
          <p:nvPr>
            <p:ph type="ftr" sz="quarter" idx="11"/>
          </p:nvPr>
        </p:nvSpPr>
        <p:spPr/>
        <p:txBody>
          <a:bodyPr/>
          <a:lstStyle/>
          <a:p>
            <a:endParaRPr lang="fr-CA"/>
          </a:p>
        </p:txBody>
      </p:sp>
      <p:sp>
        <p:nvSpPr>
          <p:cNvPr id="6" name="Slide Number Placeholder 3"/>
          <p:cNvSpPr>
            <a:spLocks noGrp="1"/>
          </p:cNvSpPr>
          <p:nvPr>
            <p:ph type="sldNum" sz="quarter" idx="12"/>
          </p:nvPr>
        </p:nvSpPr>
        <p:spPr/>
        <p:txBody>
          <a:bodyPr/>
          <a:lstStyle/>
          <a:p>
            <a:fld id="{946A65E5-B8AD-4AD0-8DC7-2A22BB6D053E}" type="slidenum">
              <a:rPr lang="fr-CA" smtClean="0"/>
              <a:t>‹N°›</a:t>
            </a:fld>
            <a:endParaRPr lang="fr-CA"/>
          </a:p>
        </p:txBody>
      </p:sp>
    </p:spTree>
    <p:extLst>
      <p:ext uri="{BB962C8B-B14F-4D97-AF65-F5344CB8AC3E}">
        <p14:creationId xmlns:p14="http://schemas.microsoft.com/office/powerpoint/2010/main" val="1789060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A174BADE-463D-4E97-9685-51B9E9CFA444}" type="datetimeFigureOut">
              <a:rPr lang="fr-CA" smtClean="0"/>
              <a:t>2020-01-10</a:t>
            </a:fld>
            <a:endParaRPr lang="fr-CA"/>
          </a:p>
        </p:txBody>
      </p:sp>
      <p:sp>
        <p:nvSpPr>
          <p:cNvPr id="5" name="Footer Placeholder 5"/>
          <p:cNvSpPr>
            <a:spLocks noGrp="1"/>
          </p:cNvSpPr>
          <p:nvPr>
            <p:ph type="ftr" sz="quarter" idx="11"/>
          </p:nvPr>
        </p:nvSpPr>
        <p:spPr/>
        <p:txBody>
          <a:bodyPr/>
          <a:lstStyle/>
          <a:p>
            <a:endParaRPr lang="fr-CA"/>
          </a:p>
        </p:txBody>
      </p:sp>
      <p:sp>
        <p:nvSpPr>
          <p:cNvPr id="6" name="Slide Number Placeholder 6"/>
          <p:cNvSpPr>
            <a:spLocks noGrp="1"/>
          </p:cNvSpPr>
          <p:nvPr>
            <p:ph type="sldNum" sz="quarter" idx="12"/>
          </p:nvPr>
        </p:nvSpPr>
        <p:spPr/>
        <p:txBody>
          <a:bodyPr/>
          <a:lstStyle/>
          <a:p>
            <a:fld id="{946A65E5-B8AD-4AD0-8DC7-2A22BB6D053E}" type="slidenum">
              <a:rPr lang="fr-CA" smtClean="0"/>
              <a:t>‹N°›</a:t>
            </a:fld>
            <a:endParaRPr lang="fr-CA"/>
          </a:p>
        </p:txBody>
      </p:sp>
    </p:spTree>
    <p:extLst>
      <p:ext uri="{BB962C8B-B14F-4D97-AF65-F5344CB8AC3E}">
        <p14:creationId xmlns:p14="http://schemas.microsoft.com/office/powerpoint/2010/main" val="693137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174BADE-463D-4E97-9685-51B9E9CFA444}" type="datetimeFigureOut">
              <a:rPr lang="fr-CA" smtClean="0"/>
              <a:t>2020-01-10</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946A65E5-B8AD-4AD0-8DC7-2A22BB6D053E}" type="slidenum">
              <a:rPr lang="fr-CA" smtClean="0"/>
              <a:t>‹N°›</a:t>
            </a:fld>
            <a:endParaRPr lang="fr-CA"/>
          </a:p>
        </p:txBody>
      </p:sp>
    </p:spTree>
    <p:extLst>
      <p:ext uri="{BB962C8B-B14F-4D97-AF65-F5344CB8AC3E}">
        <p14:creationId xmlns:p14="http://schemas.microsoft.com/office/powerpoint/2010/main" val="32306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174BADE-463D-4E97-9685-51B9E9CFA444}" type="datetimeFigureOut">
              <a:rPr lang="fr-CA" smtClean="0"/>
              <a:t>2020-01-10</a:t>
            </a:fld>
            <a:endParaRPr lang="fr-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46A65E5-B8AD-4AD0-8DC7-2A22BB6D053E}" type="slidenum">
              <a:rPr lang="fr-CA" smtClean="0"/>
              <a:t>‹N°›</a:t>
            </a:fld>
            <a:endParaRPr lang="fr-CA"/>
          </a:p>
        </p:txBody>
      </p:sp>
    </p:spTree>
    <p:extLst>
      <p:ext uri="{BB962C8B-B14F-4D97-AF65-F5344CB8AC3E}">
        <p14:creationId xmlns:p14="http://schemas.microsoft.com/office/powerpoint/2010/main" val="42381136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941A1E-9D89-4C35-959A-3B1527C6D85D}"/>
              </a:ext>
            </a:extLst>
          </p:cNvPr>
          <p:cNvSpPr>
            <a:spLocks noGrp="1"/>
          </p:cNvSpPr>
          <p:nvPr>
            <p:ph type="ctrTitle"/>
          </p:nvPr>
        </p:nvSpPr>
        <p:spPr>
          <a:xfrm>
            <a:off x="1524000" y="1605441"/>
            <a:ext cx="9144000" cy="2693499"/>
          </a:xfrm>
        </p:spPr>
        <p:txBody>
          <a:bodyPr>
            <a:normAutofit/>
          </a:bodyPr>
          <a:lstStyle/>
          <a:p>
            <a:r>
              <a:rPr lang="fr-CA" dirty="0">
                <a:latin typeface="Calibri" panose="020F0502020204030204" pitchFamily="34" charset="0"/>
              </a:rPr>
              <a:t>Introduction </a:t>
            </a:r>
            <a:br>
              <a:rPr lang="fr-CA" dirty="0">
                <a:latin typeface="Calibri" panose="020F0502020204030204" pitchFamily="34" charset="0"/>
              </a:rPr>
            </a:br>
            <a:r>
              <a:rPr lang="fr-CA" dirty="0">
                <a:latin typeface="Calibri" panose="020F0502020204030204" pitchFamily="34" charset="0"/>
              </a:rPr>
              <a:t>GIT</a:t>
            </a:r>
          </a:p>
        </p:txBody>
      </p:sp>
    </p:spTree>
    <p:extLst>
      <p:ext uri="{BB962C8B-B14F-4D97-AF65-F5344CB8AC3E}">
        <p14:creationId xmlns:p14="http://schemas.microsoft.com/office/powerpoint/2010/main" val="645417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C506D6-0882-43CB-9281-834D7F5D2C80}"/>
              </a:ext>
            </a:extLst>
          </p:cNvPr>
          <p:cNvSpPr>
            <a:spLocks noGrp="1"/>
          </p:cNvSpPr>
          <p:nvPr>
            <p:ph type="title"/>
          </p:nvPr>
        </p:nvSpPr>
        <p:spPr>
          <a:xfrm>
            <a:off x="772635" y="226360"/>
            <a:ext cx="10448609" cy="949362"/>
          </a:xfrm>
        </p:spPr>
        <p:txBody>
          <a:bodyPr/>
          <a:lstStyle/>
          <a:p>
            <a:pPr algn="ctr"/>
            <a:r>
              <a:rPr lang="fr-CA" sz="4400" dirty="0">
                <a:latin typeface="Calibri" panose="020F0502020204030204" pitchFamily="34" charset="0"/>
              </a:rPr>
              <a:t>Git-configuration</a:t>
            </a:r>
            <a:endParaRPr lang="fr-CA" sz="4400" dirty="0"/>
          </a:p>
        </p:txBody>
      </p:sp>
      <p:sp>
        <p:nvSpPr>
          <p:cNvPr id="3" name="Espace réservé du contenu 2">
            <a:extLst>
              <a:ext uri="{FF2B5EF4-FFF2-40B4-BE49-F238E27FC236}">
                <a16:creationId xmlns:a16="http://schemas.microsoft.com/office/drawing/2014/main" id="{3C918983-D410-4633-8B9E-038E3A1D5E13}"/>
              </a:ext>
            </a:extLst>
          </p:cNvPr>
          <p:cNvSpPr>
            <a:spLocks noGrp="1"/>
          </p:cNvSpPr>
          <p:nvPr>
            <p:ph idx="1"/>
          </p:nvPr>
        </p:nvSpPr>
        <p:spPr>
          <a:xfrm>
            <a:off x="899159" y="1175722"/>
            <a:ext cx="10448609" cy="4981237"/>
          </a:xfrm>
        </p:spPr>
        <p:txBody>
          <a:bodyPr>
            <a:normAutofit/>
          </a:bodyPr>
          <a:lstStyle/>
          <a:p>
            <a:r>
              <a:rPr lang="en-US" sz="3200" dirty="0">
                <a:latin typeface="Calibri" panose="020F0502020204030204" pitchFamily="34" charset="0"/>
              </a:rPr>
              <a:t> This command will let you view your Git configurations</a:t>
            </a:r>
          </a:p>
          <a:p>
            <a:endParaRPr lang="en-US" sz="3200" dirty="0">
              <a:latin typeface="Calibri" panose="020F0502020204030204" pitchFamily="34" charset="0"/>
            </a:endParaRPr>
          </a:p>
          <a:p>
            <a:pPr marL="0" indent="0">
              <a:buNone/>
            </a:pPr>
            <a:r>
              <a:rPr lang="en-US" sz="3200" dirty="0">
                <a:latin typeface="Calibri" panose="020F0502020204030204" pitchFamily="34" charset="0"/>
              </a:rPr>
              <a:t>	</a:t>
            </a:r>
            <a:r>
              <a:rPr lang="en-US" sz="3200" dirty="0">
                <a:solidFill>
                  <a:srgbClr val="00B0F0"/>
                </a:solidFill>
                <a:latin typeface="Calibri" panose="020F0502020204030204" pitchFamily="34" charset="0"/>
              </a:rPr>
              <a:t>$ git config --list</a:t>
            </a:r>
          </a:p>
          <a:p>
            <a:endParaRPr lang="en-US" sz="3200" dirty="0">
              <a:latin typeface="Calibri" panose="020F0502020204030204" pitchFamily="34" charset="0"/>
            </a:endParaRPr>
          </a:p>
          <a:p>
            <a:r>
              <a:rPr lang="en-US" sz="3200" dirty="0">
                <a:latin typeface="Calibri" panose="020F0502020204030204" pitchFamily="34" charset="0"/>
              </a:rPr>
              <a:t>Will show this:</a:t>
            </a:r>
          </a:p>
          <a:p>
            <a:pPr marL="0" indent="0">
              <a:buNone/>
            </a:pPr>
            <a:r>
              <a:rPr lang="en-US" sz="3200" dirty="0">
                <a:latin typeface="Calibri" panose="020F0502020204030204" pitchFamily="34" charset="0"/>
              </a:rPr>
              <a:t>	user.name=King Kong</a:t>
            </a:r>
          </a:p>
          <a:p>
            <a:pPr marL="0" indent="0">
              <a:buNone/>
            </a:pPr>
            <a:r>
              <a:rPr lang="en-US" sz="3200" dirty="0">
                <a:latin typeface="Calibri" panose="020F0502020204030204" pitchFamily="34" charset="0"/>
              </a:rPr>
              <a:t>	user.email=king-kong@gmail.com</a:t>
            </a:r>
            <a:endParaRPr lang="fr-CA" sz="3200" dirty="0">
              <a:latin typeface="Calibri" panose="020F0502020204030204" pitchFamily="34" charset="0"/>
            </a:endParaRPr>
          </a:p>
        </p:txBody>
      </p:sp>
    </p:spTree>
    <p:extLst>
      <p:ext uri="{BB962C8B-B14F-4D97-AF65-F5344CB8AC3E}">
        <p14:creationId xmlns:p14="http://schemas.microsoft.com/office/powerpoint/2010/main" val="140852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3C885-4203-4D3D-A1AF-4E680203614A}"/>
              </a:ext>
            </a:extLst>
          </p:cNvPr>
          <p:cNvSpPr>
            <a:spLocks noGrp="1"/>
          </p:cNvSpPr>
          <p:nvPr>
            <p:ph type="title"/>
          </p:nvPr>
        </p:nvSpPr>
        <p:spPr>
          <a:xfrm>
            <a:off x="950911" y="432100"/>
            <a:ext cx="9404723" cy="751242"/>
          </a:xfrm>
        </p:spPr>
        <p:txBody>
          <a:bodyPr/>
          <a:lstStyle/>
          <a:p>
            <a:pPr algn="ctr"/>
            <a:r>
              <a:rPr lang="en-US" sz="4400" dirty="0">
                <a:latin typeface="Calibri" panose="020F0502020204030204" pitchFamily="34" charset="0"/>
              </a:rPr>
              <a:t>Git: Starting a New Local Repository</a:t>
            </a:r>
            <a:endParaRPr lang="fr-CA" sz="4400" dirty="0">
              <a:latin typeface="Calibri" panose="020F0502020204030204" pitchFamily="34" charset="0"/>
            </a:endParaRPr>
          </a:p>
        </p:txBody>
      </p:sp>
      <p:sp>
        <p:nvSpPr>
          <p:cNvPr id="3" name="Espace réservé du contenu 2">
            <a:extLst>
              <a:ext uri="{FF2B5EF4-FFF2-40B4-BE49-F238E27FC236}">
                <a16:creationId xmlns:a16="http://schemas.microsoft.com/office/drawing/2014/main" id="{8991FCBD-58F9-4071-8895-E293C4C33C62}"/>
              </a:ext>
            </a:extLst>
          </p:cNvPr>
          <p:cNvSpPr>
            <a:spLocks noGrp="1"/>
          </p:cNvSpPr>
          <p:nvPr>
            <p:ph idx="1"/>
          </p:nvPr>
        </p:nvSpPr>
        <p:spPr>
          <a:xfrm>
            <a:off x="1276734" y="1777701"/>
            <a:ext cx="9638532" cy="4257339"/>
          </a:xfrm>
        </p:spPr>
        <p:txBody>
          <a:bodyPr>
            <a:normAutofit/>
          </a:bodyPr>
          <a:lstStyle/>
          <a:p>
            <a:pPr>
              <a:lnSpc>
                <a:spcPct val="150000"/>
              </a:lnSpc>
            </a:pPr>
            <a:r>
              <a:rPr lang="en-US" sz="3200" dirty="0">
                <a:solidFill>
                  <a:srgbClr val="00B0F0"/>
                </a:solidFill>
                <a:latin typeface="Calibri" panose="020F0502020204030204" pitchFamily="34" charset="0"/>
              </a:rPr>
              <a:t>$ git init &lt;project name&gt;</a:t>
            </a:r>
          </a:p>
          <a:p>
            <a:pPr>
              <a:lnSpc>
                <a:spcPct val="150000"/>
              </a:lnSpc>
            </a:pPr>
            <a:r>
              <a:rPr lang="en-US" sz="3200" dirty="0">
                <a:solidFill>
                  <a:srgbClr val="00B0F0"/>
                </a:solidFill>
                <a:latin typeface="Calibri" panose="020F0502020204030204" pitchFamily="34" charset="0"/>
              </a:rPr>
              <a:t>$ git status</a:t>
            </a:r>
          </a:p>
          <a:p>
            <a:endParaRPr lang="en-US" sz="3200" dirty="0">
              <a:solidFill>
                <a:srgbClr val="00B0F0"/>
              </a:solidFill>
              <a:latin typeface="Calibri" panose="020F0502020204030204" pitchFamily="34" charset="0"/>
            </a:endParaRPr>
          </a:p>
          <a:p>
            <a:endParaRPr lang="fr-CA" sz="3200" dirty="0">
              <a:latin typeface="Calibri" panose="020F0502020204030204" pitchFamily="34" charset="0"/>
            </a:endParaRPr>
          </a:p>
        </p:txBody>
      </p:sp>
    </p:spTree>
    <p:extLst>
      <p:ext uri="{BB962C8B-B14F-4D97-AF65-F5344CB8AC3E}">
        <p14:creationId xmlns:p14="http://schemas.microsoft.com/office/powerpoint/2010/main" val="537067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6F95AC-BD39-4E6C-9FBA-5736B8442C9E}"/>
              </a:ext>
            </a:extLst>
          </p:cNvPr>
          <p:cNvSpPr>
            <a:spLocks noGrp="1"/>
          </p:cNvSpPr>
          <p:nvPr>
            <p:ph type="title"/>
          </p:nvPr>
        </p:nvSpPr>
        <p:spPr>
          <a:xfrm>
            <a:off x="874711" y="376518"/>
            <a:ext cx="10143809" cy="705522"/>
          </a:xfrm>
        </p:spPr>
        <p:txBody>
          <a:bodyPr/>
          <a:lstStyle/>
          <a:p>
            <a:pPr algn="ctr"/>
            <a:r>
              <a:rPr lang="fr-CA" sz="4400" dirty="0">
                <a:latin typeface="Calibri" panose="020F0502020204030204" pitchFamily="34" charset="0"/>
              </a:rPr>
              <a:t>Start a repository</a:t>
            </a:r>
            <a:br>
              <a:rPr lang="en-US" b="1" dirty="0"/>
            </a:br>
            <a:endParaRPr lang="fr-CA" dirty="0"/>
          </a:p>
        </p:txBody>
      </p:sp>
      <p:sp>
        <p:nvSpPr>
          <p:cNvPr id="3" name="Espace réservé du contenu 2">
            <a:extLst>
              <a:ext uri="{FF2B5EF4-FFF2-40B4-BE49-F238E27FC236}">
                <a16:creationId xmlns:a16="http://schemas.microsoft.com/office/drawing/2014/main" id="{218D3E4D-744E-4121-BE0E-4055D8224476}"/>
              </a:ext>
            </a:extLst>
          </p:cNvPr>
          <p:cNvSpPr>
            <a:spLocks noGrp="1"/>
          </p:cNvSpPr>
          <p:nvPr>
            <p:ph idx="1"/>
          </p:nvPr>
        </p:nvSpPr>
        <p:spPr>
          <a:xfrm>
            <a:off x="457200" y="1493520"/>
            <a:ext cx="11049000" cy="4754879"/>
          </a:xfrm>
        </p:spPr>
        <p:txBody>
          <a:bodyPr>
            <a:normAutofit/>
          </a:bodyPr>
          <a:lstStyle/>
          <a:p>
            <a:pPr marL="0" indent="0">
              <a:lnSpc>
                <a:spcPct val="150000"/>
              </a:lnSpc>
              <a:buNone/>
            </a:pPr>
            <a:r>
              <a:rPr lang="en-US" sz="3200" dirty="0">
                <a:latin typeface="Calibri" panose="020F0502020204030204" pitchFamily="34" charset="0"/>
              </a:rPr>
              <a:t>Initialize local Git Repository</a:t>
            </a:r>
          </a:p>
          <a:p>
            <a:pPr marL="0" indent="0">
              <a:lnSpc>
                <a:spcPct val="150000"/>
              </a:lnSpc>
              <a:buNone/>
            </a:pPr>
            <a:r>
              <a:rPr lang="en-US" sz="3200" dirty="0">
                <a:solidFill>
                  <a:srgbClr val="00B0F0"/>
                </a:solidFill>
                <a:latin typeface="Calibri" panose="020F0502020204030204" pitchFamily="34" charset="0"/>
              </a:rPr>
              <a:t>	$ git init &lt;project name&gt;</a:t>
            </a:r>
          </a:p>
          <a:p>
            <a:endParaRPr lang="en-US" sz="3200" dirty="0">
              <a:latin typeface="Calibri" panose="020F0502020204030204" pitchFamily="34" charset="0"/>
            </a:endParaRPr>
          </a:p>
          <a:p>
            <a:r>
              <a:rPr lang="en-US" sz="3200" dirty="0">
                <a:latin typeface="Calibri" panose="020F0502020204030204" pitchFamily="34" charset="0"/>
              </a:rPr>
              <a:t>The "init" command stands for initialize. </a:t>
            </a:r>
          </a:p>
          <a:p>
            <a:r>
              <a:rPr lang="en-US" sz="3200" dirty="0">
                <a:latin typeface="Calibri" panose="020F0502020204030204" pitchFamily="34" charset="0"/>
              </a:rPr>
              <a:t>Once you run "git init", Git will initialize a hidden directory called ".git" in the project's root directory</a:t>
            </a:r>
            <a:endParaRPr lang="fr-CA" sz="3200" dirty="0">
              <a:latin typeface="Calibri" panose="020F0502020204030204" pitchFamily="34" charset="0"/>
            </a:endParaRPr>
          </a:p>
        </p:txBody>
      </p:sp>
    </p:spTree>
    <p:extLst>
      <p:ext uri="{BB962C8B-B14F-4D97-AF65-F5344CB8AC3E}">
        <p14:creationId xmlns:p14="http://schemas.microsoft.com/office/powerpoint/2010/main" val="2326766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1485FE-E387-4B3C-8A61-7507BFBF1613}"/>
              </a:ext>
            </a:extLst>
          </p:cNvPr>
          <p:cNvSpPr>
            <a:spLocks noGrp="1"/>
          </p:cNvSpPr>
          <p:nvPr>
            <p:ph type="title"/>
          </p:nvPr>
        </p:nvSpPr>
        <p:spPr>
          <a:xfrm>
            <a:off x="920431" y="173020"/>
            <a:ext cx="9404723" cy="873162"/>
          </a:xfrm>
        </p:spPr>
        <p:txBody>
          <a:bodyPr/>
          <a:lstStyle/>
          <a:p>
            <a:pPr algn="ctr"/>
            <a:r>
              <a:rPr lang="en-US" sz="4400" dirty="0">
                <a:latin typeface="Calibri" panose="020F0502020204030204" pitchFamily="34" charset="0"/>
              </a:rPr>
              <a:t>To check status files/projects</a:t>
            </a:r>
            <a:endParaRPr lang="fr-CA" dirty="0"/>
          </a:p>
        </p:txBody>
      </p:sp>
      <p:sp>
        <p:nvSpPr>
          <p:cNvPr id="3" name="Espace réservé du contenu 2">
            <a:extLst>
              <a:ext uri="{FF2B5EF4-FFF2-40B4-BE49-F238E27FC236}">
                <a16:creationId xmlns:a16="http://schemas.microsoft.com/office/drawing/2014/main" id="{427C0517-533C-4738-869A-63F1A5BA139C}"/>
              </a:ext>
            </a:extLst>
          </p:cNvPr>
          <p:cNvSpPr>
            <a:spLocks noGrp="1"/>
          </p:cNvSpPr>
          <p:nvPr>
            <p:ph idx="1"/>
          </p:nvPr>
        </p:nvSpPr>
        <p:spPr>
          <a:xfrm>
            <a:off x="518160" y="1463040"/>
            <a:ext cx="11027729" cy="4785359"/>
          </a:xfrm>
        </p:spPr>
        <p:txBody>
          <a:bodyPr>
            <a:normAutofit/>
          </a:bodyPr>
          <a:lstStyle/>
          <a:p>
            <a:pPr marL="0" indent="0">
              <a:buNone/>
            </a:pPr>
            <a:r>
              <a:rPr lang="en-US" sz="3200" dirty="0">
                <a:latin typeface="Calibri" panose="020F0502020204030204" pitchFamily="34" charset="0"/>
              </a:rPr>
              <a:t>You might want to know the status of your box: does it store anything yet? To know the Git status, you'll need to run:</a:t>
            </a:r>
          </a:p>
          <a:p>
            <a:endParaRPr lang="en-US" sz="3200" dirty="0">
              <a:latin typeface="Calibri" panose="020F0502020204030204" pitchFamily="34" charset="0"/>
            </a:endParaRPr>
          </a:p>
          <a:p>
            <a:pPr marL="0" indent="0">
              <a:buNone/>
            </a:pPr>
            <a:r>
              <a:rPr lang="en-US" sz="3200" dirty="0">
                <a:latin typeface="Calibri" panose="020F0502020204030204" pitchFamily="34" charset="0"/>
              </a:rPr>
              <a:t>	</a:t>
            </a:r>
            <a:r>
              <a:rPr lang="en-US" sz="3200" dirty="0">
                <a:solidFill>
                  <a:srgbClr val="00B0F0"/>
                </a:solidFill>
                <a:latin typeface="Calibri" panose="020F0502020204030204" pitchFamily="34" charset="0"/>
              </a:rPr>
              <a:t>$ git status</a:t>
            </a:r>
          </a:p>
          <a:p>
            <a:pPr marL="0" indent="0">
              <a:buNone/>
            </a:pPr>
            <a:endParaRPr lang="en-US" sz="3200" dirty="0">
              <a:latin typeface="Calibri" panose="020F0502020204030204" pitchFamily="34" charset="0"/>
            </a:endParaRPr>
          </a:p>
          <a:p>
            <a:r>
              <a:rPr lang="en-US" sz="3200" dirty="0">
                <a:latin typeface="Calibri" panose="020F0502020204030204" pitchFamily="34" charset="0"/>
              </a:rPr>
              <a:t>You'll run the command "git status" quite often. To check if there any new changes or if the changes have been in the right place.</a:t>
            </a:r>
            <a:endParaRPr lang="fr-CA" sz="3200" dirty="0">
              <a:latin typeface="Calibri" panose="020F0502020204030204" pitchFamily="34" charset="0"/>
            </a:endParaRPr>
          </a:p>
        </p:txBody>
      </p:sp>
    </p:spTree>
    <p:extLst>
      <p:ext uri="{BB962C8B-B14F-4D97-AF65-F5344CB8AC3E}">
        <p14:creationId xmlns:p14="http://schemas.microsoft.com/office/powerpoint/2010/main" val="102781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2FA54-47C4-4ECC-92C4-2E1C2DBDA100}"/>
              </a:ext>
            </a:extLst>
          </p:cNvPr>
          <p:cNvSpPr>
            <a:spLocks noGrp="1"/>
          </p:cNvSpPr>
          <p:nvPr>
            <p:ph type="title"/>
          </p:nvPr>
        </p:nvSpPr>
        <p:spPr>
          <a:xfrm>
            <a:off x="905191" y="152400"/>
            <a:ext cx="9404723" cy="903642"/>
          </a:xfrm>
        </p:spPr>
        <p:txBody>
          <a:bodyPr/>
          <a:lstStyle/>
          <a:p>
            <a:pPr algn="ctr"/>
            <a:r>
              <a:rPr lang="fr-CA" sz="4400" dirty="0">
                <a:latin typeface="Calibri" panose="020F0502020204030204" pitchFamily="34" charset="0"/>
              </a:rPr>
              <a:t>Git: Staging Files</a:t>
            </a:r>
            <a:endParaRPr lang="fr-CA" dirty="0"/>
          </a:p>
        </p:txBody>
      </p:sp>
      <p:sp>
        <p:nvSpPr>
          <p:cNvPr id="3" name="Espace réservé du contenu 2">
            <a:extLst>
              <a:ext uri="{FF2B5EF4-FFF2-40B4-BE49-F238E27FC236}">
                <a16:creationId xmlns:a16="http://schemas.microsoft.com/office/drawing/2014/main" id="{741C3452-36F6-4D13-A1AC-05DCAE702326}"/>
              </a:ext>
            </a:extLst>
          </p:cNvPr>
          <p:cNvSpPr>
            <a:spLocks noGrp="1"/>
          </p:cNvSpPr>
          <p:nvPr>
            <p:ph idx="1"/>
          </p:nvPr>
        </p:nvSpPr>
        <p:spPr>
          <a:xfrm>
            <a:off x="213361" y="1539240"/>
            <a:ext cx="11826240" cy="4800600"/>
          </a:xfrm>
        </p:spPr>
        <p:txBody>
          <a:bodyPr>
            <a:normAutofit/>
          </a:bodyPr>
          <a:lstStyle/>
          <a:p>
            <a:r>
              <a:rPr lang="fr-CA" sz="3200" dirty="0">
                <a:solidFill>
                  <a:srgbClr val="00B0F0"/>
                </a:solidFill>
                <a:latin typeface="Calibri" panose="020F0502020204030204" pitchFamily="34" charset="0"/>
              </a:rPr>
              <a:t>$ git add &lt;file-</a:t>
            </a:r>
            <a:r>
              <a:rPr lang="fr-CA" sz="3200" dirty="0" err="1">
                <a:solidFill>
                  <a:srgbClr val="00B0F0"/>
                </a:solidFill>
                <a:latin typeface="Calibri" panose="020F0502020204030204" pitchFamily="34" charset="0"/>
              </a:rPr>
              <a:t>name</a:t>
            </a:r>
            <a:r>
              <a:rPr lang="fr-CA" sz="3200" dirty="0">
                <a:solidFill>
                  <a:srgbClr val="00B0F0"/>
                </a:solidFill>
                <a:latin typeface="Calibri" panose="020F0502020204030204" pitchFamily="34" charset="0"/>
              </a:rPr>
              <a:t>&gt;</a:t>
            </a:r>
          </a:p>
          <a:p>
            <a:r>
              <a:rPr lang="fr-CA" sz="3200" dirty="0">
                <a:solidFill>
                  <a:srgbClr val="00B0F0"/>
                </a:solidFill>
                <a:latin typeface="Calibri" panose="020F0502020204030204" pitchFamily="34" charset="0"/>
              </a:rPr>
              <a:t>$ git add &lt;file-name&gt; &lt;another-file-name&gt; &lt;yet-another-file-name&gt;</a:t>
            </a:r>
          </a:p>
          <a:p>
            <a:r>
              <a:rPr lang="fr-CA" sz="3200" dirty="0">
                <a:solidFill>
                  <a:srgbClr val="00B0F0"/>
                </a:solidFill>
                <a:latin typeface="Calibri" panose="020F0502020204030204" pitchFamily="34" charset="0"/>
              </a:rPr>
              <a:t>$ git add .</a:t>
            </a:r>
          </a:p>
          <a:p>
            <a:r>
              <a:rPr lang="fr-CA" sz="3200" dirty="0">
                <a:solidFill>
                  <a:srgbClr val="00B0F0"/>
                </a:solidFill>
                <a:latin typeface="Calibri" panose="020F0502020204030204" pitchFamily="34" charset="0"/>
              </a:rPr>
              <a:t>$ git add --all / $ git add -A (shortcut)</a:t>
            </a:r>
          </a:p>
          <a:p>
            <a:r>
              <a:rPr lang="fr-CA" sz="3200" dirty="0">
                <a:solidFill>
                  <a:srgbClr val="00B0F0"/>
                </a:solidFill>
                <a:latin typeface="Calibri" panose="020F0502020204030204" pitchFamily="34" charset="0"/>
              </a:rPr>
              <a:t>$ git rm --cached &lt;file-</a:t>
            </a:r>
            <a:r>
              <a:rPr lang="fr-CA" sz="3200" dirty="0" err="1">
                <a:solidFill>
                  <a:srgbClr val="00B0F0"/>
                </a:solidFill>
                <a:latin typeface="Calibri" panose="020F0502020204030204" pitchFamily="34" charset="0"/>
              </a:rPr>
              <a:t>name</a:t>
            </a:r>
            <a:r>
              <a:rPr lang="fr-CA" sz="3200" dirty="0">
                <a:solidFill>
                  <a:srgbClr val="00B0F0"/>
                </a:solidFill>
                <a:latin typeface="Calibri" panose="020F0502020204030204" pitchFamily="34" charset="0"/>
              </a:rPr>
              <a:t>&gt;</a:t>
            </a:r>
          </a:p>
          <a:p>
            <a:r>
              <a:rPr lang="fr-CA" sz="3200" dirty="0">
                <a:solidFill>
                  <a:srgbClr val="00B0F0"/>
                </a:solidFill>
                <a:latin typeface="Calibri" panose="020F0502020204030204" pitchFamily="34" charset="0"/>
              </a:rPr>
              <a:t>$ git reset &lt;file-</a:t>
            </a:r>
            <a:r>
              <a:rPr lang="fr-CA" sz="3200" dirty="0" err="1">
                <a:solidFill>
                  <a:srgbClr val="00B0F0"/>
                </a:solidFill>
                <a:latin typeface="Calibri" panose="020F0502020204030204" pitchFamily="34" charset="0"/>
              </a:rPr>
              <a:t>name</a:t>
            </a:r>
            <a:r>
              <a:rPr lang="fr-CA" sz="3200" dirty="0">
                <a:solidFill>
                  <a:srgbClr val="00B0F0"/>
                </a:solidFill>
                <a:latin typeface="Calibri" panose="020F0502020204030204" pitchFamily="34" charset="0"/>
              </a:rPr>
              <a:t>&gt;</a:t>
            </a:r>
          </a:p>
          <a:p>
            <a:endParaRPr lang="fr-CA" dirty="0"/>
          </a:p>
          <a:p>
            <a:endParaRPr lang="fr-CA" dirty="0"/>
          </a:p>
        </p:txBody>
      </p:sp>
    </p:spTree>
    <p:extLst>
      <p:ext uri="{BB962C8B-B14F-4D97-AF65-F5344CB8AC3E}">
        <p14:creationId xmlns:p14="http://schemas.microsoft.com/office/powerpoint/2010/main" val="1288175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BB1FFE-E35B-4B46-983C-7F7679D07AB2}"/>
              </a:ext>
            </a:extLst>
          </p:cNvPr>
          <p:cNvSpPr>
            <a:spLocks noGrp="1"/>
          </p:cNvSpPr>
          <p:nvPr>
            <p:ph type="title"/>
          </p:nvPr>
        </p:nvSpPr>
        <p:spPr>
          <a:xfrm>
            <a:off x="726915" y="330798"/>
            <a:ext cx="10448609" cy="720762"/>
          </a:xfrm>
        </p:spPr>
        <p:txBody>
          <a:bodyPr/>
          <a:lstStyle/>
          <a:p>
            <a:pPr algn="ctr"/>
            <a:r>
              <a:rPr lang="en-US" sz="4400" dirty="0">
                <a:latin typeface="Calibri" panose="020F0502020204030204" pitchFamily="34" charset="0"/>
              </a:rPr>
              <a:t>Git: add a file to the staging area</a:t>
            </a:r>
            <a:endParaRPr lang="fr-CA" sz="4400" dirty="0">
              <a:latin typeface="Calibri" panose="020F0502020204030204" pitchFamily="34" charset="0"/>
            </a:endParaRPr>
          </a:p>
        </p:txBody>
      </p:sp>
      <p:sp>
        <p:nvSpPr>
          <p:cNvPr id="3" name="Espace réservé du contenu 2">
            <a:extLst>
              <a:ext uri="{FF2B5EF4-FFF2-40B4-BE49-F238E27FC236}">
                <a16:creationId xmlns:a16="http://schemas.microsoft.com/office/drawing/2014/main" id="{09AA04AD-258E-4BF2-A10F-897211662321}"/>
              </a:ext>
            </a:extLst>
          </p:cNvPr>
          <p:cNvSpPr>
            <a:spLocks noGrp="1"/>
          </p:cNvSpPr>
          <p:nvPr>
            <p:ph idx="1"/>
          </p:nvPr>
        </p:nvSpPr>
        <p:spPr>
          <a:xfrm>
            <a:off x="518160" y="1604683"/>
            <a:ext cx="10866120" cy="4800599"/>
          </a:xfrm>
        </p:spPr>
        <p:txBody>
          <a:bodyPr>
            <a:normAutofit/>
          </a:bodyPr>
          <a:lstStyle/>
          <a:p>
            <a:pPr marL="0" indent="0">
              <a:buNone/>
            </a:pPr>
            <a:r>
              <a:rPr lang="en-US" sz="3200" dirty="0">
                <a:latin typeface="Calibri" panose="020F0502020204030204" pitchFamily="34" charset="0"/>
              </a:rPr>
              <a:t>To let Git track files for a commit, we need to run the following </a:t>
            </a:r>
          </a:p>
          <a:p>
            <a:endParaRPr lang="en-US" sz="3200" dirty="0">
              <a:latin typeface="Calibri" panose="020F0502020204030204" pitchFamily="34" charset="0"/>
            </a:endParaRPr>
          </a:p>
          <a:p>
            <a:pPr marL="0" indent="0">
              <a:buNone/>
            </a:pPr>
            <a:r>
              <a:rPr lang="en-US" sz="3200" dirty="0">
                <a:latin typeface="Calibri" panose="020F0502020204030204" pitchFamily="34" charset="0"/>
              </a:rPr>
              <a:t>	</a:t>
            </a:r>
            <a:r>
              <a:rPr lang="en-US" sz="3200" dirty="0">
                <a:solidFill>
                  <a:srgbClr val="00B0F0"/>
                </a:solidFill>
                <a:latin typeface="Calibri" panose="020F0502020204030204" pitchFamily="34" charset="0"/>
              </a:rPr>
              <a:t>$ git add my_new_file.txt</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That's it; you've added a file to the staging area with the "add" command. Don't forget to pass a filename to this command so Git knows which file to track.</a:t>
            </a:r>
            <a:endParaRPr lang="fr-CA" sz="3200" dirty="0">
              <a:latin typeface="Calibri" panose="020F0502020204030204" pitchFamily="34" charset="0"/>
            </a:endParaRPr>
          </a:p>
        </p:txBody>
      </p:sp>
    </p:spTree>
    <p:extLst>
      <p:ext uri="{BB962C8B-B14F-4D97-AF65-F5344CB8AC3E}">
        <p14:creationId xmlns:p14="http://schemas.microsoft.com/office/powerpoint/2010/main" val="3651116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6453D1-CBFB-4385-AC14-8398F5B92410}"/>
              </a:ext>
            </a:extLst>
          </p:cNvPr>
          <p:cNvSpPr>
            <a:spLocks noGrp="1"/>
          </p:cNvSpPr>
          <p:nvPr>
            <p:ph type="title"/>
          </p:nvPr>
        </p:nvSpPr>
        <p:spPr>
          <a:xfrm>
            <a:off x="1005018" y="310180"/>
            <a:ext cx="9404723" cy="832820"/>
          </a:xfrm>
        </p:spPr>
        <p:txBody>
          <a:bodyPr/>
          <a:lstStyle/>
          <a:p>
            <a:r>
              <a:rPr lang="en-US" sz="4400" dirty="0">
                <a:latin typeface="Calibri" panose="020F0502020204030204" pitchFamily="34" charset="0"/>
              </a:rPr>
              <a:t>Git: add multiple files to the staging area</a:t>
            </a:r>
            <a:endParaRPr lang="fr-CA" sz="4400" dirty="0"/>
          </a:p>
        </p:txBody>
      </p:sp>
      <p:sp>
        <p:nvSpPr>
          <p:cNvPr id="3" name="Espace réservé du contenu 2">
            <a:extLst>
              <a:ext uri="{FF2B5EF4-FFF2-40B4-BE49-F238E27FC236}">
                <a16:creationId xmlns:a16="http://schemas.microsoft.com/office/drawing/2014/main" id="{1D158E56-CEB6-42D5-B04A-286B31DD4D04}"/>
              </a:ext>
            </a:extLst>
          </p:cNvPr>
          <p:cNvSpPr>
            <a:spLocks noGrp="1"/>
          </p:cNvSpPr>
          <p:nvPr>
            <p:ph idx="1"/>
          </p:nvPr>
        </p:nvSpPr>
        <p:spPr>
          <a:xfrm>
            <a:off x="533400" y="1676400"/>
            <a:ext cx="11033760" cy="4571999"/>
          </a:xfrm>
        </p:spPr>
        <p:txBody>
          <a:bodyPr>
            <a:normAutofit/>
          </a:bodyPr>
          <a:lstStyle/>
          <a:p>
            <a:pPr marL="0" indent="0">
              <a:buNone/>
            </a:pPr>
            <a:r>
              <a:rPr lang="en-US" sz="3200" dirty="0">
                <a:latin typeface="Calibri" panose="020F0502020204030204" pitchFamily="34" charset="0"/>
              </a:rPr>
              <a:t>What if you create or change several files. Committing files to the repository individually isn't convenient. So we could add them on one single line.</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	</a:t>
            </a:r>
            <a:r>
              <a:rPr lang="en-US" sz="3200" dirty="0">
                <a:solidFill>
                  <a:srgbClr val="00B0F0"/>
                </a:solidFill>
                <a:latin typeface="Calibri" panose="020F0502020204030204" pitchFamily="34" charset="0"/>
              </a:rPr>
              <a:t>$ git add my-</a:t>
            </a:r>
            <a:r>
              <a:rPr lang="en-US" sz="3200" dirty="0" err="1">
                <a:solidFill>
                  <a:srgbClr val="00B0F0"/>
                </a:solidFill>
                <a:latin typeface="Calibri" panose="020F0502020204030204" pitchFamily="34" charset="0"/>
              </a:rPr>
              <a:t>file.tx</a:t>
            </a:r>
            <a:r>
              <a:rPr lang="en-US" sz="3200" dirty="0">
                <a:solidFill>
                  <a:srgbClr val="00B0F0"/>
                </a:solidFill>
                <a:latin typeface="Calibri" panose="020F0502020204030204" pitchFamily="34" charset="0"/>
              </a:rPr>
              <a:t> another-file.js </a:t>
            </a:r>
            <a:r>
              <a:rPr lang="en-US" sz="3200" dirty="0" err="1">
                <a:solidFill>
                  <a:srgbClr val="00B0F0"/>
                </a:solidFill>
                <a:latin typeface="Calibri" panose="020F0502020204030204" pitchFamily="34" charset="0"/>
              </a:rPr>
              <a:t>new_file.rb</a:t>
            </a:r>
            <a:endParaRPr lang="fr-CA" sz="3200" dirty="0">
              <a:solidFill>
                <a:srgbClr val="00B0F0"/>
              </a:solidFill>
              <a:latin typeface="Calibri" panose="020F0502020204030204" pitchFamily="34" charset="0"/>
            </a:endParaRPr>
          </a:p>
        </p:txBody>
      </p:sp>
    </p:spTree>
    <p:extLst>
      <p:ext uri="{BB962C8B-B14F-4D97-AF65-F5344CB8AC3E}">
        <p14:creationId xmlns:p14="http://schemas.microsoft.com/office/powerpoint/2010/main" val="296403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F783BD-C06E-4333-B3E8-9777D0E327F2}"/>
              </a:ext>
            </a:extLst>
          </p:cNvPr>
          <p:cNvSpPr>
            <a:spLocks noGrp="1"/>
          </p:cNvSpPr>
          <p:nvPr>
            <p:ph type="title"/>
          </p:nvPr>
        </p:nvSpPr>
        <p:spPr>
          <a:xfrm>
            <a:off x="996631" y="315558"/>
            <a:ext cx="9404723" cy="888402"/>
          </a:xfrm>
        </p:spPr>
        <p:txBody>
          <a:bodyPr/>
          <a:lstStyle/>
          <a:p>
            <a:pPr algn="ctr"/>
            <a:r>
              <a:rPr lang="en-US" sz="4400" dirty="0">
                <a:latin typeface="Calibri" panose="020F0502020204030204" pitchFamily="34" charset="0"/>
              </a:rPr>
              <a:t>Git: add multiple(continues)</a:t>
            </a:r>
            <a:endParaRPr lang="fr-CA" dirty="0"/>
          </a:p>
        </p:txBody>
      </p:sp>
      <p:sp>
        <p:nvSpPr>
          <p:cNvPr id="3" name="Espace réservé du contenu 2">
            <a:extLst>
              <a:ext uri="{FF2B5EF4-FFF2-40B4-BE49-F238E27FC236}">
                <a16:creationId xmlns:a16="http://schemas.microsoft.com/office/drawing/2014/main" id="{8E6CC5A4-EADE-46BA-8FF4-041234A87144}"/>
              </a:ext>
            </a:extLst>
          </p:cNvPr>
          <p:cNvSpPr>
            <a:spLocks noGrp="1"/>
          </p:cNvSpPr>
          <p:nvPr>
            <p:ph idx="1"/>
          </p:nvPr>
        </p:nvSpPr>
        <p:spPr>
          <a:xfrm>
            <a:off x="646111" y="1478280"/>
            <a:ext cx="10768649" cy="4770119"/>
          </a:xfrm>
        </p:spPr>
        <p:txBody>
          <a:bodyPr>
            <a:normAutofit/>
          </a:bodyPr>
          <a:lstStyle/>
          <a:p>
            <a:pPr marL="0" indent="0">
              <a:buNone/>
            </a:pPr>
            <a:r>
              <a:rPr lang="en-US" sz="3200" dirty="0">
                <a:latin typeface="Calibri" panose="020F0502020204030204" pitchFamily="34" charset="0"/>
              </a:rPr>
              <a:t>Instead of listing file names one by one, you can use  a simple dot ( . ) to select all files under the current directory</a:t>
            </a:r>
          </a:p>
          <a:p>
            <a:pPr marL="0" indent="0">
              <a:buNone/>
            </a:pPr>
            <a:endParaRPr lang="en-US" sz="3200" dirty="0">
              <a:latin typeface="Calibri" panose="020F0502020204030204" pitchFamily="34" charset="0"/>
            </a:endParaRPr>
          </a:p>
          <a:p>
            <a:pPr marL="0" indent="0">
              <a:buNone/>
            </a:pPr>
            <a:r>
              <a:rPr lang="fr-CA" sz="3200" dirty="0">
                <a:solidFill>
                  <a:srgbClr val="00B0F0"/>
                </a:solidFill>
                <a:latin typeface="Calibri" panose="020F0502020204030204" pitchFamily="34" charset="0"/>
              </a:rPr>
              <a:t>	$ git add .</a:t>
            </a:r>
          </a:p>
        </p:txBody>
      </p:sp>
    </p:spTree>
    <p:extLst>
      <p:ext uri="{BB962C8B-B14F-4D97-AF65-F5344CB8AC3E}">
        <p14:creationId xmlns:p14="http://schemas.microsoft.com/office/powerpoint/2010/main" val="4145544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887362-5575-4C71-8E40-19316E60D92E}"/>
              </a:ext>
            </a:extLst>
          </p:cNvPr>
          <p:cNvSpPr>
            <a:spLocks noGrp="1"/>
          </p:cNvSpPr>
          <p:nvPr>
            <p:ph type="title"/>
          </p:nvPr>
        </p:nvSpPr>
        <p:spPr>
          <a:xfrm>
            <a:off x="1270951" y="346038"/>
            <a:ext cx="9404723" cy="766482"/>
          </a:xfrm>
        </p:spPr>
        <p:txBody>
          <a:bodyPr/>
          <a:lstStyle/>
          <a:p>
            <a:pPr algn="ctr"/>
            <a:r>
              <a:rPr lang="en-US" sz="4000" dirty="0">
                <a:latin typeface="Calibri" panose="020F0502020204030204" pitchFamily="34" charset="0"/>
              </a:rPr>
              <a:t>Git: add multiple(continues)</a:t>
            </a:r>
            <a:endParaRPr lang="fr-CA" dirty="0"/>
          </a:p>
        </p:txBody>
      </p:sp>
      <p:sp>
        <p:nvSpPr>
          <p:cNvPr id="3" name="Espace réservé du contenu 2">
            <a:extLst>
              <a:ext uri="{FF2B5EF4-FFF2-40B4-BE49-F238E27FC236}">
                <a16:creationId xmlns:a16="http://schemas.microsoft.com/office/drawing/2014/main" id="{5E4AAC85-9DD8-49FF-A830-20A50643F639}"/>
              </a:ext>
            </a:extLst>
          </p:cNvPr>
          <p:cNvSpPr>
            <a:spLocks noGrp="1"/>
          </p:cNvSpPr>
          <p:nvPr>
            <p:ph idx="1"/>
          </p:nvPr>
        </p:nvSpPr>
        <p:spPr>
          <a:xfrm>
            <a:off x="381001" y="1478280"/>
            <a:ext cx="11277600" cy="4927002"/>
          </a:xfrm>
        </p:spPr>
        <p:txBody>
          <a:bodyPr>
            <a:normAutofit/>
          </a:bodyPr>
          <a:lstStyle/>
          <a:p>
            <a:pPr marL="0" indent="0">
              <a:buNone/>
            </a:pPr>
            <a:r>
              <a:rPr lang="en-US" sz="3200" dirty="0">
                <a:latin typeface="Calibri" panose="020F0502020204030204" pitchFamily="34" charset="0"/>
              </a:rPr>
              <a:t>There's a problem with the </a:t>
            </a:r>
            <a:r>
              <a:rPr lang="en-US" sz="3200" dirty="0">
                <a:solidFill>
                  <a:srgbClr val="92D050"/>
                </a:solidFill>
                <a:latin typeface="Calibri" panose="020F0502020204030204" pitchFamily="34" charset="0"/>
              </a:rPr>
              <a:t>"git add ." </a:t>
            </a:r>
            <a:r>
              <a:rPr lang="en-US" sz="3200" dirty="0">
                <a:latin typeface="Calibri" panose="020F0502020204030204" pitchFamily="34" charset="0"/>
              </a:rPr>
              <a:t>command. Since we're currently working in the root directory, "git add ." will only add files located in the root directory. But the root directory may contain many other directories with files. How can we add files from those other directories plus the files in the root directory to the staging area? </a:t>
            </a:r>
            <a:r>
              <a:rPr lang="en-US" sz="3200" dirty="0" err="1">
                <a:latin typeface="Calibri" panose="020F0502020204030204" pitchFamily="34" charset="0"/>
              </a:rPr>
              <a:t>Usin</a:t>
            </a:r>
            <a:r>
              <a:rPr lang="en-US" sz="3200" dirty="0">
                <a:latin typeface="Calibri" panose="020F0502020204030204" pitchFamily="34" charset="0"/>
              </a:rPr>
              <a:t> the following:</a:t>
            </a:r>
          </a:p>
          <a:p>
            <a:pPr marL="0" indent="0">
              <a:buNone/>
            </a:pPr>
            <a:endParaRPr lang="en-US" sz="3200" dirty="0">
              <a:latin typeface="Calibri" panose="020F0502020204030204" pitchFamily="34" charset="0"/>
            </a:endParaRPr>
          </a:p>
          <a:p>
            <a:pPr marL="0" indent="0">
              <a:buNone/>
            </a:pPr>
            <a:r>
              <a:rPr lang="fr-CA" sz="3200" dirty="0">
                <a:solidFill>
                  <a:srgbClr val="00B0F0"/>
                </a:solidFill>
                <a:latin typeface="Calibri" panose="020F0502020204030204" pitchFamily="34" charset="0"/>
              </a:rPr>
              <a:t>	$ git add --all </a:t>
            </a:r>
            <a:r>
              <a:rPr lang="fr-CA" sz="3200" dirty="0">
                <a:latin typeface="Calibri" panose="020F0502020204030204" pitchFamily="34" charset="0"/>
              </a:rPr>
              <a:t>or</a:t>
            </a:r>
            <a:r>
              <a:rPr lang="fr-CA" sz="3200" dirty="0">
                <a:solidFill>
                  <a:srgbClr val="00B0F0"/>
                </a:solidFill>
                <a:latin typeface="Calibri" panose="020F0502020204030204" pitchFamily="34" charset="0"/>
              </a:rPr>
              <a:t> $ git add -A </a:t>
            </a:r>
            <a:r>
              <a:rPr lang="fr-CA" sz="3200" dirty="0">
                <a:latin typeface="Calibri" panose="020F0502020204030204" pitchFamily="34" charset="0"/>
              </a:rPr>
              <a:t>(shortcut) </a:t>
            </a:r>
          </a:p>
        </p:txBody>
      </p:sp>
    </p:spTree>
    <p:extLst>
      <p:ext uri="{BB962C8B-B14F-4D97-AF65-F5344CB8AC3E}">
        <p14:creationId xmlns:p14="http://schemas.microsoft.com/office/powerpoint/2010/main" val="3743247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803375-A0A5-4F0C-8D16-739058484EA8}"/>
              </a:ext>
            </a:extLst>
          </p:cNvPr>
          <p:cNvSpPr>
            <a:spLocks noGrp="1"/>
          </p:cNvSpPr>
          <p:nvPr>
            <p:ph type="title"/>
          </p:nvPr>
        </p:nvSpPr>
        <p:spPr>
          <a:xfrm>
            <a:off x="1264098" y="163158"/>
            <a:ext cx="9404723" cy="873162"/>
          </a:xfrm>
        </p:spPr>
        <p:txBody>
          <a:bodyPr/>
          <a:lstStyle/>
          <a:p>
            <a:pPr algn="ctr"/>
            <a:r>
              <a:rPr lang="en-US" sz="4400" dirty="0">
                <a:latin typeface="Calibri" panose="020F0502020204030204" pitchFamily="34" charset="0"/>
              </a:rPr>
              <a:t>Git: remove files from the staging area</a:t>
            </a:r>
            <a:endParaRPr lang="fr-CA" sz="4400" dirty="0">
              <a:latin typeface="Calibri" panose="020F0502020204030204" pitchFamily="34" charset="0"/>
            </a:endParaRPr>
          </a:p>
        </p:txBody>
      </p:sp>
      <p:sp>
        <p:nvSpPr>
          <p:cNvPr id="3" name="Espace réservé du contenu 2">
            <a:extLst>
              <a:ext uri="{FF2B5EF4-FFF2-40B4-BE49-F238E27FC236}">
                <a16:creationId xmlns:a16="http://schemas.microsoft.com/office/drawing/2014/main" id="{AB2CEFFF-E088-448D-82F7-8589594E035B}"/>
              </a:ext>
            </a:extLst>
          </p:cNvPr>
          <p:cNvSpPr>
            <a:spLocks noGrp="1"/>
          </p:cNvSpPr>
          <p:nvPr>
            <p:ph idx="1"/>
          </p:nvPr>
        </p:nvSpPr>
        <p:spPr>
          <a:xfrm>
            <a:off x="609600" y="1310640"/>
            <a:ext cx="11064240" cy="5059680"/>
          </a:xfrm>
        </p:spPr>
        <p:txBody>
          <a:bodyPr>
            <a:normAutofit/>
          </a:bodyPr>
          <a:lstStyle/>
          <a:p>
            <a:pPr marL="0" indent="0">
              <a:buNone/>
            </a:pPr>
            <a:r>
              <a:rPr lang="en-US" sz="3200" dirty="0">
                <a:latin typeface="Calibri" panose="020F0502020204030204" pitchFamily="34" charset="0"/>
              </a:rPr>
              <a:t>To remove files from the staging area, use the following command:</a:t>
            </a:r>
          </a:p>
          <a:p>
            <a:endParaRPr lang="en-US" sz="3200" dirty="0">
              <a:latin typeface="Calibri" panose="020F0502020204030204" pitchFamily="34" charset="0"/>
            </a:endParaRPr>
          </a:p>
          <a:p>
            <a:pPr marL="0" indent="0">
              <a:buNone/>
            </a:pPr>
            <a:r>
              <a:rPr lang="en-US" sz="3200" dirty="0">
                <a:solidFill>
                  <a:srgbClr val="00B0F0"/>
                </a:solidFill>
                <a:latin typeface="Calibri" panose="020F0502020204030204" pitchFamily="34" charset="0"/>
              </a:rPr>
              <a:t>	$ git rm --cached my-</a:t>
            </a:r>
            <a:r>
              <a:rPr lang="en-US" sz="3200" dirty="0" err="1">
                <a:solidFill>
                  <a:srgbClr val="00B0F0"/>
                </a:solidFill>
                <a:latin typeface="Calibri" panose="020F0502020204030204" pitchFamily="34" charset="0"/>
              </a:rPr>
              <a:t>file.tx</a:t>
            </a:r>
            <a:endParaRPr lang="en-US" sz="3200" dirty="0">
              <a:solidFill>
                <a:srgbClr val="00B0F0"/>
              </a:solidFill>
              <a:latin typeface="Calibri" panose="020F0502020204030204" pitchFamily="34" charset="0"/>
            </a:endParaRPr>
          </a:p>
          <a:p>
            <a:pPr marL="0" indent="0">
              <a:buNone/>
            </a:pPr>
            <a:endParaRPr lang="en-US" sz="3200" dirty="0">
              <a:solidFill>
                <a:srgbClr val="00B0F0"/>
              </a:solidFill>
              <a:latin typeface="Calibri" panose="020F0502020204030204" pitchFamily="34" charset="0"/>
            </a:endParaRPr>
          </a:p>
          <a:p>
            <a:r>
              <a:rPr lang="en-US" sz="3200" dirty="0">
                <a:latin typeface="Calibri" panose="020F0502020204030204" pitchFamily="34" charset="0"/>
              </a:rPr>
              <a:t>We specified the command "rm", which stands for remove. </a:t>
            </a:r>
          </a:p>
          <a:p>
            <a:r>
              <a:rPr lang="en-US" sz="3200" dirty="0">
                <a:latin typeface="Calibri" panose="020F0502020204030204" pitchFamily="34" charset="0"/>
              </a:rPr>
              <a:t>The "--cached"  indicates files in the staging area. </a:t>
            </a:r>
          </a:p>
          <a:p>
            <a:r>
              <a:rPr lang="en-US" sz="3200" dirty="0">
                <a:latin typeface="Calibri" panose="020F0502020204030204" pitchFamily="34" charset="0"/>
              </a:rPr>
              <a:t>Finally, we pass a file that we want to unstage.</a:t>
            </a:r>
            <a:endParaRPr lang="fr-CA" sz="3200" dirty="0">
              <a:solidFill>
                <a:srgbClr val="00B0F0"/>
              </a:solidFill>
              <a:latin typeface="Calibri" panose="020F0502020204030204" pitchFamily="34" charset="0"/>
            </a:endParaRPr>
          </a:p>
        </p:txBody>
      </p:sp>
    </p:spTree>
    <p:extLst>
      <p:ext uri="{BB962C8B-B14F-4D97-AF65-F5344CB8AC3E}">
        <p14:creationId xmlns:p14="http://schemas.microsoft.com/office/powerpoint/2010/main" val="164317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EEB767-FFBE-4D73-88D5-28C65414C3FA}"/>
              </a:ext>
            </a:extLst>
          </p:cNvPr>
          <p:cNvSpPr>
            <a:spLocks noGrp="1"/>
          </p:cNvSpPr>
          <p:nvPr>
            <p:ph type="title"/>
          </p:nvPr>
        </p:nvSpPr>
        <p:spPr>
          <a:xfrm>
            <a:off x="838200" y="215661"/>
            <a:ext cx="10515600" cy="739056"/>
          </a:xfrm>
        </p:spPr>
        <p:txBody>
          <a:bodyPr>
            <a:noAutofit/>
          </a:bodyPr>
          <a:lstStyle/>
          <a:p>
            <a:pPr algn="ctr"/>
            <a:r>
              <a:rPr lang="fr-CA" sz="4400" dirty="0">
                <a:latin typeface="Calibri" panose="020F0502020204030204" pitchFamily="34" charset="0"/>
              </a:rPr>
              <a:t>WHAT IS GIT?</a:t>
            </a:r>
          </a:p>
        </p:txBody>
      </p:sp>
      <p:sp>
        <p:nvSpPr>
          <p:cNvPr id="3" name="Espace réservé du contenu 2">
            <a:extLst>
              <a:ext uri="{FF2B5EF4-FFF2-40B4-BE49-F238E27FC236}">
                <a16:creationId xmlns:a16="http://schemas.microsoft.com/office/drawing/2014/main" id="{A4E2FA6B-0D21-450B-B605-366146F7BB25}"/>
              </a:ext>
            </a:extLst>
          </p:cNvPr>
          <p:cNvSpPr>
            <a:spLocks noGrp="1"/>
          </p:cNvSpPr>
          <p:nvPr>
            <p:ph idx="1"/>
          </p:nvPr>
        </p:nvSpPr>
        <p:spPr>
          <a:xfrm>
            <a:off x="454325" y="1389185"/>
            <a:ext cx="11283350" cy="5253154"/>
          </a:xfrm>
        </p:spPr>
        <p:txBody>
          <a:bodyPr>
            <a:normAutofit fontScale="92500"/>
          </a:bodyPr>
          <a:lstStyle/>
          <a:p>
            <a:pPr>
              <a:lnSpc>
                <a:spcPct val="170000"/>
              </a:lnSpc>
            </a:pPr>
            <a:r>
              <a:rPr lang="en-US" sz="3500" dirty="0">
                <a:latin typeface="Calibri" panose="020F0502020204030204" pitchFamily="34" charset="0"/>
              </a:rPr>
              <a:t>Version Control System (VCS): tracking changes in computer files</a:t>
            </a:r>
          </a:p>
          <a:p>
            <a:pPr>
              <a:lnSpc>
                <a:spcPct val="170000"/>
              </a:lnSpc>
            </a:pPr>
            <a:r>
              <a:rPr lang="en-US" sz="3500" dirty="0">
                <a:latin typeface="Calibri" panose="020F0502020204030204" pitchFamily="34" charset="0"/>
              </a:rPr>
              <a:t>Coordinates work between multiple developers</a:t>
            </a:r>
          </a:p>
          <a:p>
            <a:pPr>
              <a:lnSpc>
                <a:spcPct val="170000"/>
              </a:lnSpc>
            </a:pPr>
            <a:r>
              <a:rPr lang="en-US" sz="3500" dirty="0">
                <a:latin typeface="Calibri" panose="020F0502020204030204" pitchFamily="34" charset="0"/>
              </a:rPr>
              <a:t>Who made what changes and when</a:t>
            </a:r>
          </a:p>
          <a:p>
            <a:pPr>
              <a:lnSpc>
                <a:spcPct val="170000"/>
              </a:lnSpc>
            </a:pPr>
            <a:r>
              <a:rPr lang="en-US" sz="3500" dirty="0">
                <a:latin typeface="Calibri" panose="020F0502020204030204" pitchFamily="34" charset="0"/>
              </a:rPr>
              <a:t>Revert back at any time</a:t>
            </a:r>
          </a:p>
          <a:p>
            <a:pPr>
              <a:lnSpc>
                <a:spcPct val="170000"/>
              </a:lnSpc>
            </a:pPr>
            <a:r>
              <a:rPr lang="en-US" sz="3500" dirty="0">
                <a:latin typeface="Calibri" panose="020F0502020204030204" pitchFamily="34" charset="0"/>
              </a:rPr>
              <a:t>Local &amp; remote repositories.</a:t>
            </a:r>
          </a:p>
          <a:p>
            <a:endParaRPr lang="fr-CA" dirty="0"/>
          </a:p>
        </p:txBody>
      </p:sp>
    </p:spTree>
    <p:extLst>
      <p:ext uri="{BB962C8B-B14F-4D97-AF65-F5344CB8AC3E}">
        <p14:creationId xmlns:p14="http://schemas.microsoft.com/office/powerpoint/2010/main" val="3878248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40BCFC-F610-43FE-8757-02FA107F2885}"/>
              </a:ext>
            </a:extLst>
          </p:cNvPr>
          <p:cNvSpPr>
            <a:spLocks noGrp="1"/>
          </p:cNvSpPr>
          <p:nvPr>
            <p:ph type="title"/>
          </p:nvPr>
        </p:nvSpPr>
        <p:spPr>
          <a:xfrm>
            <a:off x="646111" y="452718"/>
            <a:ext cx="10448609" cy="918882"/>
          </a:xfrm>
        </p:spPr>
        <p:txBody>
          <a:bodyPr/>
          <a:lstStyle/>
          <a:p>
            <a:pPr algn="ctr"/>
            <a:r>
              <a:rPr lang="fr-CA" sz="4400" dirty="0">
                <a:latin typeface="Calibri" panose="020F0502020204030204" pitchFamily="34" charset="0"/>
              </a:rPr>
              <a:t>Git: untrack files</a:t>
            </a:r>
          </a:p>
        </p:txBody>
      </p:sp>
      <p:sp>
        <p:nvSpPr>
          <p:cNvPr id="3" name="Espace réservé du contenu 2">
            <a:extLst>
              <a:ext uri="{FF2B5EF4-FFF2-40B4-BE49-F238E27FC236}">
                <a16:creationId xmlns:a16="http://schemas.microsoft.com/office/drawing/2014/main" id="{6EB2AF69-4457-463A-A335-01F2BA686E90}"/>
              </a:ext>
            </a:extLst>
          </p:cNvPr>
          <p:cNvSpPr>
            <a:spLocks noGrp="1"/>
          </p:cNvSpPr>
          <p:nvPr>
            <p:ph idx="1"/>
          </p:nvPr>
        </p:nvSpPr>
        <p:spPr>
          <a:xfrm>
            <a:off x="646111" y="1702398"/>
            <a:ext cx="10722929" cy="4469802"/>
          </a:xfrm>
        </p:spPr>
        <p:txBody>
          <a:bodyPr>
            <a:normAutofit/>
          </a:bodyPr>
          <a:lstStyle/>
          <a:p>
            <a:pPr marL="0" indent="0">
              <a:buNone/>
            </a:pPr>
            <a:r>
              <a:rPr lang="en-US" sz="3200" dirty="0">
                <a:latin typeface="Calibri" panose="020F0502020204030204" pitchFamily="34" charset="0"/>
              </a:rPr>
              <a:t>You can untrack files if necessary. As an alternative to "rm --cached &lt;filename&gt;", you can use the "reset" command:</a:t>
            </a:r>
          </a:p>
          <a:p>
            <a:endParaRPr lang="en-US" sz="3200" dirty="0">
              <a:latin typeface="Calibri" panose="020F0502020204030204" pitchFamily="34" charset="0"/>
            </a:endParaRPr>
          </a:p>
          <a:p>
            <a:pPr marL="0" indent="0">
              <a:buNone/>
            </a:pPr>
            <a:r>
              <a:rPr lang="fr-CA" sz="3200" dirty="0">
                <a:latin typeface="Calibri" panose="020F0502020204030204" pitchFamily="34" charset="0"/>
              </a:rPr>
              <a:t>	</a:t>
            </a:r>
            <a:r>
              <a:rPr lang="fr-CA" sz="3200" dirty="0">
                <a:solidFill>
                  <a:srgbClr val="00B0F0"/>
                </a:solidFill>
                <a:latin typeface="Calibri" panose="020F0502020204030204" pitchFamily="34" charset="0"/>
              </a:rPr>
              <a:t>$ git reset another-file.js</a:t>
            </a:r>
          </a:p>
          <a:p>
            <a:endParaRPr lang="fr-CA" sz="3200" dirty="0">
              <a:latin typeface="Calibri" panose="020F0502020204030204" pitchFamily="34" charset="0"/>
            </a:endParaRPr>
          </a:p>
          <a:p>
            <a:r>
              <a:rPr lang="en-US" sz="3200" dirty="0">
                <a:latin typeface="Calibri" panose="020F0502020204030204" pitchFamily="34" charset="0"/>
              </a:rPr>
              <a:t>You can consider </a:t>
            </a:r>
            <a:r>
              <a:rPr lang="en-US" sz="3200" dirty="0">
                <a:solidFill>
                  <a:srgbClr val="00B0F0"/>
                </a:solidFill>
                <a:latin typeface="Calibri" panose="020F0502020204030204" pitchFamily="34" charset="0"/>
              </a:rPr>
              <a:t>"reset" </a:t>
            </a:r>
            <a:r>
              <a:rPr lang="en-US" sz="3200" dirty="0">
                <a:latin typeface="Calibri" panose="020F0502020204030204" pitchFamily="34" charset="0"/>
              </a:rPr>
              <a:t>as the opposite of </a:t>
            </a:r>
            <a:r>
              <a:rPr lang="en-US" sz="3200" dirty="0">
                <a:solidFill>
                  <a:srgbClr val="92D050"/>
                </a:solidFill>
                <a:latin typeface="Calibri" panose="020F0502020204030204" pitchFamily="34" charset="0"/>
              </a:rPr>
              <a:t>"add".</a:t>
            </a:r>
            <a:endParaRPr lang="fr-CA" sz="3200" dirty="0">
              <a:solidFill>
                <a:srgbClr val="92D050"/>
              </a:solidFill>
              <a:latin typeface="Calibri" panose="020F0502020204030204" pitchFamily="34" charset="0"/>
            </a:endParaRPr>
          </a:p>
        </p:txBody>
      </p:sp>
    </p:spTree>
    <p:extLst>
      <p:ext uri="{BB962C8B-B14F-4D97-AF65-F5344CB8AC3E}">
        <p14:creationId xmlns:p14="http://schemas.microsoft.com/office/powerpoint/2010/main" val="3410533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852B84-1B66-44DD-A7E2-E42106D90F9A}"/>
              </a:ext>
            </a:extLst>
          </p:cNvPr>
          <p:cNvSpPr>
            <a:spLocks noGrp="1"/>
          </p:cNvSpPr>
          <p:nvPr>
            <p:ph type="title"/>
          </p:nvPr>
        </p:nvSpPr>
        <p:spPr>
          <a:xfrm>
            <a:off x="1042351" y="315558"/>
            <a:ext cx="9404723" cy="873162"/>
          </a:xfrm>
        </p:spPr>
        <p:txBody>
          <a:bodyPr/>
          <a:lstStyle/>
          <a:p>
            <a:pPr algn="ctr"/>
            <a:r>
              <a:rPr lang="fr-CA" sz="4400" dirty="0">
                <a:latin typeface="Calibri" panose="020F0502020204030204" pitchFamily="34" charset="0"/>
              </a:rPr>
              <a:t>Git: committing a repository</a:t>
            </a:r>
          </a:p>
        </p:txBody>
      </p:sp>
      <p:sp>
        <p:nvSpPr>
          <p:cNvPr id="3" name="Espace réservé du contenu 2">
            <a:extLst>
              <a:ext uri="{FF2B5EF4-FFF2-40B4-BE49-F238E27FC236}">
                <a16:creationId xmlns:a16="http://schemas.microsoft.com/office/drawing/2014/main" id="{38FF7ABC-9723-4A99-A412-45E5C398D452}"/>
              </a:ext>
            </a:extLst>
          </p:cNvPr>
          <p:cNvSpPr>
            <a:spLocks noGrp="1"/>
          </p:cNvSpPr>
          <p:nvPr>
            <p:ph idx="1"/>
          </p:nvPr>
        </p:nvSpPr>
        <p:spPr>
          <a:xfrm>
            <a:off x="828991" y="1676400"/>
            <a:ext cx="10220009" cy="4571999"/>
          </a:xfrm>
        </p:spPr>
        <p:txBody>
          <a:bodyPr>
            <a:normAutofit/>
          </a:bodyPr>
          <a:lstStyle/>
          <a:p>
            <a:r>
              <a:rPr lang="en-US" sz="3200" dirty="0">
                <a:solidFill>
                  <a:srgbClr val="00B0F0"/>
                </a:solidFill>
                <a:latin typeface="Calibri" panose="020F0502020204030204" pitchFamily="34" charset="0"/>
              </a:rPr>
              <a:t>$ git commit -m "Add some files“</a:t>
            </a:r>
          </a:p>
          <a:p>
            <a:r>
              <a:rPr lang="en-US" sz="3200" dirty="0">
                <a:solidFill>
                  <a:srgbClr val="00B0F0"/>
                </a:solidFill>
                <a:latin typeface="Calibri" panose="020F0502020204030204" pitchFamily="34" charset="0"/>
              </a:rPr>
              <a:t>$ git commit --amend –m “type your message“</a:t>
            </a:r>
          </a:p>
          <a:p>
            <a:r>
              <a:rPr lang="en-US" sz="3200" dirty="0">
                <a:solidFill>
                  <a:srgbClr val="00B0F0"/>
                </a:solidFill>
                <a:latin typeface="Calibri" panose="020F0502020204030204" pitchFamily="34" charset="0"/>
              </a:rPr>
              <a:t>$</a:t>
            </a:r>
            <a:r>
              <a:rPr lang="en-US" sz="3200" dirty="0">
                <a:latin typeface="Calibri" panose="020F0502020204030204" pitchFamily="34" charset="0"/>
              </a:rPr>
              <a:t> </a:t>
            </a:r>
            <a:r>
              <a:rPr lang="en-US" sz="3200" dirty="0">
                <a:solidFill>
                  <a:srgbClr val="00B0F0"/>
                </a:solidFill>
                <a:latin typeface="Calibri" panose="020F0502020204030204" pitchFamily="34" charset="0"/>
              </a:rPr>
              <a:t>git checkout commit</a:t>
            </a:r>
          </a:p>
          <a:p>
            <a:r>
              <a:rPr lang="en-US" sz="3200" dirty="0">
                <a:solidFill>
                  <a:srgbClr val="00B0F0"/>
                </a:solidFill>
                <a:latin typeface="Calibri" panose="020F0502020204030204" pitchFamily="34" charset="0"/>
              </a:rPr>
              <a:t>$ git revert commit</a:t>
            </a:r>
          </a:p>
          <a:p>
            <a:r>
              <a:rPr lang="en-US" sz="3200" dirty="0">
                <a:solidFill>
                  <a:srgbClr val="00B0F0"/>
                </a:solidFill>
                <a:latin typeface="Calibri" panose="020F0502020204030204" pitchFamily="34" charset="0"/>
              </a:rPr>
              <a:t>$ git reset commit</a:t>
            </a:r>
            <a:endParaRPr lang="fr-CA" sz="3200" dirty="0">
              <a:solidFill>
                <a:srgbClr val="00B0F0"/>
              </a:solidFill>
              <a:latin typeface="Calibri" panose="020F0502020204030204" pitchFamily="34" charset="0"/>
            </a:endParaRPr>
          </a:p>
          <a:p>
            <a:endParaRPr lang="en-US" sz="3200" dirty="0">
              <a:solidFill>
                <a:srgbClr val="00B0F0"/>
              </a:solidFill>
              <a:latin typeface="Calibri" panose="020F0502020204030204" pitchFamily="34" charset="0"/>
            </a:endParaRPr>
          </a:p>
          <a:p>
            <a:endParaRPr lang="fr-CA" sz="3200" dirty="0"/>
          </a:p>
        </p:txBody>
      </p:sp>
    </p:spTree>
    <p:extLst>
      <p:ext uri="{BB962C8B-B14F-4D97-AF65-F5344CB8AC3E}">
        <p14:creationId xmlns:p14="http://schemas.microsoft.com/office/powerpoint/2010/main" val="1891233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A836B-7E9D-44BC-86AC-C74FCCD0E078}"/>
              </a:ext>
            </a:extLst>
          </p:cNvPr>
          <p:cNvSpPr>
            <a:spLocks noGrp="1"/>
          </p:cNvSpPr>
          <p:nvPr>
            <p:ph type="title"/>
          </p:nvPr>
        </p:nvSpPr>
        <p:spPr>
          <a:xfrm>
            <a:off x="1042351" y="178398"/>
            <a:ext cx="9404723" cy="827442"/>
          </a:xfrm>
        </p:spPr>
        <p:txBody>
          <a:bodyPr/>
          <a:lstStyle/>
          <a:p>
            <a:pPr algn="ctr"/>
            <a:r>
              <a:rPr lang="fr-CA" sz="4400" dirty="0">
                <a:latin typeface="Calibri" panose="020F0502020204030204" pitchFamily="34" charset="0"/>
              </a:rPr>
              <a:t>Git: Committing Changes</a:t>
            </a:r>
            <a:br>
              <a:rPr lang="fr-CA" b="1" dirty="0"/>
            </a:br>
            <a:endParaRPr lang="fr-CA" dirty="0"/>
          </a:p>
        </p:txBody>
      </p:sp>
      <p:sp>
        <p:nvSpPr>
          <p:cNvPr id="3" name="Espace réservé du contenu 2">
            <a:extLst>
              <a:ext uri="{FF2B5EF4-FFF2-40B4-BE49-F238E27FC236}">
                <a16:creationId xmlns:a16="http://schemas.microsoft.com/office/drawing/2014/main" id="{CF6054AA-C38F-4F53-957F-94DCA8148877}"/>
              </a:ext>
            </a:extLst>
          </p:cNvPr>
          <p:cNvSpPr>
            <a:spLocks noGrp="1"/>
          </p:cNvSpPr>
          <p:nvPr>
            <p:ph idx="1"/>
          </p:nvPr>
        </p:nvSpPr>
        <p:spPr>
          <a:xfrm>
            <a:off x="472440" y="1173480"/>
            <a:ext cx="11231880" cy="5368962"/>
          </a:xfrm>
        </p:spPr>
        <p:txBody>
          <a:bodyPr>
            <a:normAutofit/>
          </a:bodyPr>
          <a:lstStyle/>
          <a:p>
            <a:pPr marL="0" indent="0">
              <a:buNone/>
            </a:pPr>
            <a:r>
              <a:rPr lang="en-US" sz="3200" dirty="0">
                <a:latin typeface="Calibri" panose="020F0502020204030204" pitchFamily="34" charset="0"/>
              </a:rPr>
              <a:t>As we mentioned, tracked files aren't located in the repository yet, they are only in the stage area. We have to commit them</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	</a:t>
            </a:r>
            <a:r>
              <a:rPr lang="en-US" sz="3200" dirty="0">
                <a:solidFill>
                  <a:srgbClr val="00B0F0"/>
                </a:solidFill>
                <a:latin typeface="Calibri" panose="020F0502020204030204" pitchFamily="34" charset="0"/>
              </a:rPr>
              <a:t>$ git commit -m "Add some files“</a:t>
            </a:r>
          </a:p>
          <a:p>
            <a:pPr marL="0" indent="0">
              <a:buNone/>
            </a:pPr>
            <a:endParaRPr lang="en-US" sz="3200" dirty="0">
              <a:solidFill>
                <a:srgbClr val="00B0F0"/>
              </a:solidFill>
              <a:latin typeface="Calibri" panose="020F0502020204030204" pitchFamily="34" charset="0"/>
            </a:endParaRPr>
          </a:p>
          <a:p>
            <a:r>
              <a:rPr lang="en-US" sz="3200" dirty="0">
                <a:latin typeface="Calibri" panose="020F0502020204030204" pitchFamily="34" charset="0"/>
              </a:rPr>
              <a:t>To commit to a repository, use the </a:t>
            </a:r>
            <a:r>
              <a:rPr lang="en-US" sz="3200" dirty="0">
                <a:solidFill>
                  <a:srgbClr val="92D050"/>
                </a:solidFill>
                <a:latin typeface="Calibri" panose="020F0502020204030204" pitchFamily="34" charset="0"/>
              </a:rPr>
              <a:t>"commit" </a:t>
            </a:r>
            <a:r>
              <a:rPr lang="en-US" sz="3200" dirty="0">
                <a:latin typeface="Calibri" panose="020F0502020204030204" pitchFamily="34" charset="0"/>
              </a:rPr>
              <a:t>command.</a:t>
            </a:r>
          </a:p>
          <a:p>
            <a:r>
              <a:rPr lang="en-US" sz="3200" dirty="0">
                <a:latin typeface="Calibri" panose="020F0502020204030204" pitchFamily="34" charset="0"/>
              </a:rPr>
              <a:t> Next, the </a:t>
            </a:r>
            <a:r>
              <a:rPr lang="en-US" sz="3200" dirty="0">
                <a:solidFill>
                  <a:srgbClr val="92D050"/>
                </a:solidFill>
                <a:latin typeface="Calibri" panose="020F0502020204030204" pitchFamily="34" charset="0"/>
              </a:rPr>
              <a:t>"-m" </a:t>
            </a:r>
            <a:r>
              <a:rPr lang="en-US" sz="3200" dirty="0">
                <a:latin typeface="Calibri" panose="020F0502020204030204" pitchFamily="34" charset="0"/>
              </a:rPr>
              <a:t>option, which stands for "message". </a:t>
            </a:r>
          </a:p>
          <a:p>
            <a:r>
              <a:rPr lang="en-US" sz="3200" dirty="0">
                <a:latin typeface="Calibri" panose="020F0502020204030204" pitchFamily="34" charset="0"/>
              </a:rPr>
              <a:t>Lastly, type in your commit </a:t>
            </a:r>
            <a:r>
              <a:rPr lang="en-US" sz="3200" dirty="0">
                <a:solidFill>
                  <a:srgbClr val="92D050"/>
                </a:solidFill>
                <a:latin typeface="Calibri" panose="020F0502020204030204" pitchFamily="34" charset="0"/>
              </a:rPr>
              <a:t>message</a:t>
            </a:r>
            <a:r>
              <a:rPr lang="en-US" sz="3200" dirty="0">
                <a:latin typeface="Calibri" panose="020F0502020204030204" pitchFamily="34" charset="0"/>
              </a:rPr>
              <a:t>. We wrote "Add three files" for our example</a:t>
            </a:r>
            <a:endParaRPr lang="fr-CA" sz="3200" dirty="0">
              <a:solidFill>
                <a:srgbClr val="00B0F0"/>
              </a:solidFill>
              <a:latin typeface="Calibri" panose="020F0502020204030204" pitchFamily="34" charset="0"/>
            </a:endParaRPr>
          </a:p>
        </p:txBody>
      </p:sp>
    </p:spTree>
    <p:extLst>
      <p:ext uri="{BB962C8B-B14F-4D97-AF65-F5344CB8AC3E}">
        <p14:creationId xmlns:p14="http://schemas.microsoft.com/office/powerpoint/2010/main" val="1383915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EA6AB7-1BB8-44D1-852A-63769706E0BD}"/>
              </a:ext>
            </a:extLst>
          </p:cNvPr>
          <p:cNvSpPr>
            <a:spLocks noGrp="1"/>
          </p:cNvSpPr>
          <p:nvPr>
            <p:ph type="title"/>
          </p:nvPr>
        </p:nvSpPr>
        <p:spPr>
          <a:xfrm>
            <a:off x="792480" y="213360"/>
            <a:ext cx="9747569" cy="934122"/>
          </a:xfrm>
        </p:spPr>
        <p:txBody>
          <a:bodyPr/>
          <a:lstStyle/>
          <a:p>
            <a:pPr algn="ctr"/>
            <a:r>
              <a:rPr lang="fr-CA" sz="4400" dirty="0">
                <a:latin typeface="Calibri" panose="020F0502020204030204" pitchFamily="34" charset="0"/>
              </a:rPr>
              <a:t>Git: Committing Changes (continues)</a:t>
            </a:r>
            <a:endParaRPr lang="fr-CA" sz="4400" dirty="0"/>
          </a:p>
        </p:txBody>
      </p:sp>
      <p:sp>
        <p:nvSpPr>
          <p:cNvPr id="3" name="Espace réservé du contenu 2">
            <a:extLst>
              <a:ext uri="{FF2B5EF4-FFF2-40B4-BE49-F238E27FC236}">
                <a16:creationId xmlns:a16="http://schemas.microsoft.com/office/drawing/2014/main" id="{72D74003-0D1E-4F6A-88B8-072B70BC084A}"/>
              </a:ext>
            </a:extLst>
          </p:cNvPr>
          <p:cNvSpPr>
            <a:spLocks noGrp="1"/>
          </p:cNvSpPr>
          <p:nvPr>
            <p:ph idx="1"/>
          </p:nvPr>
        </p:nvSpPr>
        <p:spPr>
          <a:xfrm>
            <a:off x="792480" y="1325880"/>
            <a:ext cx="10515600" cy="5318760"/>
          </a:xfrm>
        </p:spPr>
        <p:txBody>
          <a:bodyPr>
            <a:normAutofit/>
          </a:bodyPr>
          <a:lstStyle/>
          <a:p>
            <a:pPr marL="0" indent="0">
              <a:buNone/>
            </a:pPr>
            <a:r>
              <a:rPr lang="en-US" sz="3200" dirty="0">
                <a:latin typeface="Calibri" panose="020F0502020204030204" pitchFamily="34" charset="0"/>
              </a:rPr>
              <a:t>how can we add modified files to the staging area and commit them at the same time. Git provides the following command:</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	</a:t>
            </a:r>
            <a:r>
              <a:rPr lang="en-US" sz="3200" dirty="0">
                <a:solidFill>
                  <a:srgbClr val="00B0F0"/>
                </a:solidFill>
                <a:latin typeface="Calibri" panose="020F0502020204030204" pitchFamily="34" charset="0"/>
              </a:rPr>
              <a:t>$ git commit -a -m "Do something once more“</a:t>
            </a:r>
          </a:p>
          <a:p>
            <a:pPr marL="0" indent="0">
              <a:buNone/>
            </a:pPr>
            <a:endParaRPr lang="en-US" sz="3200" dirty="0">
              <a:solidFill>
                <a:srgbClr val="00B0F0"/>
              </a:solidFill>
              <a:latin typeface="Calibri" panose="020F0502020204030204" pitchFamily="34" charset="0"/>
            </a:endParaRPr>
          </a:p>
          <a:p>
            <a:r>
              <a:rPr lang="en-US" sz="3200" dirty="0">
                <a:latin typeface="Calibri" panose="020F0502020204030204" pitchFamily="34" charset="0"/>
              </a:rPr>
              <a:t>The </a:t>
            </a:r>
            <a:r>
              <a:rPr lang="en-US" sz="3200" dirty="0">
                <a:solidFill>
                  <a:srgbClr val="92D050"/>
                </a:solidFill>
                <a:latin typeface="Calibri" panose="020F0502020204030204" pitchFamily="34" charset="0"/>
              </a:rPr>
              <a:t>"-a" </a:t>
            </a:r>
            <a:r>
              <a:rPr lang="en-US" sz="3200" dirty="0">
                <a:latin typeface="Calibri" panose="020F0502020204030204" pitchFamily="34" charset="0"/>
              </a:rPr>
              <a:t>option, which stands for "add". </a:t>
            </a:r>
          </a:p>
          <a:p>
            <a:r>
              <a:rPr lang="en-US" sz="3200" dirty="0">
                <a:latin typeface="Calibri" panose="020F0502020204030204" pitchFamily="34" charset="0"/>
              </a:rPr>
              <a:t>the </a:t>
            </a:r>
            <a:r>
              <a:rPr lang="en-US" sz="3200" dirty="0">
                <a:solidFill>
                  <a:srgbClr val="92D050"/>
                </a:solidFill>
                <a:latin typeface="Calibri" panose="020F0502020204030204" pitchFamily="34" charset="0"/>
              </a:rPr>
              <a:t>"-m" </a:t>
            </a:r>
            <a:r>
              <a:rPr lang="en-US" sz="3200" dirty="0">
                <a:latin typeface="Calibri" panose="020F0502020204030204" pitchFamily="34" charset="0"/>
              </a:rPr>
              <a:t>option, which stands for “message". </a:t>
            </a:r>
            <a:endParaRPr lang="fr-CA" sz="3200" dirty="0">
              <a:solidFill>
                <a:srgbClr val="00B0F0"/>
              </a:solidFill>
              <a:latin typeface="Calibri" panose="020F0502020204030204" pitchFamily="34" charset="0"/>
            </a:endParaRPr>
          </a:p>
        </p:txBody>
      </p:sp>
    </p:spTree>
    <p:extLst>
      <p:ext uri="{BB962C8B-B14F-4D97-AF65-F5344CB8AC3E}">
        <p14:creationId xmlns:p14="http://schemas.microsoft.com/office/powerpoint/2010/main" val="3656687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31E5FA-B2FC-4614-97ED-51FD16295951}"/>
              </a:ext>
            </a:extLst>
          </p:cNvPr>
          <p:cNvSpPr>
            <a:spLocks noGrp="1"/>
          </p:cNvSpPr>
          <p:nvPr>
            <p:ph type="title"/>
          </p:nvPr>
        </p:nvSpPr>
        <p:spPr>
          <a:xfrm>
            <a:off x="966151" y="391758"/>
            <a:ext cx="9404723" cy="964602"/>
          </a:xfrm>
        </p:spPr>
        <p:txBody>
          <a:bodyPr/>
          <a:lstStyle/>
          <a:p>
            <a:pPr algn="ctr"/>
            <a:r>
              <a:rPr lang="en-US" sz="4400" dirty="0">
                <a:latin typeface="Calibri" panose="020F0502020204030204" pitchFamily="34" charset="0"/>
              </a:rPr>
              <a:t>Git: check commit history</a:t>
            </a:r>
            <a:endParaRPr lang="fr-CA" dirty="0"/>
          </a:p>
        </p:txBody>
      </p:sp>
      <p:sp>
        <p:nvSpPr>
          <p:cNvPr id="3" name="Espace réservé du contenu 2">
            <a:extLst>
              <a:ext uri="{FF2B5EF4-FFF2-40B4-BE49-F238E27FC236}">
                <a16:creationId xmlns:a16="http://schemas.microsoft.com/office/drawing/2014/main" id="{1BFD3237-FA95-4E0E-B3D4-40269E8CEA65}"/>
              </a:ext>
            </a:extLst>
          </p:cNvPr>
          <p:cNvSpPr>
            <a:spLocks noGrp="1"/>
          </p:cNvSpPr>
          <p:nvPr>
            <p:ph idx="1"/>
          </p:nvPr>
        </p:nvSpPr>
        <p:spPr>
          <a:xfrm>
            <a:off x="822960" y="1691640"/>
            <a:ext cx="10439400" cy="4556759"/>
          </a:xfrm>
        </p:spPr>
        <p:txBody>
          <a:bodyPr/>
          <a:lstStyle/>
          <a:p>
            <a:pPr marL="0" lvl="0" indent="0">
              <a:lnSpc>
                <a:spcPct val="150000"/>
              </a:lnSpc>
              <a:buClr>
                <a:srgbClr val="1E5155">
                  <a:lumMod val="40000"/>
                  <a:lumOff val="60000"/>
                </a:srgbClr>
              </a:buClr>
              <a:buNone/>
            </a:pPr>
            <a:r>
              <a:rPr lang="en-US" sz="3200" dirty="0">
                <a:solidFill>
                  <a:prstClr val="white"/>
                </a:solidFill>
                <a:latin typeface="Calibri" panose="020F0502020204030204" pitchFamily="34" charset="0"/>
              </a:rPr>
              <a:t>To check the commit history, we can use one of the following:</a:t>
            </a:r>
          </a:p>
          <a:p>
            <a:pPr marL="0" lvl="0" indent="0">
              <a:lnSpc>
                <a:spcPct val="150000"/>
              </a:lnSpc>
              <a:buClr>
                <a:srgbClr val="1E5155">
                  <a:lumMod val="40000"/>
                  <a:lumOff val="60000"/>
                </a:srgbClr>
              </a:buClr>
              <a:buNone/>
            </a:pPr>
            <a:r>
              <a:rPr lang="en-US" sz="3200" dirty="0">
                <a:solidFill>
                  <a:prstClr val="white"/>
                </a:solidFill>
                <a:latin typeface="Calibri" panose="020F0502020204030204" pitchFamily="34" charset="0"/>
              </a:rPr>
              <a:t>		</a:t>
            </a:r>
            <a:r>
              <a:rPr lang="en-US" sz="3200" dirty="0">
                <a:solidFill>
                  <a:srgbClr val="00B0F0"/>
                </a:solidFill>
                <a:latin typeface="Calibri" panose="020F0502020204030204" pitchFamily="34" charset="0"/>
              </a:rPr>
              <a:t>git log </a:t>
            </a:r>
          </a:p>
          <a:p>
            <a:pPr marL="0" lvl="0" indent="0">
              <a:lnSpc>
                <a:spcPct val="150000"/>
              </a:lnSpc>
              <a:buClr>
                <a:srgbClr val="1E5155">
                  <a:lumMod val="40000"/>
                  <a:lumOff val="60000"/>
                </a:srgbClr>
              </a:buClr>
              <a:buNone/>
            </a:pPr>
            <a:r>
              <a:rPr lang="en-US" sz="3200" dirty="0">
                <a:solidFill>
                  <a:srgbClr val="00B0F0"/>
                </a:solidFill>
                <a:latin typeface="Calibri" panose="020F0502020204030204" pitchFamily="34" charset="0"/>
              </a:rPr>
              <a:t>		git log --oneline</a:t>
            </a:r>
          </a:p>
          <a:p>
            <a:endParaRPr lang="fr-CA" dirty="0"/>
          </a:p>
        </p:txBody>
      </p:sp>
    </p:spTree>
    <p:extLst>
      <p:ext uri="{BB962C8B-B14F-4D97-AF65-F5344CB8AC3E}">
        <p14:creationId xmlns:p14="http://schemas.microsoft.com/office/powerpoint/2010/main" val="156200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35EA0D-B215-49D3-9C25-80960D86EB64}"/>
              </a:ext>
            </a:extLst>
          </p:cNvPr>
          <p:cNvSpPr>
            <a:spLocks noGrp="1"/>
          </p:cNvSpPr>
          <p:nvPr>
            <p:ph type="title"/>
          </p:nvPr>
        </p:nvSpPr>
        <p:spPr>
          <a:xfrm>
            <a:off x="1194751" y="228600"/>
            <a:ext cx="9404723" cy="914400"/>
          </a:xfrm>
        </p:spPr>
        <p:txBody>
          <a:bodyPr/>
          <a:lstStyle/>
          <a:p>
            <a:pPr algn="ctr"/>
            <a:r>
              <a:rPr lang="fr-CA" sz="4400" dirty="0">
                <a:latin typeface="Calibri" panose="020F0502020204030204" pitchFamily="34" charset="0"/>
              </a:rPr>
              <a:t>Git: undo a commit</a:t>
            </a:r>
          </a:p>
        </p:txBody>
      </p:sp>
      <p:sp>
        <p:nvSpPr>
          <p:cNvPr id="3" name="Espace réservé du contenu 2">
            <a:extLst>
              <a:ext uri="{FF2B5EF4-FFF2-40B4-BE49-F238E27FC236}">
                <a16:creationId xmlns:a16="http://schemas.microsoft.com/office/drawing/2014/main" id="{D6A4458D-9604-42C2-A497-EA10121AA886}"/>
              </a:ext>
            </a:extLst>
          </p:cNvPr>
          <p:cNvSpPr>
            <a:spLocks noGrp="1"/>
          </p:cNvSpPr>
          <p:nvPr>
            <p:ph idx="1"/>
          </p:nvPr>
        </p:nvSpPr>
        <p:spPr>
          <a:xfrm>
            <a:off x="426720" y="1280160"/>
            <a:ext cx="11353800" cy="5227320"/>
          </a:xfrm>
        </p:spPr>
        <p:txBody>
          <a:bodyPr>
            <a:normAutofit/>
          </a:bodyPr>
          <a:lstStyle/>
          <a:p>
            <a:pPr marL="0" indent="0">
              <a:buNone/>
            </a:pPr>
            <a:r>
              <a:rPr lang="en-US" sz="3200" dirty="0">
                <a:latin typeface="Calibri" panose="020F0502020204030204" pitchFamily="34" charset="0"/>
              </a:rPr>
              <a:t>There will be times when you'll regret committing to a repository. And how can you modify a file if you've already committed it? </a:t>
            </a:r>
          </a:p>
          <a:p>
            <a:pPr marL="0" indent="0">
              <a:buNone/>
            </a:pPr>
            <a:endParaRPr lang="en-US" sz="3200" dirty="0">
              <a:latin typeface="Calibri" panose="020F0502020204030204" pitchFamily="34" charset="0"/>
            </a:endParaRPr>
          </a:p>
          <a:p>
            <a:pPr>
              <a:lnSpc>
                <a:spcPct val="150000"/>
              </a:lnSpc>
            </a:pPr>
            <a:r>
              <a:rPr lang="fr-CA" sz="3200" dirty="0">
                <a:solidFill>
                  <a:srgbClr val="00B0F0"/>
                </a:solidFill>
                <a:latin typeface="Calibri" panose="020F0502020204030204" pitchFamily="34" charset="0"/>
              </a:rPr>
              <a:t>	</a:t>
            </a:r>
            <a:r>
              <a:rPr lang="en-US" sz="3200" dirty="0">
                <a:latin typeface="Calibri" panose="020F0502020204030204" pitchFamily="34" charset="0"/>
              </a:rPr>
              <a:t>To Undo things  be careful</a:t>
            </a:r>
          </a:p>
          <a:p>
            <a:pPr marL="0" indent="0">
              <a:buNone/>
            </a:pPr>
            <a:r>
              <a:rPr lang="en-US" sz="3200" dirty="0">
                <a:latin typeface="Calibri" panose="020F0502020204030204" pitchFamily="34" charset="0"/>
              </a:rPr>
              <a:t>		</a:t>
            </a:r>
            <a:r>
              <a:rPr lang="en-US" sz="3200" dirty="0">
                <a:solidFill>
                  <a:srgbClr val="00B0F0"/>
                </a:solidFill>
                <a:latin typeface="Calibri" panose="020F0502020204030204" pitchFamily="34" charset="0"/>
              </a:rPr>
              <a:t>$</a:t>
            </a:r>
            <a:r>
              <a:rPr lang="en-US" sz="3200" dirty="0">
                <a:latin typeface="Calibri" panose="020F0502020204030204" pitchFamily="34" charset="0"/>
              </a:rPr>
              <a:t> </a:t>
            </a:r>
            <a:r>
              <a:rPr lang="en-US" sz="3200" dirty="0">
                <a:solidFill>
                  <a:srgbClr val="00B0F0"/>
                </a:solidFill>
                <a:latin typeface="Calibri" panose="020F0502020204030204" pitchFamily="34" charset="0"/>
              </a:rPr>
              <a:t>git checkout commit</a:t>
            </a:r>
          </a:p>
          <a:p>
            <a:pPr marL="0" indent="0">
              <a:buNone/>
            </a:pPr>
            <a:r>
              <a:rPr lang="en-US" sz="3200" dirty="0">
                <a:solidFill>
                  <a:srgbClr val="00B0F0"/>
                </a:solidFill>
                <a:latin typeface="Calibri" panose="020F0502020204030204" pitchFamily="34" charset="0"/>
              </a:rPr>
              <a:t>		$ git revert commit</a:t>
            </a:r>
          </a:p>
          <a:p>
            <a:pPr marL="0" indent="0">
              <a:buNone/>
            </a:pPr>
            <a:r>
              <a:rPr lang="en-US" sz="3200" dirty="0">
                <a:solidFill>
                  <a:srgbClr val="00B0F0"/>
                </a:solidFill>
                <a:latin typeface="Calibri" panose="020F0502020204030204" pitchFamily="34" charset="0"/>
              </a:rPr>
              <a:t>		$ git reset commit</a:t>
            </a:r>
            <a:endParaRPr lang="fr-CA" sz="3200" dirty="0">
              <a:solidFill>
                <a:srgbClr val="00B0F0"/>
              </a:solidFill>
              <a:latin typeface="Calibri" panose="020F0502020204030204" pitchFamily="34" charset="0"/>
            </a:endParaRPr>
          </a:p>
          <a:p>
            <a:pPr marL="0" indent="0">
              <a:buNone/>
            </a:pPr>
            <a:endParaRPr lang="fr-CA" sz="3200" dirty="0">
              <a:solidFill>
                <a:srgbClr val="00B0F0"/>
              </a:solidFill>
              <a:latin typeface="Calibri" panose="020F0502020204030204" pitchFamily="34" charset="0"/>
            </a:endParaRPr>
          </a:p>
        </p:txBody>
      </p:sp>
    </p:spTree>
    <p:extLst>
      <p:ext uri="{BB962C8B-B14F-4D97-AF65-F5344CB8AC3E}">
        <p14:creationId xmlns:p14="http://schemas.microsoft.com/office/powerpoint/2010/main" val="2673005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2BDCF3-4F95-45A4-B5C8-28FD6604DD6E}"/>
              </a:ext>
            </a:extLst>
          </p:cNvPr>
          <p:cNvSpPr>
            <a:spLocks noGrp="1"/>
          </p:cNvSpPr>
          <p:nvPr>
            <p:ph type="title"/>
          </p:nvPr>
        </p:nvSpPr>
        <p:spPr>
          <a:xfrm>
            <a:off x="1072832" y="467958"/>
            <a:ext cx="9404723" cy="857922"/>
          </a:xfrm>
        </p:spPr>
        <p:txBody>
          <a:bodyPr/>
          <a:lstStyle/>
          <a:p>
            <a:pPr algn="ctr"/>
            <a:r>
              <a:rPr lang="fr-CA" sz="4400" dirty="0">
                <a:latin typeface="Calibri" panose="020F0502020204030204" pitchFamily="34" charset="0"/>
              </a:rPr>
              <a:t>Git: dealing with remote repositories</a:t>
            </a:r>
          </a:p>
        </p:txBody>
      </p:sp>
      <p:sp>
        <p:nvSpPr>
          <p:cNvPr id="3" name="Espace réservé du contenu 2">
            <a:extLst>
              <a:ext uri="{FF2B5EF4-FFF2-40B4-BE49-F238E27FC236}">
                <a16:creationId xmlns:a16="http://schemas.microsoft.com/office/drawing/2014/main" id="{A55657FE-A2BC-41F5-B1C7-5F3B2A757D1C}"/>
              </a:ext>
            </a:extLst>
          </p:cNvPr>
          <p:cNvSpPr>
            <a:spLocks noGrp="1"/>
          </p:cNvSpPr>
          <p:nvPr>
            <p:ph idx="1"/>
          </p:nvPr>
        </p:nvSpPr>
        <p:spPr>
          <a:xfrm>
            <a:off x="762000" y="1691640"/>
            <a:ext cx="10424160" cy="4556759"/>
          </a:xfrm>
        </p:spPr>
        <p:txBody>
          <a:bodyPr/>
          <a:lstStyle/>
          <a:p>
            <a:r>
              <a:rPr lang="en-US" sz="3200" dirty="0">
                <a:solidFill>
                  <a:srgbClr val="00B0F0"/>
                </a:solidFill>
                <a:latin typeface="Calibri" panose="020F0502020204030204" pitchFamily="34" charset="0"/>
              </a:rPr>
              <a:t>$ git remote add origin &lt;</a:t>
            </a:r>
            <a:r>
              <a:rPr lang="en-US" sz="3200" dirty="0" err="1">
                <a:solidFill>
                  <a:srgbClr val="00B0F0"/>
                </a:solidFill>
                <a:latin typeface="Calibri" panose="020F0502020204030204" pitchFamily="34" charset="0"/>
              </a:rPr>
              <a:t>url</a:t>
            </a:r>
            <a:r>
              <a:rPr lang="en-US" sz="3200" dirty="0">
                <a:solidFill>
                  <a:srgbClr val="00B0F0"/>
                </a:solidFill>
                <a:latin typeface="Calibri" panose="020F0502020204030204" pitchFamily="34" charset="0"/>
              </a:rPr>
              <a:t>/link&gt;</a:t>
            </a:r>
          </a:p>
          <a:p>
            <a:r>
              <a:rPr lang="en-US" sz="3200" dirty="0">
                <a:solidFill>
                  <a:srgbClr val="00B0F0"/>
                </a:solidFill>
                <a:latin typeface="Calibri" panose="020F0502020204030204" pitchFamily="34" charset="0"/>
              </a:rPr>
              <a:t>$ git push -u origin master</a:t>
            </a:r>
          </a:p>
          <a:p>
            <a:r>
              <a:rPr lang="en-US" sz="3200" dirty="0">
                <a:solidFill>
                  <a:srgbClr val="00B0F0"/>
                </a:solidFill>
                <a:latin typeface="Calibri" panose="020F0502020204030204" pitchFamily="34" charset="0"/>
              </a:rPr>
              <a:t>$ git clone &lt;</a:t>
            </a:r>
            <a:r>
              <a:rPr lang="en-US" sz="3200" dirty="0" err="1">
                <a:solidFill>
                  <a:srgbClr val="00B0F0"/>
                </a:solidFill>
                <a:latin typeface="Calibri" panose="020F0502020204030204" pitchFamily="34" charset="0"/>
              </a:rPr>
              <a:t>url</a:t>
            </a:r>
            <a:r>
              <a:rPr lang="en-US" sz="3200" dirty="0">
                <a:solidFill>
                  <a:srgbClr val="00B0F0"/>
                </a:solidFill>
                <a:latin typeface="Calibri" panose="020F0502020204030204" pitchFamily="34" charset="0"/>
              </a:rPr>
              <a:t>/link&gt;</a:t>
            </a:r>
          </a:p>
          <a:p>
            <a:r>
              <a:rPr lang="en-US" sz="3200" dirty="0">
                <a:solidFill>
                  <a:srgbClr val="00B0F0"/>
                </a:solidFill>
                <a:latin typeface="Calibri" panose="020F0502020204030204" pitchFamily="34" charset="0"/>
              </a:rPr>
              <a:t>$ git pull</a:t>
            </a:r>
          </a:p>
          <a:p>
            <a:endParaRPr lang="fr-CA" dirty="0"/>
          </a:p>
        </p:txBody>
      </p:sp>
    </p:spTree>
    <p:extLst>
      <p:ext uri="{BB962C8B-B14F-4D97-AF65-F5344CB8AC3E}">
        <p14:creationId xmlns:p14="http://schemas.microsoft.com/office/powerpoint/2010/main" val="2117713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9E7961-6BAE-4E71-B1EA-1CB908134552}"/>
              </a:ext>
            </a:extLst>
          </p:cNvPr>
          <p:cNvSpPr>
            <a:spLocks noGrp="1"/>
          </p:cNvSpPr>
          <p:nvPr>
            <p:ph type="title"/>
          </p:nvPr>
        </p:nvSpPr>
        <p:spPr>
          <a:xfrm>
            <a:off x="1393638" y="269838"/>
            <a:ext cx="9404723" cy="766482"/>
          </a:xfrm>
        </p:spPr>
        <p:txBody>
          <a:bodyPr/>
          <a:lstStyle/>
          <a:p>
            <a:pPr algn="ctr"/>
            <a:r>
              <a:rPr lang="fr-CA" sz="4400" dirty="0">
                <a:latin typeface="Calibri" panose="020F0502020204030204" pitchFamily="34" charset="0"/>
              </a:rPr>
              <a:t>Github: create a repository</a:t>
            </a:r>
          </a:p>
        </p:txBody>
      </p:sp>
      <p:sp>
        <p:nvSpPr>
          <p:cNvPr id="3" name="Espace réservé du contenu 2">
            <a:extLst>
              <a:ext uri="{FF2B5EF4-FFF2-40B4-BE49-F238E27FC236}">
                <a16:creationId xmlns:a16="http://schemas.microsoft.com/office/drawing/2014/main" id="{25358B8B-D9DF-4A00-BA9C-8395AA8CED0B}"/>
              </a:ext>
            </a:extLst>
          </p:cNvPr>
          <p:cNvSpPr>
            <a:spLocks noGrp="1"/>
          </p:cNvSpPr>
          <p:nvPr>
            <p:ph idx="1"/>
          </p:nvPr>
        </p:nvSpPr>
        <p:spPr>
          <a:xfrm>
            <a:off x="670560" y="1549998"/>
            <a:ext cx="10789920" cy="4728882"/>
          </a:xfrm>
        </p:spPr>
        <p:txBody>
          <a:bodyPr>
            <a:normAutofit/>
          </a:bodyPr>
          <a:lstStyle/>
          <a:p>
            <a:pPr>
              <a:lnSpc>
                <a:spcPct val="150000"/>
              </a:lnSpc>
            </a:pPr>
            <a:r>
              <a:rPr lang="en-US" sz="3200" dirty="0">
                <a:latin typeface="Calibri" panose="020F0502020204030204" pitchFamily="34" charset="0"/>
              </a:rPr>
              <a:t>First things first, you need to create a </a:t>
            </a:r>
            <a:r>
              <a:rPr lang="en-US" sz="3200" dirty="0">
                <a:solidFill>
                  <a:srgbClr val="00B0F0"/>
                </a:solidFill>
                <a:latin typeface="Calibri" panose="020F0502020204030204" pitchFamily="34" charset="0"/>
              </a:rPr>
              <a:t>remote repository</a:t>
            </a:r>
            <a:r>
              <a:rPr lang="en-US" sz="3200" dirty="0">
                <a:latin typeface="Calibri" panose="020F0502020204030204" pitchFamily="34" charset="0"/>
              </a:rPr>
              <a:t>.</a:t>
            </a:r>
          </a:p>
          <a:p>
            <a:pPr>
              <a:lnSpc>
                <a:spcPct val="150000"/>
              </a:lnSpc>
            </a:pPr>
            <a:r>
              <a:rPr lang="en-US" sz="3200" dirty="0">
                <a:latin typeface="Calibri" panose="020F0502020204030204" pitchFamily="34" charset="0"/>
              </a:rPr>
              <a:t> We'll use </a:t>
            </a:r>
            <a:r>
              <a:rPr lang="en-US" sz="3200" dirty="0">
                <a:solidFill>
                  <a:srgbClr val="00B0F0"/>
                </a:solidFill>
                <a:latin typeface="Calibri" panose="020F0502020204030204" pitchFamily="34" charset="0"/>
              </a:rPr>
              <a:t>GitHub</a:t>
            </a:r>
            <a:r>
              <a:rPr lang="en-US" sz="3200" dirty="0">
                <a:latin typeface="Calibri" panose="020F0502020204030204" pitchFamily="34" charset="0"/>
              </a:rPr>
              <a:t> for this section(sign up and create a repository).</a:t>
            </a:r>
          </a:p>
          <a:p>
            <a:pPr>
              <a:lnSpc>
                <a:spcPct val="150000"/>
              </a:lnSpc>
            </a:pPr>
            <a:r>
              <a:rPr lang="en-US" sz="3200" dirty="0">
                <a:latin typeface="Calibri" panose="020F0502020204030204" pitchFamily="34" charset="0"/>
              </a:rPr>
              <a:t>You then need to </a:t>
            </a:r>
            <a:r>
              <a:rPr lang="en-US" sz="3200" dirty="0">
                <a:solidFill>
                  <a:srgbClr val="00B0F0"/>
                </a:solidFill>
                <a:latin typeface="Calibri" panose="020F0502020204030204" pitchFamily="34" charset="0"/>
              </a:rPr>
              <a:t>grab the HTTPS link</a:t>
            </a:r>
            <a:r>
              <a:rPr lang="en-US" sz="3200" dirty="0">
                <a:latin typeface="Calibri" panose="020F0502020204030204" pitchFamily="34" charset="0"/>
              </a:rPr>
              <a:t> to this new repository. </a:t>
            </a:r>
            <a:endParaRPr lang="fr-CA" sz="3200" dirty="0">
              <a:latin typeface="Calibri" panose="020F0502020204030204" pitchFamily="34" charset="0"/>
            </a:endParaRPr>
          </a:p>
        </p:txBody>
      </p:sp>
    </p:spTree>
    <p:extLst>
      <p:ext uri="{BB962C8B-B14F-4D97-AF65-F5344CB8AC3E}">
        <p14:creationId xmlns:p14="http://schemas.microsoft.com/office/powerpoint/2010/main" val="3050249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05EF6-AF45-429A-8800-6804B26956D7}"/>
              </a:ext>
            </a:extLst>
          </p:cNvPr>
          <p:cNvSpPr>
            <a:spLocks noGrp="1"/>
          </p:cNvSpPr>
          <p:nvPr>
            <p:ph type="title"/>
          </p:nvPr>
        </p:nvSpPr>
        <p:spPr>
          <a:xfrm>
            <a:off x="1393638" y="132678"/>
            <a:ext cx="9404723" cy="690282"/>
          </a:xfrm>
        </p:spPr>
        <p:txBody>
          <a:bodyPr/>
          <a:lstStyle/>
          <a:p>
            <a:pPr algn="ctr"/>
            <a:r>
              <a:rPr lang="fr-CA" sz="4400" dirty="0">
                <a:latin typeface="Calibri" panose="020F0502020204030204" pitchFamily="34" charset="0"/>
              </a:rPr>
              <a:t>Git: adding a remote repository</a:t>
            </a:r>
          </a:p>
        </p:txBody>
      </p:sp>
      <p:sp>
        <p:nvSpPr>
          <p:cNvPr id="3" name="Espace réservé du contenu 2">
            <a:extLst>
              <a:ext uri="{FF2B5EF4-FFF2-40B4-BE49-F238E27FC236}">
                <a16:creationId xmlns:a16="http://schemas.microsoft.com/office/drawing/2014/main" id="{B235CE78-02A9-4329-9926-D8B551EC4544}"/>
              </a:ext>
            </a:extLst>
          </p:cNvPr>
          <p:cNvSpPr>
            <a:spLocks noGrp="1"/>
          </p:cNvSpPr>
          <p:nvPr>
            <p:ph idx="1"/>
          </p:nvPr>
        </p:nvSpPr>
        <p:spPr>
          <a:xfrm>
            <a:off x="335279" y="1117002"/>
            <a:ext cx="11521439" cy="5497158"/>
          </a:xfrm>
        </p:spPr>
        <p:txBody>
          <a:bodyPr>
            <a:normAutofit lnSpcReduction="10000"/>
          </a:bodyPr>
          <a:lstStyle/>
          <a:p>
            <a:pPr marL="0" indent="0">
              <a:buNone/>
            </a:pPr>
            <a:r>
              <a:rPr lang="en-US" sz="3200" dirty="0">
                <a:latin typeface="Calibri" panose="020F0502020204030204" pitchFamily="34" charset="0"/>
              </a:rPr>
              <a:t>Now you need to bind the remote repository to your local repository: By using the command:</a:t>
            </a:r>
          </a:p>
          <a:p>
            <a:pPr marL="0" indent="0">
              <a:buNone/>
            </a:pPr>
            <a:endParaRPr lang="en-US" sz="3200" dirty="0">
              <a:latin typeface="Calibri" panose="020F0502020204030204" pitchFamily="34" charset="0"/>
            </a:endParaRPr>
          </a:p>
          <a:p>
            <a:pPr marL="0" indent="0">
              <a:buNone/>
            </a:pPr>
            <a:r>
              <a:rPr lang="en-US" sz="3200" dirty="0">
                <a:solidFill>
                  <a:srgbClr val="00B0F0"/>
                </a:solidFill>
                <a:latin typeface="Calibri" panose="020F0502020204030204" pitchFamily="34" charset="0"/>
              </a:rPr>
              <a:t>	$ git remote add origin https://github.com/YourUsername/some-small-app.git</a:t>
            </a:r>
          </a:p>
          <a:p>
            <a:pPr marL="0" indent="0">
              <a:buNone/>
            </a:pPr>
            <a:endParaRPr lang="en-US" sz="3200" dirty="0">
              <a:solidFill>
                <a:srgbClr val="00B0F0"/>
              </a:solidFill>
              <a:latin typeface="Calibri" panose="020F0502020204030204" pitchFamily="34" charset="0"/>
            </a:endParaRPr>
          </a:p>
          <a:p>
            <a:r>
              <a:rPr lang="en-US" sz="3200" dirty="0">
                <a:latin typeface="Calibri" panose="020F0502020204030204" pitchFamily="34" charset="0"/>
              </a:rPr>
              <a:t>We tell Git to </a:t>
            </a:r>
            <a:r>
              <a:rPr lang="en-US" sz="3200" dirty="0">
                <a:solidFill>
                  <a:srgbClr val="92D050"/>
                </a:solidFill>
                <a:latin typeface="Calibri" panose="020F0502020204030204" pitchFamily="34" charset="0"/>
              </a:rPr>
              <a:t>"add" </a:t>
            </a:r>
            <a:r>
              <a:rPr lang="en-US" sz="3200" dirty="0">
                <a:latin typeface="Calibri" panose="020F0502020204030204" pitchFamily="34" charset="0"/>
              </a:rPr>
              <a:t>a repository.</a:t>
            </a:r>
          </a:p>
          <a:p>
            <a:r>
              <a:rPr lang="en-US" sz="3200" dirty="0">
                <a:latin typeface="Calibri" panose="020F0502020204030204" pitchFamily="34" charset="0"/>
              </a:rPr>
              <a:t>The </a:t>
            </a:r>
            <a:r>
              <a:rPr lang="en-US" sz="3200" dirty="0">
                <a:solidFill>
                  <a:srgbClr val="92D050"/>
                </a:solidFill>
                <a:latin typeface="Calibri" panose="020F0502020204030204" pitchFamily="34" charset="0"/>
              </a:rPr>
              <a:t>"origin" </a:t>
            </a:r>
            <a:r>
              <a:rPr lang="en-US" sz="3200" dirty="0">
                <a:latin typeface="Calibri" panose="020F0502020204030204" pitchFamily="34" charset="0"/>
              </a:rPr>
              <a:t>is the default name for the server on which your remote repository is located. </a:t>
            </a:r>
          </a:p>
          <a:p>
            <a:r>
              <a:rPr lang="en-US" sz="3200" dirty="0">
                <a:latin typeface="Calibri" panose="020F0502020204030204" pitchFamily="34" charset="0"/>
              </a:rPr>
              <a:t>Lastly, there's </a:t>
            </a:r>
            <a:r>
              <a:rPr lang="en-US" sz="3200" dirty="0">
                <a:solidFill>
                  <a:srgbClr val="92D050"/>
                </a:solidFill>
                <a:latin typeface="Calibri" panose="020F0502020204030204" pitchFamily="34" charset="0"/>
              </a:rPr>
              <a:t>a link </a:t>
            </a:r>
            <a:r>
              <a:rPr lang="en-US" sz="3200" dirty="0">
                <a:latin typeface="Calibri" panose="020F0502020204030204" pitchFamily="34" charset="0"/>
              </a:rPr>
              <a:t>to your project on GitHub.</a:t>
            </a:r>
            <a:endParaRPr lang="fr-CA" sz="3200" dirty="0">
              <a:solidFill>
                <a:srgbClr val="00B0F0"/>
              </a:solidFill>
              <a:latin typeface="Calibri" panose="020F0502020204030204" pitchFamily="34" charset="0"/>
            </a:endParaRPr>
          </a:p>
        </p:txBody>
      </p:sp>
    </p:spTree>
    <p:extLst>
      <p:ext uri="{BB962C8B-B14F-4D97-AF65-F5344CB8AC3E}">
        <p14:creationId xmlns:p14="http://schemas.microsoft.com/office/powerpoint/2010/main" val="830848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CDA535-D8B2-4AF5-A1AB-EF7FBF0E4DC6}"/>
              </a:ext>
            </a:extLst>
          </p:cNvPr>
          <p:cNvSpPr>
            <a:spLocks noGrp="1"/>
          </p:cNvSpPr>
          <p:nvPr>
            <p:ph type="title"/>
          </p:nvPr>
        </p:nvSpPr>
        <p:spPr>
          <a:xfrm>
            <a:off x="889951" y="376518"/>
            <a:ext cx="9404723" cy="857922"/>
          </a:xfrm>
        </p:spPr>
        <p:txBody>
          <a:bodyPr/>
          <a:lstStyle/>
          <a:p>
            <a:pPr algn="ctr"/>
            <a:r>
              <a:rPr lang="fr-CA" sz="4400" dirty="0">
                <a:latin typeface="Calibri" panose="020F0502020204030204" pitchFamily="34" charset="0"/>
              </a:rPr>
              <a:t>Git: pushing to remote a project</a:t>
            </a:r>
          </a:p>
        </p:txBody>
      </p:sp>
      <p:sp>
        <p:nvSpPr>
          <p:cNvPr id="3" name="Espace réservé du contenu 2">
            <a:extLst>
              <a:ext uri="{FF2B5EF4-FFF2-40B4-BE49-F238E27FC236}">
                <a16:creationId xmlns:a16="http://schemas.microsoft.com/office/drawing/2014/main" id="{1F75F761-4D87-42E3-803B-0409CDC1B731}"/>
              </a:ext>
            </a:extLst>
          </p:cNvPr>
          <p:cNvSpPr>
            <a:spLocks noGrp="1"/>
          </p:cNvSpPr>
          <p:nvPr>
            <p:ph idx="1"/>
          </p:nvPr>
        </p:nvSpPr>
        <p:spPr>
          <a:xfrm>
            <a:off x="645130" y="1508760"/>
            <a:ext cx="10632470" cy="4739639"/>
          </a:xfrm>
        </p:spPr>
        <p:txBody>
          <a:bodyPr>
            <a:normAutofit/>
          </a:bodyPr>
          <a:lstStyle/>
          <a:p>
            <a:pPr marL="0" indent="0">
              <a:buNone/>
            </a:pPr>
            <a:r>
              <a:rPr lang="en-US" sz="3200" dirty="0">
                <a:latin typeface="Calibri" panose="020F0502020204030204" pitchFamily="34" charset="0"/>
              </a:rPr>
              <a:t>To actually copy your files to a remote project with Git, looks like this:</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	</a:t>
            </a:r>
            <a:r>
              <a:rPr lang="en-US" sz="3200" dirty="0">
                <a:solidFill>
                  <a:srgbClr val="00B0F0"/>
                </a:solidFill>
                <a:latin typeface="Calibri" panose="020F0502020204030204" pitchFamily="34" charset="0"/>
              </a:rPr>
              <a:t>$ git push -u origin master</a:t>
            </a:r>
            <a:endParaRPr lang="fr-CA" sz="3200" dirty="0">
              <a:solidFill>
                <a:srgbClr val="00B0F0"/>
              </a:solidFill>
              <a:latin typeface="Calibri" panose="020F0502020204030204" pitchFamily="34" charset="0"/>
            </a:endParaRPr>
          </a:p>
        </p:txBody>
      </p:sp>
    </p:spTree>
    <p:extLst>
      <p:ext uri="{BB962C8B-B14F-4D97-AF65-F5344CB8AC3E}">
        <p14:creationId xmlns:p14="http://schemas.microsoft.com/office/powerpoint/2010/main" val="2484082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EEB767-FFBE-4D73-88D5-28C65414C3FA}"/>
              </a:ext>
            </a:extLst>
          </p:cNvPr>
          <p:cNvSpPr>
            <a:spLocks noGrp="1"/>
          </p:cNvSpPr>
          <p:nvPr>
            <p:ph type="title"/>
          </p:nvPr>
        </p:nvSpPr>
        <p:spPr>
          <a:xfrm>
            <a:off x="838200" y="175345"/>
            <a:ext cx="10515600" cy="997848"/>
          </a:xfrm>
        </p:spPr>
        <p:txBody>
          <a:bodyPr>
            <a:normAutofit/>
          </a:bodyPr>
          <a:lstStyle/>
          <a:p>
            <a:pPr algn="ctr"/>
            <a:r>
              <a:rPr lang="fr-CA" sz="4400" dirty="0">
                <a:latin typeface="Calibri" panose="020F0502020204030204" pitchFamily="34" charset="0"/>
              </a:rPr>
              <a:t>Concepts of Git</a:t>
            </a:r>
          </a:p>
        </p:txBody>
      </p:sp>
      <p:sp>
        <p:nvSpPr>
          <p:cNvPr id="3" name="Espace réservé du contenu 2">
            <a:extLst>
              <a:ext uri="{FF2B5EF4-FFF2-40B4-BE49-F238E27FC236}">
                <a16:creationId xmlns:a16="http://schemas.microsoft.com/office/drawing/2014/main" id="{A4E2FA6B-0D21-450B-B605-366146F7BB25}"/>
              </a:ext>
            </a:extLst>
          </p:cNvPr>
          <p:cNvSpPr>
            <a:spLocks noGrp="1"/>
          </p:cNvSpPr>
          <p:nvPr>
            <p:ph idx="1"/>
          </p:nvPr>
        </p:nvSpPr>
        <p:spPr>
          <a:xfrm>
            <a:off x="838200" y="1500906"/>
            <a:ext cx="10515600" cy="5181749"/>
          </a:xfrm>
        </p:spPr>
        <p:txBody>
          <a:bodyPr>
            <a:normAutofit fontScale="40000" lnSpcReduction="20000"/>
          </a:bodyPr>
          <a:lstStyle/>
          <a:p>
            <a:pPr>
              <a:lnSpc>
                <a:spcPct val="170000"/>
              </a:lnSpc>
            </a:pPr>
            <a:r>
              <a:rPr lang="en-US" sz="8000" dirty="0">
                <a:latin typeface="Calibri" panose="020F0502020204030204" pitchFamily="34" charset="0"/>
              </a:rPr>
              <a:t> Keeps track of code history</a:t>
            </a:r>
          </a:p>
          <a:p>
            <a:pPr>
              <a:lnSpc>
                <a:spcPct val="170000"/>
              </a:lnSpc>
            </a:pPr>
            <a:r>
              <a:rPr lang="en-US" sz="8000" dirty="0">
                <a:latin typeface="Calibri" panose="020F0502020204030204" pitchFamily="34" charset="0"/>
              </a:rPr>
              <a:t>Take ‘snapshots’ of your files</a:t>
            </a:r>
          </a:p>
          <a:p>
            <a:pPr>
              <a:lnSpc>
                <a:spcPct val="170000"/>
              </a:lnSpc>
            </a:pPr>
            <a:r>
              <a:rPr lang="en-US" sz="8000" dirty="0">
                <a:latin typeface="Calibri" panose="020F0502020204030204" pitchFamily="34" charset="0"/>
              </a:rPr>
              <a:t>Decide when to take a snapshot by making a ‘ commit’</a:t>
            </a:r>
          </a:p>
          <a:p>
            <a:pPr>
              <a:lnSpc>
                <a:spcPct val="170000"/>
              </a:lnSpc>
            </a:pPr>
            <a:r>
              <a:rPr lang="en-US" sz="8000" dirty="0">
                <a:latin typeface="Calibri" panose="020F0502020204030204" pitchFamily="34" charset="0"/>
              </a:rPr>
              <a:t>Visit any snapshot/commit at any time</a:t>
            </a:r>
          </a:p>
          <a:p>
            <a:pPr>
              <a:lnSpc>
                <a:spcPct val="170000"/>
              </a:lnSpc>
            </a:pPr>
            <a:r>
              <a:rPr lang="en-US" sz="8000" dirty="0">
                <a:latin typeface="Calibri" panose="020F0502020204030204" pitchFamily="34" charset="0"/>
              </a:rPr>
              <a:t> Stage files before committing</a:t>
            </a:r>
          </a:p>
          <a:p>
            <a:endParaRPr lang="fr-CA" dirty="0"/>
          </a:p>
        </p:txBody>
      </p:sp>
    </p:spTree>
    <p:extLst>
      <p:ext uri="{BB962C8B-B14F-4D97-AF65-F5344CB8AC3E}">
        <p14:creationId xmlns:p14="http://schemas.microsoft.com/office/powerpoint/2010/main" val="666254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E0364E-A844-4999-AFB3-B25DFB71DBBC}"/>
              </a:ext>
            </a:extLst>
          </p:cNvPr>
          <p:cNvSpPr>
            <a:spLocks noGrp="1"/>
          </p:cNvSpPr>
          <p:nvPr>
            <p:ph type="title"/>
          </p:nvPr>
        </p:nvSpPr>
        <p:spPr>
          <a:xfrm>
            <a:off x="1279338" y="35860"/>
            <a:ext cx="9404723" cy="680420"/>
          </a:xfrm>
        </p:spPr>
        <p:txBody>
          <a:bodyPr/>
          <a:lstStyle/>
          <a:p>
            <a:pPr algn="ctr"/>
            <a:r>
              <a:rPr lang="fr-CA" sz="4400" dirty="0">
                <a:latin typeface="Calibri" panose="020F0502020204030204" pitchFamily="34" charset="0"/>
              </a:rPr>
              <a:t>Git: listing remote repositories</a:t>
            </a:r>
          </a:p>
        </p:txBody>
      </p:sp>
      <p:sp>
        <p:nvSpPr>
          <p:cNvPr id="3" name="Espace réservé du contenu 2">
            <a:extLst>
              <a:ext uri="{FF2B5EF4-FFF2-40B4-BE49-F238E27FC236}">
                <a16:creationId xmlns:a16="http://schemas.microsoft.com/office/drawing/2014/main" id="{CB39680A-5DCE-4EB5-AC66-36BDE141F561}"/>
              </a:ext>
            </a:extLst>
          </p:cNvPr>
          <p:cNvSpPr>
            <a:spLocks noGrp="1"/>
          </p:cNvSpPr>
          <p:nvPr>
            <p:ph idx="1"/>
          </p:nvPr>
        </p:nvSpPr>
        <p:spPr>
          <a:xfrm>
            <a:off x="586740" y="883920"/>
            <a:ext cx="11018520" cy="5938220"/>
          </a:xfrm>
        </p:spPr>
        <p:txBody>
          <a:bodyPr>
            <a:normAutofit lnSpcReduction="10000"/>
          </a:bodyPr>
          <a:lstStyle/>
          <a:p>
            <a:pPr marL="0" indent="0">
              <a:buNone/>
            </a:pPr>
            <a:r>
              <a:rPr lang="en-US" sz="3200" dirty="0">
                <a:latin typeface="Calibri" panose="020F0502020204030204" pitchFamily="34" charset="0"/>
              </a:rPr>
              <a:t>Now that you've added a remote repository, you can view the list of repositories by running the following command:</a:t>
            </a:r>
          </a:p>
          <a:p>
            <a:endParaRPr lang="en-US" sz="3200" dirty="0">
              <a:latin typeface="Calibri" panose="020F0502020204030204" pitchFamily="34" charset="0"/>
            </a:endParaRPr>
          </a:p>
          <a:p>
            <a:pPr marL="0" indent="0">
              <a:buNone/>
            </a:pPr>
            <a:r>
              <a:rPr lang="en-US" sz="3200" dirty="0">
                <a:latin typeface="Calibri" panose="020F0502020204030204" pitchFamily="34" charset="0"/>
              </a:rPr>
              <a:t>	</a:t>
            </a:r>
            <a:r>
              <a:rPr lang="en-US" sz="3200" dirty="0">
                <a:solidFill>
                  <a:srgbClr val="00B0F0"/>
                </a:solidFill>
                <a:latin typeface="Calibri" panose="020F0502020204030204" pitchFamily="34" charset="0"/>
              </a:rPr>
              <a:t>$ git remote –v</a:t>
            </a:r>
          </a:p>
          <a:p>
            <a:pPr marL="0" indent="0">
              <a:buNone/>
            </a:pPr>
            <a:endParaRPr lang="en-US" sz="3200" dirty="0">
              <a:solidFill>
                <a:srgbClr val="00B0F0"/>
              </a:solidFill>
              <a:latin typeface="Calibri" panose="020F0502020204030204" pitchFamily="34" charset="0"/>
            </a:endParaRPr>
          </a:p>
          <a:p>
            <a:pPr marL="0" indent="0">
              <a:buNone/>
            </a:pPr>
            <a:r>
              <a:rPr lang="en-US" sz="3200" dirty="0">
                <a:latin typeface="Calibri" panose="020F0502020204030204" pitchFamily="34" charset="0"/>
              </a:rPr>
              <a:t>The </a:t>
            </a:r>
            <a:r>
              <a:rPr lang="en-US" sz="3200" dirty="0">
                <a:solidFill>
                  <a:srgbClr val="92D050"/>
                </a:solidFill>
                <a:latin typeface="Calibri" panose="020F0502020204030204" pitchFamily="34" charset="0"/>
              </a:rPr>
              <a:t>"-v" </a:t>
            </a:r>
            <a:r>
              <a:rPr lang="en-US" sz="3200" dirty="0">
                <a:latin typeface="Calibri" panose="020F0502020204030204" pitchFamily="34" charset="0"/>
              </a:rPr>
              <a:t>option will list all remote repositories you've connected to.</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This is what we've got:</a:t>
            </a:r>
            <a:endParaRPr lang="en-US" sz="3200" dirty="0">
              <a:solidFill>
                <a:srgbClr val="00B0F0"/>
              </a:solidFill>
              <a:latin typeface="Calibri" panose="020F0502020204030204" pitchFamily="34" charset="0"/>
            </a:endParaRPr>
          </a:p>
          <a:p>
            <a:r>
              <a:rPr lang="en-US" sz="3200" dirty="0">
                <a:latin typeface="Calibri" panose="020F0502020204030204" pitchFamily="34" charset="0"/>
              </a:rPr>
              <a:t>origin	https://github.com/YourName/some-app.git </a:t>
            </a:r>
            <a:r>
              <a:rPr lang="en-US" sz="3200" dirty="0">
                <a:solidFill>
                  <a:srgbClr val="92D050"/>
                </a:solidFill>
                <a:latin typeface="Calibri" panose="020F0502020204030204" pitchFamily="34" charset="0"/>
              </a:rPr>
              <a:t>(fetch)</a:t>
            </a:r>
          </a:p>
          <a:p>
            <a:r>
              <a:rPr lang="en-US" sz="3200" dirty="0">
                <a:latin typeface="Calibri" panose="020F0502020204030204" pitchFamily="34" charset="0"/>
              </a:rPr>
              <a:t>origin	https://github.com/YourName/some-app.git </a:t>
            </a:r>
            <a:r>
              <a:rPr lang="en-US" sz="3200" dirty="0">
                <a:solidFill>
                  <a:srgbClr val="92D050"/>
                </a:solidFill>
                <a:latin typeface="Calibri" panose="020F0502020204030204" pitchFamily="34" charset="0"/>
              </a:rPr>
              <a:t>(push)</a:t>
            </a:r>
          </a:p>
          <a:p>
            <a:pPr marL="0" indent="0">
              <a:buNone/>
            </a:pPr>
            <a:endParaRPr lang="fr-CA" sz="3200" dirty="0">
              <a:solidFill>
                <a:srgbClr val="00B0F0"/>
              </a:solidFill>
              <a:latin typeface="Calibri" panose="020F0502020204030204" pitchFamily="34" charset="0"/>
            </a:endParaRPr>
          </a:p>
        </p:txBody>
      </p:sp>
    </p:spTree>
    <p:extLst>
      <p:ext uri="{BB962C8B-B14F-4D97-AF65-F5344CB8AC3E}">
        <p14:creationId xmlns:p14="http://schemas.microsoft.com/office/powerpoint/2010/main" val="359883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80C5FF-AFBE-4762-B223-3FABE3743F3B}"/>
              </a:ext>
            </a:extLst>
          </p:cNvPr>
          <p:cNvSpPr>
            <a:spLocks noGrp="1"/>
          </p:cNvSpPr>
          <p:nvPr>
            <p:ph type="title"/>
          </p:nvPr>
        </p:nvSpPr>
        <p:spPr>
          <a:xfrm>
            <a:off x="828991" y="211120"/>
            <a:ext cx="9404723" cy="796962"/>
          </a:xfrm>
        </p:spPr>
        <p:txBody>
          <a:bodyPr/>
          <a:lstStyle/>
          <a:p>
            <a:pPr algn="ctr"/>
            <a:r>
              <a:rPr lang="fr-CA" sz="4400" dirty="0">
                <a:latin typeface="Calibri" panose="020F0502020204030204" pitchFamily="34" charset="0"/>
              </a:rPr>
              <a:t>Git: cloning a remote repository</a:t>
            </a:r>
          </a:p>
        </p:txBody>
      </p:sp>
      <p:sp>
        <p:nvSpPr>
          <p:cNvPr id="3" name="Espace réservé du contenu 2">
            <a:extLst>
              <a:ext uri="{FF2B5EF4-FFF2-40B4-BE49-F238E27FC236}">
                <a16:creationId xmlns:a16="http://schemas.microsoft.com/office/drawing/2014/main" id="{7472842E-90CF-4BF7-BB9A-06F0EF4E5CD7}"/>
              </a:ext>
            </a:extLst>
          </p:cNvPr>
          <p:cNvSpPr>
            <a:spLocks noGrp="1"/>
          </p:cNvSpPr>
          <p:nvPr>
            <p:ph idx="1"/>
          </p:nvPr>
        </p:nvSpPr>
        <p:spPr>
          <a:xfrm>
            <a:off x="487681" y="1295400"/>
            <a:ext cx="10972800" cy="4937759"/>
          </a:xfrm>
        </p:spPr>
        <p:txBody>
          <a:bodyPr>
            <a:normAutofit/>
          </a:bodyPr>
          <a:lstStyle/>
          <a:p>
            <a:pPr marL="0" indent="0">
              <a:buNone/>
            </a:pPr>
            <a:r>
              <a:rPr lang="en-US" sz="3200" dirty="0">
                <a:latin typeface="Calibri" panose="020F0502020204030204" pitchFamily="34" charset="0"/>
              </a:rPr>
              <a:t>What "git clone" does is it copies the entire project to a directory on your computer. The directory will be created automatically and will have the same project name as the remote repository.</a:t>
            </a:r>
          </a:p>
          <a:p>
            <a:endParaRPr lang="en-US" sz="3200" dirty="0">
              <a:latin typeface="Calibri" panose="020F0502020204030204" pitchFamily="34" charset="0"/>
            </a:endParaRPr>
          </a:p>
          <a:p>
            <a:pPr marL="0" indent="0">
              <a:buNone/>
            </a:pPr>
            <a:r>
              <a:rPr lang="en-US" sz="3200" dirty="0">
                <a:latin typeface="Calibri" panose="020F0502020204030204" pitchFamily="34" charset="0"/>
              </a:rPr>
              <a:t>	</a:t>
            </a:r>
            <a:r>
              <a:rPr lang="en-US" sz="3200" dirty="0">
                <a:solidFill>
                  <a:srgbClr val="00B0F0"/>
                </a:solidFill>
                <a:latin typeface="Calibri" panose="020F0502020204030204" pitchFamily="34" charset="0"/>
              </a:rPr>
              <a:t>$ git clone </a:t>
            </a:r>
            <a:r>
              <a:rPr lang="en-US" sz="3200" dirty="0" err="1">
                <a:solidFill>
                  <a:srgbClr val="00B0F0"/>
                </a:solidFill>
                <a:latin typeface="Calibri" panose="020F0502020204030204" pitchFamily="34" charset="0"/>
              </a:rPr>
              <a:t>git@github.com:YourUsername</a:t>
            </a:r>
            <a:r>
              <a:rPr lang="en-US" sz="3200" dirty="0">
                <a:solidFill>
                  <a:srgbClr val="00B0F0"/>
                </a:solidFill>
                <a:latin typeface="Calibri" panose="020F0502020204030204" pitchFamily="34" charset="0"/>
              </a:rPr>
              <a:t>/your-</a:t>
            </a:r>
            <a:r>
              <a:rPr lang="en-US" sz="3200" dirty="0" err="1">
                <a:solidFill>
                  <a:srgbClr val="00B0F0"/>
                </a:solidFill>
                <a:latin typeface="Calibri" panose="020F0502020204030204" pitchFamily="34" charset="0"/>
              </a:rPr>
              <a:t>app.git</a:t>
            </a:r>
            <a:r>
              <a:rPr lang="en-US" sz="3200" dirty="0">
                <a:solidFill>
                  <a:srgbClr val="00B0F0"/>
                </a:solidFill>
                <a:latin typeface="Calibri" panose="020F0502020204030204" pitchFamily="34" charset="0"/>
              </a:rPr>
              <a:t> this-name-is-much-better</a:t>
            </a:r>
            <a:endParaRPr lang="fr-CA" sz="3200" dirty="0">
              <a:solidFill>
                <a:srgbClr val="00B0F0"/>
              </a:solidFill>
              <a:latin typeface="Calibri" panose="020F0502020204030204" pitchFamily="34" charset="0"/>
            </a:endParaRPr>
          </a:p>
        </p:txBody>
      </p:sp>
    </p:spTree>
    <p:extLst>
      <p:ext uri="{BB962C8B-B14F-4D97-AF65-F5344CB8AC3E}">
        <p14:creationId xmlns:p14="http://schemas.microsoft.com/office/powerpoint/2010/main" val="3073645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47EC36-A066-45DC-92F3-1BF0991007E0}"/>
              </a:ext>
            </a:extLst>
          </p:cNvPr>
          <p:cNvSpPr>
            <a:spLocks noGrp="1"/>
          </p:cNvSpPr>
          <p:nvPr>
            <p:ph type="title"/>
          </p:nvPr>
        </p:nvSpPr>
        <p:spPr>
          <a:xfrm>
            <a:off x="798511" y="391758"/>
            <a:ext cx="9823769" cy="857922"/>
          </a:xfrm>
        </p:spPr>
        <p:txBody>
          <a:bodyPr/>
          <a:lstStyle/>
          <a:p>
            <a:pPr algn="ctr"/>
            <a:r>
              <a:rPr lang="fr-CA" sz="4400" dirty="0">
                <a:latin typeface="Calibri" panose="020F0502020204030204" pitchFamily="34" charset="0"/>
              </a:rPr>
              <a:t>Git: pulling from a remote repository</a:t>
            </a:r>
          </a:p>
        </p:txBody>
      </p:sp>
      <p:sp>
        <p:nvSpPr>
          <p:cNvPr id="3" name="Espace réservé du contenu 2">
            <a:extLst>
              <a:ext uri="{FF2B5EF4-FFF2-40B4-BE49-F238E27FC236}">
                <a16:creationId xmlns:a16="http://schemas.microsoft.com/office/drawing/2014/main" id="{570D9370-DA4B-4342-87E1-97E43F1CB4F6}"/>
              </a:ext>
            </a:extLst>
          </p:cNvPr>
          <p:cNvSpPr>
            <a:spLocks noGrp="1"/>
          </p:cNvSpPr>
          <p:nvPr>
            <p:ph idx="1"/>
          </p:nvPr>
        </p:nvSpPr>
        <p:spPr>
          <a:xfrm>
            <a:off x="487680" y="1417320"/>
            <a:ext cx="11094719" cy="5196840"/>
          </a:xfrm>
        </p:spPr>
        <p:txBody>
          <a:bodyPr>
            <a:normAutofit/>
          </a:bodyPr>
          <a:lstStyle/>
          <a:p>
            <a:pPr marL="0" indent="0">
              <a:buNone/>
            </a:pPr>
            <a:r>
              <a:rPr lang="en-US" sz="3200" dirty="0">
                <a:latin typeface="Calibri" panose="020F0502020204030204" pitchFamily="34" charset="0"/>
              </a:rPr>
              <a:t>When you run the "pull" command, Git will:</a:t>
            </a:r>
          </a:p>
          <a:p>
            <a:r>
              <a:rPr lang="en-US" sz="3200" dirty="0">
                <a:latin typeface="Calibri" panose="020F0502020204030204" pitchFamily="34" charset="0"/>
              </a:rPr>
              <a:t>Pull changes in the current branch made by other developers; and</a:t>
            </a:r>
          </a:p>
          <a:p>
            <a:r>
              <a:rPr lang="en-US" sz="3200" dirty="0">
                <a:latin typeface="Calibri" panose="020F0502020204030204" pitchFamily="34" charset="0"/>
              </a:rPr>
              <a:t>Synchronize your local repository with the remote repository.</a:t>
            </a:r>
          </a:p>
          <a:p>
            <a:endParaRPr lang="fr-CA" sz="3200" dirty="0">
              <a:latin typeface="Calibri" panose="020F0502020204030204" pitchFamily="34" charset="0"/>
            </a:endParaRPr>
          </a:p>
          <a:p>
            <a:pPr marL="0" indent="0">
              <a:buNone/>
            </a:pPr>
            <a:r>
              <a:rPr lang="fr-CA" dirty="0"/>
              <a:t>	</a:t>
            </a:r>
            <a:r>
              <a:rPr lang="fr-CA" sz="3200" dirty="0">
                <a:solidFill>
                  <a:srgbClr val="00B0F0"/>
                </a:solidFill>
                <a:latin typeface="Calibri" panose="020F0502020204030204" pitchFamily="34" charset="0"/>
              </a:rPr>
              <a:t>$ git pull</a:t>
            </a:r>
          </a:p>
          <a:p>
            <a:pPr marL="0" indent="0">
              <a:buNone/>
            </a:pPr>
            <a:endParaRPr lang="fr-CA" sz="3200" dirty="0">
              <a:solidFill>
                <a:srgbClr val="00B0F0"/>
              </a:solidFill>
              <a:latin typeface="Calibri" panose="020F0502020204030204" pitchFamily="34" charset="0"/>
            </a:endParaRPr>
          </a:p>
          <a:p>
            <a:r>
              <a:rPr lang="en-US" sz="3200" dirty="0">
                <a:latin typeface="Calibri" panose="020F0502020204030204" pitchFamily="34" charset="0"/>
              </a:rPr>
              <a:t>Running "git pull" is enough to update your local repository.</a:t>
            </a:r>
            <a:endParaRPr lang="fr-CA" sz="3200" dirty="0">
              <a:solidFill>
                <a:srgbClr val="00B0F0"/>
              </a:solidFill>
              <a:latin typeface="Calibri" panose="020F0502020204030204" pitchFamily="34" charset="0"/>
            </a:endParaRPr>
          </a:p>
        </p:txBody>
      </p:sp>
    </p:spTree>
    <p:extLst>
      <p:ext uri="{BB962C8B-B14F-4D97-AF65-F5344CB8AC3E}">
        <p14:creationId xmlns:p14="http://schemas.microsoft.com/office/powerpoint/2010/main" val="4031485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3D8B52-0BFF-4F15-9F29-858338FEBBC5}"/>
              </a:ext>
            </a:extLst>
          </p:cNvPr>
          <p:cNvSpPr>
            <a:spLocks noGrp="1"/>
          </p:cNvSpPr>
          <p:nvPr>
            <p:ph type="title"/>
          </p:nvPr>
        </p:nvSpPr>
        <p:spPr>
          <a:xfrm>
            <a:off x="1225231" y="249220"/>
            <a:ext cx="9404723" cy="720762"/>
          </a:xfrm>
        </p:spPr>
        <p:txBody>
          <a:bodyPr/>
          <a:lstStyle/>
          <a:p>
            <a:pPr algn="ctr"/>
            <a:r>
              <a:rPr lang="en-US" sz="4400" dirty="0">
                <a:latin typeface="Calibri" panose="020F0502020204030204" pitchFamily="34" charset="0"/>
              </a:rPr>
              <a:t>Git: Working with Branches</a:t>
            </a:r>
            <a:br>
              <a:rPr lang="en-US" sz="4400" dirty="0">
                <a:latin typeface="Calibri" panose="020F0502020204030204" pitchFamily="34" charset="0"/>
              </a:rPr>
            </a:br>
            <a:endParaRPr lang="fr-CA" sz="4400" dirty="0">
              <a:latin typeface="Calibri" panose="020F0502020204030204" pitchFamily="34" charset="0"/>
            </a:endParaRPr>
          </a:p>
        </p:txBody>
      </p:sp>
      <p:sp>
        <p:nvSpPr>
          <p:cNvPr id="3" name="Espace réservé du contenu 2">
            <a:extLst>
              <a:ext uri="{FF2B5EF4-FFF2-40B4-BE49-F238E27FC236}">
                <a16:creationId xmlns:a16="http://schemas.microsoft.com/office/drawing/2014/main" id="{CBDF2503-B0FE-4505-A7D4-29074355468A}"/>
              </a:ext>
            </a:extLst>
          </p:cNvPr>
          <p:cNvSpPr>
            <a:spLocks noGrp="1"/>
          </p:cNvSpPr>
          <p:nvPr>
            <p:ph idx="1"/>
          </p:nvPr>
        </p:nvSpPr>
        <p:spPr>
          <a:xfrm>
            <a:off x="731520" y="1752600"/>
            <a:ext cx="10881360" cy="4495799"/>
          </a:xfrm>
        </p:spPr>
        <p:txBody>
          <a:bodyPr>
            <a:normAutofit/>
          </a:bodyPr>
          <a:lstStyle/>
          <a:p>
            <a:r>
              <a:rPr lang="fr-CA" sz="3200" dirty="0">
                <a:solidFill>
                  <a:srgbClr val="00B0F0"/>
                </a:solidFill>
                <a:latin typeface="Calibri" panose="020F0502020204030204" pitchFamily="34" charset="0"/>
              </a:rPr>
              <a:t>$ git branch</a:t>
            </a:r>
          </a:p>
          <a:p>
            <a:r>
              <a:rPr lang="fr-CA" sz="3200" dirty="0">
                <a:solidFill>
                  <a:srgbClr val="00B0F0"/>
                </a:solidFill>
                <a:latin typeface="Calibri" panose="020F0502020204030204" pitchFamily="34" charset="0"/>
              </a:rPr>
              <a:t>$ git branch &lt;branch-name&gt;</a:t>
            </a:r>
          </a:p>
          <a:p>
            <a:r>
              <a:rPr lang="fr-CA" sz="3200" dirty="0">
                <a:solidFill>
                  <a:srgbClr val="00B0F0"/>
                </a:solidFill>
                <a:latin typeface="Calibri" panose="020F0502020204030204" pitchFamily="34" charset="0"/>
              </a:rPr>
              <a:t>$ git checkout &lt;branch-name&gt;/git checkout &lt;branch-name&gt;</a:t>
            </a:r>
          </a:p>
          <a:p>
            <a:r>
              <a:rPr lang="fr-CA" sz="3200" dirty="0">
                <a:solidFill>
                  <a:srgbClr val="00B0F0"/>
                </a:solidFill>
                <a:latin typeface="Calibri" panose="020F0502020204030204" pitchFamily="34" charset="0"/>
              </a:rPr>
              <a:t>$ git merge &lt;branch-name&gt;</a:t>
            </a:r>
          </a:p>
          <a:p>
            <a:endParaRPr lang="fr-CA" sz="3200" dirty="0">
              <a:latin typeface="Calibri" panose="020F0502020204030204" pitchFamily="34" charset="0"/>
            </a:endParaRPr>
          </a:p>
        </p:txBody>
      </p:sp>
    </p:spTree>
    <p:extLst>
      <p:ext uri="{BB962C8B-B14F-4D97-AF65-F5344CB8AC3E}">
        <p14:creationId xmlns:p14="http://schemas.microsoft.com/office/powerpoint/2010/main" val="3367497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BF1D9C-150A-4FFE-80E1-FCB879E81EF5}"/>
              </a:ext>
            </a:extLst>
          </p:cNvPr>
          <p:cNvSpPr>
            <a:spLocks noGrp="1"/>
          </p:cNvSpPr>
          <p:nvPr>
            <p:ph type="title"/>
          </p:nvPr>
        </p:nvSpPr>
        <p:spPr>
          <a:xfrm>
            <a:off x="1027112" y="315558"/>
            <a:ext cx="9404723" cy="934122"/>
          </a:xfrm>
        </p:spPr>
        <p:txBody>
          <a:bodyPr/>
          <a:lstStyle/>
          <a:p>
            <a:pPr algn="ctr"/>
            <a:r>
              <a:rPr lang="fr-CA" sz="4400" dirty="0">
                <a:latin typeface="Calibri" panose="020F0502020204030204" pitchFamily="34" charset="0"/>
              </a:rPr>
              <a:t>Git: listing git branches</a:t>
            </a:r>
          </a:p>
        </p:txBody>
      </p:sp>
      <p:sp>
        <p:nvSpPr>
          <p:cNvPr id="3" name="Espace réservé du contenu 2">
            <a:extLst>
              <a:ext uri="{FF2B5EF4-FFF2-40B4-BE49-F238E27FC236}">
                <a16:creationId xmlns:a16="http://schemas.microsoft.com/office/drawing/2014/main" id="{AB6BD478-441C-4E5C-89A2-1964C8FDCE37}"/>
              </a:ext>
            </a:extLst>
          </p:cNvPr>
          <p:cNvSpPr>
            <a:spLocks noGrp="1"/>
          </p:cNvSpPr>
          <p:nvPr>
            <p:ph idx="1"/>
          </p:nvPr>
        </p:nvSpPr>
        <p:spPr>
          <a:xfrm>
            <a:off x="1103312" y="1554480"/>
            <a:ext cx="9778048" cy="4693919"/>
          </a:xfrm>
        </p:spPr>
        <p:txBody>
          <a:bodyPr>
            <a:normAutofit/>
          </a:bodyPr>
          <a:lstStyle/>
          <a:p>
            <a:pPr marL="0" indent="0">
              <a:buNone/>
            </a:pPr>
            <a:r>
              <a:rPr lang="en-US" sz="3200" dirty="0">
                <a:latin typeface="Calibri" panose="020F0502020204030204" pitchFamily="34" charset="0"/>
              </a:rPr>
              <a:t>Let's first see our current branches:</a:t>
            </a:r>
          </a:p>
          <a:p>
            <a:endParaRPr lang="en-US" sz="3200" dirty="0">
              <a:latin typeface="Calibri" panose="020F0502020204030204" pitchFamily="34" charset="0"/>
            </a:endParaRPr>
          </a:p>
          <a:p>
            <a:pPr marL="0" indent="0">
              <a:buNone/>
            </a:pPr>
            <a:r>
              <a:rPr lang="en-US" sz="3200" dirty="0">
                <a:latin typeface="Calibri" panose="020F0502020204030204" pitchFamily="34" charset="0"/>
              </a:rPr>
              <a:t>	</a:t>
            </a:r>
            <a:r>
              <a:rPr lang="en-US" sz="3200" dirty="0">
                <a:solidFill>
                  <a:srgbClr val="00B0F0"/>
                </a:solidFill>
                <a:latin typeface="Calibri" panose="020F0502020204030204" pitchFamily="34" charset="0"/>
              </a:rPr>
              <a:t>$ git branch</a:t>
            </a:r>
          </a:p>
          <a:p>
            <a:endParaRPr lang="en-US" sz="3200" dirty="0">
              <a:latin typeface="Calibri" panose="020F0502020204030204" pitchFamily="34" charset="0"/>
            </a:endParaRPr>
          </a:p>
          <a:p>
            <a:r>
              <a:rPr lang="en-US" sz="3200" dirty="0">
                <a:latin typeface="Calibri" panose="020F0502020204030204" pitchFamily="34" charset="0"/>
              </a:rPr>
              <a:t>The command, "branch", will ask Git to list all branches</a:t>
            </a:r>
            <a:endParaRPr lang="fr-CA" sz="3200" dirty="0">
              <a:latin typeface="Calibri" panose="020F0502020204030204" pitchFamily="34" charset="0"/>
            </a:endParaRPr>
          </a:p>
        </p:txBody>
      </p:sp>
    </p:spTree>
    <p:extLst>
      <p:ext uri="{BB962C8B-B14F-4D97-AF65-F5344CB8AC3E}">
        <p14:creationId xmlns:p14="http://schemas.microsoft.com/office/powerpoint/2010/main" val="465943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1D4B21-4B04-4EF7-88A8-0B9DA88EE269}"/>
              </a:ext>
            </a:extLst>
          </p:cNvPr>
          <p:cNvSpPr>
            <a:spLocks noGrp="1"/>
          </p:cNvSpPr>
          <p:nvPr>
            <p:ph type="title"/>
          </p:nvPr>
        </p:nvSpPr>
        <p:spPr>
          <a:xfrm>
            <a:off x="1393638" y="391758"/>
            <a:ext cx="9404723" cy="827442"/>
          </a:xfrm>
        </p:spPr>
        <p:txBody>
          <a:bodyPr/>
          <a:lstStyle/>
          <a:p>
            <a:pPr algn="ctr"/>
            <a:r>
              <a:rPr lang="fr-CA" sz="4400" dirty="0">
                <a:latin typeface="Calibri" panose="020F0502020204030204" pitchFamily="34" charset="0"/>
              </a:rPr>
              <a:t>Git: create new branch</a:t>
            </a:r>
          </a:p>
        </p:txBody>
      </p:sp>
      <p:sp>
        <p:nvSpPr>
          <p:cNvPr id="3" name="Espace réservé du contenu 2">
            <a:extLst>
              <a:ext uri="{FF2B5EF4-FFF2-40B4-BE49-F238E27FC236}">
                <a16:creationId xmlns:a16="http://schemas.microsoft.com/office/drawing/2014/main" id="{10FCFA4E-6472-45D3-968C-255DFD67C755}"/>
              </a:ext>
            </a:extLst>
          </p:cNvPr>
          <p:cNvSpPr>
            <a:spLocks noGrp="1"/>
          </p:cNvSpPr>
          <p:nvPr>
            <p:ph idx="1"/>
          </p:nvPr>
        </p:nvSpPr>
        <p:spPr>
          <a:xfrm>
            <a:off x="944880" y="1447800"/>
            <a:ext cx="10119360" cy="4800599"/>
          </a:xfrm>
        </p:spPr>
        <p:txBody>
          <a:bodyPr>
            <a:normAutofit/>
          </a:bodyPr>
          <a:lstStyle/>
          <a:p>
            <a:pPr marL="0" indent="0">
              <a:buNone/>
            </a:pPr>
            <a:r>
              <a:rPr lang="en-US" sz="3200" dirty="0">
                <a:latin typeface="Calibri" panose="020F0502020204030204" pitchFamily="34" charset="0"/>
              </a:rPr>
              <a:t>Let's say we want to add a user profile feature. </a:t>
            </a:r>
          </a:p>
          <a:p>
            <a:pPr marL="0" indent="0">
              <a:buNone/>
            </a:pPr>
            <a:r>
              <a:rPr lang="en-US" sz="3200" dirty="0">
                <a:latin typeface="Calibri" panose="020F0502020204030204" pitchFamily="34" charset="0"/>
              </a:rPr>
              <a:t>To create this feature, we need to create a new branch:</a:t>
            </a:r>
          </a:p>
          <a:p>
            <a:endParaRPr lang="en-US" sz="3200" dirty="0">
              <a:latin typeface="Calibri" panose="020F0502020204030204" pitchFamily="34" charset="0"/>
            </a:endParaRPr>
          </a:p>
          <a:p>
            <a:pPr marL="0" indent="0">
              <a:buNone/>
            </a:pPr>
            <a:r>
              <a:rPr lang="en-US" sz="3200" dirty="0">
                <a:latin typeface="Calibri" panose="020F0502020204030204" pitchFamily="34" charset="0"/>
              </a:rPr>
              <a:t>	</a:t>
            </a:r>
            <a:r>
              <a:rPr lang="en-US" sz="3200" dirty="0">
                <a:solidFill>
                  <a:srgbClr val="00B0F0"/>
                </a:solidFill>
                <a:latin typeface="Calibri" panose="020F0502020204030204" pitchFamily="34" charset="0"/>
              </a:rPr>
              <a:t>$ git branch user-profile</a:t>
            </a:r>
          </a:p>
          <a:p>
            <a:endParaRPr lang="en-US" sz="3200" dirty="0">
              <a:latin typeface="Calibri" panose="020F0502020204030204" pitchFamily="34" charset="0"/>
            </a:endParaRPr>
          </a:p>
          <a:p>
            <a:r>
              <a:rPr lang="en-US" sz="3200" dirty="0">
                <a:latin typeface="Calibri" panose="020F0502020204030204" pitchFamily="34" charset="0"/>
              </a:rPr>
              <a:t>Again, the "branch" command creates a new branch with the name we gave it: "</a:t>
            </a:r>
            <a:r>
              <a:rPr lang="en-US" sz="3200" dirty="0">
                <a:solidFill>
                  <a:srgbClr val="92D050"/>
                </a:solidFill>
                <a:latin typeface="Calibri" panose="020F0502020204030204" pitchFamily="34" charset="0"/>
              </a:rPr>
              <a:t>user-profile</a:t>
            </a:r>
            <a:r>
              <a:rPr lang="en-US" sz="3200" dirty="0">
                <a:latin typeface="Calibri" panose="020F0502020204030204" pitchFamily="34" charset="0"/>
              </a:rPr>
              <a:t>".</a:t>
            </a:r>
            <a:endParaRPr lang="fr-CA" sz="3200" dirty="0">
              <a:latin typeface="Calibri" panose="020F0502020204030204" pitchFamily="34" charset="0"/>
            </a:endParaRPr>
          </a:p>
        </p:txBody>
      </p:sp>
    </p:spTree>
    <p:extLst>
      <p:ext uri="{BB962C8B-B14F-4D97-AF65-F5344CB8AC3E}">
        <p14:creationId xmlns:p14="http://schemas.microsoft.com/office/powerpoint/2010/main" val="3907609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A735B-38F5-49D2-A1DB-F6C06275A42F}"/>
              </a:ext>
            </a:extLst>
          </p:cNvPr>
          <p:cNvSpPr>
            <a:spLocks noGrp="1"/>
          </p:cNvSpPr>
          <p:nvPr>
            <p:ph type="title"/>
          </p:nvPr>
        </p:nvSpPr>
        <p:spPr>
          <a:xfrm>
            <a:off x="1103312" y="233980"/>
            <a:ext cx="9404723" cy="751242"/>
          </a:xfrm>
        </p:spPr>
        <p:txBody>
          <a:bodyPr/>
          <a:lstStyle/>
          <a:p>
            <a:pPr algn="ctr"/>
            <a:r>
              <a:rPr lang="fr-CA" sz="4000" dirty="0">
                <a:latin typeface="Calibri" panose="020F0502020204030204" pitchFamily="34" charset="0"/>
              </a:rPr>
              <a:t>Git: create new branch (continues)</a:t>
            </a:r>
            <a:endParaRPr lang="fr-CA" dirty="0"/>
          </a:p>
        </p:txBody>
      </p:sp>
      <p:sp>
        <p:nvSpPr>
          <p:cNvPr id="3" name="Espace réservé du contenu 2">
            <a:extLst>
              <a:ext uri="{FF2B5EF4-FFF2-40B4-BE49-F238E27FC236}">
                <a16:creationId xmlns:a16="http://schemas.microsoft.com/office/drawing/2014/main" id="{31861019-EF71-4E62-949C-0F77B9934418}"/>
              </a:ext>
            </a:extLst>
          </p:cNvPr>
          <p:cNvSpPr>
            <a:spLocks noGrp="1"/>
          </p:cNvSpPr>
          <p:nvPr>
            <p:ph idx="1"/>
          </p:nvPr>
        </p:nvSpPr>
        <p:spPr>
          <a:xfrm>
            <a:off x="1103312" y="1371600"/>
            <a:ext cx="9808528" cy="4876799"/>
          </a:xfrm>
        </p:spPr>
        <p:txBody>
          <a:bodyPr>
            <a:normAutofit/>
          </a:bodyPr>
          <a:lstStyle/>
          <a:p>
            <a:r>
              <a:rPr lang="en-US" sz="3200" dirty="0">
                <a:latin typeface="Calibri" panose="020F0502020204030204" pitchFamily="34" charset="0"/>
              </a:rPr>
              <a:t>Let's run the "git branch" command once more:</a:t>
            </a:r>
          </a:p>
          <a:p>
            <a:endParaRPr lang="en-US" sz="3200" dirty="0">
              <a:latin typeface="Calibri" panose="020F0502020204030204" pitchFamily="34" charset="0"/>
            </a:endParaRPr>
          </a:p>
          <a:p>
            <a:pPr marL="0" indent="0">
              <a:buNone/>
            </a:pPr>
            <a:r>
              <a:rPr lang="en-US" sz="3200" dirty="0">
                <a:latin typeface="Calibri" panose="020F0502020204030204" pitchFamily="34" charset="0"/>
              </a:rPr>
              <a:t>	</a:t>
            </a:r>
            <a:r>
              <a:rPr lang="en-US" sz="3200" dirty="0">
                <a:solidFill>
                  <a:srgbClr val="00B0F0"/>
                </a:solidFill>
                <a:latin typeface="Calibri" panose="020F0502020204030204" pitchFamily="34" charset="0"/>
              </a:rPr>
              <a:t>$ git branch</a:t>
            </a:r>
          </a:p>
          <a:p>
            <a:pPr marL="0" indent="0">
              <a:buNone/>
            </a:pPr>
            <a:endParaRPr lang="en-US" sz="3200" dirty="0">
              <a:latin typeface="Calibri" panose="020F0502020204030204" pitchFamily="34" charset="0"/>
            </a:endParaRPr>
          </a:p>
          <a:p>
            <a:r>
              <a:rPr lang="en-US" sz="3200" dirty="0">
                <a:latin typeface="Calibri" panose="020F0502020204030204" pitchFamily="34" charset="0"/>
              </a:rPr>
              <a:t>The output will be the following:</a:t>
            </a:r>
          </a:p>
          <a:p>
            <a:pPr marL="0" indent="0">
              <a:buNone/>
            </a:pPr>
            <a:r>
              <a:rPr lang="en-US" sz="3200" dirty="0">
                <a:solidFill>
                  <a:srgbClr val="92D050"/>
                </a:solidFill>
                <a:latin typeface="Calibri" panose="020F0502020204030204" pitchFamily="34" charset="0"/>
              </a:rPr>
              <a:t>*master </a:t>
            </a:r>
            <a:r>
              <a:rPr lang="en-US" sz="3200" dirty="0">
                <a:latin typeface="Calibri" panose="020F0502020204030204" pitchFamily="34" charset="0"/>
              </a:rPr>
              <a:t>(the Asterisk shows the current branch </a:t>
            </a:r>
            <a:r>
              <a:rPr lang="en-US" sz="3200" dirty="0" err="1">
                <a:latin typeface="Calibri" panose="020F0502020204030204" pitchFamily="34" charset="0"/>
              </a:rPr>
              <a:t>your’in</a:t>
            </a:r>
            <a:r>
              <a:rPr lang="en-US" sz="3200" dirty="0">
                <a:latin typeface="Calibri" panose="020F0502020204030204" pitchFamily="34" charset="0"/>
              </a:rPr>
              <a:t>)</a:t>
            </a:r>
          </a:p>
          <a:p>
            <a:pPr marL="0" indent="0">
              <a:buNone/>
            </a:pPr>
            <a:r>
              <a:rPr lang="en-US" sz="3200" dirty="0">
                <a:solidFill>
                  <a:srgbClr val="92D050"/>
                </a:solidFill>
                <a:latin typeface="Calibri" panose="020F0502020204030204" pitchFamily="34" charset="0"/>
              </a:rPr>
              <a:t> user-profile</a:t>
            </a:r>
            <a:endParaRPr lang="fr-CA" sz="3200" dirty="0">
              <a:solidFill>
                <a:srgbClr val="92D050"/>
              </a:solidFill>
              <a:latin typeface="Calibri" panose="020F0502020204030204" pitchFamily="34" charset="0"/>
            </a:endParaRPr>
          </a:p>
        </p:txBody>
      </p:sp>
    </p:spTree>
    <p:extLst>
      <p:ext uri="{BB962C8B-B14F-4D97-AF65-F5344CB8AC3E}">
        <p14:creationId xmlns:p14="http://schemas.microsoft.com/office/powerpoint/2010/main" val="1586409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229408-85DC-40A5-8319-11B73E20731E}"/>
              </a:ext>
            </a:extLst>
          </p:cNvPr>
          <p:cNvSpPr>
            <a:spLocks noGrp="1"/>
          </p:cNvSpPr>
          <p:nvPr>
            <p:ph type="title"/>
          </p:nvPr>
        </p:nvSpPr>
        <p:spPr>
          <a:xfrm>
            <a:off x="1393638" y="203500"/>
            <a:ext cx="9404723" cy="812202"/>
          </a:xfrm>
        </p:spPr>
        <p:txBody>
          <a:bodyPr/>
          <a:lstStyle/>
          <a:p>
            <a:pPr algn="ctr"/>
            <a:r>
              <a:rPr lang="fr-CA" sz="4400" dirty="0">
                <a:latin typeface="Calibri" panose="020F0502020204030204" pitchFamily="34" charset="0"/>
              </a:rPr>
              <a:t>Git: switch between branches</a:t>
            </a:r>
          </a:p>
        </p:txBody>
      </p:sp>
      <p:sp>
        <p:nvSpPr>
          <p:cNvPr id="3" name="Espace réservé du contenu 2">
            <a:extLst>
              <a:ext uri="{FF2B5EF4-FFF2-40B4-BE49-F238E27FC236}">
                <a16:creationId xmlns:a16="http://schemas.microsoft.com/office/drawing/2014/main" id="{8F58A273-7A6A-4ECA-AD9F-5ACD45E2A15F}"/>
              </a:ext>
            </a:extLst>
          </p:cNvPr>
          <p:cNvSpPr>
            <a:spLocks noGrp="1"/>
          </p:cNvSpPr>
          <p:nvPr>
            <p:ph idx="1"/>
          </p:nvPr>
        </p:nvSpPr>
        <p:spPr>
          <a:xfrm>
            <a:off x="548640" y="1264920"/>
            <a:ext cx="11155680" cy="4983479"/>
          </a:xfrm>
        </p:spPr>
        <p:txBody>
          <a:bodyPr>
            <a:normAutofit/>
          </a:bodyPr>
          <a:lstStyle/>
          <a:p>
            <a:pPr marL="0" indent="0">
              <a:buNone/>
            </a:pPr>
            <a:r>
              <a:rPr lang="en-US" sz="3200" dirty="0">
                <a:latin typeface="Calibri" panose="020F0502020204030204" pitchFamily="34" charset="0"/>
              </a:rPr>
              <a:t>For switching branches in Git, you won't use a "switch" command, as you might think. Instead, you'll need to use "checkout":</a:t>
            </a:r>
          </a:p>
          <a:p>
            <a:endParaRPr lang="en-US" sz="3200" dirty="0">
              <a:latin typeface="Calibri" panose="020F0502020204030204" pitchFamily="34" charset="0"/>
            </a:endParaRPr>
          </a:p>
          <a:p>
            <a:pPr marL="0" indent="0">
              <a:buNone/>
            </a:pPr>
            <a:r>
              <a:rPr lang="en-US" sz="3200" dirty="0">
                <a:solidFill>
                  <a:srgbClr val="00B0F0"/>
                </a:solidFill>
                <a:latin typeface="Calibri" panose="020F0502020204030204" pitchFamily="34" charset="0"/>
              </a:rPr>
              <a:t>	$ git checkout user-profile</a:t>
            </a:r>
          </a:p>
          <a:p>
            <a:pPr marL="0" indent="0">
              <a:buNone/>
            </a:pPr>
            <a:endParaRPr lang="en-US" sz="3200" dirty="0">
              <a:solidFill>
                <a:srgbClr val="00B0F0"/>
              </a:solidFill>
              <a:latin typeface="Calibri" panose="020F0502020204030204" pitchFamily="34" charset="0"/>
            </a:endParaRPr>
          </a:p>
          <a:p>
            <a:r>
              <a:rPr lang="en-US" sz="3200" dirty="0">
                <a:latin typeface="Calibri" panose="020F0502020204030204" pitchFamily="34" charset="0"/>
              </a:rPr>
              <a:t>Switched to branch 'user-profile'</a:t>
            </a:r>
            <a:endParaRPr lang="fr-CA" sz="3200" dirty="0">
              <a:latin typeface="Calibri" panose="020F0502020204030204" pitchFamily="34" charset="0"/>
            </a:endParaRPr>
          </a:p>
        </p:txBody>
      </p:sp>
    </p:spTree>
    <p:extLst>
      <p:ext uri="{BB962C8B-B14F-4D97-AF65-F5344CB8AC3E}">
        <p14:creationId xmlns:p14="http://schemas.microsoft.com/office/powerpoint/2010/main" val="523180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005202-09AA-4492-8C61-B0C3800E3B98}"/>
              </a:ext>
            </a:extLst>
          </p:cNvPr>
          <p:cNvSpPr>
            <a:spLocks noGrp="1"/>
          </p:cNvSpPr>
          <p:nvPr>
            <p:ph type="title"/>
          </p:nvPr>
        </p:nvSpPr>
        <p:spPr>
          <a:xfrm>
            <a:off x="1252695" y="269838"/>
            <a:ext cx="9686609" cy="979842"/>
          </a:xfrm>
        </p:spPr>
        <p:txBody>
          <a:bodyPr/>
          <a:lstStyle/>
          <a:p>
            <a:pPr algn="ctr"/>
            <a:r>
              <a:rPr lang="fr-CA" sz="4400" dirty="0">
                <a:latin typeface="Calibri" panose="020F0502020204030204" pitchFamily="34" charset="0"/>
              </a:rPr>
              <a:t>Git: merge branches</a:t>
            </a:r>
          </a:p>
        </p:txBody>
      </p:sp>
      <p:sp>
        <p:nvSpPr>
          <p:cNvPr id="3" name="Espace réservé du contenu 2">
            <a:extLst>
              <a:ext uri="{FF2B5EF4-FFF2-40B4-BE49-F238E27FC236}">
                <a16:creationId xmlns:a16="http://schemas.microsoft.com/office/drawing/2014/main" id="{12AD4BCA-104F-453A-85B5-442957BA363F}"/>
              </a:ext>
            </a:extLst>
          </p:cNvPr>
          <p:cNvSpPr>
            <a:spLocks noGrp="1"/>
          </p:cNvSpPr>
          <p:nvPr>
            <p:ph idx="1"/>
          </p:nvPr>
        </p:nvSpPr>
        <p:spPr>
          <a:xfrm>
            <a:off x="645130" y="1493520"/>
            <a:ext cx="10708670" cy="4754879"/>
          </a:xfrm>
        </p:spPr>
        <p:txBody>
          <a:bodyPr>
            <a:normAutofit/>
          </a:bodyPr>
          <a:lstStyle/>
          <a:p>
            <a:pPr marL="0" indent="0">
              <a:buNone/>
            </a:pPr>
            <a:r>
              <a:rPr lang="en-US" sz="3200" dirty="0">
                <a:latin typeface="Calibri" panose="020F0502020204030204" pitchFamily="34" charset="0"/>
              </a:rPr>
              <a:t>we can merge the user-profile branch using the command "merge":</a:t>
            </a:r>
          </a:p>
          <a:p>
            <a:pPr marL="0" indent="0">
              <a:buNone/>
            </a:pPr>
            <a:endParaRPr lang="en-US" sz="3200" dirty="0">
              <a:latin typeface="Calibri" panose="020F0502020204030204" pitchFamily="34" charset="0"/>
            </a:endParaRPr>
          </a:p>
          <a:p>
            <a:pPr marL="0" indent="0">
              <a:buNone/>
            </a:pPr>
            <a:r>
              <a:rPr lang="en-US" sz="3200" dirty="0">
                <a:solidFill>
                  <a:srgbClr val="00B0F0"/>
                </a:solidFill>
                <a:latin typeface="Calibri" panose="020F0502020204030204" pitchFamily="34" charset="0"/>
              </a:rPr>
              <a:t>	$ git merge user-profile</a:t>
            </a:r>
          </a:p>
          <a:p>
            <a:pPr marL="0" indent="0">
              <a:buNone/>
            </a:pPr>
            <a:endParaRPr lang="en-US" sz="3200" dirty="0">
              <a:solidFill>
                <a:srgbClr val="00B0F0"/>
              </a:solidFill>
              <a:latin typeface="Calibri" panose="020F0502020204030204" pitchFamily="34" charset="0"/>
            </a:endParaRPr>
          </a:p>
          <a:p>
            <a:pPr marL="0" indent="0">
              <a:buNone/>
            </a:pPr>
            <a:r>
              <a:rPr lang="en-US" sz="3200" b="1" dirty="0">
                <a:solidFill>
                  <a:srgbClr val="92D050"/>
                </a:solidFill>
                <a:latin typeface="Calibri" panose="020F0502020204030204" pitchFamily="34" charset="0"/>
              </a:rPr>
              <a:t>Note</a:t>
            </a:r>
            <a:r>
              <a:rPr lang="en-US" sz="3200" dirty="0">
                <a:latin typeface="Calibri" panose="020F0502020204030204" pitchFamily="34" charset="0"/>
              </a:rPr>
              <a:t>: Keep in mind that you're in the main branch and you're merging another branch into the main – </a:t>
            </a:r>
            <a:r>
              <a:rPr lang="en-US" sz="3200" dirty="0">
                <a:solidFill>
                  <a:srgbClr val="FF0000"/>
                </a:solidFill>
                <a:latin typeface="Calibri" panose="020F0502020204030204" pitchFamily="34" charset="0"/>
              </a:rPr>
              <a:t>not vice versa! </a:t>
            </a:r>
          </a:p>
          <a:p>
            <a:endParaRPr lang="en-US" sz="3200" dirty="0">
              <a:latin typeface="Calibri" panose="020F0502020204030204" pitchFamily="34" charset="0"/>
            </a:endParaRPr>
          </a:p>
          <a:p>
            <a:endParaRPr lang="fr-CA" sz="3200" dirty="0">
              <a:latin typeface="Calibri" panose="020F0502020204030204" pitchFamily="34" charset="0"/>
            </a:endParaRPr>
          </a:p>
        </p:txBody>
      </p:sp>
    </p:spTree>
    <p:extLst>
      <p:ext uri="{BB962C8B-B14F-4D97-AF65-F5344CB8AC3E}">
        <p14:creationId xmlns:p14="http://schemas.microsoft.com/office/powerpoint/2010/main" val="1632151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767AAB-C869-4C5F-BF0E-0F4D4790669E}"/>
              </a:ext>
            </a:extLst>
          </p:cNvPr>
          <p:cNvSpPr>
            <a:spLocks noGrp="1"/>
          </p:cNvSpPr>
          <p:nvPr>
            <p:ph type="title"/>
          </p:nvPr>
        </p:nvSpPr>
        <p:spPr>
          <a:xfrm>
            <a:off x="853440" y="152400"/>
            <a:ext cx="10783889" cy="918882"/>
          </a:xfrm>
        </p:spPr>
        <p:txBody>
          <a:bodyPr/>
          <a:lstStyle/>
          <a:p>
            <a:pPr algn="ctr"/>
            <a:r>
              <a:rPr lang="fr-CA" sz="4400" dirty="0">
                <a:latin typeface="Calibri" panose="020F0502020204030204" pitchFamily="34" charset="0"/>
              </a:rPr>
              <a:t>Git: delete branch</a:t>
            </a:r>
          </a:p>
        </p:txBody>
      </p:sp>
      <p:sp>
        <p:nvSpPr>
          <p:cNvPr id="3" name="Espace réservé du contenu 2">
            <a:extLst>
              <a:ext uri="{FF2B5EF4-FFF2-40B4-BE49-F238E27FC236}">
                <a16:creationId xmlns:a16="http://schemas.microsoft.com/office/drawing/2014/main" id="{9AFF41B5-297B-46FE-8072-476AA9797C12}"/>
              </a:ext>
            </a:extLst>
          </p:cNvPr>
          <p:cNvSpPr>
            <a:spLocks noGrp="1"/>
          </p:cNvSpPr>
          <p:nvPr>
            <p:ph idx="1"/>
          </p:nvPr>
        </p:nvSpPr>
        <p:spPr>
          <a:xfrm>
            <a:off x="493711" y="1071282"/>
            <a:ext cx="11271569" cy="5634318"/>
          </a:xfrm>
        </p:spPr>
        <p:txBody>
          <a:bodyPr>
            <a:noAutofit/>
          </a:bodyPr>
          <a:lstStyle/>
          <a:p>
            <a:pPr marL="0" indent="0">
              <a:buNone/>
            </a:pPr>
            <a:r>
              <a:rPr lang="en-US" sz="3200" dirty="0">
                <a:latin typeface="Calibri" panose="020F0502020204030204" pitchFamily="34" charset="0"/>
              </a:rPr>
              <a:t>Now that the user-profile feature is in the master branch, we don't need the user-profile branch anymore. So let's run the following command:</a:t>
            </a:r>
          </a:p>
          <a:p>
            <a:endParaRPr lang="en-US" sz="3200" dirty="0">
              <a:latin typeface="Calibri" panose="020F0502020204030204" pitchFamily="34" charset="0"/>
            </a:endParaRPr>
          </a:p>
          <a:p>
            <a:pPr marL="0" indent="0">
              <a:buNone/>
            </a:pPr>
            <a:r>
              <a:rPr lang="en-US" sz="3200" dirty="0">
                <a:solidFill>
                  <a:srgbClr val="00B0F0"/>
                </a:solidFill>
                <a:latin typeface="Calibri" panose="020F0502020204030204" pitchFamily="34" charset="0"/>
              </a:rPr>
              <a:t>	$ git branch -d user-profile</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With the </a:t>
            </a:r>
            <a:r>
              <a:rPr lang="en-US" sz="3200" dirty="0">
                <a:solidFill>
                  <a:srgbClr val="92D050"/>
                </a:solidFill>
                <a:latin typeface="Calibri" panose="020F0502020204030204" pitchFamily="34" charset="0"/>
              </a:rPr>
              <a:t>"-d" </a:t>
            </a:r>
            <a:r>
              <a:rPr lang="en-US" sz="3200" dirty="0">
                <a:latin typeface="Calibri" panose="020F0502020204030204" pitchFamily="34" charset="0"/>
              </a:rPr>
              <a:t>option, we can delete the now unnecessary "user-profile". </a:t>
            </a:r>
          </a:p>
          <a:p>
            <a:pPr marL="0" indent="0">
              <a:buNone/>
            </a:pPr>
            <a:r>
              <a:rPr lang="en-US" sz="3200" dirty="0">
                <a:solidFill>
                  <a:srgbClr val="92D050"/>
                </a:solidFill>
                <a:latin typeface="Calibri" panose="020F0502020204030204" pitchFamily="34" charset="0"/>
              </a:rPr>
              <a:t>By the way, if you try to remove the branch you're in, Git won't let you:</a:t>
            </a:r>
            <a:endParaRPr lang="fr-CA" sz="3200" dirty="0">
              <a:solidFill>
                <a:srgbClr val="92D050"/>
              </a:solidFill>
              <a:latin typeface="Calibri" panose="020F0502020204030204" pitchFamily="34" charset="0"/>
            </a:endParaRPr>
          </a:p>
        </p:txBody>
      </p:sp>
    </p:spTree>
    <p:extLst>
      <p:ext uri="{BB962C8B-B14F-4D97-AF65-F5344CB8AC3E}">
        <p14:creationId xmlns:p14="http://schemas.microsoft.com/office/powerpoint/2010/main" val="1862565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EEB767-FFBE-4D73-88D5-28C65414C3FA}"/>
              </a:ext>
            </a:extLst>
          </p:cNvPr>
          <p:cNvSpPr>
            <a:spLocks noGrp="1"/>
          </p:cNvSpPr>
          <p:nvPr>
            <p:ph type="title"/>
          </p:nvPr>
        </p:nvSpPr>
        <p:spPr>
          <a:xfrm>
            <a:off x="838200" y="365125"/>
            <a:ext cx="10515600" cy="877079"/>
          </a:xfrm>
        </p:spPr>
        <p:txBody>
          <a:bodyPr>
            <a:normAutofit/>
          </a:bodyPr>
          <a:lstStyle/>
          <a:p>
            <a:pPr algn="ctr"/>
            <a:r>
              <a:rPr lang="fr-CA" sz="4400" dirty="0">
                <a:latin typeface="Calibri" panose="020F0502020204030204" pitchFamily="34" charset="0"/>
              </a:rPr>
              <a:t>Starting with Git</a:t>
            </a:r>
          </a:p>
        </p:txBody>
      </p:sp>
      <p:sp>
        <p:nvSpPr>
          <p:cNvPr id="3" name="Espace réservé du contenu 2">
            <a:extLst>
              <a:ext uri="{FF2B5EF4-FFF2-40B4-BE49-F238E27FC236}">
                <a16:creationId xmlns:a16="http://schemas.microsoft.com/office/drawing/2014/main" id="{A4E2FA6B-0D21-450B-B605-366146F7BB25}"/>
              </a:ext>
            </a:extLst>
          </p:cNvPr>
          <p:cNvSpPr>
            <a:spLocks noGrp="1"/>
          </p:cNvSpPr>
          <p:nvPr>
            <p:ph idx="1"/>
          </p:nvPr>
        </p:nvSpPr>
        <p:spPr>
          <a:xfrm>
            <a:off x="897146" y="1825625"/>
            <a:ext cx="10456653" cy="4351338"/>
          </a:xfrm>
        </p:spPr>
        <p:txBody>
          <a:bodyPr/>
          <a:lstStyle/>
          <a:p>
            <a:pPr marL="0" indent="0">
              <a:lnSpc>
                <a:spcPct val="150000"/>
              </a:lnSpc>
              <a:buNone/>
            </a:pPr>
            <a:r>
              <a:rPr lang="en-US" sz="3200" dirty="0">
                <a:latin typeface="Calibri" panose="020F0502020204030204" pitchFamily="34" charset="0"/>
              </a:rPr>
              <a:t>We need to set a couple of configurations for Git: </a:t>
            </a:r>
          </a:p>
          <a:p>
            <a:pPr marL="0" indent="0">
              <a:lnSpc>
                <a:spcPct val="150000"/>
              </a:lnSpc>
              <a:buNone/>
            </a:pPr>
            <a:endParaRPr lang="en-US" sz="3200" dirty="0">
              <a:latin typeface="Calibri" panose="020F0502020204030204" pitchFamily="34" charset="0"/>
            </a:endParaRPr>
          </a:p>
          <a:p>
            <a:pPr>
              <a:lnSpc>
                <a:spcPct val="150000"/>
              </a:lnSpc>
            </a:pPr>
            <a:r>
              <a:rPr lang="en-US" sz="3200" dirty="0">
                <a:latin typeface="Calibri" panose="020F0502020204030204" pitchFamily="34" charset="0"/>
              </a:rPr>
              <a:t>Who is making the changes or activities</a:t>
            </a:r>
          </a:p>
          <a:p>
            <a:pPr>
              <a:lnSpc>
                <a:spcPct val="150000"/>
              </a:lnSpc>
            </a:pPr>
            <a:r>
              <a:rPr lang="en-US" sz="3200" dirty="0">
                <a:latin typeface="Calibri" panose="020F0502020204030204" pitchFamily="34" charset="0"/>
              </a:rPr>
              <a:t>Keep track of it</a:t>
            </a:r>
          </a:p>
          <a:p>
            <a:endParaRPr lang="fr-CA" dirty="0"/>
          </a:p>
        </p:txBody>
      </p:sp>
    </p:spTree>
    <p:extLst>
      <p:ext uri="{BB962C8B-B14F-4D97-AF65-F5344CB8AC3E}">
        <p14:creationId xmlns:p14="http://schemas.microsoft.com/office/powerpoint/2010/main" val="2067987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EEB767-FFBE-4D73-88D5-28C65414C3FA}"/>
              </a:ext>
            </a:extLst>
          </p:cNvPr>
          <p:cNvSpPr>
            <a:spLocks noGrp="1"/>
          </p:cNvSpPr>
          <p:nvPr>
            <p:ph type="title"/>
          </p:nvPr>
        </p:nvSpPr>
        <p:spPr>
          <a:xfrm>
            <a:off x="646111" y="452719"/>
            <a:ext cx="9404723" cy="962014"/>
          </a:xfrm>
        </p:spPr>
        <p:txBody>
          <a:bodyPr>
            <a:normAutofit/>
          </a:bodyPr>
          <a:lstStyle/>
          <a:p>
            <a:pPr algn="ctr"/>
            <a:r>
              <a:rPr lang="fr-CA" sz="4400" dirty="0">
                <a:latin typeface="Calibri" panose="020F0502020204030204" pitchFamily="34" charset="0"/>
              </a:rPr>
              <a:t>Git: Abort a merge</a:t>
            </a:r>
          </a:p>
        </p:txBody>
      </p:sp>
      <p:sp>
        <p:nvSpPr>
          <p:cNvPr id="3" name="Espace réservé du contenu 2">
            <a:extLst>
              <a:ext uri="{FF2B5EF4-FFF2-40B4-BE49-F238E27FC236}">
                <a16:creationId xmlns:a16="http://schemas.microsoft.com/office/drawing/2014/main" id="{A4E2FA6B-0D21-450B-B605-366146F7BB25}"/>
              </a:ext>
            </a:extLst>
          </p:cNvPr>
          <p:cNvSpPr>
            <a:spLocks noGrp="1"/>
          </p:cNvSpPr>
          <p:nvPr>
            <p:ph idx="1"/>
          </p:nvPr>
        </p:nvSpPr>
        <p:spPr>
          <a:xfrm>
            <a:off x="1103312" y="1783080"/>
            <a:ext cx="9762808" cy="4465319"/>
          </a:xfrm>
        </p:spPr>
        <p:txBody>
          <a:bodyPr>
            <a:normAutofit/>
          </a:bodyPr>
          <a:lstStyle/>
          <a:p>
            <a:pPr marL="0" indent="0">
              <a:lnSpc>
                <a:spcPct val="150000"/>
              </a:lnSpc>
              <a:buNone/>
            </a:pPr>
            <a:r>
              <a:rPr lang="en-US" sz="3200" dirty="0">
                <a:latin typeface="Calibri" panose="020F0502020204030204" pitchFamily="34" charset="0"/>
              </a:rPr>
              <a:t>To</a:t>
            </a:r>
            <a:r>
              <a:rPr lang="en-US" sz="3200" b="1" dirty="0">
                <a:latin typeface="Calibri" panose="020F0502020204030204" pitchFamily="34" charset="0"/>
              </a:rPr>
              <a:t> </a:t>
            </a:r>
            <a:r>
              <a:rPr lang="en-US" sz="3200" dirty="0">
                <a:latin typeface="Calibri" panose="020F0502020204030204" pitchFamily="34" charset="0"/>
              </a:rPr>
              <a:t>aborts a merge that resulted in conflicts.</a:t>
            </a:r>
          </a:p>
          <a:p>
            <a:pPr marL="0" indent="0">
              <a:lnSpc>
                <a:spcPct val="150000"/>
              </a:lnSpc>
              <a:buNone/>
            </a:pPr>
            <a:r>
              <a:rPr lang="en-US" sz="3200" b="1" dirty="0">
                <a:latin typeface="Calibri" panose="020F0502020204030204" pitchFamily="34" charset="0"/>
              </a:rPr>
              <a:t>		</a:t>
            </a:r>
            <a:r>
              <a:rPr lang="en-US" sz="3200" dirty="0">
                <a:solidFill>
                  <a:srgbClr val="00B0F0"/>
                </a:solidFill>
                <a:latin typeface="Calibri" panose="020F0502020204030204" pitchFamily="34" charset="0"/>
              </a:rPr>
              <a:t>git merge -abort </a:t>
            </a:r>
            <a:endParaRPr lang="fr-CA" sz="3200" dirty="0">
              <a:solidFill>
                <a:srgbClr val="00B0F0"/>
              </a:solidFill>
              <a:latin typeface="Calibri" panose="020F0502020204030204" pitchFamily="34" charset="0"/>
            </a:endParaRPr>
          </a:p>
        </p:txBody>
      </p:sp>
    </p:spTree>
    <p:extLst>
      <p:ext uri="{BB962C8B-B14F-4D97-AF65-F5344CB8AC3E}">
        <p14:creationId xmlns:p14="http://schemas.microsoft.com/office/powerpoint/2010/main" val="830287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84BBD6-D526-4463-A679-127FF258CAC6}"/>
              </a:ext>
            </a:extLst>
          </p:cNvPr>
          <p:cNvSpPr>
            <a:spLocks noGrp="1"/>
          </p:cNvSpPr>
          <p:nvPr>
            <p:ph type="title"/>
          </p:nvPr>
        </p:nvSpPr>
        <p:spPr>
          <a:xfrm>
            <a:off x="935671" y="117438"/>
            <a:ext cx="9404723" cy="690282"/>
          </a:xfrm>
        </p:spPr>
        <p:txBody>
          <a:bodyPr/>
          <a:lstStyle/>
          <a:p>
            <a:pPr algn="ctr"/>
            <a:r>
              <a:rPr lang="fr-CA" sz="4400" dirty="0">
                <a:latin typeface="Calibri" panose="020F0502020204030204" pitchFamily="34" charset="0"/>
              </a:rPr>
              <a:t>Practice</a:t>
            </a:r>
          </a:p>
        </p:txBody>
      </p:sp>
      <p:sp>
        <p:nvSpPr>
          <p:cNvPr id="3" name="Espace réservé du contenu 2">
            <a:extLst>
              <a:ext uri="{FF2B5EF4-FFF2-40B4-BE49-F238E27FC236}">
                <a16:creationId xmlns:a16="http://schemas.microsoft.com/office/drawing/2014/main" id="{CA9F7F10-C820-42FF-A825-99E6E86D74F4}"/>
              </a:ext>
            </a:extLst>
          </p:cNvPr>
          <p:cNvSpPr>
            <a:spLocks noGrp="1"/>
          </p:cNvSpPr>
          <p:nvPr>
            <p:ph idx="1"/>
          </p:nvPr>
        </p:nvSpPr>
        <p:spPr>
          <a:xfrm>
            <a:off x="472440" y="1036320"/>
            <a:ext cx="11109960" cy="5501640"/>
          </a:xfrm>
        </p:spPr>
        <p:txBody>
          <a:bodyPr>
            <a:normAutofit/>
          </a:bodyPr>
          <a:lstStyle/>
          <a:p>
            <a:r>
              <a:rPr lang="en-US" sz="3200" dirty="0">
                <a:latin typeface="Calibri" panose="020F0502020204030204" pitchFamily="34" charset="0"/>
              </a:rPr>
              <a:t>Register your username and email with local repositories</a:t>
            </a:r>
          </a:p>
          <a:p>
            <a:r>
              <a:rPr lang="en-US" sz="3200" dirty="0">
                <a:latin typeface="Calibri" panose="020F0502020204030204" pitchFamily="34" charset="0"/>
              </a:rPr>
              <a:t>Initialize a local repository</a:t>
            </a:r>
          </a:p>
          <a:p>
            <a:r>
              <a:rPr lang="en-US" sz="3200" dirty="0">
                <a:latin typeface="Calibri" panose="020F0502020204030204" pitchFamily="34" charset="0"/>
              </a:rPr>
              <a:t>Add and remove files to and from the staging area</a:t>
            </a:r>
          </a:p>
          <a:p>
            <a:r>
              <a:rPr lang="en-US" sz="3200" dirty="0">
                <a:latin typeface="Calibri" panose="020F0502020204030204" pitchFamily="34" charset="0"/>
              </a:rPr>
              <a:t>Commit changes to the repository</a:t>
            </a:r>
          </a:p>
          <a:p>
            <a:r>
              <a:rPr lang="en-US" sz="3200" dirty="0">
                <a:latin typeface="Calibri" panose="020F0502020204030204" pitchFamily="34" charset="0"/>
              </a:rPr>
              <a:t>Undo commits</a:t>
            </a:r>
          </a:p>
          <a:p>
            <a:r>
              <a:rPr lang="en-US" sz="3200" dirty="0">
                <a:latin typeface="Calibri" panose="020F0502020204030204" pitchFamily="34" charset="0"/>
              </a:rPr>
              <a:t>Copy your repository to a remote server such as GitHub </a:t>
            </a:r>
          </a:p>
          <a:p>
            <a:r>
              <a:rPr lang="en-US" sz="3200" dirty="0">
                <a:latin typeface="Calibri" panose="020F0502020204030204" pitchFamily="34" charset="0"/>
              </a:rPr>
              <a:t>Control the development flow by managing branches.</a:t>
            </a:r>
          </a:p>
          <a:p>
            <a:endParaRPr lang="fr-CA" sz="3200" dirty="0">
              <a:latin typeface="Calibri" panose="020F0502020204030204" pitchFamily="34" charset="0"/>
            </a:endParaRPr>
          </a:p>
        </p:txBody>
      </p:sp>
    </p:spTree>
    <p:extLst>
      <p:ext uri="{BB962C8B-B14F-4D97-AF65-F5344CB8AC3E}">
        <p14:creationId xmlns:p14="http://schemas.microsoft.com/office/powerpoint/2010/main" val="1779632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EEB767-FFBE-4D73-88D5-28C65414C3FA}"/>
              </a:ext>
            </a:extLst>
          </p:cNvPr>
          <p:cNvSpPr>
            <a:spLocks noGrp="1"/>
          </p:cNvSpPr>
          <p:nvPr>
            <p:ph type="title"/>
          </p:nvPr>
        </p:nvSpPr>
        <p:spPr/>
        <p:txBody>
          <a:bodyPr>
            <a:normAutofit fontScale="90000"/>
          </a:bodyPr>
          <a:lstStyle/>
          <a:p>
            <a:pPr algn="ctr"/>
            <a:r>
              <a:rPr lang="en-US" sz="4900" dirty="0">
                <a:latin typeface="Calibri" panose="020F0502020204030204" pitchFamily="34" charset="0"/>
              </a:rPr>
              <a:t>Download and install Git</a:t>
            </a:r>
            <a:br>
              <a:rPr lang="fr-CA" dirty="0"/>
            </a:br>
            <a:endParaRPr lang="fr-CA" dirty="0"/>
          </a:p>
        </p:txBody>
      </p:sp>
      <p:sp>
        <p:nvSpPr>
          <p:cNvPr id="3" name="Espace réservé du contenu 2">
            <a:extLst>
              <a:ext uri="{FF2B5EF4-FFF2-40B4-BE49-F238E27FC236}">
                <a16:creationId xmlns:a16="http://schemas.microsoft.com/office/drawing/2014/main" id="{A4E2FA6B-0D21-450B-B605-366146F7BB25}"/>
              </a:ext>
            </a:extLst>
          </p:cNvPr>
          <p:cNvSpPr>
            <a:spLocks noGrp="1"/>
          </p:cNvSpPr>
          <p:nvPr>
            <p:ph idx="1"/>
          </p:nvPr>
        </p:nvSpPr>
        <p:spPr>
          <a:xfrm>
            <a:off x="672866" y="1825625"/>
            <a:ext cx="10524226" cy="4351338"/>
          </a:xfrm>
        </p:spPr>
        <p:txBody>
          <a:bodyPr/>
          <a:lstStyle/>
          <a:p>
            <a:pPr marL="0" indent="0">
              <a:lnSpc>
                <a:spcPct val="150000"/>
              </a:lnSpc>
              <a:buNone/>
            </a:pPr>
            <a:r>
              <a:rPr lang="en-US" sz="3200" dirty="0">
                <a:latin typeface="Calibri" panose="020F0502020204030204" pitchFamily="34" charset="0"/>
              </a:rPr>
              <a:t>After installing git open it and run the following commands:</a:t>
            </a:r>
            <a:endParaRPr lang="fr-CA" sz="3200" dirty="0">
              <a:latin typeface="Calibri" panose="020F0502020204030204" pitchFamily="34" charset="0"/>
            </a:endParaRPr>
          </a:p>
          <a:p>
            <a:pPr marL="0" indent="0">
              <a:lnSpc>
                <a:spcPct val="150000"/>
              </a:lnSpc>
              <a:buNone/>
            </a:pPr>
            <a:r>
              <a:rPr lang="en-US" sz="3200" dirty="0">
                <a:latin typeface="Calibri" panose="020F0502020204030204" pitchFamily="34" charset="0"/>
              </a:rPr>
              <a:t>		</a:t>
            </a:r>
            <a:r>
              <a:rPr lang="en-US" sz="3200" dirty="0">
                <a:solidFill>
                  <a:srgbClr val="00B0F0"/>
                </a:solidFill>
                <a:latin typeface="Calibri" panose="020F0502020204030204" pitchFamily="34" charset="0"/>
              </a:rPr>
              <a:t>git - - version </a:t>
            </a:r>
            <a:r>
              <a:rPr lang="en-US" sz="3200" dirty="0">
                <a:latin typeface="Calibri" panose="020F0502020204030204" pitchFamily="34" charset="0"/>
              </a:rPr>
              <a:t>(displays current version of git)</a:t>
            </a:r>
            <a:endParaRPr lang="fr-CA" sz="3200" dirty="0">
              <a:latin typeface="Calibri" panose="020F0502020204030204" pitchFamily="34" charset="0"/>
            </a:endParaRPr>
          </a:p>
          <a:p>
            <a:pPr marL="0" indent="0">
              <a:buNone/>
            </a:pPr>
            <a:endParaRPr lang="fr-CA" dirty="0"/>
          </a:p>
        </p:txBody>
      </p:sp>
    </p:spTree>
    <p:extLst>
      <p:ext uri="{BB962C8B-B14F-4D97-AF65-F5344CB8AC3E}">
        <p14:creationId xmlns:p14="http://schemas.microsoft.com/office/powerpoint/2010/main" val="353576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EEB767-FFBE-4D73-88D5-28C65414C3FA}"/>
              </a:ext>
            </a:extLst>
          </p:cNvPr>
          <p:cNvSpPr>
            <a:spLocks noGrp="1"/>
          </p:cNvSpPr>
          <p:nvPr>
            <p:ph type="title"/>
          </p:nvPr>
        </p:nvSpPr>
        <p:spPr>
          <a:xfrm>
            <a:off x="646111" y="452718"/>
            <a:ext cx="9404723" cy="944761"/>
          </a:xfrm>
        </p:spPr>
        <p:txBody>
          <a:bodyPr>
            <a:normAutofit/>
          </a:bodyPr>
          <a:lstStyle/>
          <a:p>
            <a:pPr algn="ctr"/>
            <a:r>
              <a:rPr lang="en-US" sz="4400" dirty="0">
                <a:latin typeface="Calibri" panose="020F0502020204030204" pitchFamily="34" charset="0"/>
              </a:rPr>
              <a:t>HOW GIT WORKS</a:t>
            </a:r>
            <a:endParaRPr lang="fr-CA" sz="4400" dirty="0">
              <a:latin typeface="Calibri" panose="020F0502020204030204" pitchFamily="34" charset="0"/>
            </a:endParaRPr>
          </a:p>
        </p:txBody>
      </p:sp>
      <p:sp>
        <p:nvSpPr>
          <p:cNvPr id="3" name="Espace réservé du contenu 2">
            <a:extLst>
              <a:ext uri="{FF2B5EF4-FFF2-40B4-BE49-F238E27FC236}">
                <a16:creationId xmlns:a16="http://schemas.microsoft.com/office/drawing/2014/main" id="{A4E2FA6B-0D21-450B-B605-366146F7BB25}"/>
              </a:ext>
            </a:extLst>
          </p:cNvPr>
          <p:cNvSpPr>
            <a:spLocks noGrp="1"/>
          </p:cNvSpPr>
          <p:nvPr>
            <p:ph idx="1"/>
          </p:nvPr>
        </p:nvSpPr>
        <p:spPr>
          <a:xfrm>
            <a:off x="646111" y="1717520"/>
            <a:ext cx="10775263" cy="4850920"/>
          </a:xfrm>
        </p:spPr>
        <p:txBody>
          <a:bodyPr>
            <a:normAutofit/>
          </a:bodyPr>
          <a:lstStyle/>
          <a:p>
            <a:pPr>
              <a:lnSpc>
                <a:spcPct val="150000"/>
              </a:lnSpc>
            </a:pPr>
            <a:r>
              <a:rPr lang="en-US" sz="3200" dirty="0">
                <a:latin typeface="Calibri" panose="020F0502020204030204" pitchFamily="34" charset="0"/>
              </a:rPr>
              <a:t>A repository (repo) is a container for a project you want to track with Git (e.g. website projects)</a:t>
            </a:r>
          </a:p>
          <a:p>
            <a:pPr marL="0" indent="0">
              <a:lnSpc>
                <a:spcPct val="150000"/>
              </a:lnSpc>
              <a:buNone/>
            </a:pPr>
            <a:endParaRPr lang="en-US" sz="3200" dirty="0">
              <a:latin typeface="Calibri" panose="020F0502020204030204" pitchFamily="34" charset="0"/>
            </a:endParaRPr>
          </a:p>
          <a:p>
            <a:pPr>
              <a:lnSpc>
                <a:spcPct val="150000"/>
              </a:lnSpc>
            </a:pPr>
            <a:r>
              <a:rPr lang="en-US" sz="3200" dirty="0">
                <a:latin typeface="Calibri" panose="020F0502020204030204" pitchFamily="34" charset="0"/>
              </a:rPr>
              <a:t>You can have many different repos for many different projects on your computer</a:t>
            </a:r>
          </a:p>
          <a:p>
            <a:endParaRPr lang="fr-CA" dirty="0"/>
          </a:p>
        </p:txBody>
      </p:sp>
    </p:spTree>
    <p:extLst>
      <p:ext uri="{BB962C8B-B14F-4D97-AF65-F5344CB8AC3E}">
        <p14:creationId xmlns:p14="http://schemas.microsoft.com/office/powerpoint/2010/main" val="213414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34731C-085D-4913-82FF-E78C2882688C}"/>
              </a:ext>
            </a:extLst>
          </p:cNvPr>
          <p:cNvSpPr>
            <a:spLocks noGrp="1"/>
          </p:cNvSpPr>
          <p:nvPr>
            <p:ph type="title"/>
          </p:nvPr>
        </p:nvSpPr>
        <p:spPr>
          <a:xfrm>
            <a:off x="502920" y="285078"/>
            <a:ext cx="11399519" cy="842682"/>
          </a:xfrm>
        </p:spPr>
        <p:txBody>
          <a:bodyPr/>
          <a:lstStyle/>
          <a:p>
            <a:pPr algn="ctr"/>
            <a:r>
              <a:rPr lang="en-US" sz="4400" dirty="0">
                <a:latin typeface="Calibri" panose="020F0502020204030204" pitchFamily="34" charset="0"/>
              </a:rPr>
              <a:t>Why do we use local and remote repositories?</a:t>
            </a:r>
            <a:r>
              <a:rPr lang="en-US" dirty="0"/>
              <a:t> </a:t>
            </a:r>
            <a:endParaRPr lang="fr-CA" dirty="0"/>
          </a:p>
        </p:txBody>
      </p:sp>
      <p:pic>
        <p:nvPicPr>
          <p:cNvPr id="1026" name="Picture 2" descr="Sharing code between local and remote repositories">
            <a:extLst>
              <a:ext uri="{FF2B5EF4-FFF2-40B4-BE49-F238E27FC236}">
                <a16:creationId xmlns:a16="http://schemas.microsoft.com/office/drawing/2014/main" id="{150C3096-A697-4171-BF31-21A40B4664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80160"/>
            <a:ext cx="12191999"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20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DAE8AE-4E7D-4411-A873-03EA5B7CD917}"/>
              </a:ext>
            </a:extLst>
          </p:cNvPr>
          <p:cNvSpPr>
            <a:spLocks noGrp="1"/>
          </p:cNvSpPr>
          <p:nvPr>
            <p:ph type="title"/>
          </p:nvPr>
        </p:nvSpPr>
        <p:spPr>
          <a:xfrm>
            <a:off x="1270951" y="346038"/>
            <a:ext cx="9404723" cy="934122"/>
          </a:xfrm>
        </p:spPr>
        <p:txBody>
          <a:bodyPr/>
          <a:lstStyle/>
          <a:p>
            <a:pPr algn="ctr"/>
            <a:r>
              <a:rPr lang="fr-CA" sz="4400" dirty="0">
                <a:latin typeface="Calibri" panose="020F0502020204030204" pitchFamily="34" charset="0"/>
              </a:rPr>
              <a:t>Git: name and email configurations</a:t>
            </a:r>
          </a:p>
        </p:txBody>
      </p:sp>
      <p:sp>
        <p:nvSpPr>
          <p:cNvPr id="3" name="Espace réservé du contenu 2">
            <a:extLst>
              <a:ext uri="{FF2B5EF4-FFF2-40B4-BE49-F238E27FC236}">
                <a16:creationId xmlns:a16="http://schemas.microsoft.com/office/drawing/2014/main" id="{698F336A-5D53-44E5-B133-8B4568257177}"/>
              </a:ext>
            </a:extLst>
          </p:cNvPr>
          <p:cNvSpPr>
            <a:spLocks noGrp="1"/>
          </p:cNvSpPr>
          <p:nvPr>
            <p:ph idx="1"/>
          </p:nvPr>
        </p:nvSpPr>
        <p:spPr>
          <a:xfrm>
            <a:off x="1069048" y="1671918"/>
            <a:ext cx="9808528" cy="4195481"/>
          </a:xfrm>
        </p:spPr>
        <p:txBody>
          <a:bodyPr>
            <a:normAutofit/>
          </a:bodyPr>
          <a:lstStyle/>
          <a:p>
            <a:r>
              <a:rPr lang="fr-CA" sz="3200" dirty="0">
                <a:solidFill>
                  <a:srgbClr val="00B0F0"/>
                </a:solidFill>
                <a:latin typeface="Calibri" panose="020F0502020204030204" pitchFamily="34" charset="0"/>
              </a:rPr>
              <a:t>$ git config --global user.name </a:t>
            </a:r>
            <a:r>
              <a:rPr lang="fr-CA" sz="3200" dirty="0">
                <a:latin typeface="Calibri" panose="020F0502020204030204" pitchFamily="34" charset="0"/>
              </a:rPr>
              <a:t>"King Kong"</a:t>
            </a:r>
          </a:p>
          <a:p>
            <a:r>
              <a:rPr lang="fr-CA" sz="3200" dirty="0">
                <a:solidFill>
                  <a:srgbClr val="00B0F0"/>
                </a:solidFill>
                <a:latin typeface="Calibri" panose="020F0502020204030204" pitchFamily="34" charset="0"/>
              </a:rPr>
              <a:t>$ git config --global user.email </a:t>
            </a:r>
            <a:r>
              <a:rPr lang="fr-CA" sz="3200" dirty="0">
                <a:latin typeface="Calibri" panose="020F0502020204030204" pitchFamily="34" charset="0"/>
              </a:rPr>
              <a:t>king-kong@gmail.com</a:t>
            </a:r>
          </a:p>
          <a:p>
            <a:r>
              <a:rPr lang="en-US" sz="3200" dirty="0">
                <a:solidFill>
                  <a:srgbClr val="00B0F0"/>
                </a:solidFill>
                <a:latin typeface="Calibri" panose="020F0502020204030204" pitchFamily="34" charset="0"/>
              </a:rPr>
              <a:t>$ git config --list</a:t>
            </a:r>
            <a:endParaRPr lang="fr-CA" sz="3200" dirty="0">
              <a:latin typeface="Calibri" panose="020F0502020204030204" pitchFamily="34" charset="0"/>
            </a:endParaRPr>
          </a:p>
          <a:p>
            <a:endParaRPr lang="fr-CA" sz="3200" dirty="0"/>
          </a:p>
        </p:txBody>
      </p:sp>
    </p:spTree>
    <p:extLst>
      <p:ext uri="{BB962C8B-B14F-4D97-AF65-F5344CB8AC3E}">
        <p14:creationId xmlns:p14="http://schemas.microsoft.com/office/powerpoint/2010/main" val="746073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E56665-5A90-4AAA-B15D-2FBD4387BC75}"/>
              </a:ext>
            </a:extLst>
          </p:cNvPr>
          <p:cNvSpPr>
            <a:spLocks noGrp="1"/>
          </p:cNvSpPr>
          <p:nvPr>
            <p:ph type="title"/>
          </p:nvPr>
        </p:nvSpPr>
        <p:spPr>
          <a:xfrm>
            <a:off x="563880" y="330798"/>
            <a:ext cx="10250489" cy="934122"/>
          </a:xfrm>
        </p:spPr>
        <p:txBody>
          <a:bodyPr/>
          <a:lstStyle/>
          <a:p>
            <a:pPr algn="ctr"/>
            <a:r>
              <a:rPr lang="fr-CA" sz="4400" dirty="0">
                <a:latin typeface="Calibri" panose="020F0502020204030204" pitchFamily="34" charset="0"/>
              </a:rPr>
              <a:t>Git-configuration</a:t>
            </a:r>
          </a:p>
        </p:txBody>
      </p:sp>
      <p:sp>
        <p:nvSpPr>
          <p:cNvPr id="3" name="Espace réservé du contenu 2">
            <a:extLst>
              <a:ext uri="{FF2B5EF4-FFF2-40B4-BE49-F238E27FC236}">
                <a16:creationId xmlns:a16="http://schemas.microsoft.com/office/drawing/2014/main" id="{28B90236-F9F8-46A7-88D7-2D0A3A1E34BE}"/>
              </a:ext>
            </a:extLst>
          </p:cNvPr>
          <p:cNvSpPr>
            <a:spLocks noGrp="1"/>
          </p:cNvSpPr>
          <p:nvPr>
            <p:ph idx="1"/>
          </p:nvPr>
        </p:nvSpPr>
        <p:spPr>
          <a:xfrm>
            <a:off x="487680" y="1386840"/>
            <a:ext cx="11018520" cy="4861559"/>
          </a:xfrm>
        </p:spPr>
        <p:txBody>
          <a:bodyPr>
            <a:normAutofit/>
          </a:bodyPr>
          <a:lstStyle/>
          <a:p>
            <a:r>
              <a:rPr lang="en-US" sz="3200" dirty="0">
                <a:latin typeface="Calibri" panose="020F0502020204030204" pitchFamily="34" charset="0"/>
              </a:rPr>
              <a:t>To tell Git who you are, run the following two commands:</a:t>
            </a:r>
          </a:p>
          <a:p>
            <a:endParaRPr lang="en-US" sz="3200" dirty="0">
              <a:latin typeface="Calibri" panose="020F0502020204030204" pitchFamily="34" charset="0"/>
            </a:endParaRPr>
          </a:p>
          <a:p>
            <a:pPr marL="0" indent="0">
              <a:buNone/>
            </a:pPr>
            <a:r>
              <a:rPr lang="fr-CA" sz="3200" dirty="0">
                <a:latin typeface="Calibri" panose="020F0502020204030204" pitchFamily="34" charset="0"/>
              </a:rPr>
              <a:t>	</a:t>
            </a:r>
            <a:r>
              <a:rPr lang="fr-CA" sz="3200" dirty="0">
                <a:solidFill>
                  <a:srgbClr val="00B0F0"/>
                </a:solidFill>
                <a:latin typeface="Calibri" panose="020F0502020204030204" pitchFamily="34" charset="0"/>
              </a:rPr>
              <a:t>$ git config --global user.name </a:t>
            </a:r>
            <a:r>
              <a:rPr lang="fr-CA" sz="3200" dirty="0">
                <a:latin typeface="Calibri" panose="020F0502020204030204" pitchFamily="34" charset="0"/>
              </a:rPr>
              <a:t>"King Kong"</a:t>
            </a:r>
          </a:p>
          <a:p>
            <a:pPr marL="0" indent="0">
              <a:buNone/>
            </a:pPr>
            <a:r>
              <a:rPr lang="fr-CA" sz="3200" dirty="0">
                <a:latin typeface="Calibri" panose="020F0502020204030204" pitchFamily="34" charset="0"/>
              </a:rPr>
              <a:t>	</a:t>
            </a:r>
            <a:r>
              <a:rPr lang="fr-CA" sz="3200" dirty="0">
                <a:solidFill>
                  <a:srgbClr val="00B0F0"/>
                </a:solidFill>
                <a:latin typeface="Calibri" panose="020F0502020204030204" pitchFamily="34" charset="0"/>
              </a:rPr>
              <a:t>$ git config --global user.email </a:t>
            </a:r>
            <a:r>
              <a:rPr lang="fr-CA" sz="3200" dirty="0">
                <a:latin typeface="Calibri" panose="020F0502020204030204" pitchFamily="34" charset="0"/>
              </a:rPr>
              <a:t>king-kong@gmail.com</a:t>
            </a:r>
          </a:p>
          <a:p>
            <a:pPr marL="0" indent="0">
              <a:buNone/>
            </a:pPr>
            <a:endParaRPr lang="fr-CA" sz="3200" dirty="0">
              <a:latin typeface="Calibri" panose="020F0502020204030204" pitchFamily="34" charset="0"/>
            </a:endParaRPr>
          </a:p>
          <a:p>
            <a:r>
              <a:rPr lang="en-US" sz="3200" dirty="0">
                <a:latin typeface="Calibri" panose="020F0502020204030204" pitchFamily="34" charset="0"/>
              </a:rPr>
              <a:t> you can easily change them by running the same commands once more</a:t>
            </a:r>
            <a:endParaRPr lang="fr-CA" sz="3200" dirty="0">
              <a:latin typeface="Calibri" panose="020F0502020204030204" pitchFamily="34" charset="0"/>
            </a:endParaRPr>
          </a:p>
        </p:txBody>
      </p:sp>
    </p:spTree>
    <p:extLst>
      <p:ext uri="{BB962C8B-B14F-4D97-AF65-F5344CB8AC3E}">
        <p14:creationId xmlns:p14="http://schemas.microsoft.com/office/powerpoint/2010/main" val="2314411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947</TotalTime>
  <Words>1172</Words>
  <Application>Microsoft Office PowerPoint</Application>
  <PresentationFormat>Grand écran</PresentationFormat>
  <Paragraphs>230</Paragraphs>
  <Slides>41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41</vt:i4>
      </vt:variant>
    </vt:vector>
  </HeadingPairs>
  <TitlesOfParts>
    <vt:vector size="46" baseType="lpstr">
      <vt:lpstr>Arial</vt:lpstr>
      <vt:lpstr>Calibri</vt:lpstr>
      <vt:lpstr>Century Gothic</vt:lpstr>
      <vt:lpstr>Wingdings 3</vt:lpstr>
      <vt:lpstr>Ion</vt:lpstr>
      <vt:lpstr>Introduction  GIT</vt:lpstr>
      <vt:lpstr>WHAT IS GIT?</vt:lpstr>
      <vt:lpstr>Concepts of Git</vt:lpstr>
      <vt:lpstr>Starting with Git</vt:lpstr>
      <vt:lpstr>Download and install Git </vt:lpstr>
      <vt:lpstr>HOW GIT WORKS</vt:lpstr>
      <vt:lpstr>Why do we use local and remote repositories? </vt:lpstr>
      <vt:lpstr>Git: name and email configurations</vt:lpstr>
      <vt:lpstr>Git-configuration</vt:lpstr>
      <vt:lpstr>Git-configuration</vt:lpstr>
      <vt:lpstr>Git: Starting a New Local Repository</vt:lpstr>
      <vt:lpstr>Start a repository </vt:lpstr>
      <vt:lpstr>To check status files/projects</vt:lpstr>
      <vt:lpstr>Git: Staging Files</vt:lpstr>
      <vt:lpstr>Git: add a file to the staging area</vt:lpstr>
      <vt:lpstr>Git: add multiple files to the staging area</vt:lpstr>
      <vt:lpstr>Git: add multiple(continues)</vt:lpstr>
      <vt:lpstr>Git: add multiple(continues)</vt:lpstr>
      <vt:lpstr>Git: remove files from the staging area</vt:lpstr>
      <vt:lpstr>Git: untrack files</vt:lpstr>
      <vt:lpstr>Git: committing a repository</vt:lpstr>
      <vt:lpstr>Git: Committing Changes </vt:lpstr>
      <vt:lpstr>Git: Committing Changes (continues)</vt:lpstr>
      <vt:lpstr>Git: check commit history</vt:lpstr>
      <vt:lpstr>Git: undo a commit</vt:lpstr>
      <vt:lpstr>Git: dealing with remote repositories</vt:lpstr>
      <vt:lpstr>Github: create a repository</vt:lpstr>
      <vt:lpstr>Git: adding a remote repository</vt:lpstr>
      <vt:lpstr>Git: pushing to remote a project</vt:lpstr>
      <vt:lpstr>Git: listing remote repositories</vt:lpstr>
      <vt:lpstr>Git: cloning a remote repository</vt:lpstr>
      <vt:lpstr>Git: pulling from a remote repository</vt:lpstr>
      <vt:lpstr>Git: Working with Branches </vt:lpstr>
      <vt:lpstr>Git: listing git branches</vt:lpstr>
      <vt:lpstr>Git: create new branch</vt:lpstr>
      <vt:lpstr>Git: create new branch (continues)</vt:lpstr>
      <vt:lpstr>Git: switch between branches</vt:lpstr>
      <vt:lpstr>Git: merge branches</vt:lpstr>
      <vt:lpstr>Git: delete branch</vt:lpstr>
      <vt:lpstr>Git: Abort a merge</vt:lpstr>
      <vt:lpstr>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Amadou Seydou, Bachir</dc:creator>
  <cp:lastModifiedBy>Amadou Seydou, Bachir</cp:lastModifiedBy>
  <cp:revision>322</cp:revision>
  <dcterms:created xsi:type="dcterms:W3CDTF">2019-12-11T14:33:00Z</dcterms:created>
  <dcterms:modified xsi:type="dcterms:W3CDTF">2020-01-10T20:44:27Z</dcterms:modified>
</cp:coreProperties>
</file>