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Guerrilla" charset="1" panose="00000500000000000000"/>
      <p:regular r:id="rId18"/>
    </p:embeddedFont>
    <p:embeddedFont>
      <p:font typeface="Gluten" charset="1" panose="00000000000000000000"/>
      <p:regular r:id="rId19"/>
    </p:embeddedFont>
    <p:embeddedFont>
      <p:font typeface="Gluten Bold" charset="1" panose="00000000000000000000"/>
      <p:regular r:id="rId20"/>
    </p:embeddedFont>
    <p:embeddedFont>
      <p:font typeface="Canva Sans Bold" charset="1" panose="020B0803030501040103"/>
      <p:regular r:id="rId21"/>
    </p:embeddedFont>
    <p:embeddedFont>
      <p:font typeface="Canva Sans" charset="1" panose="020B0503030501040103"/>
      <p:regular r:id="rId22"/>
    </p:embeddedFont>
    <p:embeddedFont>
      <p:font typeface="Arimo" charset="1" panose="020B0604020202020204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32.png" Type="http://schemas.openxmlformats.org/officeDocument/2006/relationships/image"/><Relationship Id="rId6" Target="../media/image28.png" Type="http://schemas.openxmlformats.org/officeDocument/2006/relationships/image"/><Relationship Id="rId7" Target="../media/image29.png" Type="http://schemas.openxmlformats.org/officeDocument/2006/relationships/image"/><Relationship Id="rId8" Target="../media/image3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9.svg" Type="http://schemas.openxmlformats.org/officeDocument/2006/relationships/image"/><Relationship Id="rId11" Target="../media/image40.png" Type="http://schemas.openxmlformats.org/officeDocument/2006/relationships/image"/><Relationship Id="rId12" Target="../media/image41.svg" Type="http://schemas.openxmlformats.org/officeDocument/2006/relationships/image"/><Relationship Id="rId13" Target="../media/image42.png" Type="http://schemas.openxmlformats.org/officeDocument/2006/relationships/image"/><Relationship Id="rId14" Target="../media/image43.png" Type="http://schemas.openxmlformats.org/officeDocument/2006/relationships/image"/><Relationship Id="rId15" Target="../media/image44.png" Type="http://schemas.openxmlformats.org/officeDocument/2006/relationships/image"/><Relationship Id="rId16" Target="../media/image45.svg" Type="http://schemas.openxmlformats.org/officeDocument/2006/relationships/image"/><Relationship Id="rId17" Target="../media/image46.png" Type="http://schemas.openxmlformats.org/officeDocument/2006/relationships/image"/><Relationship Id="rId18" Target="../media/image47.jpeg" Type="http://schemas.openxmlformats.org/officeDocument/2006/relationships/image"/><Relationship Id="rId19" Target="../media/image48.png" Type="http://schemas.openxmlformats.org/officeDocument/2006/relationships/image"/><Relationship Id="rId2" Target="../media/image34.png" Type="http://schemas.openxmlformats.org/officeDocument/2006/relationships/image"/><Relationship Id="rId20" Target="../media/image49.png" Type="http://schemas.openxmlformats.org/officeDocument/2006/relationships/image"/><Relationship Id="rId3" Target="../media/image35.svg" Type="http://schemas.openxmlformats.org/officeDocument/2006/relationships/image"/><Relationship Id="rId4" Target="../media/image36.png" Type="http://schemas.openxmlformats.org/officeDocument/2006/relationships/image"/><Relationship Id="rId5" Target="../media/image37.svg" Type="http://schemas.openxmlformats.org/officeDocument/2006/relationships/image"/><Relationship Id="rId6" Target="../media/image1.png" Type="http://schemas.openxmlformats.org/officeDocument/2006/relationships/image"/><Relationship Id="rId7" Target="../media/image2.png" Type="http://schemas.openxmlformats.org/officeDocument/2006/relationships/image"/><Relationship Id="rId8" Target="../media/image3.png" Type="http://schemas.openxmlformats.org/officeDocument/2006/relationships/image"/><Relationship Id="rId9" Target="../media/image3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5.png" Type="http://schemas.openxmlformats.org/officeDocument/2006/relationships/image"/><Relationship Id="rId6" Target="../media/image6.png" Type="http://schemas.openxmlformats.org/officeDocument/2006/relationships/image"/><Relationship Id="rId7" Target="../media/image7.png" Type="http://schemas.openxmlformats.org/officeDocument/2006/relationships/image"/><Relationship Id="rId8" Target="../media/image8.png" Type="http://schemas.openxmlformats.org/officeDocument/2006/relationships/image"/><Relationship Id="rId9" Target="../media/image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1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svg" Type="http://schemas.openxmlformats.org/officeDocument/2006/relationships/image"/><Relationship Id="rId11" Target="../media/image18.jpeg" Type="http://schemas.openxmlformats.org/officeDocument/2006/relationships/image"/><Relationship Id="rId12" Target="../media/image19.jpeg" Type="http://schemas.openxmlformats.org/officeDocument/2006/relationships/image"/><Relationship Id="rId13" Target="../media/image20.jpe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Relationship Id="rId9" Target="../media/image1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2.pn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13" Target="../media/image23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Relationship Id="rId7" Target="../media/image21.png" Type="http://schemas.openxmlformats.org/officeDocument/2006/relationships/image"/><Relationship Id="rId8" Target="../media/image14.png" Type="http://schemas.openxmlformats.org/officeDocument/2006/relationships/image"/><Relationship Id="rId9" Target="../media/image1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24.png" Type="http://schemas.openxmlformats.org/officeDocument/2006/relationships/image"/><Relationship Id="rId6" Target="../media/image25.png" Type="http://schemas.openxmlformats.org/officeDocument/2006/relationships/image"/><Relationship Id="rId7" Target="../media/image12.png" Type="http://schemas.openxmlformats.org/officeDocument/2006/relationships/image"/><Relationship Id="rId8" Target="../media/image13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26.png" Type="http://schemas.openxmlformats.org/officeDocument/2006/relationships/image"/><Relationship Id="rId6" Target="../media/image2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28.png" Type="http://schemas.openxmlformats.org/officeDocument/2006/relationships/image"/><Relationship Id="rId6" Target="../media/image29.png" Type="http://schemas.openxmlformats.org/officeDocument/2006/relationships/image"/><Relationship Id="rId7" Target="../media/image30.png" Type="http://schemas.openxmlformats.org/officeDocument/2006/relationships/image"/><Relationship Id="rId8" Target="../media/image3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3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58449" y="4482110"/>
            <a:ext cx="5224401" cy="5804890"/>
          </a:xfrm>
          <a:custGeom>
            <a:avLst/>
            <a:gdLst/>
            <a:ahLst/>
            <a:cxnLst/>
            <a:rect r="r" b="b" t="t" l="l"/>
            <a:pathLst>
              <a:path h="5804890" w="5224401">
                <a:moveTo>
                  <a:pt x="0" y="0"/>
                </a:moveTo>
                <a:lnTo>
                  <a:pt x="5224401" y="0"/>
                </a:lnTo>
                <a:lnTo>
                  <a:pt x="5224401" y="5804890"/>
                </a:lnTo>
                <a:lnTo>
                  <a:pt x="0" y="5804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595931" y="-934637"/>
            <a:ext cx="3482105" cy="4673967"/>
          </a:xfrm>
          <a:custGeom>
            <a:avLst/>
            <a:gdLst/>
            <a:ahLst/>
            <a:cxnLst/>
            <a:rect r="r" b="b" t="t" l="l"/>
            <a:pathLst>
              <a:path h="4673967" w="3482105">
                <a:moveTo>
                  <a:pt x="0" y="0"/>
                </a:moveTo>
                <a:lnTo>
                  <a:pt x="3482105" y="0"/>
                </a:lnTo>
                <a:lnTo>
                  <a:pt x="3482105" y="4673967"/>
                </a:lnTo>
                <a:lnTo>
                  <a:pt x="0" y="46739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908978" y="3927406"/>
            <a:ext cx="14470044" cy="2770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584"/>
              </a:lnSpc>
            </a:pPr>
            <a:r>
              <a:rPr lang="en-US" sz="8274" spc="-273">
                <a:solidFill>
                  <a:srgbClr val="A67782"/>
                </a:solidFill>
                <a:latin typeface="Guerrilla"/>
                <a:ea typeface="Guerrilla"/>
                <a:cs typeface="Guerrilla"/>
                <a:sym typeface="Guerrilla"/>
              </a:rPr>
              <a:t>PREDICTING BIKE RENTALS</a:t>
            </a:r>
          </a:p>
          <a:p>
            <a:pPr algn="ctr">
              <a:lnSpc>
                <a:spcPts val="10604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5033962" y="5509067"/>
            <a:ext cx="8220076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64606D"/>
                </a:solidFill>
                <a:latin typeface="Gluten"/>
                <a:ea typeface="Gluten"/>
                <a:cs typeface="Gluten"/>
                <a:sym typeface="Gluten"/>
              </a:rPr>
              <a:t>By Linda Lacsivy</a:t>
            </a:r>
          </a:p>
        </p:txBody>
      </p:sp>
      <p:sp>
        <p:nvSpPr>
          <p:cNvPr name="Freeform 6" id="6"/>
          <p:cNvSpPr/>
          <p:nvPr/>
        </p:nvSpPr>
        <p:spPr>
          <a:xfrm flipH="true" flipV="true" rot="0">
            <a:off x="15317057" y="0"/>
            <a:ext cx="2970943" cy="4229100"/>
          </a:xfrm>
          <a:custGeom>
            <a:avLst/>
            <a:gdLst/>
            <a:ahLst/>
            <a:cxnLst/>
            <a:rect r="r" b="b" t="t" l="l"/>
            <a:pathLst>
              <a:path h="4229100" w="2970943">
                <a:moveTo>
                  <a:pt x="2970943" y="4229100"/>
                </a:moveTo>
                <a:lnTo>
                  <a:pt x="0" y="4229100"/>
                </a:lnTo>
                <a:lnTo>
                  <a:pt x="0" y="0"/>
                </a:lnTo>
                <a:lnTo>
                  <a:pt x="2970943" y="0"/>
                </a:lnTo>
                <a:lnTo>
                  <a:pt x="2970943" y="422910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5400000">
            <a:off x="12903843" y="5271104"/>
            <a:ext cx="4597360" cy="6170953"/>
          </a:xfrm>
          <a:custGeom>
            <a:avLst/>
            <a:gdLst/>
            <a:ahLst/>
            <a:cxnLst/>
            <a:rect r="r" b="b" t="t" l="l"/>
            <a:pathLst>
              <a:path h="6170953" w="4597360">
                <a:moveTo>
                  <a:pt x="4597360" y="6170953"/>
                </a:moveTo>
                <a:lnTo>
                  <a:pt x="0" y="6170953"/>
                </a:lnTo>
                <a:lnTo>
                  <a:pt x="0" y="0"/>
                </a:lnTo>
                <a:lnTo>
                  <a:pt x="4597360" y="0"/>
                </a:lnTo>
                <a:lnTo>
                  <a:pt x="4597360" y="6170953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3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58449" y="4482110"/>
            <a:ext cx="5224401" cy="5804890"/>
          </a:xfrm>
          <a:custGeom>
            <a:avLst/>
            <a:gdLst/>
            <a:ahLst/>
            <a:cxnLst/>
            <a:rect r="r" b="b" t="t" l="l"/>
            <a:pathLst>
              <a:path h="5804890" w="5224401">
                <a:moveTo>
                  <a:pt x="0" y="0"/>
                </a:moveTo>
                <a:lnTo>
                  <a:pt x="5224401" y="0"/>
                </a:lnTo>
                <a:lnTo>
                  <a:pt x="5224401" y="5804890"/>
                </a:lnTo>
                <a:lnTo>
                  <a:pt x="0" y="5804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595931" y="-934637"/>
            <a:ext cx="3482105" cy="4673967"/>
          </a:xfrm>
          <a:custGeom>
            <a:avLst/>
            <a:gdLst/>
            <a:ahLst/>
            <a:cxnLst/>
            <a:rect r="r" b="b" t="t" l="l"/>
            <a:pathLst>
              <a:path h="4673967" w="3482105">
                <a:moveTo>
                  <a:pt x="0" y="0"/>
                </a:moveTo>
                <a:lnTo>
                  <a:pt x="3482105" y="0"/>
                </a:lnTo>
                <a:lnTo>
                  <a:pt x="3482105" y="4673967"/>
                </a:lnTo>
                <a:lnTo>
                  <a:pt x="0" y="46739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5317057" y="0"/>
            <a:ext cx="2970943" cy="4229100"/>
          </a:xfrm>
          <a:custGeom>
            <a:avLst/>
            <a:gdLst/>
            <a:ahLst/>
            <a:cxnLst/>
            <a:rect r="r" b="b" t="t" l="l"/>
            <a:pathLst>
              <a:path h="4229100" w="2970943">
                <a:moveTo>
                  <a:pt x="2970943" y="4229100"/>
                </a:moveTo>
                <a:lnTo>
                  <a:pt x="0" y="4229100"/>
                </a:lnTo>
                <a:lnTo>
                  <a:pt x="0" y="0"/>
                </a:lnTo>
                <a:lnTo>
                  <a:pt x="2970943" y="0"/>
                </a:lnTo>
                <a:lnTo>
                  <a:pt x="2970943" y="422910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5400000">
            <a:off x="12903843" y="5271104"/>
            <a:ext cx="4597360" cy="6170953"/>
          </a:xfrm>
          <a:custGeom>
            <a:avLst/>
            <a:gdLst/>
            <a:ahLst/>
            <a:cxnLst/>
            <a:rect r="r" b="b" t="t" l="l"/>
            <a:pathLst>
              <a:path h="6170953" w="4597360">
                <a:moveTo>
                  <a:pt x="4597360" y="6170953"/>
                </a:moveTo>
                <a:lnTo>
                  <a:pt x="0" y="6170953"/>
                </a:lnTo>
                <a:lnTo>
                  <a:pt x="0" y="0"/>
                </a:lnTo>
                <a:lnTo>
                  <a:pt x="4597360" y="0"/>
                </a:lnTo>
                <a:lnTo>
                  <a:pt x="4597360" y="6170953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11316440" y="3351208"/>
          <a:ext cx="5376538" cy="4136622"/>
        </p:xfrm>
        <a:graphic>
          <a:graphicData uri="http://schemas.openxmlformats.org/drawingml/2006/table">
            <a:tbl>
              <a:tblPr/>
              <a:tblGrid>
                <a:gridCol w="1868489"/>
                <a:gridCol w="1562345"/>
                <a:gridCol w="1945703"/>
              </a:tblGrid>
              <a:tr h="171565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METRICS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XGBoost Regression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Tuned XGBoost </a:t>
                      </a:r>
                      <a:r>
                        <a:rPr lang="en-US" sz="15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Regression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</a:tr>
              <a:tr h="82105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R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0.8251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0.82427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</a:tr>
              <a:tr h="79573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59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mae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51.0699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52.0300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</a:tr>
              <a:tr h="80417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rmse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74.40827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74.5939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</a:tr>
            </a:tbl>
          </a:graphicData>
        </a:graphic>
      </p:graphicFrame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1419809" y="3351208"/>
          <a:ext cx="9290676" cy="4289773"/>
        </p:xfrm>
        <a:graphic>
          <a:graphicData uri="http://schemas.openxmlformats.org/drawingml/2006/table">
            <a:tbl>
              <a:tblPr/>
              <a:tblGrid>
                <a:gridCol w="3262438"/>
                <a:gridCol w="3066308"/>
                <a:gridCol w="2961929"/>
              </a:tblGrid>
              <a:tr h="160339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OPTIMIZATION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XGBoost</a:t>
                      </a:r>
                      <a:endParaRPr lang="en-US" sz="1100"/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Regression</a:t>
                      </a:r>
                    </a:p>
                  </a:txBody>
                  <a:tcPr marL="190500" marR="190500" marT="190500" marB="190500" anchor="t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Tuned XGBoost </a:t>
                      </a:r>
                      <a:r>
                        <a:rPr lang="en-US" sz="15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Regression</a:t>
                      </a:r>
                      <a:endParaRPr lang="en-US" sz="1100"/>
                    </a:p>
                    <a:p>
                      <a:pPr algn="ctr">
                        <a:lnSpc>
                          <a:spcPts val="2100"/>
                        </a:lnSpc>
                      </a:pPr>
                    </a:p>
                  </a:txBody>
                  <a:tcPr marL="190500" marR="190500" marT="190500" marB="190500" anchor="t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</a:tr>
              <a:tr h="166017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extended GridSearch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</a:tr>
              <a:tr h="102620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59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tuned parameters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9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</a:tr>
            </a:tbl>
          </a:graphicData>
        </a:graphic>
      </p:graphicFrame>
      <p:sp>
        <p:nvSpPr>
          <p:cNvPr name="Freeform 8" id="8"/>
          <p:cNvSpPr/>
          <p:nvPr/>
        </p:nvSpPr>
        <p:spPr>
          <a:xfrm flipH="false" flipV="false" rot="0">
            <a:off x="4814135" y="6708267"/>
            <a:ext cx="2538850" cy="836748"/>
          </a:xfrm>
          <a:custGeom>
            <a:avLst/>
            <a:gdLst/>
            <a:ahLst/>
            <a:cxnLst/>
            <a:rect r="r" b="b" t="t" l="l"/>
            <a:pathLst>
              <a:path h="836748" w="2538850">
                <a:moveTo>
                  <a:pt x="0" y="0"/>
                </a:moveTo>
                <a:lnTo>
                  <a:pt x="2538850" y="0"/>
                </a:lnTo>
                <a:lnTo>
                  <a:pt x="2538850" y="836748"/>
                </a:lnTo>
                <a:lnTo>
                  <a:pt x="0" y="83674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813412" y="4990751"/>
            <a:ext cx="2814944" cy="1267503"/>
          </a:xfrm>
          <a:custGeom>
            <a:avLst/>
            <a:gdLst/>
            <a:ahLst/>
            <a:cxnLst/>
            <a:rect r="r" b="b" t="t" l="l"/>
            <a:pathLst>
              <a:path h="1267503" w="2814944">
                <a:moveTo>
                  <a:pt x="0" y="0"/>
                </a:moveTo>
                <a:lnTo>
                  <a:pt x="2814944" y="0"/>
                </a:lnTo>
                <a:lnTo>
                  <a:pt x="2814944" y="1267503"/>
                </a:lnTo>
                <a:lnTo>
                  <a:pt x="0" y="126750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895540" y="4990751"/>
            <a:ext cx="2814944" cy="1531994"/>
          </a:xfrm>
          <a:custGeom>
            <a:avLst/>
            <a:gdLst/>
            <a:ahLst/>
            <a:cxnLst/>
            <a:rect r="r" b="b" t="t" l="l"/>
            <a:pathLst>
              <a:path h="1531994" w="2814944">
                <a:moveTo>
                  <a:pt x="0" y="0"/>
                </a:moveTo>
                <a:lnTo>
                  <a:pt x="2814945" y="0"/>
                </a:lnTo>
                <a:lnTo>
                  <a:pt x="2814945" y="1531994"/>
                </a:lnTo>
                <a:lnTo>
                  <a:pt x="0" y="153199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895540" y="6708267"/>
            <a:ext cx="2814944" cy="1739258"/>
          </a:xfrm>
          <a:custGeom>
            <a:avLst/>
            <a:gdLst/>
            <a:ahLst/>
            <a:cxnLst/>
            <a:rect r="r" b="b" t="t" l="l"/>
            <a:pathLst>
              <a:path h="1739258" w="2814944">
                <a:moveTo>
                  <a:pt x="0" y="0"/>
                </a:moveTo>
                <a:lnTo>
                  <a:pt x="2814945" y="0"/>
                </a:lnTo>
                <a:lnTo>
                  <a:pt x="2814945" y="1739258"/>
                </a:lnTo>
                <a:lnTo>
                  <a:pt x="0" y="173925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595022" y="996376"/>
            <a:ext cx="15097956" cy="1427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21"/>
              </a:lnSpc>
            </a:pPr>
            <a:r>
              <a:rPr lang="en-US" sz="8300" spc="-273">
                <a:solidFill>
                  <a:srgbClr val="64606D"/>
                </a:solidFill>
                <a:latin typeface="Guerrilla"/>
                <a:ea typeface="Guerrilla"/>
                <a:cs typeface="Guerrilla"/>
                <a:sym typeface="Guerrilla"/>
              </a:rPr>
              <a:t>5.3. tuned XGBoost Regression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3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675027" y="3295325"/>
            <a:ext cx="4978048" cy="2520001"/>
            <a:chOff x="0" y="0"/>
            <a:chExt cx="1311091" cy="6637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11091" cy="663704"/>
            </a:xfrm>
            <a:custGeom>
              <a:avLst/>
              <a:gdLst/>
              <a:ahLst/>
              <a:cxnLst/>
              <a:rect r="r" b="b" t="t" l="l"/>
              <a:pathLst>
                <a:path h="663704" w="1311091">
                  <a:moveTo>
                    <a:pt x="79316" y="0"/>
                  </a:moveTo>
                  <a:lnTo>
                    <a:pt x="1231775" y="0"/>
                  </a:lnTo>
                  <a:cubicBezTo>
                    <a:pt x="1252811" y="0"/>
                    <a:pt x="1272985" y="8356"/>
                    <a:pt x="1287860" y="23231"/>
                  </a:cubicBezTo>
                  <a:cubicBezTo>
                    <a:pt x="1302734" y="38106"/>
                    <a:pt x="1311091" y="58280"/>
                    <a:pt x="1311091" y="79316"/>
                  </a:cubicBezTo>
                  <a:lnTo>
                    <a:pt x="1311091" y="584388"/>
                  </a:lnTo>
                  <a:cubicBezTo>
                    <a:pt x="1311091" y="628193"/>
                    <a:pt x="1275580" y="663704"/>
                    <a:pt x="1231775" y="663704"/>
                  </a:cubicBezTo>
                  <a:lnTo>
                    <a:pt x="79316" y="663704"/>
                  </a:lnTo>
                  <a:cubicBezTo>
                    <a:pt x="58280" y="663704"/>
                    <a:pt x="38106" y="655347"/>
                    <a:pt x="23231" y="640473"/>
                  </a:cubicBezTo>
                  <a:cubicBezTo>
                    <a:pt x="8356" y="625598"/>
                    <a:pt x="0" y="605424"/>
                    <a:pt x="0" y="584388"/>
                  </a:cubicBezTo>
                  <a:lnTo>
                    <a:pt x="0" y="79316"/>
                  </a:lnTo>
                  <a:cubicBezTo>
                    <a:pt x="0" y="58280"/>
                    <a:pt x="8356" y="38106"/>
                    <a:pt x="23231" y="23231"/>
                  </a:cubicBezTo>
                  <a:cubicBezTo>
                    <a:pt x="38106" y="8356"/>
                    <a:pt x="58280" y="0"/>
                    <a:pt x="79316" y="0"/>
                  </a:cubicBezTo>
                  <a:close/>
                </a:path>
              </a:pathLst>
            </a:custGeom>
            <a:solidFill>
              <a:srgbClr val="FCCBB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11091" cy="7018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184853" y="4065150"/>
            <a:ext cx="980349" cy="980349"/>
          </a:xfrm>
          <a:custGeom>
            <a:avLst/>
            <a:gdLst/>
            <a:ahLst/>
            <a:cxnLst/>
            <a:rect r="r" b="b" t="t" l="l"/>
            <a:pathLst>
              <a:path h="980349" w="980349">
                <a:moveTo>
                  <a:pt x="0" y="0"/>
                </a:moveTo>
                <a:lnTo>
                  <a:pt x="980349" y="0"/>
                </a:lnTo>
                <a:lnTo>
                  <a:pt x="980349" y="980350"/>
                </a:lnTo>
                <a:lnTo>
                  <a:pt x="0" y="9803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125099" y="3295325"/>
            <a:ext cx="4978048" cy="2520001"/>
            <a:chOff x="0" y="0"/>
            <a:chExt cx="1311091" cy="66370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11091" cy="663704"/>
            </a:xfrm>
            <a:custGeom>
              <a:avLst/>
              <a:gdLst/>
              <a:ahLst/>
              <a:cxnLst/>
              <a:rect r="r" b="b" t="t" l="l"/>
              <a:pathLst>
                <a:path h="663704" w="1311091">
                  <a:moveTo>
                    <a:pt x="79316" y="0"/>
                  </a:moveTo>
                  <a:lnTo>
                    <a:pt x="1231775" y="0"/>
                  </a:lnTo>
                  <a:cubicBezTo>
                    <a:pt x="1252811" y="0"/>
                    <a:pt x="1272985" y="8356"/>
                    <a:pt x="1287860" y="23231"/>
                  </a:cubicBezTo>
                  <a:cubicBezTo>
                    <a:pt x="1302734" y="38106"/>
                    <a:pt x="1311091" y="58280"/>
                    <a:pt x="1311091" y="79316"/>
                  </a:cubicBezTo>
                  <a:lnTo>
                    <a:pt x="1311091" y="584388"/>
                  </a:lnTo>
                  <a:cubicBezTo>
                    <a:pt x="1311091" y="628193"/>
                    <a:pt x="1275580" y="663704"/>
                    <a:pt x="1231775" y="663704"/>
                  </a:cubicBezTo>
                  <a:lnTo>
                    <a:pt x="79316" y="663704"/>
                  </a:lnTo>
                  <a:cubicBezTo>
                    <a:pt x="58280" y="663704"/>
                    <a:pt x="38106" y="655347"/>
                    <a:pt x="23231" y="640473"/>
                  </a:cubicBezTo>
                  <a:cubicBezTo>
                    <a:pt x="8356" y="625598"/>
                    <a:pt x="0" y="605424"/>
                    <a:pt x="0" y="584388"/>
                  </a:cubicBezTo>
                  <a:lnTo>
                    <a:pt x="0" y="79316"/>
                  </a:lnTo>
                  <a:cubicBezTo>
                    <a:pt x="0" y="58280"/>
                    <a:pt x="8356" y="38106"/>
                    <a:pt x="23231" y="23231"/>
                  </a:cubicBezTo>
                  <a:cubicBezTo>
                    <a:pt x="38106" y="8356"/>
                    <a:pt x="58280" y="0"/>
                    <a:pt x="79316" y="0"/>
                  </a:cubicBezTo>
                  <a:close/>
                </a:path>
              </a:pathLst>
            </a:custGeom>
            <a:solidFill>
              <a:srgbClr val="FCCBB1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311091" cy="7018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9634925" y="4065150"/>
            <a:ext cx="980349" cy="980349"/>
          </a:xfrm>
          <a:custGeom>
            <a:avLst/>
            <a:gdLst/>
            <a:ahLst/>
            <a:cxnLst/>
            <a:rect r="r" b="b" t="t" l="l"/>
            <a:pathLst>
              <a:path h="980349" w="980349">
                <a:moveTo>
                  <a:pt x="0" y="0"/>
                </a:moveTo>
                <a:lnTo>
                  <a:pt x="980349" y="0"/>
                </a:lnTo>
                <a:lnTo>
                  <a:pt x="980349" y="980350"/>
                </a:lnTo>
                <a:lnTo>
                  <a:pt x="0" y="9803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3718404" y="6124555"/>
            <a:ext cx="4978048" cy="2520001"/>
            <a:chOff x="0" y="0"/>
            <a:chExt cx="1311091" cy="66370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311091" cy="663704"/>
            </a:xfrm>
            <a:custGeom>
              <a:avLst/>
              <a:gdLst/>
              <a:ahLst/>
              <a:cxnLst/>
              <a:rect r="r" b="b" t="t" l="l"/>
              <a:pathLst>
                <a:path h="663704" w="1311091">
                  <a:moveTo>
                    <a:pt x="79316" y="0"/>
                  </a:moveTo>
                  <a:lnTo>
                    <a:pt x="1231775" y="0"/>
                  </a:lnTo>
                  <a:cubicBezTo>
                    <a:pt x="1252811" y="0"/>
                    <a:pt x="1272985" y="8356"/>
                    <a:pt x="1287860" y="23231"/>
                  </a:cubicBezTo>
                  <a:cubicBezTo>
                    <a:pt x="1302734" y="38106"/>
                    <a:pt x="1311091" y="58280"/>
                    <a:pt x="1311091" y="79316"/>
                  </a:cubicBezTo>
                  <a:lnTo>
                    <a:pt x="1311091" y="584388"/>
                  </a:lnTo>
                  <a:cubicBezTo>
                    <a:pt x="1311091" y="628193"/>
                    <a:pt x="1275580" y="663704"/>
                    <a:pt x="1231775" y="663704"/>
                  </a:cubicBezTo>
                  <a:lnTo>
                    <a:pt x="79316" y="663704"/>
                  </a:lnTo>
                  <a:cubicBezTo>
                    <a:pt x="58280" y="663704"/>
                    <a:pt x="38106" y="655347"/>
                    <a:pt x="23231" y="640473"/>
                  </a:cubicBezTo>
                  <a:cubicBezTo>
                    <a:pt x="8356" y="625598"/>
                    <a:pt x="0" y="605424"/>
                    <a:pt x="0" y="584388"/>
                  </a:cubicBezTo>
                  <a:lnTo>
                    <a:pt x="0" y="79316"/>
                  </a:lnTo>
                  <a:cubicBezTo>
                    <a:pt x="0" y="58280"/>
                    <a:pt x="8356" y="38106"/>
                    <a:pt x="23231" y="23231"/>
                  </a:cubicBezTo>
                  <a:cubicBezTo>
                    <a:pt x="38106" y="8356"/>
                    <a:pt x="58280" y="0"/>
                    <a:pt x="79316" y="0"/>
                  </a:cubicBezTo>
                  <a:close/>
                </a:path>
              </a:pathLst>
            </a:custGeom>
            <a:solidFill>
              <a:srgbClr val="FCCBB1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311091" cy="7018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3237141" y="6894380"/>
            <a:ext cx="962525" cy="980349"/>
          </a:xfrm>
          <a:custGeom>
            <a:avLst/>
            <a:gdLst/>
            <a:ahLst/>
            <a:cxnLst/>
            <a:rect r="r" b="b" t="t" l="l"/>
            <a:pathLst>
              <a:path h="980349" w="962525">
                <a:moveTo>
                  <a:pt x="0" y="0"/>
                </a:moveTo>
                <a:lnTo>
                  <a:pt x="962525" y="0"/>
                </a:lnTo>
                <a:lnTo>
                  <a:pt x="962525" y="980350"/>
                </a:lnTo>
                <a:lnTo>
                  <a:pt x="0" y="9803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237141" y="781050"/>
            <a:ext cx="11813717" cy="2076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0"/>
              </a:lnSpc>
            </a:pPr>
            <a:r>
              <a:rPr lang="en-US" sz="12000" spc="-396">
                <a:solidFill>
                  <a:srgbClr val="A67782"/>
                </a:solidFill>
                <a:latin typeface="Guerrilla"/>
                <a:ea typeface="Guerrilla"/>
                <a:cs typeface="Guerrilla"/>
                <a:sym typeface="Guerrilla"/>
              </a:rPr>
              <a:t>6. Conclusion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-1058449" y="4482110"/>
            <a:ext cx="5224401" cy="5804890"/>
          </a:xfrm>
          <a:custGeom>
            <a:avLst/>
            <a:gdLst/>
            <a:ahLst/>
            <a:cxnLst/>
            <a:rect r="r" b="b" t="t" l="l"/>
            <a:pathLst>
              <a:path h="5804890" w="5224401">
                <a:moveTo>
                  <a:pt x="0" y="0"/>
                </a:moveTo>
                <a:lnTo>
                  <a:pt x="5224401" y="0"/>
                </a:lnTo>
                <a:lnTo>
                  <a:pt x="5224401" y="5804890"/>
                </a:lnTo>
                <a:lnTo>
                  <a:pt x="0" y="580489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5400000">
            <a:off x="595931" y="-934637"/>
            <a:ext cx="3482105" cy="4673967"/>
          </a:xfrm>
          <a:custGeom>
            <a:avLst/>
            <a:gdLst/>
            <a:ahLst/>
            <a:cxnLst/>
            <a:rect r="r" b="b" t="t" l="l"/>
            <a:pathLst>
              <a:path h="4673967" w="3482105">
                <a:moveTo>
                  <a:pt x="0" y="0"/>
                </a:moveTo>
                <a:lnTo>
                  <a:pt x="3482105" y="0"/>
                </a:lnTo>
                <a:lnTo>
                  <a:pt x="3482105" y="4673967"/>
                </a:lnTo>
                <a:lnTo>
                  <a:pt x="0" y="467396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true" rot="0">
            <a:off x="15317057" y="0"/>
            <a:ext cx="2970943" cy="4229100"/>
          </a:xfrm>
          <a:custGeom>
            <a:avLst/>
            <a:gdLst/>
            <a:ahLst/>
            <a:cxnLst/>
            <a:rect r="r" b="b" t="t" l="l"/>
            <a:pathLst>
              <a:path h="4229100" w="2970943">
                <a:moveTo>
                  <a:pt x="2970943" y="4229100"/>
                </a:moveTo>
                <a:lnTo>
                  <a:pt x="0" y="4229100"/>
                </a:lnTo>
                <a:lnTo>
                  <a:pt x="0" y="0"/>
                </a:lnTo>
                <a:lnTo>
                  <a:pt x="2970943" y="0"/>
                </a:lnTo>
                <a:lnTo>
                  <a:pt x="2970943" y="422910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true" flipV="true" rot="5400000">
            <a:off x="12903843" y="5271104"/>
            <a:ext cx="4597360" cy="6170953"/>
          </a:xfrm>
          <a:custGeom>
            <a:avLst/>
            <a:gdLst/>
            <a:ahLst/>
            <a:cxnLst/>
            <a:rect r="r" b="b" t="t" l="l"/>
            <a:pathLst>
              <a:path h="6170953" w="4597360">
                <a:moveTo>
                  <a:pt x="4597360" y="6170953"/>
                </a:moveTo>
                <a:lnTo>
                  <a:pt x="0" y="6170953"/>
                </a:lnTo>
                <a:lnTo>
                  <a:pt x="0" y="0"/>
                </a:lnTo>
                <a:lnTo>
                  <a:pt x="4597360" y="0"/>
                </a:lnTo>
                <a:lnTo>
                  <a:pt x="4597360" y="6170953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9991375" y="5860229"/>
            <a:ext cx="1669301" cy="1669301"/>
          </a:xfrm>
          <a:custGeom>
            <a:avLst/>
            <a:gdLst/>
            <a:ahLst/>
            <a:cxnLst/>
            <a:rect r="r" b="b" t="t" l="l"/>
            <a:pathLst>
              <a:path h="1669301" w="1669301">
                <a:moveTo>
                  <a:pt x="0" y="0"/>
                </a:moveTo>
                <a:lnTo>
                  <a:pt x="1669300" y="0"/>
                </a:lnTo>
                <a:lnTo>
                  <a:pt x="1669300" y="1669301"/>
                </a:lnTo>
                <a:lnTo>
                  <a:pt x="0" y="16693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0833871" y="7170141"/>
            <a:ext cx="1780252" cy="718777"/>
          </a:xfrm>
          <a:custGeom>
            <a:avLst/>
            <a:gdLst/>
            <a:ahLst/>
            <a:cxnLst/>
            <a:rect r="r" b="b" t="t" l="l"/>
            <a:pathLst>
              <a:path h="718777" w="1780252">
                <a:moveTo>
                  <a:pt x="0" y="0"/>
                </a:moveTo>
                <a:lnTo>
                  <a:pt x="1780252" y="0"/>
                </a:lnTo>
                <a:lnTo>
                  <a:pt x="1780252" y="718777"/>
                </a:lnTo>
                <a:lnTo>
                  <a:pt x="0" y="718777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0615274" y="8856143"/>
            <a:ext cx="1491637" cy="804314"/>
          </a:xfrm>
          <a:custGeom>
            <a:avLst/>
            <a:gdLst/>
            <a:ahLst/>
            <a:cxnLst/>
            <a:rect r="r" b="b" t="t" l="l"/>
            <a:pathLst>
              <a:path h="804314" w="1491637">
                <a:moveTo>
                  <a:pt x="0" y="0"/>
                </a:moveTo>
                <a:lnTo>
                  <a:pt x="1491637" y="0"/>
                </a:lnTo>
                <a:lnTo>
                  <a:pt x="1491637" y="804314"/>
                </a:lnTo>
                <a:lnTo>
                  <a:pt x="0" y="804314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2747596" y="7122501"/>
            <a:ext cx="1667278" cy="752229"/>
          </a:xfrm>
          <a:custGeom>
            <a:avLst/>
            <a:gdLst/>
            <a:ahLst/>
            <a:cxnLst/>
            <a:rect r="r" b="b" t="t" l="l"/>
            <a:pathLst>
              <a:path h="752229" w="1667278">
                <a:moveTo>
                  <a:pt x="0" y="0"/>
                </a:moveTo>
                <a:lnTo>
                  <a:pt x="1667279" y="0"/>
                </a:lnTo>
                <a:lnTo>
                  <a:pt x="1667279" y="752229"/>
                </a:lnTo>
                <a:lnTo>
                  <a:pt x="0" y="752229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0487753" y="8032391"/>
            <a:ext cx="2259843" cy="648378"/>
          </a:xfrm>
          <a:custGeom>
            <a:avLst/>
            <a:gdLst/>
            <a:ahLst/>
            <a:cxnLst/>
            <a:rect r="r" b="b" t="t" l="l"/>
            <a:pathLst>
              <a:path h="648378" w="2259843">
                <a:moveTo>
                  <a:pt x="0" y="0"/>
                </a:moveTo>
                <a:lnTo>
                  <a:pt x="2259843" y="0"/>
                </a:lnTo>
                <a:lnTo>
                  <a:pt x="2259843" y="648378"/>
                </a:lnTo>
                <a:lnTo>
                  <a:pt x="0" y="648378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3147962" y="7996178"/>
            <a:ext cx="1955186" cy="648378"/>
          </a:xfrm>
          <a:custGeom>
            <a:avLst/>
            <a:gdLst/>
            <a:ahLst/>
            <a:cxnLst/>
            <a:rect r="r" b="b" t="t" l="l"/>
            <a:pathLst>
              <a:path h="648378" w="1955186">
                <a:moveTo>
                  <a:pt x="0" y="0"/>
                </a:moveTo>
                <a:lnTo>
                  <a:pt x="1955185" y="0"/>
                </a:lnTo>
                <a:lnTo>
                  <a:pt x="1955185" y="648377"/>
                </a:lnTo>
                <a:lnTo>
                  <a:pt x="0" y="648377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2013100" y="6289838"/>
            <a:ext cx="810083" cy="810083"/>
          </a:xfrm>
          <a:custGeom>
            <a:avLst/>
            <a:gdLst/>
            <a:ahLst/>
            <a:cxnLst/>
            <a:rect r="r" b="b" t="t" l="l"/>
            <a:pathLst>
              <a:path h="810083" w="810083">
                <a:moveTo>
                  <a:pt x="0" y="0"/>
                </a:moveTo>
                <a:lnTo>
                  <a:pt x="810083" y="0"/>
                </a:lnTo>
                <a:lnTo>
                  <a:pt x="810083" y="810083"/>
                </a:lnTo>
                <a:lnTo>
                  <a:pt x="0" y="810083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3343727" y="6246069"/>
            <a:ext cx="1707132" cy="897621"/>
          </a:xfrm>
          <a:custGeom>
            <a:avLst/>
            <a:gdLst/>
            <a:ahLst/>
            <a:cxnLst/>
            <a:rect r="r" b="b" t="t" l="l"/>
            <a:pathLst>
              <a:path h="897621" w="1707132">
                <a:moveTo>
                  <a:pt x="0" y="0"/>
                </a:moveTo>
                <a:lnTo>
                  <a:pt x="1707132" y="0"/>
                </a:lnTo>
                <a:lnTo>
                  <a:pt x="1707132" y="897621"/>
                </a:lnTo>
                <a:lnTo>
                  <a:pt x="0" y="897621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2484434" y="8856143"/>
            <a:ext cx="1327055" cy="743151"/>
          </a:xfrm>
          <a:custGeom>
            <a:avLst/>
            <a:gdLst/>
            <a:ahLst/>
            <a:cxnLst/>
            <a:rect r="r" b="b" t="t" l="l"/>
            <a:pathLst>
              <a:path h="743151" w="1327055">
                <a:moveTo>
                  <a:pt x="0" y="0"/>
                </a:moveTo>
                <a:lnTo>
                  <a:pt x="1327055" y="0"/>
                </a:lnTo>
                <a:lnTo>
                  <a:pt x="1327055" y="743151"/>
                </a:lnTo>
                <a:lnTo>
                  <a:pt x="0" y="743151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4746467" y="2800350"/>
            <a:ext cx="3906608" cy="246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</a:p>
          <a:p>
            <a:pPr algn="l">
              <a:lnSpc>
                <a:spcPts val="2800"/>
              </a:lnSpc>
            </a:pPr>
          </a:p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64606D"/>
                </a:solidFill>
                <a:latin typeface="Gluten"/>
                <a:ea typeface="Gluten"/>
                <a:cs typeface="Gluten"/>
                <a:sym typeface="Gluten"/>
              </a:rPr>
              <a:t>b</a:t>
            </a:r>
            <a:r>
              <a:rPr lang="en-US" sz="2999">
                <a:solidFill>
                  <a:srgbClr val="64606D"/>
                </a:solidFill>
                <a:latin typeface="Gluten"/>
                <a:ea typeface="Gluten"/>
                <a:cs typeface="Gluten"/>
                <a:sym typeface="Gluten"/>
              </a:rPr>
              <a:t>est result</a:t>
            </a:r>
          </a:p>
          <a:p>
            <a:pPr algn="l">
              <a:lnSpc>
                <a:spcPts val="4199"/>
              </a:lnSpc>
            </a:pP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64606D"/>
                </a:solidFill>
                <a:latin typeface="Gluten"/>
                <a:ea typeface="Gluten"/>
                <a:cs typeface="Gluten"/>
                <a:sym typeface="Gluten"/>
              </a:rPr>
              <a:t>Tuned Random Forest Regression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4516687" y="6261615"/>
            <a:ext cx="4313253" cy="209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64606D"/>
                </a:solidFill>
                <a:latin typeface="Gluten"/>
                <a:ea typeface="Gluten"/>
                <a:cs typeface="Gluten"/>
                <a:sym typeface="Gluten"/>
              </a:rPr>
              <a:t>only little optimizations</a:t>
            </a:r>
          </a:p>
          <a:p>
            <a:pPr algn="l">
              <a:lnSpc>
                <a:spcPts val="2800"/>
              </a:lnSpc>
            </a:pP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64606D"/>
                </a:solidFill>
                <a:latin typeface="Gluten"/>
                <a:ea typeface="Gluten"/>
                <a:cs typeface="Gluten"/>
                <a:sym typeface="Gluten"/>
              </a:rPr>
              <a:t>my optimizations did hardly improve the results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826025" y="3477412"/>
            <a:ext cx="3906608" cy="2098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64606D"/>
                </a:solidFill>
                <a:latin typeface="Gluten"/>
                <a:ea typeface="Gluten"/>
                <a:cs typeface="Gluten"/>
                <a:sym typeface="Gluten"/>
              </a:rPr>
              <a:t>Great Machine Learning course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64606D"/>
                </a:solidFill>
                <a:latin typeface="Gluten"/>
                <a:ea typeface="Gluten"/>
                <a:cs typeface="Gluten"/>
                <a:sym typeface="Gluten"/>
              </a:rPr>
              <a:t>We learned a lot of new tools and got plenty of hands-on experience in only 1 week.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3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37141" y="3095988"/>
            <a:ext cx="11813717" cy="2704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2081"/>
              </a:lnSpc>
              <a:spcBef>
                <a:spcPct val="0"/>
              </a:spcBef>
            </a:pPr>
            <a:r>
              <a:rPr lang="en-US" sz="15772" spc="-520" strike="noStrike" u="none">
                <a:solidFill>
                  <a:srgbClr val="A67782"/>
                </a:solidFill>
                <a:latin typeface="Guerrilla"/>
                <a:ea typeface="Guerrilla"/>
                <a:cs typeface="Guerrilla"/>
                <a:sym typeface="Guerrilla"/>
              </a:rPr>
              <a:t>Thank You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1058449" y="4482110"/>
            <a:ext cx="5224401" cy="5804890"/>
          </a:xfrm>
          <a:custGeom>
            <a:avLst/>
            <a:gdLst/>
            <a:ahLst/>
            <a:cxnLst/>
            <a:rect r="r" b="b" t="t" l="l"/>
            <a:pathLst>
              <a:path h="5804890" w="5224401">
                <a:moveTo>
                  <a:pt x="0" y="0"/>
                </a:moveTo>
                <a:lnTo>
                  <a:pt x="5224401" y="0"/>
                </a:lnTo>
                <a:lnTo>
                  <a:pt x="5224401" y="5804890"/>
                </a:lnTo>
                <a:lnTo>
                  <a:pt x="0" y="5804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595931" y="-934637"/>
            <a:ext cx="3482105" cy="4673967"/>
          </a:xfrm>
          <a:custGeom>
            <a:avLst/>
            <a:gdLst/>
            <a:ahLst/>
            <a:cxnLst/>
            <a:rect r="r" b="b" t="t" l="l"/>
            <a:pathLst>
              <a:path h="4673967" w="3482105">
                <a:moveTo>
                  <a:pt x="0" y="0"/>
                </a:moveTo>
                <a:lnTo>
                  <a:pt x="3482105" y="0"/>
                </a:lnTo>
                <a:lnTo>
                  <a:pt x="3482105" y="4673967"/>
                </a:lnTo>
                <a:lnTo>
                  <a:pt x="0" y="46739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5317057" y="0"/>
            <a:ext cx="2970943" cy="4229100"/>
          </a:xfrm>
          <a:custGeom>
            <a:avLst/>
            <a:gdLst/>
            <a:ahLst/>
            <a:cxnLst/>
            <a:rect r="r" b="b" t="t" l="l"/>
            <a:pathLst>
              <a:path h="4229100" w="2970943">
                <a:moveTo>
                  <a:pt x="2970943" y="4229100"/>
                </a:moveTo>
                <a:lnTo>
                  <a:pt x="0" y="4229100"/>
                </a:lnTo>
                <a:lnTo>
                  <a:pt x="0" y="0"/>
                </a:lnTo>
                <a:lnTo>
                  <a:pt x="2970943" y="0"/>
                </a:lnTo>
                <a:lnTo>
                  <a:pt x="2970943" y="422910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5400000">
            <a:off x="12903843" y="5271104"/>
            <a:ext cx="4597360" cy="6170953"/>
          </a:xfrm>
          <a:custGeom>
            <a:avLst/>
            <a:gdLst/>
            <a:ahLst/>
            <a:cxnLst/>
            <a:rect r="r" b="b" t="t" l="l"/>
            <a:pathLst>
              <a:path h="6170953" w="4597360">
                <a:moveTo>
                  <a:pt x="4597360" y="6170953"/>
                </a:moveTo>
                <a:lnTo>
                  <a:pt x="0" y="6170953"/>
                </a:lnTo>
                <a:lnTo>
                  <a:pt x="0" y="0"/>
                </a:lnTo>
                <a:lnTo>
                  <a:pt x="4597360" y="0"/>
                </a:lnTo>
                <a:lnTo>
                  <a:pt x="4597360" y="6170953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3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58449" y="4482110"/>
            <a:ext cx="5224401" cy="5804890"/>
          </a:xfrm>
          <a:custGeom>
            <a:avLst/>
            <a:gdLst/>
            <a:ahLst/>
            <a:cxnLst/>
            <a:rect r="r" b="b" t="t" l="l"/>
            <a:pathLst>
              <a:path h="5804890" w="5224401">
                <a:moveTo>
                  <a:pt x="0" y="0"/>
                </a:moveTo>
                <a:lnTo>
                  <a:pt x="5224401" y="0"/>
                </a:lnTo>
                <a:lnTo>
                  <a:pt x="5224401" y="5804890"/>
                </a:lnTo>
                <a:lnTo>
                  <a:pt x="0" y="5804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595931" y="-934637"/>
            <a:ext cx="3482105" cy="4673967"/>
          </a:xfrm>
          <a:custGeom>
            <a:avLst/>
            <a:gdLst/>
            <a:ahLst/>
            <a:cxnLst/>
            <a:rect r="r" b="b" t="t" l="l"/>
            <a:pathLst>
              <a:path h="4673967" w="3482105">
                <a:moveTo>
                  <a:pt x="0" y="0"/>
                </a:moveTo>
                <a:lnTo>
                  <a:pt x="3482105" y="0"/>
                </a:lnTo>
                <a:lnTo>
                  <a:pt x="3482105" y="4673967"/>
                </a:lnTo>
                <a:lnTo>
                  <a:pt x="0" y="46739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5317057" y="0"/>
            <a:ext cx="2970943" cy="4229100"/>
          </a:xfrm>
          <a:custGeom>
            <a:avLst/>
            <a:gdLst/>
            <a:ahLst/>
            <a:cxnLst/>
            <a:rect r="r" b="b" t="t" l="l"/>
            <a:pathLst>
              <a:path h="4229100" w="2970943">
                <a:moveTo>
                  <a:pt x="2970943" y="4229100"/>
                </a:moveTo>
                <a:lnTo>
                  <a:pt x="0" y="4229100"/>
                </a:lnTo>
                <a:lnTo>
                  <a:pt x="0" y="0"/>
                </a:lnTo>
                <a:lnTo>
                  <a:pt x="2970943" y="0"/>
                </a:lnTo>
                <a:lnTo>
                  <a:pt x="2970943" y="422910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5400000">
            <a:off x="12903843" y="5271104"/>
            <a:ext cx="4597360" cy="6170953"/>
          </a:xfrm>
          <a:custGeom>
            <a:avLst/>
            <a:gdLst/>
            <a:ahLst/>
            <a:cxnLst/>
            <a:rect r="r" b="b" t="t" l="l"/>
            <a:pathLst>
              <a:path h="6170953" w="4597360">
                <a:moveTo>
                  <a:pt x="4597360" y="6170953"/>
                </a:moveTo>
                <a:lnTo>
                  <a:pt x="0" y="6170953"/>
                </a:lnTo>
                <a:lnTo>
                  <a:pt x="0" y="0"/>
                </a:lnTo>
                <a:lnTo>
                  <a:pt x="4597360" y="0"/>
                </a:lnTo>
                <a:lnTo>
                  <a:pt x="4597360" y="6170953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96141" y="1866900"/>
            <a:ext cx="9503654" cy="2076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0"/>
              </a:lnSpc>
            </a:pPr>
            <a:r>
              <a:rPr lang="en-US" sz="12000" spc="-396">
                <a:solidFill>
                  <a:srgbClr val="A67782"/>
                </a:solidFill>
                <a:latin typeface="Guerrilla"/>
                <a:ea typeface="Guerrilla"/>
                <a:cs typeface="Guerrilla"/>
                <a:sym typeface="Guerrilla"/>
              </a:rPr>
              <a:t>Agenda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502137" y="4124325"/>
            <a:ext cx="10437314" cy="4845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93148" indent="-496574" lvl="1">
              <a:lnSpc>
                <a:spcPts val="6440"/>
              </a:lnSpc>
              <a:buAutoNum type="arabicPeriod" startAt="1"/>
            </a:pPr>
            <a:r>
              <a:rPr lang="en-US" sz="4600">
                <a:solidFill>
                  <a:srgbClr val="64606D"/>
                </a:solidFill>
                <a:latin typeface="Gluten"/>
                <a:ea typeface="Gluten"/>
                <a:cs typeface="Gluten"/>
                <a:sym typeface="Gluten"/>
              </a:rPr>
              <a:t> data</a:t>
            </a:r>
          </a:p>
          <a:p>
            <a:pPr algn="l" marL="993148" indent="-496574" lvl="1">
              <a:lnSpc>
                <a:spcPts val="6440"/>
              </a:lnSpc>
              <a:buAutoNum type="arabicPeriod" startAt="1"/>
            </a:pPr>
            <a:r>
              <a:rPr lang="en-US" sz="4600">
                <a:solidFill>
                  <a:srgbClr val="64606D"/>
                </a:solidFill>
                <a:latin typeface="Gluten"/>
                <a:ea typeface="Gluten"/>
                <a:cs typeface="Gluten"/>
                <a:sym typeface="Gluten"/>
              </a:rPr>
              <a:t> identify ml problem</a:t>
            </a:r>
          </a:p>
          <a:p>
            <a:pPr algn="l" marL="993148" indent="-496574" lvl="1">
              <a:lnSpc>
                <a:spcPts val="6440"/>
              </a:lnSpc>
              <a:buAutoNum type="arabicPeriod" startAt="1"/>
            </a:pPr>
            <a:r>
              <a:rPr lang="en-US" sz="4600">
                <a:solidFill>
                  <a:srgbClr val="64606D"/>
                </a:solidFill>
                <a:latin typeface="Gluten"/>
                <a:ea typeface="Gluten"/>
                <a:cs typeface="Gluten"/>
                <a:sym typeface="Gluten"/>
              </a:rPr>
              <a:t> train models</a:t>
            </a:r>
          </a:p>
          <a:p>
            <a:pPr algn="l" marL="993148" indent="-496574" lvl="1">
              <a:lnSpc>
                <a:spcPts val="6440"/>
              </a:lnSpc>
              <a:buAutoNum type="arabicPeriod" startAt="1"/>
            </a:pPr>
            <a:r>
              <a:rPr lang="en-US" sz="4600">
                <a:solidFill>
                  <a:srgbClr val="64606D"/>
                </a:solidFill>
                <a:latin typeface="Gluten"/>
                <a:ea typeface="Gluten"/>
                <a:cs typeface="Gluten"/>
                <a:sym typeface="Gluten"/>
              </a:rPr>
              <a:t> evaluate models</a:t>
            </a:r>
          </a:p>
          <a:p>
            <a:pPr algn="l" marL="993148" indent="-496574" lvl="1">
              <a:lnSpc>
                <a:spcPts val="6440"/>
              </a:lnSpc>
              <a:buAutoNum type="arabicPeriod" startAt="1"/>
            </a:pPr>
            <a:r>
              <a:rPr lang="en-US" sz="4600">
                <a:solidFill>
                  <a:srgbClr val="64606D"/>
                </a:solidFill>
                <a:latin typeface="Gluten"/>
                <a:ea typeface="Gluten"/>
                <a:cs typeface="Gluten"/>
                <a:sym typeface="Gluten"/>
              </a:rPr>
              <a:t> optimize models</a:t>
            </a:r>
          </a:p>
          <a:p>
            <a:pPr algn="l" marL="993148" indent="-496574" lvl="1">
              <a:lnSpc>
                <a:spcPts val="6440"/>
              </a:lnSpc>
              <a:buAutoNum type="arabicPeriod" startAt="1"/>
            </a:pPr>
            <a:r>
              <a:rPr lang="en-US" sz="4600">
                <a:solidFill>
                  <a:srgbClr val="64606D"/>
                </a:solidFill>
                <a:latin typeface="Gluten"/>
                <a:ea typeface="Gluten"/>
                <a:cs typeface="Gluten"/>
                <a:sym typeface="Gluten"/>
              </a:rPr>
              <a:t> conclusion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0637554" y="4406093"/>
            <a:ext cx="4470317" cy="419631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3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58449" y="4482110"/>
            <a:ext cx="5224401" cy="5804890"/>
          </a:xfrm>
          <a:custGeom>
            <a:avLst/>
            <a:gdLst/>
            <a:ahLst/>
            <a:cxnLst/>
            <a:rect r="r" b="b" t="t" l="l"/>
            <a:pathLst>
              <a:path h="5804890" w="5224401">
                <a:moveTo>
                  <a:pt x="0" y="0"/>
                </a:moveTo>
                <a:lnTo>
                  <a:pt x="5224401" y="0"/>
                </a:lnTo>
                <a:lnTo>
                  <a:pt x="5224401" y="5804890"/>
                </a:lnTo>
                <a:lnTo>
                  <a:pt x="0" y="5804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595931" y="-934637"/>
            <a:ext cx="3482105" cy="4673967"/>
          </a:xfrm>
          <a:custGeom>
            <a:avLst/>
            <a:gdLst/>
            <a:ahLst/>
            <a:cxnLst/>
            <a:rect r="r" b="b" t="t" l="l"/>
            <a:pathLst>
              <a:path h="4673967" w="3482105">
                <a:moveTo>
                  <a:pt x="0" y="0"/>
                </a:moveTo>
                <a:lnTo>
                  <a:pt x="3482105" y="0"/>
                </a:lnTo>
                <a:lnTo>
                  <a:pt x="3482105" y="4673967"/>
                </a:lnTo>
                <a:lnTo>
                  <a:pt x="0" y="46739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5317057" y="0"/>
            <a:ext cx="2970943" cy="4229100"/>
          </a:xfrm>
          <a:custGeom>
            <a:avLst/>
            <a:gdLst/>
            <a:ahLst/>
            <a:cxnLst/>
            <a:rect r="r" b="b" t="t" l="l"/>
            <a:pathLst>
              <a:path h="4229100" w="2970943">
                <a:moveTo>
                  <a:pt x="2970943" y="4229100"/>
                </a:moveTo>
                <a:lnTo>
                  <a:pt x="0" y="4229100"/>
                </a:lnTo>
                <a:lnTo>
                  <a:pt x="0" y="0"/>
                </a:lnTo>
                <a:lnTo>
                  <a:pt x="2970943" y="0"/>
                </a:lnTo>
                <a:lnTo>
                  <a:pt x="2970943" y="422910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5400000">
            <a:off x="12903843" y="5271104"/>
            <a:ext cx="4597360" cy="6170953"/>
          </a:xfrm>
          <a:custGeom>
            <a:avLst/>
            <a:gdLst/>
            <a:ahLst/>
            <a:cxnLst/>
            <a:rect r="r" b="b" t="t" l="l"/>
            <a:pathLst>
              <a:path h="6170953" w="4597360">
                <a:moveTo>
                  <a:pt x="4597360" y="6170953"/>
                </a:moveTo>
                <a:lnTo>
                  <a:pt x="0" y="6170953"/>
                </a:lnTo>
                <a:lnTo>
                  <a:pt x="0" y="0"/>
                </a:lnTo>
                <a:lnTo>
                  <a:pt x="4597360" y="0"/>
                </a:lnTo>
                <a:lnTo>
                  <a:pt x="4597360" y="6170953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7125172" y="4673528"/>
            <a:ext cx="3810857" cy="1292369"/>
            <a:chOff x="0" y="0"/>
            <a:chExt cx="1003683" cy="34037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03683" cy="340377"/>
            </a:xfrm>
            <a:custGeom>
              <a:avLst/>
              <a:gdLst/>
              <a:ahLst/>
              <a:cxnLst/>
              <a:rect r="r" b="b" t="t" l="l"/>
              <a:pathLst>
                <a:path h="340377" w="1003683">
                  <a:moveTo>
                    <a:pt x="103609" y="0"/>
                  </a:moveTo>
                  <a:lnTo>
                    <a:pt x="900074" y="0"/>
                  </a:lnTo>
                  <a:cubicBezTo>
                    <a:pt x="927553" y="0"/>
                    <a:pt x="953906" y="10916"/>
                    <a:pt x="973336" y="30346"/>
                  </a:cubicBezTo>
                  <a:cubicBezTo>
                    <a:pt x="992767" y="49777"/>
                    <a:pt x="1003683" y="76130"/>
                    <a:pt x="1003683" y="103609"/>
                  </a:cubicBezTo>
                  <a:lnTo>
                    <a:pt x="1003683" y="236768"/>
                  </a:lnTo>
                  <a:cubicBezTo>
                    <a:pt x="1003683" y="293990"/>
                    <a:pt x="957295" y="340377"/>
                    <a:pt x="900074" y="340377"/>
                  </a:cubicBezTo>
                  <a:lnTo>
                    <a:pt x="103609" y="340377"/>
                  </a:lnTo>
                  <a:cubicBezTo>
                    <a:pt x="76130" y="340377"/>
                    <a:pt x="49777" y="329461"/>
                    <a:pt x="30346" y="310031"/>
                  </a:cubicBezTo>
                  <a:cubicBezTo>
                    <a:pt x="10916" y="290600"/>
                    <a:pt x="0" y="264247"/>
                    <a:pt x="0" y="236768"/>
                  </a:cubicBezTo>
                  <a:lnTo>
                    <a:pt x="0" y="103609"/>
                  </a:lnTo>
                  <a:cubicBezTo>
                    <a:pt x="0" y="76130"/>
                    <a:pt x="10916" y="49777"/>
                    <a:pt x="30346" y="30346"/>
                  </a:cubicBezTo>
                  <a:cubicBezTo>
                    <a:pt x="49777" y="10916"/>
                    <a:pt x="76130" y="0"/>
                    <a:pt x="103609" y="0"/>
                  </a:cubicBezTo>
                  <a:close/>
                </a:path>
              </a:pathLst>
            </a:custGeom>
            <a:solidFill>
              <a:srgbClr val="FCCBB1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003683" cy="3784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3647514" y="2017505"/>
            <a:ext cx="10237682" cy="1918943"/>
            <a:chOff x="0" y="0"/>
            <a:chExt cx="13650243" cy="255859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367008" y="0"/>
              <a:ext cx="13283235" cy="1079263"/>
            </a:xfrm>
            <a:custGeom>
              <a:avLst/>
              <a:gdLst/>
              <a:ahLst/>
              <a:cxnLst/>
              <a:rect r="r" b="b" t="t" l="l"/>
              <a:pathLst>
                <a:path h="1079263" w="13283235">
                  <a:moveTo>
                    <a:pt x="0" y="0"/>
                  </a:moveTo>
                  <a:lnTo>
                    <a:pt x="13283235" y="0"/>
                  </a:lnTo>
                  <a:lnTo>
                    <a:pt x="13283235" y="1079263"/>
                  </a:lnTo>
                  <a:lnTo>
                    <a:pt x="0" y="10792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1381257"/>
              <a:ext cx="13650243" cy="1177333"/>
            </a:xfrm>
            <a:custGeom>
              <a:avLst/>
              <a:gdLst/>
              <a:ahLst/>
              <a:cxnLst/>
              <a:rect r="r" b="b" t="t" l="l"/>
              <a:pathLst>
                <a:path h="1177333" w="13650243">
                  <a:moveTo>
                    <a:pt x="0" y="0"/>
                  </a:moveTo>
                  <a:lnTo>
                    <a:pt x="13650243" y="0"/>
                  </a:lnTo>
                  <a:lnTo>
                    <a:pt x="13650243" y="1177333"/>
                  </a:lnTo>
                  <a:lnTo>
                    <a:pt x="0" y="11773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601438" y="4673528"/>
            <a:ext cx="2190551" cy="2169386"/>
          </a:xfrm>
          <a:custGeom>
            <a:avLst/>
            <a:gdLst/>
            <a:ahLst/>
            <a:cxnLst/>
            <a:rect r="r" b="b" t="t" l="l"/>
            <a:pathLst>
              <a:path h="2169386" w="2190551">
                <a:moveTo>
                  <a:pt x="0" y="0"/>
                </a:moveTo>
                <a:lnTo>
                  <a:pt x="2190551" y="0"/>
                </a:lnTo>
                <a:lnTo>
                  <a:pt x="2190551" y="2169386"/>
                </a:lnTo>
                <a:lnTo>
                  <a:pt x="0" y="216938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05095" y="7966912"/>
            <a:ext cx="5264904" cy="903128"/>
          </a:xfrm>
          <a:custGeom>
            <a:avLst/>
            <a:gdLst/>
            <a:ahLst/>
            <a:cxnLst/>
            <a:rect r="r" b="b" t="t" l="l"/>
            <a:pathLst>
              <a:path h="903128" w="5264904">
                <a:moveTo>
                  <a:pt x="0" y="0"/>
                </a:moveTo>
                <a:lnTo>
                  <a:pt x="5264904" y="0"/>
                </a:lnTo>
                <a:lnTo>
                  <a:pt x="5264904" y="903128"/>
                </a:lnTo>
                <a:lnTo>
                  <a:pt x="0" y="90312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935669" y="4799648"/>
            <a:ext cx="6145950" cy="5239422"/>
          </a:xfrm>
          <a:custGeom>
            <a:avLst/>
            <a:gdLst/>
            <a:ahLst/>
            <a:cxnLst/>
            <a:rect r="r" b="b" t="t" l="l"/>
            <a:pathLst>
              <a:path h="5239422" w="6145950">
                <a:moveTo>
                  <a:pt x="0" y="0"/>
                </a:moveTo>
                <a:lnTo>
                  <a:pt x="6145950" y="0"/>
                </a:lnTo>
                <a:lnTo>
                  <a:pt x="6145950" y="5239422"/>
                </a:lnTo>
                <a:lnTo>
                  <a:pt x="0" y="523942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020717" y="6699322"/>
            <a:ext cx="4246567" cy="3339748"/>
          </a:xfrm>
          <a:custGeom>
            <a:avLst/>
            <a:gdLst/>
            <a:ahLst/>
            <a:cxnLst/>
            <a:rect r="r" b="b" t="t" l="l"/>
            <a:pathLst>
              <a:path h="3339748" w="4246567">
                <a:moveTo>
                  <a:pt x="0" y="0"/>
                </a:moveTo>
                <a:lnTo>
                  <a:pt x="4246566" y="0"/>
                </a:lnTo>
                <a:lnTo>
                  <a:pt x="4246566" y="3339748"/>
                </a:lnTo>
                <a:lnTo>
                  <a:pt x="0" y="333974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7533992" y="4935538"/>
            <a:ext cx="2993217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b="true" sz="2000">
                <a:solidFill>
                  <a:srgbClr val="64606D"/>
                </a:solidFill>
                <a:latin typeface="Gluten Bold"/>
                <a:ea typeface="Gluten Bold"/>
                <a:cs typeface="Gluten Bold"/>
                <a:sym typeface="Gluten Bold"/>
              </a:rPr>
              <a:t>explore, clean, adjust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-78754" y="-229354"/>
            <a:ext cx="18218708" cy="1809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700"/>
              </a:lnSpc>
            </a:pPr>
            <a:r>
              <a:rPr lang="en-US" sz="10500" spc="-346">
                <a:solidFill>
                  <a:srgbClr val="A67782"/>
                </a:solidFill>
                <a:latin typeface="Guerrilla"/>
                <a:ea typeface="Guerrilla"/>
                <a:cs typeface="Guerrilla"/>
                <a:sym typeface="Guerrilla"/>
              </a:rPr>
              <a:t> </a:t>
            </a:r>
            <a:r>
              <a:rPr lang="en-US" sz="10500" spc="-346">
                <a:solidFill>
                  <a:srgbClr val="A67782"/>
                </a:solidFill>
                <a:latin typeface="Guerrilla"/>
                <a:ea typeface="Guerrilla"/>
                <a:cs typeface="Guerrilla"/>
                <a:sym typeface="Guerrilla"/>
              </a:rPr>
              <a:t>1</a:t>
            </a:r>
            <a:r>
              <a:rPr lang="en-US" sz="10500" spc="-346">
                <a:solidFill>
                  <a:srgbClr val="A67782"/>
                </a:solidFill>
                <a:latin typeface="Guerrilla"/>
                <a:ea typeface="Guerrilla"/>
                <a:cs typeface="Guerrilla"/>
                <a:sym typeface="Guerrilla"/>
              </a:rPr>
              <a:t>. data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911759" y="1542286"/>
            <a:ext cx="1023193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Features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51116" y="7538239"/>
            <a:ext cx="1023193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Outliers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01348" y="4191000"/>
            <a:ext cx="2812554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Target: bike rentals ‘cnt’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6161290" y="4333557"/>
            <a:ext cx="1920329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Correlation map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020717" y="6151952"/>
            <a:ext cx="1023193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Plots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3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58449" y="4482110"/>
            <a:ext cx="5224401" cy="5804890"/>
          </a:xfrm>
          <a:custGeom>
            <a:avLst/>
            <a:gdLst/>
            <a:ahLst/>
            <a:cxnLst/>
            <a:rect r="r" b="b" t="t" l="l"/>
            <a:pathLst>
              <a:path h="5804890" w="5224401">
                <a:moveTo>
                  <a:pt x="0" y="0"/>
                </a:moveTo>
                <a:lnTo>
                  <a:pt x="5224401" y="0"/>
                </a:lnTo>
                <a:lnTo>
                  <a:pt x="5224401" y="5804890"/>
                </a:lnTo>
                <a:lnTo>
                  <a:pt x="0" y="5804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595931" y="-934637"/>
            <a:ext cx="3482105" cy="4673967"/>
          </a:xfrm>
          <a:custGeom>
            <a:avLst/>
            <a:gdLst/>
            <a:ahLst/>
            <a:cxnLst/>
            <a:rect r="r" b="b" t="t" l="l"/>
            <a:pathLst>
              <a:path h="4673967" w="3482105">
                <a:moveTo>
                  <a:pt x="0" y="0"/>
                </a:moveTo>
                <a:lnTo>
                  <a:pt x="3482105" y="0"/>
                </a:lnTo>
                <a:lnTo>
                  <a:pt x="3482105" y="4673967"/>
                </a:lnTo>
                <a:lnTo>
                  <a:pt x="0" y="46739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5317057" y="0"/>
            <a:ext cx="2970943" cy="4229100"/>
          </a:xfrm>
          <a:custGeom>
            <a:avLst/>
            <a:gdLst/>
            <a:ahLst/>
            <a:cxnLst/>
            <a:rect r="r" b="b" t="t" l="l"/>
            <a:pathLst>
              <a:path h="4229100" w="2970943">
                <a:moveTo>
                  <a:pt x="2970943" y="4229100"/>
                </a:moveTo>
                <a:lnTo>
                  <a:pt x="0" y="4229100"/>
                </a:lnTo>
                <a:lnTo>
                  <a:pt x="0" y="0"/>
                </a:lnTo>
                <a:lnTo>
                  <a:pt x="2970943" y="0"/>
                </a:lnTo>
                <a:lnTo>
                  <a:pt x="2970943" y="422910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5400000">
            <a:off x="12903843" y="5271104"/>
            <a:ext cx="4597360" cy="6170953"/>
          </a:xfrm>
          <a:custGeom>
            <a:avLst/>
            <a:gdLst/>
            <a:ahLst/>
            <a:cxnLst/>
            <a:rect r="r" b="b" t="t" l="l"/>
            <a:pathLst>
              <a:path h="6170953" w="4597360">
                <a:moveTo>
                  <a:pt x="4597360" y="6170953"/>
                </a:moveTo>
                <a:lnTo>
                  <a:pt x="0" y="6170953"/>
                </a:lnTo>
                <a:lnTo>
                  <a:pt x="0" y="0"/>
                </a:lnTo>
                <a:lnTo>
                  <a:pt x="4597360" y="0"/>
                </a:lnTo>
                <a:lnTo>
                  <a:pt x="4597360" y="6170953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827095" y="2607291"/>
            <a:ext cx="12633810" cy="6901219"/>
          </a:xfrm>
          <a:custGeom>
            <a:avLst/>
            <a:gdLst/>
            <a:ahLst/>
            <a:cxnLst/>
            <a:rect r="r" b="b" t="t" l="l"/>
            <a:pathLst>
              <a:path h="6901219" w="12633810">
                <a:moveTo>
                  <a:pt x="0" y="0"/>
                </a:moveTo>
                <a:lnTo>
                  <a:pt x="12633810" y="0"/>
                </a:lnTo>
                <a:lnTo>
                  <a:pt x="12633810" y="6901218"/>
                </a:lnTo>
                <a:lnTo>
                  <a:pt x="0" y="690121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336983" y="472396"/>
            <a:ext cx="13564345" cy="2076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0"/>
              </a:lnSpc>
            </a:pPr>
            <a:r>
              <a:rPr lang="en-US" sz="12000" spc="-396">
                <a:solidFill>
                  <a:srgbClr val="A67782"/>
                </a:solidFill>
                <a:latin typeface="Guerrilla"/>
                <a:ea typeface="Guerrilla"/>
                <a:cs typeface="Guerrilla"/>
                <a:sym typeface="Guerrilla"/>
              </a:rPr>
              <a:t>2. identify ml problem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3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58449" y="4482110"/>
            <a:ext cx="5224401" cy="5804890"/>
          </a:xfrm>
          <a:custGeom>
            <a:avLst/>
            <a:gdLst/>
            <a:ahLst/>
            <a:cxnLst/>
            <a:rect r="r" b="b" t="t" l="l"/>
            <a:pathLst>
              <a:path h="5804890" w="5224401">
                <a:moveTo>
                  <a:pt x="0" y="0"/>
                </a:moveTo>
                <a:lnTo>
                  <a:pt x="5224401" y="0"/>
                </a:lnTo>
                <a:lnTo>
                  <a:pt x="5224401" y="5804890"/>
                </a:lnTo>
                <a:lnTo>
                  <a:pt x="0" y="5804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595931" y="-934637"/>
            <a:ext cx="3482105" cy="4673967"/>
          </a:xfrm>
          <a:custGeom>
            <a:avLst/>
            <a:gdLst/>
            <a:ahLst/>
            <a:cxnLst/>
            <a:rect r="r" b="b" t="t" l="l"/>
            <a:pathLst>
              <a:path h="4673967" w="3482105">
                <a:moveTo>
                  <a:pt x="0" y="0"/>
                </a:moveTo>
                <a:lnTo>
                  <a:pt x="3482105" y="0"/>
                </a:lnTo>
                <a:lnTo>
                  <a:pt x="3482105" y="4673967"/>
                </a:lnTo>
                <a:lnTo>
                  <a:pt x="0" y="46739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5317057" y="0"/>
            <a:ext cx="2970943" cy="4229100"/>
          </a:xfrm>
          <a:custGeom>
            <a:avLst/>
            <a:gdLst/>
            <a:ahLst/>
            <a:cxnLst/>
            <a:rect r="r" b="b" t="t" l="l"/>
            <a:pathLst>
              <a:path h="4229100" w="2970943">
                <a:moveTo>
                  <a:pt x="2970943" y="4229100"/>
                </a:moveTo>
                <a:lnTo>
                  <a:pt x="0" y="4229100"/>
                </a:lnTo>
                <a:lnTo>
                  <a:pt x="0" y="0"/>
                </a:lnTo>
                <a:lnTo>
                  <a:pt x="2970943" y="0"/>
                </a:lnTo>
                <a:lnTo>
                  <a:pt x="2970943" y="422910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5400000">
            <a:off x="12903843" y="5271104"/>
            <a:ext cx="4597360" cy="6170953"/>
          </a:xfrm>
          <a:custGeom>
            <a:avLst/>
            <a:gdLst/>
            <a:ahLst/>
            <a:cxnLst/>
            <a:rect r="r" b="b" t="t" l="l"/>
            <a:pathLst>
              <a:path h="6170953" w="4597360">
                <a:moveTo>
                  <a:pt x="4597360" y="6170953"/>
                </a:moveTo>
                <a:lnTo>
                  <a:pt x="0" y="6170953"/>
                </a:lnTo>
                <a:lnTo>
                  <a:pt x="0" y="0"/>
                </a:lnTo>
                <a:lnTo>
                  <a:pt x="4597360" y="0"/>
                </a:lnTo>
                <a:lnTo>
                  <a:pt x="4597360" y="6170953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2168069" y="2987354"/>
            <a:ext cx="3389377" cy="779966"/>
            <a:chOff x="0" y="0"/>
            <a:chExt cx="892676" cy="20542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92676" cy="205423"/>
            </a:xfrm>
            <a:custGeom>
              <a:avLst/>
              <a:gdLst/>
              <a:ahLst/>
              <a:cxnLst/>
              <a:rect r="r" b="b" t="t" l="l"/>
              <a:pathLst>
                <a:path h="205423" w="892676">
                  <a:moveTo>
                    <a:pt x="102712" y="0"/>
                  </a:moveTo>
                  <a:lnTo>
                    <a:pt x="789964" y="0"/>
                  </a:lnTo>
                  <a:cubicBezTo>
                    <a:pt x="846690" y="0"/>
                    <a:pt x="892676" y="45986"/>
                    <a:pt x="892676" y="102712"/>
                  </a:cubicBezTo>
                  <a:lnTo>
                    <a:pt x="892676" y="102712"/>
                  </a:lnTo>
                  <a:cubicBezTo>
                    <a:pt x="892676" y="129952"/>
                    <a:pt x="881854" y="156077"/>
                    <a:pt x="862592" y="175340"/>
                  </a:cubicBezTo>
                  <a:cubicBezTo>
                    <a:pt x="843330" y="194602"/>
                    <a:pt x="817205" y="205423"/>
                    <a:pt x="789964" y="205423"/>
                  </a:cubicBezTo>
                  <a:lnTo>
                    <a:pt x="102712" y="205423"/>
                  </a:lnTo>
                  <a:cubicBezTo>
                    <a:pt x="75471" y="205423"/>
                    <a:pt x="49346" y="194602"/>
                    <a:pt x="30084" y="175340"/>
                  </a:cubicBezTo>
                  <a:cubicBezTo>
                    <a:pt x="10821" y="156077"/>
                    <a:pt x="0" y="129952"/>
                    <a:pt x="0" y="102712"/>
                  </a:cubicBezTo>
                  <a:lnTo>
                    <a:pt x="0" y="102712"/>
                  </a:lnTo>
                  <a:cubicBezTo>
                    <a:pt x="0" y="75471"/>
                    <a:pt x="10821" y="49346"/>
                    <a:pt x="30084" y="30084"/>
                  </a:cubicBezTo>
                  <a:cubicBezTo>
                    <a:pt x="49346" y="10821"/>
                    <a:pt x="75471" y="0"/>
                    <a:pt x="102712" y="0"/>
                  </a:cubicBezTo>
                  <a:close/>
                </a:path>
              </a:pathLst>
            </a:custGeom>
            <a:solidFill>
              <a:srgbClr val="FCCBB1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892676" cy="2435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391997" y="2954534"/>
            <a:ext cx="520183" cy="812786"/>
          </a:xfrm>
          <a:custGeom>
            <a:avLst/>
            <a:gdLst/>
            <a:ahLst/>
            <a:cxnLst/>
            <a:rect r="r" b="b" t="t" l="l"/>
            <a:pathLst>
              <a:path h="812786" w="520183">
                <a:moveTo>
                  <a:pt x="0" y="0"/>
                </a:moveTo>
                <a:lnTo>
                  <a:pt x="520183" y="0"/>
                </a:lnTo>
                <a:lnTo>
                  <a:pt x="520183" y="812786"/>
                </a:lnTo>
                <a:lnTo>
                  <a:pt x="0" y="8127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968379" y="2970721"/>
            <a:ext cx="622150" cy="812786"/>
          </a:xfrm>
          <a:custGeom>
            <a:avLst/>
            <a:gdLst/>
            <a:ahLst/>
            <a:cxnLst/>
            <a:rect r="r" b="b" t="t" l="l"/>
            <a:pathLst>
              <a:path h="812786" w="622150">
                <a:moveTo>
                  <a:pt x="0" y="0"/>
                </a:moveTo>
                <a:lnTo>
                  <a:pt x="622151" y="0"/>
                </a:lnTo>
                <a:lnTo>
                  <a:pt x="622151" y="812786"/>
                </a:lnTo>
                <a:lnTo>
                  <a:pt x="0" y="81278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7885805" y="2954534"/>
            <a:ext cx="3389377" cy="779966"/>
            <a:chOff x="0" y="0"/>
            <a:chExt cx="892676" cy="20542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92676" cy="205423"/>
            </a:xfrm>
            <a:custGeom>
              <a:avLst/>
              <a:gdLst/>
              <a:ahLst/>
              <a:cxnLst/>
              <a:rect r="r" b="b" t="t" l="l"/>
              <a:pathLst>
                <a:path h="205423" w="892676">
                  <a:moveTo>
                    <a:pt x="102712" y="0"/>
                  </a:moveTo>
                  <a:lnTo>
                    <a:pt x="789964" y="0"/>
                  </a:lnTo>
                  <a:cubicBezTo>
                    <a:pt x="846690" y="0"/>
                    <a:pt x="892676" y="45986"/>
                    <a:pt x="892676" y="102712"/>
                  </a:cubicBezTo>
                  <a:lnTo>
                    <a:pt x="892676" y="102712"/>
                  </a:lnTo>
                  <a:cubicBezTo>
                    <a:pt x="892676" y="129952"/>
                    <a:pt x="881854" y="156077"/>
                    <a:pt x="862592" y="175340"/>
                  </a:cubicBezTo>
                  <a:cubicBezTo>
                    <a:pt x="843330" y="194602"/>
                    <a:pt x="817205" y="205423"/>
                    <a:pt x="789964" y="205423"/>
                  </a:cubicBezTo>
                  <a:lnTo>
                    <a:pt x="102712" y="205423"/>
                  </a:lnTo>
                  <a:cubicBezTo>
                    <a:pt x="75471" y="205423"/>
                    <a:pt x="49346" y="194602"/>
                    <a:pt x="30084" y="175340"/>
                  </a:cubicBezTo>
                  <a:cubicBezTo>
                    <a:pt x="10821" y="156077"/>
                    <a:pt x="0" y="129952"/>
                    <a:pt x="0" y="102712"/>
                  </a:cubicBezTo>
                  <a:lnTo>
                    <a:pt x="0" y="102712"/>
                  </a:lnTo>
                  <a:cubicBezTo>
                    <a:pt x="0" y="75471"/>
                    <a:pt x="10821" y="49346"/>
                    <a:pt x="30084" y="30084"/>
                  </a:cubicBezTo>
                  <a:cubicBezTo>
                    <a:pt x="49346" y="10821"/>
                    <a:pt x="75471" y="0"/>
                    <a:pt x="102712" y="0"/>
                  </a:cubicBezTo>
                  <a:close/>
                </a:path>
              </a:pathLst>
            </a:custGeom>
            <a:solidFill>
              <a:srgbClr val="FCCBB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892676" cy="2435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2672171" y="2931149"/>
            <a:ext cx="565994" cy="812786"/>
          </a:xfrm>
          <a:custGeom>
            <a:avLst/>
            <a:gdLst/>
            <a:ahLst/>
            <a:cxnLst/>
            <a:rect r="r" b="b" t="t" l="l"/>
            <a:pathLst>
              <a:path h="812786" w="565994">
                <a:moveTo>
                  <a:pt x="0" y="0"/>
                </a:moveTo>
                <a:lnTo>
                  <a:pt x="565994" y="0"/>
                </a:lnTo>
                <a:lnTo>
                  <a:pt x="565994" y="812785"/>
                </a:lnTo>
                <a:lnTo>
                  <a:pt x="0" y="81278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3495340" y="2994107"/>
            <a:ext cx="3389377" cy="779966"/>
            <a:chOff x="0" y="0"/>
            <a:chExt cx="892676" cy="20542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92676" cy="205423"/>
            </a:xfrm>
            <a:custGeom>
              <a:avLst/>
              <a:gdLst/>
              <a:ahLst/>
              <a:cxnLst/>
              <a:rect r="r" b="b" t="t" l="l"/>
              <a:pathLst>
                <a:path h="205423" w="892676">
                  <a:moveTo>
                    <a:pt x="102712" y="0"/>
                  </a:moveTo>
                  <a:lnTo>
                    <a:pt x="789964" y="0"/>
                  </a:lnTo>
                  <a:cubicBezTo>
                    <a:pt x="846690" y="0"/>
                    <a:pt x="892676" y="45986"/>
                    <a:pt x="892676" y="102712"/>
                  </a:cubicBezTo>
                  <a:lnTo>
                    <a:pt x="892676" y="102712"/>
                  </a:lnTo>
                  <a:cubicBezTo>
                    <a:pt x="892676" y="129952"/>
                    <a:pt x="881854" y="156077"/>
                    <a:pt x="862592" y="175340"/>
                  </a:cubicBezTo>
                  <a:cubicBezTo>
                    <a:pt x="843330" y="194602"/>
                    <a:pt x="817205" y="205423"/>
                    <a:pt x="789964" y="205423"/>
                  </a:cubicBezTo>
                  <a:lnTo>
                    <a:pt x="102712" y="205423"/>
                  </a:lnTo>
                  <a:cubicBezTo>
                    <a:pt x="75471" y="205423"/>
                    <a:pt x="49346" y="194602"/>
                    <a:pt x="30084" y="175340"/>
                  </a:cubicBezTo>
                  <a:cubicBezTo>
                    <a:pt x="10821" y="156077"/>
                    <a:pt x="0" y="129952"/>
                    <a:pt x="0" y="102712"/>
                  </a:cubicBezTo>
                  <a:lnTo>
                    <a:pt x="0" y="102712"/>
                  </a:lnTo>
                  <a:cubicBezTo>
                    <a:pt x="0" y="75471"/>
                    <a:pt x="10821" y="49346"/>
                    <a:pt x="30084" y="30084"/>
                  </a:cubicBezTo>
                  <a:cubicBezTo>
                    <a:pt x="49346" y="10821"/>
                    <a:pt x="75471" y="0"/>
                    <a:pt x="102712" y="0"/>
                  </a:cubicBezTo>
                  <a:close/>
                </a:path>
              </a:pathLst>
            </a:custGeom>
            <a:solidFill>
              <a:srgbClr val="FCCBB1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892676" cy="2435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5645087" y="4123317"/>
            <a:ext cx="5827186" cy="4154329"/>
          </a:xfrm>
          <a:custGeom>
            <a:avLst/>
            <a:gdLst/>
            <a:ahLst/>
            <a:cxnLst/>
            <a:rect r="r" b="b" t="t" l="l"/>
            <a:pathLst>
              <a:path h="4154329" w="5827186">
                <a:moveTo>
                  <a:pt x="0" y="0"/>
                </a:moveTo>
                <a:lnTo>
                  <a:pt x="5827186" y="0"/>
                </a:lnTo>
                <a:lnTo>
                  <a:pt x="5827186" y="4154328"/>
                </a:lnTo>
                <a:lnTo>
                  <a:pt x="0" y="4154328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18240" t="-446" r="-20137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537971" y="4123317"/>
            <a:ext cx="5107116" cy="4141890"/>
          </a:xfrm>
          <a:custGeom>
            <a:avLst/>
            <a:gdLst/>
            <a:ahLst/>
            <a:cxnLst/>
            <a:rect r="r" b="b" t="t" l="l"/>
            <a:pathLst>
              <a:path h="4141890" w="5107116">
                <a:moveTo>
                  <a:pt x="0" y="0"/>
                </a:moveTo>
                <a:lnTo>
                  <a:pt x="5107116" y="0"/>
                </a:lnTo>
                <a:lnTo>
                  <a:pt x="5107116" y="4141890"/>
                </a:lnTo>
                <a:lnTo>
                  <a:pt x="0" y="414189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97545" t="-68670" r="-124185" b="-3960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1437750" y="4123317"/>
            <a:ext cx="6545113" cy="4154329"/>
          </a:xfrm>
          <a:custGeom>
            <a:avLst/>
            <a:gdLst/>
            <a:ahLst/>
            <a:cxnLst/>
            <a:rect r="r" b="b" t="t" l="l"/>
            <a:pathLst>
              <a:path h="4154329" w="6545113">
                <a:moveTo>
                  <a:pt x="0" y="0"/>
                </a:moveTo>
                <a:lnTo>
                  <a:pt x="6545112" y="0"/>
                </a:lnTo>
                <a:lnTo>
                  <a:pt x="6545112" y="4154328"/>
                </a:lnTo>
                <a:lnTo>
                  <a:pt x="0" y="4154328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3693421" y="2999915"/>
            <a:ext cx="2993217" cy="71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64606D"/>
                </a:solidFill>
                <a:latin typeface="Gluten"/>
                <a:ea typeface="Gluten"/>
                <a:cs typeface="Gluten"/>
                <a:sym typeface="Gluten"/>
              </a:rPr>
              <a:t>eXtrem Gradient Boost Model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366150" y="3169375"/>
            <a:ext cx="2993217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64606D"/>
                </a:solidFill>
                <a:latin typeface="Gluten"/>
                <a:ea typeface="Gluten"/>
                <a:cs typeface="Gluten"/>
                <a:sym typeface="Gluten"/>
              </a:rPr>
              <a:t>Linear Model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28348" y="240296"/>
            <a:ext cx="15631303" cy="2076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0"/>
              </a:lnSpc>
            </a:pPr>
            <a:r>
              <a:rPr lang="en-US" sz="12000" spc="-396">
                <a:solidFill>
                  <a:srgbClr val="A67782"/>
                </a:solidFill>
                <a:latin typeface="Guerrilla"/>
                <a:ea typeface="Guerrilla"/>
                <a:cs typeface="Guerrilla"/>
                <a:sym typeface="Guerrilla"/>
              </a:rPr>
              <a:t> 3</a:t>
            </a:r>
            <a:r>
              <a:rPr lang="en-US" sz="12000" spc="-396">
                <a:solidFill>
                  <a:srgbClr val="A67782"/>
                </a:solidFill>
                <a:latin typeface="Guerrilla"/>
                <a:ea typeface="Guerrilla"/>
                <a:cs typeface="Guerrilla"/>
                <a:sym typeface="Guerrilla"/>
              </a:rPr>
              <a:t>. train</a:t>
            </a:r>
            <a:r>
              <a:rPr lang="en-US" sz="12000" spc="-396">
                <a:solidFill>
                  <a:srgbClr val="A67782"/>
                </a:solidFill>
                <a:latin typeface="Guerrilla"/>
                <a:ea typeface="Guerrilla"/>
                <a:cs typeface="Guerrilla"/>
                <a:sym typeface="Guerrilla"/>
              </a:rPr>
              <a:t> models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8083885" y="3136555"/>
            <a:ext cx="2993217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64606D"/>
                </a:solidFill>
                <a:latin typeface="Gluten"/>
                <a:ea typeface="Gluten"/>
                <a:cs typeface="Gluten"/>
                <a:sym typeface="Gluten"/>
              </a:rPr>
              <a:t>Random Forest Model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3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58449" y="4482110"/>
            <a:ext cx="5224401" cy="5804890"/>
          </a:xfrm>
          <a:custGeom>
            <a:avLst/>
            <a:gdLst/>
            <a:ahLst/>
            <a:cxnLst/>
            <a:rect r="r" b="b" t="t" l="l"/>
            <a:pathLst>
              <a:path h="5804890" w="5224401">
                <a:moveTo>
                  <a:pt x="0" y="0"/>
                </a:moveTo>
                <a:lnTo>
                  <a:pt x="5224401" y="0"/>
                </a:lnTo>
                <a:lnTo>
                  <a:pt x="5224401" y="5804890"/>
                </a:lnTo>
                <a:lnTo>
                  <a:pt x="0" y="5804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595931" y="-934637"/>
            <a:ext cx="3482105" cy="4673967"/>
          </a:xfrm>
          <a:custGeom>
            <a:avLst/>
            <a:gdLst/>
            <a:ahLst/>
            <a:cxnLst/>
            <a:rect r="r" b="b" t="t" l="l"/>
            <a:pathLst>
              <a:path h="4673967" w="3482105">
                <a:moveTo>
                  <a:pt x="0" y="0"/>
                </a:moveTo>
                <a:lnTo>
                  <a:pt x="3482105" y="0"/>
                </a:lnTo>
                <a:lnTo>
                  <a:pt x="3482105" y="4673967"/>
                </a:lnTo>
                <a:lnTo>
                  <a:pt x="0" y="46739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5317057" y="0"/>
            <a:ext cx="2970943" cy="4229100"/>
          </a:xfrm>
          <a:custGeom>
            <a:avLst/>
            <a:gdLst/>
            <a:ahLst/>
            <a:cxnLst/>
            <a:rect r="r" b="b" t="t" l="l"/>
            <a:pathLst>
              <a:path h="4229100" w="2970943">
                <a:moveTo>
                  <a:pt x="2970943" y="4229100"/>
                </a:moveTo>
                <a:lnTo>
                  <a:pt x="0" y="4229100"/>
                </a:lnTo>
                <a:lnTo>
                  <a:pt x="0" y="0"/>
                </a:lnTo>
                <a:lnTo>
                  <a:pt x="2970943" y="0"/>
                </a:lnTo>
                <a:lnTo>
                  <a:pt x="2970943" y="422910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5400000">
            <a:off x="12903843" y="5271104"/>
            <a:ext cx="4597360" cy="6170953"/>
          </a:xfrm>
          <a:custGeom>
            <a:avLst/>
            <a:gdLst/>
            <a:ahLst/>
            <a:cxnLst/>
            <a:rect r="r" b="b" t="t" l="l"/>
            <a:pathLst>
              <a:path h="6170953" w="4597360">
                <a:moveTo>
                  <a:pt x="4597360" y="6170953"/>
                </a:moveTo>
                <a:lnTo>
                  <a:pt x="0" y="6170953"/>
                </a:lnTo>
                <a:lnTo>
                  <a:pt x="0" y="0"/>
                </a:lnTo>
                <a:lnTo>
                  <a:pt x="4597360" y="0"/>
                </a:lnTo>
                <a:lnTo>
                  <a:pt x="4597360" y="6170953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328348" y="2954534"/>
            <a:ext cx="4288352" cy="6920885"/>
            <a:chOff x="0" y="0"/>
            <a:chExt cx="5717803" cy="9227847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1119628" y="43760"/>
              <a:ext cx="4519170" cy="1039954"/>
              <a:chOff x="0" y="0"/>
              <a:chExt cx="892676" cy="205423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92676" cy="205423"/>
              </a:xfrm>
              <a:custGeom>
                <a:avLst/>
                <a:gdLst/>
                <a:ahLst/>
                <a:cxnLst/>
                <a:rect r="r" b="b" t="t" l="l"/>
                <a:pathLst>
                  <a:path h="205423" w="892676">
                    <a:moveTo>
                      <a:pt x="102712" y="0"/>
                    </a:moveTo>
                    <a:lnTo>
                      <a:pt x="789964" y="0"/>
                    </a:lnTo>
                    <a:cubicBezTo>
                      <a:pt x="846690" y="0"/>
                      <a:pt x="892676" y="45986"/>
                      <a:pt x="892676" y="102712"/>
                    </a:cubicBezTo>
                    <a:lnTo>
                      <a:pt x="892676" y="102712"/>
                    </a:lnTo>
                    <a:cubicBezTo>
                      <a:pt x="892676" y="129952"/>
                      <a:pt x="881854" y="156077"/>
                      <a:pt x="862592" y="175340"/>
                    </a:cubicBezTo>
                    <a:cubicBezTo>
                      <a:pt x="843330" y="194602"/>
                      <a:pt x="817205" y="205423"/>
                      <a:pt x="789964" y="205423"/>
                    </a:cubicBezTo>
                    <a:lnTo>
                      <a:pt x="102712" y="205423"/>
                    </a:lnTo>
                    <a:cubicBezTo>
                      <a:pt x="75471" y="205423"/>
                      <a:pt x="49346" y="194602"/>
                      <a:pt x="30084" y="175340"/>
                    </a:cubicBezTo>
                    <a:cubicBezTo>
                      <a:pt x="10821" y="156077"/>
                      <a:pt x="0" y="129952"/>
                      <a:pt x="0" y="102712"/>
                    </a:cubicBezTo>
                    <a:lnTo>
                      <a:pt x="0" y="102712"/>
                    </a:lnTo>
                    <a:cubicBezTo>
                      <a:pt x="0" y="75471"/>
                      <a:pt x="10821" y="49346"/>
                      <a:pt x="30084" y="30084"/>
                    </a:cubicBezTo>
                    <a:cubicBezTo>
                      <a:pt x="49346" y="10821"/>
                      <a:pt x="75471" y="0"/>
                      <a:pt x="102712" y="0"/>
                    </a:cubicBezTo>
                    <a:close/>
                  </a:path>
                </a:pathLst>
              </a:custGeom>
              <a:solidFill>
                <a:srgbClr val="FCCBB1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38100"/>
                <a:ext cx="892676" cy="24352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10" id="10"/>
            <p:cNvSpPr/>
            <p:nvPr/>
          </p:nvSpPr>
          <p:spPr>
            <a:xfrm flipH="false" flipV="false" rot="0">
              <a:off x="84864" y="0"/>
              <a:ext cx="693577" cy="1083714"/>
            </a:xfrm>
            <a:custGeom>
              <a:avLst/>
              <a:gdLst/>
              <a:ahLst/>
              <a:cxnLst/>
              <a:rect r="r" b="b" t="t" l="l"/>
              <a:pathLst>
                <a:path h="1083714" w="693577">
                  <a:moveTo>
                    <a:pt x="0" y="0"/>
                  </a:moveTo>
                  <a:lnTo>
                    <a:pt x="693578" y="0"/>
                  </a:lnTo>
                  <a:lnTo>
                    <a:pt x="693578" y="1083714"/>
                  </a:lnTo>
                  <a:lnTo>
                    <a:pt x="0" y="10837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1428048"/>
              <a:ext cx="5717803" cy="7799799"/>
            </a:xfrm>
            <a:custGeom>
              <a:avLst/>
              <a:gdLst/>
              <a:ahLst/>
              <a:cxnLst/>
              <a:rect r="r" b="b" t="t" l="l"/>
              <a:pathLst>
                <a:path h="7799799" w="5717803">
                  <a:moveTo>
                    <a:pt x="0" y="0"/>
                  </a:moveTo>
                  <a:lnTo>
                    <a:pt x="5717803" y="0"/>
                  </a:lnTo>
                  <a:lnTo>
                    <a:pt x="5717803" y="7799799"/>
                  </a:lnTo>
                  <a:lnTo>
                    <a:pt x="0" y="77997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-100606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1383735" y="283624"/>
              <a:ext cx="3990955" cy="4593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64606D"/>
                  </a:solidFill>
                  <a:latin typeface="Gluten"/>
                  <a:ea typeface="Gluten"/>
                  <a:cs typeface="Gluten"/>
                  <a:sym typeface="Gluten"/>
                </a:rPr>
                <a:t>Linear Regression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6968379" y="2954534"/>
            <a:ext cx="4351242" cy="6840193"/>
            <a:chOff x="0" y="0"/>
            <a:chExt cx="5801655" cy="912025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21583"/>
              <a:ext cx="829534" cy="1083714"/>
            </a:xfrm>
            <a:custGeom>
              <a:avLst/>
              <a:gdLst/>
              <a:ahLst/>
              <a:cxnLst/>
              <a:rect r="r" b="b" t="t" l="l"/>
              <a:pathLst>
                <a:path h="1083714" w="829534">
                  <a:moveTo>
                    <a:pt x="0" y="0"/>
                  </a:moveTo>
                  <a:lnTo>
                    <a:pt x="829534" y="0"/>
                  </a:lnTo>
                  <a:lnTo>
                    <a:pt x="829534" y="1083714"/>
                  </a:lnTo>
                  <a:lnTo>
                    <a:pt x="0" y="10837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1317512"/>
              <a:ext cx="5801655" cy="7802746"/>
            </a:xfrm>
            <a:custGeom>
              <a:avLst/>
              <a:gdLst/>
              <a:ahLst/>
              <a:cxnLst/>
              <a:rect r="r" b="b" t="t" l="l"/>
              <a:pathLst>
                <a:path h="7802746" w="5801655">
                  <a:moveTo>
                    <a:pt x="0" y="0"/>
                  </a:moveTo>
                  <a:lnTo>
                    <a:pt x="5801655" y="0"/>
                  </a:lnTo>
                  <a:lnTo>
                    <a:pt x="5801655" y="7802746"/>
                  </a:lnTo>
                  <a:lnTo>
                    <a:pt x="0" y="78027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0" t="0" r="-97419" b="0"/>
              </a:stretch>
            </a:blipFill>
          </p:spPr>
        </p:sp>
        <p:grpSp>
          <p:nvGrpSpPr>
            <p:cNvPr name="Group 16" id="16"/>
            <p:cNvGrpSpPr/>
            <p:nvPr/>
          </p:nvGrpSpPr>
          <p:grpSpPr>
            <a:xfrm rot="0">
              <a:off x="1223234" y="0"/>
              <a:ext cx="4519170" cy="1039954"/>
              <a:chOff x="0" y="0"/>
              <a:chExt cx="892676" cy="205423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892676" cy="205423"/>
              </a:xfrm>
              <a:custGeom>
                <a:avLst/>
                <a:gdLst/>
                <a:ahLst/>
                <a:cxnLst/>
                <a:rect r="r" b="b" t="t" l="l"/>
                <a:pathLst>
                  <a:path h="205423" w="892676">
                    <a:moveTo>
                      <a:pt x="102712" y="0"/>
                    </a:moveTo>
                    <a:lnTo>
                      <a:pt x="789964" y="0"/>
                    </a:lnTo>
                    <a:cubicBezTo>
                      <a:pt x="846690" y="0"/>
                      <a:pt x="892676" y="45986"/>
                      <a:pt x="892676" y="102712"/>
                    </a:cubicBezTo>
                    <a:lnTo>
                      <a:pt x="892676" y="102712"/>
                    </a:lnTo>
                    <a:cubicBezTo>
                      <a:pt x="892676" y="129952"/>
                      <a:pt x="881854" y="156077"/>
                      <a:pt x="862592" y="175340"/>
                    </a:cubicBezTo>
                    <a:cubicBezTo>
                      <a:pt x="843330" y="194602"/>
                      <a:pt x="817205" y="205423"/>
                      <a:pt x="789964" y="205423"/>
                    </a:cubicBezTo>
                    <a:lnTo>
                      <a:pt x="102712" y="205423"/>
                    </a:lnTo>
                    <a:cubicBezTo>
                      <a:pt x="75471" y="205423"/>
                      <a:pt x="49346" y="194602"/>
                      <a:pt x="30084" y="175340"/>
                    </a:cubicBezTo>
                    <a:cubicBezTo>
                      <a:pt x="10821" y="156077"/>
                      <a:pt x="0" y="129952"/>
                      <a:pt x="0" y="102712"/>
                    </a:cubicBezTo>
                    <a:lnTo>
                      <a:pt x="0" y="102712"/>
                    </a:lnTo>
                    <a:cubicBezTo>
                      <a:pt x="0" y="75471"/>
                      <a:pt x="10821" y="49346"/>
                      <a:pt x="30084" y="30084"/>
                    </a:cubicBezTo>
                    <a:cubicBezTo>
                      <a:pt x="49346" y="10821"/>
                      <a:pt x="75471" y="0"/>
                      <a:pt x="102712" y="0"/>
                    </a:cubicBezTo>
                    <a:close/>
                  </a:path>
                </a:pathLst>
              </a:custGeom>
              <a:solidFill>
                <a:srgbClr val="FCCBB1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38100"/>
                <a:ext cx="892676" cy="24352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9" id="19"/>
            <p:cNvSpPr txBox="true"/>
            <p:nvPr/>
          </p:nvSpPr>
          <p:spPr>
            <a:xfrm rot="0">
              <a:off x="1487341" y="92136"/>
              <a:ext cx="3990955" cy="9292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64606D"/>
                  </a:solidFill>
                  <a:latin typeface="Gluten"/>
                  <a:ea typeface="Gluten"/>
                  <a:cs typeface="Gluten"/>
                  <a:sym typeface="Gluten"/>
                </a:rPr>
                <a:t>Random Forest Regression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2672171" y="2931149"/>
            <a:ext cx="4334111" cy="6886964"/>
            <a:chOff x="0" y="0"/>
            <a:chExt cx="5778814" cy="918261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754659" cy="1083714"/>
            </a:xfrm>
            <a:custGeom>
              <a:avLst/>
              <a:gdLst/>
              <a:ahLst/>
              <a:cxnLst/>
              <a:rect r="r" b="b" t="t" l="l"/>
              <a:pathLst>
                <a:path h="1083714" w="754659">
                  <a:moveTo>
                    <a:pt x="0" y="0"/>
                  </a:moveTo>
                  <a:lnTo>
                    <a:pt x="754659" y="0"/>
                  </a:lnTo>
                  <a:lnTo>
                    <a:pt x="754659" y="1083714"/>
                  </a:lnTo>
                  <a:lnTo>
                    <a:pt x="0" y="10837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1379873"/>
              <a:ext cx="5778814" cy="7802746"/>
            </a:xfrm>
            <a:custGeom>
              <a:avLst/>
              <a:gdLst/>
              <a:ahLst/>
              <a:cxnLst/>
              <a:rect r="r" b="b" t="t" l="l"/>
              <a:pathLst>
                <a:path h="7802746" w="5778814">
                  <a:moveTo>
                    <a:pt x="0" y="0"/>
                  </a:moveTo>
                  <a:lnTo>
                    <a:pt x="5778814" y="0"/>
                  </a:lnTo>
                  <a:lnTo>
                    <a:pt x="5778814" y="7802746"/>
                  </a:lnTo>
                  <a:lnTo>
                    <a:pt x="0" y="78027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0" r="-98199" b="0"/>
              </a:stretch>
            </a:blipFill>
          </p:spPr>
        </p:sp>
        <p:grpSp>
          <p:nvGrpSpPr>
            <p:cNvPr name="Group 23" id="23"/>
            <p:cNvGrpSpPr/>
            <p:nvPr/>
          </p:nvGrpSpPr>
          <p:grpSpPr>
            <a:xfrm rot="0">
              <a:off x="1097559" y="83944"/>
              <a:ext cx="4519170" cy="1039954"/>
              <a:chOff x="0" y="0"/>
              <a:chExt cx="892676" cy="205423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892676" cy="205423"/>
              </a:xfrm>
              <a:custGeom>
                <a:avLst/>
                <a:gdLst/>
                <a:ahLst/>
                <a:cxnLst/>
                <a:rect r="r" b="b" t="t" l="l"/>
                <a:pathLst>
                  <a:path h="205423" w="892676">
                    <a:moveTo>
                      <a:pt x="102712" y="0"/>
                    </a:moveTo>
                    <a:lnTo>
                      <a:pt x="789964" y="0"/>
                    </a:lnTo>
                    <a:cubicBezTo>
                      <a:pt x="846690" y="0"/>
                      <a:pt x="892676" y="45986"/>
                      <a:pt x="892676" y="102712"/>
                    </a:cubicBezTo>
                    <a:lnTo>
                      <a:pt x="892676" y="102712"/>
                    </a:lnTo>
                    <a:cubicBezTo>
                      <a:pt x="892676" y="129952"/>
                      <a:pt x="881854" y="156077"/>
                      <a:pt x="862592" y="175340"/>
                    </a:cubicBezTo>
                    <a:cubicBezTo>
                      <a:pt x="843330" y="194602"/>
                      <a:pt x="817205" y="205423"/>
                      <a:pt x="789964" y="205423"/>
                    </a:cubicBezTo>
                    <a:lnTo>
                      <a:pt x="102712" y="205423"/>
                    </a:lnTo>
                    <a:cubicBezTo>
                      <a:pt x="75471" y="205423"/>
                      <a:pt x="49346" y="194602"/>
                      <a:pt x="30084" y="175340"/>
                    </a:cubicBezTo>
                    <a:cubicBezTo>
                      <a:pt x="10821" y="156077"/>
                      <a:pt x="0" y="129952"/>
                      <a:pt x="0" y="102712"/>
                    </a:cubicBezTo>
                    <a:lnTo>
                      <a:pt x="0" y="102712"/>
                    </a:lnTo>
                    <a:cubicBezTo>
                      <a:pt x="0" y="75471"/>
                      <a:pt x="10821" y="49346"/>
                      <a:pt x="30084" y="30084"/>
                    </a:cubicBezTo>
                    <a:cubicBezTo>
                      <a:pt x="49346" y="10821"/>
                      <a:pt x="75471" y="0"/>
                      <a:pt x="102712" y="0"/>
                    </a:cubicBezTo>
                    <a:close/>
                  </a:path>
                </a:pathLst>
              </a:custGeom>
              <a:solidFill>
                <a:srgbClr val="FCCBB1"/>
              </a:soli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0" y="-38100"/>
                <a:ext cx="892676" cy="24352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26" id="26"/>
            <p:cNvSpPr txBox="true"/>
            <p:nvPr/>
          </p:nvSpPr>
          <p:spPr>
            <a:xfrm rot="0">
              <a:off x="1361666" y="283624"/>
              <a:ext cx="3990955" cy="4593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00"/>
                </a:lnSpc>
              </a:pPr>
              <a:r>
                <a:rPr lang="en-US" sz="2000">
                  <a:solidFill>
                    <a:srgbClr val="64606D"/>
                  </a:solidFill>
                  <a:latin typeface="Gluten"/>
                  <a:ea typeface="Gluten"/>
                  <a:cs typeface="Gluten"/>
                  <a:sym typeface="Gluten"/>
                </a:rPr>
                <a:t>XGBoost Regression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-5400000">
            <a:off x="-1658449" y="6717882"/>
            <a:ext cx="5844687" cy="470388"/>
            <a:chOff x="0" y="0"/>
            <a:chExt cx="1539341" cy="123888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539341" cy="123888"/>
            </a:xfrm>
            <a:custGeom>
              <a:avLst/>
              <a:gdLst/>
              <a:ahLst/>
              <a:cxnLst/>
              <a:rect r="r" b="b" t="t" l="l"/>
              <a:pathLst>
                <a:path h="123888" w="1539341">
                  <a:moveTo>
                    <a:pt x="0" y="0"/>
                  </a:moveTo>
                  <a:lnTo>
                    <a:pt x="1539341" y="0"/>
                  </a:lnTo>
                  <a:lnTo>
                    <a:pt x="1539341" y="123888"/>
                  </a:lnTo>
                  <a:lnTo>
                    <a:pt x="0" y="12388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1539341" cy="1619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predicted bike rentals</a:t>
              </a: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1328348" y="-247650"/>
            <a:ext cx="15631303" cy="2076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0"/>
              </a:lnSpc>
            </a:pPr>
            <a:r>
              <a:rPr lang="en-US" sz="12000" spc="-396">
                <a:solidFill>
                  <a:srgbClr val="A67782"/>
                </a:solidFill>
                <a:latin typeface="Guerrilla"/>
                <a:ea typeface="Guerrilla"/>
                <a:cs typeface="Guerrilla"/>
                <a:sym typeface="Guerrilla"/>
              </a:rPr>
              <a:t> </a:t>
            </a:r>
            <a:r>
              <a:rPr lang="en-US" sz="12000" spc="-396">
                <a:solidFill>
                  <a:srgbClr val="A67782"/>
                </a:solidFill>
                <a:latin typeface="Guerrilla"/>
                <a:ea typeface="Guerrilla"/>
                <a:cs typeface="Guerrilla"/>
                <a:sym typeface="Guerrilla"/>
              </a:rPr>
              <a:t>4. eva</a:t>
            </a:r>
            <a:r>
              <a:rPr lang="en-US" sz="12000" spc="-396">
                <a:solidFill>
                  <a:srgbClr val="A67782"/>
                </a:solidFill>
                <a:latin typeface="Guerrilla"/>
                <a:ea typeface="Guerrilla"/>
                <a:cs typeface="Guerrilla"/>
                <a:sym typeface="Guerrilla"/>
              </a:rPr>
              <a:t>luate models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1028700" y="9723083"/>
            <a:ext cx="4587129" cy="470388"/>
            <a:chOff x="0" y="0"/>
            <a:chExt cx="1208133" cy="123888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208133" cy="123888"/>
            </a:xfrm>
            <a:custGeom>
              <a:avLst/>
              <a:gdLst/>
              <a:ahLst/>
              <a:cxnLst/>
              <a:rect r="r" b="b" t="t" l="l"/>
              <a:pathLst>
                <a:path h="123888" w="1208133">
                  <a:moveTo>
                    <a:pt x="0" y="0"/>
                  </a:moveTo>
                  <a:lnTo>
                    <a:pt x="1208133" y="0"/>
                  </a:lnTo>
                  <a:lnTo>
                    <a:pt x="1208133" y="123888"/>
                  </a:lnTo>
                  <a:lnTo>
                    <a:pt x="0" y="12388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1208133" cy="1619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real bike rentals</a:t>
              </a:r>
              <a:r>
                <a:rPr lang="en-US" sz="1899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 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6732492" y="3950041"/>
            <a:ext cx="4587129" cy="6243430"/>
            <a:chOff x="0" y="0"/>
            <a:chExt cx="6116172" cy="8324573"/>
          </a:xfrm>
        </p:grpSpPr>
        <p:grpSp>
          <p:nvGrpSpPr>
            <p:cNvPr name="Group 35" id="35"/>
            <p:cNvGrpSpPr/>
            <p:nvPr/>
          </p:nvGrpSpPr>
          <p:grpSpPr>
            <a:xfrm rot="0">
              <a:off x="0" y="7697389"/>
              <a:ext cx="6116172" cy="627185"/>
              <a:chOff x="0" y="0"/>
              <a:chExt cx="1208133" cy="123888"/>
            </a:xfrm>
          </p:grpSpPr>
          <p:sp>
            <p:nvSpPr>
              <p:cNvPr name="Freeform 36" id="36"/>
              <p:cNvSpPr/>
              <p:nvPr/>
            </p:nvSpPr>
            <p:spPr>
              <a:xfrm flipH="false" flipV="false" rot="0">
                <a:off x="0" y="0"/>
                <a:ext cx="1208133" cy="123888"/>
              </a:xfrm>
              <a:custGeom>
                <a:avLst/>
                <a:gdLst/>
                <a:ahLst/>
                <a:cxnLst/>
                <a:rect r="r" b="b" t="t" l="l"/>
                <a:pathLst>
                  <a:path h="123888" w="1208133">
                    <a:moveTo>
                      <a:pt x="0" y="0"/>
                    </a:moveTo>
                    <a:lnTo>
                      <a:pt x="1208133" y="0"/>
                    </a:lnTo>
                    <a:lnTo>
                      <a:pt x="1208133" y="123888"/>
                    </a:lnTo>
                    <a:lnTo>
                      <a:pt x="0" y="12388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37" id="37"/>
              <p:cNvSpPr txBox="true"/>
              <p:nvPr/>
            </p:nvSpPr>
            <p:spPr>
              <a:xfrm>
                <a:off x="0" y="-38100"/>
                <a:ext cx="1208133" cy="16198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  <a:r>
                  <a:rPr lang="en-US" sz="1899">
                    <a:solidFill>
                      <a:srgbClr val="000000"/>
                    </a:solidFill>
                    <a:latin typeface="Canva Sans"/>
                    <a:ea typeface="Canva Sans"/>
                    <a:cs typeface="Canva Sans"/>
                    <a:sym typeface="Canva Sans"/>
                  </a:rPr>
                  <a:t>real bike rentals</a:t>
                </a:r>
                <a:r>
                  <a:rPr lang="en-US" sz="1899">
                    <a:solidFill>
                      <a:srgbClr val="000000"/>
                    </a:solidFill>
                    <a:latin typeface="Canva Sans"/>
                    <a:ea typeface="Canva Sans"/>
                    <a:cs typeface="Canva Sans"/>
                    <a:sym typeface="Canva Sans"/>
                  </a:rPr>
                  <a:t> </a:t>
                </a:r>
              </a:p>
            </p:txBody>
          </p:sp>
        </p:grpSp>
        <p:grpSp>
          <p:nvGrpSpPr>
            <p:cNvPr name="Group 38" id="38"/>
            <p:cNvGrpSpPr/>
            <p:nvPr/>
          </p:nvGrpSpPr>
          <p:grpSpPr>
            <a:xfrm rot="-5400000">
              <a:off x="-3582865" y="3582865"/>
              <a:ext cx="7792915" cy="627185"/>
              <a:chOff x="0" y="0"/>
              <a:chExt cx="1539341" cy="123888"/>
            </a:xfrm>
          </p:grpSpPr>
          <p:sp>
            <p:nvSpPr>
              <p:cNvPr name="Freeform 39" id="39"/>
              <p:cNvSpPr/>
              <p:nvPr/>
            </p:nvSpPr>
            <p:spPr>
              <a:xfrm flipH="false" flipV="false" rot="0">
                <a:off x="0" y="0"/>
                <a:ext cx="1539341" cy="123888"/>
              </a:xfrm>
              <a:custGeom>
                <a:avLst/>
                <a:gdLst/>
                <a:ahLst/>
                <a:cxnLst/>
                <a:rect r="r" b="b" t="t" l="l"/>
                <a:pathLst>
                  <a:path h="123888" w="1539341">
                    <a:moveTo>
                      <a:pt x="0" y="0"/>
                    </a:moveTo>
                    <a:lnTo>
                      <a:pt x="1539341" y="0"/>
                    </a:lnTo>
                    <a:lnTo>
                      <a:pt x="1539341" y="123888"/>
                    </a:lnTo>
                    <a:lnTo>
                      <a:pt x="0" y="12388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40" id="40"/>
              <p:cNvSpPr txBox="true"/>
              <p:nvPr/>
            </p:nvSpPr>
            <p:spPr>
              <a:xfrm>
                <a:off x="0" y="-38100"/>
                <a:ext cx="1539341" cy="16198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  <a:r>
                  <a:rPr lang="en-US" sz="1899">
                    <a:solidFill>
                      <a:srgbClr val="000000"/>
                    </a:solidFill>
                    <a:latin typeface="Canva Sans"/>
                    <a:ea typeface="Canva Sans"/>
                    <a:cs typeface="Canva Sans"/>
                    <a:sym typeface="Canva Sans"/>
                  </a:rPr>
                  <a:t>predicted bike rentals</a:t>
                </a:r>
              </a:p>
            </p:txBody>
          </p:sp>
        </p:grpSp>
      </p:grpSp>
      <p:grpSp>
        <p:nvGrpSpPr>
          <p:cNvPr name="Group 41" id="41"/>
          <p:cNvGrpSpPr/>
          <p:nvPr/>
        </p:nvGrpSpPr>
        <p:grpSpPr>
          <a:xfrm rot="0">
            <a:off x="12419152" y="3950041"/>
            <a:ext cx="4587129" cy="6243430"/>
            <a:chOff x="0" y="0"/>
            <a:chExt cx="6116172" cy="8324573"/>
          </a:xfrm>
        </p:grpSpPr>
        <p:grpSp>
          <p:nvGrpSpPr>
            <p:cNvPr name="Group 42" id="42"/>
            <p:cNvGrpSpPr/>
            <p:nvPr/>
          </p:nvGrpSpPr>
          <p:grpSpPr>
            <a:xfrm rot="0">
              <a:off x="0" y="7697389"/>
              <a:ext cx="6116172" cy="627185"/>
              <a:chOff x="0" y="0"/>
              <a:chExt cx="1208133" cy="123888"/>
            </a:xfrm>
          </p:grpSpPr>
          <p:sp>
            <p:nvSpPr>
              <p:cNvPr name="Freeform 43" id="43"/>
              <p:cNvSpPr/>
              <p:nvPr/>
            </p:nvSpPr>
            <p:spPr>
              <a:xfrm flipH="false" flipV="false" rot="0">
                <a:off x="0" y="0"/>
                <a:ext cx="1208133" cy="123888"/>
              </a:xfrm>
              <a:custGeom>
                <a:avLst/>
                <a:gdLst/>
                <a:ahLst/>
                <a:cxnLst/>
                <a:rect r="r" b="b" t="t" l="l"/>
                <a:pathLst>
                  <a:path h="123888" w="1208133">
                    <a:moveTo>
                      <a:pt x="0" y="0"/>
                    </a:moveTo>
                    <a:lnTo>
                      <a:pt x="1208133" y="0"/>
                    </a:lnTo>
                    <a:lnTo>
                      <a:pt x="1208133" y="123888"/>
                    </a:lnTo>
                    <a:lnTo>
                      <a:pt x="0" y="12388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44" id="44"/>
              <p:cNvSpPr txBox="true"/>
              <p:nvPr/>
            </p:nvSpPr>
            <p:spPr>
              <a:xfrm>
                <a:off x="0" y="-38100"/>
                <a:ext cx="1208133" cy="16198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  <a:r>
                  <a:rPr lang="en-US" sz="1899">
                    <a:solidFill>
                      <a:srgbClr val="000000"/>
                    </a:solidFill>
                    <a:latin typeface="Canva Sans"/>
                    <a:ea typeface="Canva Sans"/>
                    <a:cs typeface="Canva Sans"/>
                    <a:sym typeface="Canva Sans"/>
                  </a:rPr>
                  <a:t>real bike rentals</a:t>
                </a:r>
                <a:r>
                  <a:rPr lang="en-US" sz="1899">
                    <a:solidFill>
                      <a:srgbClr val="000000"/>
                    </a:solidFill>
                    <a:latin typeface="Canva Sans"/>
                    <a:ea typeface="Canva Sans"/>
                    <a:cs typeface="Canva Sans"/>
                    <a:sym typeface="Canva Sans"/>
                  </a:rPr>
                  <a:t> </a:t>
                </a:r>
              </a:p>
            </p:txBody>
          </p:sp>
        </p:grpSp>
        <p:grpSp>
          <p:nvGrpSpPr>
            <p:cNvPr name="Group 45" id="45"/>
            <p:cNvGrpSpPr/>
            <p:nvPr/>
          </p:nvGrpSpPr>
          <p:grpSpPr>
            <a:xfrm rot="-5400000">
              <a:off x="-3582865" y="3582865"/>
              <a:ext cx="7792915" cy="627185"/>
              <a:chOff x="0" y="0"/>
              <a:chExt cx="1539341" cy="123888"/>
            </a:xfrm>
          </p:grpSpPr>
          <p:sp>
            <p:nvSpPr>
              <p:cNvPr name="Freeform 46" id="46"/>
              <p:cNvSpPr/>
              <p:nvPr/>
            </p:nvSpPr>
            <p:spPr>
              <a:xfrm flipH="false" flipV="false" rot="0">
                <a:off x="0" y="0"/>
                <a:ext cx="1539341" cy="123888"/>
              </a:xfrm>
              <a:custGeom>
                <a:avLst/>
                <a:gdLst/>
                <a:ahLst/>
                <a:cxnLst/>
                <a:rect r="r" b="b" t="t" l="l"/>
                <a:pathLst>
                  <a:path h="123888" w="1539341">
                    <a:moveTo>
                      <a:pt x="0" y="0"/>
                    </a:moveTo>
                    <a:lnTo>
                      <a:pt x="1539341" y="0"/>
                    </a:lnTo>
                    <a:lnTo>
                      <a:pt x="1539341" y="123888"/>
                    </a:lnTo>
                    <a:lnTo>
                      <a:pt x="0" y="12388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47" id="47"/>
              <p:cNvSpPr txBox="true"/>
              <p:nvPr/>
            </p:nvSpPr>
            <p:spPr>
              <a:xfrm>
                <a:off x="0" y="-38100"/>
                <a:ext cx="1539341" cy="16198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  <a:r>
                  <a:rPr lang="en-US" sz="1899">
                    <a:solidFill>
                      <a:srgbClr val="000000"/>
                    </a:solidFill>
                    <a:latin typeface="Canva Sans"/>
                    <a:ea typeface="Canva Sans"/>
                    <a:cs typeface="Canva Sans"/>
                    <a:sym typeface="Canva Sans"/>
                  </a:rPr>
                  <a:t>predicted bike rentals</a:t>
                </a:r>
              </a:p>
            </p:txBody>
          </p:sp>
        </p:grpSp>
      </p:grpSp>
      <p:sp>
        <p:nvSpPr>
          <p:cNvPr name="TextBox 48" id="48"/>
          <p:cNvSpPr txBox="true"/>
          <p:nvPr/>
        </p:nvSpPr>
        <p:spPr>
          <a:xfrm rot="0">
            <a:off x="1328348" y="1370342"/>
            <a:ext cx="15631303" cy="1427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21"/>
              </a:lnSpc>
            </a:pPr>
            <a:r>
              <a:rPr lang="en-US" sz="8300" spc="-273">
                <a:solidFill>
                  <a:srgbClr val="64606D"/>
                </a:solidFill>
                <a:latin typeface="Guerrilla"/>
                <a:ea typeface="Guerrilla"/>
                <a:cs typeface="Guerrilla"/>
                <a:sym typeface="Guerrilla"/>
              </a:rPr>
              <a:t>4.1. predicted vs</a:t>
            </a:r>
            <a:r>
              <a:rPr lang="en-US" sz="8300" spc="-273">
                <a:solidFill>
                  <a:srgbClr val="64606D"/>
                </a:solidFill>
                <a:latin typeface="Guerrilla"/>
                <a:ea typeface="Guerrilla"/>
                <a:cs typeface="Guerrilla"/>
                <a:sym typeface="Guerrilla"/>
              </a:rPr>
              <a:t> true bik</a:t>
            </a:r>
            <a:r>
              <a:rPr lang="en-US" sz="8300" spc="-273">
                <a:solidFill>
                  <a:srgbClr val="64606D"/>
                </a:solidFill>
                <a:latin typeface="Guerrilla"/>
                <a:ea typeface="Guerrilla"/>
                <a:cs typeface="Guerrilla"/>
                <a:sym typeface="Guerrilla"/>
              </a:rPr>
              <a:t>e rentals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3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58449" y="4482110"/>
            <a:ext cx="5224401" cy="5804890"/>
          </a:xfrm>
          <a:custGeom>
            <a:avLst/>
            <a:gdLst/>
            <a:ahLst/>
            <a:cxnLst/>
            <a:rect r="r" b="b" t="t" l="l"/>
            <a:pathLst>
              <a:path h="5804890" w="5224401">
                <a:moveTo>
                  <a:pt x="0" y="0"/>
                </a:moveTo>
                <a:lnTo>
                  <a:pt x="5224401" y="0"/>
                </a:lnTo>
                <a:lnTo>
                  <a:pt x="5224401" y="5804890"/>
                </a:lnTo>
                <a:lnTo>
                  <a:pt x="0" y="5804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595931" y="-934637"/>
            <a:ext cx="3482105" cy="4673967"/>
          </a:xfrm>
          <a:custGeom>
            <a:avLst/>
            <a:gdLst/>
            <a:ahLst/>
            <a:cxnLst/>
            <a:rect r="r" b="b" t="t" l="l"/>
            <a:pathLst>
              <a:path h="4673967" w="3482105">
                <a:moveTo>
                  <a:pt x="0" y="0"/>
                </a:moveTo>
                <a:lnTo>
                  <a:pt x="3482105" y="0"/>
                </a:lnTo>
                <a:lnTo>
                  <a:pt x="3482105" y="4673967"/>
                </a:lnTo>
                <a:lnTo>
                  <a:pt x="0" y="46739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5317057" y="0"/>
            <a:ext cx="2970943" cy="4229100"/>
          </a:xfrm>
          <a:custGeom>
            <a:avLst/>
            <a:gdLst/>
            <a:ahLst/>
            <a:cxnLst/>
            <a:rect r="r" b="b" t="t" l="l"/>
            <a:pathLst>
              <a:path h="4229100" w="2970943">
                <a:moveTo>
                  <a:pt x="2970943" y="4229100"/>
                </a:moveTo>
                <a:lnTo>
                  <a:pt x="0" y="4229100"/>
                </a:lnTo>
                <a:lnTo>
                  <a:pt x="0" y="0"/>
                </a:lnTo>
                <a:lnTo>
                  <a:pt x="2970943" y="0"/>
                </a:lnTo>
                <a:lnTo>
                  <a:pt x="2970943" y="422910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5400000">
            <a:off x="12903843" y="5271104"/>
            <a:ext cx="4597360" cy="6170953"/>
          </a:xfrm>
          <a:custGeom>
            <a:avLst/>
            <a:gdLst/>
            <a:ahLst/>
            <a:cxnLst/>
            <a:rect r="r" b="b" t="t" l="l"/>
            <a:pathLst>
              <a:path h="6170953" w="4597360">
                <a:moveTo>
                  <a:pt x="4597360" y="6170953"/>
                </a:moveTo>
                <a:lnTo>
                  <a:pt x="0" y="6170953"/>
                </a:lnTo>
                <a:lnTo>
                  <a:pt x="0" y="0"/>
                </a:lnTo>
                <a:lnTo>
                  <a:pt x="4597360" y="0"/>
                </a:lnTo>
                <a:lnTo>
                  <a:pt x="4597360" y="6170953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10148093" y="6453300"/>
          <a:ext cx="7571559" cy="3581400"/>
        </p:xfrm>
        <a:graphic>
          <a:graphicData uri="http://schemas.openxmlformats.org/drawingml/2006/table">
            <a:tbl>
              <a:tblPr/>
              <a:tblGrid>
                <a:gridCol w="1551170"/>
                <a:gridCol w="2059586"/>
                <a:gridCol w="1975918"/>
                <a:gridCol w="1984885"/>
              </a:tblGrid>
              <a:tr h="113335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METRICS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Linear Regression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Random Forest Regression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XGBoost Regression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</a:tr>
              <a:tr h="81601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R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0.62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0.81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0.82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</a:tr>
              <a:tr h="81601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59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mae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77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51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51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</a:tr>
              <a:tr h="81601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rmse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108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76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74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</a:tr>
            </a:tbl>
          </a:graphicData>
        </a:graphic>
      </p:graphicFrame>
      <p:grpSp>
        <p:nvGrpSpPr>
          <p:cNvPr name="Group 7" id="7"/>
          <p:cNvGrpSpPr/>
          <p:nvPr/>
        </p:nvGrpSpPr>
        <p:grpSpPr>
          <a:xfrm rot="0">
            <a:off x="885669" y="3069831"/>
            <a:ext cx="2551350" cy="692213"/>
            <a:chOff x="0" y="0"/>
            <a:chExt cx="3401801" cy="922950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3401801" cy="922950"/>
              <a:chOff x="0" y="0"/>
              <a:chExt cx="703913" cy="19098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703913" cy="190980"/>
              </a:xfrm>
              <a:custGeom>
                <a:avLst/>
                <a:gdLst/>
                <a:ahLst/>
                <a:cxnLst/>
                <a:rect r="r" b="b" t="t" l="l"/>
                <a:pathLst>
                  <a:path h="190980" w="703913">
                    <a:moveTo>
                      <a:pt x="95490" y="0"/>
                    </a:moveTo>
                    <a:lnTo>
                      <a:pt x="608423" y="0"/>
                    </a:lnTo>
                    <a:cubicBezTo>
                      <a:pt x="661161" y="0"/>
                      <a:pt x="703913" y="42752"/>
                      <a:pt x="703913" y="95490"/>
                    </a:cubicBezTo>
                    <a:lnTo>
                      <a:pt x="703913" y="95490"/>
                    </a:lnTo>
                    <a:cubicBezTo>
                      <a:pt x="703913" y="120816"/>
                      <a:pt x="693853" y="145104"/>
                      <a:pt x="675945" y="163012"/>
                    </a:cubicBezTo>
                    <a:cubicBezTo>
                      <a:pt x="658037" y="180920"/>
                      <a:pt x="633749" y="190980"/>
                      <a:pt x="608423" y="190980"/>
                    </a:cubicBezTo>
                    <a:lnTo>
                      <a:pt x="95490" y="190980"/>
                    </a:lnTo>
                    <a:cubicBezTo>
                      <a:pt x="70165" y="190980"/>
                      <a:pt x="45876" y="180920"/>
                      <a:pt x="27968" y="163012"/>
                    </a:cubicBezTo>
                    <a:cubicBezTo>
                      <a:pt x="10061" y="145104"/>
                      <a:pt x="0" y="120816"/>
                      <a:pt x="0" y="95490"/>
                    </a:cubicBezTo>
                    <a:lnTo>
                      <a:pt x="0" y="95490"/>
                    </a:lnTo>
                    <a:cubicBezTo>
                      <a:pt x="0" y="70165"/>
                      <a:pt x="10061" y="45876"/>
                      <a:pt x="27968" y="27968"/>
                    </a:cubicBezTo>
                    <a:cubicBezTo>
                      <a:pt x="45876" y="10061"/>
                      <a:pt x="70165" y="0"/>
                      <a:pt x="95490" y="0"/>
                    </a:cubicBezTo>
                    <a:close/>
                  </a:path>
                </a:pathLst>
              </a:custGeom>
              <a:solidFill>
                <a:srgbClr val="FCCBB1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703913" cy="229080"/>
              </a:xfrm>
              <a:prstGeom prst="rect">
                <a:avLst/>
              </a:prstGeom>
            </p:spPr>
            <p:txBody>
              <a:bodyPr anchor="ctr" rtlCol="false" tIns="48494" lIns="48494" bIns="48494" rIns="48494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198806" y="245432"/>
              <a:ext cx="3004188" cy="3522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3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0148093" y="2996267"/>
            <a:ext cx="7506576" cy="3145160"/>
          </a:xfrm>
          <a:custGeom>
            <a:avLst/>
            <a:gdLst/>
            <a:ahLst/>
            <a:cxnLst/>
            <a:rect r="r" b="b" t="t" l="l"/>
            <a:pathLst>
              <a:path h="3145160" w="7506576">
                <a:moveTo>
                  <a:pt x="0" y="0"/>
                </a:moveTo>
                <a:lnTo>
                  <a:pt x="7506577" y="0"/>
                </a:lnTo>
                <a:lnTo>
                  <a:pt x="7506577" y="3145161"/>
                </a:lnTo>
                <a:lnTo>
                  <a:pt x="0" y="31451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317841" y="1392029"/>
            <a:ext cx="7652318" cy="1427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21"/>
              </a:lnSpc>
            </a:pPr>
            <a:r>
              <a:rPr lang="en-US" sz="8300" spc="-273">
                <a:solidFill>
                  <a:srgbClr val="64606D"/>
                </a:solidFill>
                <a:latin typeface="Guerrilla"/>
                <a:ea typeface="Guerrilla"/>
                <a:cs typeface="Guerrilla"/>
                <a:sym typeface="Guerrilla"/>
              </a:rPr>
              <a:t>4.2. Metrics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28348" y="-247650"/>
            <a:ext cx="15631303" cy="2076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0"/>
              </a:lnSpc>
            </a:pPr>
            <a:r>
              <a:rPr lang="en-US" sz="12000" spc="-396">
                <a:solidFill>
                  <a:srgbClr val="A67782"/>
                </a:solidFill>
                <a:latin typeface="Guerrilla"/>
                <a:ea typeface="Guerrilla"/>
                <a:cs typeface="Guerrilla"/>
                <a:sym typeface="Guerrilla"/>
              </a:rPr>
              <a:t> </a:t>
            </a:r>
            <a:r>
              <a:rPr lang="en-US" sz="12000" spc="-396">
                <a:solidFill>
                  <a:srgbClr val="A67782"/>
                </a:solidFill>
                <a:latin typeface="Guerrilla"/>
                <a:ea typeface="Guerrilla"/>
                <a:cs typeface="Guerrilla"/>
                <a:sym typeface="Guerrilla"/>
              </a:rPr>
              <a:t>4. eva</a:t>
            </a:r>
            <a:r>
              <a:rPr lang="en-US" sz="12000" spc="-396">
                <a:solidFill>
                  <a:srgbClr val="A67782"/>
                </a:solidFill>
                <a:latin typeface="Guerrilla"/>
                <a:ea typeface="Guerrilla"/>
                <a:cs typeface="Guerrilla"/>
                <a:sym typeface="Guerrilla"/>
              </a:rPr>
              <a:t>luate models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314921" y="2996267"/>
            <a:ext cx="9752188" cy="5143584"/>
            <a:chOff x="0" y="0"/>
            <a:chExt cx="13002918" cy="685811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1482230"/>
              <a:ext cx="12799718" cy="5375882"/>
            </a:xfrm>
            <a:custGeom>
              <a:avLst/>
              <a:gdLst/>
              <a:ahLst/>
              <a:cxnLst/>
              <a:rect r="r" b="b" t="t" l="l"/>
              <a:pathLst>
                <a:path h="5375882" w="12799718">
                  <a:moveTo>
                    <a:pt x="0" y="0"/>
                  </a:moveTo>
                  <a:lnTo>
                    <a:pt x="12799718" y="0"/>
                  </a:lnTo>
                  <a:lnTo>
                    <a:pt x="12799718" y="5375882"/>
                  </a:lnTo>
                  <a:lnTo>
                    <a:pt x="0" y="53758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9027" y="29299"/>
              <a:ext cx="662093" cy="1034521"/>
            </a:xfrm>
            <a:custGeom>
              <a:avLst/>
              <a:gdLst/>
              <a:ahLst/>
              <a:cxnLst/>
              <a:rect r="r" b="b" t="t" l="l"/>
              <a:pathLst>
                <a:path h="1034521" w="662093">
                  <a:moveTo>
                    <a:pt x="0" y="0"/>
                  </a:moveTo>
                  <a:lnTo>
                    <a:pt x="662094" y="0"/>
                  </a:lnTo>
                  <a:lnTo>
                    <a:pt x="662094" y="1034521"/>
                  </a:lnTo>
                  <a:lnTo>
                    <a:pt x="0" y="10345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4476656" y="9108"/>
              <a:ext cx="829534" cy="1083714"/>
            </a:xfrm>
            <a:custGeom>
              <a:avLst/>
              <a:gdLst/>
              <a:ahLst/>
              <a:cxnLst/>
              <a:rect r="r" b="b" t="t" l="l"/>
              <a:pathLst>
                <a:path h="1083714" w="829534">
                  <a:moveTo>
                    <a:pt x="0" y="0"/>
                  </a:moveTo>
                  <a:lnTo>
                    <a:pt x="829534" y="0"/>
                  </a:lnTo>
                  <a:lnTo>
                    <a:pt x="829534" y="1083714"/>
                  </a:lnTo>
                  <a:lnTo>
                    <a:pt x="0" y="10837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9" id="19"/>
            <p:cNvGrpSpPr/>
            <p:nvPr/>
          </p:nvGrpSpPr>
          <p:grpSpPr>
            <a:xfrm rot="0">
              <a:off x="5337909" y="0"/>
              <a:ext cx="2915984" cy="1039954"/>
              <a:chOff x="0" y="0"/>
              <a:chExt cx="575997" cy="205423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575997" cy="205423"/>
              </a:xfrm>
              <a:custGeom>
                <a:avLst/>
                <a:gdLst/>
                <a:ahLst/>
                <a:cxnLst/>
                <a:rect r="r" b="b" t="t" l="l"/>
                <a:pathLst>
                  <a:path h="205423" w="575997">
                    <a:moveTo>
                      <a:pt x="102712" y="0"/>
                    </a:moveTo>
                    <a:lnTo>
                      <a:pt x="473285" y="0"/>
                    </a:lnTo>
                    <a:cubicBezTo>
                      <a:pt x="500526" y="0"/>
                      <a:pt x="526651" y="10821"/>
                      <a:pt x="545913" y="30084"/>
                    </a:cubicBezTo>
                    <a:cubicBezTo>
                      <a:pt x="565175" y="49346"/>
                      <a:pt x="575997" y="75471"/>
                      <a:pt x="575997" y="102712"/>
                    </a:cubicBezTo>
                    <a:lnTo>
                      <a:pt x="575997" y="102712"/>
                    </a:lnTo>
                    <a:cubicBezTo>
                      <a:pt x="575997" y="159438"/>
                      <a:pt x="530011" y="205423"/>
                      <a:pt x="473285" y="205423"/>
                    </a:cubicBezTo>
                    <a:lnTo>
                      <a:pt x="102712" y="205423"/>
                    </a:lnTo>
                    <a:cubicBezTo>
                      <a:pt x="75471" y="205423"/>
                      <a:pt x="49346" y="194602"/>
                      <a:pt x="30084" y="175340"/>
                    </a:cubicBezTo>
                    <a:cubicBezTo>
                      <a:pt x="10821" y="156077"/>
                      <a:pt x="0" y="129952"/>
                      <a:pt x="0" y="102712"/>
                    </a:cubicBezTo>
                    <a:lnTo>
                      <a:pt x="0" y="102712"/>
                    </a:lnTo>
                    <a:cubicBezTo>
                      <a:pt x="0" y="75471"/>
                      <a:pt x="10821" y="49346"/>
                      <a:pt x="30084" y="30084"/>
                    </a:cubicBezTo>
                    <a:cubicBezTo>
                      <a:pt x="49346" y="10821"/>
                      <a:pt x="75471" y="0"/>
                      <a:pt x="102712" y="0"/>
                    </a:cubicBezTo>
                    <a:close/>
                  </a:path>
                </a:pathLst>
              </a:custGeom>
              <a:solidFill>
                <a:srgbClr val="FCCBB1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38100"/>
                <a:ext cx="575997" cy="24352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22" id="22"/>
            <p:cNvSpPr txBox="true"/>
            <p:nvPr/>
          </p:nvSpPr>
          <p:spPr>
            <a:xfrm rot="0">
              <a:off x="4800423" y="140671"/>
              <a:ext cx="3990955" cy="7205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40"/>
                </a:lnSpc>
              </a:pPr>
              <a:r>
                <a:rPr lang="en-US" sz="1600">
                  <a:solidFill>
                    <a:srgbClr val="64606D"/>
                  </a:solidFill>
                  <a:latin typeface="Gluten"/>
                  <a:ea typeface="Gluten"/>
                  <a:cs typeface="Gluten"/>
                  <a:sym typeface="Gluten"/>
                </a:rPr>
                <a:t>Random Forest</a:t>
              </a:r>
            </a:p>
            <a:p>
              <a:pPr algn="ctr">
                <a:lnSpc>
                  <a:spcPts val="2240"/>
                </a:lnSpc>
              </a:pPr>
              <a:r>
                <a:rPr lang="en-US" sz="1600">
                  <a:solidFill>
                    <a:srgbClr val="64606D"/>
                  </a:solidFill>
                  <a:latin typeface="Gluten"/>
                  <a:ea typeface="Gluten"/>
                  <a:cs typeface="Gluten"/>
                  <a:sym typeface="Gluten"/>
                </a:rPr>
                <a:t>Regression</a:t>
              </a:r>
            </a:p>
          </p:txBody>
        </p:sp>
        <p:sp>
          <p:nvSpPr>
            <p:cNvPr name="Freeform 23" id="23"/>
            <p:cNvSpPr/>
            <p:nvPr/>
          </p:nvSpPr>
          <p:spPr>
            <a:xfrm flipH="false" flipV="false" rot="0">
              <a:off x="8711104" y="9108"/>
              <a:ext cx="754659" cy="1083714"/>
            </a:xfrm>
            <a:custGeom>
              <a:avLst/>
              <a:gdLst/>
              <a:ahLst/>
              <a:cxnLst/>
              <a:rect r="r" b="b" t="t" l="l"/>
              <a:pathLst>
                <a:path h="1083714" w="754659">
                  <a:moveTo>
                    <a:pt x="0" y="0"/>
                  </a:moveTo>
                  <a:lnTo>
                    <a:pt x="754659" y="0"/>
                  </a:lnTo>
                  <a:lnTo>
                    <a:pt x="754659" y="1083714"/>
                  </a:lnTo>
                  <a:lnTo>
                    <a:pt x="0" y="10837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24" id="24"/>
            <p:cNvGrpSpPr/>
            <p:nvPr/>
          </p:nvGrpSpPr>
          <p:grpSpPr>
            <a:xfrm rot="0">
              <a:off x="9577084" y="58502"/>
              <a:ext cx="2860713" cy="1065396"/>
              <a:chOff x="0" y="0"/>
              <a:chExt cx="565079" cy="210449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565079" cy="210449"/>
              </a:xfrm>
              <a:custGeom>
                <a:avLst/>
                <a:gdLst/>
                <a:ahLst/>
                <a:cxnLst/>
                <a:rect r="r" b="b" t="t" l="l"/>
                <a:pathLst>
                  <a:path h="210449" w="565079">
                    <a:moveTo>
                      <a:pt x="105224" y="0"/>
                    </a:moveTo>
                    <a:lnTo>
                      <a:pt x="459855" y="0"/>
                    </a:lnTo>
                    <a:cubicBezTo>
                      <a:pt x="517969" y="0"/>
                      <a:pt x="565079" y="47111"/>
                      <a:pt x="565079" y="105224"/>
                    </a:cubicBezTo>
                    <a:lnTo>
                      <a:pt x="565079" y="105224"/>
                    </a:lnTo>
                    <a:cubicBezTo>
                      <a:pt x="565079" y="133132"/>
                      <a:pt x="553993" y="159896"/>
                      <a:pt x="534260" y="179629"/>
                    </a:cubicBezTo>
                    <a:cubicBezTo>
                      <a:pt x="514526" y="199363"/>
                      <a:pt x="487762" y="210449"/>
                      <a:pt x="459855" y="210449"/>
                    </a:cubicBezTo>
                    <a:lnTo>
                      <a:pt x="105224" y="210449"/>
                    </a:lnTo>
                    <a:cubicBezTo>
                      <a:pt x="47111" y="210449"/>
                      <a:pt x="0" y="163338"/>
                      <a:pt x="0" y="105224"/>
                    </a:cubicBezTo>
                    <a:lnTo>
                      <a:pt x="0" y="105224"/>
                    </a:lnTo>
                    <a:cubicBezTo>
                      <a:pt x="0" y="47111"/>
                      <a:pt x="47111" y="0"/>
                      <a:pt x="105224" y="0"/>
                    </a:cubicBezTo>
                    <a:close/>
                  </a:path>
                </a:pathLst>
              </a:custGeom>
              <a:solidFill>
                <a:srgbClr val="FCCBB1"/>
              </a:soli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0" y="-38100"/>
                <a:ext cx="565079" cy="24854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27" id="27"/>
            <p:cNvSpPr txBox="true"/>
            <p:nvPr/>
          </p:nvSpPr>
          <p:spPr>
            <a:xfrm rot="0">
              <a:off x="9011963" y="201245"/>
              <a:ext cx="3990955" cy="7205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40"/>
                </a:lnSpc>
              </a:pPr>
              <a:r>
                <a:rPr lang="en-US" sz="1600">
                  <a:solidFill>
                    <a:srgbClr val="64606D"/>
                  </a:solidFill>
                  <a:latin typeface="Gluten"/>
                  <a:ea typeface="Gluten"/>
                  <a:cs typeface="Gluten"/>
                  <a:sym typeface="Gluten"/>
                </a:rPr>
                <a:t>XGBoost</a:t>
              </a:r>
            </a:p>
            <a:p>
              <a:pPr algn="ctr">
                <a:lnSpc>
                  <a:spcPts val="2240"/>
                </a:lnSpc>
              </a:pPr>
              <a:r>
                <a:rPr lang="en-US" sz="1600">
                  <a:solidFill>
                    <a:srgbClr val="64606D"/>
                  </a:solidFill>
                  <a:latin typeface="Gluten"/>
                  <a:ea typeface="Gluten"/>
                  <a:cs typeface="Gluten"/>
                  <a:sym typeface="Gluten"/>
                </a:rPr>
                <a:t>Regression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285218" y="140671"/>
              <a:ext cx="3990955" cy="7205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240"/>
                </a:lnSpc>
              </a:pPr>
              <a:r>
                <a:rPr lang="en-US" sz="1600">
                  <a:solidFill>
                    <a:srgbClr val="64606D"/>
                  </a:solidFill>
                  <a:latin typeface="Gluten"/>
                  <a:ea typeface="Gluten"/>
                  <a:cs typeface="Gluten"/>
                  <a:sym typeface="Gluten"/>
                </a:rPr>
                <a:t>Linear</a:t>
              </a:r>
            </a:p>
            <a:p>
              <a:pPr algn="ctr">
                <a:lnSpc>
                  <a:spcPts val="2240"/>
                </a:lnSpc>
              </a:pPr>
              <a:r>
                <a:rPr lang="en-US" sz="1600">
                  <a:solidFill>
                    <a:srgbClr val="64606D"/>
                  </a:solidFill>
                  <a:latin typeface="Gluten"/>
                  <a:ea typeface="Gluten"/>
                  <a:cs typeface="Gluten"/>
                  <a:sym typeface="Gluten"/>
                </a:rPr>
                <a:t>Regression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3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58449" y="4482110"/>
            <a:ext cx="5224401" cy="5804890"/>
          </a:xfrm>
          <a:custGeom>
            <a:avLst/>
            <a:gdLst/>
            <a:ahLst/>
            <a:cxnLst/>
            <a:rect r="r" b="b" t="t" l="l"/>
            <a:pathLst>
              <a:path h="5804890" w="5224401">
                <a:moveTo>
                  <a:pt x="0" y="0"/>
                </a:moveTo>
                <a:lnTo>
                  <a:pt x="5224401" y="0"/>
                </a:lnTo>
                <a:lnTo>
                  <a:pt x="5224401" y="5804890"/>
                </a:lnTo>
                <a:lnTo>
                  <a:pt x="0" y="5804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595931" y="-934637"/>
            <a:ext cx="3482105" cy="4673967"/>
          </a:xfrm>
          <a:custGeom>
            <a:avLst/>
            <a:gdLst/>
            <a:ahLst/>
            <a:cxnLst/>
            <a:rect r="r" b="b" t="t" l="l"/>
            <a:pathLst>
              <a:path h="4673967" w="3482105">
                <a:moveTo>
                  <a:pt x="0" y="0"/>
                </a:moveTo>
                <a:lnTo>
                  <a:pt x="3482105" y="0"/>
                </a:lnTo>
                <a:lnTo>
                  <a:pt x="3482105" y="4673967"/>
                </a:lnTo>
                <a:lnTo>
                  <a:pt x="0" y="46739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5317057" y="0"/>
            <a:ext cx="2970943" cy="4229100"/>
          </a:xfrm>
          <a:custGeom>
            <a:avLst/>
            <a:gdLst/>
            <a:ahLst/>
            <a:cxnLst/>
            <a:rect r="r" b="b" t="t" l="l"/>
            <a:pathLst>
              <a:path h="4229100" w="2970943">
                <a:moveTo>
                  <a:pt x="2970943" y="4229100"/>
                </a:moveTo>
                <a:lnTo>
                  <a:pt x="0" y="4229100"/>
                </a:lnTo>
                <a:lnTo>
                  <a:pt x="0" y="0"/>
                </a:lnTo>
                <a:lnTo>
                  <a:pt x="2970943" y="0"/>
                </a:lnTo>
                <a:lnTo>
                  <a:pt x="2970943" y="422910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5400000">
            <a:off x="12903843" y="5271104"/>
            <a:ext cx="4597360" cy="6170953"/>
          </a:xfrm>
          <a:custGeom>
            <a:avLst/>
            <a:gdLst/>
            <a:ahLst/>
            <a:cxnLst/>
            <a:rect r="r" b="b" t="t" l="l"/>
            <a:pathLst>
              <a:path h="6170953" w="4597360">
                <a:moveTo>
                  <a:pt x="4597360" y="6170953"/>
                </a:moveTo>
                <a:lnTo>
                  <a:pt x="0" y="6170953"/>
                </a:lnTo>
                <a:lnTo>
                  <a:pt x="0" y="0"/>
                </a:lnTo>
                <a:lnTo>
                  <a:pt x="4597360" y="0"/>
                </a:lnTo>
                <a:lnTo>
                  <a:pt x="4597360" y="6170953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9575250" y="3468135"/>
          <a:ext cx="7227279" cy="4683210"/>
        </p:xfrm>
        <a:graphic>
          <a:graphicData uri="http://schemas.openxmlformats.org/drawingml/2006/table">
            <a:tbl>
              <a:tblPr/>
              <a:tblGrid>
                <a:gridCol w="1457057"/>
                <a:gridCol w="1929546"/>
                <a:gridCol w="2013725"/>
                <a:gridCol w="1826951"/>
              </a:tblGrid>
              <a:tr h="138866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METRICS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Linear </a:t>
                      </a:r>
                      <a:endParaRPr lang="en-US" sz="1100"/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Regression</a:t>
                      </a:r>
                    </a:p>
                  </a:txBody>
                  <a:tcPr marL="190500" marR="190500" marT="190500" marB="190500" anchor="t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Ridge Regression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Lasso</a:t>
                      </a:r>
                      <a:endParaRPr lang="en-US" sz="1100"/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Regression</a:t>
                      </a:r>
                    </a:p>
                    <a:p>
                      <a:pPr algn="ctr">
                        <a:lnSpc>
                          <a:spcPts val="210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</a:tr>
              <a:tr h="133592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R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0.6266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0.6271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0.6276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</a:tr>
              <a:tr h="97414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59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mae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77.8781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77.8275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77.7407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</a:tr>
              <a:tr h="98448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rmse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108.7329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108.6538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108.590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</a:tr>
            </a:tbl>
          </a:graphicData>
        </a:graphic>
      </p:graphicFrame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502021" y="3468135"/>
          <a:ext cx="8785118" cy="5123767"/>
        </p:xfrm>
        <a:graphic>
          <a:graphicData uri="http://schemas.openxmlformats.org/drawingml/2006/table">
            <a:tbl>
              <a:tblPr/>
              <a:tblGrid>
                <a:gridCol w="2041203"/>
                <a:gridCol w="3188759"/>
                <a:gridCol w="3555156"/>
              </a:tblGrid>
              <a:tr h="131714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OPTIMIZATION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Ridge Regression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Lasso</a:t>
                      </a:r>
                      <a:endParaRPr lang="en-US" sz="1100"/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Regression</a:t>
                      </a:r>
                    </a:p>
                    <a:p>
                      <a:pPr algn="ctr">
                        <a:lnSpc>
                          <a:spcPts val="2100"/>
                        </a:lnSpc>
                      </a:pPr>
                    </a:p>
                  </a:txBody>
                  <a:tcPr marL="190500" marR="190500" marT="190500" marB="190500" anchor="t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</a:tr>
              <a:tr h="190331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penalty term added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sum of squared coefficients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sum of absolute coefficients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</a:tr>
              <a:tr h="190331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formula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</a:tr>
            </a:tbl>
          </a:graphicData>
        </a:graphic>
      </p:graphicFrame>
      <p:sp>
        <p:nvSpPr>
          <p:cNvPr name="Freeform 8" id="8"/>
          <p:cNvSpPr/>
          <p:nvPr/>
        </p:nvSpPr>
        <p:spPr>
          <a:xfrm flipH="false" flipV="false" rot="0">
            <a:off x="2750561" y="6941198"/>
            <a:ext cx="3023771" cy="1415382"/>
          </a:xfrm>
          <a:custGeom>
            <a:avLst/>
            <a:gdLst/>
            <a:ahLst/>
            <a:cxnLst/>
            <a:rect r="r" b="b" t="t" l="l"/>
            <a:pathLst>
              <a:path h="1415382" w="3023771">
                <a:moveTo>
                  <a:pt x="0" y="0"/>
                </a:moveTo>
                <a:lnTo>
                  <a:pt x="3023772" y="0"/>
                </a:lnTo>
                <a:lnTo>
                  <a:pt x="3023772" y="1415382"/>
                </a:lnTo>
                <a:lnTo>
                  <a:pt x="0" y="14153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998216" y="6941198"/>
            <a:ext cx="3169226" cy="1415382"/>
          </a:xfrm>
          <a:custGeom>
            <a:avLst/>
            <a:gdLst/>
            <a:ahLst/>
            <a:cxnLst/>
            <a:rect r="r" b="b" t="t" l="l"/>
            <a:pathLst>
              <a:path h="1415382" w="3169226">
                <a:moveTo>
                  <a:pt x="0" y="0"/>
                </a:moveTo>
                <a:lnTo>
                  <a:pt x="3169226" y="0"/>
                </a:lnTo>
                <a:lnTo>
                  <a:pt x="3169226" y="1415382"/>
                </a:lnTo>
                <a:lnTo>
                  <a:pt x="0" y="141538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595022" y="1501933"/>
            <a:ext cx="15097956" cy="1427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21"/>
              </a:lnSpc>
            </a:pPr>
            <a:r>
              <a:rPr lang="en-US" sz="8300" spc="-273">
                <a:solidFill>
                  <a:srgbClr val="64606D"/>
                </a:solidFill>
                <a:latin typeface="Guerrilla"/>
                <a:ea typeface="Guerrilla"/>
                <a:cs typeface="Guerrilla"/>
                <a:sym typeface="Guerrilla"/>
              </a:rPr>
              <a:t>5.1. Ridge and Lasso Regression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28348" y="-247650"/>
            <a:ext cx="15631303" cy="2076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0"/>
              </a:lnSpc>
            </a:pPr>
            <a:r>
              <a:rPr lang="en-US" sz="12000" spc="-396">
                <a:solidFill>
                  <a:srgbClr val="A67782"/>
                </a:solidFill>
                <a:latin typeface="Guerrilla"/>
                <a:ea typeface="Guerrilla"/>
                <a:cs typeface="Guerrilla"/>
                <a:sym typeface="Guerrilla"/>
              </a:rPr>
              <a:t> 5. optimize models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3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058449" y="4482110"/>
            <a:ext cx="5224401" cy="5804890"/>
          </a:xfrm>
          <a:custGeom>
            <a:avLst/>
            <a:gdLst/>
            <a:ahLst/>
            <a:cxnLst/>
            <a:rect r="r" b="b" t="t" l="l"/>
            <a:pathLst>
              <a:path h="5804890" w="5224401">
                <a:moveTo>
                  <a:pt x="0" y="0"/>
                </a:moveTo>
                <a:lnTo>
                  <a:pt x="5224401" y="0"/>
                </a:lnTo>
                <a:lnTo>
                  <a:pt x="5224401" y="5804890"/>
                </a:lnTo>
                <a:lnTo>
                  <a:pt x="0" y="58048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595931" y="-934637"/>
            <a:ext cx="3482105" cy="4673967"/>
          </a:xfrm>
          <a:custGeom>
            <a:avLst/>
            <a:gdLst/>
            <a:ahLst/>
            <a:cxnLst/>
            <a:rect r="r" b="b" t="t" l="l"/>
            <a:pathLst>
              <a:path h="4673967" w="3482105">
                <a:moveTo>
                  <a:pt x="0" y="0"/>
                </a:moveTo>
                <a:lnTo>
                  <a:pt x="3482105" y="0"/>
                </a:lnTo>
                <a:lnTo>
                  <a:pt x="3482105" y="4673967"/>
                </a:lnTo>
                <a:lnTo>
                  <a:pt x="0" y="46739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5317057" y="0"/>
            <a:ext cx="2970943" cy="4229100"/>
          </a:xfrm>
          <a:custGeom>
            <a:avLst/>
            <a:gdLst/>
            <a:ahLst/>
            <a:cxnLst/>
            <a:rect r="r" b="b" t="t" l="l"/>
            <a:pathLst>
              <a:path h="4229100" w="2970943">
                <a:moveTo>
                  <a:pt x="2970943" y="4229100"/>
                </a:moveTo>
                <a:lnTo>
                  <a:pt x="0" y="4229100"/>
                </a:lnTo>
                <a:lnTo>
                  <a:pt x="0" y="0"/>
                </a:lnTo>
                <a:lnTo>
                  <a:pt x="2970943" y="0"/>
                </a:lnTo>
                <a:lnTo>
                  <a:pt x="2970943" y="422910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5400000">
            <a:off x="12903843" y="5271104"/>
            <a:ext cx="4597360" cy="6170953"/>
          </a:xfrm>
          <a:custGeom>
            <a:avLst/>
            <a:gdLst/>
            <a:ahLst/>
            <a:cxnLst/>
            <a:rect r="r" b="b" t="t" l="l"/>
            <a:pathLst>
              <a:path h="6170953" w="4597360">
                <a:moveTo>
                  <a:pt x="4597360" y="6170953"/>
                </a:moveTo>
                <a:lnTo>
                  <a:pt x="0" y="6170953"/>
                </a:lnTo>
                <a:lnTo>
                  <a:pt x="0" y="0"/>
                </a:lnTo>
                <a:lnTo>
                  <a:pt x="4597360" y="0"/>
                </a:lnTo>
                <a:lnTo>
                  <a:pt x="4597360" y="6170953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11316440" y="3351208"/>
          <a:ext cx="5376538" cy="4143896"/>
        </p:xfrm>
        <a:graphic>
          <a:graphicData uri="http://schemas.openxmlformats.org/drawingml/2006/table">
            <a:tbl>
              <a:tblPr/>
              <a:tblGrid>
                <a:gridCol w="1868489"/>
                <a:gridCol w="1562345"/>
                <a:gridCol w="1945703"/>
              </a:tblGrid>
              <a:tr h="172360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METRICS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Random Forest</a:t>
                      </a:r>
                      <a:endParaRPr lang="en-US" sz="1100"/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Regression</a:t>
                      </a:r>
                    </a:p>
                  </a:txBody>
                  <a:tcPr marL="190500" marR="190500" marT="190500" marB="190500" anchor="t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Tuned Random Forest</a:t>
                      </a:r>
                      <a:endParaRPr lang="en-US" sz="1100"/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Regression</a:t>
                      </a:r>
                    </a:p>
                    <a:p>
                      <a:pPr algn="ctr">
                        <a:lnSpc>
                          <a:spcPts val="2100"/>
                        </a:lnSpc>
                      </a:pPr>
                    </a:p>
                  </a:txBody>
                  <a:tcPr marL="190500" marR="190500" marT="190500" marB="190500" anchor="t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</a:tr>
              <a:tr h="8208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R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0.8133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0.8300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</a:tr>
              <a:tr h="79551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59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mae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99"/>
                        </a:lnSpc>
                        <a:defRPr/>
                      </a:pPr>
                      <a:r>
                        <a:rPr lang="en-US" sz="1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51.8918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47.7931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</a:tr>
              <a:tr h="8039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rmse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76.8847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73.3524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</a:tr>
            </a:tbl>
          </a:graphicData>
        </a:graphic>
      </p:graphicFrame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1419809" y="3351208"/>
          <a:ext cx="9290676" cy="4289773"/>
        </p:xfrm>
        <a:graphic>
          <a:graphicData uri="http://schemas.openxmlformats.org/drawingml/2006/table">
            <a:tbl>
              <a:tblPr/>
              <a:tblGrid>
                <a:gridCol w="3262438"/>
                <a:gridCol w="3066308"/>
                <a:gridCol w="2961929"/>
              </a:tblGrid>
              <a:tr h="160339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OPTIMIZATION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Random Forest</a:t>
                      </a:r>
                      <a:endParaRPr lang="en-US" sz="1100"/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Regression</a:t>
                      </a:r>
                    </a:p>
                  </a:txBody>
                  <a:tcPr marL="190500" marR="190500" marT="190500" marB="190500" anchor="t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Tuned Random Forest</a:t>
                      </a:r>
                      <a:endParaRPr lang="en-US" sz="1100"/>
                    </a:p>
                    <a:p>
                      <a:pPr algn="ctr">
                        <a:lnSpc>
                          <a:spcPts val="2100"/>
                        </a:lnSpc>
                      </a:pPr>
                      <a:r>
                        <a:rPr lang="en-US" sz="1500" b="true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Regression</a:t>
                      </a:r>
                    </a:p>
                    <a:p>
                      <a:pPr algn="ctr">
                        <a:lnSpc>
                          <a:spcPts val="2100"/>
                        </a:lnSpc>
                      </a:pPr>
                    </a:p>
                  </a:txBody>
                  <a:tcPr marL="190500" marR="190500" marT="190500" marB="190500" anchor="t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699"/>
                    </a:solidFill>
                  </a:tcPr>
                </a:tc>
              </a:tr>
              <a:tr h="166017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extended GridSearch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</a:tr>
              <a:tr h="102620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590"/>
                        </a:lnSpc>
                        <a:defRPr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tuned parameters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CD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09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D6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4E3"/>
                    </a:solidFill>
                  </a:tcPr>
                </a:tc>
              </a:tr>
            </a:tbl>
          </a:graphicData>
        </a:graphic>
      </p:graphicFrame>
      <p:sp>
        <p:nvSpPr>
          <p:cNvPr name="Freeform 8" id="8"/>
          <p:cNvSpPr/>
          <p:nvPr/>
        </p:nvSpPr>
        <p:spPr>
          <a:xfrm flipH="false" flipV="false" rot="0">
            <a:off x="4813412" y="4990751"/>
            <a:ext cx="2814944" cy="1267503"/>
          </a:xfrm>
          <a:custGeom>
            <a:avLst/>
            <a:gdLst/>
            <a:ahLst/>
            <a:cxnLst/>
            <a:rect r="r" b="b" t="t" l="l"/>
            <a:pathLst>
              <a:path h="1267503" w="2814944">
                <a:moveTo>
                  <a:pt x="0" y="0"/>
                </a:moveTo>
                <a:lnTo>
                  <a:pt x="2814944" y="0"/>
                </a:lnTo>
                <a:lnTo>
                  <a:pt x="2814944" y="1267503"/>
                </a:lnTo>
                <a:lnTo>
                  <a:pt x="0" y="126750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895540" y="4990751"/>
            <a:ext cx="2814944" cy="1531994"/>
          </a:xfrm>
          <a:custGeom>
            <a:avLst/>
            <a:gdLst/>
            <a:ahLst/>
            <a:cxnLst/>
            <a:rect r="r" b="b" t="t" l="l"/>
            <a:pathLst>
              <a:path h="1531994" w="2814944">
                <a:moveTo>
                  <a:pt x="0" y="0"/>
                </a:moveTo>
                <a:lnTo>
                  <a:pt x="2814945" y="0"/>
                </a:lnTo>
                <a:lnTo>
                  <a:pt x="2814945" y="1531994"/>
                </a:lnTo>
                <a:lnTo>
                  <a:pt x="0" y="153199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813412" y="6727145"/>
            <a:ext cx="2814944" cy="753412"/>
          </a:xfrm>
          <a:custGeom>
            <a:avLst/>
            <a:gdLst/>
            <a:ahLst/>
            <a:cxnLst/>
            <a:rect r="r" b="b" t="t" l="l"/>
            <a:pathLst>
              <a:path h="753412" w="2814944">
                <a:moveTo>
                  <a:pt x="0" y="0"/>
                </a:moveTo>
                <a:lnTo>
                  <a:pt x="2814944" y="0"/>
                </a:lnTo>
                <a:lnTo>
                  <a:pt x="2814944" y="753411"/>
                </a:lnTo>
                <a:lnTo>
                  <a:pt x="0" y="75341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895540" y="6727145"/>
            <a:ext cx="2814944" cy="913837"/>
          </a:xfrm>
          <a:custGeom>
            <a:avLst/>
            <a:gdLst/>
            <a:ahLst/>
            <a:cxnLst/>
            <a:rect r="r" b="b" t="t" l="l"/>
            <a:pathLst>
              <a:path h="913837" w="2814944">
                <a:moveTo>
                  <a:pt x="0" y="0"/>
                </a:moveTo>
                <a:lnTo>
                  <a:pt x="2814945" y="0"/>
                </a:lnTo>
                <a:lnTo>
                  <a:pt x="2814945" y="913837"/>
                </a:lnTo>
                <a:lnTo>
                  <a:pt x="0" y="91383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595022" y="941424"/>
            <a:ext cx="15097956" cy="1427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21"/>
              </a:lnSpc>
            </a:pPr>
            <a:r>
              <a:rPr lang="en-US" sz="8300" spc="-273">
                <a:solidFill>
                  <a:srgbClr val="64606D"/>
                </a:solidFill>
                <a:latin typeface="Guerrilla"/>
                <a:ea typeface="Guerrilla"/>
                <a:cs typeface="Guerrilla"/>
                <a:sym typeface="Guerrilla"/>
              </a:rPr>
              <a:t>5.2. tuned Random forest Regression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DAGm3kwqQCE</dc:identifier>
  <dcterms:modified xsi:type="dcterms:W3CDTF">2011-08-01T06:04:30Z</dcterms:modified>
  <cp:revision>1</cp:revision>
  <dc:title>Predicting Bike rental Counts</dc:title>
</cp:coreProperties>
</file>