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12192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D7B0F-1B5F-4DB0-814D-284C7729E797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9C3FB-9F1D-4A78-9063-590CBCD3610E}" type="slidenum">
              <a:rPr lang="en-IN" smtClean="0"/>
              <a:t>‹#›</a:t>
            </a:fld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07889"/>
            <a:ext cx="103632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D7B0F-1B5F-4DB0-814D-284C7729E797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9C3FB-9F1D-4A78-9063-590CBCD3610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D7B0F-1B5F-4DB0-814D-284C7729E797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9C3FB-9F1D-4A78-9063-590CBCD3610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D7B0F-1B5F-4DB0-814D-284C7729E797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9C3FB-9F1D-4A78-9063-590CBCD3610E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105664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4962526"/>
            <a:ext cx="10513484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3462339"/>
            <a:ext cx="10513484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D7B0F-1B5F-4DB0-814D-284C7729E797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9C3FB-9F1D-4A78-9063-590CBCD3610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49784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1600200"/>
            <a:ext cx="49784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D7B0F-1B5F-4DB0-814D-284C7729E797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9C3FB-9F1D-4A78-9063-590CBCD3610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2209800"/>
            <a:ext cx="49784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2209800"/>
            <a:ext cx="49784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0"/>
            <a:ext cx="49784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600200"/>
            <a:ext cx="49784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D7B0F-1B5F-4DB0-814D-284C7729E797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9C3FB-9F1D-4A78-9063-590CBCD3610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D7B0F-1B5F-4DB0-814D-284C7729E797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9C3FB-9F1D-4A78-9063-590CBCD3610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D7B0F-1B5F-4DB0-814D-284C7729E797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9C3FB-9F1D-4A78-9063-590CBCD3610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283200" y="1447800"/>
            <a:ext cx="61976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1447800"/>
            <a:ext cx="39624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6864" y="2547892"/>
            <a:ext cx="39624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D7B0F-1B5F-4DB0-814D-284C7729E797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9C3FB-9F1D-4A78-9063-590CBCD3610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447800"/>
            <a:ext cx="39624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09792" y="1447800"/>
            <a:ext cx="4559808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547891"/>
            <a:ext cx="39624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D7B0F-1B5F-4DB0-814D-284C7729E797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9C3FB-9F1D-4A78-9063-590CBCD3610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1"/>
            <a:ext cx="10566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0" y="6356351"/>
            <a:ext cx="20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94DD7B0F-1B5F-4DB0-814D-284C7729E797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56351"/>
            <a:ext cx="132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6D29C3FB-9F1D-4A78-9063-590CBCD3610E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E369106-A02E-7CF5-C5B5-90D3F64F34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step-by-step guide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Aagam B Shah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24202701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8C832-0ED8-2DB7-097F-53285DBFB9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Environment Setup &amp; Data Analysis using Iris Dataset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30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E16FD-5D9C-A303-3161-B995AB2E9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74320"/>
            <a:ext cx="5256212" cy="713105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Pair Plots: Exploring Feature Relationships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42547164-53FF-0C5D-AB35-12171BB180F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6" b="6946"/>
          <a:stretch>
            <a:fillRect/>
          </a:stretch>
        </p:blipFill>
        <p:spPr>
          <a:xfrm>
            <a:off x="6270752" y="1442721"/>
            <a:ext cx="4559808" cy="336667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D7C78F-2F5B-9477-EAF1-1AC5D286AA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95363"/>
            <a:ext cx="4910772" cy="5303837"/>
          </a:xfrm>
        </p:spPr>
        <p:txBody>
          <a:bodyPr>
            <a:norm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Pair plots show the relationships between different features.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visualize how well features separate different species.</a:t>
            </a: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Code:</a:t>
            </a:r>
          </a:p>
          <a:p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like petal length and petal width show clear separation between species.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in feature selection for classification tasks.</a:t>
            </a:r>
          </a:p>
          <a:p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703461-D4A7-7F7F-027A-C4E6FD1D2094}"/>
              </a:ext>
            </a:extLst>
          </p:cNvPr>
          <p:cNvSpPr/>
          <p:nvPr/>
        </p:nvSpPr>
        <p:spPr>
          <a:xfrm>
            <a:off x="836612" y="3180080"/>
            <a:ext cx="3298508" cy="965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sns.pairplot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df,hue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'species’)</a:t>
            </a:r>
          </a:p>
          <a:p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42326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158A1EE-1B6E-7683-5B3E-A5F69DF187D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289" y="1422400"/>
            <a:ext cx="6251617" cy="4323040"/>
          </a:xfrm>
          <a:solidFill>
            <a:schemeClr val="tx1"/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7C86B2-D9C6-2DB9-527A-FD7270626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1600"/>
            <a:ext cx="8395652" cy="731520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Heatmap: Feature Relationships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583843-579F-2C9D-D446-4132D65E1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219200"/>
            <a:ext cx="4920932" cy="4947920"/>
          </a:xfrm>
        </p:spPr>
        <p:txBody>
          <a:bodyPr>
            <a:normAutofit lnSpcReduction="10000"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heatmap visually represents feature correlations.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 correlation between features may indicate redundancy.</a:t>
            </a: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Code :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Strong positive/negative correlations help in feature engineering.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Weak correlations suggest independent variables.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13FC0B-56B8-1EEC-14F7-A61101FBF4EC}"/>
              </a:ext>
            </a:extLst>
          </p:cNvPr>
          <p:cNvSpPr/>
          <p:nvPr/>
        </p:nvSpPr>
        <p:spPr>
          <a:xfrm>
            <a:off x="965200" y="3149600"/>
            <a:ext cx="3769360" cy="11582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df.corr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numeric_only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True)</a:t>
            </a:r>
          </a:p>
          <a:p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plt.figure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figsize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(20,12))</a:t>
            </a:r>
          </a:p>
          <a:p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sns.heatmap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corr,annot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True)</a:t>
            </a:r>
          </a:p>
          <a:p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94120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BA93A-D3FB-29CB-0D9B-B60DE3EDF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760"/>
            <a:ext cx="10515600" cy="1381760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4 - Basic Data Preprocessing</a:t>
            </a:r>
            <a:endParaRPr lang="en-IN" sz="28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20939-49E5-7FC8-32BF-EEC2F24A32B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666240"/>
            <a:ext cx="10515600" cy="45107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Missing Values:</a:t>
            </a:r>
          </a:p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code :</a:t>
            </a:r>
          </a:p>
          <a:p>
            <a:pPr marL="0" indent="0">
              <a:buNone/>
            </a:pP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Check for Missing Values?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 can impact model accuracy.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Iris dataset does not contain missing values, but this step is crucial for real-world datasets.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773ABA-F186-4D2F-B067-4173A44C67B1}"/>
              </a:ext>
            </a:extLst>
          </p:cNvPr>
          <p:cNvSpPr/>
          <p:nvPr/>
        </p:nvSpPr>
        <p:spPr>
          <a:xfrm>
            <a:off x="929640" y="2489200"/>
            <a:ext cx="2839720" cy="939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df.isnull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df.isnull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().sum()</a:t>
            </a:r>
          </a:p>
        </p:txBody>
      </p:sp>
    </p:spTree>
    <p:extLst>
      <p:ext uri="{BB962C8B-B14F-4D97-AF65-F5344CB8AC3E}">
        <p14:creationId xmlns:p14="http://schemas.microsoft.com/office/powerpoint/2010/main" val="3986009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728CD-2D73-B6B7-A7EB-CC4EA5708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6955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Standardization</a:t>
            </a:r>
            <a:endParaRPr lang="en-IN" sz="28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AEE86-3845-9522-7FA6-0D2F8EF24FB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635760"/>
            <a:ext cx="10515600" cy="47748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Standardization?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features have a mean of 0 and standard deviation of 1.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Essential when using algorithms sensitive to feature scales.</a:t>
            </a:r>
          </a:p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Code :</a:t>
            </a:r>
          </a:p>
          <a:p>
            <a:pPr marL="0" indent="0">
              <a:buNone/>
            </a:pP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4E006A-1A0C-F575-BE6E-6C8BEAB90151}"/>
              </a:ext>
            </a:extLst>
          </p:cNvPr>
          <p:cNvSpPr/>
          <p:nvPr/>
        </p:nvSpPr>
        <p:spPr>
          <a:xfrm>
            <a:off x="955040" y="3454400"/>
            <a:ext cx="5720080" cy="15849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sklearn.preprocessing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StandardScaler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scaler =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StandardScaler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scaled_features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scaler.fit_transform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df.iloc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[:, :-1])</a:t>
            </a:r>
          </a:p>
        </p:txBody>
      </p:sp>
    </p:spTree>
    <p:extLst>
      <p:ext uri="{BB962C8B-B14F-4D97-AF65-F5344CB8AC3E}">
        <p14:creationId xmlns:p14="http://schemas.microsoft.com/office/powerpoint/2010/main" val="4161774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1CE5-FE5B-4415-6477-899A3537B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3595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Splitting Data into Train &amp; Test Sets</a:t>
            </a:r>
            <a:endParaRPr lang="en-IN" sz="28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F92ED-AB68-6CA4-BD7D-D0E0D191A7D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381760"/>
            <a:ext cx="10515600" cy="47952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Split Data?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evaluate model performance on unseen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also prevent data from overfitting.</a:t>
            </a:r>
          </a:p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Code:</a:t>
            </a:r>
          </a:p>
          <a:p>
            <a:pPr marL="0" indent="0">
              <a:buNone/>
            </a:pP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Ratio: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80% training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20% testing data.</a:t>
            </a: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BF7FE0-0E8A-2AE9-66EF-BAFBDCE983AE}"/>
              </a:ext>
            </a:extLst>
          </p:cNvPr>
          <p:cNvSpPr/>
          <p:nvPr/>
        </p:nvSpPr>
        <p:spPr>
          <a:xfrm>
            <a:off x="838200" y="3007360"/>
            <a:ext cx="9006840" cy="15036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sklearn.model_selection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train_test_split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df.iloc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[:,:-1].values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=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df.iloc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[:,-1].values</a:t>
            </a:r>
          </a:p>
          <a:p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y_train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train_test_split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(X, y,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test_size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=0.20,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random_state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=42)</a:t>
            </a:r>
          </a:p>
        </p:txBody>
      </p:sp>
    </p:spTree>
    <p:extLst>
      <p:ext uri="{BB962C8B-B14F-4D97-AF65-F5344CB8AC3E}">
        <p14:creationId xmlns:p14="http://schemas.microsoft.com/office/powerpoint/2010/main" val="1761145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36723-0E5C-F3F6-EF17-C9C85D657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4235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28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08572-FC24-5C53-5FB2-A13F9FC699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229360"/>
            <a:ext cx="10515600" cy="49476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Takeaways: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set up Python ML environment.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Explored and visualized the Iris dataset.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Performed preprocessing for ML models.</a:t>
            </a:r>
          </a:p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Steps: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ML algorithms (e.g.,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Decision Trees) to classify Iris species.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model evaluation and optimization.</a:t>
            </a: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1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4A5E8-0C82-CBEA-7F9A-E8ED8BA0C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C000"/>
                </a:solidFill>
              </a:rPr>
              <a:t>Thank You!</a:t>
            </a: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1E33D-1009-E0C4-F05A-25DA66B01C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6585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CB6AB-DC71-3F1E-69B3-B655E50FD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28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F38BA-DC96-6FA2-7135-7646846F90B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513840"/>
            <a:ext cx="10515600" cy="466312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Setting up a Python environment for ML and performing basic data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Learning Outcomes: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Python ML libraries and environment setup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Gaining hands-on experience with dataset loading and preprocessing.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basic data visualization techniques.</a:t>
            </a:r>
          </a:p>
        </p:txBody>
      </p:sp>
    </p:spTree>
    <p:extLst>
      <p:ext uri="{BB962C8B-B14F-4D97-AF65-F5344CB8AC3E}">
        <p14:creationId xmlns:p14="http://schemas.microsoft.com/office/powerpoint/2010/main" val="384742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C1CE0-8B5B-A8EA-E341-602B636DD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8315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1 - Environment Setup</a:t>
            </a:r>
            <a:endParaRPr lang="en-IN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7907A-A2C8-89ED-621C-F2DA5E09B94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965200"/>
            <a:ext cx="10515600" cy="56922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required libraries: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NumPy: Provides support for large, multi-dimensional arrays and matrices, along with mathematical functions for numerical operations.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Pandas: A library for data manipulation and analysis, particularly useful for handling structured data in tabular format.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 &amp; Seaborn: Used for data visualization, where Seaborn provides enhanced statistical plotting capabilities.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Scikit-learn: A machine learning library that includes dataset loading, preprocessing, model selection, and evaluation tools.</a:t>
            </a:r>
          </a:p>
          <a:p>
            <a:pPr marL="0" indent="0">
              <a:buNone/>
            </a:pPr>
            <a:r>
              <a:rPr lang="en-IN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 Code:</a:t>
            </a:r>
            <a:endParaRPr lang="en-IN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IN" sz="1400" b="0" i="0" dirty="0">
                <a:solidFill>
                  <a:srgbClr val="9CDCFE"/>
                </a:solidFill>
                <a:effectLst/>
                <a:latin typeface="Inter"/>
              </a:rPr>
            </a:b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738DB3-00FF-BD95-E15D-AB9A90BBE73F}"/>
              </a:ext>
            </a:extLst>
          </p:cNvPr>
          <p:cNvSpPr/>
          <p:nvPr/>
        </p:nvSpPr>
        <p:spPr>
          <a:xfrm>
            <a:off x="955040" y="4424680"/>
            <a:ext cx="3403600" cy="145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IN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1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 np</a:t>
            </a:r>
          </a:p>
          <a:p>
            <a:pPr marL="0" indent="0">
              <a:buNone/>
            </a:pPr>
            <a:r>
              <a:rPr lang="en-IN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pandas as pd</a:t>
            </a:r>
          </a:p>
          <a:p>
            <a:pPr marL="0" indent="0">
              <a:buNone/>
            </a:pPr>
            <a:r>
              <a:rPr lang="en-IN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seaborn as </a:t>
            </a:r>
            <a:r>
              <a:rPr lang="en-IN" sz="1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sns</a:t>
            </a:r>
            <a:endParaRPr lang="en-IN" sz="18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1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matplotlib.pyplot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IN" sz="1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endParaRPr lang="en-IN" sz="18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IN" sz="1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import datasets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318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C1DF8-F1CC-A82E-AD4C-A7C80EAD8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Verifying Installations</a:t>
            </a:r>
            <a:endParaRPr lang="en-IN" sz="28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C459D-5F35-97E3-6D47-85AEB61D32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290320"/>
            <a:ext cx="10515600" cy="50796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Versions:</a:t>
            </a:r>
          </a:p>
          <a:p>
            <a:pPr marL="0" indent="0">
              <a:buNone/>
            </a:pP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Check Versions?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compatibility and stability of libraries.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Avoids errors due to deprecated functions in older versions.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installed versions, confirming successful setup.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2A5D91-2DB4-A69F-BE8B-9D869469E779}"/>
              </a:ext>
            </a:extLst>
          </p:cNvPr>
          <p:cNvSpPr/>
          <p:nvPr/>
        </p:nvSpPr>
        <p:spPr>
          <a:xfrm>
            <a:off x="934720" y="1645920"/>
            <a:ext cx="2550160" cy="8026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IN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pd.__version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__)</a:t>
            </a:r>
          </a:p>
          <a:p>
            <a:pPr marL="0" indent="0">
              <a:buNone/>
            </a:pP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IN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np.__version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__)</a:t>
            </a:r>
          </a:p>
        </p:txBody>
      </p:sp>
    </p:spTree>
    <p:extLst>
      <p:ext uri="{BB962C8B-B14F-4D97-AF65-F5344CB8AC3E}">
        <p14:creationId xmlns:p14="http://schemas.microsoft.com/office/powerpoint/2010/main" val="3873391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3FB94-866F-D5E5-5FAB-301E72E1E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1355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2 - Loading the Iris Dataset</a:t>
            </a:r>
            <a:endParaRPr lang="en-IN" sz="28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F69F8-F590-02AE-473A-D70F507350F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127760"/>
            <a:ext cx="10515600" cy="50492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Iris dataset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well-known dataset containing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 samples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three different species of Iris flowers: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Setosa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Versicolor and Virginica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sample includes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 features:</a:t>
            </a:r>
          </a:p>
          <a:p>
            <a:pPr marL="285750" indent="-28575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Sepal Length, Sepal Width, Petal Length and Petal Width</a:t>
            </a:r>
          </a:p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Code:</a:t>
            </a:r>
          </a:p>
          <a:p>
            <a:pPr marL="0" indent="0">
              <a:buNone/>
            </a:pP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b="1" dirty="0"/>
              <a:t>Why Load with Pandas?</a:t>
            </a:r>
            <a:endParaRPr lang="en-IN" sz="1800" dirty="0"/>
          </a:p>
          <a:p>
            <a:r>
              <a:rPr lang="en-US" sz="1800" dirty="0"/>
              <a:t>Allows easy data manipulation and visualization.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AB25A5-8F14-AE31-0FC4-4AE6B9CA49A7}"/>
              </a:ext>
            </a:extLst>
          </p:cNvPr>
          <p:cNvSpPr/>
          <p:nvPr/>
        </p:nvSpPr>
        <p:spPr>
          <a:xfrm>
            <a:off x="868680" y="3444240"/>
            <a:ext cx="6070600" cy="12903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IN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sklearn.datasets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IN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load_iris</a:t>
            </a:r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iris = </a:t>
            </a:r>
            <a:r>
              <a:rPr lang="en-IN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load_iris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IN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pd.DataFrame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(data=</a:t>
            </a:r>
            <a:r>
              <a:rPr lang="en-IN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iris.data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columns=</a:t>
            </a:r>
            <a:r>
              <a:rPr lang="en-IN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iris.feature_names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IN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['species'] = </a:t>
            </a:r>
            <a:r>
              <a:rPr lang="en-IN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iris.target</a:t>
            </a:r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569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B809D-BDF8-22B8-0034-0C93E038C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560" y="598805"/>
            <a:ext cx="10515600" cy="589915"/>
          </a:xfrm>
        </p:spPr>
        <p:txBody>
          <a:bodyPr>
            <a:normAutofit fontScale="90000"/>
          </a:bodyPr>
          <a:lstStyle/>
          <a:p>
            <a:r>
              <a:rPr lang="en-IN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Exploring the Dataset</a:t>
            </a:r>
            <a:b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3FD79-2F17-929F-5934-B55A28A9A12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812800"/>
            <a:ext cx="10515600" cy="5364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Information:</a:t>
            </a:r>
          </a:p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code :</a:t>
            </a:r>
          </a:p>
          <a:p>
            <a:pPr marL="0" indent="0">
              <a:buNone/>
            </a:pP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Insights: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rows and columns.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types of features.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statistics (mean, standard deviation, min, max, etc.).Helps identify any missing or inconsistent data.</a:t>
            </a: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457AE7-350D-01E4-0FD6-D593251146BB}"/>
              </a:ext>
            </a:extLst>
          </p:cNvPr>
          <p:cNvSpPr/>
          <p:nvPr/>
        </p:nvSpPr>
        <p:spPr>
          <a:xfrm>
            <a:off x="919480" y="1889760"/>
            <a:ext cx="2433320" cy="15036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IN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df.shape</a:t>
            </a:r>
            <a:endParaRPr lang="en-IN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df.dtypes</a:t>
            </a:r>
            <a:endParaRPr lang="en-IN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df.info()</a:t>
            </a:r>
            <a:endParaRPr lang="en-IN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df.describe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N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870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237A693-6531-C70C-D0F2-08609E7F48A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40" y="1997552"/>
            <a:ext cx="5577840" cy="3777295"/>
          </a:xfrm>
          <a:solidFill>
            <a:schemeClr val="tx1"/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EC7705-0008-30C1-AB69-E0C47698C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760"/>
            <a:ext cx="5784532" cy="518160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3 - Data Visualization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16C49E-BDD4-AF15-6664-035E1F0849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7096" y="1016000"/>
            <a:ext cx="5713412" cy="5232400"/>
          </a:xfrm>
        </p:spPr>
        <p:txBody>
          <a:bodyPr>
            <a:no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Histograms: Understanding Feature Distributions</a:t>
            </a: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Histograms display the frequency distribution of numerical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understand feature spread and identify patterns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Code :</a:t>
            </a:r>
          </a:p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Peaks indicate frequent values.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detect skewness or uniformity in the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in identifying whether features require normalization.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2C66E6-AECC-9239-BCF3-F2FA79A9739F}"/>
              </a:ext>
            </a:extLst>
          </p:cNvPr>
          <p:cNvSpPr/>
          <p:nvPr/>
        </p:nvSpPr>
        <p:spPr>
          <a:xfrm>
            <a:off x="951548" y="3302000"/>
            <a:ext cx="3518852" cy="1168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err="1">
                <a:solidFill>
                  <a:schemeClr val="tx1"/>
                </a:solidFill>
              </a:rPr>
              <a:t>plt.figure</a:t>
            </a:r>
            <a:r>
              <a:rPr lang="en-IN" dirty="0">
                <a:solidFill>
                  <a:schemeClr val="tx1"/>
                </a:solidFill>
              </a:rPr>
              <a:t>(</a:t>
            </a:r>
            <a:r>
              <a:rPr lang="en-IN" dirty="0" err="1">
                <a:solidFill>
                  <a:schemeClr val="tx1"/>
                </a:solidFill>
              </a:rPr>
              <a:t>figsize</a:t>
            </a:r>
            <a:r>
              <a:rPr lang="en-IN" dirty="0">
                <a:solidFill>
                  <a:schemeClr val="tx1"/>
                </a:solidFill>
              </a:rPr>
              <a:t>=(10,6))</a:t>
            </a:r>
          </a:p>
          <a:p>
            <a:r>
              <a:rPr lang="en-IN" dirty="0" err="1">
                <a:solidFill>
                  <a:schemeClr val="tx1"/>
                </a:solidFill>
              </a:rPr>
              <a:t>sns.histplot</a:t>
            </a:r>
            <a:r>
              <a:rPr lang="en-IN" dirty="0">
                <a:solidFill>
                  <a:schemeClr val="tx1"/>
                </a:solidFill>
              </a:rPr>
              <a:t>(</a:t>
            </a:r>
            <a:r>
              <a:rPr lang="en-IN" dirty="0" err="1">
                <a:solidFill>
                  <a:schemeClr val="tx1"/>
                </a:solidFill>
              </a:rPr>
              <a:t>df,kde</a:t>
            </a:r>
            <a:r>
              <a:rPr lang="en-IN" dirty="0">
                <a:solidFill>
                  <a:schemeClr val="tx1"/>
                </a:solidFill>
              </a:rPr>
              <a:t> = True)</a:t>
            </a:r>
          </a:p>
          <a:p>
            <a:r>
              <a:rPr lang="en-IN" dirty="0" err="1">
                <a:solidFill>
                  <a:schemeClr val="tx1"/>
                </a:solidFill>
              </a:rPr>
              <a:t>plt.title</a:t>
            </a:r>
            <a:r>
              <a:rPr lang="en-IN" dirty="0">
                <a:solidFill>
                  <a:schemeClr val="tx1"/>
                </a:solidFill>
              </a:rPr>
              <a:t>('Histogram for Iris Dataset’)</a:t>
            </a:r>
          </a:p>
          <a:p>
            <a:r>
              <a:rPr lang="en-IN" dirty="0" err="1">
                <a:solidFill>
                  <a:schemeClr val="tx1"/>
                </a:solidFill>
              </a:rPr>
              <a:t>plt.show</a:t>
            </a:r>
            <a:r>
              <a:rPr lang="en-IN" dirty="0">
                <a:solidFill>
                  <a:schemeClr val="tx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85810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87E81CA5-60A4-9705-A545-42B2F375FC4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" r="1724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14954B-98B9-BD3F-B1EB-7317CE8BD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1539" y="1403667"/>
            <a:ext cx="3932237" cy="4873625"/>
          </a:xfrm>
        </p:spPr>
        <p:txBody>
          <a:bodyPr/>
          <a:lstStyle/>
          <a:p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Python code :</a:t>
            </a:r>
          </a:p>
          <a:p>
            <a:endParaRPr lang="en-IN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D2B46C-5E54-235B-77CD-908FF021ED15}"/>
              </a:ext>
            </a:extLst>
          </p:cNvPr>
          <p:cNvSpPr/>
          <p:nvPr/>
        </p:nvSpPr>
        <p:spPr>
          <a:xfrm>
            <a:off x="1039812" y="1889760"/>
            <a:ext cx="3932236" cy="1554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err="1">
                <a:solidFill>
                  <a:schemeClr val="tx1"/>
                </a:solidFill>
              </a:rPr>
              <a:t>plt.figure</a:t>
            </a:r>
            <a:r>
              <a:rPr lang="en-IN" dirty="0">
                <a:solidFill>
                  <a:schemeClr val="tx1"/>
                </a:solidFill>
              </a:rPr>
              <a:t>(</a:t>
            </a:r>
            <a:r>
              <a:rPr lang="en-IN" dirty="0" err="1">
                <a:solidFill>
                  <a:schemeClr val="tx1"/>
                </a:solidFill>
              </a:rPr>
              <a:t>figsize</a:t>
            </a:r>
            <a:r>
              <a:rPr lang="en-IN" dirty="0">
                <a:solidFill>
                  <a:schemeClr val="tx1"/>
                </a:solidFill>
              </a:rPr>
              <a:t> = (10,6))</a:t>
            </a:r>
          </a:p>
          <a:p>
            <a:r>
              <a:rPr lang="en-IN" dirty="0" err="1">
                <a:solidFill>
                  <a:schemeClr val="tx1"/>
                </a:solidFill>
              </a:rPr>
              <a:t>df.hist</a:t>
            </a:r>
            <a:r>
              <a:rPr lang="en-IN" dirty="0">
                <a:solidFill>
                  <a:schemeClr val="tx1"/>
                </a:solidFill>
              </a:rPr>
              <a:t>(bins = 25,edgecolor = 'black’)</a:t>
            </a:r>
          </a:p>
          <a:p>
            <a:r>
              <a:rPr lang="en-IN" dirty="0" err="1">
                <a:solidFill>
                  <a:schemeClr val="tx1"/>
                </a:solidFill>
              </a:rPr>
              <a:t>plt.tight_layout</a:t>
            </a:r>
            <a:r>
              <a:rPr lang="en-IN" dirty="0">
                <a:solidFill>
                  <a:schemeClr val="tx1"/>
                </a:solidFill>
              </a:rPr>
              <a:t>()</a:t>
            </a:r>
          </a:p>
          <a:p>
            <a:r>
              <a:rPr lang="en-IN" dirty="0" err="1">
                <a:solidFill>
                  <a:schemeClr val="tx1"/>
                </a:solidFill>
              </a:rPr>
              <a:t>plt.show</a:t>
            </a:r>
            <a:r>
              <a:rPr lang="en-IN" dirty="0">
                <a:solidFill>
                  <a:schemeClr val="tx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78843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2CFD471-A9E4-7EE5-7DC4-F8D3EFE84C1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440" y="1850196"/>
            <a:ext cx="5862320" cy="3533527"/>
          </a:xfrm>
          <a:solidFill>
            <a:schemeClr val="tx1"/>
          </a:solidFill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8B5FCE-9CCE-A06E-E9F8-39005A20F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0225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 Plots for Outliers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E0CC4D-8305-4B5D-DDC0-CB429AD7E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270000"/>
            <a:ext cx="5144452" cy="4598988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 plots help detect outliers by displaying data spread using quartiles.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median, interquartile range (IQR), and potential outliers.</a:t>
            </a: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Code :</a:t>
            </a:r>
          </a:p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like petal length and petal width show clear separation between species.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in feature selection for classification tasks.</a:t>
            </a:r>
          </a:p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224B42-73EA-CACE-7DA1-4660DB3E6ED8}"/>
              </a:ext>
            </a:extLst>
          </p:cNvPr>
          <p:cNvSpPr/>
          <p:nvPr/>
        </p:nvSpPr>
        <p:spPr>
          <a:xfrm>
            <a:off x="870584" y="2976880"/>
            <a:ext cx="3586480" cy="12801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err="1">
                <a:solidFill>
                  <a:schemeClr val="tx1"/>
                </a:solidFill>
              </a:rPr>
              <a:t>plt.figure</a:t>
            </a:r>
            <a:r>
              <a:rPr lang="en-IN" dirty="0">
                <a:solidFill>
                  <a:schemeClr val="tx1"/>
                </a:solidFill>
              </a:rPr>
              <a:t>(</a:t>
            </a:r>
            <a:r>
              <a:rPr lang="en-IN" dirty="0" err="1">
                <a:solidFill>
                  <a:schemeClr val="tx1"/>
                </a:solidFill>
              </a:rPr>
              <a:t>figsize</a:t>
            </a:r>
            <a:r>
              <a:rPr lang="en-IN" dirty="0">
                <a:solidFill>
                  <a:schemeClr val="tx1"/>
                </a:solidFill>
              </a:rPr>
              <a:t> = (10,6))</a:t>
            </a:r>
          </a:p>
          <a:p>
            <a:r>
              <a:rPr lang="en-IN" dirty="0" err="1">
                <a:solidFill>
                  <a:schemeClr val="tx1"/>
                </a:solidFill>
              </a:rPr>
              <a:t>sns.boxplot</a:t>
            </a:r>
            <a:r>
              <a:rPr lang="en-IN" dirty="0">
                <a:solidFill>
                  <a:schemeClr val="tx1"/>
                </a:solidFill>
              </a:rPr>
              <a:t>(data = </a:t>
            </a:r>
            <a:r>
              <a:rPr lang="en-IN" dirty="0" err="1">
                <a:solidFill>
                  <a:schemeClr val="tx1"/>
                </a:solidFill>
              </a:rPr>
              <a:t>df</a:t>
            </a:r>
            <a:r>
              <a:rPr lang="en-IN" dirty="0">
                <a:solidFill>
                  <a:schemeClr val="tx1"/>
                </a:solidFill>
              </a:rPr>
              <a:t>)</a:t>
            </a:r>
          </a:p>
          <a:p>
            <a:r>
              <a:rPr lang="en-IN" dirty="0" err="1">
                <a:solidFill>
                  <a:schemeClr val="tx1"/>
                </a:solidFill>
              </a:rPr>
              <a:t>plt.title</a:t>
            </a:r>
            <a:r>
              <a:rPr lang="en-IN" dirty="0">
                <a:solidFill>
                  <a:schemeClr val="tx1"/>
                </a:solidFill>
              </a:rPr>
              <a:t>('Boxplot for Iris Dataset’)</a:t>
            </a:r>
          </a:p>
          <a:p>
            <a:r>
              <a:rPr lang="en-IN" dirty="0" err="1">
                <a:solidFill>
                  <a:schemeClr val="tx1"/>
                </a:solidFill>
              </a:rPr>
              <a:t>plt.show</a:t>
            </a:r>
            <a:r>
              <a:rPr lang="en-IN" dirty="0">
                <a:solidFill>
                  <a:schemeClr val="tx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03648247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111</TotalTime>
  <Words>1012</Words>
  <Application>Microsoft Office PowerPoint</Application>
  <PresentationFormat>Widescreen</PresentationFormat>
  <Paragraphs>180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Arial Narrow</vt:lpstr>
      <vt:lpstr>Inter</vt:lpstr>
      <vt:lpstr>Times New Roman</vt:lpstr>
      <vt:lpstr>Horizon</vt:lpstr>
      <vt:lpstr>Machine Learning Environment Setup &amp; Data Analysis using Iris Dataset </vt:lpstr>
      <vt:lpstr>Introduction</vt:lpstr>
      <vt:lpstr>Task 1 - Environment Setup</vt:lpstr>
      <vt:lpstr>Verifying Installations</vt:lpstr>
      <vt:lpstr>Task 2 - Loading the Iris Dataset</vt:lpstr>
      <vt:lpstr>Exploring the Dataset </vt:lpstr>
      <vt:lpstr>Task 3 - Data Visualization</vt:lpstr>
      <vt:lpstr>PowerPoint Presentation</vt:lpstr>
      <vt:lpstr>Box Plots for Outliers</vt:lpstr>
      <vt:lpstr>Pair Plots: Exploring Feature Relationships</vt:lpstr>
      <vt:lpstr>Correlation Heatmap: Feature Relationships</vt:lpstr>
      <vt:lpstr>Task 4 - Basic Data Preprocessing</vt:lpstr>
      <vt:lpstr>Standardization</vt:lpstr>
      <vt:lpstr>Splitting Data into Train &amp; Test Sets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Environment Setup &amp; Data Analysis using Iris Dataset</dc:title>
  <dc:creator>Aagam Shah</dc:creator>
  <cp:lastModifiedBy>Aagam Shah</cp:lastModifiedBy>
  <cp:revision>4</cp:revision>
  <dcterms:created xsi:type="dcterms:W3CDTF">2025-02-12T16:22:24Z</dcterms:created>
  <dcterms:modified xsi:type="dcterms:W3CDTF">2025-02-13T03:23:46Z</dcterms:modified>
</cp:coreProperties>
</file>