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chivo Black" charset="1" panose="020B0A03020202020B04"/>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Italic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cisa.gov/" TargetMode="External" Type="http://schemas.openxmlformats.org/officeDocument/2006/relationships/hyperlink"/><Relationship Id="rId3" Target="https://www.nist.gov/cyberframework" TargetMode="External" Type="http://schemas.openxmlformats.org/officeDocument/2006/relationships/hyperlink"/><Relationship Id="rId4" Target="https://staysafeonline.or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1286515" y="2748993"/>
            <a:ext cx="6686234" cy="4789015"/>
          </a:xfrm>
          <a:custGeom>
            <a:avLst/>
            <a:gdLst/>
            <a:ahLst/>
            <a:cxnLst/>
            <a:rect r="r" b="b" t="t" l="l"/>
            <a:pathLst>
              <a:path h="4789015" w="6686234">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690516"/>
            <a:ext cx="12268308" cy="4507230"/>
          </a:xfrm>
          <a:prstGeom prst="rect">
            <a:avLst/>
          </a:prstGeom>
        </p:spPr>
        <p:txBody>
          <a:bodyPr anchor="t" rtlCol="false" tIns="0" lIns="0" bIns="0" rIns="0">
            <a:spAutoFit/>
          </a:bodyPr>
          <a:lstStyle/>
          <a:p>
            <a:pPr algn="l" marL="0" indent="0" lvl="0">
              <a:lnSpc>
                <a:spcPts val="11715"/>
              </a:lnSpc>
            </a:pPr>
            <a:r>
              <a:rPr lang="en-US" sz="10650" spc="213">
                <a:solidFill>
                  <a:srgbClr val="F6E7D8"/>
                </a:solidFill>
                <a:latin typeface="Archivo Black"/>
              </a:rPr>
              <a:t>PHISHING </a:t>
            </a:r>
          </a:p>
          <a:p>
            <a:pPr algn="l" marL="0" indent="0" lvl="0">
              <a:lnSpc>
                <a:spcPts val="11715"/>
              </a:lnSpc>
            </a:pPr>
            <a:r>
              <a:rPr lang="en-US" sz="10650" spc="213">
                <a:solidFill>
                  <a:srgbClr val="F6E7D8"/>
                </a:solidFill>
                <a:latin typeface="Archivo Black"/>
              </a:rPr>
              <a:t>AWARENESS </a:t>
            </a:r>
          </a:p>
          <a:p>
            <a:pPr algn="l" marL="0" indent="0" lvl="0">
              <a:lnSpc>
                <a:spcPts val="11715"/>
              </a:lnSpc>
            </a:pPr>
            <a:r>
              <a:rPr lang="en-US" sz="10650" spc="213">
                <a:solidFill>
                  <a:srgbClr val="F6E7D8"/>
                </a:solidFill>
                <a:latin typeface="Archivo Black"/>
              </a:rPr>
              <a:t>TRAINING</a:t>
            </a:r>
          </a:p>
        </p:txBody>
      </p:sp>
      <p:sp>
        <p:nvSpPr>
          <p:cNvPr name="TextBox 4" id="4"/>
          <p:cNvSpPr txBox="true"/>
          <p:nvPr/>
        </p:nvSpPr>
        <p:spPr>
          <a:xfrm rot="0">
            <a:off x="1028700" y="7448558"/>
            <a:ext cx="6066793"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rPr>
              <a:t>Think Before You Click!</a:t>
            </a:r>
          </a:p>
        </p:txBody>
      </p:sp>
      <p:sp>
        <p:nvSpPr>
          <p:cNvPr name="TextBox 5" id="5"/>
          <p:cNvSpPr txBox="true"/>
          <p:nvPr/>
        </p:nvSpPr>
        <p:spPr>
          <a:xfrm rot="0">
            <a:off x="1028700" y="1934329"/>
            <a:ext cx="7737124" cy="422275"/>
          </a:xfrm>
          <a:prstGeom prst="rect">
            <a:avLst/>
          </a:prstGeom>
        </p:spPr>
        <p:txBody>
          <a:bodyPr anchor="t" rtlCol="false" tIns="0" lIns="0" bIns="0" rIns="0">
            <a:spAutoFit/>
          </a:bodyPr>
          <a:lstStyle/>
          <a:p>
            <a:pPr algn="l" marL="0" indent="0" lvl="0">
              <a:lnSpc>
                <a:spcPts val="3499"/>
              </a:lnSpc>
            </a:pPr>
            <a:r>
              <a:rPr lang="en-US" sz="2499" spc="124">
                <a:solidFill>
                  <a:srgbClr val="F6E7D8"/>
                </a:solidFill>
                <a:latin typeface="Open Sans Bold"/>
              </a:rPr>
              <a:t>CODE ALPHA CYBER SECURITY INTERNSHIP</a:t>
            </a:r>
          </a:p>
        </p:txBody>
      </p:sp>
      <p:sp>
        <p:nvSpPr>
          <p:cNvPr name="AutoShape 6" id="6"/>
          <p:cNvSpPr/>
          <p:nvPr/>
        </p:nvSpPr>
        <p:spPr>
          <a:xfrm>
            <a:off x="1028700" y="7197746"/>
            <a:ext cx="7737124" cy="0"/>
          </a:xfrm>
          <a:prstGeom prst="line">
            <a:avLst/>
          </a:prstGeom>
          <a:ln cap="flat" w="104775">
            <a:solidFill>
              <a:srgbClr val="F6E7D8"/>
            </a:solidFill>
            <a:prstDash val="solid"/>
            <a:headEnd type="none" len="sm" w="sm"/>
            <a:tailEnd type="none" len="sm" w="sm"/>
          </a:ln>
        </p:spPr>
      </p:sp>
      <p:sp>
        <p:nvSpPr>
          <p:cNvPr name="TextBox 7" id="7"/>
          <p:cNvSpPr txBox="true"/>
          <p:nvPr/>
        </p:nvSpPr>
        <p:spPr>
          <a:xfrm rot="0">
            <a:off x="13297008" y="9331661"/>
            <a:ext cx="4507418"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rPr>
              <a:t>Prepared by: Tayyaba Shaikh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7785610" y="1692556"/>
            <a:ext cx="8824656" cy="3676650"/>
          </a:xfrm>
          <a:prstGeom prst="rect">
            <a:avLst/>
          </a:prstGeom>
        </p:spPr>
        <p:txBody>
          <a:bodyPr anchor="t" rtlCol="false" tIns="0" lIns="0" bIns="0" rIns="0">
            <a:spAutoFit/>
          </a:bodyPr>
          <a:lstStyle/>
          <a:p>
            <a:pPr algn="l" marL="0" indent="0" lvl="0">
              <a:lnSpc>
                <a:spcPts val="9600"/>
              </a:lnSpc>
            </a:pPr>
            <a:r>
              <a:rPr lang="en-US" sz="8000" spc="160">
                <a:solidFill>
                  <a:srgbClr val="F6E7D8"/>
                </a:solidFill>
                <a:latin typeface="Archivo Black"/>
              </a:rPr>
              <a:t>REPORT PHISHING ATTEMPTS</a:t>
            </a:r>
          </a:p>
        </p:txBody>
      </p:sp>
      <p:sp>
        <p:nvSpPr>
          <p:cNvPr name="TextBox 3" id="3"/>
          <p:cNvSpPr txBox="true"/>
          <p:nvPr/>
        </p:nvSpPr>
        <p:spPr>
          <a:xfrm rot="0">
            <a:off x="7785610" y="5720752"/>
            <a:ext cx="8824656" cy="3115437"/>
          </a:xfrm>
          <a:prstGeom prst="rect">
            <a:avLst/>
          </a:prstGeom>
        </p:spPr>
        <p:txBody>
          <a:bodyPr anchor="t" rtlCol="false" tIns="0" lIns="0" bIns="0" rIns="0">
            <a:spAutoFit/>
          </a:bodyPr>
          <a:lstStyle/>
          <a:p>
            <a:pPr algn="l">
              <a:lnSpc>
                <a:spcPts val="3108"/>
              </a:lnSpc>
            </a:pPr>
            <a:r>
              <a:rPr lang="en-US" sz="2220" spc="44">
                <a:solidFill>
                  <a:srgbClr val="F6E7D8"/>
                </a:solidFill>
                <a:latin typeface="Open Sans"/>
              </a:rPr>
              <a:t>If you suspect a phishing attempt, report it to a trusted adult, teacher, or the school's IT department. Please don't forward the phishing email or message to another user. You can show them on your device. Forwarding phishing emails could lead to others being phished. </a:t>
            </a:r>
          </a:p>
          <a:p>
            <a:pPr algn="l">
              <a:lnSpc>
                <a:spcPts val="3108"/>
              </a:lnSpc>
            </a:pPr>
          </a:p>
          <a:p>
            <a:pPr algn="l" marL="0" indent="0" lvl="0">
              <a:lnSpc>
                <a:spcPts val="3108"/>
              </a:lnSpc>
              <a:spcBef>
                <a:spcPct val="0"/>
              </a:spcBef>
            </a:pPr>
            <a:r>
              <a:rPr lang="en-US" sz="2220" spc="44">
                <a:solidFill>
                  <a:srgbClr val="F6E7D8"/>
                </a:solidFill>
                <a:latin typeface="Open Sans"/>
              </a:rPr>
              <a:t>Reporting phishing attempts helps protect others from falling victim to the scam. </a:t>
            </a:r>
          </a:p>
        </p:txBody>
      </p:sp>
      <p:sp>
        <p:nvSpPr>
          <p:cNvPr name="Freeform 4" id="4"/>
          <p:cNvSpPr/>
          <p:nvPr/>
        </p:nvSpPr>
        <p:spPr>
          <a:xfrm flipH="false" flipV="false" rot="0">
            <a:off x="2056628" y="2621131"/>
            <a:ext cx="3815083" cy="5044738"/>
          </a:xfrm>
          <a:custGeom>
            <a:avLst/>
            <a:gdLst/>
            <a:ahLst/>
            <a:cxnLst/>
            <a:rect r="r" b="b" t="t" l="l"/>
            <a:pathLst>
              <a:path h="5044738" w="3815083">
                <a:moveTo>
                  <a:pt x="0" y="0"/>
                </a:moveTo>
                <a:lnTo>
                  <a:pt x="3815083" y="0"/>
                </a:lnTo>
                <a:lnTo>
                  <a:pt x="3815083" y="5044738"/>
                </a:lnTo>
                <a:lnTo>
                  <a:pt x="0" y="5044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THINK CRITICALLY</a:t>
            </a:r>
          </a:p>
        </p:txBody>
      </p:sp>
      <p:sp>
        <p:nvSpPr>
          <p:cNvPr name="Freeform 3" id="3"/>
          <p:cNvSpPr/>
          <p:nvPr/>
        </p:nvSpPr>
        <p:spPr>
          <a:xfrm flipH="false" flipV="false" rot="0">
            <a:off x="3622110" y="3874042"/>
            <a:ext cx="1084551" cy="1424697"/>
          </a:xfrm>
          <a:custGeom>
            <a:avLst/>
            <a:gdLst/>
            <a:ahLst/>
            <a:cxnLst/>
            <a:rect r="r" b="b" t="t" l="l"/>
            <a:pathLst>
              <a:path h="1424697" w="1084551">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36549" y="3874042"/>
            <a:ext cx="1814901" cy="1424697"/>
          </a:xfrm>
          <a:custGeom>
            <a:avLst/>
            <a:gdLst/>
            <a:ahLst/>
            <a:cxnLst/>
            <a:rect r="r" b="b" t="t" l="l"/>
            <a:pathLst>
              <a:path h="1424697" w="1814901">
                <a:moveTo>
                  <a:pt x="0" y="0"/>
                </a:moveTo>
                <a:lnTo>
                  <a:pt x="1814902" y="0"/>
                </a:lnTo>
                <a:lnTo>
                  <a:pt x="1814902"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28414" y="3902529"/>
            <a:ext cx="1528182" cy="1367723"/>
          </a:xfrm>
          <a:custGeom>
            <a:avLst/>
            <a:gdLst/>
            <a:ahLst/>
            <a:cxnLst/>
            <a:rect r="r" b="b" t="t" l="l"/>
            <a:pathLst>
              <a:path h="1367723" w="1528182">
                <a:moveTo>
                  <a:pt x="0" y="0"/>
                </a:moveTo>
                <a:lnTo>
                  <a:pt x="1528182" y="0"/>
                </a:lnTo>
                <a:lnTo>
                  <a:pt x="1528182" y="1367723"/>
                </a:lnTo>
                <a:lnTo>
                  <a:pt x="0" y="1367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82487" y="6034197"/>
            <a:ext cx="3563797" cy="18376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Be skeptical of emails, messages, or posts that seem too good to be true or too urgent. Remember, if it sounds too good to be true, it probably is!</a:t>
            </a:r>
          </a:p>
        </p:txBody>
      </p:sp>
      <p:sp>
        <p:nvSpPr>
          <p:cNvPr name="TextBox 7" id="7"/>
          <p:cNvSpPr txBox="true"/>
          <p:nvPr/>
        </p:nvSpPr>
        <p:spPr>
          <a:xfrm rot="0">
            <a:off x="7300930"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Think before clicking on any links, sharing personal information online, or opening any suspicious attachments. Ask yourself if it seems legitimate and if you were expecting it. </a:t>
            </a:r>
          </a:p>
        </p:txBody>
      </p:sp>
      <p:sp>
        <p:nvSpPr>
          <p:cNvPr name="TextBox 8" id="8"/>
          <p:cNvSpPr txBox="true"/>
          <p:nvPr/>
        </p:nvSpPr>
        <p:spPr>
          <a:xfrm rot="0">
            <a:off x="12279497"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Verify the authenticity of the sender and the information provided before taking any action. Trust your instincts and be cautious when sharing information online.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2578646" y="5536875"/>
            <a:ext cx="13130708"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PROTECT YOURSELF FROM PHISHING</a:t>
            </a:r>
          </a:p>
        </p:txBody>
      </p:sp>
      <p:sp>
        <p:nvSpPr>
          <p:cNvPr name="TextBox 3" id="3"/>
          <p:cNvSpPr txBox="true"/>
          <p:nvPr/>
        </p:nvSpPr>
        <p:spPr>
          <a:xfrm rot="0">
            <a:off x="5005845" y="8210225"/>
            <a:ext cx="8276310" cy="422275"/>
          </a:xfrm>
          <a:prstGeom prst="rect">
            <a:avLst/>
          </a:prstGeom>
        </p:spPr>
        <p:txBody>
          <a:bodyPr anchor="t" rtlCol="false" tIns="0" lIns="0" bIns="0" rIns="0">
            <a:spAutoFit/>
          </a:bodyPr>
          <a:lstStyle/>
          <a:p>
            <a:pPr algn="ctr">
              <a:lnSpc>
                <a:spcPts val="3499"/>
              </a:lnSpc>
            </a:pPr>
            <a:r>
              <a:rPr lang="en-US" sz="2499" spc="49">
                <a:solidFill>
                  <a:srgbClr val="F6E7D8"/>
                </a:solidFill>
                <a:latin typeface="Open Sans"/>
              </a:rPr>
              <a:t>Don't share your personal information online!</a:t>
            </a:r>
          </a:p>
        </p:txBody>
      </p:sp>
      <p:sp>
        <p:nvSpPr>
          <p:cNvPr name="Freeform 4" id="4"/>
          <p:cNvSpPr/>
          <p:nvPr/>
        </p:nvSpPr>
        <p:spPr>
          <a:xfrm flipH="false" flipV="false" rot="0">
            <a:off x="6923736" y="1028700"/>
            <a:ext cx="4440527" cy="3180527"/>
          </a:xfrm>
          <a:custGeom>
            <a:avLst/>
            <a:gdLst/>
            <a:ahLst/>
            <a:cxnLst/>
            <a:rect r="r" b="b" t="t" l="l"/>
            <a:pathLst>
              <a:path h="3180527" w="444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275438" y="4609775"/>
            <a:ext cx="7737124" cy="422275"/>
          </a:xfrm>
          <a:prstGeom prst="rect">
            <a:avLst/>
          </a:prstGeom>
        </p:spPr>
        <p:txBody>
          <a:bodyPr anchor="t" rtlCol="false" tIns="0" lIns="0" bIns="0" rIns="0">
            <a:spAutoFit/>
          </a:bodyPr>
          <a:lstStyle/>
          <a:p>
            <a:pPr algn="ctr" marL="0" indent="0" lvl="0">
              <a:lnSpc>
                <a:spcPts val="3499"/>
              </a:lnSpc>
            </a:pPr>
            <a:r>
              <a:rPr lang="en-US" sz="2499" spc="124">
                <a:solidFill>
                  <a:srgbClr val="F6E7D8"/>
                </a:solidFill>
                <a:latin typeface="Open Sans Bold"/>
              </a:rPr>
              <a:t>THINK BEFORE YOU CLICK!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7832374"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RESOURCES</a:t>
            </a:r>
          </a:p>
        </p:txBody>
      </p:sp>
      <p:sp>
        <p:nvSpPr>
          <p:cNvPr name="TextBox 3" id="3"/>
          <p:cNvSpPr txBox="true"/>
          <p:nvPr/>
        </p:nvSpPr>
        <p:spPr>
          <a:xfrm rot="0">
            <a:off x="1268348" y="3115648"/>
            <a:ext cx="15751304" cy="5068062"/>
          </a:xfrm>
          <a:prstGeom prst="rect">
            <a:avLst/>
          </a:prstGeom>
        </p:spPr>
        <p:txBody>
          <a:bodyPr anchor="t" rtlCol="false" tIns="0" lIns="0" bIns="0" rIns="0">
            <a:spAutoFit/>
          </a:bodyPr>
          <a:lstStyle/>
          <a:p>
            <a:pPr algn="l">
              <a:lnSpc>
                <a:spcPts val="3108"/>
              </a:lnSpc>
            </a:pPr>
            <a:r>
              <a:rPr lang="en-US" sz="2220" spc="44" u="sng">
                <a:solidFill>
                  <a:srgbClr val="F6E7D8"/>
                </a:solidFill>
                <a:latin typeface="Open Sans Bold"/>
                <a:hlinkClick r:id="rId2" tooltip="https://www.cisa.gov/"/>
              </a:rPr>
              <a:t>Cybersecurity &amp; Infrastructure Security Agency (CISA)</a:t>
            </a:r>
            <a:r>
              <a:rPr lang="en-US" sz="2220" spc="44">
                <a:solidFill>
                  <a:srgbClr val="F6E7D8"/>
                </a:solidFill>
                <a:latin typeface="Open Sans Bold"/>
              </a:rPr>
              <a:t>:</a:t>
            </a:r>
          </a:p>
          <a:p>
            <a:pPr algn="l">
              <a:lnSpc>
                <a:spcPts val="3108"/>
              </a:lnSpc>
            </a:pPr>
          </a:p>
          <a:p>
            <a:pPr algn="l" marL="479298" indent="-239649" lvl="1">
              <a:lnSpc>
                <a:spcPts val="3108"/>
              </a:lnSpc>
              <a:buFont typeface="Arial"/>
              <a:buChar char="•"/>
            </a:pPr>
            <a:r>
              <a:rPr lang="en-US" sz="2220" spc="44">
                <a:solidFill>
                  <a:srgbClr val="F6E7D8"/>
                </a:solidFill>
                <a:latin typeface="Open Sans"/>
              </a:rPr>
              <a:t>Provides resources on cybersecurity best practices, alerts, and incident response.</a:t>
            </a:r>
          </a:p>
          <a:p>
            <a:pPr algn="l">
              <a:lnSpc>
                <a:spcPts val="3108"/>
              </a:lnSpc>
            </a:pPr>
          </a:p>
          <a:p>
            <a:pPr algn="l">
              <a:lnSpc>
                <a:spcPts val="3108"/>
              </a:lnSpc>
            </a:pPr>
            <a:r>
              <a:rPr lang="en-US" sz="2220" spc="44" u="sng">
                <a:solidFill>
                  <a:srgbClr val="F6E7D8"/>
                </a:solidFill>
                <a:latin typeface="Open Sans Bold"/>
                <a:hlinkClick r:id="rId3" tooltip="https://www.nist.gov/cyberframework"/>
              </a:rPr>
              <a:t>National Institute of Standards and Technology (NIST) Cybersecurity Framework</a:t>
            </a:r>
            <a:r>
              <a:rPr lang="en-US" sz="2220" spc="44">
                <a:solidFill>
                  <a:srgbClr val="F6E7D8"/>
                </a:solidFill>
                <a:latin typeface="Open Sans Bold"/>
              </a:rPr>
              <a:t>:</a:t>
            </a:r>
          </a:p>
          <a:p>
            <a:pPr algn="l">
              <a:lnSpc>
                <a:spcPts val="3108"/>
              </a:lnSpc>
            </a:pPr>
          </a:p>
          <a:p>
            <a:pPr algn="l" marL="479298" indent="-239649" lvl="1">
              <a:lnSpc>
                <a:spcPts val="3108"/>
              </a:lnSpc>
              <a:buFont typeface="Arial"/>
              <a:buChar char="•"/>
            </a:pPr>
            <a:r>
              <a:rPr lang="en-US" sz="2220" spc="44">
                <a:solidFill>
                  <a:srgbClr val="F6E7D8"/>
                </a:solidFill>
                <a:latin typeface="Open Sans"/>
              </a:rPr>
              <a:t>Offers a framework for improving cybersecurity posture, with guidelines and best practices.</a:t>
            </a:r>
          </a:p>
          <a:p>
            <a:pPr algn="l">
              <a:lnSpc>
                <a:spcPts val="3108"/>
              </a:lnSpc>
            </a:pPr>
          </a:p>
          <a:p>
            <a:pPr algn="l">
              <a:lnSpc>
                <a:spcPts val="3108"/>
              </a:lnSpc>
            </a:pPr>
            <a:r>
              <a:rPr lang="en-US" sz="2220" spc="44" u="sng">
                <a:solidFill>
                  <a:srgbClr val="F6E7D8"/>
                </a:solidFill>
                <a:latin typeface="Open Sans Bold"/>
                <a:hlinkClick r:id="rId4" tooltip="https://staysafeonline.org/"/>
              </a:rPr>
              <a:t>StaySafeOnline</a:t>
            </a:r>
            <a:r>
              <a:rPr lang="en-US" sz="2220" spc="44">
                <a:solidFill>
                  <a:srgbClr val="F6E7D8"/>
                </a:solidFill>
                <a:latin typeface="Open Sans Bold"/>
              </a:rPr>
              <a:t>:</a:t>
            </a:r>
          </a:p>
          <a:p>
            <a:pPr algn="l">
              <a:lnSpc>
                <a:spcPts val="3108"/>
              </a:lnSpc>
            </a:pPr>
          </a:p>
          <a:p>
            <a:pPr algn="l" marL="479298" indent="-239649" lvl="1">
              <a:lnSpc>
                <a:spcPts val="3108"/>
              </a:lnSpc>
              <a:buFont typeface="Arial"/>
              <a:buChar char="•"/>
            </a:pPr>
            <a:r>
              <a:rPr lang="en-US" sz="2220" spc="44">
                <a:solidFill>
                  <a:srgbClr val="F6E7D8"/>
                </a:solidFill>
                <a:latin typeface="Open Sans"/>
              </a:rPr>
              <a:t>A resource by the National Cyber Security Alliance, providing tips, resources, and educational materials.</a:t>
            </a:r>
          </a:p>
          <a:p>
            <a:pPr algn="l">
              <a:lnSpc>
                <a:spcPts val="3108"/>
              </a:lnSpc>
            </a:pPr>
          </a:p>
          <a:p>
            <a:pPr algn="l" marL="0" indent="0" lvl="0">
              <a:lnSpc>
                <a:spcPts val="3108"/>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712371" y="1692556"/>
            <a:ext cx="10863257" cy="1238250"/>
          </a:xfrm>
          <a:prstGeom prst="rect">
            <a:avLst/>
          </a:prstGeom>
        </p:spPr>
        <p:txBody>
          <a:bodyPr anchor="t" rtlCol="false" tIns="0" lIns="0" bIns="0" rIns="0">
            <a:spAutoFit/>
          </a:bodyPr>
          <a:lstStyle/>
          <a:p>
            <a:pPr algn="ctr" marL="0" indent="0" lvl="0">
              <a:lnSpc>
                <a:spcPts val="9600"/>
              </a:lnSpc>
              <a:spcBef>
                <a:spcPct val="0"/>
              </a:spcBef>
            </a:pPr>
            <a:r>
              <a:rPr lang="en-US" sz="8000" spc="160">
                <a:solidFill>
                  <a:srgbClr val="F6E7D8"/>
                </a:solidFill>
                <a:latin typeface="Archivo Black"/>
              </a:rPr>
              <a:t>OBJECTIVES</a:t>
            </a:r>
          </a:p>
        </p:txBody>
      </p:sp>
      <p:sp>
        <p:nvSpPr>
          <p:cNvPr name="TextBox 3" id="3"/>
          <p:cNvSpPr txBox="true"/>
          <p:nvPr/>
        </p:nvSpPr>
        <p:spPr>
          <a:xfrm rot="0">
            <a:off x="2428104" y="6443324"/>
            <a:ext cx="299344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Define phishing and identify common methods used by scammers</a:t>
            </a:r>
          </a:p>
        </p:txBody>
      </p:sp>
      <p:sp>
        <p:nvSpPr>
          <p:cNvPr name="TextBox 4" id="4"/>
          <p:cNvSpPr txBox="true"/>
          <p:nvPr/>
        </p:nvSpPr>
        <p:spPr>
          <a:xfrm rot="0">
            <a:off x="7647277" y="6443324"/>
            <a:ext cx="2993446" cy="9232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Recognize red flags in phishing emails, messages, or posts</a:t>
            </a:r>
          </a:p>
        </p:txBody>
      </p:sp>
      <p:sp>
        <p:nvSpPr>
          <p:cNvPr name="TextBox 5" id="5"/>
          <p:cNvSpPr txBox="true"/>
          <p:nvPr/>
        </p:nvSpPr>
        <p:spPr>
          <a:xfrm rot="0">
            <a:off x="12866450" y="6443324"/>
            <a:ext cx="2993446" cy="18376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Develop critical thinking skills to discern legitimate requests from potential phishing attempts</a:t>
            </a:r>
          </a:p>
        </p:txBody>
      </p:sp>
      <p:grpSp>
        <p:nvGrpSpPr>
          <p:cNvPr name="Group 6" id="6"/>
          <p:cNvGrpSpPr/>
          <p:nvPr/>
        </p:nvGrpSpPr>
        <p:grpSpPr>
          <a:xfrm rot="0">
            <a:off x="3305195"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3305195"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1</a:t>
            </a:r>
          </a:p>
        </p:txBody>
      </p:sp>
      <p:grpSp>
        <p:nvGrpSpPr>
          <p:cNvPr name="Group 9" id="9"/>
          <p:cNvGrpSpPr/>
          <p:nvPr/>
        </p:nvGrpSpPr>
        <p:grpSpPr>
          <a:xfrm rot="0">
            <a:off x="8524368" y="4481171"/>
            <a:ext cx="1239263" cy="123926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1" id="11"/>
          <p:cNvSpPr txBox="true"/>
          <p:nvPr/>
        </p:nvSpPr>
        <p:spPr>
          <a:xfrm rot="0">
            <a:off x="8524368"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2</a:t>
            </a:r>
          </a:p>
        </p:txBody>
      </p:sp>
      <p:grpSp>
        <p:nvGrpSpPr>
          <p:cNvPr name="Group 12" id="12"/>
          <p:cNvGrpSpPr/>
          <p:nvPr/>
        </p:nvGrpSpPr>
        <p:grpSpPr>
          <a:xfrm rot="0">
            <a:off x="13743542" y="4481171"/>
            <a:ext cx="1239263" cy="123926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4" id="14"/>
          <p:cNvSpPr txBox="true"/>
          <p:nvPr/>
        </p:nvSpPr>
        <p:spPr>
          <a:xfrm rot="0">
            <a:off x="13743542"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3</a:t>
            </a:r>
          </a:p>
        </p:txBody>
      </p:sp>
      <p:sp>
        <p:nvSpPr>
          <p:cNvPr name="TextBox 15" id="15"/>
          <p:cNvSpPr txBox="true"/>
          <p:nvPr/>
        </p:nvSpPr>
        <p:spPr>
          <a:xfrm rot="0">
            <a:off x="4284845" y="3014321"/>
            <a:ext cx="9718311" cy="514350"/>
          </a:xfrm>
          <a:prstGeom prst="rect">
            <a:avLst/>
          </a:prstGeom>
        </p:spPr>
        <p:txBody>
          <a:bodyPr anchor="t" rtlCol="false" tIns="0" lIns="0" bIns="0" rIns="0">
            <a:spAutoFit/>
          </a:bodyPr>
          <a:lstStyle/>
          <a:p>
            <a:pPr algn="ctr">
              <a:lnSpc>
                <a:spcPts val="4200"/>
              </a:lnSpc>
            </a:pPr>
            <a:r>
              <a:rPr lang="en-US" sz="3000">
                <a:solidFill>
                  <a:srgbClr val="F6E7D8"/>
                </a:solidFill>
                <a:latin typeface="Open Sans Bold"/>
              </a:rPr>
              <a:t>By the end of this training, you will be able to: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617126" y="6775979"/>
            <a:ext cx="737744" cy="801896"/>
          </a:xfrm>
          <a:prstGeom prst="rect">
            <a:avLst/>
          </a:prstGeom>
        </p:spPr>
      </p:pic>
      <p:sp>
        <p:nvSpPr>
          <p:cNvPr name="TextBox 3" id="3"/>
          <p:cNvSpPr txBox="true"/>
          <p:nvPr/>
        </p:nvSpPr>
        <p:spPr>
          <a:xfrm rot="0">
            <a:off x="1311626" y="1768756"/>
            <a:ext cx="6610201"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WHAT IS PHISHING?</a:t>
            </a:r>
          </a:p>
        </p:txBody>
      </p:sp>
      <p:sp>
        <p:nvSpPr>
          <p:cNvPr name="TextBox 4" id="4"/>
          <p:cNvSpPr txBox="true"/>
          <p:nvPr/>
        </p:nvSpPr>
        <p:spPr>
          <a:xfrm rot="0">
            <a:off x="1591616" y="5139482"/>
            <a:ext cx="5676900" cy="2715895"/>
          </a:xfrm>
          <a:prstGeom prst="rect">
            <a:avLst/>
          </a:prstGeom>
        </p:spPr>
        <p:txBody>
          <a:bodyPr anchor="t" rtlCol="false" tIns="0" lIns="0" bIns="0" rIns="0">
            <a:spAutoFit/>
          </a:bodyPr>
          <a:lstStyle/>
          <a:p>
            <a:pPr algn="l">
              <a:lnSpc>
                <a:spcPts val="3079"/>
              </a:lnSpc>
            </a:pPr>
            <a:r>
              <a:rPr lang="en-US" sz="2199" spc="43">
                <a:solidFill>
                  <a:srgbClr val="F6E7D8"/>
                </a:solidFill>
                <a:latin typeface="Open Sans"/>
              </a:rPr>
              <a:t>Phishing is when someone tries to trick you into revealing personal information like your password, credit card numbers, or social security number. </a:t>
            </a:r>
          </a:p>
          <a:p>
            <a:pPr algn="l">
              <a:lnSpc>
                <a:spcPts val="3079"/>
              </a:lnSpc>
            </a:pPr>
          </a:p>
          <a:p>
            <a:pPr algn="l" marL="0" indent="0" lvl="0">
              <a:lnSpc>
                <a:spcPts val="3079"/>
              </a:lnSpc>
              <a:spcBef>
                <a:spcPct val="0"/>
              </a:spcBef>
            </a:pPr>
            <a:r>
              <a:rPr lang="en-US" sz="2199" spc="43">
                <a:solidFill>
                  <a:srgbClr val="F6E7D8"/>
                </a:solidFill>
                <a:latin typeface="Open Sans"/>
              </a:rPr>
              <a:t>Phishing can happen through emails, text messages, or other online platforms. </a:t>
            </a:r>
          </a:p>
        </p:txBody>
      </p:sp>
      <p:sp>
        <p:nvSpPr>
          <p:cNvPr name="TextBox 5" id="5"/>
          <p:cNvSpPr txBox="true"/>
          <p:nvPr/>
        </p:nvSpPr>
        <p:spPr>
          <a:xfrm rot="0">
            <a:off x="11529581" y="6747404"/>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Think of an email or message you received that asked for personal information. What made it suspicious? </a:t>
            </a:r>
          </a:p>
        </p:txBody>
      </p:sp>
      <p:sp>
        <p:nvSpPr>
          <p:cNvPr name="Freeform 6" id="6"/>
          <p:cNvSpPr/>
          <p:nvPr/>
        </p:nvSpPr>
        <p:spPr>
          <a:xfrm flipH="false" flipV="false" rot="0">
            <a:off x="10550765" y="2712780"/>
            <a:ext cx="5428887" cy="3576279"/>
          </a:xfrm>
          <a:custGeom>
            <a:avLst/>
            <a:gdLst/>
            <a:ahLst/>
            <a:cxnLst/>
            <a:rect r="r" b="b" t="t" l="l"/>
            <a:pathLst>
              <a:path h="3576279" w="5428887">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3305195" y="4481171"/>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4" id="4"/>
          <p:cNvGrpSpPr/>
          <p:nvPr/>
        </p:nvGrpSpPr>
        <p:grpSpPr>
          <a:xfrm rot="0">
            <a:off x="8524368" y="4481171"/>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6" id="6"/>
          <p:cNvGrpSpPr/>
          <p:nvPr/>
        </p:nvGrpSpPr>
        <p:grpSpPr>
          <a:xfrm rot="0">
            <a:off x="13743542"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name="Freeform 8" id="8"/>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49514" y="4831716"/>
            <a:ext cx="588972" cy="538173"/>
          </a:xfrm>
          <a:custGeom>
            <a:avLst/>
            <a:gdLst/>
            <a:ahLst/>
            <a:cxnLst/>
            <a:rect r="r" b="b" t="t" l="l"/>
            <a:pathLst>
              <a:path h="538173" w="588972">
                <a:moveTo>
                  <a:pt x="0" y="0"/>
                </a:moveTo>
                <a:lnTo>
                  <a:pt x="588972" y="0"/>
                </a:lnTo>
                <a:lnTo>
                  <a:pt x="588972" y="538173"/>
                </a:lnTo>
                <a:lnTo>
                  <a:pt x="0" y="538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040357" y="4823572"/>
            <a:ext cx="574892" cy="574892"/>
          </a:xfrm>
          <a:custGeom>
            <a:avLst/>
            <a:gdLst/>
            <a:ahLst/>
            <a:cxnLst/>
            <a:rect r="r" b="b" t="t" l="l"/>
            <a:pathLst>
              <a:path h="574892" w="574892">
                <a:moveTo>
                  <a:pt x="0" y="0"/>
                </a:moveTo>
                <a:lnTo>
                  <a:pt x="574892" y="0"/>
                </a:lnTo>
                <a:lnTo>
                  <a:pt x="574892" y="574892"/>
                </a:lnTo>
                <a:lnTo>
                  <a:pt x="0" y="5748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TYPES OF PHISHING</a:t>
            </a:r>
          </a:p>
        </p:txBody>
      </p:sp>
      <p:sp>
        <p:nvSpPr>
          <p:cNvPr name="TextBox 12" id="12"/>
          <p:cNvSpPr txBox="true"/>
          <p:nvPr/>
        </p:nvSpPr>
        <p:spPr>
          <a:xfrm rot="0">
            <a:off x="4973003" y="3014321"/>
            <a:ext cx="8341993" cy="514350"/>
          </a:xfrm>
          <a:prstGeom prst="rect">
            <a:avLst/>
          </a:prstGeom>
        </p:spPr>
        <p:txBody>
          <a:bodyPr anchor="t" rtlCol="false" tIns="0" lIns="0" bIns="0" rIns="0">
            <a:spAutoFit/>
          </a:bodyPr>
          <a:lstStyle/>
          <a:p>
            <a:pPr algn="ctr" marL="0" indent="0" lvl="0">
              <a:lnSpc>
                <a:spcPts val="4200"/>
              </a:lnSpc>
              <a:spcBef>
                <a:spcPct val="0"/>
              </a:spcBef>
            </a:pPr>
            <a:r>
              <a:rPr lang="en-US" sz="3000" spc="60">
                <a:solidFill>
                  <a:srgbClr val="F6E7D8"/>
                </a:solidFill>
                <a:latin typeface="Open Sans"/>
              </a:rPr>
              <a:t>Phishing attacks come in different forms</a:t>
            </a:r>
          </a:p>
        </p:txBody>
      </p:sp>
      <p:sp>
        <p:nvSpPr>
          <p:cNvPr name="TextBox 13" id="13"/>
          <p:cNvSpPr txBox="true"/>
          <p:nvPr/>
        </p:nvSpPr>
        <p:spPr>
          <a:xfrm rot="0">
            <a:off x="2363077"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EMAIL PHISHING</a:t>
            </a:r>
          </a:p>
        </p:txBody>
      </p:sp>
      <p:sp>
        <p:nvSpPr>
          <p:cNvPr name="TextBox 14" id="14"/>
          <p:cNvSpPr txBox="true"/>
          <p:nvPr/>
        </p:nvSpPr>
        <p:spPr>
          <a:xfrm rot="0">
            <a:off x="2412549"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send fake emails pretending to be a trustworthy organization</a:t>
            </a:r>
          </a:p>
        </p:txBody>
      </p:sp>
      <p:sp>
        <p:nvSpPr>
          <p:cNvPr name="TextBox 15" id="15"/>
          <p:cNvSpPr txBox="true"/>
          <p:nvPr/>
        </p:nvSpPr>
        <p:spPr>
          <a:xfrm rot="0">
            <a:off x="7513656"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SMS PHISHING</a:t>
            </a:r>
          </a:p>
        </p:txBody>
      </p:sp>
      <p:sp>
        <p:nvSpPr>
          <p:cNvPr name="TextBox 16" id="16"/>
          <p:cNvSpPr txBox="true"/>
          <p:nvPr/>
        </p:nvSpPr>
        <p:spPr>
          <a:xfrm rot="0">
            <a:off x="7563128"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send text messages with fake links or requests for personal information</a:t>
            </a:r>
          </a:p>
        </p:txBody>
      </p:sp>
      <p:sp>
        <p:nvSpPr>
          <p:cNvPr name="TextBox 17" id="17"/>
          <p:cNvSpPr txBox="true"/>
          <p:nvPr/>
        </p:nvSpPr>
        <p:spPr>
          <a:xfrm rot="0">
            <a:off x="12732829" y="6046558"/>
            <a:ext cx="3260688" cy="9766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SOCIAL MEDIA PHISHING</a:t>
            </a:r>
          </a:p>
        </p:txBody>
      </p:sp>
      <p:sp>
        <p:nvSpPr>
          <p:cNvPr name="TextBox 18" id="18"/>
          <p:cNvSpPr txBox="true"/>
          <p:nvPr/>
        </p:nvSpPr>
        <p:spPr>
          <a:xfrm rot="0">
            <a:off x="12782301" y="7327988"/>
            <a:ext cx="3211216" cy="15328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create fake profiles or posts to trick you into clicking on links or sharing personal informaion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6610201"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RED FLAGS</a:t>
            </a:r>
          </a:p>
        </p:txBody>
      </p:sp>
      <p:sp>
        <p:nvSpPr>
          <p:cNvPr name="TextBox 3" id="3"/>
          <p:cNvSpPr txBox="true"/>
          <p:nvPr/>
        </p:nvSpPr>
        <p:spPr>
          <a:xfrm rot="0">
            <a:off x="1591616" y="3341934"/>
            <a:ext cx="5676900" cy="193484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Red flags in phishing attempts are warning signs or indicators that help individuals identify potential scams. Some common read flags in phishing include:</a:t>
            </a:r>
          </a:p>
        </p:txBody>
      </p:sp>
      <p:sp>
        <p:nvSpPr>
          <p:cNvPr name="Freeform 4" id="4"/>
          <p:cNvSpPr/>
          <p:nvPr/>
        </p:nvSpPr>
        <p:spPr>
          <a:xfrm flipH="false" flipV="false" rot="0">
            <a:off x="3059130" y="5724455"/>
            <a:ext cx="3301886" cy="3050117"/>
          </a:xfrm>
          <a:custGeom>
            <a:avLst/>
            <a:gdLst/>
            <a:ahLst/>
            <a:cxnLst/>
            <a:rect r="r" b="b" t="t" l="l"/>
            <a:pathLst>
              <a:path h="3050117" w="3301886">
                <a:moveTo>
                  <a:pt x="0" y="0"/>
                </a:moveTo>
                <a:lnTo>
                  <a:pt x="3301886" y="0"/>
                </a:lnTo>
                <a:lnTo>
                  <a:pt x="3301886" y="3050117"/>
                </a:lnTo>
                <a:lnTo>
                  <a:pt x="0" y="3050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986846" y="359567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Urgent or threatening language</a:t>
            </a:r>
          </a:p>
        </p:txBody>
      </p:sp>
      <p:grpSp>
        <p:nvGrpSpPr>
          <p:cNvPr name="Group 6" id="6"/>
          <p:cNvGrpSpPr/>
          <p:nvPr/>
        </p:nvGrpSpPr>
        <p:grpSpPr>
          <a:xfrm rot="0">
            <a:off x="10232362" y="3564087"/>
            <a:ext cx="388922" cy="38892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10232362" y="353075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u="none">
                <a:solidFill>
                  <a:srgbClr val="F6E7D8"/>
                </a:solidFill>
                <a:latin typeface="Open Sans Bold"/>
              </a:rPr>
              <a:t>1</a:t>
            </a:r>
          </a:p>
        </p:txBody>
      </p:sp>
      <p:sp>
        <p:nvSpPr>
          <p:cNvPr name="TextBox 9" id="9"/>
          <p:cNvSpPr txBox="true"/>
          <p:nvPr/>
        </p:nvSpPr>
        <p:spPr>
          <a:xfrm rot="0">
            <a:off x="10986846" y="441076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Suspicious sender information </a:t>
            </a:r>
          </a:p>
        </p:txBody>
      </p:sp>
      <p:grpSp>
        <p:nvGrpSpPr>
          <p:cNvPr name="Group 10" id="10"/>
          <p:cNvGrpSpPr/>
          <p:nvPr/>
        </p:nvGrpSpPr>
        <p:grpSpPr>
          <a:xfrm rot="0">
            <a:off x="10232362" y="4379180"/>
            <a:ext cx="388922" cy="38892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2" id="12"/>
          <p:cNvSpPr txBox="true"/>
          <p:nvPr/>
        </p:nvSpPr>
        <p:spPr>
          <a:xfrm rot="0">
            <a:off x="10232362" y="4345845"/>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2</a:t>
            </a:r>
          </a:p>
        </p:txBody>
      </p:sp>
      <p:sp>
        <p:nvSpPr>
          <p:cNvPr name="TextBox 13" id="13"/>
          <p:cNvSpPr txBox="true"/>
          <p:nvPr/>
        </p:nvSpPr>
        <p:spPr>
          <a:xfrm rot="0">
            <a:off x="10986846" y="526641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Requests for personal information</a:t>
            </a:r>
          </a:p>
        </p:txBody>
      </p:sp>
      <p:grpSp>
        <p:nvGrpSpPr>
          <p:cNvPr name="Group 14" id="14"/>
          <p:cNvGrpSpPr/>
          <p:nvPr/>
        </p:nvGrpSpPr>
        <p:grpSpPr>
          <a:xfrm rot="0">
            <a:off x="10232362" y="5234827"/>
            <a:ext cx="388922" cy="38892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6" id="16"/>
          <p:cNvSpPr txBox="true"/>
          <p:nvPr/>
        </p:nvSpPr>
        <p:spPr>
          <a:xfrm rot="0">
            <a:off x="10232362" y="520149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3</a:t>
            </a:r>
          </a:p>
        </p:txBody>
      </p:sp>
      <p:sp>
        <p:nvSpPr>
          <p:cNvPr name="TextBox 17" id="17"/>
          <p:cNvSpPr txBox="true"/>
          <p:nvPr/>
        </p:nvSpPr>
        <p:spPr>
          <a:xfrm rot="0">
            <a:off x="10986846" y="6083958"/>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Misspellings or grammatical errors</a:t>
            </a:r>
          </a:p>
        </p:txBody>
      </p:sp>
      <p:grpSp>
        <p:nvGrpSpPr>
          <p:cNvPr name="Group 18" id="18"/>
          <p:cNvGrpSpPr/>
          <p:nvPr/>
        </p:nvGrpSpPr>
        <p:grpSpPr>
          <a:xfrm rot="0">
            <a:off x="10232362" y="6052374"/>
            <a:ext cx="388922" cy="388922"/>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0" id="20"/>
          <p:cNvSpPr txBox="true"/>
          <p:nvPr/>
        </p:nvSpPr>
        <p:spPr>
          <a:xfrm rot="0">
            <a:off x="10232362" y="6019040"/>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4</a:t>
            </a:r>
          </a:p>
        </p:txBody>
      </p:sp>
      <p:sp>
        <p:nvSpPr>
          <p:cNvPr name="TextBox 21" id="21"/>
          <p:cNvSpPr txBox="true"/>
          <p:nvPr/>
        </p:nvSpPr>
        <p:spPr>
          <a:xfrm rot="0">
            <a:off x="10986846" y="6901505"/>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Suspicious links or attachments</a:t>
            </a:r>
          </a:p>
        </p:txBody>
      </p:sp>
      <p:grpSp>
        <p:nvGrpSpPr>
          <p:cNvPr name="Group 22" id="22"/>
          <p:cNvGrpSpPr/>
          <p:nvPr/>
        </p:nvGrpSpPr>
        <p:grpSpPr>
          <a:xfrm rot="0">
            <a:off x="10232362" y="6869921"/>
            <a:ext cx="388922" cy="388922"/>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4" id="24"/>
          <p:cNvSpPr txBox="true"/>
          <p:nvPr/>
        </p:nvSpPr>
        <p:spPr>
          <a:xfrm rot="0">
            <a:off x="10232362" y="6836587"/>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5</a:t>
            </a:r>
          </a:p>
        </p:txBody>
      </p:sp>
      <p:sp>
        <p:nvSpPr>
          <p:cNvPr name="TextBox 25" id="25"/>
          <p:cNvSpPr txBox="true"/>
          <p:nvPr/>
        </p:nvSpPr>
        <p:spPr>
          <a:xfrm rot="0">
            <a:off x="10986846" y="771414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Generic greetings </a:t>
            </a:r>
          </a:p>
        </p:txBody>
      </p:sp>
      <p:grpSp>
        <p:nvGrpSpPr>
          <p:cNvPr name="Group 26" id="26"/>
          <p:cNvGrpSpPr/>
          <p:nvPr/>
        </p:nvGrpSpPr>
        <p:grpSpPr>
          <a:xfrm rot="0">
            <a:off x="10232362" y="7682560"/>
            <a:ext cx="388922" cy="388922"/>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8" id="28"/>
          <p:cNvSpPr txBox="true"/>
          <p:nvPr/>
        </p:nvSpPr>
        <p:spPr>
          <a:xfrm rot="0">
            <a:off x="10232362" y="7649226"/>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6</a:t>
            </a:r>
          </a:p>
        </p:txBody>
      </p:sp>
      <p:sp>
        <p:nvSpPr>
          <p:cNvPr name="TextBox 29" id="29"/>
          <p:cNvSpPr txBox="true"/>
          <p:nvPr/>
        </p:nvSpPr>
        <p:spPr>
          <a:xfrm rot="0">
            <a:off x="10986846" y="853169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Too good to be true </a:t>
            </a:r>
          </a:p>
        </p:txBody>
      </p:sp>
      <p:grpSp>
        <p:nvGrpSpPr>
          <p:cNvPr name="Group 30" id="30"/>
          <p:cNvGrpSpPr/>
          <p:nvPr/>
        </p:nvGrpSpPr>
        <p:grpSpPr>
          <a:xfrm rot="0">
            <a:off x="10232362" y="8500107"/>
            <a:ext cx="388922" cy="388922"/>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32" id="32"/>
          <p:cNvSpPr txBox="true"/>
          <p:nvPr/>
        </p:nvSpPr>
        <p:spPr>
          <a:xfrm rot="0">
            <a:off x="10232362" y="846677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7</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03</a:t>
              </a:r>
            </a:p>
          </p:txBody>
        </p:sp>
        <p:sp>
          <p:nvSpPr>
            <p:cNvPr name="TextBox 5" id="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REQUESTS FOR PERSONAL INFORMATION</a:t>
              </a:r>
            </a:p>
          </p:txBody>
        </p:sp>
      </p:grpSp>
      <p:sp>
        <p:nvSpPr>
          <p:cNvPr name="TextBox 6" id="6"/>
          <p:cNvSpPr txBox="true"/>
          <p:nvPr/>
        </p:nvSpPr>
        <p:spPr>
          <a:xfrm rot="0">
            <a:off x="10321373"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Legitimate organizations do not request personal information, such as usernames, passwords, or credit card numbers, via email, social media, or other online means. Be cautious of any request for personal information.</a:t>
            </a:r>
            <a:r>
              <a:rPr lang="en-US" sz="2199" spc="43">
                <a:solidFill>
                  <a:srgbClr val="F6E7D8"/>
                </a:solidFill>
                <a:latin typeface="Open Sans"/>
              </a:rPr>
              <a:t> </a:t>
            </a:r>
          </a:p>
        </p:txBody>
      </p:sp>
      <p:sp>
        <p:nvSpPr>
          <p:cNvPr name="Freeform 7" id="7"/>
          <p:cNvSpPr/>
          <p:nvPr/>
        </p:nvSpPr>
        <p:spPr>
          <a:xfrm flipH="false" flipV="false" rot="0">
            <a:off x="10257323"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385423" y="6041695"/>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04</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MISSPELLINGS OR GRAMMATICAL ERRORS</a:t>
              </a:r>
            </a:p>
          </p:txBody>
        </p:sp>
      </p:grpSp>
      <p:sp>
        <p:nvSpPr>
          <p:cNvPr name="TextBox 11" id="11"/>
          <p:cNvSpPr txBox="true"/>
          <p:nvPr/>
        </p:nvSpPr>
        <p:spPr>
          <a:xfrm rot="0">
            <a:off x="10385423"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emails or messages may contain misspellings, grammatical errors, or awkward phrasing. Legitimate organizations usually have professional communications and do not contain obvious errors. </a:t>
            </a:r>
          </a:p>
        </p:txBody>
      </p:sp>
      <p:sp>
        <p:nvSpPr>
          <p:cNvPr name="Freeform 12" id="12"/>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28699" y="1711606"/>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01</a:t>
              </a:r>
            </a:p>
          </p:txBody>
        </p:sp>
        <p:sp>
          <p:nvSpPr>
            <p:cNvPr name="TextBox 15" id="1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URGENT OR THREATENING LANGUAGE</a:t>
              </a:r>
            </a:p>
          </p:txBody>
        </p:sp>
      </p:grpSp>
      <p:sp>
        <p:nvSpPr>
          <p:cNvPr name="TextBox 16" id="16"/>
          <p:cNvSpPr txBox="true"/>
          <p:nvPr/>
        </p:nvSpPr>
        <p:spPr>
          <a:xfrm rot="0">
            <a:off x="2228699"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name="Freeform 17" id="17"/>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2292749" y="6041695"/>
            <a:ext cx="6104449" cy="1216025"/>
            <a:chOff x="0" y="0"/>
            <a:chExt cx="8139266" cy="1621367"/>
          </a:xfrm>
        </p:grpSpPr>
        <p:sp>
          <p:nvSpPr>
            <p:cNvPr name="TextBox 19" id="1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02</a:t>
              </a:r>
            </a:p>
          </p:txBody>
        </p:sp>
        <p:sp>
          <p:nvSpPr>
            <p:cNvPr name="TextBox 20" id="2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SUSPICIOUS SENDER INFORMATION</a:t>
              </a:r>
            </a:p>
          </p:txBody>
        </p:sp>
      </p:grpSp>
      <p:sp>
        <p:nvSpPr>
          <p:cNvPr name="TextBox 21" id="21"/>
          <p:cNvSpPr txBox="true"/>
          <p:nvPr/>
        </p:nvSpPr>
        <p:spPr>
          <a:xfrm rot="0">
            <a:off x="2292749"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07</a:t>
              </a:r>
            </a:p>
          </p:txBody>
        </p:sp>
        <p:sp>
          <p:nvSpPr>
            <p:cNvPr name="TextBox 5" id="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TOO GOOD TO BE TRUE </a:t>
              </a:r>
            </a:p>
          </p:txBody>
        </p:sp>
      </p:grpSp>
      <p:sp>
        <p:nvSpPr>
          <p:cNvPr name="TextBox 6" id="6"/>
          <p:cNvSpPr txBox="true"/>
          <p:nvPr/>
        </p:nvSpPr>
        <p:spPr>
          <a:xfrm rot="0">
            <a:off x="10321373" y="3090521"/>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attempts may lure individuals with enticing offers, such as winning a prize or getting a huge discount. If an offer seems too good to be true, it may be a phishing attempt. </a:t>
            </a:r>
          </a:p>
        </p:txBody>
      </p:sp>
      <p:sp>
        <p:nvSpPr>
          <p:cNvPr name="Freeform 7" id="7"/>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228699" y="1711606"/>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05</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SUSPICIOUS LINKS OR ATTACHMENTS</a:t>
              </a:r>
            </a:p>
          </p:txBody>
        </p:sp>
      </p:grpSp>
      <p:sp>
        <p:nvSpPr>
          <p:cNvPr name="TextBox 11" id="11"/>
          <p:cNvSpPr txBox="true"/>
          <p:nvPr/>
        </p:nvSpPr>
        <p:spPr>
          <a:xfrm rot="0">
            <a:off x="2228699"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name="Freeform 12" id="12"/>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92749" y="6041695"/>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06</a:t>
              </a:r>
            </a:p>
          </p:txBody>
        </p:sp>
        <p:sp>
          <p:nvSpPr>
            <p:cNvPr name="TextBox 15" id="1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GENERIC GREETINGS </a:t>
              </a:r>
            </a:p>
          </p:txBody>
        </p:sp>
      </p:grpSp>
      <p:sp>
        <p:nvSpPr>
          <p:cNvPr name="TextBox 16" id="16"/>
          <p:cNvSpPr txBox="true"/>
          <p:nvPr/>
        </p:nvSpPr>
        <p:spPr>
          <a:xfrm rot="0">
            <a:off x="2292749"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emails may use generic greetings like "Dear Customer" instead of addressing you by your name. Legitimate organizations often personalize their communications with your name or other relevant information. </a:t>
            </a:r>
          </a:p>
        </p:txBody>
      </p:sp>
      <p:pic>
        <p:nvPicPr>
          <p:cNvPr name="Picture 17" id="17"/>
          <p:cNvPicPr>
            <a:picLocks noChangeAspect="true"/>
          </p:cNvPicPr>
          <p:nvPr/>
        </p:nvPicPr>
        <p:blipFill>
          <a:blip r:embed="rId4"/>
          <a:srcRect l="0" t="0" r="0" b="0"/>
          <a:stretch>
            <a:fillRect/>
          </a:stretch>
        </p:blipFill>
        <p:spPr>
          <a:xfrm flipH="false" flipV="false" rot="0">
            <a:off x="10193273" y="6649707"/>
            <a:ext cx="737744" cy="801896"/>
          </a:xfrm>
          <a:prstGeom prst="rect">
            <a:avLst/>
          </a:prstGeom>
        </p:spPr>
      </p:pic>
      <p:sp>
        <p:nvSpPr>
          <p:cNvPr name="TextBox 18" id="18"/>
          <p:cNvSpPr txBox="true"/>
          <p:nvPr/>
        </p:nvSpPr>
        <p:spPr>
          <a:xfrm rot="0">
            <a:off x="11202659" y="6766313"/>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Which of the seven red flags do you think is the hardest to detect? What makes you say that?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283191" y="1359210"/>
            <a:ext cx="15265302"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EXAMPLES OF REAL LIFE INCIDENTS</a:t>
            </a:r>
          </a:p>
        </p:txBody>
      </p:sp>
      <p:grpSp>
        <p:nvGrpSpPr>
          <p:cNvPr name="Group 3" id="3"/>
          <p:cNvGrpSpPr/>
          <p:nvPr/>
        </p:nvGrpSpPr>
        <p:grpSpPr>
          <a:xfrm rot="0">
            <a:off x="1283191" y="4189155"/>
            <a:ext cx="6104449" cy="5265992"/>
            <a:chOff x="0" y="0"/>
            <a:chExt cx="8139266" cy="7021323"/>
          </a:xfrm>
        </p:grpSpPr>
        <p:sp>
          <p:nvSpPr>
            <p:cNvPr name="TextBox 4" id="4"/>
            <p:cNvSpPr txBox="true"/>
            <p:nvPr/>
          </p:nvSpPr>
          <p:spPr>
            <a:xfrm rot="0">
              <a:off x="0" y="-47625"/>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EXAMPLE 1</a:t>
              </a:r>
            </a:p>
          </p:txBody>
        </p:sp>
        <p:sp>
          <p:nvSpPr>
            <p:cNvPr name="TextBox 5" id="5"/>
            <p:cNvSpPr txBox="true"/>
            <p:nvPr/>
          </p:nvSpPr>
          <p:spPr>
            <a:xfrm rot="0">
              <a:off x="0" y="907120"/>
              <a:ext cx="8139266" cy="6114203"/>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Bold"/>
                </a:rPr>
                <a:t>Credential Theft - Yahoo (2014):</a:t>
              </a:r>
            </a:p>
            <a:p>
              <a:pPr algn="l">
                <a:lnSpc>
                  <a:spcPts val="2419"/>
                </a:lnSpc>
              </a:pPr>
            </a:p>
            <a:p>
              <a:pPr algn="l">
                <a:lnSpc>
                  <a:spcPts val="2419"/>
                </a:lnSpc>
              </a:pPr>
              <a:r>
                <a:rPr lang="en-US" sz="2199" spc="43">
                  <a:solidFill>
                    <a:srgbClr val="F6E7D8"/>
                  </a:solidFill>
                  <a:latin typeface="Open Sans Bold"/>
                </a:rPr>
                <a:t>Incident:</a:t>
              </a:r>
            </a:p>
            <a:p>
              <a:pPr algn="l">
                <a:lnSpc>
                  <a:spcPts val="2419"/>
                </a:lnSpc>
              </a:pPr>
              <a:r>
                <a:rPr lang="en-US" sz="2199" spc="43">
                  <a:solidFill>
                    <a:srgbClr val="F6E7D8"/>
                  </a:solidFill>
                  <a:latin typeface="Open Sans"/>
                </a:rPr>
                <a:t>Yahoo suffered a massive data breach when attackers used a combination of spear-phishing and credential theft to gain unauthorized access to user accounts.</a:t>
              </a:r>
            </a:p>
            <a:p>
              <a:pPr algn="l">
                <a:lnSpc>
                  <a:spcPts val="2419"/>
                </a:lnSpc>
              </a:pPr>
            </a:p>
            <a:p>
              <a:pPr algn="l">
                <a:lnSpc>
                  <a:spcPts val="2419"/>
                </a:lnSpc>
              </a:pPr>
              <a:r>
                <a:rPr lang="en-US" sz="2199" spc="43">
                  <a:solidFill>
                    <a:srgbClr val="F6E7D8"/>
                  </a:solidFill>
                  <a:latin typeface="Open Sans Bold"/>
                </a:rPr>
                <a:t>Consequences:</a:t>
              </a:r>
              <a:r>
                <a:rPr lang="en-US" sz="2199" spc="43">
                  <a:solidFill>
                    <a:srgbClr val="F6E7D8"/>
                  </a:solidFill>
                  <a:latin typeface="Open Sans"/>
                </a:rPr>
                <a:t> </a:t>
              </a:r>
            </a:p>
            <a:p>
              <a:pPr algn="l">
                <a:lnSpc>
                  <a:spcPts val="2419"/>
                </a:lnSpc>
              </a:pPr>
              <a:r>
                <a:rPr lang="en-US" sz="2199" spc="43">
                  <a:solidFill>
                    <a:srgbClr val="F6E7D8"/>
                  </a:solidFill>
                  <a:latin typeface="Open Sans"/>
                </a:rPr>
                <a:t>The breach exposed the personal information of 500 million users. This event severely damaged Yahoo's reputation, resulting in legal consequences and a decrease in user trust.</a:t>
              </a:r>
            </a:p>
            <a:p>
              <a:pPr algn="l">
                <a:lnSpc>
                  <a:spcPts val="2419"/>
                </a:lnSpc>
              </a:pPr>
            </a:p>
          </p:txBody>
        </p:sp>
      </p:grpSp>
      <p:grpSp>
        <p:nvGrpSpPr>
          <p:cNvPr name="Group 6" id="6"/>
          <p:cNvGrpSpPr/>
          <p:nvPr/>
        </p:nvGrpSpPr>
        <p:grpSpPr>
          <a:xfrm rot="0">
            <a:off x="11154851" y="4189155"/>
            <a:ext cx="6104449" cy="5570792"/>
            <a:chOff x="0" y="0"/>
            <a:chExt cx="8139266" cy="7427723"/>
          </a:xfrm>
        </p:grpSpPr>
        <p:sp>
          <p:nvSpPr>
            <p:cNvPr name="TextBox 7" id="7"/>
            <p:cNvSpPr txBox="true"/>
            <p:nvPr/>
          </p:nvSpPr>
          <p:spPr>
            <a:xfrm rot="0">
              <a:off x="0" y="-47625"/>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EXAMPLE 2</a:t>
              </a:r>
            </a:p>
          </p:txBody>
        </p:sp>
        <p:sp>
          <p:nvSpPr>
            <p:cNvPr name="TextBox 8" id="8"/>
            <p:cNvSpPr txBox="true"/>
            <p:nvPr/>
          </p:nvSpPr>
          <p:spPr>
            <a:xfrm rot="0">
              <a:off x="0" y="907120"/>
              <a:ext cx="8139266" cy="6520603"/>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Bold"/>
                </a:rPr>
                <a:t>Ransomware Attack - WannaCry (2017):</a:t>
              </a:r>
            </a:p>
            <a:p>
              <a:pPr algn="l">
                <a:lnSpc>
                  <a:spcPts val="2419"/>
                </a:lnSpc>
              </a:pPr>
            </a:p>
            <a:p>
              <a:pPr algn="l">
                <a:lnSpc>
                  <a:spcPts val="2419"/>
                </a:lnSpc>
              </a:pPr>
              <a:r>
                <a:rPr lang="en-US" sz="2199" spc="43">
                  <a:solidFill>
                    <a:srgbClr val="F6E7D8"/>
                  </a:solidFill>
                  <a:latin typeface="Open Sans Bold"/>
                </a:rPr>
                <a:t>Incident:</a:t>
              </a:r>
            </a:p>
            <a:p>
              <a:pPr algn="l">
                <a:lnSpc>
                  <a:spcPts val="2419"/>
                </a:lnSpc>
              </a:pPr>
              <a:r>
                <a:rPr lang="en-US" sz="2199" spc="43">
                  <a:solidFill>
                    <a:srgbClr val="F6E7D8"/>
                  </a:solidFill>
                  <a:latin typeface="Open Sans"/>
                </a:rPr>
                <a:t>While not a traditional phishing attack, the WannaCry ransomware spread via phishing emails. It exploited a Windows vulnerability to encrypt files and demanded a ransom for their release.</a:t>
              </a:r>
            </a:p>
            <a:p>
              <a:pPr algn="l">
                <a:lnSpc>
                  <a:spcPts val="2419"/>
                </a:lnSpc>
              </a:pPr>
            </a:p>
            <a:p>
              <a:pPr algn="l">
                <a:lnSpc>
                  <a:spcPts val="2419"/>
                </a:lnSpc>
              </a:pPr>
              <a:r>
                <a:rPr lang="en-US" sz="2199" spc="43">
                  <a:solidFill>
                    <a:srgbClr val="F6E7D8"/>
                  </a:solidFill>
                  <a:latin typeface="Open Sans Bold"/>
                </a:rPr>
                <a:t>Consequences:</a:t>
              </a:r>
              <a:r>
                <a:rPr lang="en-US" sz="2199" spc="43">
                  <a:solidFill>
                    <a:srgbClr val="F6E7D8"/>
                  </a:solidFill>
                  <a:latin typeface="Open Sans"/>
                </a:rPr>
                <a:t> </a:t>
              </a:r>
            </a:p>
            <a:p>
              <a:pPr algn="l">
                <a:lnSpc>
                  <a:spcPts val="2419"/>
                </a:lnSpc>
              </a:pPr>
              <a:r>
                <a:rPr lang="en-US" sz="2199" spc="43">
                  <a:solidFill>
                    <a:srgbClr val="F6E7D8"/>
                  </a:solidFill>
                  <a:latin typeface="Open Sans"/>
                </a:rPr>
                <a:t>The attack impacted over 200,000 computers in 150 countries, affecting critical infrastructure, healthcare systems, and businesses. The financial and operational consequences were significant.</a:t>
              </a:r>
            </a:p>
            <a:p>
              <a:pPr algn="l">
                <a:lnSpc>
                  <a:spcPts val="2419"/>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283191" y="4347555"/>
            <a:ext cx="4388538" cy="666277"/>
          </a:xfrm>
          <a:prstGeom prst="rect">
            <a:avLst/>
          </a:prstGeom>
        </p:spPr>
        <p:txBody>
          <a:bodyPr anchor="t" rtlCol="false" tIns="0" lIns="0" bIns="0" rIns="0">
            <a:spAutoFit/>
          </a:bodyPr>
          <a:lstStyle/>
          <a:p>
            <a:pPr algn="l" marL="0" indent="0" lvl="0">
              <a:lnSpc>
                <a:spcPts val="5512"/>
              </a:lnSpc>
              <a:spcBef>
                <a:spcPct val="0"/>
              </a:spcBef>
            </a:pPr>
            <a:r>
              <a:rPr lang="en-US" sz="3937" spc="78">
                <a:solidFill>
                  <a:srgbClr val="F6E7D8"/>
                </a:solidFill>
                <a:latin typeface="Open Sans Bold"/>
              </a:rPr>
              <a:t>BEST PRACTICES</a:t>
            </a:r>
          </a:p>
        </p:txBody>
      </p:sp>
      <p:sp>
        <p:nvSpPr>
          <p:cNvPr name="TextBox 3" id="3"/>
          <p:cNvSpPr txBox="true"/>
          <p:nvPr/>
        </p:nvSpPr>
        <p:spPr>
          <a:xfrm rot="0">
            <a:off x="1283191" y="5463605"/>
            <a:ext cx="10405132" cy="2986880"/>
          </a:xfrm>
          <a:prstGeom prst="rect">
            <a:avLst/>
          </a:prstGeom>
        </p:spPr>
        <p:txBody>
          <a:bodyPr anchor="t" rtlCol="false" tIns="0" lIns="0" bIns="0" rIns="0">
            <a:spAutoFit/>
          </a:bodyPr>
          <a:lstStyle/>
          <a:p>
            <a:pPr algn="l" marL="658104" indent="-329052" lvl="1">
              <a:lnSpc>
                <a:spcPts val="3353"/>
              </a:lnSpc>
              <a:buFont typeface="Arial"/>
              <a:buChar char="•"/>
            </a:pPr>
            <a:r>
              <a:rPr lang="en-US" sz="3048" spc="60">
                <a:solidFill>
                  <a:srgbClr val="F6E7D8"/>
                </a:solidFill>
                <a:latin typeface="Open Sans"/>
              </a:rPr>
              <a:t>Keep software and systems up to date</a:t>
            </a:r>
          </a:p>
          <a:p>
            <a:pPr algn="l">
              <a:lnSpc>
                <a:spcPts val="3353"/>
              </a:lnSpc>
            </a:pPr>
          </a:p>
          <a:p>
            <a:pPr algn="l" marL="658104" indent="-329052" lvl="1">
              <a:lnSpc>
                <a:spcPts val="3353"/>
              </a:lnSpc>
              <a:buFont typeface="Arial"/>
              <a:buChar char="•"/>
            </a:pPr>
            <a:r>
              <a:rPr lang="en-US" sz="3048" spc="60">
                <a:solidFill>
                  <a:srgbClr val="F6E7D8"/>
                </a:solidFill>
                <a:latin typeface="Open Sans"/>
              </a:rPr>
              <a:t>Use strong, unique passwords</a:t>
            </a:r>
          </a:p>
          <a:p>
            <a:pPr algn="l">
              <a:lnSpc>
                <a:spcPts val="3353"/>
              </a:lnSpc>
            </a:pPr>
          </a:p>
          <a:p>
            <a:pPr algn="l" marL="658104" indent="-329052" lvl="1">
              <a:lnSpc>
                <a:spcPts val="3353"/>
              </a:lnSpc>
              <a:buFont typeface="Arial"/>
              <a:buChar char="•"/>
            </a:pPr>
            <a:r>
              <a:rPr lang="en-US" sz="3048" spc="60">
                <a:solidFill>
                  <a:srgbClr val="F6E7D8"/>
                </a:solidFill>
                <a:latin typeface="Open Sans"/>
              </a:rPr>
              <a:t>Enable multi-factor authentication</a:t>
            </a:r>
          </a:p>
          <a:p>
            <a:pPr algn="l">
              <a:lnSpc>
                <a:spcPts val="3353"/>
              </a:lnSpc>
            </a:pPr>
          </a:p>
          <a:p>
            <a:pPr algn="l" marL="658104" indent="-329052" lvl="1">
              <a:lnSpc>
                <a:spcPts val="3353"/>
              </a:lnSpc>
              <a:buFont typeface="Arial"/>
              <a:buChar char="•"/>
            </a:pPr>
            <a:r>
              <a:rPr lang="en-US" sz="3048" spc="60">
                <a:solidFill>
                  <a:srgbClr val="F6E7D8"/>
                </a:solidFill>
                <a:latin typeface="Open Sans"/>
              </a:rPr>
              <a:t>Educate yourself and others about phishing threats.</a:t>
            </a:r>
          </a:p>
        </p:txBody>
      </p:sp>
      <p:sp>
        <p:nvSpPr>
          <p:cNvPr name="TextBox 4" id="4"/>
          <p:cNvSpPr txBox="true"/>
          <p:nvPr/>
        </p:nvSpPr>
        <p:spPr>
          <a:xfrm rot="0">
            <a:off x="1283191" y="1359210"/>
            <a:ext cx="15265302"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PROTECTING YOURSELF AGAINST PHISHING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DAGHQUFlAqk</dc:identifier>
  <dcterms:modified xsi:type="dcterms:W3CDTF">2011-08-01T06:04:30Z</dcterms:modified>
  <cp:revision>1</cp:revision>
  <dc:title>Phishing Awarness Training</dc:title>
</cp:coreProperties>
</file>