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5050"/>
    <a:srgbClr val="DB6F55"/>
    <a:srgbClr val="021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9" d="100"/>
          <a:sy n="59" d="100"/>
        </p:scale>
        <p:origin x="95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4E23-A798-3058-4C34-136CD7A92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12EE0-3BEA-B5C2-AB43-C125BB896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7522-96F7-78DF-FAC7-1E572D0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3952-4544-DAAF-3698-F6F0634B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C707-678C-0B2F-BDA3-99A36A6E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8214-8557-CDD3-8806-53E54EBD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B4D9-0AAA-42E8-1D8B-13027D0C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71B4-29C9-B4D5-D9B6-36C735F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53A4-A5E6-166C-F126-C07DF055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279C-879B-AF42-37C8-7A8130C2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D962-899F-93C0-9ECF-18D83CA92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8D9DB-E32B-AF84-A3FA-ABB34A723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DCA9-DC58-5163-5649-FC3F2AF8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BE55-0523-7281-1662-E2C9C1D5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F87F-E899-FBE4-A3CB-0175A479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54BA-5D84-49E1-0A03-6C114C89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46AC-4A0B-C120-53CB-3814CED4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0A35-BB62-D22D-8F47-3CC5A8F8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BEBA-7424-99C8-BF0B-D7304489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11-992C-54DF-74CC-7D83C6A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1801-EEE4-176B-23C9-50083A7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A6E0-35B6-B898-0A99-0EB1D39C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6121-8D17-D40B-ABBF-B248EAA7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792A-5362-4EA1-65BD-D3F4D10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609F-6ABE-D441-06AD-82024F09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2BCD-C1E4-87DF-778B-5BEC31E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268B-CDFE-AA8B-A812-DF07CF69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091D-8B4E-612E-B33F-0158A844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11B0-B421-3F43-9322-5CA82495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D01D8-9BAC-6BFF-4449-6C85A1C9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839D-3D65-9E7B-F146-6E79746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B14A-5A72-211B-1B65-2A0E59A5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0E80-0D94-5F9F-D012-126FE362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1161-687D-A252-F7C9-7595F950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ECCD9-D081-7D63-E93D-E18156C8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CBCDD-9AEF-8D4C-7691-78DD5DD2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4D0A1-9FED-4E39-96A5-00E5264B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68573-39F3-A5D3-75CB-E531F1F2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CCE53-2CC8-0974-6EBE-CF8963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F7BE-B063-018C-6689-0CDBB878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6936E-1F49-8D6F-A06D-6C91E9C4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43EA2-05C9-5DE8-056F-E7DD75B9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8E5C8-0445-6EBB-0F5F-D01216BF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DF374-2CCC-35DA-9B5E-B8247474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172A5-9BD0-CD0E-52C9-649FD80E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180C-F9F5-C110-2DFC-BE57B28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D06E-67F4-A27F-3F1D-E4DC6AB5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E6FD-5761-7054-E25C-E50F13D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F4CF4-8C42-05E3-2645-2751D11C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9C7E-E750-3684-BB9C-A5D4E9C9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2E6D6-2F76-49F3-BDE6-5119D8DA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8975-7817-D136-21EB-752952D8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B2C0-0B23-AC93-97BD-EEBE3D5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7345B-ED7E-FE7F-0FC6-7E1F494E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7E77-61D2-E1BE-178E-4F000F60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907C-717B-24CD-EFEF-A473F2C6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BFFE7-1EF9-2916-C293-D786B67D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6D679-053C-7D80-6602-832F3588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401D-9D33-C8E7-F776-FBD5EAED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ABBB-2F92-403F-38F0-7D9B0DE2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614E-5DBE-CFDF-6435-DD8EF1D66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9AB4-3C83-416A-8197-BB5CF114762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E918-D534-29F0-21DE-2AC010AAD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9064-B31A-99F0-117C-D0E5BC7A2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429D-EE1A-43DF-8E91-202F9A1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59C6-B73A-46F3-6877-2B62138E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140" y="513567"/>
            <a:ext cx="10597019" cy="2242158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Flight Cancellation </a:t>
            </a:r>
            <a:b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5800" dirty="0">
                <a:latin typeface="Aharoni" panose="02010803020104030203" pitchFamily="2" charset="-79"/>
                <a:cs typeface="Aharoni" panose="02010803020104030203" pitchFamily="2" charset="-79"/>
              </a:rPr>
              <a:t>Prediction Modeling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A66-8A34-B446-DF25-01ED9EE68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841" y="2872864"/>
            <a:ext cx="9144000" cy="1112271"/>
          </a:xfrm>
        </p:spPr>
        <p:txBody>
          <a:bodyPr>
            <a:normAutofit/>
          </a:bodyPr>
          <a:lstStyle/>
          <a:p>
            <a:r>
              <a:rPr lang="en-US" sz="2800" b="1" dirty="0"/>
              <a:t>Ying Li</a:t>
            </a:r>
          </a:p>
          <a:p>
            <a:r>
              <a:rPr lang="en-US" sz="2800" b="1" dirty="0"/>
              <a:t>5/18/2013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424BDE-7729-49B7-D616-2636E5D6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7" y="3817242"/>
            <a:ext cx="111918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0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2CA-F679-1CAD-DC29-477F84A7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For each algorithm, the same process is followed.</a:t>
            </a:r>
            <a:endParaRPr lang="en-US" sz="3600" i="1" dirty="0">
              <a:solidFill>
                <a:srgbClr val="0070C0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Use grid search to find the optimal hyperparameters for each model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Fit the train data to the model and predict the test data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Calculate performance scores , confusion matrix and classification report</a:t>
            </a:r>
          </a:p>
          <a:p>
            <a:pPr lvl="1"/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747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Model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2CA-F679-1CAD-DC29-477F84A7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Recall is most important for our study.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E2D2F-A6E7-5183-52C7-70F2E230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8031"/>
            <a:ext cx="10370534" cy="31327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7479E7-BEB4-7E1F-E347-0B394FF5FBB8}"/>
              </a:ext>
            </a:extLst>
          </p:cNvPr>
          <p:cNvSpPr/>
          <p:nvPr/>
        </p:nvSpPr>
        <p:spPr>
          <a:xfrm>
            <a:off x="4398859" y="3598083"/>
            <a:ext cx="6747082" cy="4599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8BCE4A-3472-D7D9-2F97-25F77AE7E096}"/>
              </a:ext>
            </a:extLst>
          </p:cNvPr>
          <p:cNvSpPr/>
          <p:nvPr/>
        </p:nvSpPr>
        <p:spPr>
          <a:xfrm>
            <a:off x="9398301" y="3598083"/>
            <a:ext cx="1747640" cy="459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latin typeface="Aharoni" panose="02010803020104030203" pitchFamily="2" charset="-79"/>
                <a:cs typeface="Aharoni" panose="02010803020104030203" pitchFamily="2" charset="-79"/>
              </a:rPr>
              <a:t>Feature Importance</a:t>
            </a:r>
            <a:endParaRPr lang="en-US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DCFDE-3BBD-B998-2CD7-2A190D0D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9" y="2055352"/>
            <a:ext cx="4634850" cy="3057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10011-6156-12CE-BD0A-9F16C6A5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88" y="1690688"/>
            <a:ext cx="6762625" cy="38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2CA-F679-1CAD-DC29-477F84A7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11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/>
              <a:t>kNN</a:t>
            </a:r>
            <a:r>
              <a:rPr lang="en-US" sz="4000" dirty="0"/>
              <a:t> is our best performing model.</a:t>
            </a:r>
            <a:endParaRPr lang="en-US" sz="3600" i="1" dirty="0">
              <a:solidFill>
                <a:srgbClr val="0070C0"/>
              </a:solidFill>
            </a:endParaRPr>
          </a:p>
          <a:p>
            <a:pPr lvl="1"/>
            <a:r>
              <a:rPr lang="en-US" sz="3600" dirty="0"/>
              <a:t>Optimal Hyperparameters:</a:t>
            </a:r>
          </a:p>
          <a:p>
            <a:pPr lvl="2"/>
            <a:r>
              <a:rPr lang="en-US" sz="3200" dirty="0" err="1"/>
              <a:t>n_neighbors</a:t>
            </a:r>
            <a:r>
              <a:rPr lang="en-US" sz="3200" dirty="0"/>
              <a:t> = 2</a:t>
            </a:r>
          </a:p>
          <a:p>
            <a:pPr lvl="2"/>
            <a:r>
              <a:rPr lang="en-US" sz="3200" dirty="0"/>
              <a:t>p = 1</a:t>
            </a:r>
          </a:p>
          <a:p>
            <a:pPr lvl="2"/>
            <a:r>
              <a:rPr lang="en-US" sz="3200" dirty="0"/>
              <a:t>weights = 'distance’</a:t>
            </a:r>
            <a:endParaRPr lang="en-US" sz="3600" dirty="0"/>
          </a:p>
          <a:p>
            <a:pPr lvl="1"/>
            <a:r>
              <a:rPr lang="en-US" sz="3600" dirty="0"/>
              <a:t>Recall = 99.8%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The model will accurately predict </a:t>
            </a:r>
            <a:r>
              <a:rPr lang="en-US" sz="3200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99.8% </a:t>
            </a:r>
            <a:r>
              <a:rPr lang="en-US" sz="3200" dirty="0">
                <a:sym typeface="Wingdings" panose="05000000000000000000" pitchFamily="2" charset="2"/>
              </a:rPr>
              <a:t>of flight cancellations</a:t>
            </a:r>
            <a:endParaRPr lang="en-US" sz="3200" dirty="0"/>
          </a:p>
          <a:p>
            <a:pPr lvl="1"/>
            <a:r>
              <a:rPr lang="en-US" sz="3600" dirty="0"/>
              <a:t>Precision = 98.2%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38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2CA-F679-1CAD-DC29-477F84A7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12762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Try more data </a:t>
            </a:r>
          </a:p>
          <a:p>
            <a:pPr lvl="1"/>
            <a:r>
              <a:rPr lang="en-US" sz="3600" dirty="0"/>
              <a:t>More recent data</a:t>
            </a:r>
          </a:p>
          <a:p>
            <a:pPr lvl="1"/>
            <a:r>
              <a:rPr lang="en-US" sz="3600" dirty="0"/>
              <a:t>New features to be explored:</a:t>
            </a:r>
          </a:p>
          <a:p>
            <a:pPr lvl="2"/>
            <a:r>
              <a:rPr lang="en-US" sz="3200" dirty="0"/>
              <a:t>weather conditions,</a:t>
            </a:r>
          </a:p>
          <a:p>
            <a:pPr lvl="2"/>
            <a:r>
              <a:rPr lang="en-US" sz="3200" dirty="0"/>
              <a:t>aircraft years in service,</a:t>
            </a:r>
          </a:p>
          <a:p>
            <a:pPr lvl="2"/>
            <a:r>
              <a:rPr lang="en-US" sz="3200" dirty="0"/>
              <a:t>booking rates, etc.</a:t>
            </a:r>
          </a:p>
          <a:p>
            <a:r>
              <a:rPr lang="en-US" sz="4000" dirty="0"/>
              <a:t>Try regression-based modeling with threshold adjustment</a:t>
            </a:r>
            <a:endParaRPr lang="en-US" sz="32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0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2CA-F679-1CAD-DC29-477F84A7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DOT for the "flight delays and cancellations" datasets on posted Kaggle!</a:t>
            </a:r>
          </a:p>
          <a:p>
            <a:r>
              <a:rPr lang="en-US" sz="4000" dirty="0"/>
              <a:t>Kenneth Gil-</a:t>
            </a:r>
            <a:r>
              <a:rPr lang="en-US" sz="4000" dirty="0" err="1"/>
              <a:t>Pasquel</a:t>
            </a:r>
            <a:r>
              <a:rPr lang="en-US" sz="4000" dirty="0"/>
              <a:t> for being such an amazing mentor guiding me through the project and throughout the whole course!</a:t>
            </a:r>
          </a:p>
          <a:p>
            <a:r>
              <a:rPr lang="en-US" sz="4000" dirty="0"/>
              <a:t>Wayne Ang for being there as an on-demand mentor!</a:t>
            </a:r>
          </a:p>
        </p:txBody>
      </p:sp>
    </p:spTree>
    <p:extLst>
      <p:ext uri="{BB962C8B-B14F-4D97-AF65-F5344CB8AC3E}">
        <p14:creationId xmlns:p14="http://schemas.microsoft.com/office/powerpoint/2010/main" val="19706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D66-F7A8-3859-417C-E3DA3857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67" y="601250"/>
            <a:ext cx="7083469" cy="164091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6C87-4E95-3D90-D8AD-1CA496BD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67" y="2367419"/>
            <a:ext cx="6081386" cy="380954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Quick Fly has been paying unusually high claims for late shipments caused by flight cancellation out of LAX.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A picture containing transport, satellite, airplane, plane&#10;&#10;Description automatically generated">
            <a:extLst>
              <a:ext uri="{FF2B5EF4-FFF2-40B4-BE49-F238E27FC236}">
                <a16:creationId xmlns:a16="http://schemas.microsoft.com/office/drawing/2014/main" id="{73CEB6E8-E614-38C3-1141-6CA270479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r="21704" b="-1"/>
          <a:stretch/>
        </p:blipFill>
        <p:spPr>
          <a:xfrm>
            <a:off x="7120907" y="1803747"/>
            <a:ext cx="5069569" cy="505425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609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D66-F7A8-3859-417C-E3DA3857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67" y="601250"/>
            <a:ext cx="7083469" cy="164091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6C87-4E95-3D90-D8AD-1CA496BD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67" y="2367419"/>
            <a:ext cx="6081386" cy="380954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What are the main causes of flight cancellation out of LAX?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How can we predict the likelihood of flight cancellation out of LAX?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A picture containing transport, satellite, airplane, plane&#10;&#10;Description automatically generated">
            <a:extLst>
              <a:ext uri="{FF2B5EF4-FFF2-40B4-BE49-F238E27FC236}">
                <a16:creationId xmlns:a16="http://schemas.microsoft.com/office/drawing/2014/main" id="{73CEB6E8-E614-38C3-1141-6CA270479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r="21704" b="-1"/>
          <a:stretch/>
        </p:blipFill>
        <p:spPr>
          <a:xfrm>
            <a:off x="7120907" y="1803747"/>
            <a:ext cx="5069569" cy="505425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78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B2CA-F679-1CAD-DC29-477F84A7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Dataset </a:t>
            </a:r>
            <a:r>
              <a:rPr lang="en-US" sz="4000" dirty="0">
                <a:solidFill>
                  <a:srgbClr val="0070C0"/>
                </a:solidFill>
              </a:rPr>
              <a:t>“</a:t>
            </a:r>
            <a:r>
              <a:rPr lang="en-US" sz="4000" i="1" dirty="0">
                <a:solidFill>
                  <a:srgbClr val="0070C0"/>
                </a:solidFill>
              </a:rPr>
              <a:t>flight delays and cancellations”</a:t>
            </a:r>
          </a:p>
          <a:p>
            <a:pPr lvl="1"/>
            <a:r>
              <a:rPr lang="en-US" sz="3600" dirty="0"/>
              <a:t>Downloaded from Kaggle.com</a:t>
            </a:r>
          </a:p>
          <a:p>
            <a:pPr lvl="1"/>
            <a:r>
              <a:rPr lang="en-US" sz="3600" dirty="0"/>
              <a:t>Published by the U.S. Department of Transportation’s Bureau of Transportation Statistics</a:t>
            </a:r>
          </a:p>
          <a:p>
            <a:pPr lvl="1"/>
            <a:r>
              <a:rPr lang="en-US" sz="3600" dirty="0"/>
              <a:t>Containing 3 files:</a:t>
            </a:r>
          </a:p>
          <a:p>
            <a:pPr lvl="2"/>
            <a:r>
              <a:rPr lang="en-US" sz="2800" dirty="0"/>
              <a:t>airlines.csv </a:t>
            </a:r>
          </a:p>
          <a:p>
            <a:pPr lvl="2"/>
            <a:r>
              <a:rPr lang="en-US" sz="2800" dirty="0"/>
              <a:t>airports.csv</a:t>
            </a:r>
          </a:p>
          <a:p>
            <a:pPr lvl="2"/>
            <a:r>
              <a:rPr lang="en-US" sz="2800" dirty="0"/>
              <a:t>flights.csv  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8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5523BD-7EF7-563A-E8F3-21712F1684F9}"/>
              </a:ext>
            </a:extLst>
          </p:cNvPr>
          <p:cNvSpPr/>
          <p:nvPr/>
        </p:nvSpPr>
        <p:spPr>
          <a:xfrm>
            <a:off x="1567288" y="1585082"/>
            <a:ext cx="4539536" cy="49077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5444B-0620-0A76-E1C3-FEC948328028}"/>
              </a:ext>
            </a:extLst>
          </p:cNvPr>
          <p:cNvSpPr/>
          <p:nvPr/>
        </p:nvSpPr>
        <p:spPr>
          <a:xfrm>
            <a:off x="6428190" y="1585081"/>
            <a:ext cx="4539536" cy="49077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56FEA-765A-1C4E-ADB2-4292BFEA39E2}"/>
              </a:ext>
            </a:extLst>
          </p:cNvPr>
          <p:cNvSpPr txBox="1"/>
          <p:nvPr/>
        </p:nvSpPr>
        <p:spPr>
          <a:xfrm>
            <a:off x="4532316" y="3600399"/>
            <a:ext cx="1147067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905C8B-BF7B-BFA9-86E7-19DA73F8BD06}"/>
              </a:ext>
            </a:extLst>
          </p:cNvPr>
          <p:cNvSpPr txBox="1"/>
          <p:nvPr/>
        </p:nvSpPr>
        <p:spPr>
          <a:xfrm>
            <a:off x="1991728" y="3571511"/>
            <a:ext cx="2120976" cy="4924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DESTINATION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952C54-69D4-7272-59E0-9E76FB3D70FE}"/>
              </a:ext>
            </a:extLst>
          </p:cNvPr>
          <p:cNvSpPr txBox="1"/>
          <p:nvPr/>
        </p:nvSpPr>
        <p:spPr>
          <a:xfrm>
            <a:off x="1983902" y="5223996"/>
            <a:ext cx="1174116" cy="4924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77635-FC04-C541-0040-13BD93234FAA}"/>
              </a:ext>
            </a:extLst>
          </p:cNvPr>
          <p:cNvSpPr txBox="1"/>
          <p:nvPr/>
        </p:nvSpPr>
        <p:spPr>
          <a:xfrm>
            <a:off x="6882572" y="2363380"/>
            <a:ext cx="3684653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FLIGHT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7AEA7-795B-A879-C212-572126B849E8}"/>
              </a:ext>
            </a:extLst>
          </p:cNvPr>
          <p:cNvSpPr txBox="1"/>
          <p:nvPr/>
        </p:nvSpPr>
        <p:spPr>
          <a:xfrm>
            <a:off x="4521491" y="3040996"/>
            <a:ext cx="1147067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CD1E5-9E01-F34D-9FB5-C8EB50627B20}"/>
              </a:ext>
            </a:extLst>
          </p:cNvPr>
          <p:cNvSpPr txBox="1"/>
          <p:nvPr/>
        </p:nvSpPr>
        <p:spPr>
          <a:xfrm>
            <a:off x="1983906" y="2363381"/>
            <a:ext cx="3684653" cy="4924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AIRLINE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12BF8B1-2EEC-8269-353F-3D6E0A8DA386}"/>
              </a:ext>
            </a:extLst>
          </p:cNvPr>
          <p:cNvSpPr/>
          <p:nvPr/>
        </p:nvSpPr>
        <p:spPr>
          <a:xfrm rot="2629477">
            <a:off x="4116833" y="4132833"/>
            <a:ext cx="411355" cy="1787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B6EDBF-C34E-6562-E7FB-1C823F136556}"/>
              </a:ext>
            </a:extLst>
          </p:cNvPr>
          <p:cNvSpPr/>
          <p:nvPr/>
        </p:nvSpPr>
        <p:spPr>
          <a:xfrm rot="18964400">
            <a:off x="4119347" y="3316275"/>
            <a:ext cx="404030" cy="1754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957F7A-2899-3D11-7ABB-D9CB9B6F3E45}"/>
              </a:ext>
            </a:extLst>
          </p:cNvPr>
          <p:cNvSpPr txBox="1"/>
          <p:nvPr/>
        </p:nvSpPr>
        <p:spPr>
          <a:xfrm>
            <a:off x="3547583" y="4704977"/>
            <a:ext cx="212097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3F73C0-AA02-5D6C-6A68-691326FE9DC9}"/>
              </a:ext>
            </a:extLst>
          </p:cNvPr>
          <p:cNvSpPr txBox="1"/>
          <p:nvPr/>
        </p:nvSpPr>
        <p:spPr>
          <a:xfrm>
            <a:off x="3547583" y="5270163"/>
            <a:ext cx="212097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79BCBE-0F3A-EE9F-4311-D9B90EB0093A}"/>
              </a:ext>
            </a:extLst>
          </p:cNvPr>
          <p:cNvSpPr txBox="1"/>
          <p:nvPr/>
        </p:nvSpPr>
        <p:spPr>
          <a:xfrm>
            <a:off x="3546003" y="5844564"/>
            <a:ext cx="2121876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DAY OF WEEK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049B72E-E6C8-814E-5C1C-790EDADCDE5B}"/>
              </a:ext>
            </a:extLst>
          </p:cNvPr>
          <p:cNvSpPr/>
          <p:nvPr/>
        </p:nvSpPr>
        <p:spPr>
          <a:xfrm rot="2551472">
            <a:off x="3095285" y="5842286"/>
            <a:ext cx="483878" cy="1729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51CD5A4-50C7-E8A0-E1E2-0C116F9398E2}"/>
              </a:ext>
            </a:extLst>
          </p:cNvPr>
          <p:cNvSpPr/>
          <p:nvPr/>
        </p:nvSpPr>
        <p:spPr>
          <a:xfrm rot="19022857">
            <a:off x="3098926" y="4920438"/>
            <a:ext cx="481299" cy="1729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E3C35A-36B5-C16D-B7DD-08ACF4E2F3B3}"/>
              </a:ext>
            </a:extLst>
          </p:cNvPr>
          <p:cNvSpPr/>
          <p:nvPr/>
        </p:nvSpPr>
        <p:spPr>
          <a:xfrm>
            <a:off x="3200497" y="5413548"/>
            <a:ext cx="331656" cy="172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46A0D7-A800-BECF-888D-7B730F8F9D11}"/>
              </a:ext>
            </a:extLst>
          </p:cNvPr>
          <p:cNvSpPr txBox="1"/>
          <p:nvPr/>
        </p:nvSpPr>
        <p:spPr>
          <a:xfrm>
            <a:off x="1994730" y="1646288"/>
            <a:ext cx="36846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 Chart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FBBCB4-CDFD-3A86-915A-03A65A2605F1}"/>
              </a:ext>
            </a:extLst>
          </p:cNvPr>
          <p:cNvSpPr txBox="1"/>
          <p:nvPr/>
        </p:nvSpPr>
        <p:spPr>
          <a:xfrm>
            <a:off x="6882568" y="1646287"/>
            <a:ext cx="36846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Heatmap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1BF1FD-42EB-DA51-20DF-37C9A61C10E7}"/>
              </a:ext>
            </a:extLst>
          </p:cNvPr>
          <p:cNvSpPr txBox="1"/>
          <p:nvPr/>
        </p:nvSpPr>
        <p:spPr>
          <a:xfrm>
            <a:off x="6882568" y="3163259"/>
            <a:ext cx="3684653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SCHEDULED DEPARTURE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A41093-1E8B-62B0-986E-71BF1F04B323}"/>
              </a:ext>
            </a:extLst>
          </p:cNvPr>
          <p:cNvSpPr txBox="1"/>
          <p:nvPr/>
        </p:nvSpPr>
        <p:spPr>
          <a:xfrm>
            <a:off x="6882568" y="3966912"/>
            <a:ext cx="3684653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SCHEDULED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5B92AA-9C8B-21EB-42CA-B61E4EE70215}"/>
              </a:ext>
            </a:extLst>
          </p:cNvPr>
          <p:cNvSpPr txBox="1"/>
          <p:nvPr/>
        </p:nvSpPr>
        <p:spPr>
          <a:xfrm>
            <a:off x="6882568" y="4766791"/>
            <a:ext cx="3684653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DISTANCE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8F9874-CD98-9E39-C07E-91CA340A60BF}"/>
              </a:ext>
            </a:extLst>
          </p:cNvPr>
          <p:cNvSpPr txBox="1"/>
          <p:nvPr/>
        </p:nvSpPr>
        <p:spPr>
          <a:xfrm>
            <a:off x="6882568" y="5568553"/>
            <a:ext cx="3684653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SCHEDULED ARRIVAL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A8AE38-0BE8-C10D-CC46-E0B268E1A368}"/>
              </a:ext>
            </a:extLst>
          </p:cNvPr>
          <p:cNvSpPr txBox="1"/>
          <p:nvPr/>
        </p:nvSpPr>
        <p:spPr>
          <a:xfrm>
            <a:off x="4520812" y="4146195"/>
            <a:ext cx="1147067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AIRPORT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07120A8-E6A8-23F7-55DA-8B08DD0F846C}"/>
              </a:ext>
            </a:extLst>
          </p:cNvPr>
          <p:cNvSpPr/>
          <p:nvPr/>
        </p:nvSpPr>
        <p:spPr>
          <a:xfrm>
            <a:off x="4168408" y="3740309"/>
            <a:ext cx="331656" cy="172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Airline Analysis</a:t>
            </a:r>
          </a:p>
        </p:txBody>
      </p:sp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3BBE328C-4DBE-FBEB-BB30-D7968AC8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66" y="2262418"/>
            <a:ext cx="6424964" cy="3614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4D4DB7-F866-BD5B-73A1-A5E941C5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61" y="2127152"/>
            <a:ext cx="4068366" cy="332477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414366-689D-58DF-EF41-4CA40D575126}"/>
              </a:ext>
            </a:extLst>
          </p:cNvPr>
          <p:cNvSpPr/>
          <p:nvPr/>
        </p:nvSpPr>
        <p:spPr>
          <a:xfrm>
            <a:off x="6249302" y="2543006"/>
            <a:ext cx="1337332" cy="885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014CF0-D8F8-AA44-FE7E-82BD71AB5D1A}"/>
              </a:ext>
            </a:extLst>
          </p:cNvPr>
          <p:cNvSpPr/>
          <p:nvPr/>
        </p:nvSpPr>
        <p:spPr>
          <a:xfrm>
            <a:off x="4117505" y="2530089"/>
            <a:ext cx="470996" cy="885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3A0F3AF-B7A4-12DC-1D11-B33BBCB21903}"/>
              </a:ext>
            </a:extLst>
          </p:cNvPr>
          <p:cNvSpPr/>
          <p:nvPr/>
        </p:nvSpPr>
        <p:spPr>
          <a:xfrm>
            <a:off x="4647749" y="2895761"/>
            <a:ext cx="1559802" cy="1720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Destination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330D8-8720-7388-7BCF-43F9E96B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8" y="1600918"/>
            <a:ext cx="6855614" cy="51137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727C2F-D914-2963-18AB-25759B2C7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02" y="2617682"/>
            <a:ext cx="4867697" cy="192987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629BC2-B079-E1D6-231F-E4BA5355100D}"/>
              </a:ext>
            </a:extLst>
          </p:cNvPr>
          <p:cNvSpPr/>
          <p:nvPr/>
        </p:nvSpPr>
        <p:spPr>
          <a:xfrm>
            <a:off x="2808626" y="3135051"/>
            <a:ext cx="4044123" cy="2200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0840F3-F8E3-64D1-62DB-F2968947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446" y="638767"/>
            <a:ext cx="4558953" cy="355254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60457D0B-769B-0A15-4733-6613B5E27C0C}"/>
              </a:ext>
            </a:extLst>
          </p:cNvPr>
          <p:cNvSpPr/>
          <p:nvPr/>
        </p:nvSpPr>
        <p:spPr>
          <a:xfrm rot="19146922" flipV="1">
            <a:off x="6769895" y="2667118"/>
            <a:ext cx="912578" cy="227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18FAA6-E9BF-CFBA-6D30-3E4DA2E64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32" y="4464951"/>
            <a:ext cx="4727748" cy="202792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9941BD-4806-C5C5-6592-D2818696CFF4}"/>
              </a:ext>
            </a:extLst>
          </p:cNvPr>
          <p:cNvSpPr/>
          <p:nvPr/>
        </p:nvSpPr>
        <p:spPr>
          <a:xfrm rot="10800000" flipV="1">
            <a:off x="1885263" y="3165777"/>
            <a:ext cx="850270" cy="2200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Month/Week/Day Analysis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645C2C-2886-F2D7-62E8-567FCF56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60" y="2889289"/>
            <a:ext cx="3938921" cy="310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9013E-E0F1-B6EC-B7D2-A3F6656D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43" y="2879795"/>
            <a:ext cx="4068064" cy="3101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9375C4-6DA4-7763-AD88-0174BD91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3" y="2889290"/>
            <a:ext cx="4068953" cy="30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9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6D54-3BF8-C1AF-6617-20BAFD7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Algorithms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ABA4E-52EA-52D0-776B-2F232DAF8014}"/>
              </a:ext>
            </a:extLst>
          </p:cNvPr>
          <p:cNvSpPr/>
          <p:nvPr/>
        </p:nvSpPr>
        <p:spPr>
          <a:xfrm>
            <a:off x="6476548" y="1163291"/>
            <a:ext cx="4491177" cy="5329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6248-1A94-1DC6-63E3-AE14B3650A67}"/>
              </a:ext>
            </a:extLst>
          </p:cNvPr>
          <p:cNvSpPr txBox="1"/>
          <p:nvPr/>
        </p:nvSpPr>
        <p:spPr>
          <a:xfrm>
            <a:off x="6921824" y="2321058"/>
            <a:ext cx="3645401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</a:rPr>
              <a:t>kNN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FCCBF-20DC-FEAE-444C-06269D547140}"/>
              </a:ext>
            </a:extLst>
          </p:cNvPr>
          <p:cNvSpPr txBox="1"/>
          <p:nvPr/>
        </p:nvSpPr>
        <p:spPr>
          <a:xfrm>
            <a:off x="6921820" y="3120937"/>
            <a:ext cx="3645401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80A6A-8B08-CECF-6784-C6A392F8B483}"/>
              </a:ext>
            </a:extLst>
          </p:cNvPr>
          <p:cNvSpPr txBox="1"/>
          <p:nvPr/>
        </p:nvSpPr>
        <p:spPr>
          <a:xfrm>
            <a:off x="6921820" y="3924590"/>
            <a:ext cx="3645401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Gradient Boosting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3F009-743C-8AB7-9DD4-2EB4E15E3F44}"/>
              </a:ext>
            </a:extLst>
          </p:cNvPr>
          <p:cNvSpPr txBox="1"/>
          <p:nvPr/>
        </p:nvSpPr>
        <p:spPr>
          <a:xfrm>
            <a:off x="6921820" y="4724469"/>
            <a:ext cx="364540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Extreme Gradient Boosting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8E15F-98A7-783A-5A32-C7C5B772151B}"/>
              </a:ext>
            </a:extLst>
          </p:cNvPr>
          <p:cNvSpPr txBox="1"/>
          <p:nvPr/>
        </p:nvSpPr>
        <p:spPr>
          <a:xfrm>
            <a:off x="6921820" y="5526231"/>
            <a:ext cx="3645401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Classification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C22C1-2731-D9A4-65B4-03DB0E3A6F7C}"/>
              </a:ext>
            </a:extLst>
          </p:cNvPr>
          <p:cNvSpPr txBox="1"/>
          <p:nvPr/>
        </p:nvSpPr>
        <p:spPr>
          <a:xfrm>
            <a:off x="695667" y="3581860"/>
            <a:ext cx="444505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</a:rPr>
              <a:t>Classification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accent1"/>
                </a:solidFill>
              </a:rPr>
              <a:t>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21337-1344-43BE-4473-32E03B34A9A5}"/>
              </a:ext>
            </a:extLst>
          </p:cNvPr>
          <p:cNvSpPr txBox="1"/>
          <p:nvPr/>
        </p:nvSpPr>
        <p:spPr>
          <a:xfrm>
            <a:off x="695667" y="2240935"/>
            <a:ext cx="444505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</a:rPr>
              <a:t>Binary Dependent Variable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F4C7F9C-33A7-7B42-5549-B16CDD0DE4F3}"/>
              </a:ext>
            </a:extLst>
          </p:cNvPr>
          <p:cNvSpPr/>
          <p:nvPr/>
        </p:nvSpPr>
        <p:spPr>
          <a:xfrm>
            <a:off x="2775663" y="2775331"/>
            <a:ext cx="281355" cy="83804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4A30611-EDED-610A-EAEA-47769DE9CCC9}"/>
              </a:ext>
            </a:extLst>
          </p:cNvPr>
          <p:cNvSpPr/>
          <p:nvPr/>
        </p:nvSpPr>
        <p:spPr>
          <a:xfrm>
            <a:off x="4770838" y="3665767"/>
            <a:ext cx="1677302" cy="32463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68AE6-C03D-2B2B-69B9-9AB734A57BB5}"/>
              </a:ext>
            </a:extLst>
          </p:cNvPr>
          <p:cNvSpPr txBox="1"/>
          <p:nvPr/>
        </p:nvSpPr>
        <p:spPr>
          <a:xfrm>
            <a:off x="6921819" y="1539838"/>
            <a:ext cx="3645401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Logistics Regression</a:t>
            </a:r>
          </a:p>
        </p:txBody>
      </p:sp>
    </p:spTree>
    <p:extLst>
      <p:ext uri="{BB962C8B-B14F-4D97-AF65-F5344CB8AC3E}">
        <p14:creationId xmlns:p14="http://schemas.microsoft.com/office/powerpoint/2010/main" val="246546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328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Office Theme</vt:lpstr>
      <vt:lpstr>Flight Cancellation  Prediction Modeling Project</vt:lpstr>
      <vt:lpstr>Problem Statement</vt:lpstr>
      <vt:lpstr>Project Objective</vt:lpstr>
      <vt:lpstr>Data Sources</vt:lpstr>
      <vt:lpstr>Data Exploration</vt:lpstr>
      <vt:lpstr>Airline Analysis</vt:lpstr>
      <vt:lpstr>Destination Analysis</vt:lpstr>
      <vt:lpstr>Month/Week/Day Analysis</vt:lpstr>
      <vt:lpstr>Algorithms</vt:lpstr>
      <vt:lpstr>Modeling Process</vt:lpstr>
      <vt:lpstr>Model Performance Metrics</vt:lpstr>
      <vt:lpstr>Feature Importance</vt:lpstr>
      <vt:lpstr>Conclusion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Cancellation Prediction Model</dc:title>
  <dc:creator>wfgyingli@gmail.com</dc:creator>
  <cp:lastModifiedBy>wfgyingli@gmail.com</cp:lastModifiedBy>
  <cp:revision>6</cp:revision>
  <dcterms:created xsi:type="dcterms:W3CDTF">2023-05-12T06:38:19Z</dcterms:created>
  <dcterms:modified xsi:type="dcterms:W3CDTF">2023-05-16T05:51:59Z</dcterms:modified>
</cp:coreProperties>
</file>