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86iLPp9V1quFOgDxx7Yjm3Ast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7bdc52a2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267bdc52a2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7cf7a728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67cf7a728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ata.world/stellabigail/adidas-us-sales-datase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797540" y="-8"/>
            <a:ext cx="10596900" cy="2242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800"/>
              <a:buFont typeface="Aharoni"/>
              <a:buNone/>
            </a:pPr>
            <a:r>
              <a:rPr lang="en-US" sz="5800">
                <a:latin typeface="Aharoni"/>
                <a:ea typeface="Aharoni"/>
                <a:cs typeface="Aharoni"/>
                <a:sym typeface="Aharoni"/>
              </a:rPr>
              <a:t>Adidas Sales Forecast                            Modeling Project</a:t>
            </a:r>
            <a:endParaRPr/>
          </a:p>
        </p:txBody>
      </p:sp>
      <p:sp>
        <p:nvSpPr>
          <p:cNvPr id="85" name="Google Shape;85;p1"/>
          <p:cNvSpPr txBox="1"/>
          <p:nvPr>
            <p:ph idx="1" type="subTitle"/>
          </p:nvPr>
        </p:nvSpPr>
        <p:spPr>
          <a:xfrm>
            <a:off x="1567829" y="2572477"/>
            <a:ext cx="9144000" cy="1112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US" sz="2800"/>
              <a:t>Ying Li</a:t>
            </a:r>
            <a:endParaRPr/>
          </a:p>
          <a:p>
            <a:pPr indent="0" lvl="0" marL="0" rtl="0" algn="ctr">
              <a:lnSpc>
                <a:spcPct val="90000"/>
              </a:lnSpc>
              <a:spcBef>
                <a:spcPts val="1000"/>
              </a:spcBef>
              <a:spcAft>
                <a:spcPts val="0"/>
              </a:spcAft>
              <a:buClr>
                <a:schemeClr val="dk1"/>
              </a:buClr>
              <a:buSzPts val="2800"/>
              <a:buNone/>
            </a:pPr>
            <a:r>
              <a:rPr b="1" lang="en-US" sz="2800"/>
              <a:t>8/13</a:t>
            </a:r>
            <a:r>
              <a:rPr b="1" lang="en-US" sz="2800"/>
              <a:t>/2023</a:t>
            </a:r>
            <a:endParaRPr/>
          </a:p>
        </p:txBody>
      </p:sp>
      <p:pic>
        <p:nvPicPr>
          <p:cNvPr id="86" name="Google Shape;86;p1"/>
          <p:cNvPicPr preferRelativeResize="0"/>
          <p:nvPr/>
        </p:nvPicPr>
        <p:blipFill>
          <a:blip r:embed="rId3">
            <a:alphaModFix/>
          </a:blip>
          <a:stretch>
            <a:fillRect/>
          </a:stretch>
        </p:blipFill>
        <p:spPr>
          <a:xfrm>
            <a:off x="3189000" y="3466275"/>
            <a:ext cx="5901650" cy="3391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Algorithm</a:t>
            </a:r>
            <a:endParaRPr/>
          </a:p>
        </p:txBody>
      </p:sp>
      <p:sp>
        <p:nvSpPr>
          <p:cNvPr id="169" name="Google Shape;169;p9"/>
          <p:cNvSpPr/>
          <p:nvPr/>
        </p:nvSpPr>
        <p:spPr>
          <a:xfrm>
            <a:off x="6448150" y="1909775"/>
            <a:ext cx="4519500" cy="3737100"/>
          </a:xfrm>
          <a:prstGeom prst="roundRect">
            <a:avLst>
              <a:gd fmla="val 16667" name="adj"/>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9"/>
          <p:cNvSpPr txBox="1"/>
          <p:nvPr/>
        </p:nvSpPr>
        <p:spPr>
          <a:xfrm>
            <a:off x="6921820" y="3427962"/>
            <a:ext cx="3645300" cy="646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3600">
                <a:solidFill>
                  <a:schemeClr val="lt1"/>
                </a:solidFill>
                <a:latin typeface="Calibri"/>
                <a:ea typeface="Calibri"/>
                <a:cs typeface="Calibri"/>
                <a:sym typeface="Calibri"/>
              </a:rPr>
              <a:t>SARIMA</a:t>
            </a:r>
            <a:endParaRPr b="0" i="0" sz="3600" u="none" cap="none" strike="noStrike">
              <a:solidFill>
                <a:srgbClr val="000000"/>
              </a:solidFill>
              <a:latin typeface="Arial"/>
              <a:ea typeface="Arial"/>
              <a:cs typeface="Arial"/>
              <a:sym typeface="Arial"/>
            </a:endParaRPr>
          </a:p>
        </p:txBody>
      </p:sp>
      <p:sp>
        <p:nvSpPr>
          <p:cNvPr id="171" name="Google Shape;171;p9"/>
          <p:cNvSpPr txBox="1"/>
          <p:nvPr/>
        </p:nvSpPr>
        <p:spPr>
          <a:xfrm>
            <a:off x="6921820" y="4461419"/>
            <a:ext cx="3645300" cy="646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US" sz="3600">
                <a:solidFill>
                  <a:schemeClr val="lt1"/>
                </a:solidFill>
                <a:latin typeface="Calibri"/>
                <a:ea typeface="Calibri"/>
                <a:cs typeface="Calibri"/>
                <a:sym typeface="Calibri"/>
              </a:rPr>
              <a:t>PROPHET</a:t>
            </a:r>
            <a:endParaRPr b="0" i="0" sz="3600" u="none" cap="none" strike="noStrike">
              <a:solidFill>
                <a:srgbClr val="000000"/>
              </a:solidFill>
              <a:latin typeface="Arial"/>
              <a:ea typeface="Arial"/>
              <a:cs typeface="Arial"/>
              <a:sym typeface="Arial"/>
            </a:endParaRPr>
          </a:p>
        </p:txBody>
      </p:sp>
      <p:sp>
        <p:nvSpPr>
          <p:cNvPr id="172" name="Google Shape;172;p9"/>
          <p:cNvSpPr txBox="1"/>
          <p:nvPr/>
        </p:nvSpPr>
        <p:spPr>
          <a:xfrm>
            <a:off x="695667" y="3581860"/>
            <a:ext cx="4445100" cy="630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3500">
                <a:solidFill>
                  <a:schemeClr val="accent1"/>
                </a:solidFill>
                <a:latin typeface="Calibri"/>
                <a:ea typeface="Calibri"/>
                <a:cs typeface="Calibri"/>
                <a:sym typeface="Calibri"/>
              </a:rPr>
              <a:t>Time Series Models</a:t>
            </a:r>
            <a:endParaRPr b="0" i="0" sz="3500" u="none" cap="none" strike="noStrike">
              <a:solidFill>
                <a:srgbClr val="000000"/>
              </a:solidFill>
              <a:latin typeface="Arial"/>
              <a:ea typeface="Arial"/>
              <a:cs typeface="Arial"/>
              <a:sym typeface="Arial"/>
            </a:endParaRPr>
          </a:p>
        </p:txBody>
      </p:sp>
      <p:sp>
        <p:nvSpPr>
          <p:cNvPr id="173" name="Google Shape;173;p9"/>
          <p:cNvSpPr txBox="1"/>
          <p:nvPr/>
        </p:nvSpPr>
        <p:spPr>
          <a:xfrm>
            <a:off x="331402" y="1909763"/>
            <a:ext cx="5514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3600">
                <a:solidFill>
                  <a:schemeClr val="accent1"/>
                </a:solidFill>
                <a:latin typeface="Calibri"/>
                <a:ea typeface="Calibri"/>
                <a:cs typeface="Calibri"/>
                <a:sym typeface="Calibri"/>
              </a:rPr>
              <a:t>Time Ordered Data</a:t>
            </a:r>
            <a:endParaRPr b="0" i="0" sz="3600" u="none" cap="none" strike="noStrike">
              <a:solidFill>
                <a:srgbClr val="000000"/>
              </a:solidFill>
              <a:latin typeface="Arial"/>
              <a:ea typeface="Arial"/>
              <a:cs typeface="Arial"/>
              <a:sym typeface="Arial"/>
            </a:endParaRPr>
          </a:p>
        </p:txBody>
      </p:sp>
      <p:sp>
        <p:nvSpPr>
          <p:cNvPr id="174" name="Google Shape;174;p9"/>
          <p:cNvSpPr/>
          <p:nvPr/>
        </p:nvSpPr>
        <p:spPr>
          <a:xfrm>
            <a:off x="2775663" y="2775331"/>
            <a:ext cx="281355" cy="838049"/>
          </a:xfrm>
          <a:prstGeom prst="downArrow">
            <a:avLst>
              <a:gd fmla="val 50000" name="adj1"/>
              <a:gd fmla="val 50000" name="adj2"/>
            </a:avLst>
          </a:prstGeom>
          <a:solidFill>
            <a:schemeClr val="accent1"/>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9"/>
          <p:cNvSpPr/>
          <p:nvPr/>
        </p:nvSpPr>
        <p:spPr>
          <a:xfrm>
            <a:off x="5072600" y="3693000"/>
            <a:ext cx="1137900" cy="408600"/>
          </a:xfrm>
          <a:prstGeom prst="rightArrow">
            <a:avLst>
              <a:gd fmla="val 50000" name="adj1"/>
              <a:gd fmla="val 50000" name="adj2"/>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9"/>
          <p:cNvSpPr txBox="1"/>
          <p:nvPr/>
        </p:nvSpPr>
        <p:spPr>
          <a:xfrm>
            <a:off x="6921813" y="2394472"/>
            <a:ext cx="3645300" cy="646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3600">
                <a:solidFill>
                  <a:schemeClr val="lt1"/>
                </a:solidFill>
                <a:latin typeface="Calibri"/>
                <a:ea typeface="Calibri"/>
                <a:cs typeface="Calibri"/>
                <a:sym typeface="Calibri"/>
              </a:rPr>
              <a:t>ARIMA</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Modeling Process</a:t>
            </a:r>
            <a:endParaRPr/>
          </a:p>
        </p:txBody>
      </p:sp>
      <p:sp>
        <p:nvSpPr>
          <p:cNvPr id="182" name="Google Shape;182;p10"/>
          <p:cNvSpPr txBox="1"/>
          <p:nvPr>
            <p:ph idx="1" type="body"/>
          </p:nvPr>
        </p:nvSpPr>
        <p:spPr>
          <a:xfrm>
            <a:off x="838200" y="1825625"/>
            <a:ext cx="10515600" cy="5032500"/>
          </a:xfrm>
          <a:prstGeom prst="rect">
            <a:avLst/>
          </a:prstGeom>
          <a:noFill/>
          <a:ln>
            <a:noFill/>
          </a:ln>
        </p:spPr>
        <p:txBody>
          <a:bodyPr anchorCtr="0" anchor="t" bIns="45700" lIns="91425" spcFirstLastPara="1" rIns="91425" wrap="square" tIns="45700">
            <a:normAutofit fontScale="92500" lnSpcReduction="20000"/>
          </a:bodyPr>
          <a:lstStyle/>
          <a:p>
            <a:pPr indent="-725805" lvl="1" marL="1200150" rtl="0" algn="l">
              <a:lnSpc>
                <a:spcPct val="90000"/>
              </a:lnSpc>
              <a:spcBef>
                <a:spcPts val="500"/>
              </a:spcBef>
              <a:spcAft>
                <a:spcPts val="0"/>
              </a:spcAft>
              <a:buClr>
                <a:schemeClr val="dk1"/>
              </a:buClr>
              <a:buSzPct val="100000"/>
              <a:buFont typeface="Calibri"/>
              <a:buAutoNum type="arabicPeriod"/>
            </a:pPr>
            <a:r>
              <a:rPr lang="en-US" sz="3600"/>
              <a:t>Preprocess the data</a:t>
            </a:r>
            <a:endParaRPr sz="3600"/>
          </a:p>
          <a:p>
            <a:pPr indent="-725805" lvl="1" marL="1200150" rtl="0" algn="l">
              <a:lnSpc>
                <a:spcPct val="90000"/>
              </a:lnSpc>
              <a:spcBef>
                <a:spcPts val="500"/>
              </a:spcBef>
              <a:spcAft>
                <a:spcPts val="0"/>
              </a:spcAft>
              <a:buClr>
                <a:schemeClr val="dk1"/>
              </a:buClr>
              <a:buSzPct val="100000"/>
              <a:buFont typeface="Calibri"/>
              <a:buAutoNum type="arabicPeriod"/>
            </a:pPr>
            <a:r>
              <a:rPr lang="en-US" sz="3600"/>
              <a:t>Build a baseline model, fit train data &amp; predict test data.</a:t>
            </a:r>
            <a:endParaRPr sz="3600"/>
          </a:p>
          <a:p>
            <a:pPr indent="-725805" lvl="1" marL="1200150" rtl="0" algn="l">
              <a:lnSpc>
                <a:spcPct val="90000"/>
              </a:lnSpc>
              <a:spcBef>
                <a:spcPts val="500"/>
              </a:spcBef>
              <a:spcAft>
                <a:spcPts val="0"/>
              </a:spcAft>
              <a:buSzPct val="100000"/>
              <a:buAutoNum type="arabicPeriod"/>
            </a:pPr>
            <a:r>
              <a:rPr lang="en-US" sz="3600"/>
              <a:t>Calculate performance scores</a:t>
            </a:r>
            <a:endParaRPr sz="3600"/>
          </a:p>
          <a:p>
            <a:pPr indent="-725805" lvl="1" marL="1200150" rtl="0" algn="l">
              <a:lnSpc>
                <a:spcPct val="90000"/>
              </a:lnSpc>
              <a:spcBef>
                <a:spcPts val="500"/>
              </a:spcBef>
              <a:spcAft>
                <a:spcPts val="0"/>
              </a:spcAft>
              <a:buClr>
                <a:schemeClr val="dk1"/>
              </a:buClr>
              <a:buSzPct val="100000"/>
              <a:buFont typeface="Calibri"/>
              <a:buAutoNum type="arabicPeriod"/>
            </a:pPr>
            <a:r>
              <a:rPr lang="en-US" sz="3600"/>
              <a:t>Use grid search to find the optimal hyperparameters</a:t>
            </a:r>
            <a:endParaRPr/>
          </a:p>
          <a:p>
            <a:pPr indent="-725805" lvl="1" marL="1200150" rtl="0" algn="l">
              <a:lnSpc>
                <a:spcPct val="90000"/>
              </a:lnSpc>
              <a:spcBef>
                <a:spcPts val="500"/>
              </a:spcBef>
              <a:spcAft>
                <a:spcPts val="0"/>
              </a:spcAft>
              <a:buClr>
                <a:schemeClr val="dk1"/>
              </a:buClr>
              <a:buSzPct val="100000"/>
              <a:buFont typeface="Calibri"/>
              <a:buAutoNum type="arabicPeriod"/>
            </a:pPr>
            <a:r>
              <a:rPr lang="en-US" sz="3600"/>
              <a:t>Build, train and fit the best model using the optimal hyperparameters, and calculate performance scores</a:t>
            </a:r>
            <a:endParaRPr/>
          </a:p>
          <a:p>
            <a:pPr indent="-725805" lvl="1" marL="1200150" rtl="0" algn="l">
              <a:lnSpc>
                <a:spcPct val="90000"/>
              </a:lnSpc>
              <a:spcBef>
                <a:spcPts val="500"/>
              </a:spcBef>
              <a:spcAft>
                <a:spcPts val="0"/>
              </a:spcAft>
              <a:buClr>
                <a:schemeClr val="dk1"/>
              </a:buClr>
              <a:buSzPct val="100000"/>
              <a:buFont typeface="Calibri"/>
              <a:buAutoNum type="arabicPeriod"/>
            </a:pPr>
            <a:r>
              <a:rPr lang="en-US" sz="3600"/>
              <a:t>Conduct a 5-fold cross validation</a:t>
            </a:r>
            <a:endParaRPr sz="3600"/>
          </a:p>
          <a:p>
            <a:pPr indent="-725805" lvl="1" marL="1200150" rtl="0" algn="l">
              <a:lnSpc>
                <a:spcPct val="90000"/>
              </a:lnSpc>
              <a:spcBef>
                <a:spcPts val="500"/>
              </a:spcBef>
              <a:spcAft>
                <a:spcPts val="0"/>
              </a:spcAft>
              <a:buSzPct val="100000"/>
              <a:buAutoNum type="arabicPeriod"/>
            </a:pPr>
            <a:r>
              <a:rPr lang="en-US" sz="3600"/>
              <a:t>Accept, reject or finetune the model based upon cross-validation outcome</a:t>
            </a:r>
            <a:endParaRPr sz="3600"/>
          </a:p>
          <a:p>
            <a:pPr indent="0" lvl="0" marL="0" rtl="0" algn="l">
              <a:lnSpc>
                <a:spcPct val="90000"/>
              </a:lnSpc>
              <a:spcBef>
                <a:spcPts val="500"/>
              </a:spcBef>
              <a:spcAft>
                <a:spcPts val="0"/>
              </a:spcAft>
              <a:buNone/>
            </a:pPr>
            <a:r>
              <a:t/>
            </a:r>
            <a:endParaRPr sz="2100"/>
          </a:p>
          <a:p>
            <a:pPr indent="-322580" lvl="0" marL="457200" rtl="0" algn="l">
              <a:lnSpc>
                <a:spcPct val="90000"/>
              </a:lnSpc>
              <a:spcBef>
                <a:spcPts val="500"/>
              </a:spcBef>
              <a:spcAft>
                <a:spcPts val="0"/>
              </a:spcAft>
              <a:buClr>
                <a:srgbClr val="666666"/>
              </a:buClr>
              <a:buSzPct val="100000"/>
              <a:buChar char="•"/>
            </a:pPr>
            <a:r>
              <a:rPr i="1" lang="en-US" sz="1600">
                <a:solidFill>
                  <a:srgbClr val="666666"/>
                </a:solidFill>
              </a:rPr>
              <a:t>A consistent modeling process is followed for each algorithm, while slight variations </a:t>
            </a:r>
            <a:r>
              <a:rPr i="1" lang="en-US" sz="1600">
                <a:solidFill>
                  <a:srgbClr val="666666"/>
                </a:solidFill>
              </a:rPr>
              <a:t>haven</a:t>
            </a:r>
            <a:r>
              <a:rPr i="1" lang="en-US" sz="1600">
                <a:solidFill>
                  <a:srgbClr val="666666"/>
                </a:solidFill>
              </a:rPr>
              <a:t> been </a:t>
            </a:r>
            <a:r>
              <a:rPr i="1" lang="en-US" sz="1600">
                <a:solidFill>
                  <a:srgbClr val="666666"/>
                </a:solidFill>
              </a:rPr>
              <a:t>accommodated</a:t>
            </a:r>
            <a:r>
              <a:rPr i="1" lang="en-US" sz="1600">
                <a:solidFill>
                  <a:srgbClr val="666666"/>
                </a:solidFill>
              </a:rPr>
              <a:t> to leverage the unique strengths and features inherent in each model.</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838200" y="79277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Model Performance Metrics</a:t>
            </a:r>
            <a:endParaRPr/>
          </a:p>
        </p:txBody>
      </p:sp>
      <p:pic>
        <p:nvPicPr>
          <p:cNvPr id="188" name="Google Shape;188;p11"/>
          <p:cNvPicPr preferRelativeResize="0"/>
          <p:nvPr/>
        </p:nvPicPr>
        <p:blipFill>
          <a:blip r:embed="rId3">
            <a:alphaModFix/>
          </a:blip>
          <a:stretch>
            <a:fillRect/>
          </a:stretch>
        </p:blipFill>
        <p:spPr>
          <a:xfrm>
            <a:off x="1049650" y="2510975"/>
            <a:ext cx="10104876" cy="2534150"/>
          </a:xfrm>
          <a:prstGeom prst="rect">
            <a:avLst/>
          </a:prstGeom>
          <a:noFill/>
          <a:ln>
            <a:noFill/>
          </a:ln>
        </p:spPr>
      </p:pic>
      <p:sp>
        <p:nvSpPr>
          <p:cNvPr id="189" name="Google Shape;189;p11"/>
          <p:cNvSpPr/>
          <p:nvPr/>
        </p:nvSpPr>
        <p:spPr>
          <a:xfrm>
            <a:off x="7627989" y="4411822"/>
            <a:ext cx="1373100" cy="409500"/>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1"/>
          <p:cNvSpPr/>
          <p:nvPr/>
        </p:nvSpPr>
        <p:spPr>
          <a:xfrm>
            <a:off x="1227027" y="3190675"/>
            <a:ext cx="9571500" cy="409500"/>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9"/>
                                        </p:tgtEl>
                                      </p:cBhvr>
                                    </p:animEffect>
                                    <p:set>
                                      <p:cBhvr>
                                        <p:cTn dur="1" fill="hold">
                                          <p:stCondLst>
                                            <p:cond delay="1000"/>
                                          </p:stCondLst>
                                        </p:cTn>
                                        <p:tgtEl>
                                          <p:spTgt spid="1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Forecasting Visualization</a:t>
            </a:r>
            <a:endParaRPr b="1" sz="5400">
              <a:latin typeface="Aharoni"/>
              <a:ea typeface="Aharoni"/>
              <a:cs typeface="Aharoni"/>
              <a:sym typeface="Aharoni"/>
            </a:endParaRPr>
          </a:p>
        </p:txBody>
      </p:sp>
      <p:pic>
        <p:nvPicPr>
          <p:cNvPr id="196" name="Google Shape;196;p12"/>
          <p:cNvPicPr preferRelativeResize="0"/>
          <p:nvPr/>
        </p:nvPicPr>
        <p:blipFill>
          <a:blip r:embed="rId3">
            <a:alphaModFix/>
          </a:blip>
          <a:stretch>
            <a:fillRect/>
          </a:stretch>
        </p:blipFill>
        <p:spPr>
          <a:xfrm>
            <a:off x="1556388" y="1690688"/>
            <a:ext cx="9079220" cy="48625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Conclusion</a:t>
            </a:r>
            <a:endParaRPr/>
          </a:p>
        </p:txBody>
      </p:sp>
      <p:sp>
        <p:nvSpPr>
          <p:cNvPr id="202" name="Google Shape;202;p13"/>
          <p:cNvSpPr txBox="1"/>
          <p:nvPr>
            <p:ph idx="1" type="body"/>
          </p:nvPr>
        </p:nvSpPr>
        <p:spPr>
          <a:xfrm>
            <a:off x="838200" y="1825625"/>
            <a:ext cx="1022117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4000"/>
              <a:buNone/>
            </a:pPr>
            <a:r>
              <a:rPr b="1" lang="en-US" sz="4000"/>
              <a:t>ARIMA</a:t>
            </a:r>
            <a:r>
              <a:rPr lang="en-US" sz="4000"/>
              <a:t> is our best performing model.</a:t>
            </a:r>
            <a:endParaRPr i="1" sz="3600">
              <a:solidFill>
                <a:srgbClr val="0070C0"/>
              </a:solidFill>
            </a:endParaRPr>
          </a:p>
          <a:p>
            <a:pPr indent="-228600" lvl="1" marL="685800" rtl="0" algn="l">
              <a:lnSpc>
                <a:spcPct val="90000"/>
              </a:lnSpc>
              <a:spcBef>
                <a:spcPts val="500"/>
              </a:spcBef>
              <a:spcAft>
                <a:spcPts val="0"/>
              </a:spcAft>
              <a:buClr>
                <a:schemeClr val="dk1"/>
              </a:buClr>
              <a:buSzPts val="3600"/>
              <a:buChar char="•"/>
            </a:pPr>
            <a:r>
              <a:rPr lang="en-US" sz="3600"/>
              <a:t>   </a:t>
            </a:r>
            <a:r>
              <a:rPr lang="en-US" sz="3600"/>
              <a:t>Optimal Hyperparameters:</a:t>
            </a:r>
            <a:endParaRPr/>
          </a:p>
          <a:p>
            <a:pPr indent="-228600" lvl="2" marL="1143000" rtl="0" algn="l">
              <a:lnSpc>
                <a:spcPct val="90000"/>
              </a:lnSpc>
              <a:spcBef>
                <a:spcPts val="500"/>
              </a:spcBef>
              <a:spcAft>
                <a:spcPts val="0"/>
              </a:spcAft>
              <a:buClr>
                <a:schemeClr val="dk1"/>
              </a:buClr>
              <a:buSzPts val="3200"/>
              <a:buChar char="•"/>
            </a:pPr>
            <a:r>
              <a:rPr lang="en-US" sz="3200"/>
              <a:t>   p = 8</a:t>
            </a:r>
            <a:endParaRPr/>
          </a:p>
          <a:p>
            <a:pPr indent="-228600" lvl="2" marL="1143000" rtl="0" algn="l">
              <a:lnSpc>
                <a:spcPct val="90000"/>
              </a:lnSpc>
              <a:spcBef>
                <a:spcPts val="500"/>
              </a:spcBef>
              <a:spcAft>
                <a:spcPts val="0"/>
              </a:spcAft>
              <a:buClr>
                <a:schemeClr val="dk1"/>
              </a:buClr>
              <a:buSzPts val="3200"/>
              <a:buChar char="•"/>
            </a:pPr>
            <a:r>
              <a:rPr lang="en-US" sz="3200"/>
              <a:t>   d = 0</a:t>
            </a:r>
            <a:endParaRPr sz="3200"/>
          </a:p>
          <a:p>
            <a:pPr indent="-228600" lvl="2" marL="1143000" rtl="0" algn="l">
              <a:lnSpc>
                <a:spcPct val="90000"/>
              </a:lnSpc>
              <a:spcBef>
                <a:spcPts val="500"/>
              </a:spcBef>
              <a:spcAft>
                <a:spcPts val="0"/>
              </a:spcAft>
              <a:buSzPts val="3200"/>
              <a:buChar char="•"/>
            </a:pPr>
            <a:r>
              <a:rPr lang="en-US" sz="3200"/>
              <a:t>   q = 6</a:t>
            </a:r>
            <a:endParaRPr sz="3600"/>
          </a:p>
          <a:p>
            <a:pPr indent="-228600" lvl="1" marL="685800" rtl="0" algn="l">
              <a:lnSpc>
                <a:spcPct val="90000"/>
              </a:lnSpc>
              <a:spcBef>
                <a:spcPts val="500"/>
              </a:spcBef>
              <a:spcAft>
                <a:spcPts val="0"/>
              </a:spcAft>
              <a:buClr>
                <a:schemeClr val="dk1"/>
              </a:buClr>
              <a:buSzPts val="3600"/>
              <a:buChar char="•"/>
            </a:pPr>
            <a:r>
              <a:rPr lang="en-US" sz="3600"/>
              <a:t>   Lo</a:t>
            </a:r>
            <a:r>
              <a:rPr lang="en-US" sz="3600"/>
              <a:t>west MAE, MSE and RMSE scores</a:t>
            </a:r>
            <a:endParaRPr sz="3600"/>
          </a:p>
          <a:p>
            <a:pPr indent="-228600" lvl="1" marL="685800" rtl="0" algn="l">
              <a:lnSpc>
                <a:spcPct val="90000"/>
              </a:lnSpc>
              <a:spcBef>
                <a:spcPts val="500"/>
              </a:spcBef>
              <a:spcAft>
                <a:spcPts val="0"/>
              </a:spcAft>
              <a:buSzPts val="3600"/>
              <a:buChar char="•"/>
            </a:pPr>
            <a:r>
              <a:rPr lang="en-US" sz="3600"/>
              <a:t>   Reasonably low MAPE score</a:t>
            </a:r>
            <a:endParaRPr/>
          </a:p>
          <a:p>
            <a:pPr indent="0" lvl="1" marL="457200" rtl="0" algn="l">
              <a:lnSpc>
                <a:spcPct val="90000"/>
              </a:lnSpc>
              <a:spcBef>
                <a:spcPts val="500"/>
              </a:spcBef>
              <a:spcAft>
                <a:spcPts val="0"/>
              </a:spcAft>
              <a:buClr>
                <a:schemeClr val="dk1"/>
              </a:buClr>
              <a:buSzPts val="3600"/>
              <a:buNone/>
            </a:pPr>
            <a:r>
              <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Future Improvement</a:t>
            </a:r>
            <a:endParaRPr/>
          </a:p>
        </p:txBody>
      </p:sp>
      <p:sp>
        <p:nvSpPr>
          <p:cNvPr id="208" name="Google Shape;208;p14"/>
          <p:cNvSpPr txBox="1"/>
          <p:nvPr>
            <p:ph idx="1" type="body"/>
          </p:nvPr>
        </p:nvSpPr>
        <p:spPr>
          <a:xfrm>
            <a:off x="838200" y="1825625"/>
            <a:ext cx="9912900" cy="49299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4000"/>
              <a:buChar char="•"/>
            </a:pPr>
            <a:r>
              <a:rPr lang="en-US" sz="4000"/>
              <a:t>Need</a:t>
            </a:r>
            <a:r>
              <a:rPr lang="en-US" sz="4000"/>
              <a:t> more data </a:t>
            </a:r>
            <a:endParaRPr/>
          </a:p>
          <a:p>
            <a:pPr indent="-228600" lvl="1" marL="685800" rtl="0" algn="l">
              <a:lnSpc>
                <a:spcPct val="90000"/>
              </a:lnSpc>
              <a:spcBef>
                <a:spcPts val="500"/>
              </a:spcBef>
              <a:spcAft>
                <a:spcPts val="0"/>
              </a:spcAft>
              <a:buClr>
                <a:schemeClr val="dk1"/>
              </a:buClr>
              <a:buSzPts val="3600"/>
              <a:buChar char="•"/>
            </a:pPr>
            <a:r>
              <a:rPr lang="en-US" sz="3600"/>
              <a:t>  R</a:t>
            </a:r>
            <a:r>
              <a:rPr lang="en-US" sz="3600"/>
              <a:t>ecent data</a:t>
            </a:r>
            <a:endParaRPr/>
          </a:p>
          <a:p>
            <a:pPr indent="-228600" lvl="1" marL="685800" rtl="0" algn="l">
              <a:lnSpc>
                <a:spcPct val="90000"/>
              </a:lnSpc>
              <a:spcBef>
                <a:spcPts val="500"/>
              </a:spcBef>
              <a:spcAft>
                <a:spcPts val="0"/>
              </a:spcAft>
              <a:buClr>
                <a:schemeClr val="dk1"/>
              </a:buClr>
              <a:buSzPts val="3600"/>
              <a:buChar char="•"/>
            </a:pPr>
            <a:r>
              <a:rPr lang="en-US" sz="3600"/>
              <a:t>  Older data</a:t>
            </a:r>
            <a:endParaRPr sz="3600"/>
          </a:p>
          <a:p>
            <a:pPr indent="-228600" lvl="1" marL="685800" rtl="0" algn="l">
              <a:lnSpc>
                <a:spcPct val="90000"/>
              </a:lnSpc>
              <a:spcBef>
                <a:spcPts val="500"/>
              </a:spcBef>
              <a:spcAft>
                <a:spcPts val="0"/>
              </a:spcAft>
              <a:buSzPts val="3600"/>
              <a:buChar char="•"/>
            </a:pPr>
            <a:r>
              <a:rPr lang="en-US" sz="3600"/>
              <a:t>  Multi-dimensional data</a:t>
            </a:r>
            <a:endParaRPr sz="3600"/>
          </a:p>
          <a:p>
            <a:pPr indent="-228600" lvl="1" marL="685800" rtl="0" algn="l">
              <a:lnSpc>
                <a:spcPct val="90000"/>
              </a:lnSpc>
              <a:spcBef>
                <a:spcPts val="500"/>
              </a:spcBef>
              <a:spcAft>
                <a:spcPts val="0"/>
              </a:spcAft>
              <a:buSzPts val="3600"/>
              <a:buChar char="•"/>
            </a:pPr>
            <a:r>
              <a:rPr lang="en-US" sz="3600"/>
              <a:t>  External variables</a:t>
            </a:r>
            <a:endParaRPr sz="3600"/>
          </a:p>
          <a:p>
            <a:pPr indent="-228600" lvl="0" marL="228600" rtl="0" algn="l">
              <a:lnSpc>
                <a:spcPct val="90000"/>
              </a:lnSpc>
              <a:spcBef>
                <a:spcPts val="1000"/>
              </a:spcBef>
              <a:spcAft>
                <a:spcPts val="0"/>
              </a:spcAft>
              <a:buClr>
                <a:schemeClr val="dk1"/>
              </a:buClr>
              <a:buSzPts val="4000"/>
              <a:buChar char="•"/>
            </a:pPr>
            <a:r>
              <a:rPr lang="en-US" sz="4000"/>
              <a:t>Automate continuous update of the model</a:t>
            </a:r>
            <a:endParaRPr sz="4000"/>
          </a:p>
          <a:p>
            <a:pPr indent="-228600" lvl="0" marL="228600" rtl="0" algn="l">
              <a:lnSpc>
                <a:spcPct val="90000"/>
              </a:lnSpc>
              <a:spcBef>
                <a:spcPts val="1000"/>
              </a:spcBef>
              <a:spcAft>
                <a:spcPts val="0"/>
              </a:spcAft>
              <a:buSzPts val="4000"/>
              <a:buChar char="•"/>
            </a:pPr>
            <a:r>
              <a:rPr lang="en-US" sz="4000"/>
              <a:t>Use interactive dashboard to enhance user accessibility</a:t>
            </a:r>
            <a:endParaRPr sz="4000"/>
          </a:p>
          <a:p>
            <a:pPr indent="0" lvl="1" marL="685800" rtl="0" algn="l">
              <a:lnSpc>
                <a:spcPct val="90000"/>
              </a:lnSpc>
              <a:spcBef>
                <a:spcPts val="500"/>
              </a:spcBef>
              <a:spcAft>
                <a:spcPts val="0"/>
              </a:spcAft>
              <a:buClr>
                <a:schemeClr val="dk1"/>
              </a:buClr>
              <a:buSzPts val="3600"/>
              <a:buNone/>
            </a:pPr>
            <a:r>
              <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Thank You</a:t>
            </a:r>
            <a:endParaRPr/>
          </a:p>
        </p:txBody>
      </p:sp>
      <p:sp>
        <p:nvSpPr>
          <p:cNvPr id="214" name="Google Shape;214;p15"/>
          <p:cNvSpPr txBox="1"/>
          <p:nvPr>
            <p:ph idx="1" type="body"/>
          </p:nvPr>
        </p:nvSpPr>
        <p:spPr>
          <a:xfrm>
            <a:off x="838200" y="1825625"/>
            <a:ext cx="10515600" cy="46290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4000"/>
              <a:buChar char="•"/>
            </a:pPr>
            <a:r>
              <a:rPr lang="en-US" sz="4000"/>
              <a:t>Stella Abigail &amp; data.world</a:t>
            </a:r>
            <a:r>
              <a:rPr lang="en-US" sz="4000"/>
              <a:t> for making </a:t>
            </a:r>
            <a:r>
              <a:rPr i="1" lang="en-US" sz="4000" u="sng">
                <a:solidFill>
                  <a:srgbClr val="1155CC"/>
                </a:solidFill>
              </a:rPr>
              <a:t>Adidas US Sales Datasets</a:t>
            </a:r>
            <a:r>
              <a:rPr lang="en-US" sz="4000"/>
              <a:t> available online!</a:t>
            </a:r>
            <a:endParaRPr/>
          </a:p>
          <a:p>
            <a:pPr indent="-228600" lvl="0" marL="228600" rtl="0" algn="l">
              <a:lnSpc>
                <a:spcPct val="90000"/>
              </a:lnSpc>
              <a:spcBef>
                <a:spcPts val="1000"/>
              </a:spcBef>
              <a:spcAft>
                <a:spcPts val="0"/>
              </a:spcAft>
              <a:buClr>
                <a:schemeClr val="dk1"/>
              </a:buClr>
              <a:buSzPts val="4000"/>
              <a:buChar char="•"/>
            </a:pPr>
            <a:r>
              <a:rPr lang="en-US" sz="4000"/>
              <a:t>Kenneth Gil-Pasquel for being such an amazing mentor guiding me through this project and throughout the whole course!</a:t>
            </a:r>
            <a:endParaRPr/>
          </a:p>
          <a:p>
            <a:pPr indent="-228600" lvl="0" marL="228600" rtl="0" algn="l">
              <a:lnSpc>
                <a:spcPct val="90000"/>
              </a:lnSpc>
              <a:spcBef>
                <a:spcPts val="1000"/>
              </a:spcBef>
              <a:spcAft>
                <a:spcPts val="0"/>
              </a:spcAft>
              <a:buClr>
                <a:schemeClr val="dk1"/>
              </a:buClr>
              <a:buSzPts val="4000"/>
              <a:buChar char="•"/>
            </a:pPr>
            <a:r>
              <a:rPr lang="en-US" sz="4000"/>
              <a:t>Wayne Ang for always being there as an on-demand mentor and providing honest feedback!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970775" y="601250"/>
            <a:ext cx="10199700" cy="164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Problem Statement</a:t>
            </a:r>
            <a:endParaRPr b="1"/>
          </a:p>
        </p:txBody>
      </p:sp>
      <p:sp>
        <p:nvSpPr>
          <p:cNvPr id="92" name="Google Shape;92;p2"/>
          <p:cNvSpPr txBox="1"/>
          <p:nvPr>
            <p:ph idx="1" type="body"/>
          </p:nvPr>
        </p:nvSpPr>
        <p:spPr>
          <a:xfrm>
            <a:off x="970775" y="2367425"/>
            <a:ext cx="10294500" cy="3105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4000"/>
              <a:buNone/>
            </a:pPr>
            <a:r>
              <a:rPr lang="en-US" sz="4000"/>
              <a:t>Post-COVID recovery offers a mix of uncertainties and opportunities.  Adidas wants to leverage its historical US sales data to gain insights into sales performance, market dynamics, and customer behavior to drive informed decision making and strategy optimization.</a:t>
            </a:r>
            <a:endParaRPr sz="4000"/>
          </a:p>
          <a:p>
            <a:pPr indent="0" lvl="0" marL="0" rtl="0" algn="l">
              <a:lnSpc>
                <a:spcPct val="90000"/>
              </a:lnSpc>
              <a:spcBef>
                <a:spcPts val="0"/>
              </a:spcBef>
              <a:spcAft>
                <a:spcPts val="0"/>
              </a:spcAft>
              <a:buClr>
                <a:schemeClr val="dk1"/>
              </a:buClr>
              <a:buSzPts val="4000"/>
              <a:buNone/>
            </a:pPr>
            <a:r>
              <a:t/>
            </a:r>
            <a:endParaRPr sz="4000"/>
          </a:p>
        </p:txBody>
      </p:sp>
      <p:pic>
        <p:nvPicPr>
          <p:cNvPr id="93" name="Google Shape;93;p2"/>
          <p:cNvPicPr preferRelativeResize="0"/>
          <p:nvPr/>
        </p:nvPicPr>
        <p:blipFill>
          <a:blip r:embed="rId3">
            <a:alphaModFix/>
          </a:blip>
          <a:stretch>
            <a:fillRect/>
          </a:stretch>
        </p:blipFill>
        <p:spPr>
          <a:xfrm>
            <a:off x="8937200" y="4580925"/>
            <a:ext cx="3254800" cy="227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67bdc52a28_0_5"/>
          <p:cNvSpPr txBox="1"/>
          <p:nvPr>
            <p:ph type="title"/>
          </p:nvPr>
        </p:nvSpPr>
        <p:spPr>
          <a:xfrm>
            <a:off x="970779" y="601250"/>
            <a:ext cx="10310400" cy="164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Problem Objective</a:t>
            </a:r>
            <a:endParaRPr b="1"/>
          </a:p>
        </p:txBody>
      </p:sp>
      <p:sp>
        <p:nvSpPr>
          <p:cNvPr id="99" name="Google Shape;99;g267bdc52a28_0_5"/>
          <p:cNvSpPr txBox="1"/>
          <p:nvPr>
            <p:ph idx="1" type="body"/>
          </p:nvPr>
        </p:nvSpPr>
        <p:spPr>
          <a:xfrm>
            <a:off x="970775" y="2367425"/>
            <a:ext cx="10310400" cy="1116000"/>
          </a:xfrm>
          <a:prstGeom prst="rect">
            <a:avLst/>
          </a:prstGeom>
          <a:noFill/>
          <a:ln>
            <a:noFill/>
          </a:ln>
          <a:effectLst>
            <a:outerShdw blurRad="57150" rotWithShape="0" algn="bl" dir="5400000" dist="19050">
              <a:schemeClr val="dk1">
                <a:alpha val="25000"/>
              </a:schemeClr>
            </a:outerShdw>
          </a:effectLst>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None/>
            </a:pPr>
            <a:r>
              <a:rPr b="1" lang="en-US" sz="4000"/>
              <a:t>Enhancing Adidas US Sales Through Market Segmentation Analysis and Sales Forecasting</a:t>
            </a:r>
            <a:endParaRPr b="1">
              <a:solidFill>
                <a:srgbClr val="0070C0"/>
              </a:solidFill>
            </a:endParaRPr>
          </a:p>
        </p:txBody>
      </p:sp>
      <p:pic>
        <p:nvPicPr>
          <p:cNvPr id="100" name="Google Shape;100;g267bdc52a28_0_5"/>
          <p:cNvPicPr preferRelativeResize="0"/>
          <p:nvPr/>
        </p:nvPicPr>
        <p:blipFill>
          <a:blip r:embed="rId3">
            <a:alphaModFix/>
          </a:blip>
          <a:stretch>
            <a:fillRect/>
          </a:stretch>
        </p:blipFill>
        <p:spPr>
          <a:xfrm>
            <a:off x="9190550" y="3983300"/>
            <a:ext cx="2621299" cy="2621299"/>
          </a:xfrm>
          <a:prstGeom prst="rect">
            <a:avLst/>
          </a:prstGeom>
          <a:noFill/>
          <a:ln>
            <a:noFill/>
          </a:ln>
        </p:spPr>
      </p:pic>
      <p:sp>
        <p:nvSpPr>
          <p:cNvPr id="101" name="Google Shape;101;g267bdc52a28_0_5"/>
          <p:cNvSpPr txBox="1"/>
          <p:nvPr>
            <p:ph idx="1" type="body"/>
          </p:nvPr>
        </p:nvSpPr>
        <p:spPr>
          <a:xfrm>
            <a:off x="970775" y="3372700"/>
            <a:ext cx="8710800" cy="3120900"/>
          </a:xfrm>
          <a:prstGeom prst="rect">
            <a:avLst/>
          </a:prstGeom>
          <a:noFill/>
          <a:ln>
            <a:noFill/>
          </a:ln>
        </p:spPr>
        <p:txBody>
          <a:bodyPr anchorCtr="0" anchor="t" bIns="45700" lIns="91425" spcFirstLastPara="1" rIns="91425" wrap="square" tIns="45700">
            <a:noAutofit/>
          </a:bodyPr>
          <a:lstStyle/>
          <a:p>
            <a:pPr indent="-184150" lvl="0" marL="228600" rtl="0" algn="l">
              <a:lnSpc>
                <a:spcPct val="100000"/>
              </a:lnSpc>
              <a:spcBef>
                <a:spcPts val="0"/>
              </a:spcBef>
              <a:spcAft>
                <a:spcPts val="0"/>
              </a:spcAft>
              <a:buClr>
                <a:schemeClr val="dk1"/>
              </a:buClr>
              <a:buSzPts val="3300"/>
              <a:buChar char="•"/>
            </a:pPr>
            <a:r>
              <a:rPr lang="en-US" sz="3300"/>
              <a:t>Sales Trend</a:t>
            </a:r>
            <a:endParaRPr sz="3300"/>
          </a:p>
          <a:p>
            <a:pPr indent="-184150" lvl="0" marL="228600" rtl="0" algn="l">
              <a:lnSpc>
                <a:spcPct val="100000"/>
              </a:lnSpc>
              <a:spcBef>
                <a:spcPts val="0"/>
              </a:spcBef>
              <a:spcAft>
                <a:spcPts val="0"/>
              </a:spcAft>
              <a:buClr>
                <a:schemeClr val="dk1"/>
              </a:buClr>
              <a:buSzPts val="3300"/>
              <a:buChar char="•"/>
            </a:pPr>
            <a:r>
              <a:rPr lang="en-US" sz="3300"/>
              <a:t>Segmentation Strategies </a:t>
            </a:r>
            <a:endParaRPr sz="3300"/>
          </a:p>
          <a:p>
            <a:pPr indent="-184150" lvl="0" marL="228600" rtl="0" algn="l">
              <a:lnSpc>
                <a:spcPct val="100000"/>
              </a:lnSpc>
              <a:spcBef>
                <a:spcPts val="0"/>
              </a:spcBef>
              <a:spcAft>
                <a:spcPts val="0"/>
              </a:spcAft>
              <a:buClr>
                <a:schemeClr val="dk1"/>
              </a:buClr>
              <a:buSzPts val="3300"/>
              <a:buChar char="•"/>
            </a:pPr>
            <a:r>
              <a:rPr lang="en-US" sz="3300"/>
              <a:t>Constructing an Accurate Sales Forecasting Model</a:t>
            </a:r>
            <a:endParaRPr sz="330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Data Sources</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4000"/>
              <a:buNone/>
            </a:pPr>
            <a:r>
              <a:rPr lang="en-US" sz="4000"/>
              <a:t>Dataset </a:t>
            </a:r>
            <a:r>
              <a:rPr lang="en-US" sz="4000">
                <a:solidFill>
                  <a:schemeClr val="dk2"/>
                </a:solidFill>
              </a:rPr>
              <a:t>“</a:t>
            </a:r>
            <a:r>
              <a:rPr i="1" lang="en-US" sz="4000">
                <a:solidFill>
                  <a:schemeClr val="dk2"/>
                </a:solidFill>
              </a:rPr>
              <a:t>Adidas US Sales Datasets.xls</a:t>
            </a:r>
            <a:r>
              <a:rPr i="1" lang="en-US" sz="4000">
                <a:solidFill>
                  <a:schemeClr val="dk2"/>
                </a:solidFill>
              </a:rPr>
              <a:t>”</a:t>
            </a:r>
            <a:endParaRPr>
              <a:solidFill>
                <a:schemeClr val="dk2"/>
              </a:solidFill>
            </a:endParaRPr>
          </a:p>
          <a:p>
            <a:pPr indent="-228600" lvl="1" marL="685800" rtl="0" algn="l">
              <a:lnSpc>
                <a:spcPct val="90000"/>
              </a:lnSpc>
              <a:spcBef>
                <a:spcPts val="500"/>
              </a:spcBef>
              <a:spcAft>
                <a:spcPts val="0"/>
              </a:spcAft>
              <a:buClr>
                <a:schemeClr val="dk1"/>
              </a:buClr>
              <a:buSzPts val="3600"/>
              <a:buChar char="•"/>
            </a:pPr>
            <a:r>
              <a:rPr lang="en-US" sz="3600"/>
              <a:t>Available at </a:t>
            </a:r>
            <a:r>
              <a:rPr lang="en-US" sz="3600" u="sng">
                <a:solidFill>
                  <a:schemeClr val="hlink"/>
                </a:solidFill>
                <a:hlinkClick r:id="rId3"/>
              </a:rPr>
              <a:t>https://data.world/stellabigail/adidas-us-sales-datasets</a:t>
            </a:r>
            <a:r>
              <a:rPr lang="en-US" sz="3600"/>
              <a:t> </a:t>
            </a:r>
            <a:endParaRPr/>
          </a:p>
          <a:p>
            <a:pPr indent="-228600" lvl="1" marL="685800" rtl="0" algn="l">
              <a:spcBef>
                <a:spcPts val="500"/>
              </a:spcBef>
              <a:spcAft>
                <a:spcPts val="0"/>
              </a:spcAft>
              <a:buSzPts val="3600"/>
              <a:buChar char="•"/>
            </a:pPr>
            <a:r>
              <a:rPr lang="en-US" sz="3600"/>
              <a:t>Contains Adidas US sales data from January 1st, 2020 through December 31st, 2021</a:t>
            </a:r>
            <a:endParaRPr/>
          </a:p>
          <a:p>
            <a:pPr indent="-228600" lvl="1" marL="685800" rtl="0" algn="l">
              <a:lnSpc>
                <a:spcPct val="90000"/>
              </a:lnSpc>
              <a:spcBef>
                <a:spcPts val="500"/>
              </a:spcBef>
              <a:spcAft>
                <a:spcPts val="0"/>
              </a:spcAft>
              <a:buClr>
                <a:schemeClr val="dk1"/>
              </a:buClr>
              <a:buSzPts val="3600"/>
              <a:buChar char="•"/>
            </a:pPr>
            <a:r>
              <a:rPr lang="en-US" sz="3600"/>
              <a:t>Comprises 9,648 rows and 13 columns</a:t>
            </a:r>
            <a:endParaRPr/>
          </a:p>
          <a:p>
            <a:pPr indent="0" lvl="0" marL="0" rtl="0" algn="l">
              <a:lnSpc>
                <a:spcPct val="90000"/>
              </a:lnSpc>
              <a:spcBef>
                <a:spcPts val="500"/>
              </a:spcBef>
              <a:spcAft>
                <a:spcPts val="0"/>
              </a:spcAft>
              <a:buNone/>
            </a:pPr>
            <a:r>
              <a:t/>
            </a:r>
            <a:endParaRPr/>
          </a:p>
          <a:p>
            <a:pPr indent="0" lvl="1" marL="457200" rtl="0" algn="l">
              <a:lnSpc>
                <a:spcPct val="90000"/>
              </a:lnSpc>
              <a:spcBef>
                <a:spcPts val="500"/>
              </a:spcBef>
              <a:spcAft>
                <a:spcPts val="0"/>
              </a:spcAft>
              <a:buClr>
                <a:schemeClr val="dk1"/>
              </a:buClr>
              <a:buSzPts val="3600"/>
              <a:buNone/>
            </a:pPr>
            <a:r>
              <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18975"/>
            <a:ext cx="10173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Data Wrangling &amp; </a:t>
            </a:r>
            <a:r>
              <a:rPr b="1" lang="en-US" sz="5400">
                <a:latin typeface="Aharoni"/>
                <a:ea typeface="Aharoni"/>
                <a:cs typeface="Aharoni"/>
                <a:sym typeface="Aharoni"/>
              </a:rPr>
              <a:t>Exploration</a:t>
            </a:r>
            <a:endParaRPr/>
          </a:p>
        </p:txBody>
      </p:sp>
      <p:sp>
        <p:nvSpPr>
          <p:cNvPr id="113" name="Google Shape;113;p5"/>
          <p:cNvSpPr/>
          <p:nvPr/>
        </p:nvSpPr>
        <p:spPr>
          <a:xfrm>
            <a:off x="1287275" y="2542694"/>
            <a:ext cx="4515300" cy="4086300"/>
          </a:xfrm>
          <a:prstGeom prst="roundRect">
            <a:avLst>
              <a:gd fmla="val 16667" name="adj"/>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5"/>
          <p:cNvSpPr/>
          <p:nvPr/>
        </p:nvSpPr>
        <p:spPr>
          <a:xfrm>
            <a:off x="6149121" y="2542650"/>
            <a:ext cx="4515300" cy="4086300"/>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5"/>
          <p:cNvSpPr txBox="1"/>
          <p:nvPr/>
        </p:nvSpPr>
        <p:spPr>
          <a:xfrm>
            <a:off x="4234279" y="4302518"/>
            <a:ext cx="1141200" cy="400200"/>
          </a:xfrm>
          <a:prstGeom prst="rect">
            <a:avLst/>
          </a:prstGeom>
          <a:solidFill>
            <a:srgbClr val="2F5496"/>
          </a:solidFill>
          <a:ln cap="flat" cmpd="sng" w="952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chemeClr val="lt1"/>
                </a:solidFill>
                <a:latin typeface="Calibri"/>
                <a:ea typeface="Calibri"/>
                <a:cs typeface="Calibri"/>
                <a:sym typeface="Calibri"/>
              </a:rPr>
              <a:t>STATE</a:t>
            </a:r>
            <a:endParaRPr b="0" i="0" sz="1400" u="none" cap="none" strike="noStrike">
              <a:solidFill>
                <a:srgbClr val="000000"/>
              </a:solidFill>
              <a:latin typeface="Arial"/>
              <a:ea typeface="Arial"/>
              <a:cs typeface="Arial"/>
              <a:sym typeface="Arial"/>
            </a:endParaRPr>
          </a:p>
        </p:txBody>
      </p:sp>
      <p:sp>
        <p:nvSpPr>
          <p:cNvPr id="116" name="Google Shape;116;p5"/>
          <p:cNvSpPr txBox="1"/>
          <p:nvPr/>
        </p:nvSpPr>
        <p:spPr>
          <a:xfrm>
            <a:off x="1709445" y="4283122"/>
            <a:ext cx="2109600" cy="492600"/>
          </a:xfrm>
          <a:prstGeom prst="rect">
            <a:avLst/>
          </a:prstGeom>
          <a:solidFill>
            <a:srgbClr val="2F5496"/>
          </a:solidFill>
          <a:ln cap="flat" cmpd="sng" w="952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LOCA</a:t>
            </a:r>
            <a:r>
              <a:rPr b="1" i="0" lang="en-US" sz="2600" u="none" cap="none" strike="noStrike">
                <a:solidFill>
                  <a:schemeClr val="lt1"/>
                </a:solidFill>
                <a:latin typeface="Calibri"/>
                <a:ea typeface="Calibri"/>
                <a:cs typeface="Calibri"/>
                <a:sym typeface="Calibri"/>
              </a:rPr>
              <a:t>TION</a:t>
            </a:r>
            <a:endParaRPr b="0" i="0" sz="1400" u="none" cap="none" strike="noStrike">
              <a:solidFill>
                <a:srgbClr val="000000"/>
              </a:solidFill>
              <a:latin typeface="Arial"/>
              <a:ea typeface="Arial"/>
              <a:cs typeface="Arial"/>
              <a:sym typeface="Arial"/>
            </a:endParaRPr>
          </a:p>
        </p:txBody>
      </p:sp>
      <p:sp>
        <p:nvSpPr>
          <p:cNvPr id="117" name="Google Shape;117;p5"/>
          <p:cNvSpPr txBox="1"/>
          <p:nvPr/>
        </p:nvSpPr>
        <p:spPr>
          <a:xfrm>
            <a:off x="6574344" y="3158176"/>
            <a:ext cx="3664800" cy="492600"/>
          </a:xfrm>
          <a:prstGeom prst="rect">
            <a:avLst/>
          </a:prstGeom>
          <a:solidFill>
            <a:srgbClr val="833C0B"/>
          </a:solidFill>
          <a:ln cap="flat" cmpd="sng" w="9525">
            <a:solidFill>
              <a:srgbClr val="833C0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PRICE PER UNIT</a:t>
            </a:r>
            <a:endParaRPr b="0" i="0" sz="1400" u="none" cap="none" strike="noStrike">
              <a:solidFill>
                <a:srgbClr val="000000"/>
              </a:solidFill>
              <a:latin typeface="Arial"/>
              <a:ea typeface="Arial"/>
              <a:cs typeface="Arial"/>
              <a:sym typeface="Arial"/>
            </a:endParaRPr>
          </a:p>
        </p:txBody>
      </p:sp>
      <p:sp>
        <p:nvSpPr>
          <p:cNvPr id="118" name="Google Shape;118;p5"/>
          <p:cNvSpPr txBox="1"/>
          <p:nvPr/>
        </p:nvSpPr>
        <p:spPr>
          <a:xfrm>
            <a:off x="4225750" y="3818308"/>
            <a:ext cx="1141200" cy="400200"/>
          </a:xfrm>
          <a:prstGeom prst="rect">
            <a:avLst/>
          </a:prstGeom>
          <a:solidFill>
            <a:srgbClr val="2F5496"/>
          </a:solidFill>
          <a:ln cap="flat" cmpd="sng" w="952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chemeClr val="lt1"/>
                </a:solidFill>
                <a:latin typeface="Calibri"/>
                <a:ea typeface="Calibri"/>
                <a:cs typeface="Calibri"/>
                <a:sym typeface="Calibri"/>
              </a:rPr>
              <a:t>REGION</a:t>
            </a:r>
            <a:endParaRPr b="0" i="0" sz="1400" u="none" cap="none" strike="noStrike">
              <a:solidFill>
                <a:srgbClr val="000000"/>
              </a:solidFill>
              <a:latin typeface="Arial"/>
              <a:ea typeface="Arial"/>
              <a:cs typeface="Arial"/>
              <a:sym typeface="Arial"/>
            </a:endParaRPr>
          </a:p>
        </p:txBody>
      </p:sp>
      <p:sp>
        <p:nvSpPr>
          <p:cNvPr id="119" name="Google Shape;119;p5"/>
          <p:cNvSpPr txBox="1"/>
          <p:nvPr/>
        </p:nvSpPr>
        <p:spPr>
          <a:xfrm>
            <a:off x="1701714" y="3198359"/>
            <a:ext cx="3664800" cy="492600"/>
          </a:xfrm>
          <a:prstGeom prst="rect">
            <a:avLst/>
          </a:prstGeom>
          <a:solidFill>
            <a:srgbClr val="2F5496"/>
          </a:solidFill>
          <a:ln cap="flat" cmpd="sng" w="952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RETAILER</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rot="2412928">
            <a:off x="3833555" y="4723548"/>
            <a:ext cx="386579" cy="167095"/>
          </a:xfrm>
          <a:prstGeom prst="rightArrow">
            <a:avLst>
              <a:gd fmla="val 50000" name="adj1"/>
              <a:gd fmla="val 50000" name="adj2"/>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5"/>
          <p:cNvSpPr/>
          <p:nvPr/>
        </p:nvSpPr>
        <p:spPr>
          <a:xfrm rot="-2415139">
            <a:off x="3836961" y="4054628"/>
            <a:ext cx="379321" cy="163925"/>
          </a:xfrm>
          <a:prstGeom prst="rightArrow">
            <a:avLst>
              <a:gd fmla="val 50000" name="adj1"/>
              <a:gd fmla="val 50000" name="adj2"/>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5"/>
          <p:cNvSpPr txBox="1"/>
          <p:nvPr/>
        </p:nvSpPr>
        <p:spPr>
          <a:xfrm>
            <a:off x="1712481" y="2557337"/>
            <a:ext cx="3664800" cy="6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300">
                <a:solidFill>
                  <a:srgbClr val="2F5496"/>
                </a:solidFill>
                <a:latin typeface="Aharoni"/>
                <a:ea typeface="Aharoni"/>
                <a:cs typeface="Aharoni"/>
                <a:sym typeface="Aharoni"/>
              </a:rPr>
              <a:t>Category Variables</a:t>
            </a:r>
            <a:endParaRPr b="0" i="0" sz="3300" u="none" cap="none" strike="noStrike">
              <a:solidFill>
                <a:srgbClr val="000000"/>
              </a:solidFill>
              <a:latin typeface="Arial"/>
              <a:ea typeface="Arial"/>
              <a:cs typeface="Arial"/>
              <a:sym typeface="Arial"/>
            </a:endParaRPr>
          </a:p>
        </p:txBody>
      </p:sp>
      <p:sp>
        <p:nvSpPr>
          <p:cNvPr id="123" name="Google Shape;123;p5"/>
          <p:cNvSpPr txBox="1"/>
          <p:nvPr/>
        </p:nvSpPr>
        <p:spPr>
          <a:xfrm>
            <a:off x="6574315" y="2557423"/>
            <a:ext cx="3664800" cy="6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300">
                <a:solidFill>
                  <a:srgbClr val="833C0B"/>
                </a:solidFill>
                <a:latin typeface="Aharoni"/>
                <a:ea typeface="Aharoni"/>
                <a:cs typeface="Aharoni"/>
                <a:sym typeface="Aharoni"/>
              </a:rPr>
              <a:t>Numeric</a:t>
            </a:r>
            <a:r>
              <a:rPr b="1" lang="en-US" sz="3300">
                <a:solidFill>
                  <a:srgbClr val="833C0B"/>
                </a:solidFill>
                <a:latin typeface="Aharoni"/>
                <a:ea typeface="Aharoni"/>
                <a:cs typeface="Aharoni"/>
                <a:sym typeface="Aharoni"/>
              </a:rPr>
              <a:t> Variables</a:t>
            </a:r>
            <a:endParaRPr b="0" i="0" sz="3300" u="none" cap="none" strike="noStrike">
              <a:solidFill>
                <a:srgbClr val="000000"/>
              </a:solidFill>
              <a:latin typeface="Arial"/>
              <a:ea typeface="Arial"/>
              <a:cs typeface="Arial"/>
              <a:sym typeface="Arial"/>
            </a:endParaRPr>
          </a:p>
        </p:txBody>
      </p:sp>
      <p:sp>
        <p:nvSpPr>
          <p:cNvPr id="124" name="Google Shape;124;p5"/>
          <p:cNvSpPr txBox="1"/>
          <p:nvPr/>
        </p:nvSpPr>
        <p:spPr>
          <a:xfrm>
            <a:off x="6574315" y="3818308"/>
            <a:ext cx="3664800" cy="492600"/>
          </a:xfrm>
          <a:prstGeom prst="rect">
            <a:avLst/>
          </a:prstGeom>
          <a:solidFill>
            <a:srgbClr val="833C0B"/>
          </a:solidFill>
          <a:ln cap="flat" cmpd="sng" w="9525">
            <a:solidFill>
              <a:srgbClr val="833C0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UNITS SOLD</a:t>
            </a:r>
            <a:endParaRPr b="0" i="0" sz="1400" u="none" cap="none" strike="noStrike">
              <a:solidFill>
                <a:srgbClr val="000000"/>
              </a:solidFill>
              <a:latin typeface="Arial"/>
              <a:ea typeface="Arial"/>
              <a:cs typeface="Arial"/>
              <a:sym typeface="Arial"/>
            </a:endParaRPr>
          </a:p>
        </p:txBody>
      </p:sp>
      <p:sp>
        <p:nvSpPr>
          <p:cNvPr id="125" name="Google Shape;125;p5"/>
          <p:cNvSpPr txBox="1"/>
          <p:nvPr/>
        </p:nvSpPr>
        <p:spPr>
          <a:xfrm>
            <a:off x="6574315" y="4478462"/>
            <a:ext cx="3664800" cy="492600"/>
          </a:xfrm>
          <a:prstGeom prst="rect">
            <a:avLst/>
          </a:prstGeom>
          <a:solidFill>
            <a:srgbClr val="833C0B"/>
          </a:solidFill>
          <a:ln cap="flat" cmpd="sng" w="9525">
            <a:solidFill>
              <a:srgbClr val="833C0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TOTAL SALES</a:t>
            </a:r>
            <a:endParaRPr b="0" i="0" sz="1400" u="none" cap="none" strike="noStrike">
              <a:solidFill>
                <a:srgbClr val="000000"/>
              </a:solidFill>
              <a:latin typeface="Arial"/>
              <a:ea typeface="Arial"/>
              <a:cs typeface="Arial"/>
              <a:sym typeface="Arial"/>
            </a:endParaRPr>
          </a:p>
        </p:txBody>
      </p:sp>
      <p:sp>
        <p:nvSpPr>
          <p:cNvPr id="126" name="Google Shape;126;p5"/>
          <p:cNvSpPr txBox="1"/>
          <p:nvPr/>
        </p:nvSpPr>
        <p:spPr>
          <a:xfrm>
            <a:off x="6574315" y="5138583"/>
            <a:ext cx="3664800" cy="492600"/>
          </a:xfrm>
          <a:prstGeom prst="rect">
            <a:avLst/>
          </a:prstGeom>
          <a:solidFill>
            <a:srgbClr val="833C0B"/>
          </a:solidFill>
          <a:ln cap="flat" cmpd="sng" w="9525">
            <a:solidFill>
              <a:srgbClr val="833C0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OPERATING PROFIT</a:t>
            </a:r>
            <a:endParaRPr b="0" i="0" sz="1400" u="none" cap="none" strike="noStrike">
              <a:solidFill>
                <a:srgbClr val="000000"/>
              </a:solidFill>
              <a:latin typeface="Arial"/>
              <a:ea typeface="Arial"/>
              <a:cs typeface="Arial"/>
              <a:sym typeface="Arial"/>
            </a:endParaRPr>
          </a:p>
        </p:txBody>
      </p:sp>
      <p:sp>
        <p:nvSpPr>
          <p:cNvPr id="127" name="Google Shape;127;p5"/>
          <p:cNvSpPr txBox="1"/>
          <p:nvPr/>
        </p:nvSpPr>
        <p:spPr>
          <a:xfrm>
            <a:off x="6574340" y="5798734"/>
            <a:ext cx="3664800" cy="492600"/>
          </a:xfrm>
          <a:prstGeom prst="rect">
            <a:avLst/>
          </a:prstGeom>
          <a:solidFill>
            <a:srgbClr val="833C0B"/>
          </a:solidFill>
          <a:ln cap="flat" cmpd="sng" w="9525">
            <a:solidFill>
              <a:srgbClr val="833C0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OPERATING MARGIN</a:t>
            </a:r>
            <a:endParaRPr b="0" i="0" sz="1400" u="none" cap="none" strike="noStrike">
              <a:solidFill>
                <a:srgbClr val="000000"/>
              </a:solidFill>
              <a:latin typeface="Arial"/>
              <a:ea typeface="Arial"/>
              <a:cs typeface="Arial"/>
              <a:sym typeface="Arial"/>
            </a:endParaRPr>
          </a:p>
        </p:txBody>
      </p:sp>
      <p:sp>
        <p:nvSpPr>
          <p:cNvPr id="128" name="Google Shape;128;p5"/>
          <p:cNvSpPr txBox="1"/>
          <p:nvPr/>
        </p:nvSpPr>
        <p:spPr>
          <a:xfrm>
            <a:off x="4225074" y="4786635"/>
            <a:ext cx="1141200" cy="400200"/>
          </a:xfrm>
          <a:prstGeom prst="rect">
            <a:avLst/>
          </a:prstGeom>
          <a:solidFill>
            <a:srgbClr val="2F5496"/>
          </a:solidFill>
          <a:ln cap="flat" cmpd="sng" w="952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chemeClr val="lt1"/>
                </a:solidFill>
                <a:latin typeface="Calibri"/>
                <a:ea typeface="Calibri"/>
                <a:cs typeface="Calibri"/>
                <a:sym typeface="Calibri"/>
              </a:rPr>
              <a:t>CI</a:t>
            </a:r>
            <a:r>
              <a:rPr b="1" i="0" lang="en-US" sz="2000" u="none" cap="none" strike="noStrike">
                <a:solidFill>
                  <a:schemeClr val="lt1"/>
                </a:solidFill>
                <a:latin typeface="Calibri"/>
                <a:ea typeface="Calibri"/>
                <a:cs typeface="Calibri"/>
                <a:sym typeface="Calibri"/>
              </a:rPr>
              <a:t>TY</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3861701" y="4394545"/>
            <a:ext cx="330000" cy="150900"/>
          </a:xfrm>
          <a:prstGeom prst="rightArrow">
            <a:avLst>
              <a:gd fmla="val 50000" name="adj1"/>
              <a:gd fmla="val 50000" name="adj2"/>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5"/>
          <p:cNvSpPr txBox="1"/>
          <p:nvPr/>
        </p:nvSpPr>
        <p:spPr>
          <a:xfrm>
            <a:off x="1712507" y="5926853"/>
            <a:ext cx="3664800" cy="492600"/>
          </a:xfrm>
          <a:prstGeom prst="rect">
            <a:avLst/>
          </a:prstGeom>
          <a:solidFill>
            <a:srgbClr val="2F5496"/>
          </a:solidFill>
          <a:ln cap="flat" cmpd="sng" w="952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SALES METHOD</a:t>
            </a:r>
            <a:endParaRPr b="0" i="0" sz="1400" u="none" cap="none" strike="noStrike">
              <a:solidFill>
                <a:srgbClr val="000000"/>
              </a:solidFill>
              <a:latin typeface="Arial"/>
              <a:ea typeface="Arial"/>
              <a:cs typeface="Arial"/>
              <a:sym typeface="Arial"/>
            </a:endParaRPr>
          </a:p>
        </p:txBody>
      </p:sp>
      <p:sp>
        <p:nvSpPr>
          <p:cNvPr id="131" name="Google Shape;131;p5"/>
          <p:cNvSpPr txBox="1"/>
          <p:nvPr/>
        </p:nvSpPr>
        <p:spPr>
          <a:xfrm>
            <a:off x="1701714" y="5299557"/>
            <a:ext cx="3664800" cy="492600"/>
          </a:xfrm>
          <a:prstGeom prst="rect">
            <a:avLst/>
          </a:prstGeom>
          <a:solidFill>
            <a:srgbClr val="2F5496"/>
          </a:solidFill>
          <a:ln cap="flat" cmpd="sng" w="952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PRODUCT</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1946660" y="1626827"/>
            <a:ext cx="8304300" cy="744000"/>
          </a:xfrm>
          <a:prstGeom prst="roundRect">
            <a:avLst>
              <a:gd fmla="val 16667" name="adj"/>
            </a:avLst>
          </a:prstGeom>
          <a:solidFill>
            <a:srgbClr val="B6D7A8"/>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5"/>
          <p:cNvSpPr txBox="1"/>
          <p:nvPr/>
        </p:nvSpPr>
        <p:spPr>
          <a:xfrm>
            <a:off x="2207424" y="1689352"/>
            <a:ext cx="4010100" cy="6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300">
                <a:solidFill>
                  <a:srgbClr val="274E13"/>
                </a:solidFill>
                <a:latin typeface="Aharoni"/>
                <a:ea typeface="Aharoni"/>
                <a:cs typeface="Aharoni"/>
                <a:sym typeface="Aharoni"/>
              </a:rPr>
              <a:t>DateTime</a:t>
            </a:r>
            <a:r>
              <a:rPr b="1" lang="en-US" sz="3300">
                <a:solidFill>
                  <a:srgbClr val="274E13"/>
                </a:solidFill>
                <a:latin typeface="Aharoni"/>
                <a:ea typeface="Aharoni"/>
                <a:cs typeface="Aharoni"/>
                <a:sym typeface="Aharoni"/>
              </a:rPr>
              <a:t> Variable</a:t>
            </a:r>
            <a:endParaRPr b="0" i="0" sz="3300" u="none" cap="none" strike="noStrike">
              <a:solidFill>
                <a:srgbClr val="274E13"/>
              </a:solidFill>
              <a:latin typeface="Arial"/>
              <a:ea typeface="Arial"/>
              <a:cs typeface="Arial"/>
              <a:sym typeface="Arial"/>
            </a:endParaRPr>
          </a:p>
        </p:txBody>
      </p:sp>
      <p:sp>
        <p:nvSpPr>
          <p:cNvPr id="134" name="Google Shape;134;p5"/>
          <p:cNvSpPr txBox="1"/>
          <p:nvPr/>
        </p:nvSpPr>
        <p:spPr>
          <a:xfrm>
            <a:off x="6272534" y="1743212"/>
            <a:ext cx="3564600" cy="492600"/>
          </a:xfrm>
          <a:prstGeom prst="rect">
            <a:avLst/>
          </a:prstGeom>
          <a:solidFill>
            <a:srgbClr val="274E13"/>
          </a:solidFill>
          <a:ln cap="flat" cmpd="sng" w="952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lt1"/>
                </a:solidFill>
                <a:latin typeface="Calibri"/>
                <a:ea typeface="Calibri"/>
                <a:cs typeface="Calibri"/>
                <a:sym typeface="Calibri"/>
              </a:rPr>
              <a:t>INVOICE DATE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838200" y="30560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Sales Trend</a:t>
            </a:r>
            <a:endParaRPr/>
          </a:p>
        </p:txBody>
      </p:sp>
      <p:pic>
        <p:nvPicPr>
          <p:cNvPr id="140" name="Google Shape;140;p6"/>
          <p:cNvPicPr preferRelativeResize="0"/>
          <p:nvPr/>
        </p:nvPicPr>
        <p:blipFill>
          <a:blip r:embed="rId3">
            <a:alphaModFix/>
          </a:blip>
          <a:stretch>
            <a:fillRect/>
          </a:stretch>
        </p:blipFill>
        <p:spPr>
          <a:xfrm>
            <a:off x="1790608" y="1509875"/>
            <a:ext cx="8610790" cy="5348124"/>
          </a:xfrm>
          <a:prstGeom prst="rect">
            <a:avLst/>
          </a:prstGeom>
          <a:noFill/>
          <a:ln>
            <a:noFill/>
          </a:ln>
        </p:spPr>
      </p:pic>
      <p:pic>
        <p:nvPicPr>
          <p:cNvPr id="141" name="Google Shape;141;p6"/>
          <p:cNvPicPr preferRelativeResize="0"/>
          <p:nvPr/>
        </p:nvPicPr>
        <p:blipFill>
          <a:blip r:embed="rId4">
            <a:alphaModFix/>
          </a:blip>
          <a:stretch>
            <a:fillRect/>
          </a:stretch>
        </p:blipFill>
        <p:spPr>
          <a:xfrm>
            <a:off x="1917325" y="1350105"/>
            <a:ext cx="8610801" cy="56676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0"/>
                                        </p:tgtEl>
                                      </p:cBhvr>
                                    </p:animEffect>
                                    <p:set>
                                      <p:cBhvr>
                                        <p:cTn dur="1" fill="hold">
                                          <p:stCondLst>
                                            <p:cond delay="1000"/>
                                          </p:stCondLst>
                                        </p:cTn>
                                        <p:tgtEl>
                                          <p:spTgt spid="1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Regional</a:t>
            </a:r>
            <a:r>
              <a:rPr b="1" lang="en-US" sz="5400">
                <a:latin typeface="Aharoni"/>
                <a:ea typeface="Aharoni"/>
                <a:cs typeface="Aharoni"/>
                <a:sym typeface="Aharoni"/>
              </a:rPr>
              <a:t> Analysis (1/2)</a:t>
            </a:r>
            <a:endParaRPr/>
          </a:p>
        </p:txBody>
      </p:sp>
      <p:pic>
        <p:nvPicPr>
          <p:cNvPr id="147" name="Google Shape;147;p7"/>
          <p:cNvPicPr preferRelativeResize="0"/>
          <p:nvPr/>
        </p:nvPicPr>
        <p:blipFill>
          <a:blip r:embed="rId3">
            <a:alphaModFix/>
          </a:blip>
          <a:stretch>
            <a:fillRect/>
          </a:stretch>
        </p:blipFill>
        <p:spPr>
          <a:xfrm>
            <a:off x="342475" y="1827238"/>
            <a:ext cx="5493704" cy="4862512"/>
          </a:xfrm>
          <a:prstGeom prst="rect">
            <a:avLst/>
          </a:prstGeom>
          <a:noFill/>
          <a:ln>
            <a:noFill/>
          </a:ln>
        </p:spPr>
      </p:pic>
      <p:pic>
        <p:nvPicPr>
          <p:cNvPr id="148" name="Google Shape;148;p7"/>
          <p:cNvPicPr preferRelativeResize="0"/>
          <p:nvPr/>
        </p:nvPicPr>
        <p:blipFill>
          <a:blip r:embed="rId4">
            <a:alphaModFix/>
          </a:blip>
          <a:stretch>
            <a:fillRect/>
          </a:stretch>
        </p:blipFill>
        <p:spPr>
          <a:xfrm>
            <a:off x="6328725" y="1865575"/>
            <a:ext cx="5416201" cy="478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67cf7a7281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Regional Analysis (2/2)</a:t>
            </a:r>
            <a:endParaRPr/>
          </a:p>
        </p:txBody>
      </p:sp>
      <p:pic>
        <p:nvPicPr>
          <p:cNvPr id="154" name="Google Shape;154;g267cf7a7281_0_21"/>
          <p:cNvPicPr preferRelativeResize="0"/>
          <p:nvPr/>
        </p:nvPicPr>
        <p:blipFill>
          <a:blip r:embed="rId3">
            <a:alphaModFix/>
          </a:blip>
          <a:stretch>
            <a:fillRect/>
          </a:stretch>
        </p:blipFill>
        <p:spPr>
          <a:xfrm>
            <a:off x="152400" y="1843225"/>
            <a:ext cx="11887198" cy="45023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8"/>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8"/>
          <p:cNvSpPr txBox="1"/>
          <p:nvPr>
            <p:ph type="title"/>
          </p:nvPr>
        </p:nvSpPr>
        <p:spPr>
          <a:xfrm>
            <a:off x="838200" y="557189"/>
            <a:ext cx="10515600" cy="20570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Aharoni"/>
              <a:buNone/>
            </a:pPr>
            <a:r>
              <a:rPr b="1" lang="en-US" sz="5400">
                <a:latin typeface="Aharoni"/>
                <a:ea typeface="Aharoni"/>
                <a:cs typeface="Aharoni"/>
                <a:sym typeface="Aharoni"/>
              </a:rPr>
              <a:t>Segmentation</a:t>
            </a:r>
            <a:r>
              <a:rPr b="1" lang="en-US" sz="5400">
                <a:latin typeface="Aharoni"/>
                <a:ea typeface="Aharoni"/>
                <a:cs typeface="Aharoni"/>
                <a:sym typeface="Aharoni"/>
              </a:rPr>
              <a:t> Analysis</a:t>
            </a:r>
            <a:endParaRPr b="1" sz="5400">
              <a:solidFill>
                <a:schemeClr val="dk1"/>
              </a:solidFill>
              <a:latin typeface="Calibri"/>
              <a:ea typeface="Calibri"/>
              <a:cs typeface="Calibri"/>
              <a:sym typeface="Calibri"/>
            </a:endParaRPr>
          </a:p>
        </p:txBody>
      </p:sp>
      <p:pic>
        <p:nvPicPr>
          <p:cNvPr id="161" name="Google Shape;161;p8"/>
          <p:cNvPicPr preferRelativeResize="0"/>
          <p:nvPr/>
        </p:nvPicPr>
        <p:blipFill>
          <a:blip r:embed="rId3">
            <a:alphaModFix/>
          </a:blip>
          <a:stretch>
            <a:fillRect/>
          </a:stretch>
        </p:blipFill>
        <p:spPr>
          <a:xfrm>
            <a:off x="424475" y="2702250"/>
            <a:ext cx="3682050" cy="3120900"/>
          </a:xfrm>
          <a:prstGeom prst="rect">
            <a:avLst/>
          </a:prstGeom>
          <a:noFill/>
          <a:ln>
            <a:noFill/>
          </a:ln>
        </p:spPr>
      </p:pic>
      <p:pic>
        <p:nvPicPr>
          <p:cNvPr id="162" name="Google Shape;162;p8"/>
          <p:cNvPicPr preferRelativeResize="0"/>
          <p:nvPr/>
        </p:nvPicPr>
        <p:blipFill>
          <a:blip r:embed="rId4">
            <a:alphaModFix/>
          </a:blip>
          <a:stretch>
            <a:fillRect/>
          </a:stretch>
        </p:blipFill>
        <p:spPr>
          <a:xfrm>
            <a:off x="4380430" y="2702250"/>
            <a:ext cx="3682049" cy="3518930"/>
          </a:xfrm>
          <a:prstGeom prst="rect">
            <a:avLst/>
          </a:prstGeom>
          <a:noFill/>
          <a:ln>
            <a:noFill/>
          </a:ln>
        </p:spPr>
      </p:pic>
      <p:pic>
        <p:nvPicPr>
          <p:cNvPr id="163" name="Google Shape;163;p8"/>
          <p:cNvPicPr preferRelativeResize="0"/>
          <p:nvPr/>
        </p:nvPicPr>
        <p:blipFill>
          <a:blip r:embed="rId5">
            <a:alphaModFix/>
          </a:blip>
          <a:stretch>
            <a:fillRect/>
          </a:stretch>
        </p:blipFill>
        <p:spPr>
          <a:xfrm>
            <a:off x="8336375" y="2702251"/>
            <a:ext cx="3682051" cy="29243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2023-05-12T06:38:19Z</dcterms:created>
  <dc:creator>wfgyingli@gmail.com</dc:creator>
</cp:coreProperties>
</file>