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0C"/>
    <a:srgbClr val="FF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353" autoAdjust="0"/>
  </p:normalViewPr>
  <p:slideViewPr>
    <p:cSldViewPr snapToGrid="0">
      <p:cViewPr varScale="1">
        <p:scale>
          <a:sx n="104" d="100"/>
          <a:sy n="104" d="100"/>
        </p:scale>
        <p:origin x="25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CD47-4890-4A00-BC61-0A07E6E7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5607"/>
            <a:ext cx="12192000" cy="1655762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24FDB-8E00-4D9E-8726-DF30C8C9F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DE430-7A7A-4807-BE2B-85ADCA87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B3B1B-9A47-4CE5-833E-20E2E4E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9F4FE-D3AB-48FD-98CC-29A63BEE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E8117B6E-3BEB-42AE-B13A-DE7FEEC28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94044-E831-4A93-BB17-9AB2A47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C210-F5C8-44F0-8921-DE3095A9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53DFF-F32E-4264-B185-95B30BB9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0B6B-4B3B-4F22-9944-FC84987E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9D1C-1777-42A6-98F6-8D641110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184B1-2E8D-40E7-AB03-2FA45CE1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D772A-158A-4E5E-80CD-3896FF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EEE5-E033-4C3B-B1A4-88B3D17A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0A21-5C4C-44FD-93B2-536A2953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5C278-9059-415E-98DC-EB9983E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A50EB-C513-4637-B7D3-1460258F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8818-2887-4D27-8904-C615827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B717-95EB-4E0C-806A-234C22BE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81D15-9E16-4B1E-A7E5-3FC5AF21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49754-4602-4C77-99B5-7213C597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FB5B-F77B-44A7-9995-CA34878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6EDBC-7E4D-4AB4-839A-65BD079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14992-6194-4720-B247-3E1E646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56DD4-D417-4DB7-8C19-6F7B27C2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CBBB-8D43-46B0-AB82-55141C1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734-9BE9-4CF8-8DB8-A5A77D7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EE08-88D1-45DE-8A76-738E4BAA2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7BF94-5653-44F6-8FA0-B3099097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7D415-F1BF-482C-9ED8-285DE22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54645-BF6D-4DC6-8525-67C1B119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BAEF3-B981-4550-9A8B-CC4C074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E986-253A-490B-9EEF-C37B011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B8E6-BEA0-4B56-B13B-83C42CA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743E9-4E82-4F25-9E41-4FE88635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A691D1-FC13-405F-8313-ADBE01B44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C4266-FF14-40E3-86BB-0F11E487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1A4E9B-515A-438E-80FF-20FC7CFC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8E8EC-EBDF-4DB6-9183-932C086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6F058-BFCB-444A-B49E-F65802C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B3B-3958-4EA3-9084-D4FFAEF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D542E-6F43-4F51-87B7-69EEA4D5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559CF-3FEA-4931-8E14-1580C8E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3E3FE-4EEF-4CD5-9623-7AFBBFE2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C5FAE7-AAD9-44CC-865D-89C1BA3F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A4272-08CA-4539-B29A-3A2926D6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FEB4E-3B80-46F1-9138-161263D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0EC3A-CAD4-45EB-8EDD-1BFF428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38357-9DA8-4DF0-9E3C-9325D026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FD06A-2130-4981-9C91-53DAACB5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5975E-80BD-466F-819F-E9B0371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374E0-10A6-41D2-BD40-98D1611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B3F9E-899A-4B61-A27B-9854CD2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576-B8BB-411D-8059-EAC6B1D8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01E2D-0512-4A98-B937-A26DEDD2C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5FF8D-7F5F-46C3-82D5-60841882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30C41-5182-4111-813D-7F724A79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5B5EE-5A94-48E8-9D3C-6DD4063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C67C0-153A-4E18-A249-DBF0F2CA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45360-09C6-4197-905D-A74412A3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532"/>
            <a:ext cx="12192000" cy="652592"/>
          </a:xfrm>
          <a:prstGeom prst="rect">
            <a:avLst/>
          </a:prstGeom>
          <a:gradFill>
            <a:gsLst>
              <a:gs pos="0">
                <a:srgbClr val="200F0C"/>
              </a:gs>
              <a:gs pos="100000">
                <a:srgbClr val="FF1F32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69177-3D69-4594-94CB-A4C57EAF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DAB-848C-462C-B611-F16A0C6C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7F1C-A4AA-4ABA-A9FE-725C87F0C7C6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110E-288F-46C0-8E06-480CFD7E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C2A0-268A-4A0A-B94E-FC5A699C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69895C40-F371-4ADE-AC82-6EDF9E89B7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D295-E7A9-414A-9B34-B8FD2887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ko-KR" altLang="en-US"/>
              <a:t>산업재해 판례 판결문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A9443-FA58-4172-AEEF-C46278E5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700"/>
            <a:ext cx="9144000" cy="1054100"/>
          </a:xfrm>
        </p:spPr>
        <p:txBody>
          <a:bodyPr/>
          <a:lstStyle/>
          <a:p>
            <a:r>
              <a:rPr lang="en-US" altLang="ko-KR" dirty="0"/>
              <a:t>Project Code : #p-</a:t>
            </a:r>
            <a:r>
              <a:rPr lang="ko-KR" altLang="en-US" dirty="0"/>
              <a:t>산업재해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52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1AA1-44EC-438F-8113-CBEF759D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 목록 화면 </a:t>
            </a:r>
            <a:r>
              <a:rPr lang="en-US" altLang="ko-KR" dirty="0"/>
              <a:t>layout  - /ruling</a:t>
            </a:r>
            <a:endParaRPr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8AAE222A-3783-4603-B392-687B57F4C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134238"/>
              </p:ext>
            </p:extLst>
          </p:nvPr>
        </p:nvGraphicFramePr>
        <p:xfrm>
          <a:off x="911134" y="3303559"/>
          <a:ext cx="1042198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689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40286">
                  <a:extLst>
                    <a:ext uri="{9D8B030D-6E8A-4147-A177-3AD203B41FA5}">
                      <a16:colId xmlns:a16="http://schemas.microsoft.com/office/drawing/2014/main" val="2762566650"/>
                    </a:ext>
                  </a:extLst>
                </a:gridCol>
                <a:gridCol w="840286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401876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461062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2196392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  <a:gridCol w="2196392">
                  <a:extLst>
                    <a:ext uri="{9D8B030D-6E8A-4147-A177-3AD203B41FA5}">
                      <a16:colId xmlns:a16="http://schemas.microsoft.com/office/drawing/2014/main" val="305103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사건번호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판결유형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사고질병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연관사건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D4D095F-9170-4E47-9365-714E61F601B1}"/>
              </a:ext>
            </a:extLst>
          </p:cNvPr>
          <p:cNvSpPr/>
          <p:nvPr/>
        </p:nvSpPr>
        <p:spPr>
          <a:xfrm>
            <a:off x="728254" y="5778789"/>
            <a:ext cx="1813561" cy="734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Link</a:t>
            </a:r>
          </a:p>
          <a:p>
            <a:pPr algn="ctr"/>
            <a:r>
              <a:rPr lang="ko-KR" altLang="en-US" sz="1400" dirty="0"/>
              <a:t>사건 상세정보 화면 </a:t>
            </a:r>
            <a:endParaRPr lang="en-US" altLang="ko-KR" sz="1400" dirty="0"/>
          </a:p>
          <a:p>
            <a:pPr algn="ctr"/>
            <a:r>
              <a:rPr lang="en-US" altLang="ko-KR" sz="1400" dirty="0"/>
              <a:t>/ruling/&lt;</a:t>
            </a:r>
            <a:r>
              <a:rPr lang="en-US" altLang="ko-KR" sz="1400" dirty="0" err="1"/>
              <a:t>int:pk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E95ED-4CC6-41C2-B7C7-016CE802695E}"/>
              </a:ext>
            </a:extLst>
          </p:cNvPr>
          <p:cNvSpPr/>
          <p:nvPr/>
        </p:nvSpPr>
        <p:spPr>
          <a:xfrm>
            <a:off x="1004753" y="3737808"/>
            <a:ext cx="1275805" cy="16067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5C55A7B-4F28-4EC0-877F-E855D92EE6B1}"/>
              </a:ext>
            </a:extLst>
          </p:cNvPr>
          <p:cNvSpPr/>
          <p:nvPr/>
        </p:nvSpPr>
        <p:spPr>
          <a:xfrm>
            <a:off x="1405346" y="5344540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E2A48B-13F4-4438-A838-141EA6A3FBAC}"/>
              </a:ext>
            </a:extLst>
          </p:cNvPr>
          <p:cNvSpPr/>
          <p:nvPr/>
        </p:nvSpPr>
        <p:spPr>
          <a:xfrm>
            <a:off x="9234353" y="3737808"/>
            <a:ext cx="1928948" cy="16067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C03C08-0096-4411-85B5-354AC4B3E4F8}"/>
              </a:ext>
            </a:extLst>
          </p:cNvPr>
          <p:cNvSpPr/>
          <p:nvPr/>
        </p:nvSpPr>
        <p:spPr>
          <a:xfrm>
            <a:off x="9349740" y="5778789"/>
            <a:ext cx="1813561" cy="734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Link</a:t>
            </a:r>
          </a:p>
          <a:p>
            <a:pPr algn="ctr"/>
            <a:r>
              <a:rPr lang="ko-KR" altLang="en-US" sz="1400" dirty="0"/>
              <a:t>사건 상세정보 화면</a:t>
            </a:r>
            <a:endParaRPr lang="en-US" altLang="ko-KR" sz="1400" dirty="0"/>
          </a:p>
          <a:p>
            <a:pPr algn="ctr"/>
            <a:r>
              <a:rPr lang="en-US" altLang="ko-KR" sz="1400" dirty="0"/>
              <a:t>/ruling/&lt;</a:t>
            </a:r>
            <a:r>
              <a:rPr lang="en-US" altLang="ko-KR" sz="1400" dirty="0" err="1"/>
              <a:t>int:pk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D06AD8C-FE31-4177-A22E-A1A068E22678}"/>
              </a:ext>
            </a:extLst>
          </p:cNvPr>
          <p:cNvSpPr/>
          <p:nvPr/>
        </p:nvSpPr>
        <p:spPr>
          <a:xfrm>
            <a:off x="10026832" y="5344540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6C5884-EFC8-40F3-AEE1-B817598AF708}"/>
              </a:ext>
            </a:extLst>
          </p:cNvPr>
          <p:cNvSpPr/>
          <p:nvPr/>
        </p:nvSpPr>
        <p:spPr>
          <a:xfrm>
            <a:off x="6714309" y="2648937"/>
            <a:ext cx="2215242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Excel Export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819DBD-F3DC-422B-8D12-F898A0136F2F}"/>
              </a:ext>
            </a:extLst>
          </p:cNvPr>
          <p:cNvSpPr/>
          <p:nvPr/>
        </p:nvSpPr>
        <p:spPr>
          <a:xfrm>
            <a:off x="6266757" y="1787834"/>
            <a:ext cx="1813561" cy="734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상태를 </a:t>
            </a:r>
            <a:r>
              <a:rPr lang="en-US" altLang="ko-KR" sz="1400" dirty="0"/>
              <a:t>XLSX</a:t>
            </a:r>
            <a:r>
              <a:rPr lang="ko-KR" altLang="en-US" sz="1400" dirty="0"/>
              <a:t>로 다운로드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B9C1237-313B-4204-A863-7DFA103D98A5}"/>
              </a:ext>
            </a:extLst>
          </p:cNvPr>
          <p:cNvSpPr/>
          <p:nvPr/>
        </p:nvSpPr>
        <p:spPr>
          <a:xfrm rot="10800000">
            <a:off x="6492240" y="2324812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ECBE37-9224-477E-8E15-0228E6C429C2}"/>
              </a:ext>
            </a:extLst>
          </p:cNvPr>
          <p:cNvSpPr/>
          <p:nvPr/>
        </p:nvSpPr>
        <p:spPr>
          <a:xfrm>
            <a:off x="9117875" y="2648937"/>
            <a:ext cx="2215242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update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726EA2-F434-409D-982D-4F719A71264F}"/>
              </a:ext>
            </a:extLst>
          </p:cNvPr>
          <p:cNvSpPr/>
          <p:nvPr/>
        </p:nvSpPr>
        <p:spPr>
          <a:xfrm>
            <a:off x="8848452" y="1539544"/>
            <a:ext cx="2842805" cy="734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공공포털에서</a:t>
            </a:r>
            <a:r>
              <a:rPr lang="ko-KR" altLang="en-US" sz="1400" dirty="0"/>
              <a:t> 새로운 데이터를 확인하여 추가한다</a:t>
            </a:r>
            <a:r>
              <a:rPr lang="en-US" altLang="ko-KR" sz="1400" dirty="0"/>
              <a:t>. </a:t>
            </a:r>
            <a:r>
              <a:rPr lang="ko-KR" altLang="en-US" sz="1400" dirty="0"/>
              <a:t>최소한 날짜가 달라야 실행 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0A52B58-5D30-4B53-9773-ACCE25E38ED5}"/>
              </a:ext>
            </a:extLst>
          </p:cNvPr>
          <p:cNvSpPr/>
          <p:nvPr/>
        </p:nvSpPr>
        <p:spPr>
          <a:xfrm rot="10800000">
            <a:off x="10034453" y="2248280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7D849C-2A91-4E41-9FA5-2B6C78B8334D}"/>
              </a:ext>
            </a:extLst>
          </p:cNvPr>
          <p:cNvSpPr/>
          <p:nvPr/>
        </p:nvSpPr>
        <p:spPr>
          <a:xfrm>
            <a:off x="927167" y="2856970"/>
            <a:ext cx="3106783" cy="3605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조회 사건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OOOO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(2021.O.O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갱신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0E08F12-D6D4-4088-BEC5-F559D5BB5267}"/>
              </a:ext>
            </a:extLst>
          </p:cNvPr>
          <p:cNvSpPr/>
          <p:nvPr/>
        </p:nvSpPr>
        <p:spPr>
          <a:xfrm>
            <a:off x="3892733" y="5966008"/>
            <a:ext cx="548638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483E29-1376-42DF-A937-53819526801A}"/>
              </a:ext>
            </a:extLst>
          </p:cNvPr>
          <p:cNvSpPr/>
          <p:nvPr/>
        </p:nvSpPr>
        <p:spPr>
          <a:xfrm>
            <a:off x="4441371" y="5966007"/>
            <a:ext cx="548638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D5FEEF-7EE4-4756-ABA8-960557965D11}"/>
              </a:ext>
            </a:extLst>
          </p:cNvPr>
          <p:cNvSpPr/>
          <p:nvPr/>
        </p:nvSpPr>
        <p:spPr>
          <a:xfrm>
            <a:off x="4990009" y="5966006"/>
            <a:ext cx="548638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CE4FF53-05B5-4CB5-8D9D-66CA668994E6}"/>
              </a:ext>
            </a:extLst>
          </p:cNvPr>
          <p:cNvSpPr/>
          <p:nvPr/>
        </p:nvSpPr>
        <p:spPr>
          <a:xfrm>
            <a:off x="6714309" y="5966005"/>
            <a:ext cx="548638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88CFA7-AFA7-4B8D-9D51-87DD33D65AB6}"/>
              </a:ext>
            </a:extLst>
          </p:cNvPr>
          <p:cNvSpPr/>
          <p:nvPr/>
        </p:nvSpPr>
        <p:spPr>
          <a:xfrm>
            <a:off x="3764276" y="5778788"/>
            <a:ext cx="3590113" cy="7349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8CDADC-FF00-45D7-B029-35B6CEDAC65F}"/>
              </a:ext>
            </a:extLst>
          </p:cNvPr>
          <p:cNvSpPr/>
          <p:nvPr/>
        </p:nvSpPr>
        <p:spPr>
          <a:xfrm>
            <a:off x="7123606" y="6399405"/>
            <a:ext cx="1687291" cy="415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Page Control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213952-7CC8-45E8-AC94-9DC38D4D9BAD}"/>
              </a:ext>
            </a:extLst>
          </p:cNvPr>
          <p:cNvSpPr/>
          <p:nvPr/>
        </p:nvSpPr>
        <p:spPr>
          <a:xfrm>
            <a:off x="162193" y="1646010"/>
            <a:ext cx="4132221" cy="5899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정렬순서 </a:t>
            </a:r>
            <a:r>
              <a:rPr lang="en-US" altLang="ko-KR" sz="1400" dirty="0"/>
              <a:t>: </a:t>
            </a:r>
            <a:r>
              <a:rPr lang="ko-KR" altLang="en-US" sz="1400" dirty="0"/>
              <a:t>사건번호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)/ </a:t>
            </a:r>
            <a:r>
              <a:rPr lang="ko-KR" altLang="en-US" sz="1400" dirty="0"/>
              <a:t>최근 사건이 위로</a:t>
            </a:r>
            <a:endParaRPr lang="en-US" altLang="ko-KR" sz="1400" dirty="0"/>
          </a:p>
          <a:p>
            <a:r>
              <a:rPr lang="ko-KR" altLang="en-US" sz="1400" dirty="0"/>
              <a:t>나중에는</a:t>
            </a:r>
            <a:r>
              <a:rPr lang="en-US" altLang="ko-KR" sz="1400" dirty="0"/>
              <a:t>, </a:t>
            </a:r>
            <a:r>
              <a:rPr lang="ko-KR" altLang="en-US" sz="1400" dirty="0"/>
              <a:t>각 속성에 따른 정렬</a:t>
            </a:r>
            <a:r>
              <a:rPr lang="en-US" altLang="ko-KR" sz="1400" dirty="0"/>
              <a:t>/</a:t>
            </a:r>
            <a:r>
              <a:rPr lang="ko-KR" altLang="en-US" sz="1400" dirty="0"/>
              <a:t>검색</a:t>
            </a:r>
            <a:r>
              <a:rPr lang="en-US" altLang="ko-KR" sz="1400" dirty="0"/>
              <a:t>/</a:t>
            </a:r>
            <a:r>
              <a:rPr lang="ko-KR" altLang="en-US" sz="1400" dirty="0"/>
              <a:t>필터도 가능</a:t>
            </a:r>
          </a:p>
        </p:txBody>
      </p:sp>
    </p:spTree>
    <p:extLst>
      <p:ext uri="{BB962C8B-B14F-4D97-AF65-F5344CB8AC3E}">
        <p14:creationId xmlns:p14="http://schemas.microsoft.com/office/powerpoint/2010/main" val="6528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1AA1-44EC-438F-8113-CBEF759D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 상세 화면 </a:t>
            </a:r>
            <a:r>
              <a:rPr lang="en-US" altLang="ko-KR" dirty="0"/>
              <a:t>layout  - /ruling/&lt;</a:t>
            </a:r>
            <a:r>
              <a:rPr lang="en-US" altLang="ko-KR" dirty="0" err="1"/>
              <a:t>int:pk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F1F9499B-A9D6-48B5-B34B-555E0B849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750055"/>
              </p:ext>
            </p:extLst>
          </p:nvPr>
        </p:nvGraphicFramePr>
        <p:xfrm>
          <a:off x="375398" y="1601579"/>
          <a:ext cx="4801720" cy="2865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26466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  <a:gridCol w="2475254">
                  <a:extLst>
                    <a:ext uri="{9D8B030D-6E8A-4147-A177-3AD203B41FA5}">
                      <a16:colId xmlns:a16="http://schemas.microsoft.com/office/drawing/2014/main" val="1670139134"/>
                    </a:ext>
                  </a:extLst>
                </a:gridCol>
              </a:tblGrid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사건번호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2008</a:t>
                      </a:r>
                      <a:r>
                        <a:rPr lang="ko-KR" altLang="en-US" sz="1400" b="0" dirty="0" err="1"/>
                        <a:t>구합</a:t>
                      </a:r>
                      <a:r>
                        <a:rPr lang="en-US" altLang="ko-KR" sz="1400" b="0" dirty="0"/>
                        <a:t>7823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서울행정법원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6363188"/>
                  </a:ext>
                </a:extLst>
              </a:tr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판결유형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682761"/>
                  </a:ext>
                </a:extLst>
              </a:tr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사건유형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443224"/>
                  </a:ext>
                </a:extLst>
              </a:tr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사고질병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업무상사고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79802"/>
                  </a:ext>
                </a:extLst>
              </a:tr>
              <a:tr h="376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연관사건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서울행정법원</a:t>
                      </a:r>
                      <a:r>
                        <a:rPr lang="en-US" altLang="ko-KR" sz="1100" dirty="0"/>
                        <a:t>,2010</a:t>
                      </a:r>
                      <a:r>
                        <a:rPr lang="ko-KR" altLang="en-US" sz="1100" dirty="0"/>
                        <a:t>구단</a:t>
                      </a:r>
                      <a:r>
                        <a:rPr lang="en-US" altLang="ko-KR" sz="1100" dirty="0"/>
                        <a:t>9801,1</a:t>
                      </a:r>
                      <a:r>
                        <a:rPr lang="ko-KR" altLang="en-US" sz="1100" dirty="0"/>
                        <a:t>심</a:t>
                      </a: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서울고등법원</a:t>
                      </a:r>
                      <a:r>
                        <a:rPr lang="en-US" altLang="ko-KR" sz="1100" dirty="0"/>
                        <a:t>,2011</a:t>
                      </a:r>
                      <a:r>
                        <a:rPr lang="ko-KR" altLang="en-US" sz="1100" dirty="0"/>
                        <a:t>누</a:t>
                      </a:r>
                      <a:r>
                        <a:rPr lang="en-US" altLang="ko-KR" sz="1100" dirty="0"/>
                        <a:t>10036,2</a:t>
                      </a:r>
                      <a:r>
                        <a:rPr lang="ko-KR" altLang="en-US" sz="1100" dirty="0"/>
                        <a:t>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18715"/>
                  </a:ext>
                </a:extLst>
              </a:tr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질병코드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9639"/>
                  </a:ext>
                </a:extLst>
              </a:tr>
              <a:tr h="276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질병명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648821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0E8ADB8B-FCA2-4941-8677-B95C3D6CA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112140"/>
              </p:ext>
            </p:extLst>
          </p:nvPr>
        </p:nvGraphicFramePr>
        <p:xfrm>
          <a:off x="375397" y="4475166"/>
          <a:ext cx="11441203" cy="20702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41203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</a:tblGrid>
              <a:tr h="132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판결문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173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</a:t>
                      </a:r>
                    </a:p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이 사건 소를 각하한다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소송비용은 피고가 부담한다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청구취지</a:t>
                      </a:r>
                      <a:r>
                        <a:rPr lang="en-US" altLang="ko-KR" sz="1600" dirty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A72143BE-7B69-4178-B821-C305CEA9F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643603"/>
              </p:ext>
            </p:extLst>
          </p:nvPr>
        </p:nvGraphicFramePr>
        <p:xfrm>
          <a:off x="5544670" y="1601579"/>
          <a:ext cx="6271931" cy="23273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71931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</a:tblGrid>
              <a:tr h="256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업무환경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1992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37505C-12F8-4C7D-B8D6-D3D18498EFF0}"/>
              </a:ext>
            </a:extLst>
          </p:cNvPr>
          <p:cNvGrpSpPr/>
          <p:nvPr/>
        </p:nvGrpSpPr>
        <p:grpSpPr>
          <a:xfrm>
            <a:off x="11419912" y="4788274"/>
            <a:ext cx="396688" cy="1757096"/>
            <a:chOff x="4075580" y="5677629"/>
            <a:chExt cx="396688" cy="43767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5F3002-836A-44EF-A30B-C3B333E3CBF6}"/>
                </a:ext>
              </a:extLst>
            </p:cNvPr>
            <p:cNvSpPr/>
            <p:nvPr/>
          </p:nvSpPr>
          <p:spPr>
            <a:xfrm>
              <a:off x="4089027" y="5697562"/>
              <a:ext cx="376518" cy="43568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B08E16-DC7E-4D19-A350-370D24EEA1D5}"/>
                </a:ext>
              </a:extLst>
            </p:cNvPr>
            <p:cNvSpPr/>
            <p:nvPr/>
          </p:nvSpPr>
          <p:spPr>
            <a:xfrm>
              <a:off x="4075580" y="5677629"/>
              <a:ext cx="396688" cy="1512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F8D87E-0190-4AE4-9EC4-7BDEAA83748C}"/>
              </a:ext>
            </a:extLst>
          </p:cNvPr>
          <p:cNvSpPr/>
          <p:nvPr/>
        </p:nvSpPr>
        <p:spPr>
          <a:xfrm>
            <a:off x="264524" y="1572551"/>
            <a:ext cx="5012869" cy="18564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E39A74-4A91-432D-B172-98F2529B8E56}"/>
              </a:ext>
            </a:extLst>
          </p:cNvPr>
          <p:cNvSpPr/>
          <p:nvPr/>
        </p:nvSpPr>
        <p:spPr>
          <a:xfrm>
            <a:off x="1816826" y="2193619"/>
            <a:ext cx="1813561" cy="331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수정불가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162A4C-FCA9-44F7-B562-B8EB06929A22}"/>
              </a:ext>
            </a:extLst>
          </p:cNvPr>
          <p:cNvSpPr/>
          <p:nvPr/>
        </p:nvSpPr>
        <p:spPr>
          <a:xfrm>
            <a:off x="264525" y="3484693"/>
            <a:ext cx="5012868" cy="9210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2587C5-F929-4C61-9B12-86687377A68C}"/>
              </a:ext>
            </a:extLst>
          </p:cNvPr>
          <p:cNvSpPr/>
          <p:nvPr/>
        </p:nvSpPr>
        <p:spPr>
          <a:xfrm>
            <a:off x="-103027" y="3514377"/>
            <a:ext cx="1011187" cy="6794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판결문에서 자동 혹은 수동으로 추출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0D3E38-D17F-4BA8-98D7-416E358D5777}"/>
              </a:ext>
            </a:extLst>
          </p:cNvPr>
          <p:cNvSpPr/>
          <p:nvPr/>
        </p:nvSpPr>
        <p:spPr>
          <a:xfrm>
            <a:off x="7105800" y="2275784"/>
            <a:ext cx="3127305" cy="331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판결문에서 수동으로 추출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1D65F-DFE1-4D01-B45D-854B3DD83664}"/>
              </a:ext>
            </a:extLst>
          </p:cNvPr>
          <p:cNvSpPr/>
          <p:nvPr/>
        </p:nvSpPr>
        <p:spPr>
          <a:xfrm>
            <a:off x="247427" y="4570309"/>
            <a:ext cx="11683316" cy="2070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1E2197-5574-4138-90C7-6745B1DB09B4}"/>
              </a:ext>
            </a:extLst>
          </p:cNvPr>
          <p:cNvSpPr/>
          <p:nvPr/>
        </p:nvSpPr>
        <p:spPr>
          <a:xfrm>
            <a:off x="1928488" y="5364051"/>
            <a:ext cx="3962443" cy="643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수정불가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판결문 내용을 이용하여 입력 할 수 있도록 선택</a:t>
            </a:r>
            <a:r>
              <a:rPr lang="en-US" altLang="ko-KR" sz="1400" dirty="0"/>
              <a:t>/</a:t>
            </a:r>
            <a:r>
              <a:rPr lang="ko-KR" altLang="en-US" sz="1400" dirty="0"/>
              <a:t>복사 가능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052939-B9AE-4BD2-AAA4-8D1860A72814}"/>
              </a:ext>
            </a:extLst>
          </p:cNvPr>
          <p:cNvSpPr/>
          <p:nvPr/>
        </p:nvSpPr>
        <p:spPr>
          <a:xfrm>
            <a:off x="8847954" y="5666959"/>
            <a:ext cx="2770302" cy="606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양이 많으니 스크롤 가능해야 함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7FFADE9-5A35-454E-BC47-3668D1D49F85}"/>
              </a:ext>
            </a:extLst>
          </p:cNvPr>
          <p:cNvSpPr/>
          <p:nvPr/>
        </p:nvSpPr>
        <p:spPr>
          <a:xfrm>
            <a:off x="5505611" y="4045224"/>
            <a:ext cx="1639901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편집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EE2CE7-814C-4FFB-AC08-147B4DCD67E4}"/>
              </a:ext>
            </a:extLst>
          </p:cNvPr>
          <p:cNvSpPr/>
          <p:nvPr/>
        </p:nvSpPr>
        <p:spPr>
          <a:xfrm>
            <a:off x="7225107" y="4058959"/>
            <a:ext cx="1639901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B6A5138-3AF2-4074-A6D4-F972C74D2B76}"/>
              </a:ext>
            </a:extLst>
          </p:cNvPr>
          <p:cNvSpPr/>
          <p:nvPr/>
        </p:nvSpPr>
        <p:spPr>
          <a:xfrm>
            <a:off x="8944603" y="4045064"/>
            <a:ext cx="1639901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86A1A2-13BC-48FF-B484-6E073FD9F1B9}"/>
              </a:ext>
            </a:extLst>
          </p:cNvPr>
          <p:cNvSpPr/>
          <p:nvPr/>
        </p:nvSpPr>
        <p:spPr>
          <a:xfrm>
            <a:off x="5552081" y="3153908"/>
            <a:ext cx="6375394" cy="69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편집</a:t>
            </a:r>
            <a:r>
              <a:rPr lang="en-US" altLang="ko-KR" sz="1400" b="1" dirty="0">
                <a:solidFill>
                  <a:schemeClr val="tx1"/>
                </a:solidFill>
              </a:rPr>
              <a:t>’</a:t>
            </a:r>
            <a:r>
              <a:rPr lang="ko-KR" altLang="en-US" sz="1400" dirty="0"/>
              <a:t>을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편집 가능한 속성인 </a:t>
            </a:r>
            <a:r>
              <a:rPr lang="en-US" altLang="ko-KR" sz="1400" dirty="0"/>
              <a:t>‘</a:t>
            </a:r>
            <a:r>
              <a:rPr lang="ko-KR" altLang="en-US" sz="1400" dirty="0"/>
              <a:t>질병분류</a:t>
            </a:r>
            <a:r>
              <a:rPr lang="en-US" altLang="ko-KR" sz="1400" dirty="0"/>
              <a:t>/ </a:t>
            </a:r>
            <a:r>
              <a:rPr lang="ko-KR" altLang="en-US" sz="1400" dirty="0"/>
              <a:t>업무환경</a:t>
            </a:r>
            <a:r>
              <a:rPr lang="en-US" altLang="ko-KR" sz="1400" dirty="0"/>
              <a:t>’</a:t>
            </a:r>
            <a:r>
              <a:rPr lang="ko-KR" altLang="en-US" sz="1400" dirty="0"/>
              <a:t>이 수정 가능한 상태로 된다</a:t>
            </a:r>
            <a:r>
              <a:rPr lang="en-US" altLang="ko-KR" sz="1400" dirty="0"/>
              <a:t>. </a:t>
            </a:r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  <a:r>
              <a:rPr lang="en-US" altLang="ko-KR" sz="1400" b="1" dirty="0">
                <a:solidFill>
                  <a:schemeClr val="tx1"/>
                </a:solidFill>
              </a:rPr>
              <a:t>’</a:t>
            </a:r>
            <a:r>
              <a:rPr lang="ko-KR" altLang="en-US" sz="1400" dirty="0"/>
              <a:t>을 누르면 수정 된 내용이 </a:t>
            </a:r>
            <a:r>
              <a:rPr lang="en-US" altLang="ko-KR" sz="1400" dirty="0"/>
              <a:t>DB</a:t>
            </a:r>
            <a:r>
              <a:rPr lang="ko-KR" altLang="en-US" sz="1400" dirty="0"/>
              <a:t>에 업데이트 된다</a:t>
            </a:r>
            <a:r>
              <a:rPr lang="en-US" altLang="ko-KR" sz="1400" dirty="0"/>
              <a:t>. </a:t>
            </a:r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취소</a:t>
            </a:r>
            <a:r>
              <a:rPr lang="en-US" altLang="ko-KR" sz="1400" b="1" dirty="0">
                <a:solidFill>
                  <a:schemeClr val="tx1"/>
                </a:solidFill>
              </a:rPr>
              <a:t>＇</a:t>
            </a:r>
            <a:r>
              <a:rPr lang="ko-KR" altLang="en-US" sz="1400" dirty="0"/>
              <a:t>를 누르면 최종 저장 된 상태로 데이터가 다시 복구되고</a:t>
            </a:r>
            <a:r>
              <a:rPr lang="en-US" altLang="ko-KR" sz="1400" dirty="0"/>
              <a:t>, </a:t>
            </a:r>
            <a:r>
              <a:rPr lang="ko-KR" altLang="en-US" sz="1400" dirty="0"/>
              <a:t>편집 상태가 취소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C8E400-27A8-40EF-B219-7893A426B988}"/>
              </a:ext>
            </a:extLst>
          </p:cNvPr>
          <p:cNvSpPr/>
          <p:nvPr/>
        </p:nvSpPr>
        <p:spPr>
          <a:xfrm>
            <a:off x="4271553" y="3812923"/>
            <a:ext cx="912975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코드검색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9909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7C58E-BD61-4009-AF2A-8C5C2505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en-US" altLang="ko-KR" dirty="0"/>
              <a:t>Task (</a:t>
            </a:r>
            <a:r>
              <a:rPr lang="ko-KR" altLang="en-US" dirty="0"/>
              <a:t>점진적 구현 순서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9B83F9B-1962-43CC-BAE8-4A7D99AB4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272892"/>
              </p:ext>
            </p:extLst>
          </p:nvPr>
        </p:nvGraphicFramePr>
        <p:xfrm>
          <a:off x="261258" y="1825625"/>
          <a:ext cx="11665132" cy="433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2731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3674845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5007627">
                  <a:extLst>
                    <a:ext uri="{9D8B030D-6E8A-4147-A177-3AD203B41FA5}">
                      <a16:colId xmlns:a16="http://schemas.microsoft.com/office/drawing/2014/main" val="1843157226"/>
                    </a:ext>
                  </a:extLst>
                </a:gridCol>
                <a:gridCol w="1549929">
                  <a:extLst>
                    <a:ext uri="{9D8B030D-6E8A-4147-A177-3AD203B41FA5}">
                      <a16:colId xmlns:a16="http://schemas.microsoft.com/office/drawing/2014/main" val="2660437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판례문</a:t>
                      </a:r>
                      <a:r>
                        <a:rPr lang="ko-KR" altLang="en-US" sz="1200" dirty="0"/>
                        <a:t> 조회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및 다운로드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공공포털의</a:t>
                      </a:r>
                      <a:r>
                        <a:rPr lang="ko-KR" altLang="en-US" sz="1200" dirty="0"/>
                        <a:t> 데이터 조회하여 화면에 보여주기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공공포털의</a:t>
                      </a:r>
                      <a:r>
                        <a:rPr lang="ko-KR" altLang="en-US" sz="1200" dirty="0"/>
                        <a:t> 데이터 조회하여 </a:t>
                      </a:r>
                      <a:r>
                        <a:rPr lang="en-US" altLang="ko-KR" sz="1200" dirty="0"/>
                        <a:t>XLSX</a:t>
                      </a:r>
                      <a:r>
                        <a:rPr lang="ko-KR" altLang="en-US" sz="1200" dirty="0"/>
                        <a:t>로 다운로드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판례문</a:t>
                      </a:r>
                      <a:r>
                        <a:rPr lang="ko-KR" altLang="en-US" sz="1200" dirty="0"/>
                        <a:t> 표준 </a:t>
                      </a:r>
                      <a:r>
                        <a:rPr lang="en-US" altLang="ko-KR" sz="1200" dirty="0"/>
                        <a:t>Class </a:t>
                      </a:r>
                      <a:r>
                        <a:rPr lang="ko-KR" altLang="en-US" sz="1200" dirty="0"/>
                        <a:t>정의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협업 개발 환경 구축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AWS infra integration </a:t>
                      </a:r>
                      <a:r>
                        <a:rPr lang="ko-KR" altLang="en-US" sz="1200" dirty="0"/>
                        <a:t>가능 여부 검증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실제 필요한 </a:t>
                      </a:r>
                      <a:r>
                        <a:rPr lang="en-US" altLang="ko-KR" sz="1200" dirty="0"/>
                        <a:t>Needs </a:t>
                      </a:r>
                      <a:r>
                        <a:rPr lang="ko-KR" altLang="en-US" sz="1200" dirty="0"/>
                        <a:t>검증을 위한 순차적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바른생활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요구사항 정의 및 기획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Achim </a:t>
                      </a:r>
                      <a:r>
                        <a:rPr lang="en-US" altLang="ko-KR" sz="1200" dirty="0" err="1"/>
                        <a:t>koh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모델정의 및 기본 </a:t>
                      </a:r>
                      <a:r>
                        <a:rPr lang="en-US" altLang="ko-KR" sz="1200" dirty="0"/>
                        <a:t>MVC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갱신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유지 중인 데이터에 </a:t>
                      </a:r>
                      <a:r>
                        <a:rPr lang="ko-KR" altLang="en-US" sz="1200" dirty="0" err="1"/>
                        <a:t>공공포털의</a:t>
                      </a:r>
                      <a:r>
                        <a:rPr lang="ko-KR" altLang="en-US" sz="1200" dirty="0"/>
                        <a:t> 신규 데이터 추가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수동 작업을 한 데이터가 온전히 유지 될 수 </a:t>
                      </a:r>
                      <a:r>
                        <a:rPr lang="ko-KR" altLang="en-US" sz="1200" dirty="0" err="1"/>
                        <a:t>있도록하여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이후 같은 작업을 다시 하지 않도록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사전 준비함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상세보기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및 편집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 된 사건의 상세 정보 보기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업무환경이나 질병 분류 정보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판결문을 내용을 복사하여 업무환경이나 질병 분류 입력을 쉽게 넣을 수 있도록 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목록보기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정렬 순서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검색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필터링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페이지 처리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데이터를 목적에 맞게 쉽게 볼 수 있도록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330181E-BBDD-47AD-B9B4-CFC59D574DC2}"/>
              </a:ext>
            </a:extLst>
          </p:cNvPr>
          <p:cNvSpPr/>
          <p:nvPr/>
        </p:nvSpPr>
        <p:spPr>
          <a:xfrm>
            <a:off x="6576292" y="528031"/>
            <a:ext cx="4331194" cy="670702"/>
          </a:xfrm>
          <a:prstGeom prst="wedgeRectCallout">
            <a:avLst>
              <a:gd name="adj1" fmla="val 45267"/>
              <a:gd name="adj2" fmla="val 16771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희망하는 일이 있을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담당자에 자기 역할과 이름 입력</a:t>
            </a:r>
            <a:endParaRPr lang="en-US" altLang="ko-KR" sz="1100" dirty="0"/>
          </a:p>
          <a:p>
            <a:r>
              <a:rPr lang="en-US" altLang="ko-KR" sz="1100" dirty="0"/>
              <a:t>List</a:t>
            </a:r>
            <a:r>
              <a:rPr lang="ko-KR" altLang="en-US" sz="1100" dirty="0"/>
              <a:t>에 없지만 도움이 될 것 같은 </a:t>
            </a:r>
            <a:r>
              <a:rPr lang="en-US" altLang="ko-KR" sz="1100" dirty="0"/>
              <a:t>Task</a:t>
            </a:r>
            <a:r>
              <a:rPr lang="ko-KR" altLang="en-US" sz="1100" dirty="0"/>
              <a:t>가 있다면 자유롭게 추가</a:t>
            </a:r>
          </a:p>
        </p:txBody>
      </p:sp>
    </p:spTree>
    <p:extLst>
      <p:ext uri="{BB962C8B-B14F-4D97-AF65-F5344CB8AC3E}">
        <p14:creationId xmlns:p14="http://schemas.microsoft.com/office/powerpoint/2010/main" val="172937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3B2A-798A-4A64-9ACA-7716F204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880D8-5BB9-4A21-B9A8-0E731271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4456"/>
              </p:ext>
            </p:extLst>
          </p:nvPr>
        </p:nvGraphicFramePr>
        <p:xfrm>
          <a:off x="838200" y="1825625"/>
          <a:ext cx="10892245" cy="4531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522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283832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49481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웹 기반의 시스템 개발 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여러 사람들이 참여 할 수 있도록 하고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서비스를 지속적으로 운영하기 위해 관련 된 내용을 정리 해 나갈 문서가 필요하여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문서를 작성함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 err="1"/>
                        <a:t>바른생활</a:t>
                      </a:r>
                      <a:r>
                        <a:rPr lang="ko-KR" altLang="en-US" sz="105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판결문 데이터 모델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/>
                        <a:t>바른생활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판결문 데이터 모델 변수 영문명 확정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질병 분류 국제 코드와 질병명으로 분리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질병 분류 코드 선택 버튼 추가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개발 </a:t>
                      </a:r>
                      <a:r>
                        <a:rPr lang="en-US" altLang="ko-KR" sz="1050" dirty="0"/>
                        <a:t>Task </a:t>
                      </a:r>
                      <a:r>
                        <a:rPr lang="ko-KR" altLang="en-US" sz="1050"/>
                        <a:t>추가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/>
                        <a:t>바른생활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3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3765-67CD-4E48-9E43-5C03FD0C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6C8A5-8345-40E5-8EC1-DB17F811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목적과 배경</a:t>
            </a:r>
            <a:endParaRPr lang="en-US" altLang="ko-KR" sz="2000" dirty="0"/>
          </a:p>
          <a:p>
            <a:r>
              <a:rPr lang="ko-KR" altLang="en-US" sz="2000" dirty="0"/>
              <a:t>참여자</a:t>
            </a:r>
            <a:endParaRPr lang="en-US" altLang="ko-KR" sz="2000" dirty="0"/>
          </a:p>
          <a:p>
            <a:r>
              <a:rPr lang="ko-KR" altLang="en-US" sz="2000" dirty="0"/>
              <a:t>제공하고자 하는 정보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예상되는</a:t>
            </a:r>
            <a:r>
              <a:rPr lang="en-US" altLang="ko-KR" sz="2000" dirty="0"/>
              <a:t>)</a:t>
            </a:r>
            <a:r>
              <a:rPr lang="ko-KR" altLang="en-US" sz="2000" dirty="0"/>
              <a:t>사용자</a:t>
            </a:r>
            <a:endParaRPr lang="en-US" altLang="ko-KR" sz="2000" dirty="0"/>
          </a:p>
          <a:p>
            <a:r>
              <a:rPr lang="ko-KR" altLang="en-US" sz="2000" dirty="0"/>
              <a:t>기능리스트</a:t>
            </a:r>
            <a:endParaRPr lang="en-US" altLang="ko-KR" sz="2000" dirty="0"/>
          </a:p>
          <a:p>
            <a:r>
              <a:rPr lang="ko-KR" altLang="en-US" sz="2000" dirty="0"/>
              <a:t>판결문 데이터 모델</a:t>
            </a:r>
            <a:endParaRPr lang="en-US" altLang="ko-KR" sz="2000" dirty="0"/>
          </a:p>
          <a:p>
            <a:r>
              <a:rPr lang="ko-KR" altLang="en-US" sz="2000" dirty="0"/>
              <a:t>판결문 목록 화면 </a:t>
            </a:r>
            <a:r>
              <a:rPr lang="en-US" altLang="ko-KR" sz="2000" dirty="0"/>
              <a:t>layout</a:t>
            </a:r>
          </a:p>
          <a:p>
            <a:r>
              <a:rPr lang="ko-KR" altLang="en-US" sz="2000" dirty="0"/>
              <a:t>판결문 상세 화면 </a:t>
            </a:r>
            <a:r>
              <a:rPr lang="en-US" altLang="ko-KR" sz="2000" dirty="0"/>
              <a:t>layout</a:t>
            </a:r>
          </a:p>
          <a:p>
            <a:r>
              <a:rPr lang="ko-KR" altLang="en-US" sz="2000" dirty="0"/>
              <a:t>개발 </a:t>
            </a:r>
            <a:r>
              <a:rPr lang="en-US" altLang="ko-KR" sz="2000" dirty="0"/>
              <a:t>Task (</a:t>
            </a:r>
            <a:r>
              <a:rPr lang="ko-KR" altLang="en-US" sz="2000" dirty="0"/>
              <a:t>점진적 구현 순서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5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EAF5-7B2F-4FD3-A0DA-E1A9D22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7A85-C4CD-4E01-9BB6-4988C844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50030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구축 목적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근로자들이 자신에게 발생 할 수 있거나 발생한 산업재해에 대한 정보를 손쉽게 조회하여 올바른 조치를 하는데 도움을 주고자 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Code for Korea </a:t>
            </a:r>
            <a:r>
              <a:rPr lang="ko-KR" altLang="en-US" dirty="0"/>
              <a:t>멤버인 </a:t>
            </a:r>
            <a:r>
              <a:rPr lang="en-US" altLang="ko-KR" dirty="0"/>
              <a:t>@</a:t>
            </a:r>
            <a:r>
              <a:rPr lang="en-US" altLang="ko-KR" dirty="0" err="1"/>
              <a:t>Jinha</a:t>
            </a:r>
            <a:r>
              <a:rPr lang="ko-KR" altLang="en-US" dirty="0" err="1"/>
              <a:t>님께서</a:t>
            </a:r>
            <a:r>
              <a:rPr lang="ko-KR" altLang="en-US" dirty="0"/>
              <a:t> 산업재해와 관련 된 활동을 하고 계신데</a:t>
            </a:r>
            <a:r>
              <a:rPr lang="en-US" altLang="ko-KR" dirty="0"/>
              <a:t>, </a:t>
            </a:r>
            <a:r>
              <a:rPr lang="ko-KR" altLang="en-US" dirty="0"/>
              <a:t>판례 자료의 덤프를 받을 필요가 있어</a:t>
            </a:r>
            <a:r>
              <a:rPr lang="en-US" altLang="ko-KR" dirty="0"/>
              <a:t>, </a:t>
            </a:r>
            <a:r>
              <a:rPr lang="ko-KR" altLang="en-US" dirty="0"/>
              <a:t>이를 함께 처리하기로 하면서 논의가 시작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덤프 자료를 공공</a:t>
            </a:r>
            <a:r>
              <a:rPr lang="en-US" altLang="ko-KR" dirty="0"/>
              <a:t>API</a:t>
            </a:r>
            <a:r>
              <a:rPr lang="ko-KR" altLang="en-US" dirty="0"/>
              <a:t>를 통해 받아 전달했는데</a:t>
            </a:r>
            <a:r>
              <a:rPr lang="en-US" altLang="ko-KR" dirty="0"/>
              <a:t>, </a:t>
            </a:r>
            <a:r>
              <a:rPr lang="ko-KR" altLang="en-US" dirty="0"/>
              <a:t>이 자료의 내용 중 검색에 필요한 컬럼의 항목을 수동으로 하나씩 작성하고 있다는 것을 알게 됨</a:t>
            </a:r>
            <a:r>
              <a:rPr lang="en-US" altLang="ko-KR" dirty="0"/>
              <a:t>.(</a:t>
            </a:r>
            <a:r>
              <a:rPr lang="ko-KR" altLang="en-US" dirty="0"/>
              <a:t>산업재해 자료 만들다가 산업재해 걸릴 판</a:t>
            </a:r>
            <a:r>
              <a:rPr lang="en-US" altLang="ko-KR" dirty="0"/>
              <a:t>…)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이에</a:t>
            </a:r>
            <a:r>
              <a:rPr lang="en-US" altLang="ko-KR" dirty="0"/>
              <a:t>, </a:t>
            </a:r>
            <a:r>
              <a:rPr lang="ko-KR" altLang="en-US" dirty="0"/>
              <a:t>판결문으로부터 필요한 정보를 쉽게 추출하고</a:t>
            </a:r>
            <a:r>
              <a:rPr lang="en-US" altLang="ko-KR" dirty="0"/>
              <a:t>, </a:t>
            </a:r>
            <a:r>
              <a:rPr lang="ko-KR" altLang="en-US" dirty="0"/>
              <a:t>나아가 목적의 실현에 궁극적으로 도움이 될 만한 방법을 논의 해 본 결과</a:t>
            </a:r>
            <a:r>
              <a:rPr lang="en-US" altLang="ko-KR" dirty="0"/>
              <a:t>, </a:t>
            </a:r>
            <a:r>
              <a:rPr lang="ko-KR" altLang="en-US" dirty="0"/>
              <a:t>웹에서 관련 된 기능을 제공하는 것이 </a:t>
            </a:r>
            <a:r>
              <a:rPr lang="ko-KR" altLang="en-US" b="1" u="sng" dirty="0"/>
              <a:t>여러 측면에서 도움</a:t>
            </a:r>
            <a:r>
              <a:rPr lang="ko-KR" altLang="en-US" dirty="0"/>
              <a:t>이 될 것으로 판단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/>
              <a:t>“</a:t>
            </a:r>
            <a:r>
              <a:rPr lang="ko-KR" altLang="en-US" b="1" u="sng" dirty="0"/>
              <a:t>여러 측면에서 도움</a:t>
            </a:r>
            <a:r>
              <a:rPr lang="en-US" altLang="ko-KR" b="1" u="sng" dirty="0"/>
              <a:t>”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필요한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수동 작업이 필요한 항목을 </a:t>
            </a:r>
            <a:r>
              <a:rPr lang="ko-KR" altLang="en-US" dirty="0" err="1">
                <a:sym typeface="Wingdings" panose="05000000000000000000" pitchFamily="2" charset="2"/>
              </a:rPr>
              <a:t>크라우드</a:t>
            </a:r>
            <a:r>
              <a:rPr lang="ko-KR" altLang="en-US" dirty="0">
                <a:sym typeface="Wingdings" panose="05000000000000000000" pitchFamily="2" charset="2"/>
              </a:rPr>
              <a:t> 소싱을 통해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자료를 주기적으로 편리하게 갱신하고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동시에 이미 수동으로 작업한 데이터를 유지하여 재작업을 하지 않도록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서비스 측면의 </a:t>
            </a:r>
            <a:r>
              <a:rPr lang="en-US" altLang="ko-KR" dirty="0">
                <a:sym typeface="Wingdings" panose="05000000000000000000" pitchFamily="2" charset="2"/>
              </a:rPr>
              <a:t>Prototyping</a:t>
            </a:r>
            <a:r>
              <a:rPr lang="ko-KR" altLang="en-US" dirty="0">
                <a:sym typeface="Wingdings" panose="05000000000000000000" pitchFamily="2" charset="2"/>
              </a:rPr>
              <a:t>의 역할도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14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EA47-5548-4964-99F6-78DE1CD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723396-D293-476F-A9E9-0B7CD6CBF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64530"/>
              </p:ext>
            </p:extLst>
          </p:nvPr>
        </p:nvGraphicFramePr>
        <p:xfrm>
          <a:off x="838199" y="1825625"/>
          <a:ext cx="10670177" cy="433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6178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6413863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2730136">
                  <a:extLst>
                    <a:ext uri="{9D8B030D-6E8A-4147-A177-3AD203B41FA5}">
                      <a16:colId xmlns:a16="http://schemas.microsoft.com/office/drawing/2014/main" val="125961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 지식을 바탕으로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시스템이 실현하고자 하는 목적과 이를 위해 시스템이 제공 할 기능을 자세하게 설명한다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en-US" altLang="ko-KR" sz="1200" dirty="0" err="1"/>
                        <a:t>Jinha</a:t>
                      </a:r>
                      <a:r>
                        <a:rPr lang="en-US" altLang="ko-KR" sz="1200" dirty="0"/>
                        <a:t>, @Kim </a:t>
                      </a:r>
                      <a:r>
                        <a:rPr lang="en-US" altLang="ko-KR" sz="1200" dirty="0" err="1"/>
                        <a:t>Hyunjoo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PM(</a:t>
                      </a:r>
                      <a:r>
                        <a:rPr lang="ko-KR" altLang="en-US" sz="1200" dirty="0" err="1"/>
                        <a:t>기타등등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도메인 지식 중심으로 서술 된 내용을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기술적인 용어로 정리하여 개발 자료를 작성한다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기타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역할의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담당 인원이 정해지지 않은 필요한 역할을 수행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ko-KR" altLang="en-US" sz="1200" dirty="0" err="1"/>
                        <a:t>바른생활</a:t>
                      </a:r>
                      <a:r>
                        <a:rPr lang="ko-KR" altLang="en-US" sz="120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이하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도움을 주실 분들이 필요한 역할입니다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.&gt;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Back-End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Django</a:t>
                      </a:r>
                      <a:r>
                        <a:rPr lang="ko-KR" altLang="en-US" sz="1200" dirty="0"/>
                        <a:t>를 기반으로 필요한 웹 로직을 구현함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@achim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koh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@Sungmin Son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Front-End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디자이너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공대생 숙제 같은 느낌을 지워줄 수 있는 감성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 Integration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Code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Korea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AWS</a:t>
                      </a:r>
                      <a:r>
                        <a:rPr lang="ko-KR" altLang="en-US" sz="1200" dirty="0"/>
                        <a:t>에 이식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모두 다 완성 된 후에 이식하지 말고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중간 버전이라도 되면 이식하는 것이 좋을 것 같습니다</a:t>
                      </a:r>
                      <a:r>
                        <a:rPr lang="en-US" altLang="ko-KR" sz="1200" dirty="0"/>
                        <a:t>.  </a:t>
                      </a: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내려받기</a:t>
                      </a:r>
                      <a:r>
                        <a:rPr lang="ko-KR" altLang="en-US" sz="1200" dirty="0"/>
                        <a:t> 기능이라도 되면 유용 할 것 같으니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먼저 제공 가능한 기능을 제공 할 수 있도록 되는 기능 먼저 반영하고자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@Jin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Teayang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(AWS)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7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1465-4A88-42CB-87BA-5683A2D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제공하고자 하는 정보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31C93D6-858F-4773-BA7E-60AD0CF0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477409"/>
              </p:ext>
            </p:extLst>
          </p:nvPr>
        </p:nvGraphicFramePr>
        <p:xfrm>
          <a:off x="838200" y="1825625"/>
          <a:ext cx="10839995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3823">
                  <a:extLst>
                    <a:ext uri="{9D8B030D-6E8A-4147-A177-3AD203B41FA5}">
                      <a16:colId xmlns:a16="http://schemas.microsoft.com/office/drawing/2014/main" val="481871519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1949832058"/>
                    </a:ext>
                  </a:extLst>
                </a:gridCol>
                <a:gridCol w="7485017">
                  <a:extLst>
                    <a:ext uri="{9D8B030D-6E8A-4147-A177-3AD203B41FA5}">
                      <a16:colId xmlns:a16="http://schemas.microsoft.com/office/drawing/2014/main" val="3248534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96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포털에서 제공하는 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linkClick r:id="rId2"/>
                        </a:rPr>
                        <a:t>근로복지공단</a:t>
                      </a:r>
                      <a:r>
                        <a:rPr lang="en-US" altLang="ko-KR" sz="1400" dirty="0">
                          <a:hlinkClick r:id="rId2"/>
                        </a:rPr>
                        <a:t>_</a:t>
                      </a:r>
                      <a:r>
                        <a:rPr lang="ko-KR" altLang="en-US" sz="14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400" dirty="0">
                          <a:hlinkClick r:id="rId2"/>
                        </a:rPr>
                        <a:t>| </a:t>
                      </a:r>
                      <a:r>
                        <a:rPr lang="ko-KR" altLang="en-US" sz="14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400" dirty="0">
                          <a:hlinkClick r:id="rId2"/>
                        </a:rPr>
                        <a:t> </a:t>
                      </a:r>
                      <a:r>
                        <a:rPr lang="en-US" altLang="ko-KR" sz="1400" dirty="0">
                          <a:hlinkClick r:id="rId2"/>
                        </a:rPr>
                        <a:t>(data.go.kr)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사건번호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법원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사건유형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사고질병 구분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821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판결문에서 추출 된 정보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사건과 재심 관계에 있는 사건들의 사건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심까지 확인 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추출 로직 적용 가능함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303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근무내용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업무환경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근로자가 수행한 업무 내용으로써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유사한 근무를 수행하는 사람들이 사건의 질병과 비슷한 증상이 있을 경우 산업 재해의 가능성을 스스로 확인 해 볼 수 있음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관련 정보의 형식이 일정하지 않으므로 자동 추출은 어려움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696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질병으로 해당 사건의 산업재해 재판이 진행되었는지 확인 할 수 있는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0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4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5909-E23E-48B9-978E-8173373B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8A690B6-F1B2-4BD9-A5FF-B9CE9A7DF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65007"/>
              </p:ext>
            </p:extLst>
          </p:nvPr>
        </p:nvGraphicFramePr>
        <p:xfrm>
          <a:off x="838199" y="1825625"/>
          <a:ext cx="10735493" cy="386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172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076961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산업재해 판결문 정보를 조회하고자 하는 사람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계정 없이 사용 할 수 있으면 되기 때문에 시스템에 사용자 등록을 할 필요가 없다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의료분야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의학적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의학적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법률분야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법 관련 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법적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원활한 서비스 운영을 위한 시스템의 유지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개발적인 부분 뿐만 아니라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관련 된 도메인 </a:t>
                      </a:r>
                      <a:r>
                        <a:rPr lang="ko-KR" altLang="en-US" sz="1200" dirty="0" err="1"/>
                        <a:t>전문가로써</a:t>
                      </a:r>
                      <a:r>
                        <a:rPr lang="ko-KR" altLang="en-US" sz="1200" dirty="0"/>
                        <a:t> 서비스 목적에 부합하는 컨텐츠나 시스템의 수정을 진행한다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향후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필요에 따라 역할을 더 세분화 하거나 단순화 할 수 있다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ko-KR" altLang="en-US" sz="1400" b="1" i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8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BF2-38F3-4F8E-A2E7-FF1092D5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리스트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15673D4-2417-45B3-8B1E-53A63DD8C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95298"/>
              </p:ext>
            </p:extLst>
          </p:nvPr>
        </p:nvGraphicFramePr>
        <p:xfrm>
          <a:off x="838199" y="1825625"/>
          <a:ext cx="10670178" cy="441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83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177348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판례 조회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판례 데이터를 다양한 조건을 적용하여 검색 해 볼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 없이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최신 판례 데이터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공공데이터 포털에서 현재 서비스 중이지 않은 새로운 데이터를 받아서 추가한다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지정 된 주기에 자동으로 실행되면 좋을 것 같다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스케쥴러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갱신이나 백업 등 데이터 관리를 주기적으로 자동 처리 하기 위한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사건 정보 편집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권한을 가진 사용자가 개별 사건의 정보를 수정 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현재는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공공데이터에서 내려 받은 데이터 자체는 원본으로써 수정 대상이 아니며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 추출 되지 않는 데이터를 입력하는 것이 주된 목적이다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구축 단계에서는 수동 처리 해야 할 양이 많기 때문에 편의성을 많이 고려해야 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등급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사용자에 따라서 사용 할 수 있는 기능의 제한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좀 더 일반화 해서 이야기 하면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 데이터를 보는 사용자가 가공하여 제공하는 사용자를 구분하는 목적이다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제공 될 정보는 공문서의 정보이거나 도메인 전문 지식을 필요로 하는 정보이므로 정보의 입력과 수정은 제한 된 인원에게만 허용하는 것이 바람직하다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검색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근로자들이 자신과 관련 된 정보를 손쉽게 찾아 볼 수 있는 기능을 제공한다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내보내기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서비스에서 제공하지 못하는 기능들을 다른 시스템이나 </a:t>
                      </a:r>
                      <a:r>
                        <a:rPr lang="en-US" altLang="ko-KR" sz="1200" dirty="0"/>
                        <a:t>application</a:t>
                      </a:r>
                      <a:r>
                        <a:rPr lang="ko-KR" altLang="en-US" sz="1200" dirty="0"/>
                        <a:t>을 활용해서 처리해야 할 수도 있기 때문에</a:t>
                      </a:r>
                      <a:r>
                        <a:rPr lang="en-US" altLang="ko-KR" sz="1200" dirty="0"/>
                        <a:t>, xlsx</a:t>
                      </a:r>
                      <a:r>
                        <a:rPr lang="ko-KR" altLang="en-US" sz="1200" dirty="0"/>
                        <a:t>이나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등 연동 가능한 </a:t>
                      </a:r>
                      <a:r>
                        <a:rPr lang="ko-KR" altLang="en-US" sz="1200" dirty="0" err="1"/>
                        <a:t>포멧으로</a:t>
                      </a:r>
                      <a:r>
                        <a:rPr lang="ko-KR" altLang="en-US" sz="1200" dirty="0"/>
                        <a:t> 내보낸다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내보내기 사양의 관리가 필요하기 전에는 최대한 많이 내보내는 것으로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판례 데이터에 댓글을 남긴다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용도는 좀 더 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F247-789E-4CF5-81C5-E1E64B0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</a:t>
            </a:r>
            <a:r>
              <a:rPr lang="en-US" altLang="ko-KR" dirty="0"/>
              <a:t>(ruling) data model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1DFFF47-A082-4906-9269-8524CFA6E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40968"/>
              </p:ext>
            </p:extLst>
          </p:nvPr>
        </p:nvGraphicFramePr>
        <p:xfrm>
          <a:off x="838200" y="1603556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167013913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19424894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1492659457"/>
                    </a:ext>
                  </a:extLst>
                </a:gridCol>
                <a:gridCol w="3111137">
                  <a:extLst>
                    <a:ext uri="{9D8B030D-6E8A-4147-A177-3AD203B41FA5}">
                      <a16:colId xmlns:a16="http://schemas.microsoft.com/office/drawing/2014/main" val="3172540491"/>
                    </a:ext>
                  </a:extLst>
                </a:gridCol>
              </a:tblGrid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54863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case_number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2008</a:t>
                      </a:r>
                      <a:r>
                        <a:rPr lang="ko-KR" altLang="en-US" sz="1600" dirty="0" err="1"/>
                        <a:t>구합</a:t>
                      </a:r>
                      <a:r>
                        <a:rPr lang="en-US" altLang="ko-KR" sz="1600" dirty="0"/>
                        <a:t>7823</a:t>
                      </a:r>
                      <a:endParaRPr lang="ko-KR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hlinkClick r:id="rId2"/>
                        </a:rPr>
                        <a:t>근로복지공단</a:t>
                      </a:r>
                      <a:r>
                        <a:rPr lang="en-US" altLang="ko-KR" sz="1200" dirty="0">
                          <a:hlinkClick r:id="rId2"/>
                        </a:rPr>
                        <a:t>_</a:t>
                      </a:r>
                      <a:r>
                        <a:rPr lang="ko-KR" altLang="en-US" sz="12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200" dirty="0">
                          <a:hlinkClick r:id="rId2"/>
                        </a:rPr>
                        <a:t>| </a:t>
                      </a:r>
                      <a:r>
                        <a:rPr lang="ko-KR" altLang="en-US" sz="12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200" dirty="0">
                          <a:hlinkClick r:id="rId2"/>
                        </a:rPr>
                        <a:t> </a:t>
                      </a:r>
                      <a:r>
                        <a:rPr lang="en-US" altLang="ko-KR" sz="1200" dirty="0">
                          <a:hlinkClick r:id="rId2"/>
                        </a:rPr>
                        <a:t>(data.go.kr)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court_name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서울행정법원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ruling_type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363188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682761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사고질병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issue_category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업무상사고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43224"/>
                  </a:ext>
                </a:extLst>
              </a:tr>
              <a:tr h="741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ruling_text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TextField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주문</a:t>
                      </a:r>
                    </a:p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이 사건 소를 각하한다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소송비용은 피고가 부담한다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청구취지</a:t>
                      </a:r>
                      <a:r>
                        <a:rPr lang="en-US" altLang="ko-KR" sz="1200" dirty="0"/>
                        <a:t>….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79802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case_title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278817"/>
                  </a:ext>
                </a:extLst>
              </a:tr>
              <a:tr h="41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연관사건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related_case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서울행정법원</a:t>
                      </a:r>
                      <a:r>
                        <a:rPr lang="en-US" altLang="ko-KR" sz="1200" dirty="0"/>
                        <a:t>,2010</a:t>
                      </a:r>
                      <a:r>
                        <a:rPr lang="ko-KR" altLang="en-US" sz="1200" dirty="0"/>
                        <a:t>구단</a:t>
                      </a:r>
                      <a:r>
                        <a:rPr lang="en-US" altLang="ko-KR" sz="1200" dirty="0"/>
                        <a:t>9801,1</a:t>
                      </a:r>
                      <a:r>
                        <a:rPr lang="ko-KR" altLang="en-US" sz="1200" dirty="0"/>
                        <a:t>심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서울고등법원</a:t>
                      </a:r>
                      <a:r>
                        <a:rPr lang="en-US" altLang="ko-KR" sz="1200" dirty="0"/>
                        <a:t>,2011</a:t>
                      </a:r>
                      <a:r>
                        <a:rPr lang="ko-KR" altLang="en-US" sz="1200" dirty="0"/>
                        <a:t>누</a:t>
                      </a:r>
                      <a:r>
                        <a:rPr lang="en-US" altLang="ko-KR" sz="1200" dirty="0"/>
                        <a:t>10036,2</a:t>
                      </a:r>
                      <a:r>
                        <a:rPr lang="ko-KR" altLang="en-US" sz="1200" dirty="0"/>
                        <a:t>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판결문의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연관사건 </a:t>
                      </a:r>
                      <a:r>
                        <a:rPr lang="en-US" altLang="ko-KR" sz="1200" dirty="0"/>
                        <a:t>: ‘ </a:t>
                      </a:r>
                      <a:r>
                        <a:rPr lang="ko-KR" altLang="en-US" sz="1200" dirty="0"/>
                        <a:t>문구와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사이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18715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working_condition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전문가 검토 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82267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질병코드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disease_code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전문가 검토 후 입력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국제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963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질병명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disease_source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전문가 검토 후 입력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일반인이 아는 명칭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4257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C100AB5-CAF1-42CE-BD04-D672AEA7EB8A}"/>
              </a:ext>
            </a:extLst>
          </p:cNvPr>
          <p:cNvSpPr/>
          <p:nvPr/>
        </p:nvSpPr>
        <p:spPr>
          <a:xfrm>
            <a:off x="838199" y="6367427"/>
            <a:ext cx="10670177" cy="46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+. </a:t>
            </a:r>
            <a:r>
              <a:rPr lang="ko-KR" altLang="en-US" sz="1050" dirty="0"/>
              <a:t>댓글 추가 요청이 있었는데</a:t>
            </a:r>
            <a:r>
              <a:rPr lang="en-US" altLang="ko-KR" sz="1050" dirty="0"/>
              <a:t>, </a:t>
            </a:r>
            <a:r>
              <a:rPr lang="ko-KR" altLang="en-US" sz="1050" dirty="0"/>
              <a:t>일반 사용자 코멘트라면 </a:t>
            </a:r>
            <a:r>
              <a:rPr lang="en-US" altLang="ko-KR" sz="1050" dirty="0"/>
              <a:t>DISQUS </a:t>
            </a:r>
            <a:r>
              <a:rPr lang="ko-KR" altLang="en-US" sz="1050" dirty="0" err="1"/>
              <a:t>같은거</a:t>
            </a:r>
            <a:r>
              <a:rPr lang="ko-KR" altLang="en-US" sz="1050" dirty="0"/>
              <a:t> 붙여서 간단히 만들어도 좋을 것 같고</a:t>
            </a:r>
            <a:r>
              <a:rPr lang="en-US" altLang="ko-KR" sz="1050" dirty="0"/>
              <a:t>, </a:t>
            </a:r>
            <a:r>
              <a:rPr lang="ko-KR" altLang="en-US" sz="1050" dirty="0"/>
              <a:t>관리용 댓글이면 내부 데이터로 정의해서 쓰는 것이 좋겠습니다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+. </a:t>
            </a:r>
            <a:r>
              <a:rPr lang="ko-KR" altLang="en-US" sz="1050" dirty="0"/>
              <a:t>전문가 검토 후 입력하는 내용은 검토에 따라 내용이 달라질 수도 있어서 수정 이력을 남기는 것이 좋을지 고려 해 </a:t>
            </a:r>
            <a:r>
              <a:rPr lang="ko-KR" altLang="en-US" sz="1050" dirty="0" err="1"/>
              <a:t>봐야겠습니다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E0664-444C-4A47-A8A1-672ABEBE16F0}"/>
              </a:ext>
            </a:extLst>
          </p:cNvPr>
          <p:cNvSpPr/>
          <p:nvPr/>
        </p:nvSpPr>
        <p:spPr>
          <a:xfrm>
            <a:off x="5329646" y="144519"/>
            <a:ext cx="6753497" cy="462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영문 변수명은 가급적 표준 용어를 지향할 수 있도록 </a:t>
            </a:r>
            <a:r>
              <a:rPr lang="en-US" altLang="ko-KR" sz="1200" dirty="0" err="1"/>
              <a:t>Jinha</a:t>
            </a:r>
            <a:r>
              <a:rPr lang="ko-KR" altLang="en-US" sz="1200" dirty="0"/>
              <a:t>님과 상의하여 정하였습니다</a:t>
            </a:r>
            <a:r>
              <a:rPr lang="en-US" altLang="ko-KR" sz="1200" dirty="0"/>
              <a:t>.(21.5.15)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180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1529</Words>
  <Application>Microsoft Office PowerPoint</Application>
  <PresentationFormat>와이드스크린</PresentationFormat>
  <Paragraphs>281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산업재해 판례 판결문 조회 서비스</vt:lpstr>
      <vt:lpstr>Revision</vt:lpstr>
      <vt:lpstr>목차</vt:lpstr>
      <vt:lpstr>목적과 배경</vt:lpstr>
      <vt:lpstr>참여자</vt:lpstr>
      <vt:lpstr>제공하고자 하는 정보</vt:lpstr>
      <vt:lpstr>(예상되는)사용자</vt:lpstr>
      <vt:lpstr>기능 리스트</vt:lpstr>
      <vt:lpstr>판결문(ruling) data model </vt:lpstr>
      <vt:lpstr>판결문 목록 화면 layout  - /ruling</vt:lpstr>
      <vt:lpstr>판결문 상세 화면 layout  - /ruling/&lt;int:pk&gt;</vt:lpstr>
      <vt:lpstr>개발 Task (점진적 구현 순서)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산업재해 판결문 조회 서비스</dc:title>
  <dc:creator>Wonil Shim</dc:creator>
  <cp:lastModifiedBy>Shim Wonil</cp:lastModifiedBy>
  <cp:revision>35</cp:revision>
  <dcterms:created xsi:type="dcterms:W3CDTF">2021-05-13T10:35:26Z</dcterms:created>
  <dcterms:modified xsi:type="dcterms:W3CDTF">2021-05-15T01:35:13Z</dcterms:modified>
</cp:coreProperties>
</file>