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0C"/>
    <a:srgbClr val="FF1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CD47-4890-4A00-BC61-0A07E6E7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75607"/>
            <a:ext cx="12192000" cy="1655762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24FDB-8E00-4D9E-8726-DF30C8C9F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DE430-7A7A-4807-BE2B-85ADCA87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B3B1B-9A47-4CE5-833E-20E2E4EA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9F4FE-D3AB-48FD-98CC-29A63BEE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tps://codefor.kr/images/e/e9/Codeforkorea_logo_-2_1000px.png">
            <a:extLst>
              <a:ext uri="{FF2B5EF4-FFF2-40B4-BE49-F238E27FC236}">
                <a16:creationId xmlns:a16="http://schemas.microsoft.com/office/drawing/2014/main" id="{E8117B6E-3BEB-42AE-B13A-DE7FEEC28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306871" cy="8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8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94044-E831-4A93-BB17-9AB2A47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0C210-F5C8-44F0-8921-DE3095A9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53DFF-F32E-4264-B185-95B30BB9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70B6B-4B3B-4F22-9944-FC84987E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E9D1C-1777-42A6-98F6-8D641110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4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A184B1-2E8D-40E7-AB03-2FA45CE18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D772A-158A-4E5E-80CD-3896FF79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6EEE5-E033-4C3B-B1A4-88B3D17A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50A21-5C4C-44FD-93B2-536A2953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5C278-9059-415E-98DC-EB9983E3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A50EB-C513-4637-B7D3-1460258F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58818-2887-4D27-8904-C615827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EB717-95EB-4E0C-806A-234C22BE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81D15-9E16-4B1E-A7E5-3FC5AF21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49754-4602-4C77-99B5-7213C597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EFB5B-F77B-44A7-9995-CA348787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6EDBC-7E4D-4AB4-839A-65BD079B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14992-6194-4720-B247-3E1E646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56DD4-D417-4DB7-8C19-6F7B27C2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9CBBB-8D43-46B0-AB82-55141C18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734-9BE9-4CF8-8DB8-A5A77D7D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EE08-88D1-45DE-8A76-738E4BAA2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E7BF94-5653-44F6-8FA0-B30990978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7D415-F1BF-482C-9ED8-285DE224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54645-BF6D-4DC6-8525-67C1B119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BAEF3-B981-4550-9A8B-CC4C074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9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E986-253A-490B-9EEF-C37B011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B8E6-BEA0-4B56-B13B-83C42CA5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743E9-4E82-4F25-9E41-4FE88635E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A691D1-FC13-405F-8313-ADBE01B44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C4266-FF14-40E3-86BB-0F11E487F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1A4E9B-515A-438E-80FF-20FC7CFC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8E8EC-EBDF-4DB6-9183-932C086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B6F058-BFCB-444A-B49E-F65802CE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B3B-3958-4EA3-9084-D4FFAEF0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D542E-6F43-4F51-87B7-69EEA4D5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559CF-3FEA-4931-8E14-1580C8E5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3E3FE-4EEF-4CD5-9623-7AFBBFE2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C5FAE7-AAD9-44CC-865D-89C1BA3F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A4272-08CA-4539-B29A-3A2926D6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FEB4E-3B80-46F1-9138-161263DD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0EC3A-CAD4-45EB-8EDD-1BFF4288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38357-9DA8-4DF0-9E3C-9325D026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FD06A-2130-4981-9C91-53DAACB5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5975E-80BD-466F-819F-E9B0371F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374E0-10A6-41D2-BD40-98D16114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B3F9E-899A-4B61-A27B-9854CD2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C576-B8BB-411D-8059-EAC6B1D8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801E2D-0512-4A98-B937-A26DEDD2C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5FF8D-7F5F-46C3-82D5-60841882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30C41-5182-4111-813D-7F724A79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5B5EE-5A94-48E8-9D3C-6DD4063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C67C0-153A-4E18-A249-DBF0F2CA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45360-09C6-4197-905D-A74412A3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532"/>
            <a:ext cx="12192000" cy="652592"/>
          </a:xfrm>
          <a:prstGeom prst="rect">
            <a:avLst/>
          </a:prstGeom>
          <a:gradFill>
            <a:gsLst>
              <a:gs pos="0">
                <a:srgbClr val="200F0C"/>
              </a:gs>
              <a:gs pos="100000">
                <a:srgbClr val="FF1F32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69177-3D69-4594-94CB-A4C57EAF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BDAB-848C-462C-B611-F16A0C6C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1110E-288F-46C0-8E06-480CFD7E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8C2A0-268A-4A0A-B94E-FC5A699CD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s://codefor.kr/images/e/e9/Codeforkorea_logo_-2_1000px.png">
            <a:extLst>
              <a:ext uri="{FF2B5EF4-FFF2-40B4-BE49-F238E27FC236}">
                <a16:creationId xmlns:a16="http://schemas.microsoft.com/office/drawing/2014/main" id="{69895C40-F371-4ADE-AC82-6EDF9E89B7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306871" cy="8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tcs/dss/selectApiDataDetailView.do?publicDataPk=150418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tcs/dss/selectApiDataDetailView.do?publicDataPk=1504187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D295-E7A9-414A-9B34-B8FD2887F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ko-KR" altLang="en-US"/>
              <a:t>산업재해 판례 판결문 조회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A9443-FA58-4172-AEEF-C46278E50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700"/>
            <a:ext cx="9144000" cy="1054100"/>
          </a:xfrm>
        </p:spPr>
        <p:txBody>
          <a:bodyPr/>
          <a:lstStyle/>
          <a:p>
            <a:r>
              <a:rPr lang="en-US" altLang="ko-KR" dirty="0"/>
              <a:t>Project Code : #p-</a:t>
            </a:r>
            <a:r>
              <a:rPr lang="ko-KR" altLang="en-US" dirty="0"/>
              <a:t>산업재해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5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D3B2A-798A-4A64-9ACA-7716F204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B880D8-5BB9-4A21-B9A8-0E731271D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836132"/>
              </p:ext>
            </p:extLst>
          </p:nvPr>
        </p:nvGraphicFramePr>
        <p:xfrm>
          <a:off x="838200" y="1825625"/>
          <a:ext cx="10892245" cy="449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1522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7283832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1606731">
                  <a:extLst>
                    <a:ext uri="{9D8B030D-6E8A-4147-A177-3AD203B41FA5}">
                      <a16:colId xmlns:a16="http://schemas.microsoft.com/office/drawing/2014/main" val="494818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Editor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웹 기반의 시스템 개발 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여러 사람들이 참여 할 수 있도록 하고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서비스를 지속적으로 운영하기 위해 관련 된 내용을 정리 해 나갈 문서가 필요하여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문서를 작성함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2021-05-13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@</a:t>
                      </a:r>
                      <a:r>
                        <a:rPr lang="ko-KR" altLang="en-US" sz="1050" dirty="0" err="1"/>
                        <a:t>바른생활</a:t>
                      </a:r>
                      <a:r>
                        <a:rPr lang="ko-KR" altLang="en-US" sz="1050" dirty="0"/>
                        <a:t>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판결문 데이터 모델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2021-05-14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@</a:t>
                      </a:r>
                      <a:r>
                        <a:rPr lang="ko-KR" altLang="en-US" sz="1050" dirty="0"/>
                        <a:t>바른생활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3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3765-67CD-4E48-9E43-5C03FD0C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6C8A5-8345-40E5-8EC1-DB17F811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목적과 배경</a:t>
            </a:r>
            <a:endParaRPr lang="en-US" altLang="ko-KR" dirty="0"/>
          </a:p>
          <a:p>
            <a:r>
              <a:rPr lang="ko-KR" altLang="en-US" dirty="0"/>
              <a:t>참여자</a:t>
            </a:r>
            <a:endParaRPr lang="en-US" altLang="ko-KR" dirty="0"/>
          </a:p>
          <a:p>
            <a:r>
              <a:rPr lang="ko-KR" altLang="en-US" dirty="0"/>
              <a:t>제공하고자 하는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예상되는</a:t>
            </a:r>
            <a:r>
              <a:rPr lang="en-US" altLang="ko-KR" dirty="0"/>
              <a:t>)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ko-KR" altLang="en-US" dirty="0"/>
              <a:t>기능리스트</a:t>
            </a:r>
            <a:endParaRPr lang="en-US" altLang="ko-KR" dirty="0"/>
          </a:p>
          <a:p>
            <a:r>
              <a:rPr lang="ko-KR" altLang="en-US" dirty="0"/>
              <a:t>판결문 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30925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EEAF5-7B2F-4FD3-A0DA-E1A9D227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목적과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17A85-C4CD-4E01-9BB6-4988C844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57"/>
            <a:ext cx="10515600" cy="50030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구축 목적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근로자들이 자신에게 발생 할 수 있거나 발생한 산업재해에 대한 정보를 손쉽게 조회하여 올바른 조치를 하는데 도움을 주고자 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배경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Code for Korea </a:t>
            </a:r>
            <a:r>
              <a:rPr lang="ko-KR" altLang="en-US" dirty="0"/>
              <a:t>멤버인 </a:t>
            </a:r>
            <a:r>
              <a:rPr lang="en-US" altLang="ko-KR" dirty="0"/>
              <a:t>@</a:t>
            </a:r>
            <a:r>
              <a:rPr lang="en-US" altLang="ko-KR" dirty="0" err="1"/>
              <a:t>Jinha</a:t>
            </a:r>
            <a:r>
              <a:rPr lang="ko-KR" altLang="en-US" dirty="0" err="1"/>
              <a:t>님께서</a:t>
            </a:r>
            <a:r>
              <a:rPr lang="ko-KR" altLang="en-US" dirty="0"/>
              <a:t> 산업재해와 관련 된 활동을 하고 계신데</a:t>
            </a:r>
            <a:r>
              <a:rPr lang="en-US" altLang="ko-KR" dirty="0"/>
              <a:t>, </a:t>
            </a:r>
            <a:r>
              <a:rPr lang="ko-KR" altLang="en-US" dirty="0"/>
              <a:t>판례 자료의 덤프를 받을 필요가 있어</a:t>
            </a:r>
            <a:r>
              <a:rPr lang="en-US" altLang="ko-KR" dirty="0"/>
              <a:t>, </a:t>
            </a:r>
            <a:r>
              <a:rPr lang="ko-KR" altLang="en-US" dirty="0"/>
              <a:t>이를 함께 처리하기로 하면서 논의가 시작 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덤프 자료를 공공</a:t>
            </a:r>
            <a:r>
              <a:rPr lang="en-US" altLang="ko-KR" dirty="0"/>
              <a:t>API</a:t>
            </a:r>
            <a:r>
              <a:rPr lang="ko-KR" altLang="en-US" dirty="0"/>
              <a:t>를 통해 받아 전달했는데</a:t>
            </a:r>
            <a:r>
              <a:rPr lang="en-US" altLang="ko-KR" dirty="0"/>
              <a:t>, </a:t>
            </a:r>
            <a:r>
              <a:rPr lang="ko-KR" altLang="en-US" dirty="0"/>
              <a:t>이 자료의 내용 중 검색에 필요한 컬럼의 항목을 수동으로 하나씩 작성하고 있다는 것을 알게 됨</a:t>
            </a:r>
            <a:r>
              <a:rPr lang="en-US" altLang="ko-KR" dirty="0"/>
              <a:t>.(</a:t>
            </a:r>
            <a:r>
              <a:rPr lang="ko-KR" altLang="en-US" dirty="0"/>
              <a:t>산업재해 자료 만들다가 산업재해 걸릴 판</a:t>
            </a:r>
            <a:r>
              <a:rPr lang="en-US" altLang="ko-KR" dirty="0"/>
              <a:t>…)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이에</a:t>
            </a:r>
            <a:r>
              <a:rPr lang="en-US" altLang="ko-KR" dirty="0"/>
              <a:t>, </a:t>
            </a:r>
            <a:r>
              <a:rPr lang="ko-KR" altLang="en-US" dirty="0"/>
              <a:t>판결문으로부터 필요한 정보를 쉽게 추출하고</a:t>
            </a:r>
            <a:r>
              <a:rPr lang="en-US" altLang="ko-KR" dirty="0"/>
              <a:t>, </a:t>
            </a:r>
            <a:r>
              <a:rPr lang="ko-KR" altLang="en-US" dirty="0"/>
              <a:t>나아가 목적의 실현에 궁극적으로 도움이 될 만한 방법을 논의 해 본 결과</a:t>
            </a:r>
            <a:r>
              <a:rPr lang="en-US" altLang="ko-KR" dirty="0"/>
              <a:t>, </a:t>
            </a:r>
            <a:r>
              <a:rPr lang="ko-KR" altLang="en-US" dirty="0"/>
              <a:t>웹에서 관련 된 기능을 제공하는 것이 </a:t>
            </a:r>
            <a:r>
              <a:rPr lang="ko-KR" altLang="en-US" b="1" u="sng" dirty="0"/>
              <a:t>여러 측면에서 도움</a:t>
            </a:r>
            <a:r>
              <a:rPr lang="ko-KR" altLang="en-US" dirty="0"/>
              <a:t>이 될 것으로 판단 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/>
              <a:t>“</a:t>
            </a:r>
            <a:r>
              <a:rPr lang="ko-KR" altLang="en-US" b="1" u="sng" dirty="0"/>
              <a:t>여러 측면에서 도움</a:t>
            </a:r>
            <a:r>
              <a:rPr lang="en-US" altLang="ko-KR" b="1" u="sng" dirty="0"/>
              <a:t>”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필요한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수동 작업이 필요한 항목을 </a:t>
            </a:r>
            <a:r>
              <a:rPr lang="ko-KR" altLang="en-US" dirty="0" err="1">
                <a:sym typeface="Wingdings" panose="05000000000000000000" pitchFamily="2" charset="2"/>
              </a:rPr>
              <a:t>크라우드</a:t>
            </a:r>
            <a:r>
              <a:rPr lang="ko-KR" altLang="en-US" dirty="0">
                <a:sym typeface="Wingdings" panose="05000000000000000000" pitchFamily="2" charset="2"/>
              </a:rPr>
              <a:t> 소싱을 통해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자료를 주기적으로 편리하게 갱신하고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동시에 이미 수동으로 작업한 데이터를 유지하여 재작업을 하지 않도록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서비스 측면의 </a:t>
            </a:r>
            <a:r>
              <a:rPr lang="en-US" altLang="ko-KR" dirty="0">
                <a:sym typeface="Wingdings" panose="05000000000000000000" pitchFamily="2" charset="2"/>
              </a:rPr>
              <a:t>Prototyping</a:t>
            </a:r>
            <a:r>
              <a:rPr lang="ko-KR" altLang="en-US" dirty="0">
                <a:sym typeface="Wingdings" panose="05000000000000000000" pitchFamily="2" charset="2"/>
              </a:rPr>
              <a:t>의 역할도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14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EA47-5548-4964-99F6-78DE1CD7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참여자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6723396-D293-476F-A9E9-0B7CD6CBF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23867"/>
              </p:ext>
            </p:extLst>
          </p:nvPr>
        </p:nvGraphicFramePr>
        <p:xfrm>
          <a:off x="838199" y="1825625"/>
          <a:ext cx="10670177" cy="4333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6178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6413863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2730136">
                  <a:extLst>
                    <a:ext uri="{9D8B030D-6E8A-4147-A177-3AD203B41FA5}">
                      <a16:colId xmlns:a16="http://schemas.microsoft.com/office/drawing/2014/main" val="125961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 지식을 바탕으로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시스템이 실현하고자 하는 목적과 이를 위해 시스템이 제공 할 기능을 자세하게 설명한다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</a:t>
                      </a:r>
                      <a:r>
                        <a:rPr lang="en-US" altLang="ko-KR" sz="1200" dirty="0" err="1"/>
                        <a:t>Jinha</a:t>
                      </a:r>
                      <a:r>
                        <a:rPr lang="en-US" altLang="ko-KR" sz="1200" dirty="0"/>
                        <a:t>, @Kim </a:t>
                      </a:r>
                      <a:r>
                        <a:rPr lang="en-US" altLang="ko-KR" sz="1200" dirty="0" err="1"/>
                        <a:t>Hyunjoo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PM(</a:t>
                      </a:r>
                      <a:r>
                        <a:rPr lang="ko-KR" altLang="en-US" sz="1200" dirty="0" err="1"/>
                        <a:t>기타등등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도메인 지식 중심으로 서술 된 내용을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기술적인 용어로 정리하여 개발 자료를 작성한다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기타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역할이 정해지지 않은 필요한 역할을 수행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</a:t>
                      </a:r>
                      <a:r>
                        <a:rPr lang="ko-KR" altLang="en-US" sz="1200" dirty="0" err="1"/>
                        <a:t>바른생활</a:t>
                      </a:r>
                      <a:r>
                        <a:rPr lang="ko-KR" altLang="en-US" sz="1200" dirty="0"/>
                        <a:t>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&lt;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이하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도움을 주실 분들이 필요한 역할입니다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.&gt;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Back-End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Django</a:t>
                      </a:r>
                      <a:r>
                        <a:rPr lang="ko-KR" altLang="en-US" sz="1200" dirty="0"/>
                        <a:t>를 기반으로 필요한 웹 로직을 구현함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Front-End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디자이너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공대생 숙제 같은 느낌을 지워줄 수 있는 감성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 Integration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Code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for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Korea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AWS</a:t>
                      </a:r>
                      <a:r>
                        <a:rPr lang="ko-KR" altLang="en-US" sz="1200" dirty="0"/>
                        <a:t>에 이식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모두 다 완성 된 후에 이식하지 말고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중간 버전이라도 되면 이식하는 것이 좋을 것 같습니다</a:t>
                      </a:r>
                      <a:r>
                        <a:rPr lang="en-US" altLang="ko-KR" sz="1200" dirty="0"/>
                        <a:t>.  </a:t>
                      </a:r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내려받기</a:t>
                      </a:r>
                      <a:r>
                        <a:rPr lang="ko-KR" altLang="en-US" sz="1200" dirty="0"/>
                        <a:t> 기능이라도 되면 유용 할 것 같으니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먼저 제공 가능한 기능을 제공 할 수 있도록 되는 기능 먼저 반영하고자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CBC3E21-39D4-4B64-B7B4-74C215008774}"/>
              </a:ext>
            </a:extLst>
          </p:cNvPr>
          <p:cNvSpPr/>
          <p:nvPr/>
        </p:nvSpPr>
        <p:spPr>
          <a:xfrm>
            <a:off x="838199" y="5876836"/>
            <a:ext cx="10670177" cy="953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제가 잘 하지도 못하는 </a:t>
            </a:r>
            <a:r>
              <a:rPr lang="en-US" altLang="ko-KR" sz="1400" dirty="0"/>
              <a:t>Django</a:t>
            </a:r>
            <a:r>
              <a:rPr lang="ko-KR" altLang="en-US" sz="1400" dirty="0"/>
              <a:t>를 기반으로 하는 이유는</a:t>
            </a:r>
            <a:r>
              <a:rPr lang="en-US" altLang="ko-KR" sz="1400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저는 주로 </a:t>
            </a:r>
            <a:r>
              <a:rPr lang="en-US" altLang="ko-KR" sz="1400" dirty="0"/>
              <a:t>3D Graphics</a:t>
            </a:r>
            <a:r>
              <a:rPr lang="ko-KR" altLang="en-US" sz="1400" dirty="0"/>
              <a:t> 중심의 개발 경력을 가지고 있어서</a:t>
            </a:r>
            <a:r>
              <a:rPr lang="en-US" altLang="ko-KR" sz="1400" dirty="0"/>
              <a:t>, </a:t>
            </a:r>
            <a:r>
              <a:rPr lang="ko-KR" altLang="en-US" sz="1400" dirty="0"/>
              <a:t>웹 관련 개발 경험은 거의 없는 상태입니다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조금 배워서</a:t>
            </a:r>
            <a:r>
              <a:rPr lang="en-US" altLang="ko-KR" sz="1400" dirty="0"/>
              <a:t>, </a:t>
            </a:r>
            <a:r>
              <a:rPr lang="ko-KR" altLang="en-US" sz="1400" dirty="0"/>
              <a:t>그나마 좀 비비적거려 볼 만한 것이 </a:t>
            </a:r>
            <a:r>
              <a:rPr lang="en-US" altLang="ko-KR" sz="1400" dirty="0" err="1"/>
              <a:t>django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많이 쓰이고 있다고 들었습니다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</a:t>
            </a:r>
            <a:r>
              <a:rPr lang="en-US" altLang="ko-KR" sz="1400" dirty="0"/>
              <a:t>, </a:t>
            </a:r>
            <a:r>
              <a:rPr lang="ko-KR" altLang="en-US" sz="1400" dirty="0"/>
              <a:t>선택한 것이고 다른 특별한 이유는 없습니다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037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1465-4A88-42CB-87BA-5683A2D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제공하고자 하는 정보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31C93D6-858F-4773-BA7E-60AD0CF08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477409"/>
              </p:ext>
            </p:extLst>
          </p:nvPr>
        </p:nvGraphicFramePr>
        <p:xfrm>
          <a:off x="838200" y="1825625"/>
          <a:ext cx="10839995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3823">
                  <a:extLst>
                    <a:ext uri="{9D8B030D-6E8A-4147-A177-3AD203B41FA5}">
                      <a16:colId xmlns:a16="http://schemas.microsoft.com/office/drawing/2014/main" val="481871519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1949832058"/>
                    </a:ext>
                  </a:extLst>
                </a:gridCol>
                <a:gridCol w="7485017">
                  <a:extLst>
                    <a:ext uri="{9D8B030D-6E8A-4147-A177-3AD203B41FA5}">
                      <a16:colId xmlns:a16="http://schemas.microsoft.com/office/drawing/2014/main" val="32485341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96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공공데이터 포털에서 제공하는 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linkClick r:id="rId2"/>
                        </a:rPr>
                        <a:t>근로복지공단</a:t>
                      </a:r>
                      <a:r>
                        <a:rPr lang="en-US" altLang="ko-KR" sz="1400" dirty="0">
                          <a:hlinkClick r:id="rId2"/>
                        </a:rPr>
                        <a:t>_</a:t>
                      </a:r>
                      <a:r>
                        <a:rPr lang="ko-KR" altLang="en-US" sz="1400" dirty="0">
                          <a:hlinkClick r:id="rId2"/>
                        </a:rPr>
                        <a:t>산재보험 판례 판결문 조회 서비스 </a:t>
                      </a:r>
                      <a:r>
                        <a:rPr lang="en-US" altLang="ko-KR" sz="1400" dirty="0">
                          <a:hlinkClick r:id="rId2"/>
                        </a:rPr>
                        <a:t>| </a:t>
                      </a:r>
                      <a:r>
                        <a:rPr lang="ko-KR" altLang="en-US" sz="1400" dirty="0" err="1">
                          <a:hlinkClick r:id="rId2"/>
                        </a:rPr>
                        <a:t>공공데이터포털</a:t>
                      </a:r>
                      <a:r>
                        <a:rPr lang="ko-KR" altLang="en-US" sz="1400" dirty="0">
                          <a:hlinkClick r:id="rId2"/>
                        </a:rPr>
                        <a:t> </a:t>
                      </a:r>
                      <a:r>
                        <a:rPr lang="en-US" altLang="ko-KR" sz="1400" dirty="0">
                          <a:hlinkClick r:id="rId2"/>
                        </a:rPr>
                        <a:t>(data.go.kr)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사건번호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법원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판결유형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사건유형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사고질병 구분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판결문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821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판결문에서 추출 된 정보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연관사건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사건과 재심 관계에 있는 사건들의 사건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심까지 확인 됨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추출 로직 적용 가능함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303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근무내용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업무환경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근로자가 수행한 업무 내용으로써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유사한 근무를 수행하는 사람들이 사건의 질병과 비슷한 증상이 있을 경우 산업 재해의 가능성을 스스로 확인 해 볼 수 있음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관련 정보의 형식이 일정하지 않으므로 자동 추출은 어려움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696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질병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질병으로 해당 사건의 산업재해 재판이 진행되었는지 확인 할 수 있는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0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4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5909-E23E-48B9-978E-8173373B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예상되는</a:t>
            </a:r>
            <a:r>
              <a:rPr lang="en-US" altLang="ko-KR" dirty="0"/>
              <a:t>)</a:t>
            </a:r>
            <a:r>
              <a:rPr lang="ko-KR" altLang="en-US" dirty="0"/>
              <a:t>사용자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8A690B6-F1B2-4BD9-A5FF-B9CE9A7DF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465007"/>
              </p:ext>
            </p:extLst>
          </p:nvPr>
        </p:nvGraphicFramePr>
        <p:xfrm>
          <a:off x="838199" y="1825625"/>
          <a:ext cx="10735493" cy="386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1720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7076961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218110038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23409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산업재해 판결문 정보를 조회하고자 하는 사람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계정 없이 사용 할 수 있으면 되기 때문에 시스템에 사용자 등록을 할 필요가 없다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의료분야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의학적 배경 지식을 가진 사람으로써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판결문에 포함 된 의학적 정보를 검토하여 해석하거나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활용 가능한 형태로 가공 혹은 추가적인 정보를 입력한다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법률분야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법 관련  배경 지식을 가진 사람으로써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판결문에 포함 된 법적 정보를 검토하여 해석하거나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활용 가능한 형태로 가공 혹은 추가적인 정보를 입력한다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원활한 서비스 운영을 위한 시스템의 유지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개발적인 부분 뿐만 아니라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관련 된 도메인 </a:t>
                      </a:r>
                      <a:r>
                        <a:rPr lang="ko-KR" altLang="en-US" sz="1200" dirty="0" err="1"/>
                        <a:t>전문가로써</a:t>
                      </a:r>
                      <a:r>
                        <a:rPr lang="ko-KR" altLang="en-US" sz="1200" dirty="0"/>
                        <a:t> 서비스 목적에 부합하는 컨텐츠나 시스템의 수정을 진행한다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… </a:t>
                      </a:r>
                      <a:r>
                        <a:rPr lang="ko-KR" altLang="en-US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향후</a:t>
                      </a:r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필요에 따라 역할을 더 세분화 하거나 단순화 할 수 있다</a:t>
                      </a:r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ko-KR" altLang="en-US" sz="1400" b="1" i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88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2BF2-38F3-4F8E-A2E7-FF1092D5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리스트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15673D4-2417-45B3-8B1E-53A63DD8C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895298"/>
              </p:ext>
            </p:extLst>
          </p:nvPr>
        </p:nvGraphicFramePr>
        <p:xfrm>
          <a:off x="838199" y="1825625"/>
          <a:ext cx="10670178" cy="441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830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8177348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판례 조회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판례 데이터를 다양한 조건을 적용하여 검색 해 볼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 없이 사용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최신 판례 데이터 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공공데이터 포털에서 현재 서비스 중이지 않은 새로운 데이터를 받아서 추가한다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지정 된 주기에 자동으로 실행되면 좋을 것 같다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스케쥴러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갱신이나 백업 등 데이터 관리를 주기적으로 자동 처리 하기 위한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사건 정보 편집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권한을 가진 사용자가 개별 사건의 정보를 수정 할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현재는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공공데이터에서 내려 받은 데이터 자체는 원본으로써 수정 대상이 아니며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자동 추출 되지 않는 데이터를 입력하는 것이 주된 목적이다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초기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구축 단계에서는 수동 처리 해야 할 양이 많기 때문에 편의성을 많이 고려해야 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등급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사용자에 따라서 사용 할 수 있는 기능의 제한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좀 더 일반화 해서 이야기 하면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 데이터를 보는 사용자가 가공하여 제공하는 사용자를 구분하는 목적이다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제공 될 정보는 공문서의 정보이거나 도메인 전문 지식을 필요로 하는 정보이므로 정보의 입력과 수정은 제한 된 인원에게만 허용하는 것이 바람직하다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검색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근로자들이 자신과 관련 된 정보를 손쉽게 찾아 볼 수 있는 기능을 제공한다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내보내기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서비스에서 제공하지 못하는 기능들을 다른 시스템이나 </a:t>
                      </a:r>
                      <a:r>
                        <a:rPr lang="en-US" altLang="ko-KR" sz="1200" dirty="0"/>
                        <a:t>application</a:t>
                      </a:r>
                      <a:r>
                        <a:rPr lang="ko-KR" altLang="en-US" sz="1200" dirty="0"/>
                        <a:t>을 활용해서 처리해야 할 수도 있기 때문에</a:t>
                      </a:r>
                      <a:r>
                        <a:rPr lang="en-US" altLang="ko-KR" sz="1200" dirty="0"/>
                        <a:t>, xlsx</a:t>
                      </a:r>
                      <a:r>
                        <a:rPr lang="ko-KR" altLang="en-US" sz="1200" dirty="0"/>
                        <a:t>이나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등 연동 가능한 </a:t>
                      </a:r>
                      <a:r>
                        <a:rPr lang="ko-KR" altLang="en-US" sz="1200" dirty="0" err="1"/>
                        <a:t>포멧으로</a:t>
                      </a:r>
                      <a:r>
                        <a:rPr lang="ko-KR" altLang="en-US" sz="1200" dirty="0"/>
                        <a:t> 내보낸다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내보내기 사양의 관리가 필요하기 전에는 최대한 많이 내보내는 것으로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 판례 데이터에 댓글을 남긴다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용도는 좀 더 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9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F247-789E-4CF5-81C5-E1E64B0C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판결문</a:t>
            </a:r>
            <a:r>
              <a:rPr lang="en-US" altLang="ko-KR" dirty="0"/>
              <a:t>(ruling) data model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1DFFF47-A082-4906-9269-8524CFA6E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270887"/>
              </p:ext>
            </p:extLst>
          </p:nvPr>
        </p:nvGraphicFramePr>
        <p:xfrm>
          <a:off x="838200" y="1603556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873015861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167013913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19424894"/>
                    </a:ext>
                  </a:extLst>
                </a:gridCol>
                <a:gridCol w="2442754">
                  <a:extLst>
                    <a:ext uri="{9D8B030D-6E8A-4147-A177-3AD203B41FA5}">
                      <a16:colId xmlns:a16="http://schemas.microsoft.com/office/drawing/2014/main" val="1492659457"/>
                    </a:ext>
                  </a:extLst>
                </a:gridCol>
                <a:gridCol w="3111137">
                  <a:extLst>
                    <a:ext uri="{9D8B030D-6E8A-4147-A177-3AD203B41FA5}">
                      <a16:colId xmlns:a16="http://schemas.microsoft.com/office/drawing/2014/main" val="3172540491"/>
                    </a:ext>
                  </a:extLst>
                </a:gridCol>
              </a:tblGrid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54863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case_number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2008</a:t>
                      </a:r>
                      <a:r>
                        <a:rPr lang="ko-KR" altLang="en-US" sz="1600" dirty="0" err="1"/>
                        <a:t>구합</a:t>
                      </a:r>
                      <a:r>
                        <a:rPr lang="en-US" altLang="ko-KR" sz="1600" dirty="0"/>
                        <a:t>7823</a:t>
                      </a:r>
                      <a:endParaRPr lang="ko-KR" altLang="en-US" sz="16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hlinkClick r:id="rId2"/>
                        </a:rPr>
                        <a:t>근로복지공단</a:t>
                      </a:r>
                      <a:r>
                        <a:rPr lang="en-US" altLang="ko-KR" sz="1200" dirty="0">
                          <a:hlinkClick r:id="rId2"/>
                        </a:rPr>
                        <a:t>_</a:t>
                      </a:r>
                      <a:r>
                        <a:rPr lang="ko-KR" altLang="en-US" sz="1200" dirty="0">
                          <a:hlinkClick r:id="rId2"/>
                        </a:rPr>
                        <a:t>산재보험 판례 판결문 조회 서비스 </a:t>
                      </a:r>
                      <a:r>
                        <a:rPr lang="en-US" altLang="ko-KR" sz="1200" dirty="0">
                          <a:hlinkClick r:id="rId2"/>
                        </a:rPr>
                        <a:t>| </a:t>
                      </a:r>
                      <a:r>
                        <a:rPr lang="ko-KR" altLang="en-US" sz="1200" dirty="0" err="1">
                          <a:hlinkClick r:id="rId2"/>
                        </a:rPr>
                        <a:t>공공데이터포털</a:t>
                      </a:r>
                      <a:r>
                        <a:rPr lang="ko-KR" altLang="en-US" sz="1200" dirty="0">
                          <a:hlinkClick r:id="rId2"/>
                        </a:rPr>
                        <a:t> </a:t>
                      </a:r>
                      <a:r>
                        <a:rPr lang="en-US" altLang="ko-KR" sz="1200" dirty="0">
                          <a:hlinkClick r:id="rId2"/>
                        </a:rPr>
                        <a:t>(data.go.kr)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1180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법원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court_name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서울행정법원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39819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ruling_type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363188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사건유형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case_type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장해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682761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사고질병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issue_category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업무상사고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443224"/>
                  </a:ext>
                </a:extLst>
              </a:tr>
              <a:tr h="741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ruling_text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TextField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주문</a:t>
                      </a:r>
                    </a:p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이 사건 소를 각하한다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소송비용은 피고가 부담한다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청구취지</a:t>
                      </a:r>
                      <a:r>
                        <a:rPr lang="en-US" altLang="ko-KR" sz="1200" dirty="0"/>
                        <a:t>….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79802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case_title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278817"/>
                  </a:ext>
                </a:extLst>
              </a:tr>
              <a:tr h="41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연관사건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related_case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서울행정법원</a:t>
                      </a:r>
                      <a:r>
                        <a:rPr lang="en-US" altLang="ko-KR" sz="1200" dirty="0"/>
                        <a:t>,2010</a:t>
                      </a:r>
                      <a:r>
                        <a:rPr lang="ko-KR" altLang="en-US" sz="1200" dirty="0"/>
                        <a:t>구단</a:t>
                      </a:r>
                      <a:r>
                        <a:rPr lang="en-US" altLang="ko-KR" sz="1200" dirty="0"/>
                        <a:t>9801,1</a:t>
                      </a:r>
                      <a:r>
                        <a:rPr lang="ko-KR" altLang="en-US" sz="1200" dirty="0"/>
                        <a:t>심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서울고등법원</a:t>
                      </a:r>
                      <a:r>
                        <a:rPr lang="en-US" altLang="ko-KR" sz="1200" dirty="0"/>
                        <a:t>,2011</a:t>
                      </a:r>
                      <a:r>
                        <a:rPr lang="ko-KR" altLang="en-US" sz="1200" dirty="0"/>
                        <a:t>누</a:t>
                      </a:r>
                      <a:r>
                        <a:rPr lang="en-US" altLang="ko-KR" sz="1200" dirty="0"/>
                        <a:t>10036,2</a:t>
                      </a:r>
                      <a:r>
                        <a:rPr lang="ko-KR" altLang="en-US" sz="1200" dirty="0"/>
                        <a:t>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판결문의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연관사건 </a:t>
                      </a:r>
                      <a:r>
                        <a:rPr lang="en-US" altLang="ko-KR" sz="1200" dirty="0"/>
                        <a:t>: ‘ </a:t>
                      </a:r>
                      <a:r>
                        <a:rPr lang="ko-KR" altLang="en-US" sz="1200" dirty="0"/>
                        <a:t>문구와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사이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718715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working_condition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전문가 검토 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82267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질병분류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disease_type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전문가 검토 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9639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42573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C100AB5-CAF1-42CE-BD04-D672AEA7EB8A}"/>
              </a:ext>
            </a:extLst>
          </p:cNvPr>
          <p:cNvSpPr/>
          <p:nvPr/>
        </p:nvSpPr>
        <p:spPr>
          <a:xfrm>
            <a:off x="838199" y="6367427"/>
            <a:ext cx="10670177" cy="46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+. </a:t>
            </a:r>
            <a:r>
              <a:rPr lang="ko-KR" altLang="en-US" sz="1050" dirty="0"/>
              <a:t>댓글 추가 요청이 있었는데</a:t>
            </a:r>
            <a:r>
              <a:rPr lang="en-US" altLang="ko-KR" sz="1050" dirty="0"/>
              <a:t>, </a:t>
            </a:r>
            <a:r>
              <a:rPr lang="ko-KR" altLang="en-US" sz="1050" dirty="0"/>
              <a:t>일반 사용자 코멘트라면 </a:t>
            </a:r>
            <a:r>
              <a:rPr lang="en-US" altLang="ko-KR" sz="1050" dirty="0"/>
              <a:t>DISQUS </a:t>
            </a:r>
            <a:r>
              <a:rPr lang="ko-KR" altLang="en-US" sz="1050" dirty="0" err="1"/>
              <a:t>같은거</a:t>
            </a:r>
            <a:r>
              <a:rPr lang="ko-KR" altLang="en-US" sz="1050" dirty="0"/>
              <a:t> 붙여서 간단히 만들어도 좋을 것 같고</a:t>
            </a:r>
            <a:r>
              <a:rPr lang="en-US" altLang="ko-KR" sz="1050" dirty="0"/>
              <a:t>, </a:t>
            </a:r>
            <a:r>
              <a:rPr lang="ko-KR" altLang="en-US" sz="1050" dirty="0"/>
              <a:t>관리용 댓글이면 내부 데이터로 정의해서 쓰는 것이 좋겠습니다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+. </a:t>
            </a:r>
            <a:r>
              <a:rPr lang="ko-KR" altLang="en-US" sz="1050" dirty="0"/>
              <a:t>전문가 검토 후 입력하는 내용은 검토에 따라 내용이 달라질 수도 있어서 수정 이력을 남기는 것이 좋을지 고려 해 </a:t>
            </a:r>
            <a:r>
              <a:rPr lang="ko-KR" altLang="en-US" sz="1050" dirty="0" err="1"/>
              <a:t>봐야겠습니다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E0664-444C-4A47-A8A1-672ABEBE16F0}"/>
              </a:ext>
            </a:extLst>
          </p:cNvPr>
          <p:cNvSpPr/>
          <p:nvPr/>
        </p:nvSpPr>
        <p:spPr>
          <a:xfrm>
            <a:off x="3909060" y="201753"/>
            <a:ext cx="7690758" cy="462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Attribute </a:t>
            </a:r>
            <a:r>
              <a:rPr lang="ko-KR" altLang="en-US" sz="1200" dirty="0"/>
              <a:t>영문 표기는 가급적 해당 분야 표준 용어를 쓰는 것이 좋을 것 같습니다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확인 후 적용 할 예정입니다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180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1125</Words>
  <Application>Microsoft Office PowerPoint</Application>
  <PresentationFormat>와이드스크린</PresentationFormat>
  <Paragraphs>179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산업재해 판례 판결문 조회 서비스</vt:lpstr>
      <vt:lpstr>Revision</vt:lpstr>
      <vt:lpstr>목차</vt:lpstr>
      <vt:lpstr>목적과 배경</vt:lpstr>
      <vt:lpstr>참여자</vt:lpstr>
      <vt:lpstr>제공하고자 하는 정보</vt:lpstr>
      <vt:lpstr>(예상되는)사용자</vt:lpstr>
      <vt:lpstr>기능 리스트</vt:lpstr>
      <vt:lpstr>판결문(ruling) data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산업재해 판결문 조회 서비스</dc:title>
  <dc:creator>Wonil Shim</dc:creator>
  <cp:lastModifiedBy>Shim Wonil</cp:lastModifiedBy>
  <cp:revision>21</cp:revision>
  <dcterms:created xsi:type="dcterms:W3CDTF">2021-05-13T10:35:26Z</dcterms:created>
  <dcterms:modified xsi:type="dcterms:W3CDTF">2021-05-14T00:21:22Z</dcterms:modified>
</cp:coreProperties>
</file>