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85CAF9-258F-4C5B-B58A-D954766AFBC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30BB18D-1C55-4893-9637-531436001F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B9566C5-165C-4769-88DD-74FD9992A8B1}"/>
              </a:ext>
            </a:extLst>
          </p:cNvPr>
          <p:cNvSpPr>
            <a:spLocks noGrp="1"/>
          </p:cNvSpPr>
          <p:nvPr>
            <p:ph type="dt" sz="half" idx="10"/>
          </p:nvPr>
        </p:nvSpPr>
        <p:spPr/>
        <p:txBody>
          <a:bodyPr/>
          <a:lstStyle/>
          <a:p>
            <a:fld id="{20A50AA5-138B-4C2A-B24B-D772D7A968E6}" type="datetimeFigureOut">
              <a:rPr lang="fr-FR" smtClean="0"/>
              <a:t>04/03/2021</a:t>
            </a:fld>
            <a:endParaRPr lang="fr-FR"/>
          </a:p>
        </p:txBody>
      </p:sp>
      <p:sp>
        <p:nvSpPr>
          <p:cNvPr id="5" name="Espace réservé du pied de page 4">
            <a:extLst>
              <a:ext uri="{FF2B5EF4-FFF2-40B4-BE49-F238E27FC236}">
                <a16:creationId xmlns:a16="http://schemas.microsoft.com/office/drawing/2014/main" id="{336EED4B-F96F-4BCB-876E-F970D588FB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2B6834-5AE9-41BC-ADEE-0805538A7327}"/>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59338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9E2C3-4BB5-431E-BC25-D5B1FD28815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DD480A9-52E5-4C3C-BA93-A942002D003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EF9033-4F09-48DD-91EA-75DD611E18FC}"/>
              </a:ext>
            </a:extLst>
          </p:cNvPr>
          <p:cNvSpPr>
            <a:spLocks noGrp="1"/>
          </p:cNvSpPr>
          <p:nvPr>
            <p:ph type="dt" sz="half" idx="10"/>
          </p:nvPr>
        </p:nvSpPr>
        <p:spPr/>
        <p:txBody>
          <a:bodyPr/>
          <a:lstStyle/>
          <a:p>
            <a:fld id="{20A50AA5-138B-4C2A-B24B-D772D7A968E6}" type="datetimeFigureOut">
              <a:rPr lang="fr-FR" smtClean="0"/>
              <a:t>04/03/2021</a:t>
            </a:fld>
            <a:endParaRPr lang="fr-FR"/>
          </a:p>
        </p:txBody>
      </p:sp>
      <p:sp>
        <p:nvSpPr>
          <p:cNvPr id="5" name="Espace réservé du pied de page 4">
            <a:extLst>
              <a:ext uri="{FF2B5EF4-FFF2-40B4-BE49-F238E27FC236}">
                <a16:creationId xmlns:a16="http://schemas.microsoft.com/office/drawing/2014/main" id="{18465265-1D9A-448A-A672-D32037E97A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3390D3-9816-4F75-9FB2-74C4D041D02F}"/>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46482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45CB3D-5E44-456D-9395-78C64B68EC2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F2AB842-F90A-4AAD-9265-FA73E2B49B0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7B3B9F-EECF-442B-8907-5DAB08DF4504}"/>
              </a:ext>
            </a:extLst>
          </p:cNvPr>
          <p:cNvSpPr>
            <a:spLocks noGrp="1"/>
          </p:cNvSpPr>
          <p:nvPr>
            <p:ph type="dt" sz="half" idx="10"/>
          </p:nvPr>
        </p:nvSpPr>
        <p:spPr/>
        <p:txBody>
          <a:bodyPr/>
          <a:lstStyle/>
          <a:p>
            <a:fld id="{20A50AA5-138B-4C2A-B24B-D772D7A968E6}" type="datetimeFigureOut">
              <a:rPr lang="fr-FR" smtClean="0"/>
              <a:t>04/03/2021</a:t>
            </a:fld>
            <a:endParaRPr lang="fr-FR"/>
          </a:p>
        </p:txBody>
      </p:sp>
      <p:sp>
        <p:nvSpPr>
          <p:cNvPr id="5" name="Espace réservé du pied de page 4">
            <a:extLst>
              <a:ext uri="{FF2B5EF4-FFF2-40B4-BE49-F238E27FC236}">
                <a16:creationId xmlns:a16="http://schemas.microsoft.com/office/drawing/2014/main" id="{5B0B15E9-FAC3-4728-A6E8-BBCFED856A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155280-20D3-42F0-B864-18B54F5B433F}"/>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373463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46031-3FB7-4BCE-A947-A4A3860CD2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6076D3E-FE32-420A-8CF6-ACB5EE1E882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3F22304-AB64-4B55-BA19-507FA52ED192}"/>
              </a:ext>
            </a:extLst>
          </p:cNvPr>
          <p:cNvSpPr>
            <a:spLocks noGrp="1"/>
          </p:cNvSpPr>
          <p:nvPr>
            <p:ph type="dt" sz="half" idx="10"/>
          </p:nvPr>
        </p:nvSpPr>
        <p:spPr/>
        <p:txBody>
          <a:bodyPr/>
          <a:lstStyle/>
          <a:p>
            <a:fld id="{20A50AA5-138B-4C2A-B24B-D772D7A968E6}" type="datetimeFigureOut">
              <a:rPr lang="fr-FR" smtClean="0"/>
              <a:t>04/03/2021</a:t>
            </a:fld>
            <a:endParaRPr lang="fr-FR"/>
          </a:p>
        </p:txBody>
      </p:sp>
      <p:sp>
        <p:nvSpPr>
          <p:cNvPr id="5" name="Espace réservé du pied de page 4">
            <a:extLst>
              <a:ext uri="{FF2B5EF4-FFF2-40B4-BE49-F238E27FC236}">
                <a16:creationId xmlns:a16="http://schemas.microsoft.com/office/drawing/2014/main" id="{161C5634-2067-4C57-9903-1559C9412AE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A6F7A5-7957-4A08-A827-F910637C93D9}"/>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319738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F1177-D622-49E1-9D63-58B8AF21921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F417378-1661-4B3F-BCAF-4DC504069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29C51B0-86FD-4E83-8912-6236F810150A}"/>
              </a:ext>
            </a:extLst>
          </p:cNvPr>
          <p:cNvSpPr>
            <a:spLocks noGrp="1"/>
          </p:cNvSpPr>
          <p:nvPr>
            <p:ph type="dt" sz="half" idx="10"/>
          </p:nvPr>
        </p:nvSpPr>
        <p:spPr/>
        <p:txBody>
          <a:bodyPr/>
          <a:lstStyle/>
          <a:p>
            <a:fld id="{20A50AA5-138B-4C2A-B24B-D772D7A968E6}" type="datetimeFigureOut">
              <a:rPr lang="fr-FR" smtClean="0"/>
              <a:t>04/03/2021</a:t>
            </a:fld>
            <a:endParaRPr lang="fr-FR"/>
          </a:p>
        </p:txBody>
      </p:sp>
      <p:sp>
        <p:nvSpPr>
          <p:cNvPr id="5" name="Espace réservé du pied de page 4">
            <a:extLst>
              <a:ext uri="{FF2B5EF4-FFF2-40B4-BE49-F238E27FC236}">
                <a16:creationId xmlns:a16="http://schemas.microsoft.com/office/drawing/2014/main" id="{EF422F2F-350C-4906-BF30-74538079A4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E8DC14-705B-4855-AF65-1D8F8B6D1DE2}"/>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181557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B6DFBB-9E64-437A-B355-D9FF8180BE3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87E8FD5-E2F5-4B24-A5A2-E94EF8B7720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37B0893-2942-4E0D-80B6-1911AF17A5B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D95DA58-D171-4EBA-A71E-427A0672987D}"/>
              </a:ext>
            </a:extLst>
          </p:cNvPr>
          <p:cNvSpPr>
            <a:spLocks noGrp="1"/>
          </p:cNvSpPr>
          <p:nvPr>
            <p:ph type="dt" sz="half" idx="10"/>
          </p:nvPr>
        </p:nvSpPr>
        <p:spPr/>
        <p:txBody>
          <a:bodyPr/>
          <a:lstStyle/>
          <a:p>
            <a:fld id="{20A50AA5-138B-4C2A-B24B-D772D7A968E6}" type="datetimeFigureOut">
              <a:rPr lang="fr-FR" smtClean="0"/>
              <a:t>04/03/2021</a:t>
            </a:fld>
            <a:endParaRPr lang="fr-FR"/>
          </a:p>
        </p:txBody>
      </p:sp>
      <p:sp>
        <p:nvSpPr>
          <p:cNvPr id="6" name="Espace réservé du pied de page 5">
            <a:extLst>
              <a:ext uri="{FF2B5EF4-FFF2-40B4-BE49-F238E27FC236}">
                <a16:creationId xmlns:a16="http://schemas.microsoft.com/office/drawing/2014/main" id="{1014ED77-6EAD-4CEB-BA51-9731CBD2DA2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411B13-1356-4B2C-8A27-753A9CC2A73C}"/>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130839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296F54-D549-4D62-97AD-8215F4094EA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E093D3B-DDAC-4C29-9274-6E303F60E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E95D1C3-AF6A-450A-AF9E-28C1A5C4008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7A6E081-D9E6-4D21-950B-B4849A0726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8531386-7BE7-4C3F-8D21-51E0BF0F95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BDBB66B-DB1A-4E0F-B50C-9F822B97F000}"/>
              </a:ext>
            </a:extLst>
          </p:cNvPr>
          <p:cNvSpPr>
            <a:spLocks noGrp="1"/>
          </p:cNvSpPr>
          <p:nvPr>
            <p:ph type="dt" sz="half" idx="10"/>
          </p:nvPr>
        </p:nvSpPr>
        <p:spPr/>
        <p:txBody>
          <a:bodyPr/>
          <a:lstStyle/>
          <a:p>
            <a:fld id="{20A50AA5-138B-4C2A-B24B-D772D7A968E6}" type="datetimeFigureOut">
              <a:rPr lang="fr-FR" smtClean="0"/>
              <a:t>04/03/2021</a:t>
            </a:fld>
            <a:endParaRPr lang="fr-FR"/>
          </a:p>
        </p:txBody>
      </p:sp>
      <p:sp>
        <p:nvSpPr>
          <p:cNvPr id="8" name="Espace réservé du pied de page 7">
            <a:extLst>
              <a:ext uri="{FF2B5EF4-FFF2-40B4-BE49-F238E27FC236}">
                <a16:creationId xmlns:a16="http://schemas.microsoft.com/office/drawing/2014/main" id="{B656F994-4B23-423B-96FF-A8B6E54A5AA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F56BA74-45B5-459E-8990-544EC1EFDB8D}"/>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238736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E913E-8488-45BA-A8A2-F4CBD009D18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E58A3A1-9277-4F57-960D-648E853485B6}"/>
              </a:ext>
            </a:extLst>
          </p:cNvPr>
          <p:cNvSpPr>
            <a:spLocks noGrp="1"/>
          </p:cNvSpPr>
          <p:nvPr>
            <p:ph type="dt" sz="half" idx="10"/>
          </p:nvPr>
        </p:nvSpPr>
        <p:spPr/>
        <p:txBody>
          <a:bodyPr/>
          <a:lstStyle/>
          <a:p>
            <a:fld id="{20A50AA5-138B-4C2A-B24B-D772D7A968E6}" type="datetimeFigureOut">
              <a:rPr lang="fr-FR" smtClean="0"/>
              <a:t>04/03/2021</a:t>
            </a:fld>
            <a:endParaRPr lang="fr-FR"/>
          </a:p>
        </p:txBody>
      </p:sp>
      <p:sp>
        <p:nvSpPr>
          <p:cNvPr id="4" name="Espace réservé du pied de page 3">
            <a:extLst>
              <a:ext uri="{FF2B5EF4-FFF2-40B4-BE49-F238E27FC236}">
                <a16:creationId xmlns:a16="http://schemas.microsoft.com/office/drawing/2014/main" id="{C6BCE794-D2E8-46C4-89AA-88491494EE2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09DF0CB-1543-4AF1-9FB6-A59FEBF287E1}"/>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109918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156E6F4-1DF8-4B08-8BB0-473A2BDFF572}"/>
              </a:ext>
            </a:extLst>
          </p:cNvPr>
          <p:cNvSpPr>
            <a:spLocks noGrp="1"/>
          </p:cNvSpPr>
          <p:nvPr>
            <p:ph type="dt" sz="half" idx="10"/>
          </p:nvPr>
        </p:nvSpPr>
        <p:spPr/>
        <p:txBody>
          <a:bodyPr/>
          <a:lstStyle/>
          <a:p>
            <a:fld id="{20A50AA5-138B-4C2A-B24B-D772D7A968E6}" type="datetimeFigureOut">
              <a:rPr lang="fr-FR" smtClean="0"/>
              <a:t>04/03/2021</a:t>
            </a:fld>
            <a:endParaRPr lang="fr-FR"/>
          </a:p>
        </p:txBody>
      </p:sp>
      <p:sp>
        <p:nvSpPr>
          <p:cNvPr id="3" name="Espace réservé du pied de page 2">
            <a:extLst>
              <a:ext uri="{FF2B5EF4-FFF2-40B4-BE49-F238E27FC236}">
                <a16:creationId xmlns:a16="http://schemas.microsoft.com/office/drawing/2014/main" id="{ABD40B85-C50E-4A4D-96DA-16540845C5E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C5A4D4B-9328-4850-A732-8551B31079B0}"/>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29282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2BCAC6-D833-4201-B617-47B01AEDF4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3A51468-31FA-40F5-9AF6-848A61705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54A44EF-1794-43E5-8F51-FB1DE9638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8ACE89-5D18-48EA-B5CF-8AA733EB19C2}"/>
              </a:ext>
            </a:extLst>
          </p:cNvPr>
          <p:cNvSpPr>
            <a:spLocks noGrp="1"/>
          </p:cNvSpPr>
          <p:nvPr>
            <p:ph type="dt" sz="half" idx="10"/>
          </p:nvPr>
        </p:nvSpPr>
        <p:spPr/>
        <p:txBody>
          <a:bodyPr/>
          <a:lstStyle/>
          <a:p>
            <a:fld id="{20A50AA5-138B-4C2A-B24B-D772D7A968E6}" type="datetimeFigureOut">
              <a:rPr lang="fr-FR" smtClean="0"/>
              <a:t>04/03/2021</a:t>
            </a:fld>
            <a:endParaRPr lang="fr-FR"/>
          </a:p>
        </p:txBody>
      </p:sp>
      <p:sp>
        <p:nvSpPr>
          <p:cNvPr id="6" name="Espace réservé du pied de page 5">
            <a:extLst>
              <a:ext uri="{FF2B5EF4-FFF2-40B4-BE49-F238E27FC236}">
                <a16:creationId xmlns:a16="http://schemas.microsoft.com/office/drawing/2014/main" id="{7D377126-ED26-46FF-AE5B-F04DFF8789C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73704D-A9D5-4D75-A0A9-89D3AAB84255}"/>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222476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233460-FDAF-4AC9-A91D-5B690FFE6F2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9B0A1A5-932C-4827-8127-E4FF4E114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3E83B81-217A-409F-A9AA-9C284D3A9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F3E937A-16CB-4D47-A8D4-66EE0F03F31F}"/>
              </a:ext>
            </a:extLst>
          </p:cNvPr>
          <p:cNvSpPr>
            <a:spLocks noGrp="1"/>
          </p:cNvSpPr>
          <p:nvPr>
            <p:ph type="dt" sz="half" idx="10"/>
          </p:nvPr>
        </p:nvSpPr>
        <p:spPr/>
        <p:txBody>
          <a:bodyPr/>
          <a:lstStyle/>
          <a:p>
            <a:fld id="{20A50AA5-138B-4C2A-B24B-D772D7A968E6}" type="datetimeFigureOut">
              <a:rPr lang="fr-FR" smtClean="0"/>
              <a:t>04/03/2021</a:t>
            </a:fld>
            <a:endParaRPr lang="fr-FR"/>
          </a:p>
        </p:txBody>
      </p:sp>
      <p:sp>
        <p:nvSpPr>
          <p:cNvPr id="6" name="Espace réservé du pied de page 5">
            <a:extLst>
              <a:ext uri="{FF2B5EF4-FFF2-40B4-BE49-F238E27FC236}">
                <a16:creationId xmlns:a16="http://schemas.microsoft.com/office/drawing/2014/main" id="{B4161D59-AB04-4789-85DD-119284627D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445146E-16A3-4096-8CAD-7293C0408187}"/>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406038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52EB800-6C07-438A-A879-C94CC2C2F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8CD742A-BB5C-4A15-AD36-0BEBE07259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E6A7DF4-E31C-480B-BE3C-35F73FADD9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50AA5-138B-4C2A-B24B-D772D7A968E6}" type="datetimeFigureOut">
              <a:rPr lang="fr-FR" smtClean="0"/>
              <a:t>04/03/2021</a:t>
            </a:fld>
            <a:endParaRPr lang="fr-FR"/>
          </a:p>
        </p:txBody>
      </p:sp>
      <p:sp>
        <p:nvSpPr>
          <p:cNvPr id="5" name="Espace réservé du pied de page 4">
            <a:extLst>
              <a:ext uri="{FF2B5EF4-FFF2-40B4-BE49-F238E27FC236}">
                <a16:creationId xmlns:a16="http://schemas.microsoft.com/office/drawing/2014/main" id="{F6821C9A-6A55-404A-B61C-177BEED8F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ED4ED9C-0A3C-4AB7-8846-542867ADF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2D47F-B610-4BBB-8AE5-F669B906079D}" type="slidenum">
              <a:rPr lang="fr-FR" smtClean="0"/>
              <a:t>‹N°›</a:t>
            </a:fld>
            <a:endParaRPr lang="fr-FR"/>
          </a:p>
        </p:txBody>
      </p:sp>
    </p:spTree>
    <p:extLst>
      <p:ext uri="{BB962C8B-B14F-4D97-AF65-F5344CB8AC3E}">
        <p14:creationId xmlns:p14="http://schemas.microsoft.com/office/powerpoint/2010/main" val="2146794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72D0919-F384-4FC5-8691-22FAE1496677}"/>
              </a:ext>
            </a:extLst>
          </p:cNvPr>
          <p:cNvSpPr txBox="1"/>
          <p:nvPr/>
        </p:nvSpPr>
        <p:spPr>
          <a:xfrm>
            <a:off x="3868057" y="280294"/>
            <a:ext cx="4455886" cy="523220"/>
          </a:xfrm>
          <a:prstGeom prst="rect">
            <a:avLst/>
          </a:prstGeom>
          <a:noFill/>
        </p:spPr>
        <p:txBody>
          <a:bodyPr wrap="square" rtlCol="0">
            <a:spAutoFit/>
          </a:bodyPr>
          <a:lstStyle/>
          <a:p>
            <a:pPr algn="ctr"/>
            <a:r>
              <a:rPr lang="fr-FR" sz="2800" dirty="0"/>
              <a:t>ARBORESCENCE</a:t>
            </a:r>
          </a:p>
        </p:txBody>
      </p:sp>
      <p:sp>
        <p:nvSpPr>
          <p:cNvPr id="6" name="ZoneTexte 5">
            <a:extLst>
              <a:ext uri="{FF2B5EF4-FFF2-40B4-BE49-F238E27FC236}">
                <a16:creationId xmlns:a16="http://schemas.microsoft.com/office/drawing/2014/main" id="{104C8673-E288-41DF-AE51-2A72C3ABA3D3}"/>
              </a:ext>
            </a:extLst>
          </p:cNvPr>
          <p:cNvSpPr txBox="1"/>
          <p:nvPr/>
        </p:nvSpPr>
        <p:spPr>
          <a:xfrm>
            <a:off x="4227284" y="1576339"/>
            <a:ext cx="3737429" cy="369332"/>
          </a:xfrm>
          <a:prstGeom prst="rect">
            <a:avLst/>
          </a:prstGeom>
          <a:noFill/>
          <a:ln>
            <a:solidFill>
              <a:schemeClr val="tx1"/>
            </a:solidFill>
          </a:ln>
        </p:spPr>
        <p:txBody>
          <a:bodyPr wrap="square" rtlCol="0">
            <a:spAutoFit/>
          </a:bodyPr>
          <a:lstStyle/>
          <a:p>
            <a:pPr algn="ctr"/>
            <a:r>
              <a:rPr lang="fr-FR" dirty="0"/>
              <a:t>Page accueil responsive</a:t>
            </a:r>
          </a:p>
        </p:txBody>
      </p:sp>
      <p:sp>
        <p:nvSpPr>
          <p:cNvPr id="7" name="ZoneTexte 6">
            <a:extLst>
              <a:ext uri="{FF2B5EF4-FFF2-40B4-BE49-F238E27FC236}">
                <a16:creationId xmlns:a16="http://schemas.microsoft.com/office/drawing/2014/main" id="{33116AA0-F441-4C84-9A16-2CEF437114FE}"/>
              </a:ext>
            </a:extLst>
          </p:cNvPr>
          <p:cNvSpPr txBox="1"/>
          <p:nvPr/>
        </p:nvSpPr>
        <p:spPr>
          <a:xfrm>
            <a:off x="257626" y="2718595"/>
            <a:ext cx="3737429" cy="369332"/>
          </a:xfrm>
          <a:prstGeom prst="rect">
            <a:avLst/>
          </a:prstGeom>
          <a:noFill/>
          <a:ln>
            <a:solidFill>
              <a:schemeClr val="tx1"/>
            </a:solidFill>
          </a:ln>
        </p:spPr>
        <p:txBody>
          <a:bodyPr wrap="square" rtlCol="0">
            <a:spAutoFit/>
          </a:bodyPr>
          <a:lstStyle/>
          <a:p>
            <a:pPr algn="ctr"/>
            <a:r>
              <a:rPr lang="fr-FR" dirty="0"/>
              <a:t>Le numérique en France</a:t>
            </a:r>
          </a:p>
        </p:txBody>
      </p:sp>
      <p:sp>
        <p:nvSpPr>
          <p:cNvPr id="8" name="ZoneTexte 7">
            <a:extLst>
              <a:ext uri="{FF2B5EF4-FFF2-40B4-BE49-F238E27FC236}">
                <a16:creationId xmlns:a16="http://schemas.microsoft.com/office/drawing/2014/main" id="{B40A313E-C77E-4965-991A-9CD610A1A6E0}"/>
              </a:ext>
            </a:extLst>
          </p:cNvPr>
          <p:cNvSpPr txBox="1"/>
          <p:nvPr/>
        </p:nvSpPr>
        <p:spPr>
          <a:xfrm>
            <a:off x="4227285" y="2718496"/>
            <a:ext cx="3737429" cy="369332"/>
          </a:xfrm>
          <a:prstGeom prst="rect">
            <a:avLst/>
          </a:prstGeom>
          <a:noFill/>
          <a:ln>
            <a:solidFill>
              <a:schemeClr val="tx1"/>
            </a:solidFill>
          </a:ln>
        </p:spPr>
        <p:txBody>
          <a:bodyPr wrap="square" rtlCol="0">
            <a:spAutoFit/>
          </a:bodyPr>
          <a:lstStyle/>
          <a:p>
            <a:pPr algn="ctr"/>
            <a:r>
              <a:rPr lang="fr-FR" dirty="0"/>
              <a:t>Recommandation </a:t>
            </a:r>
          </a:p>
        </p:txBody>
      </p:sp>
      <p:sp>
        <p:nvSpPr>
          <p:cNvPr id="9" name="ZoneTexte 8">
            <a:extLst>
              <a:ext uri="{FF2B5EF4-FFF2-40B4-BE49-F238E27FC236}">
                <a16:creationId xmlns:a16="http://schemas.microsoft.com/office/drawing/2014/main" id="{EF3AA7BC-EDB8-405C-A9AF-A343714BFBD5}"/>
              </a:ext>
            </a:extLst>
          </p:cNvPr>
          <p:cNvSpPr txBox="1"/>
          <p:nvPr/>
        </p:nvSpPr>
        <p:spPr>
          <a:xfrm>
            <a:off x="8139214" y="2718496"/>
            <a:ext cx="3737429" cy="369332"/>
          </a:xfrm>
          <a:prstGeom prst="rect">
            <a:avLst/>
          </a:prstGeom>
          <a:noFill/>
          <a:ln>
            <a:solidFill>
              <a:schemeClr val="tx1"/>
            </a:solidFill>
          </a:ln>
        </p:spPr>
        <p:txBody>
          <a:bodyPr wrap="square" rtlCol="0">
            <a:spAutoFit/>
          </a:bodyPr>
          <a:lstStyle/>
          <a:p>
            <a:pPr algn="ctr"/>
            <a:r>
              <a:rPr lang="fr-FR" dirty="0"/>
              <a:t>Formulaire / contact</a:t>
            </a:r>
          </a:p>
        </p:txBody>
      </p:sp>
      <p:sp>
        <p:nvSpPr>
          <p:cNvPr id="10" name="ZoneTexte 9">
            <a:extLst>
              <a:ext uri="{FF2B5EF4-FFF2-40B4-BE49-F238E27FC236}">
                <a16:creationId xmlns:a16="http://schemas.microsoft.com/office/drawing/2014/main" id="{B1793EC9-5AED-4588-AD08-C489EC61DEDB}"/>
              </a:ext>
            </a:extLst>
          </p:cNvPr>
          <p:cNvSpPr txBox="1"/>
          <p:nvPr/>
        </p:nvSpPr>
        <p:spPr>
          <a:xfrm>
            <a:off x="257626" y="4071645"/>
            <a:ext cx="3737429" cy="646331"/>
          </a:xfrm>
          <a:prstGeom prst="rect">
            <a:avLst/>
          </a:prstGeom>
          <a:noFill/>
          <a:ln>
            <a:solidFill>
              <a:schemeClr val="tx1"/>
            </a:solidFill>
          </a:ln>
        </p:spPr>
        <p:txBody>
          <a:bodyPr wrap="square" rtlCol="0">
            <a:spAutoFit/>
          </a:bodyPr>
          <a:lstStyle/>
          <a:p>
            <a:pPr algn="ctr"/>
            <a:r>
              <a:rPr lang="fr-FR" dirty="0"/>
              <a:t>Impacts environnementaux du numérique</a:t>
            </a:r>
          </a:p>
        </p:txBody>
      </p:sp>
      <p:sp>
        <p:nvSpPr>
          <p:cNvPr id="11" name="ZoneTexte 10">
            <a:extLst>
              <a:ext uri="{FF2B5EF4-FFF2-40B4-BE49-F238E27FC236}">
                <a16:creationId xmlns:a16="http://schemas.microsoft.com/office/drawing/2014/main" id="{6790DAE0-0FB9-4601-B5CC-86BEBA1D687D}"/>
              </a:ext>
            </a:extLst>
          </p:cNvPr>
          <p:cNvSpPr txBox="1"/>
          <p:nvPr/>
        </p:nvSpPr>
        <p:spPr>
          <a:xfrm>
            <a:off x="257627" y="5684780"/>
            <a:ext cx="3737429" cy="646331"/>
          </a:xfrm>
          <a:prstGeom prst="rect">
            <a:avLst/>
          </a:prstGeom>
          <a:noFill/>
          <a:ln>
            <a:solidFill>
              <a:schemeClr val="tx1"/>
            </a:solidFill>
          </a:ln>
        </p:spPr>
        <p:txBody>
          <a:bodyPr wrap="square" rtlCol="0">
            <a:spAutoFit/>
          </a:bodyPr>
          <a:lstStyle/>
          <a:p>
            <a:pPr algn="ctr"/>
            <a:r>
              <a:rPr lang="fr-FR" dirty="0"/>
              <a:t>Répartition des impacts environnementaux</a:t>
            </a:r>
          </a:p>
        </p:txBody>
      </p:sp>
      <p:sp>
        <p:nvSpPr>
          <p:cNvPr id="12" name="ZoneTexte 11">
            <a:extLst>
              <a:ext uri="{FF2B5EF4-FFF2-40B4-BE49-F238E27FC236}">
                <a16:creationId xmlns:a16="http://schemas.microsoft.com/office/drawing/2014/main" id="{A926CD58-FFAF-4165-A6E5-B188A0EA3E08}"/>
              </a:ext>
            </a:extLst>
          </p:cNvPr>
          <p:cNvSpPr txBox="1"/>
          <p:nvPr/>
        </p:nvSpPr>
        <p:spPr>
          <a:xfrm>
            <a:off x="8139214" y="4274128"/>
            <a:ext cx="3737429" cy="369332"/>
          </a:xfrm>
          <a:prstGeom prst="rect">
            <a:avLst/>
          </a:prstGeom>
          <a:noFill/>
          <a:ln>
            <a:solidFill>
              <a:schemeClr val="tx1"/>
            </a:solidFill>
          </a:ln>
        </p:spPr>
        <p:txBody>
          <a:bodyPr wrap="square" rtlCol="0">
            <a:spAutoFit/>
          </a:bodyPr>
          <a:lstStyle/>
          <a:p>
            <a:pPr algn="ctr"/>
            <a:r>
              <a:rPr lang="fr-FR" dirty="0"/>
              <a:t>Formulaire</a:t>
            </a:r>
          </a:p>
        </p:txBody>
      </p:sp>
      <p:cxnSp>
        <p:nvCxnSpPr>
          <p:cNvPr id="14" name="Connecteur droit avec flèche 13">
            <a:extLst>
              <a:ext uri="{FF2B5EF4-FFF2-40B4-BE49-F238E27FC236}">
                <a16:creationId xmlns:a16="http://schemas.microsoft.com/office/drawing/2014/main" id="{FBF74E3E-F15E-4E8B-B8CD-B2EB59DDA846}"/>
              </a:ext>
            </a:extLst>
          </p:cNvPr>
          <p:cNvCxnSpPr>
            <a:cxnSpLocks/>
          </p:cNvCxnSpPr>
          <p:nvPr/>
        </p:nvCxnSpPr>
        <p:spPr>
          <a:xfrm flipH="1">
            <a:off x="2126340" y="3129492"/>
            <a:ext cx="1" cy="846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E1045B6B-F7DC-41D1-8732-BAD4FF625A53}"/>
              </a:ext>
            </a:extLst>
          </p:cNvPr>
          <p:cNvCxnSpPr>
            <a:cxnSpLocks/>
          </p:cNvCxnSpPr>
          <p:nvPr/>
        </p:nvCxnSpPr>
        <p:spPr>
          <a:xfrm flipH="1">
            <a:off x="2126339" y="4777996"/>
            <a:ext cx="1" cy="846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4A497A94-FE1D-4841-B01B-1291EAB0B386}"/>
              </a:ext>
            </a:extLst>
          </p:cNvPr>
          <p:cNvCxnSpPr>
            <a:cxnSpLocks/>
          </p:cNvCxnSpPr>
          <p:nvPr/>
        </p:nvCxnSpPr>
        <p:spPr>
          <a:xfrm flipH="1">
            <a:off x="10065658" y="3238736"/>
            <a:ext cx="1" cy="846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BDB175CD-B531-4C0F-918E-6B67358CC2B0}"/>
              </a:ext>
            </a:extLst>
          </p:cNvPr>
          <p:cNvSpPr txBox="1"/>
          <p:nvPr/>
        </p:nvSpPr>
        <p:spPr>
          <a:xfrm>
            <a:off x="8196944" y="5948544"/>
            <a:ext cx="3737429" cy="654294"/>
          </a:xfrm>
          <a:prstGeom prst="rect">
            <a:avLst/>
          </a:prstGeom>
          <a:noFill/>
          <a:ln>
            <a:solidFill>
              <a:schemeClr val="tx1"/>
            </a:solidFill>
          </a:ln>
        </p:spPr>
        <p:txBody>
          <a:bodyPr wrap="square" rtlCol="0">
            <a:spAutoFit/>
          </a:bodyPr>
          <a:lstStyle/>
          <a:p>
            <a:pPr algn="ctr"/>
            <a:r>
              <a:rPr lang="fr-FR" dirty="0"/>
              <a:t>Contact</a:t>
            </a:r>
          </a:p>
        </p:txBody>
      </p:sp>
      <p:cxnSp>
        <p:nvCxnSpPr>
          <p:cNvPr id="18" name="Connecteur droit avec flèche 17">
            <a:extLst>
              <a:ext uri="{FF2B5EF4-FFF2-40B4-BE49-F238E27FC236}">
                <a16:creationId xmlns:a16="http://schemas.microsoft.com/office/drawing/2014/main" id="{5F529179-78DE-4FF0-89F7-9861364F23B4}"/>
              </a:ext>
            </a:extLst>
          </p:cNvPr>
          <p:cNvCxnSpPr>
            <a:cxnSpLocks/>
          </p:cNvCxnSpPr>
          <p:nvPr/>
        </p:nvCxnSpPr>
        <p:spPr>
          <a:xfrm flipH="1">
            <a:off x="10065658" y="4888605"/>
            <a:ext cx="1" cy="846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eur droit avec flèche 18">
            <a:extLst>
              <a:ext uri="{FF2B5EF4-FFF2-40B4-BE49-F238E27FC236}">
                <a16:creationId xmlns:a16="http://schemas.microsoft.com/office/drawing/2014/main" id="{0D9455FB-EE5A-4143-B3E4-A77EECA00BBE}"/>
              </a:ext>
            </a:extLst>
          </p:cNvPr>
          <p:cNvCxnSpPr>
            <a:cxnSpLocks/>
          </p:cNvCxnSpPr>
          <p:nvPr/>
        </p:nvCxnSpPr>
        <p:spPr>
          <a:xfrm flipH="1">
            <a:off x="3278641" y="2163477"/>
            <a:ext cx="438604" cy="264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8DAA2ECB-55FC-421D-8549-36C0ED35387C}"/>
              </a:ext>
            </a:extLst>
          </p:cNvPr>
          <p:cNvSpPr txBox="1"/>
          <p:nvPr/>
        </p:nvSpPr>
        <p:spPr>
          <a:xfrm>
            <a:off x="4227283" y="1228951"/>
            <a:ext cx="1162135" cy="369332"/>
          </a:xfrm>
          <a:prstGeom prst="rect">
            <a:avLst/>
          </a:prstGeom>
          <a:noFill/>
          <a:ln>
            <a:solidFill>
              <a:schemeClr val="tx1"/>
            </a:solidFill>
          </a:ln>
        </p:spPr>
        <p:txBody>
          <a:bodyPr wrap="square" rtlCol="0">
            <a:spAutoFit/>
          </a:bodyPr>
          <a:lstStyle/>
          <a:p>
            <a:pPr algn="ctr"/>
            <a:r>
              <a:rPr lang="fr-FR" dirty="0"/>
              <a:t>logo</a:t>
            </a:r>
          </a:p>
        </p:txBody>
      </p:sp>
      <p:sp>
        <p:nvSpPr>
          <p:cNvPr id="22" name="ZoneTexte 21">
            <a:extLst>
              <a:ext uri="{FF2B5EF4-FFF2-40B4-BE49-F238E27FC236}">
                <a16:creationId xmlns:a16="http://schemas.microsoft.com/office/drawing/2014/main" id="{9EFA2525-F9AB-4342-9D35-41ABC4994978}"/>
              </a:ext>
            </a:extLst>
          </p:cNvPr>
          <p:cNvSpPr txBox="1"/>
          <p:nvPr/>
        </p:nvSpPr>
        <p:spPr>
          <a:xfrm>
            <a:off x="6096000" y="1214436"/>
            <a:ext cx="1868719" cy="369332"/>
          </a:xfrm>
          <a:prstGeom prst="rect">
            <a:avLst/>
          </a:prstGeom>
          <a:noFill/>
          <a:ln>
            <a:solidFill>
              <a:schemeClr val="tx1"/>
            </a:solidFill>
          </a:ln>
        </p:spPr>
        <p:txBody>
          <a:bodyPr wrap="square" rtlCol="0">
            <a:spAutoFit/>
          </a:bodyPr>
          <a:lstStyle/>
          <a:p>
            <a:pPr algn="ctr"/>
            <a:r>
              <a:rPr lang="fr-FR" dirty="0"/>
              <a:t>menu</a:t>
            </a:r>
          </a:p>
        </p:txBody>
      </p:sp>
      <p:sp>
        <p:nvSpPr>
          <p:cNvPr id="23" name="Rectangle 22">
            <a:extLst>
              <a:ext uri="{FF2B5EF4-FFF2-40B4-BE49-F238E27FC236}">
                <a16:creationId xmlns:a16="http://schemas.microsoft.com/office/drawing/2014/main" id="{F299969C-27EC-49FE-A9E6-89B24456311E}"/>
              </a:ext>
            </a:extLst>
          </p:cNvPr>
          <p:cNvSpPr/>
          <p:nvPr/>
        </p:nvSpPr>
        <p:spPr>
          <a:xfrm>
            <a:off x="3995055" y="1083808"/>
            <a:ext cx="4144159" cy="90600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24" name="Connecteur droit avec flèche 23">
            <a:extLst>
              <a:ext uri="{FF2B5EF4-FFF2-40B4-BE49-F238E27FC236}">
                <a16:creationId xmlns:a16="http://schemas.microsoft.com/office/drawing/2014/main" id="{7A9D14E6-5F61-4F8D-A54C-5950D527FC25}"/>
              </a:ext>
            </a:extLst>
          </p:cNvPr>
          <p:cNvCxnSpPr>
            <a:cxnSpLocks/>
          </p:cNvCxnSpPr>
          <p:nvPr/>
        </p:nvCxnSpPr>
        <p:spPr>
          <a:xfrm>
            <a:off x="8323943" y="2163477"/>
            <a:ext cx="312384" cy="309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7361F5D1-B977-4CDC-9BC8-F22D7D1BAAB8}"/>
              </a:ext>
            </a:extLst>
          </p:cNvPr>
          <p:cNvCxnSpPr>
            <a:cxnSpLocks/>
          </p:cNvCxnSpPr>
          <p:nvPr/>
        </p:nvCxnSpPr>
        <p:spPr>
          <a:xfrm>
            <a:off x="6020592" y="2163477"/>
            <a:ext cx="1" cy="447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E3A69D78-1261-4371-AB4C-821287A49B53}"/>
              </a:ext>
            </a:extLst>
          </p:cNvPr>
          <p:cNvSpPr txBox="1"/>
          <p:nvPr/>
        </p:nvSpPr>
        <p:spPr>
          <a:xfrm>
            <a:off x="1243280" y="3387918"/>
            <a:ext cx="1011382" cy="369332"/>
          </a:xfrm>
          <a:prstGeom prst="rect">
            <a:avLst/>
          </a:prstGeom>
          <a:noFill/>
        </p:spPr>
        <p:txBody>
          <a:bodyPr wrap="square" rtlCol="0">
            <a:spAutoFit/>
          </a:bodyPr>
          <a:lstStyle/>
          <a:p>
            <a:r>
              <a:rPr lang="fr-FR" dirty="0"/>
              <a:t>scroll</a:t>
            </a:r>
          </a:p>
        </p:txBody>
      </p:sp>
      <p:sp>
        <p:nvSpPr>
          <p:cNvPr id="29" name="ZoneTexte 28">
            <a:extLst>
              <a:ext uri="{FF2B5EF4-FFF2-40B4-BE49-F238E27FC236}">
                <a16:creationId xmlns:a16="http://schemas.microsoft.com/office/drawing/2014/main" id="{4C5290F3-CE88-403E-9DE1-E305968E7061}"/>
              </a:ext>
            </a:extLst>
          </p:cNvPr>
          <p:cNvSpPr txBox="1"/>
          <p:nvPr/>
        </p:nvSpPr>
        <p:spPr>
          <a:xfrm>
            <a:off x="1243280" y="5038481"/>
            <a:ext cx="1011382" cy="369332"/>
          </a:xfrm>
          <a:prstGeom prst="rect">
            <a:avLst/>
          </a:prstGeom>
          <a:noFill/>
        </p:spPr>
        <p:txBody>
          <a:bodyPr wrap="square" rtlCol="0">
            <a:spAutoFit/>
          </a:bodyPr>
          <a:lstStyle/>
          <a:p>
            <a:r>
              <a:rPr lang="fr-FR" dirty="0"/>
              <a:t>scroll</a:t>
            </a:r>
          </a:p>
        </p:txBody>
      </p:sp>
      <p:sp>
        <p:nvSpPr>
          <p:cNvPr id="30" name="ZoneTexte 29">
            <a:extLst>
              <a:ext uri="{FF2B5EF4-FFF2-40B4-BE49-F238E27FC236}">
                <a16:creationId xmlns:a16="http://schemas.microsoft.com/office/drawing/2014/main" id="{4E4156FF-86D6-4A3D-8EE2-743A8302D111}"/>
              </a:ext>
            </a:extLst>
          </p:cNvPr>
          <p:cNvSpPr txBox="1"/>
          <p:nvPr/>
        </p:nvSpPr>
        <p:spPr>
          <a:xfrm>
            <a:off x="10443029" y="3477452"/>
            <a:ext cx="1011382" cy="369332"/>
          </a:xfrm>
          <a:prstGeom prst="rect">
            <a:avLst/>
          </a:prstGeom>
          <a:noFill/>
        </p:spPr>
        <p:txBody>
          <a:bodyPr wrap="square" rtlCol="0">
            <a:spAutoFit/>
          </a:bodyPr>
          <a:lstStyle/>
          <a:p>
            <a:r>
              <a:rPr lang="fr-FR" dirty="0"/>
              <a:t>scroll</a:t>
            </a:r>
          </a:p>
        </p:txBody>
      </p:sp>
      <p:sp>
        <p:nvSpPr>
          <p:cNvPr id="31" name="ZoneTexte 30">
            <a:extLst>
              <a:ext uri="{FF2B5EF4-FFF2-40B4-BE49-F238E27FC236}">
                <a16:creationId xmlns:a16="http://schemas.microsoft.com/office/drawing/2014/main" id="{6D97ABEF-A733-480B-9CAD-D22D53091131}"/>
              </a:ext>
            </a:extLst>
          </p:cNvPr>
          <p:cNvSpPr txBox="1"/>
          <p:nvPr/>
        </p:nvSpPr>
        <p:spPr>
          <a:xfrm>
            <a:off x="10443029" y="5111336"/>
            <a:ext cx="1011382" cy="369332"/>
          </a:xfrm>
          <a:prstGeom prst="rect">
            <a:avLst/>
          </a:prstGeom>
          <a:noFill/>
        </p:spPr>
        <p:txBody>
          <a:bodyPr wrap="square" rtlCol="0">
            <a:spAutoFit/>
          </a:bodyPr>
          <a:lstStyle/>
          <a:p>
            <a:r>
              <a:rPr lang="fr-FR" dirty="0"/>
              <a:t>scroll</a:t>
            </a:r>
          </a:p>
        </p:txBody>
      </p:sp>
      <p:sp>
        <p:nvSpPr>
          <p:cNvPr id="32" name="Rectangle 31">
            <a:extLst>
              <a:ext uri="{FF2B5EF4-FFF2-40B4-BE49-F238E27FC236}">
                <a16:creationId xmlns:a16="http://schemas.microsoft.com/office/drawing/2014/main" id="{75436111-E46D-49A7-9B02-DE5F016F27FA}"/>
              </a:ext>
            </a:extLst>
          </p:cNvPr>
          <p:cNvSpPr/>
          <p:nvPr/>
        </p:nvSpPr>
        <p:spPr>
          <a:xfrm>
            <a:off x="2967531" y="4427914"/>
            <a:ext cx="1027524" cy="338554"/>
          </a:xfrm>
          <a:prstGeom prst="rect">
            <a:avLst/>
          </a:prstGeom>
          <a:noFill/>
        </p:spPr>
        <p:txBody>
          <a:bodyPr wrap="none" lIns="91440" tIns="45720" rIns="91440" bIns="45720">
            <a:spAutoFit/>
          </a:bodyPr>
          <a:lstStyle/>
          <a:p>
            <a:pPr algn="ctr"/>
            <a:r>
              <a:rPr lang="fr-FR" sz="1600" b="0" cap="none" spc="0" dirty="0">
                <a:ln w="0"/>
                <a:solidFill>
                  <a:srgbClr val="FF0000"/>
                </a:solidFill>
                <a:effectLst>
                  <a:outerShdw blurRad="38100" dist="19050" dir="2700000" algn="tl" rotWithShape="0">
                    <a:schemeClr val="dk1">
                      <a:alpha val="40000"/>
                    </a:schemeClr>
                  </a:outerShdw>
                </a:effectLst>
              </a:rPr>
              <a:t>animation</a:t>
            </a:r>
          </a:p>
        </p:txBody>
      </p:sp>
      <p:sp>
        <p:nvSpPr>
          <p:cNvPr id="33" name="Rectangle 32">
            <a:extLst>
              <a:ext uri="{FF2B5EF4-FFF2-40B4-BE49-F238E27FC236}">
                <a16:creationId xmlns:a16="http://schemas.microsoft.com/office/drawing/2014/main" id="{6F29C140-1A64-4D15-A8A8-4A6C6E6D7444}"/>
              </a:ext>
            </a:extLst>
          </p:cNvPr>
          <p:cNvSpPr/>
          <p:nvPr/>
        </p:nvSpPr>
        <p:spPr>
          <a:xfrm>
            <a:off x="6937189" y="2798144"/>
            <a:ext cx="1027524" cy="338554"/>
          </a:xfrm>
          <a:prstGeom prst="rect">
            <a:avLst/>
          </a:prstGeom>
          <a:noFill/>
        </p:spPr>
        <p:txBody>
          <a:bodyPr wrap="none" lIns="91440" tIns="45720" rIns="91440" bIns="45720">
            <a:spAutoFit/>
          </a:bodyPr>
          <a:lstStyle/>
          <a:p>
            <a:pPr algn="ctr"/>
            <a:r>
              <a:rPr lang="fr-FR" sz="1600" b="0" cap="none" spc="0" dirty="0">
                <a:ln w="0"/>
                <a:solidFill>
                  <a:srgbClr val="FF0000"/>
                </a:solidFill>
                <a:effectLst>
                  <a:outerShdw blurRad="38100" dist="19050" dir="2700000" algn="tl" rotWithShape="0">
                    <a:schemeClr val="dk1">
                      <a:alpha val="40000"/>
                    </a:schemeClr>
                  </a:outerShdw>
                </a:effectLst>
              </a:rPr>
              <a:t>animation</a:t>
            </a:r>
          </a:p>
        </p:txBody>
      </p:sp>
      <p:sp>
        <p:nvSpPr>
          <p:cNvPr id="34" name="Rectangle 33">
            <a:extLst>
              <a:ext uri="{FF2B5EF4-FFF2-40B4-BE49-F238E27FC236}">
                <a16:creationId xmlns:a16="http://schemas.microsoft.com/office/drawing/2014/main" id="{C65BE48D-990F-460F-B893-AE4CA0B7579C}"/>
              </a:ext>
            </a:extLst>
          </p:cNvPr>
          <p:cNvSpPr/>
          <p:nvPr/>
        </p:nvSpPr>
        <p:spPr>
          <a:xfrm>
            <a:off x="7142038" y="1698432"/>
            <a:ext cx="1027524" cy="338554"/>
          </a:xfrm>
          <a:prstGeom prst="rect">
            <a:avLst/>
          </a:prstGeom>
          <a:noFill/>
        </p:spPr>
        <p:txBody>
          <a:bodyPr wrap="none" lIns="91440" tIns="45720" rIns="91440" bIns="45720">
            <a:spAutoFit/>
          </a:bodyPr>
          <a:lstStyle/>
          <a:p>
            <a:pPr algn="ctr"/>
            <a:r>
              <a:rPr lang="fr-FR" sz="1600" b="0" cap="none" spc="0" dirty="0">
                <a:ln w="0"/>
                <a:solidFill>
                  <a:srgbClr val="FF0000"/>
                </a:solidFill>
                <a:effectLst>
                  <a:outerShdw blurRad="38100" dist="19050" dir="2700000" algn="tl" rotWithShape="0">
                    <a:schemeClr val="dk1">
                      <a:alpha val="40000"/>
                    </a:schemeClr>
                  </a:outerShdw>
                </a:effectLst>
              </a:rPr>
              <a:t>animation</a:t>
            </a:r>
          </a:p>
        </p:txBody>
      </p:sp>
      <p:sp>
        <p:nvSpPr>
          <p:cNvPr id="27" name="Sous-titre 26">
            <a:extLst>
              <a:ext uri="{FF2B5EF4-FFF2-40B4-BE49-F238E27FC236}">
                <a16:creationId xmlns:a16="http://schemas.microsoft.com/office/drawing/2014/main" id="{E35B9B41-E903-44EA-BAC9-6C958ECDA4B7}"/>
              </a:ext>
            </a:extLst>
          </p:cNvPr>
          <p:cNvSpPr>
            <a:spLocks noGrp="1"/>
          </p:cNvSpPr>
          <p:nvPr>
            <p:ph type="subTitle" idx="1"/>
          </p:nvPr>
        </p:nvSpPr>
        <p:spPr/>
        <p:txBody>
          <a:bodyPr/>
          <a:lstStyle/>
          <a:p>
            <a:endParaRPr lang="fr-FR"/>
          </a:p>
        </p:txBody>
      </p:sp>
      <p:pic>
        <p:nvPicPr>
          <p:cNvPr id="35" name="Image 34">
            <a:extLst>
              <a:ext uri="{FF2B5EF4-FFF2-40B4-BE49-F238E27FC236}">
                <a16:creationId xmlns:a16="http://schemas.microsoft.com/office/drawing/2014/main" id="{08D124AA-0954-4978-9479-D3DF1F21BD6F}"/>
              </a:ext>
            </a:extLst>
          </p:cNvPr>
          <p:cNvPicPr>
            <a:picLocks noChangeAspect="1"/>
          </p:cNvPicPr>
          <p:nvPr/>
        </p:nvPicPr>
        <p:blipFill>
          <a:blip r:embed="rId2"/>
          <a:stretch>
            <a:fillRect/>
          </a:stretch>
        </p:blipFill>
        <p:spPr>
          <a:xfrm>
            <a:off x="594149" y="11290"/>
            <a:ext cx="2435394" cy="2596185"/>
          </a:xfrm>
          <a:prstGeom prst="rect">
            <a:avLst/>
          </a:prstGeom>
        </p:spPr>
      </p:pic>
    </p:spTree>
    <p:extLst>
      <p:ext uri="{BB962C8B-B14F-4D97-AF65-F5344CB8AC3E}">
        <p14:creationId xmlns:p14="http://schemas.microsoft.com/office/powerpoint/2010/main" val="312919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2"/>
          <a:stretch>
            <a:fillRect/>
          </a:stretch>
        </p:blipFill>
        <p:spPr>
          <a:xfrm>
            <a:off x="2057481" y="928870"/>
            <a:ext cx="408214" cy="244929"/>
          </a:xfrm>
          <a:prstGeom prst="rect">
            <a:avLst/>
          </a:prstGeom>
        </p:spPr>
      </p:pic>
      <p:pic>
        <p:nvPicPr>
          <p:cNvPr id="7" name="Image 6">
            <a:extLst>
              <a:ext uri="{FF2B5EF4-FFF2-40B4-BE49-F238E27FC236}">
                <a16:creationId xmlns:a16="http://schemas.microsoft.com/office/drawing/2014/main" id="{97508640-3021-4591-A2A7-2F7CE316C3D1}"/>
              </a:ext>
            </a:extLst>
          </p:cNvPr>
          <p:cNvPicPr>
            <a:picLocks noChangeAspect="1"/>
          </p:cNvPicPr>
          <p:nvPr/>
        </p:nvPicPr>
        <p:blipFill rotWithShape="1">
          <a:blip r:embed="rId3"/>
          <a:srcRect l="65113" t="58046" r="14773" b="23762"/>
          <a:stretch/>
        </p:blipFill>
        <p:spPr>
          <a:xfrm>
            <a:off x="3097314" y="1216662"/>
            <a:ext cx="8301249" cy="2467733"/>
          </a:xfrm>
          <a:prstGeom prst="rect">
            <a:avLst/>
          </a:prstGeom>
        </p:spPr>
      </p:pic>
      <p:pic>
        <p:nvPicPr>
          <p:cNvPr id="8" name="Image 7">
            <a:extLst>
              <a:ext uri="{FF2B5EF4-FFF2-40B4-BE49-F238E27FC236}">
                <a16:creationId xmlns:a16="http://schemas.microsoft.com/office/drawing/2014/main" id="{7EB9D492-78CC-4DED-BDF9-94812DF209E0}"/>
              </a:ext>
            </a:extLst>
          </p:cNvPr>
          <p:cNvPicPr>
            <a:picLocks noChangeAspect="1"/>
          </p:cNvPicPr>
          <p:nvPr/>
        </p:nvPicPr>
        <p:blipFill rotWithShape="1">
          <a:blip r:embed="rId3"/>
          <a:srcRect l="65113" t="74849" r="14773" b="14907"/>
          <a:stretch/>
        </p:blipFill>
        <p:spPr>
          <a:xfrm>
            <a:off x="280388" y="4050646"/>
            <a:ext cx="8573266" cy="1435114"/>
          </a:xfrm>
          <a:prstGeom prst="rect">
            <a:avLst/>
          </a:prstGeom>
        </p:spPr>
      </p:pic>
    </p:spTree>
    <p:extLst>
      <p:ext uri="{BB962C8B-B14F-4D97-AF65-F5344CB8AC3E}">
        <p14:creationId xmlns:p14="http://schemas.microsoft.com/office/powerpoint/2010/main" val="3559757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2"/>
          <a:stretch>
            <a:fillRect/>
          </a:stretch>
        </p:blipFill>
        <p:spPr>
          <a:xfrm>
            <a:off x="2057481" y="928870"/>
            <a:ext cx="408214" cy="244929"/>
          </a:xfrm>
          <a:prstGeom prst="rect">
            <a:avLst/>
          </a:prstGeom>
        </p:spPr>
      </p:pic>
      <p:sp>
        <p:nvSpPr>
          <p:cNvPr id="9" name="ZoneTexte 8">
            <a:extLst>
              <a:ext uri="{FF2B5EF4-FFF2-40B4-BE49-F238E27FC236}">
                <a16:creationId xmlns:a16="http://schemas.microsoft.com/office/drawing/2014/main" id="{DAFB63FC-6346-431D-BCF6-7754A8F565F3}"/>
              </a:ext>
            </a:extLst>
          </p:cNvPr>
          <p:cNvSpPr txBox="1"/>
          <p:nvPr/>
        </p:nvSpPr>
        <p:spPr>
          <a:xfrm>
            <a:off x="1664194" y="1872626"/>
            <a:ext cx="8863612" cy="3293209"/>
          </a:xfrm>
          <a:prstGeom prst="rect">
            <a:avLst/>
          </a:prstGeom>
          <a:noFill/>
        </p:spPr>
        <p:txBody>
          <a:bodyPr wrap="square">
            <a:spAutoFit/>
          </a:bodyPr>
          <a:lstStyle/>
          <a:p>
            <a:pPr algn="ctr"/>
            <a:r>
              <a:rPr lang="fr-FR" sz="1600" dirty="0"/>
              <a:t>Nous sommes encore très loin du facteur 4 (monde) ou 6 (France) incontournable pour</a:t>
            </a:r>
          </a:p>
          <a:p>
            <a:pPr algn="ctr"/>
            <a:r>
              <a:rPr lang="fr-FR" sz="1600" dirty="0"/>
              <a:t>un développement durable. Les émissions de gaz à effet de serre d’un français, liées à ses</a:t>
            </a:r>
          </a:p>
          <a:p>
            <a:pPr algn="ctr"/>
            <a:r>
              <a:rPr lang="fr-FR" sz="1600" dirty="0"/>
              <a:t>usages numériques, sont de l’ordre de 407 kg équivalent CO2, soit 25 % de son « forfait</a:t>
            </a:r>
          </a:p>
          <a:p>
            <a:pPr algn="ctr"/>
            <a:r>
              <a:rPr lang="fr-FR" sz="1600" dirty="0"/>
              <a:t>GES annuel soutenable » de 1,7 tonne équivalent CO2. C’est évidemment trop.</a:t>
            </a:r>
          </a:p>
          <a:p>
            <a:pPr algn="ctr"/>
            <a:r>
              <a:rPr lang="fr-FR" sz="1600" dirty="0"/>
              <a:t>Au rythme actuel, le numérique – qui dépend directement de ressources abiotiques en</a:t>
            </a:r>
          </a:p>
          <a:p>
            <a:pPr algn="ctr"/>
            <a:r>
              <a:rPr lang="fr-FR" sz="1600" dirty="0"/>
              <a:t>voie d’épuisement – sera considéré comme une ressource critique non renouvelable d’ici</a:t>
            </a:r>
          </a:p>
          <a:p>
            <a:pPr algn="ctr"/>
            <a:r>
              <a:rPr lang="fr-FR" sz="1600" dirty="0"/>
              <a:t>une à deux générations. L’enjeu de la sobriété numérique dépasse donc la réduction des</a:t>
            </a:r>
          </a:p>
          <a:p>
            <a:pPr algn="ctr"/>
            <a:r>
              <a:rPr lang="fr-FR" sz="1600" dirty="0"/>
              <a:t>impacts environnementaux : c’est désormais une question de résilience.</a:t>
            </a:r>
          </a:p>
          <a:p>
            <a:pPr algn="ctr"/>
            <a:r>
              <a:rPr lang="fr-FR" sz="1600" dirty="0"/>
              <a:t>Compte tenu de ces enjeux critiques pour l’humanité, il n’est plus acceptable d’augmenter</a:t>
            </a:r>
          </a:p>
          <a:p>
            <a:pPr algn="ctr"/>
            <a:r>
              <a:rPr lang="fr-FR" sz="1600" dirty="0"/>
              <a:t>volontairement notre empreinte numérique uniquement pour doper l’économie. Car c’est</a:t>
            </a:r>
          </a:p>
          <a:p>
            <a:pPr algn="ctr"/>
            <a:r>
              <a:rPr lang="fr-FR" sz="1600" dirty="0"/>
              <a:t>finalement la raison principale de la croissance effrénée des impacts du numérique.</a:t>
            </a:r>
          </a:p>
          <a:p>
            <a:pPr algn="ctr"/>
            <a:r>
              <a:rPr lang="fr-FR" sz="1600" dirty="0"/>
              <a:t>Nous devons changer de « braquet » et de modèle pour basculer aussi vite que possible</a:t>
            </a:r>
          </a:p>
          <a:p>
            <a:pPr algn="ctr"/>
            <a:r>
              <a:rPr lang="fr-FR" sz="1600" dirty="0"/>
              <a:t>vers une sobriété de nos usages numériques, mais aussi des technologies elles-mêmes. </a:t>
            </a:r>
          </a:p>
        </p:txBody>
      </p:sp>
      <p:pic>
        <p:nvPicPr>
          <p:cNvPr id="3" name="Image 2">
            <a:extLst>
              <a:ext uri="{FF2B5EF4-FFF2-40B4-BE49-F238E27FC236}">
                <a16:creationId xmlns:a16="http://schemas.microsoft.com/office/drawing/2014/main" id="{17B48344-5102-495A-8520-2D600D8DA454}"/>
              </a:ext>
            </a:extLst>
          </p:cNvPr>
          <p:cNvPicPr>
            <a:picLocks noChangeAspect="1"/>
          </p:cNvPicPr>
          <p:nvPr/>
        </p:nvPicPr>
        <p:blipFill>
          <a:blip r:embed="rId3"/>
          <a:stretch>
            <a:fillRect/>
          </a:stretch>
        </p:blipFill>
        <p:spPr>
          <a:xfrm>
            <a:off x="4010451" y="673884"/>
            <a:ext cx="3755461" cy="499915"/>
          </a:xfrm>
          <a:prstGeom prst="rect">
            <a:avLst/>
          </a:prstGeom>
        </p:spPr>
      </p:pic>
    </p:spTree>
    <p:extLst>
      <p:ext uri="{BB962C8B-B14F-4D97-AF65-F5344CB8AC3E}">
        <p14:creationId xmlns:p14="http://schemas.microsoft.com/office/powerpoint/2010/main" val="223071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2"/>
          <a:stretch>
            <a:fillRect/>
          </a:stretch>
        </p:blipFill>
        <p:spPr>
          <a:xfrm>
            <a:off x="2057481" y="928870"/>
            <a:ext cx="408214" cy="244929"/>
          </a:xfrm>
          <a:prstGeom prst="rect">
            <a:avLst/>
          </a:prstGeom>
        </p:spPr>
      </p:pic>
      <p:pic>
        <p:nvPicPr>
          <p:cNvPr id="2" name="Image 1">
            <a:extLst>
              <a:ext uri="{FF2B5EF4-FFF2-40B4-BE49-F238E27FC236}">
                <a16:creationId xmlns:a16="http://schemas.microsoft.com/office/drawing/2014/main" id="{247077FB-21EC-418A-AC10-338950D3E6B5}"/>
              </a:ext>
            </a:extLst>
          </p:cNvPr>
          <p:cNvPicPr>
            <a:picLocks noChangeAspect="1"/>
          </p:cNvPicPr>
          <p:nvPr/>
        </p:nvPicPr>
        <p:blipFill>
          <a:blip r:embed="rId3"/>
          <a:stretch>
            <a:fillRect/>
          </a:stretch>
        </p:blipFill>
        <p:spPr>
          <a:xfrm>
            <a:off x="3930371" y="716747"/>
            <a:ext cx="3749365" cy="499915"/>
          </a:xfrm>
          <a:prstGeom prst="rect">
            <a:avLst/>
          </a:prstGeom>
        </p:spPr>
      </p:pic>
    </p:spTree>
    <p:extLst>
      <p:ext uri="{BB962C8B-B14F-4D97-AF65-F5344CB8AC3E}">
        <p14:creationId xmlns:p14="http://schemas.microsoft.com/office/powerpoint/2010/main" val="419661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54FC172-5165-44D7-B41D-7D28FA40C9BC}"/>
              </a:ext>
            </a:extLst>
          </p:cNvPr>
          <p:cNvSpPr txBox="1"/>
          <p:nvPr/>
        </p:nvSpPr>
        <p:spPr>
          <a:xfrm>
            <a:off x="3875313" y="557312"/>
            <a:ext cx="3737429" cy="369332"/>
          </a:xfrm>
          <a:prstGeom prst="rect">
            <a:avLst/>
          </a:prstGeom>
          <a:noFill/>
          <a:ln>
            <a:solidFill>
              <a:schemeClr val="tx1"/>
            </a:solidFill>
          </a:ln>
        </p:spPr>
        <p:txBody>
          <a:bodyPr wrap="square" rtlCol="0">
            <a:spAutoFit/>
          </a:bodyPr>
          <a:lstStyle/>
          <a:p>
            <a:pPr algn="ctr"/>
            <a:r>
              <a:rPr lang="fr-FR" dirty="0"/>
              <a:t>Le numérique en France</a:t>
            </a:r>
          </a:p>
        </p:txBody>
      </p:sp>
      <p:pic>
        <p:nvPicPr>
          <p:cNvPr id="9" name="Image 8">
            <a:extLst>
              <a:ext uri="{FF2B5EF4-FFF2-40B4-BE49-F238E27FC236}">
                <a16:creationId xmlns:a16="http://schemas.microsoft.com/office/drawing/2014/main" id="{CF517E74-AF79-4B67-A453-015DF4D699CF}"/>
              </a:ext>
            </a:extLst>
          </p:cNvPr>
          <p:cNvPicPr>
            <a:picLocks noChangeAspect="1"/>
          </p:cNvPicPr>
          <p:nvPr/>
        </p:nvPicPr>
        <p:blipFill>
          <a:blip r:embed="rId2"/>
          <a:stretch>
            <a:fillRect/>
          </a:stretch>
        </p:blipFill>
        <p:spPr>
          <a:xfrm>
            <a:off x="227199" y="1429034"/>
            <a:ext cx="5553850" cy="1152686"/>
          </a:xfrm>
          <a:prstGeom prst="rect">
            <a:avLst/>
          </a:prstGeom>
        </p:spPr>
      </p:pic>
      <p:sp>
        <p:nvSpPr>
          <p:cNvPr id="11" name="ZoneTexte 10">
            <a:extLst>
              <a:ext uri="{FF2B5EF4-FFF2-40B4-BE49-F238E27FC236}">
                <a16:creationId xmlns:a16="http://schemas.microsoft.com/office/drawing/2014/main" id="{67B814A4-06E8-466D-A368-EBC5DE2CD34E}"/>
              </a:ext>
            </a:extLst>
          </p:cNvPr>
          <p:cNvSpPr txBox="1"/>
          <p:nvPr/>
        </p:nvSpPr>
        <p:spPr>
          <a:xfrm>
            <a:off x="5931220" y="1383460"/>
            <a:ext cx="6096000" cy="923330"/>
          </a:xfrm>
          <a:prstGeom prst="rect">
            <a:avLst/>
          </a:prstGeom>
          <a:noFill/>
        </p:spPr>
        <p:txBody>
          <a:bodyPr wrap="square">
            <a:spAutoFit/>
          </a:bodyPr>
          <a:lstStyle/>
          <a:p>
            <a:r>
              <a:rPr lang="fr-FR" dirty="0"/>
              <a:t>En 2020, l’univers numérique français est constitué d’environ : 631 millions d’équipements ; utilisés par 58 millions de personnes ; soit environ 11 équipements par utilisateur. </a:t>
            </a:r>
          </a:p>
        </p:txBody>
      </p:sp>
      <p:sp>
        <p:nvSpPr>
          <p:cNvPr id="13" name="ZoneTexte 12">
            <a:extLst>
              <a:ext uri="{FF2B5EF4-FFF2-40B4-BE49-F238E27FC236}">
                <a16:creationId xmlns:a16="http://schemas.microsoft.com/office/drawing/2014/main" id="{57B2FB24-DB23-4116-AE25-D2C91A63EF14}"/>
              </a:ext>
            </a:extLst>
          </p:cNvPr>
          <p:cNvSpPr txBox="1"/>
          <p:nvPr/>
        </p:nvSpPr>
        <p:spPr>
          <a:xfrm>
            <a:off x="1194954" y="3084110"/>
            <a:ext cx="9802091" cy="646331"/>
          </a:xfrm>
          <a:prstGeom prst="rect">
            <a:avLst/>
          </a:prstGeom>
          <a:noFill/>
        </p:spPr>
        <p:txBody>
          <a:bodyPr wrap="square">
            <a:spAutoFit/>
          </a:bodyPr>
          <a:lstStyle/>
          <a:p>
            <a:pPr algn="ctr"/>
            <a:r>
              <a:rPr lang="fr-FR" dirty="0"/>
              <a:t>À titre de comparaison, le nombre moyen d’appareils numériques par utilisateur, en incluant les objets connectés, en moyenne mondiale la même année, est de 8. </a:t>
            </a:r>
          </a:p>
        </p:txBody>
      </p:sp>
      <p:sp>
        <p:nvSpPr>
          <p:cNvPr id="15" name="ZoneTexte 14">
            <a:extLst>
              <a:ext uri="{FF2B5EF4-FFF2-40B4-BE49-F238E27FC236}">
                <a16:creationId xmlns:a16="http://schemas.microsoft.com/office/drawing/2014/main" id="{869D0C89-62E8-4C6D-AC0C-25214FD8A15D}"/>
              </a:ext>
            </a:extLst>
          </p:cNvPr>
          <p:cNvSpPr txBox="1"/>
          <p:nvPr/>
        </p:nvSpPr>
        <p:spPr>
          <a:xfrm>
            <a:off x="372251" y="4456469"/>
            <a:ext cx="6096000" cy="1477328"/>
          </a:xfrm>
          <a:prstGeom prst="rect">
            <a:avLst/>
          </a:prstGeom>
          <a:noFill/>
        </p:spPr>
        <p:txBody>
          <a:bodyPr wrap="square">
            <a:spAutoFit/>
          </a:bodyPr>
          <a:lstStyle/>
          <a:p>
            <a:r>
              <a:rPr lang="fr-FR" dirty="0"/>
              <a:t>Pratiquement tous les Français de plus de 12 ans sont désormais des utilisateurs du numérique. Cela explique le taux d’équipement par personne relativement faible. Si on retire les jeunes de moins de 15 ans et les seniors de plus de 70 ans, le taux d’équipements monte à 15 appareils par utilisateur.</a:t>
            </a:r>
          </a:p>
        </p:txBody>
      </p:sp>
      <p:pic>
        <p:nvPicPr>
          <p:cNvPr id="17" name="Image 16">
            <a:extLst>
              <a:ext uri="{FF2B5EF4-FFF2-40B4-BE49-F238E27FC236}">
                <a16:creationId xmlns:a16="http://schemas.microsoft.com/office/drawing/2014/main" id="{1026113E-BEBB-4997-A073-D722F85B614C}"/>
              </a:ext>
            </a:extLst>
          </p:cNvPr>
          <p:cNvPicPr>
            <a:picLocks noChangeAspect="1"/>
          </p:cNvPicPr>
          <p:nvPr/>
        </p:nvPicPr>
        <p:blipFill rotWithShape="1">
          <a:blip r:embed="rId3"/>
          <a:srcRect l="66023" t="55359" r="15909" b="33352"/>
          <a:stretch/>
        </p:blipFill>
        <p:spPr>
          <a:xfrm>
            <a:off x="6468251" y="4529742"/>
            <a:ext cx="5558969" cy="1141545"/>
          </a:xfrm>
          <a:prstGeom prst="rect">
            <a:avLst/>
          </a:prstGeom>
        </p:spPr>
      </p:pic>
      <p:pic>
        <p:nvPicPr>
          <p:cNvPr id="12" name="Image 11">
            <a:extLst>
              <a:ext uri="{FF2B5EF4-FFF2-40B4-BE49-F238E27FC236}">
                <a16:creationId xmlns:a16="http://schemas.microsoft.com/office/drawing/2014/main" id="{B9C2CC2F-082A-4F75-B498-18023D892D35}"/>
              </a:ext>
            </a:extLst>
          </p:cNvPr>
          <p:cNvPicPr>
            <a:picLocks noChangeAspect="1"/>
          </p:cNvPicPr>
          <p:nvPr/>
        </p:nvPicPr>
        <p:blipFill>
          <a:blip r:embed="rId4"/>
          <a:stretch>
            <a:fillRect/>
          </a:stretch>
        </p:blipFill>
        <p:spPr>
          <a:xfrm>
            <a:off x="1056308" y="0"/>
            <a:ext cx="1340529" cy="1429034"/>
          </a:xfrm>
          <a:prstGeom prst="rect">
            <a:avLst/>
          </a:prstGeom>
        </p:spPr>
      </p:pic>
    </p:spTree>
    <p:extLst>
      <p:ext uri="{BB962C8B-B14F-4D97-AF65-F5344CB8AC3E}">
        <p14:creationId xmlns:p14="http://schemas.microsoft.com/office/powerpoint/2010/main" val="34003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28A9694-B553-4A25-A158-25C0C3E9BF1A}"/>
              </a:ext>
            </a:extLst>
          </p:cNvPr>
          <p:cNvPicPr>
            <a:picLocks noChangeAspect="1"/>
          </p:cNvPicPr>
          <p:nvPr/>
        </p:nvPicPr>
        <p:blipFill rotWithShape="1">
          <a:blip r:embed="rId2"/>
          <a:srcRect l="66648" t="55292" r="28920" b="33790"/>
          <a:stretch/>
        </p:blipFill>
        <p:spPr>
          <a:xfrm>
            <a:off x="7536873" y="3879928"/>
            <a:ext cx="3214254" cy="2602613"/>
          </a:xfrm>
          <a:prstGeom prst="rect">
            <a:avLst/>
          </a:prstGeom>
        </p:spPr>
      </p:pic>
      <p:sp>
        <p:nvSpPr>
          <p:cNvPr id="5" name="ZoneTexte 4">
            <a:extLst>
              <a:ext uri="{FF2B5EF4-FFF2-40B4-BE49-F238E27FC236}">
                <a16:creationId xmlns:a16="http://schemas.microsoft.com/office/drawing/2014/main" id="{767502FA-7408-491F-9C05-16F0EB81DB3E}"/>
              </a:ext>
            </a:extLst>
          </p:cNvPr>
          <p:cNvSpPr txBox="1"/>
          <p:nvPr/>
        </p:nvSpPr>
        <p:spPr>
          <a:xfrm>
            <a:off x="2618510" y="334879"/>
            <a:ext cx="6096000" cy="369332"/>
          </a:xfrm>
          <a:prstGeom prst="rect">
            <a:avLst/>
          </a:prstGeom>
          <a:noFill/>
        </p:spPr>
        <p:txBody>
          <a:bodyPr wrap="square">
            <a:spAutoFit/>
          </a:bodyPr>
          <a:lstStyle/>
          <a:p>
            <a:pPr algn="ctr"/>
            <a:r>
              <a:rPr lang="fr-FR" dirty="0"/>
              <a:t>APPAREILS LES PLUS UTILISÉS</a:t>
            </a:r>
          </a:p>
        </p:txBody>
      </p:sp>
      <p:sp>
        <p:nvSpPr>
          <p:cNvPr id="10" name="ZoneTexte 9">
            <a:extLst>
              <a:ext uri="{FF2B5EF4-FFF2-40B4-BE49-F238E27FC236}">
                <a16:creationId xmlns:a16="http://schemas.microsoft.com/office/drawing/2014/main" id="{7D180AC4-D011-4D46-A928-26CF640CD21D}"/>
              </a:ext>
            </a:extLst>
          </p:cNvPr>
          <p:cNvSpPr txBox="1"/>
          <p:nvPr/>
        </p:nvSpPr>
        <p:spPr>
          <a:xfrm>
            <a:off x="335807" y="1589545"/>
            <a:ext cx="6096000" cy="1169551"/>
          </a:xfrm>
          <a:prstGeom prst="rect">
            <a:avLst/>
          </a:prstGeom>
          <a:noFill/>
        </p:spPr>
        <p:txBody>
          <a:bodyPr wrap="square">
            <a:spAutoFit/>
          </a:bodyPr>
          <a:lstStyle/>
          <a:p>
            <a:r>
              <a:rPr lang="fr-FR" sz="1400" dirty="0"/>
              <a:t>Hors objets connectés, les appareils les plus utilisés par nos compatriotes sont  : les ordinateurs (portables et de bureau) et les écrans associés (116 millions au total en comptant les écrans) ; les smartphones et les téléphones mobiles (98 millions au total). Ces équipements sont utilisés aussi bien par les entreprises que par les particuliers. </a:t>
            </a:r>
          </a:p>
        </p:txBody>
      </p:sp>
      <p:sp>
        <p:nvSpPr>
          <p:cNvPr id="12" name="ZoneTexte 11">
            <a:extLst>
              <a:ext uri="{FF2B5EF4-FFF2-40B4-BE49-F238E27FC236}">
                <a16:creationId xmlns:a16="http://schemas.microsoft.com/office/drawing/2014/main" id="{F471E7B7-1639-42B6-AC62-A1A0382BBE3E}"/>
              </a:ext>
            </a:extLst>
          </p:cNvPr>
          <p:cNvSpPr txBox="1"/>
          <p:nvPr/>
        </p:nvSpPr>
        <p:spPr>
          <a:xfrm>
            <a:off x="6096000" y="3429000"/>
            <a:ext cx="6096000" cy="738664"/>
          </a:xfrm>
          <a:prstGeom prst="rect">
            <a:avLst/>
          </a:prstGeom>
          <a:noFill/>
        </p:spPr>
        <p:txBody>
          <a:bodyPr wrap="square">
            <a:spAutoFit/>
          </a:bodyPr>
          <a:lstStyle/>
          <a:p>
            <a:r>
              <a:rPr lang="fr-FR" sz="1400" dirty="0"/>
              <a:t>Une seconde catégorie d’équipements est constituée par les appareils principalement utilisés par le grand public : télévisions (87 millions) ; tablettes (23 millions) ; consoles de jeu vidéo (15 millions) ; imprimantes (14,5 millions). </a:t>
            </a:r>
          </a:p>
        </p:txBody>
      </p:sp>
      <p:sp>
        <p:nvSpPr>
          <p:cNvPr id="14" name="ZoneTexte 13">
            <a:extLst>
              <a:ext uri="{FF2B5EF4-FFF2-40B4-BE49-F238E27FC236}">
                <a16:creationId xmlns:a16="http://schemas.microsoft.com/office/drawing/2014/main" id="{FFA2B3B1-0927-490A-880B-B0743E6670DA}"/>
              </a:ext>
            </a:extLst>
          </p:cNvPr>
          <p:cNvSpPr txBox="1"/>
          <p:nvPr/>
        </p:nvSpPr>
        <p:spPr>
          <a:xfrm>
            <a:off x="335807" y="5103906"/>
            <a:ext cx="6096000" cy="1169551"/>
          </a:xfrm>
          <a:prstGeom prst="rect">
            <a:avLst/>
          </a:prstGeom>
          <a:noFill/>
        </p:spPr>
        <p:txBody>
          <a:bodyPr wrap="square">
            <a:spAutoFit/>
          </a:bodyPr>
          <a:lstStyle/>
          <a:p>
            <a:r>
              <a:rPr lang="fr-FR" sz="1400" dirty="0"/>
              <a:t>Enfin, les objets connectés sont également de plus en plus présents, à la fois dans les ménages (montres et enceintes connectées, assistants vocaux, domotique, voiture connectée, etc.) et dans les entreprises (nombreux capteurs et intelligence embarquée). Cette étude ne comptabilise que les objets connectés grand public, soit de l’ordre de 180 millions</a:t>
            </a:r>
          </a:p>
        </p:txBody>
      </p:sp>
      <p:pic>
        <p:nvPicPr>
          <p:cNvPr id="17" name="Image 16">
            <a:extLst>
              <a:ext uri="{FF2B5EF4-FFF2-40B4-BE49-F238E27FC236}">
                <a16:creationId xmlns:a16="http://schemas.microsoft.com/office/drawing/2014/main" id="{6260DEEC-7532-4A6D-8851-1E94D9B6F9F3}"/>
              </a:ext>
            </a:extLst>
          </p:cNvPr>
          <p:cNvPicPr>
            <a:picLocks noChangeAspect="1"/>
          </p:cNvPicPr>
          <p:nvPr/>
        </p:nvPicPr>
        <p:blipFill rotWithShape="1">
          <a:blip r:embed="rId2"/>
          <a:srcRect l="64318" t="39244" r="27758" b="47138"/>
          <a:stretch/>
        </p:blipFill>
        <p:spPr>
          <a:xfrm>
            <a:off x="921122" y="2759096"/>
            <a:ext cx="4288187" cy="2422139"/>
          </a:xfrm>
          <a:prstGeom prst="rect">
            <a:avLst/>
          </a:prstGeom>
        </p:spPr>
      </p:pic>
      <p:pic>
        <p:nvPicPr>
          <p:cNvPr id="18" name="Image 17">
            <a:extLst>
              <a:ext uri="{FF2B5EF4-FFF2-40B4-BE49-F238E27FC236}">
                <a16:creationId xmlns:a16="http://schemas.microsoft.com/office/drawing/2014/main" id="{804A619F-E689-4D55-9DED-DA65300AB0F3}"/>
              </a:ext>
            </a:extLst>
          </p:cNvPr>
          <p:cNvPicPr>
            <a:picLocks noChangeAspect="1"/>
          </p:cNvPicPr>
          <p:nvPr/>
        </p:nvPicPr>
        <p:blipFill rotWithShape="1">
          <a:blip r:embed="rId2"/>
          <a:srcRect l="66108" t="23086" r="28366" b="65802"/>
          <a:stretch/>
        </p:blipFill>
        <p:spPr>
          <a:xfrm>
            <a:off x="7086599" y="1208415"/>
            <a:ext cx="2951019" cy="1950337"/>
          </a:xfrm>
          <a:prstGeom prst="rect">
            <a:avLst/>
          </a:prstGeom>
        </p:spPr>
      </p:pic>
      <p:pic>
        <p:nvPicPr>
          <p:cNvPr id="13" name="Image 12">
            <a:extLst>
              <a:ext uri="{FF2B5EF4-FFF2-40B4-BE49-F238E27FC236}">
                <a16:creationId xmlns:a16="http://schemas.microsoft.com/office/drawing/2014/main" id="{C14C1838-8573-4465-9729-5ED55814348F}"/>
              </a:ext>
            </a:extLst>
          </p:cNvPr>
          <p:cNvPicPr>
            <a:picLocks noChangeAspect="1"/>
          </p:cNvPicPr>
          <p:nvPr/>
        </p:nvPicPr>
        <p:blipFill>
          <a:blip r:embed="rId3"/>
          <a:stretch>
            <a:fillRect/>
          </a:stretch>
        </p:blipFill>
        <p:spPr>
          <a:xfrm>
            <a:off x="888215" y="37836"/>
            <a:ext cx="1583300" cy="1687834"/>
          </a:xfrm>
          <a:prstGeom prst="rect">
            <a:avLst/>
          </a:prstGeom>
        </p:spPr>
      </p:pic>
    </p:spTree>
    <p:extLst>
      <p:ext uri="{BB962C8B-B14F-4D97-AF65-F5344CB8AC3E}">
        <p14:creationId xmlns:p14="http://schemas.microsoft.com/office/powerpoint/2010/main" val="213978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BA32BEE5-BF74-427A-823A-CADC8D7536AC}"/>
              </a:ext>
            </a:extLst>
          </p:cNvPr>
          <p:cNvSpPr txBox="1"/>
          <p:nvPr/>
        </p:nvSpPr>
        <p:spPr>
          <a:xfrm>
            <a:off x="1313789" y="2252068"/>
            <a:ext cx="9144000" cy="2031325"/>
          </a:xfrm>
          <a:prstGeom prst="rect">
            <a:avLst/>
          </a:prstGeom>
          <a:noFill/>
        </p:spPr>
        <p:txBody>
          <a:bodyPr wrap="square">
            <a:spAutoFit/>
          </a:bodyPr>
          <a:lstStyle/>
          <a:p>
            <a:pPr algn="ctr"/>
            <a:r>
              <a:rPr lang="fr-FR" dirty="0"/>
              <a:t>INDICATEURS DE POIDS ET DE FLUX </a:t>
            </a:r>
          </a:p>
          <a:p>
            <a:endParaRPr lang="fr-FR" dirty="0"/>
          </a:p>
          <a:p>
            <a:pPr algn="ctr"/>
            <a:r>
              <a:rPr lang="fr-FR" dirty="0"/>
              <a:t>Hors cœur de réseau physique (câbles téléphoniques, fibres optiques, etc.) la masse de ces équipements représente environ 7 millions de tonnes (700 tours Eiffel). Selon nos calculs, sur le périmètre étudié, la consommation électrique du numérique français est de l’ordre de 40 TWh d’électricité en 2019, soit environ 8,3  % de la consommation électrique totale de la France la même année (473 TWh selon RTE).</a:t>
            </a:r>
          </a:p>
        </p:txBody>
      </p:sp>
      <p:pic>
        <p:nvPicPr>
          <p:cNvPr id="7" name="Image 6">
            <a:extLst>
              <a:ext uri="{FF2B5EF4-FFF2-40B4-BE49-F238E27FC236}">
                <a16:creationId xmlns:a16="http://schemas.microsoft.com/office/drawing/2014/main" id="{679572D4-F316-4D24-B1BD-4053DD1D60E1}"/>
              </a:ext>
            </a:extLst>
          </p:cNvPr>
          <p:cNvPicPr>
            <a:picLocks noChangeAspect="1"/>
          </p:cNvPicPr>
          <p:nvPr/>
        </p:nvPicPr>
        <p:blipFill>
          <a:blip r:embed="rId2"/>
          <a:stretch>
            <a:fillRect/>
          </a:stretch>
        </p:blipFill>
        <p:spPr>
          <a:xfrm>
            <a:off x="334103" y="-169798"/>
            <a:ext cx="2800215" cy="2985092"/>
          </a:xfrm>
          <a:prstGeom prst="rect">
            <a:avLst/>
          </a:prstGeom>
        </p:spPr>
      </p:pic>
    </p:spTree>
    <p:extLst>
      <p:ext uri="{BB962C8B-B14F-4D97-AF65-F5344CB8AC3E}">
        <p14:creationId xmlns:p14="http://schemas.microsoft.com/office/powerpoint/2010/main" val="274893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AA99F4A-4861-4221-953B-18834222F7B3}"/>
              </a:ext>
            </a:extLst>
          </p:cNvPr>
          <p:cNvPicPr>
            <a:picLocks noChangeAspect="1"/>
          </p:cNvPicPr>
          <p:nvPr/>
        </p:nvPicPr>
        <p:blipFill rotWithShape="1">
          <a:blip r:embed="rId2"/>
          <a:srcRect l="65327" t="21130" r="15341" b="35305"/>
          <a:stretch/>
        </p:blipFill>
        <p:spPr>
          <a:xfrm>
            <a:off x="6206837" y="1429848"/>
            <a:ext cx="5888181" cy="4361128"/>
          </a:xfrm>
          <a:prstGeom prst="rect">
            <a:avLst/>
          </a:prstGeom>
        </p:spPr>
      </p:pic>
      <p:sp>
        <p:nvSpPr>
          <p:cNvPr id="7" name="ZoneTexte 6">
            <a:extLst>
              <a:ext uri="{FF2B5EF4-FFF2-40B4-BE49-F238E27FC236}">
                <a16:creationId xmlns:a16="http://schemas.microsoft.com/office/drawing/2014/main" id="{394ED300-423A-49F9-A91D-90576721776A}"/>
              </a:ext>
            </a:extLst>
          </p:cNvPr>
          <p:cNvSpPr txBox="1"/>
          <p:nvPr/>
        </p:nvSpPr>
        <p:spPr>
          <a:xfrm>
            <a:off x="4227285" y="570331"/>
            <a:ext cx="3737429" cy="646331"/>
          </a:xfrm>
          <a:prstGeom prst="rect">
            <a:avLst/>
          </a:prstGeom>
          <a:noFill/>
          <a:ln>
            <a:solidFill>
              <a:schemeClr val="tx1"/>
            </a:solidFill>
          </a:ln>
        </p:spPr>
        <p:txBody>
          <a:bodyPr wrap="square" rtlCol="0">
            <a:spAutoFit/>
          </a:bodyPr>
          <a:lstStyle/>
          <a:p>
            <a:pPr algn="ctr"/>
            <a:r>
              <a:rPr lang="fr-FR" dirty="0"/>
              <a:t>Impacts environnementaux du numérique</a:t>
            </a:r>
          </a:p>
        </p:txBody>
      </p:sp>
      <p:sp>
        <p:nvSpPr>
          <p:cNvPr id="9" name="ZoneTexte 8">
            <a:extLst>
              <a:ext uri="{FF2B5EF4-FFF2-40B4-BE49-F238E27FC236}">
                <a16:creationId xmlns:a16="http://schemas.microsoft.com/office/drawing/2014/main" id="{39212793-F5BC-4D5D-BD19-FBE1BBDAF7E7}"/>
              </a:ext>
            </a:extLst>
          </p:cNvPr>
          <p:cNvSpPr txBox="1"/>
          <p:nvPr/>
        </p:nvSpPr>
        <p:spPr>
          <a:xfrm>
            <a:off x="280388" y="2427285"/>
            <a:ext cx="6096000" cy="2862322"/>
          </a:xfrm>
          <a:prstGeom prst="rect">
            <a:avLst/>
          </a:prstGeom>
          <a:noFill/>
        </p:spPr>
        <p:txBody>
          <a:bodyPr wrap="square">
            <a:spAutoFit/>
          </a:bodyPr>
          <a:lstStyle/>
          <a:p>
            <a:pPr algn="ctr"/>
            <a:r>
              <a:rPr lang="fr-FR" dirty="0"/>
              <a:t>À L’ÉCHELLE DE LA FRANCE </a:t>
            </a:r>
          </a:p>
          <a:p>
            <a:pPr algn="ctr"/>
            <a:endParaRPr lang="fr-FR" dirty="0"/>
          </a:p>
          <a:p>
            <a:pPr algn="ctr"/>
            <a:r>
              <a:rPr lang="fr-FR" dirty="0"/>
              <a:t>En 2020, les impacts environnementaux du numérique français sont de l'ordre de Consommation d’énergie primaire : 180 TWh d'énergie primaire ; Réchauffement global : 24 millions de tonnes équivalent CO2 ; Tension sur l’eau douce : 559 millions de m3 d'eau douce ; Épuisement des ressources abiotiques : 833 tonnes équivalent antimoine. Rapportée aux impacts environnementaux annuels de la France, l’empreinte du numérique français représente1 : </a:t>
            </a:r>
          </a:p>
        </p:txBody>
      </p:sp>
      <p:pic>
        <p:nvPicPr>
          <p:cNvPr id="2" name="Image 1">
            <a:extLst>
              <a:ext uri="{FF2B5EF4-FFF2-40B4-BE49-F238E27FC236}">
                <a16:creationId xmlns:a16="http://schemas.microsoft.com/office/drawing/2014/main" id="{6E1E1727-057C-48C1-8C37-2C9DF255B1D8}"/>
              </a:ext>
            </a:extLst>
          </p:cNvPr>
          <p:cNvPicPr>
            <a:picLocks noChangeAspect="1"/>
          </p:cNvPicPr>
          <p:nvPr/>
        </p:nvPicPr>
        <p:blipFill>
          <a:blip r:embed="rId3"/>
          <a:stretch>
            <a:fillRect/>
          </a:stretch>
        </p:blipFill>
        <p:spPr>
          <a:xfrm>
            <a:off x="488207" y="-81899"/>
            <a:ext cx="2438611" cy="2597121"/>
          </a:xfrm>
          <a:prstGeom prst="rect">
            <a:avLst/>
          </a:prstGeom>
        </p:spPr>
      </p:pic>
    </p:spTree>
    <p:extLst>
      <p:ext uri="{BB962C8B-B14F-4D97-AF65-F5344CB8AC3E}">
        <p14:creationId xmlns:p14="http://schemas.microsoft.com/office/powerpoint/2010/main" val="380062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96A408C-0BC9-4521-A7FB-796D03FBDA31}"/>
              </a:ext>
            </a:extLst>
          </p:cNvPr>
          <p:cNvPicPr>
            <a:picLocks noChangeAspect="1"/>
          </p:cNvPicPr>
          <p:nvPr/>
        </p:nvPicPr>
        <p:blipFill>
          <a:blip r:embed="rId2"/>
          <a:stretch>
            <a:fillRect/>
          </a:stretch>
        </p:blipFill>
        <p:spPr>
          <a:xfrm>
            <a:off x="3203697" y="3429000"/>
            <a:ext cx="6211167" cy="2972215"/>
          </a:xfrm>
          <a:prstGeom prst="rect">
            <a:avLst/>
          </a:prstGeom>
        </p:spPr>
      </p:pic>
      <p:sp>
        <p:nvSpPr>
          <p:cNvPr id="8" name="ZoneTexte 7">
            <a:extLst>
              <a:ext uri="{FF2B5EF4-FFF2-40B4-BE49-F238E27FC236}">
                <a16:creationId xmlns:a16="http://schemas.microsoft.com/office/drawing/2014/main" id="{5F24CF56-E580-4F46-88E4-44F248B6CA44}"/>
              </a:ext>
            </a:extLst>
          </p:cNvPr>
          <p:cNvSpPr txBox="1"/>
          <p:nvPr/>
        </p:nvSpPr>
        <p:spPr>
          <a:xfrm>
            <a:off x="3048000" y="1226998"/>
            <a:ext cx="6096000" cy="2031325"/>
          </a:xfrm>
          <a:prstGeom prst="rect">
            <a:avLst/>
          </a:prstGeom>
          <a:noFill/>
        </p:spPr>
        <p:txBody>
          <a:bodyPr wrap="square">
            <a:spAutoFit/>
          </a:bodyPr>
          <a:lstStyle/>
          <a:p>
            <a:pPr algn="ctr"/>
            <a:r>
              <a:rPr lang="fr-FR" sz="1400" dirty="0"/>
              <a:t>À L’ÉCHELLE INDIVIDUELLE </a:t>
            </a:r>
          </a:p>
          <a:p>
            <a:pPr algn="ctr"/>
            <a:r>
              <a:rPr lang="fr-FR" sz="1400" dirty="0"/>
              <a:t>Pour 58 millions d’utilisateurs, à l’échelle d’un utilisateur en France, pendant un an, cela représente (chiffres arrondis) : Énergie primaire : 3 100 kWh d'énergie primaire ; Gaz à effet de serre : 420 kg de gaz à effet de serre ; Eau : 9 700 litres d'eau douce ; Ressources : 14 grammes équivalent antimoine. 420 kg de gaz à effet de serre peuvent paraître peu. C’est pourtant un quart du forfait annuel GES soutenable d’un français (25 % de 1 700 kg équivalent CO2). Rapporté à des usages quotidiens, cela revient pour chacun des 58 millions d’utilisateurs, chaque jour pendant un an à :</a:t>
            </a:r>
          </a:p>
        </p:txBody>
      </p:sp>
      <p:pic>
        <p:nvPicPr>
          <p:cNvPr id="7" name="Image 6">
            <a:extLst>
              <a:ext uri="{FF2B5EF4-FFF2-40B4-BE49-F238E27FC236}">
                <a16:creationId xmlns:a16="http://schemas.microsoft.com/office/drawing/2014/main" id="{5F9ED45B-15CD-40EB-8D08-6FC9436EFBB9}"/>
              </a:ext>
            </a:extLst>
          </p:cNvPr>
          <p:cNvPicPr>
            <a:picLocks noChangeAspect="1"/>
          </p:cNvPicPr>
          <p:nvPr/>
        </p:nvPicPr>
        <p:blipFill>
          <a:blip r:embed="rId3"/>
          <a:stretch>
            <a:fillRect/>
          </a:stretch>
        </p:blipFill>
        <p:spPr>
          <a:xfrm>
            <a:off x="497167" y="0"/>
            <a:ext cx="2435394" cy="2596185"/>
          </a:xfrm>
          <a:prstGeom prst="rect">
            <a:avLst/>
          </a:prstGeom>
        </p:spPr>
      </p:pic>
    </p:spTree>
    <p:extLst>
      <p:ext uri="{BB962C8B-B14F-4D97-AF65-F5344CB8AC3E}">
        <p14:creationId xmlns:p14="http://schemas.microsoft.com/office/powerpoint/2010/main" val="217018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5352156-BB7F-4E53-B171-D202F0ACC875}"/>
              </a:ext>
            </a:extLst>
          </p:cNvPr>
          <p:cNvPicPr>
            <a:picLocks noChangeAspect="1"/>
          </p:cNvPicPr>
          <p:nvPr/>
        </p:nvPicPr>
        <p:blipFill>
          <a:blip r:embed="rId2"/>
          <a:stretch>
            <a:fillRect/>
          </a:stretch>
        </p:blipFill>
        <p:spPr>
          <a:xfrm>
            <a:off x="3778331" y="549582"/>
            <a:ext cx="3749365" cy="774259"/>
          </a:xfrm>
          <a:prstGeom prst="rect">
            <a:avLst/>
          </a:prstGeom>
        </p:spPr>
      </p:pic>
      <p:sp>
        <p:nvSpPr>
          <p:cNvPr id="7" name="ZoneTexte 6">
            <a:extLst>
              <a:ext uri="{FF2B5EF4-FFF2-40B4-BE49-F238E27FC236}">
                <a16:creationId xmlns:a16="http://schemas.microsoft.com/office/drawing/2014/main" id="{FA699D59-8C89-4742-8D8C-E9D7796A010F}"/>
              </a:ext>
            </a:extLst>
          </p:cNvPr>
          <p:cNvSpPr txBox="1"/>
          <p:nvPr/>
        </p:nvSpPr>
        <p:spPr>
          <a:xfrm>
            <a:off x="-660341" y="1507631"/>
            <a:ext cx="7689273" cy="646331"/>
          </a:xfrm>
          <a:prstGeom prst="rect">
            <a:avLst/>
          </a:prstGeom>
          <a:noFill/>
        </p:spPr>
        <p:txBody>
          <a:bodyPr wrap="square">
            <a:spAutoFit/>
          </a:bodyPr>
          <a:lstStyle/>
          <a:p>
            <a:pPr algn="ctr"/>
            <a:r>
              <a:rPr lang="fr-FR" sz="1200" dirty="0"/>
              <a:t>RÉPARTITION GÉNÉRALE EN FONCTION DES ÉTAPES DU CYCLE DE VIE ET DU TIERS</a:t>
            </a:r>
          </a:p>
          <a:p>
            <a:pPr algn="ctr"/>
            <a:r>
              <a:rPr lang="fr-FR" sz="1200" dirty="0"/>
              <a:t>Cette répartition indique quels sont les principaux contributeurs à l’empreinte</a:t>
            </a:r>
          </a:p>
          <a:p>
            <a:pPr algn="ctr"/>
            <a:r>
              <a:rPr lang="fr-FR" sz="1200" dirty="0"/>
              <a:t>environnementale du numérique français</a:t>
            </a:r>
          </a:p>
        </p:txBody>
      </p:sp>
      <p:sp>
        <p:nvSpPr>
          <p:cNvPr id="9" name="ZoneTexte 8">
            <a:extLst>
              <a:ext uri="{FF2B5EF4-FFF2-40B4-BE49-F238E27FC236}">
                <a16:creationId xmlns:a16="http://schemas.microsoft.com/office/drawing/2014/main" id="{AF36CD4E-E9E7-45DC-BD32-4BC584F1DD9C}"/>
              </a:ext>
            </a:extLst>
          </p:cNvPr>
          <p:cNvSpPr txBox="1"/>
          <p:nvPr/>
        </p:nvSpPr>
        <p:spPr>
          <a:xfrm>
            <a:off x="5777704" y="5081830"/>
            <a:ext cx="6179126" cy="1600438"/>
          </a:xfrm>
          <a:prstGeom prst="rect">
            <a:avLst/>
          </a:prstGeom>
          <a:noFill/>
        </p:spPr>
        <p:txBody>
          <a:bodyPr wrap="square">
            <a:spAutoFit/>
          </a:bodyPr>
          <a:lstStyle/>
          <a:p>
            <a:pPr algn="ctr"/>
            <a:r>
              <a:rPr lang="fr-FR" sz="1400" dirty="0"/>
              <a:t>EN FONCTION DU TIERS </a:t>
            </a:r>
          </a:p>
          <a:p>
            <a:pPr algn="ctr"/>
            <a:r>
              <a:rPr lang="fr-FR" sz="1400" dirty="0"/>
              <a:t>On distingue généralement 3 « tiers » dans l’architecture du numérique actuel : les équipements des utilisateurs ; les réseaux qui relient les utilisateurs entre eux et aux centres informatiques ; les centres informatiques qui hébergent des serveurs. Selon ces résultats préliminaires la fabrication des équipements des utilisateurs est la principale source d’impacts du numérique en France, avec la répartition suivante :</a:t>
            </a:r>
          </a:p>
        </p:txBody>
      </p:sp>
      <p:pic>
        <p:nvPicPr>
          <p:cNvPr id="11" name="Image 10">
            <a:extLst>
              <a:ext uri="{FF2B5EF4-FFF2-40B4-BE49-F238E27FC236}">
                <a16:creationId xmlns:a16="http://schemas.microsoft.com/office/drawing/2014/main" id="{F2BE2668-75E9-4FEF-A813-BDCF4AB37EA8}"/>
              </a:ext>
            </a:extLst>
          </p:cNvPr>
          <p:cNvPicPr>
            <a:picLocks noChangeAspect="1"/>
          </p:cNvPicPr>
          <p:nvPr/>
        </p:nvPicPr>
        <p:blipFill rotWithShape="1">
          <a:blip r:embed="rId3"/>
          <a:srcRect l="65455" t="35306" r="15568" b="26221"/>
          <a:stretch/>
        </p:blipFill>
        <p:spPr>
          <a:xfrm>
            <a:off x="280388" y="2153962"/>
            <a:ext cx="5578173" cy="3716823"/>
          </a:xfrm>
          <a:prstGeom prst="rect">
            <a:avLst/>
          </a:prstGeom>
        </p:spPr>
      </p:pic>
      <p:pic>
        <p:nvPicPr>
          <p:cNvPr id="13" name="Image 12">
            <a:extLst>
              <a:ext uri="{FF2B5EF4-FFF2-40B4-BE49-F238E27FC236}">
                <a16:creationId xmlns:a16="http://schemas.microsoft.com/office/drawing/2014/main" id="{3C3C97DD-A654-436F-A7C7-34D0389C9FE6}"/>
              </a:ext>
            </a:extLst>
          </p:cNvPr>
          <p:cNvPicPr>
            <a:picLocks noChangeAspect="1"/>
          </p:cNvPicPr>
          <p:nvPr/>
        </p:nvPicPr>
        <p:blipFill rotWithShape="1">
          <a:blip r:embed="rId4"/>
          <a:srcRect l="65368" t="22859" r="14886" b="40146"/>
          <a:stretch/>
        </p:blipFill>
        <p:spPr>
          <a:xfrm>
            <a:off x="6164523" y="1323841"/>
            <a:ext cx="5792307" cy="3566814"/>
          </a:xfrm>
          <a:prstGeom prst="rect">
            <a:avLst/>
          </a:prstGeom>
        </p:spPr>
      </p:pic>
      <p:pic>
        <p:nvPicPr>
          <p:cNvPr id="10" name="Image 9">
            <a:extLst>
              <a:ext uri="{FF2B5EF4-FFF2-40B4-BE49-F238E27FC236}">
                <a16:creationId xmlns:a16="http://schemas.microsoft.com/office/drawing/2014/main" id="{BD624B3D-69C7-4FFD-BA73-78B21697B794}"/>
              </a:ext>
            </a:extLst>
          </p:cNvPr>
          <p:cNvPicPr>
            <a:picLocks noChangeAspect="1"/>
          </p:cNvPicPr>
          <p:nvPr/>
        </p:nvPicPr>
        <p:blipFill>
          <a:blip r:embed="rId5"/>
          <a:stretch>
            <a:fillRect/>
          </a:stretch>
        </p:blipFill>
        <p:spPr>
          <a:xfrm>
            <a:off x="768695" y="-15561"/>
            <a:ext cx="1558870" cy="1661791"/>
          </a:xfrm>
          <a:prstGeom prst="rect">
            <a:avLst/>
          </a:prstGeom>
        </p:spPr>
      </p:pic>
    </p:spTree>
    <p:extLst>
      <p:ext uri="{BB962C8B-B14F-4D97-AF65-F5344CB8AC3E}">
        <p14:creationId xmlns:p14="http://schemas.microsoft.com/office/powerpoint/2010/main" val="326683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2"/>
          <a:stretch>
            <a:fillRect/>
          </a:stretch>
        </p:blipFill>
        <p:spPr>
          <a:xfrm>
            <a:off x="2057481" y="928870"/>
            <a:ext cx="408214" cy="244929"/>
          </a:xfrm>
          <a:prstGeom prst="rect">
            <a:avLst/>
          </a:prstGeom>
        </p:spPr>
      </p:pic>
      <p:sp>
        <p:nvSpPr>
          <p:cNvPr id="12" name="ZoneTexte 11">
            <a:extLst>
              <a:ext uri="{FF2B5EF4-FFF2-40B4-BE49-F238E27FC236}">
                <a16:creationId xmlns:a16="http://schemas.microsoft.com/office/drawing/2014/main" id="{9BD87B10-AC11-4330-AA91-5DF81DD47E86}"/>
              </a:ext>
            </a:extLst>
          </p:cNvPr>
          <p:cNvSpPr txBox="1"/>
          <p:nvPr/>
        </p:nvSpPr>
        <p:spPr>
          <a:xfrm>
            <a:off x="3048000" y="619340"/>
            <a:ext cx="6096000" cy="1815882"/>
          </a:xfrm>
          <a:prstGeom prst="rect">
            <a:avLst/>
          </a:prstGeom>
          <a:noFill/>
        </p:spPr>
        <p:txBody>
          <a:bodyPr wrap="square">
            <a:spAutoFit/>
          </a:bodyPr>
          <a:lstStyle/>
          <a:p>
            <a:pPr algn="ctr"/>
            <a:r>
              <a:rPr lang="fr-FR" sz="1400" dirty="0"/>
              <a:t>EN FONCTION DE L’ÉTAPE DU CYCLE DE VIE </a:t>
            </a:r>
          </a:p>
          <a:p>
            <a:pPr algn="ctr"/>
            <a:r>
              <a:rPr lang="fr-FR" sz="1400" dirty="0"/>
              <a:t>En termes d’étape du cycle de vie, on en distingue deux principales : fabrication ; utilisation. Afin de simplifier la lecture des résultats de cette étude, nous n’avons pas pris en compte la fin de vie qui représente une source nettement moins importante que la fabrication et que l’utilisation. Sauf pour l’énergie primaire qui est principalement liée à la production de l’électricité (59 %), tous les autres impacts sont d’abord liés à la fabrication des appareils, notamment de ceux des utilisateurs.</a:t>
            </a:r>
          </a:p>
        </p:txBody>
      </p:sp>
      <p:pic>
        <p:nvPicPr>
          <p:cNvPr id="10" name="Image 9">
            <a:extLst>
              <a:ext uri="{FF2B5EF4-FFF2-40B4-BE49-F238E27FC236}">
                <a16:creationId xmlns:a16="http://schemas.microsoft.com/office/drawing/2014/main" id="{AAE1B9C4-906E-439D-9F29-93615FDB4406}"/>
              </a:ext>
            </a:extLst>
          </p:cNvPr>
          <p:cNvPicPr>
            <a:picLocks noChangeAspect="1"/>
          </p:cNvPicPr>
          <p:nvPr/>
        </p:nvPicPr>
        <p:blipFill rotWithShape="1">
          <a:blip r:embed="rId3"/>
          <a:srcRect l="65007" t="40832" r="14318" b="32193"/>
          <a:stretch/>
        </p:blipFill>
        <p:spPr>
          <a:xfrm>
            <a:off x="1716090" y="2534445"/>
            <a:ext cx="9499003" cy="4073236"/>
          </a:xfrm>
          <a:prstGeom prst="rect">
            <a:avLst/>
          </a:prstGeom>
        </p:spPr>
      </p:pic>
    </p:spTree>
    <p:extLst>
      <p:ext uri="{BB962C8B-B14F-4D97-AF65-F5344CB8AC3E}">
        <p14:creationId xmlns:p14="http://schemas.microsoft.com/office/powerpoint/2010/main" val="177033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2"/>
          <a:stretch>
            <a:fillRect/>
          </a:stretch>
        </p:blipFill>
        <p:spPr>
          <a:xfrm>
            <a:off x="2057481" y="928870"/>
            <a:ext cx="408214" cy="244929"/>
          </a:xfrm>
          <a:prstGeom prst="rect">
            <a:avLst/>
          </a:prstGeom>
        </p:spPr>
      </p:pic>
      <p:pic>
        <p:nvPicPr>
          <p:cNvPr id="2" name="Image 1">
            <a:extLst>
              <a:ext uri="{FF2B5EF4-FFF2-40B4-BE49-F238E27FC236}">
                <a16:creationId xmlns:a16="http://schemas.microsoft.com/office/drawing/2014/main" id="{399FACC0-8178-4FEF-B559-A6D6B2BBAF5A}"/>
              </a:ext>
            </a:extLst>
          </p:cNvPr>
          <p:cNvPicPr>
            <a:picLocks noChangeAspect="1"/>
          </p:cNvPicPr>
          <p:nvPr/>
        </p:nvPicPr>
        <p:blipFill>
          <a:blip r:embed="rId3"/>
          <a:stretch>
            <a:fillRect/>
          </a:stretch>
        </p:blipFill>
        <p:spPr>
          <a:xfrm>
            <a:off x="4052014" y="581940"/>
            <a:ext cx="3755461" cy="499915"/>
          </a:xfrm>
          <a:prstGeom prst="rect">
            <a:avLst/>
          </a:prstGeom>
        </p:spPr>
      </p:pic>
      <p:pic>
        <p:nvPicPr>
          <p:cNvPr id="7" name="Image 6">
            <a:extLst>
              <a:ext uri="{FF2B5EF4-FFF2-40B4-BE49-F238E27FC236}">
                <a16:creationId xmlns:a16="http://schemas.microsoft.com/office/drawing/2014/main" id="{1955DF72-BA5C-4717-9EDF-5D173D55BFA5}"/>
              </a:ext>
            </a:extLst>
          </p:cNvPr>
          <p:cNvPicPr>
            <a:picLocks noChangeAspect="1"/>
          </p:cNvPicPr>
          <p:nvPr/>
        </p:nvPicPr>
        <p:blipFill rotWithShape="1">
          <a:blip r:embed="rId4"/>
          <a:srcRect l="66147" t="18945" r="15729" b="66660"/>
          <a:stretch/>
        </p:blipFill>
        <p:spPr>
          <a:xfrm>
            <a:off x="468119" y="1648691"/>
            <a:ext cx="6819372" cy="1780309"/>
          </a:xfrm>
          <a:prstGeom prst="rect">
            <a:avLst/>
          </a:prstGeom>
        </p:spPr>
      </p:pic>
      <p:pic>
        <p:nvPicPr>
          <p:cNvPr id="10" name="Image 9">
            <a:extLst>
              <a:ext uri="{FF2B5EF4-FFF2-40B4-BE49-F238E27FC236}">
                <a16:creationId xmlns:a16="http://schemas.microsoft.com/office/drawing/2014/main" id="{512B15BC-0E85-4842-96B1-C4CBEB5D637C}"/>
              </a:ext>
            </a:extLst>
          </p:cNvPr>
          <p:cNvPicPr>
            <a:picLocks noChangeAspect="1"/>
          </p:cNvPicPr>
          <p:nvPr/>
        </p:nvPicPr>
        <p:blipFill rotWithShape="1">
          <a:blip r:embed="rId4"/>
          <a:srcRect l="65113" t="34397" r="14773" b="43130"/>
          <a:stretch/>
        </p:blipFill>
        <p:spPr>
          <a:xfrm>
            <a:off x="3570149" y="3429000"/>
            <a:ext cx="8153732" cy="2994310"/>
          </a:xfrm>
          <a:prstGeom prst="rect">
            <a:avLst/>
          </a:prstGeom>
        </p:spPr>
      </p:pic>
    </p:spTree>
    <p:extLst>
      <p:ext uri="{BB962C8B-B14F-4D97-AF65-F5344CB8AC3E}">
        <p14:creationId xmlns:p14="http://schemas.microsoft.com/office/powerpoint/2010/main" val="25776344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999</Words>
  <Application>Microsoft Office PowerPoint</Application>
  <PresentationFormat>Grand écran</PresentationFormat>
  <Paragraphs>65</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IT</dc:title>
  <dc:creator>acs</dc:creator>
  <cp:lastModifiedBy>acs</cp:lastModifiedBy>
  <cp:revision>14</cp:revision>
  <dcterms:created xsi:type="dcterms:W3CDTF">2021-02-25T10:43:36Z</dcterms:created>
  <dcterms:modified xsi:type="dcterms:W3CDTF">2021-03-04T13:51:30Z</dcterms:modified>
</cp:coreProperties>
</file>