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40"/>
        <p:guide pos="386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Table 6"/>
          <p:cNvGraphicFramePr/>
          <p:nvPr/>
        </p:nvGraphicFramePr>
        <p:xfrm>
          <a:off x="1486535" y="1109345"/>
          <a:ext cx="2837815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75"/>
                <a:gridCol w="422275"/>
                <a:gridCol w="442595"/>
                <a:gridCol w="400685"/>
                <a:gridCol w="432435"/>
                <a:gridCol w="421640"/>
                <a:gridCol w="359410"/>
              </a:tblGrid>
              <a:tr h="38100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1</a:t>
                      </a:r>
                      <a:endParaRPr lang="" altLang="en-US"/>
                    </a:p>
                  </a:txBody>
                  <a:tcPr>
                    <a:solidFill>
                      <a:srgbClr val="FF8D4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2</a:t>
                      </a:r>
                      <a:endParaRPr lang="" altLang="en-US"/>
                    </a:p>
                  </a:txBody>
                  <a:tcPr>
                    <a:solidFill>
                      <a:srgbClr val="FF8D4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3</a:t>
                      </a:r>
                      <a:endParaRPr lang="" altLang="en-US"/>
                    </a:p>
                  </a:txBody>
                  <a:tcPr>
                    <a:solidFill>
                      <a:srgbClr val="FF8D4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4</a:t>
                      </a:r>
                      <a:endParaRPr lang="" altLang="en-US"/>
                    </a:p>
                  </a:txBody>
                  <a:tcPr>
                    <a:solidFill>
                      <a:srgbClr val="FF8D4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5</a:t>
                      </a:r>
                      <a:endParaRPr lang="" altLang="en-US"/>
                    </a:p>
                  </a:txBody>
                  <a:tcPr>
                    <a:solidFill>
                      <a:srgbClr val="FF8D4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6</a:t>
                      </a:r>
                      <a:endParaRPr lang="" altLang="en-US"/>
                    </a:p>
                  </a:txBody>
                  <a:tcPr>
                    <a:solidFill>
                      <a:srgbClr val="FF8D4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7</a:t>
                      </a:r>
                      <a:endParaRPr lang="" altLang="en-US"/>
                    </a:p>
                  </a:txBody>
                  <a:tcPr>
                    <a:solidFill>
                      <a:srgbClr val="FF8D4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8</a:t>
                      </a:r>
                      <a:endParaRPr lang="" altLang="en-US"/>
                    </a:p>
                  </a:txBody>
                  <a:tcPr>
                    <a:solidFill>
                      <a:srgbClr val="FF8D4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9</a:t>
                      </a:r>
                      <a:endParaRPr lang="" altLang="en-US"/>
                    </a:p>
                  </a:txBody>
                  <a:tcPr>
                    <a:solidFill>
                      <a:srgbClr val="FF8D4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1</a:t>
                      </a:r>
                      <a:endParaRPr lang="" altLang="en-US"/>
                    </a:p>
                  </a:txBody>
                  <a:tcPr>
                    <a:solidFill>
                      <a:srgbClr val="FF8D4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3</a:t>
                      </a:r>
                      <a:endParaRPr lang="" altLang="en-US"/>
                    </a:p>
                  </a:txBody>
                  <a:tcPr>
                    <a:solidFill>
                      <a:srgbClr val="FF8D4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4</a:t>
                      </a:r>
                      <a:endParaRPr lang="" altLang="en-US"/>
                    </a:p>
                  </a:txBody>
                  <a:tcPr>
                    <a:solidFill>
                      <a:srgbClr val="FF8D4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6</a:t>
                      </a:r>
                      <a:endParaRPr lang="" altLang="en-US"/>
                    </a:p>
                  </a:txBody>
                  <a:tcPr>
                    <a:solidFill>
                      <a:srgbClr val="FF8D4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4</a:t>
                      </a:r>
                      <a:endParaRPr lang="" altLang="en-US"/>
                    </a:p>
                  </a:txBody>
                  <a:tcPr>
                    <a:solidFill>
                      <a:srgbClr val="FF8D4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3</a:t>
                      </a:r>
                      <a:endParaRPr lang="" altLang="en-US"/>
                    </a:p>
                  </a:txBody>
                  <a:tcPr>
                    <a:solidFill>
                      <a:srgbClr val="FF8D4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5</a:t>
                      </a:r>
                      <a:endParaRPr lang="" altLang="en-US"/>
                    </a:p>
                  </a:txBody>
                  <a:tcPr>
                    <a:solidFill>
                      <a:srgbClr val="FF8D4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7</a:t>
                      </a:r>
                      <a:endParaRPr lang="" altLang="en-US"/>
                    </a:p>
                  </a:txBody>
                  <a:tcPr>
                    <a:solidFill>
                      <a:srgbClr val="FF8D4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2</a:t>
                      </a:r>
                      <a:endParaRPr lang="" altLang="en-US"/>
                    </a:p>
                  </a:txBody>
                  <a:tcPr>
                    <a:solidFill>
                      <a:srgbClr val="FF8D4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4</a:t>
                      </a:r>
                      <a:endParaRPr lang="" altLang="en-US"/>
                    </a:p>
                  </a:txBody>
                  <a:tcPr>
                    <a:solidFill>
                      <a:srgbClr val="FF8D4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0</a:t>
                      </a:r>
                      <a:endParaRPr lang="" altLang="en-US"/>
                    </a:p>
                  </a:txBody>
                  <a:tcPr>
                    <a:solidFill>
                      <a:srgbClr val="FF8D4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2</a:t>
                      </a:r>
                      <a:endParaRPr lang="" altLang="en-US"/>
                    </a:p>
                  </a:txBody>
                  <a:tcPr>
                    <a:solidFill>
                      <a:srgbClr val="FF8D4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3</a:t>
                      </a:r>
                      <a:endParaRPr lang="" altLang="en-US"/>
                    </a:p>
                  </a:txBody>
                  <a:tcPr>
                    <a:solidFill>
                      <a:srgbClr val="FF8D4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4</a:t>
                      </a:r>
                      <a:endParaRPr lang="" altLang="en-US"/>
                    </a:p>
                  </a:txBody>
                  <a:tcPr>
                    <a:solidFill>
                      <a:srgbClr val="FF8D4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1</a:t>
                      </a:r>
                      <a:endParaRPr lang="" altLang="en-US"/>
                    </a:p>
                  </a:txBody>
                  <a:tcPr>
                    <a:solidFill>
                      <a:srgbClr val="FF8D4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9</a:t>
                      </a:r>
                      <a:endParaRPr lang="" altLang="en-US"/>
                    </a:p>
                  </a:txBody>
                  <a:tcPr>
                    <a:solidFill>
                      <a:srgbClr val="FF8D4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/>
          <p:nvPr/>
        </p:nvGraphicFramePr>
        <p:xfrm>
          <a:off x="5022850" y="1804670"/>
          <a:ext cx="112395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0"/>
                <a:gridCol w="379730"/>
                <a:gridCol w="37338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5413375" y="2214245"/>
            <a:ext cx="349885" cy="352425"/>
          </a:xfrm>
          <a:prstGeom prst="ellipse">
            <a:avLst/>
          </a:prstGeom>
          <a:solidFill>
            <a:srgbClr val="990000">
              <a:alpha val="53000"/>
            </a:srgbClr>
          </a:solidFill>
          <a:ln w="25400" cap="rnd">
            <a:gradFill>
              <a:gsLst>
                <a:gs pos="14000">
                  <a:schemeClr val="accent1">
                    <a:lumMod val="0"/>
                    <a:lumOff val="100000"/>
                    <a:alpha val="42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9" idx="7"/>
          </p:cNvCxnSpPr>
          <p:nvPr/>
        </p:nvCxnSpPr>
        <p:spPr>
          <a:xfrm flipV="1">
            <a:off x="5711825" y="1387475"/>
            <a:ext cx="339725" cy="87820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5282565" y="988695"/>
            <a:ext cx="206692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" altLang="en-US" sz="1000">
                <a:sym typeface="+mn-ea"/>
              </a:rPr>
              <a:t>c=0,h=1, w=1, col_index=4</a:t>
            </a:r>
            <a:endParaRPr lang="" altLang="en-US" sz="1000">
              <a:sym typeface="+mn-ea"/>
            </a:endParaRPr>
          </a:p>
          <a:p>
            <a:r>
              <a:rPr lang="" altLang="en-US" sz="1000">
                <a:sym typeface="+mn-ea"/>
              </a:rPr>
              <a:t>c=4,h=1, w=1, col_index=40</a:t>
            </a:r>
            <a:endParaRPr lang="" altLang="en-US" sz="1000">
              <a:sym typeface="+mn-ea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285365" y="1882140"/>
            <a:ext cx="1242060" cy="1127760"/>
          </a:xfrm>
          <a:prstGeom prst="roundRect">
            <a:avLst/>
          </a:prstGeom>
          <a:gradFill>
            <a:gsLst>
              <a:gs pos="0">
                <a:srgbClr val="7B32B2"/>
              </a:gs>
              <a:gs pos="0">
                <a:srgbClr val="401A5D">
                  <a:alpha val="59000"/>
                </a:srgb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" name="Curved Connector 16"/>
          <p:cNvCxnSpPr>
            <a:stCxn id="12" idx="3"/>
            <a:endCxn id="9" idx="4"/>
          </p:cNvCxnSpPr>
          <p:nvPr/>
        </p:nvCxnSpPr>
        <p:spPr>
          <a:xfrm>
            <a:off x="3527425" y="2446020"/>
            <a:ext cx="2061210" cy="120650"/>
          </a:xfrm>
          <a:prstGeom prst="curvedConnector4">
            <a:avLst>
              <a:gd name="adj1" fmla="val 45749"/>
              <a:gd name="adj2" fmla="val 664737"/>
            </a:avLst>
          </a:prstGeom>
          <a:ln w="25400">
            <a:solidFill>
              <a:schemeClr val="accent4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0" idx="0"/>
          </p:cNvCxnSpPr>
          <p:nvPr/>
        </p:nvCxnSpPr>
        <p:spPr>
          <a:xfrm flipH="1" flipV="1">
            <a:off x="1905000" y="670560"/>
            <a:ext cx="555625" cy="121158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285365" y="1882140"/>
            <a:ext cx="349885" cy="352425"/>
          </a:xfrm>
          <a:prstGeom prst="ellipse">
            <a:avLst/>
          </a:prstGeom>
          <a:solidFill>
            <a:srgbClr val="990000">
              <a:alpha val="53000"/>
            </a:srgbClr>
          </a:solidFill>
          <a:ln w="25400" cap="rnd">
            <a:gradFill>
              <a:gsLst>
                <a:gs pos="14000">
                  <a:schemeClr val="accent1">
                    <a:lumMod val="0"/>
                    <a:lumOff val="100000"/>
                    <a:alpha val="42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152400" y="1905"/>
            <a:ext cx="490728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" altLang="en-US" sz="1000">
                <a:sym typeface="+mn-ea"/>
              </a:rPr>
              <a:t>c = 0, h_offset=0, w_offset=0, c_im = 0</a:t>
            </a:r>
            <a:endParaRPr lang="" altLang="en-US" sz="1000">
              <a:sym typeface="+mn-ea"/>
            </a:endParaRPr>
          </a:p>
          <a:p>
            <a:pPr algn="l"/>
            <a:r>
              <a:rPr lang="" altLang="en-US" sz="1000">
                <a:sym typeface="+mn-ea"/>
              </a:rPr>
              <a:t>im_row = h * stride + h_offset - pad = 1 * 2 + 0 - 1 = 1</a:t>
            </a:r>
            <a:endParaRPr lang="" altLang="en-US" sz="1000">
              <a:sym typeface="+mn-ea"/>
            </a:endParaRPr>
          </a:p>
          <a:p>
            <a:pPr algn="l"/>
            <a:r>
              <a:rPr lang="en-US" altLang="en-US" sz="1000">
                <a:sym typeface="+mn-ea"/>
              </a:rPr>
              <a:t>im_</a:t>
            </a:r>
            <a:r>
              <a:rPr lang="" altLang="en-US" sz="1000">
                <a:sym typeface="+mn-ea"/>
              </a:rPr>
              <a:t>col</a:t>
            </a:r>
            <a:r>
              <a:rPr lang="en-US" altLang="en-US" sz="1000">
                <a:sym typeface="+mn-ea"/>
              </a:rPr>
              <a:t> = h * stride + </a:t>
            </a:r>
            <a:r>
              <a:rPr lang="" altLang="en-US" sz="1000">
                <a:sym typeface="+mn-ea"/>
              </a:rPr>
              <a:t>w</a:t>
            </a:r>
            <a:r>
              <a:rPr lang="en-US" altLang="en-US" sz="1000">
                <a:sym typeface="+mn-ea"/>
              </a:rPr>
              <a:t>_offset - pad </a:t>
            </a:r>
            <a:r>
              <a:rPr lang="" altLang="en-US" sz="1000">
                <a:sym typeface="+mn-ea"/>
              </a:rPr>
              <a:t>= 1 * 2 + 0 - 1  = 1</a:t>
            </a:r>
            <a:endParaRPr lang="" altLang="en-US" sz="1000">
              <a:sym typeface="+mn-ea"/>
            </a:endParaRPr>
          </a:p>
          <a:p>
            <a:pPr algn="l"/>
            <a:r>
              <a:rPr lang="" altLang="en-US" sz="1000">
                <a:sym typeface="+mn-ea"/>
              </a:rPr>
              <a:t>index = </a:t>
            </a:r>
            <a:r>
              <a:rPr lang="en-US" altLang="en-US" sz="1000">
                <a:sym typeface="+mn-ea"/>
              </a:rPr>
              <a:t>im_row</a:t>
            </a:r>
            <a:r>
              <a:rPr lang="" altLang="en-US" sz="1000">
                <a:sym typeface="+mn-ea"/>
              </a:rPr>
              <a:t>* height * c_im + width * </a:t>
            </a:r>
            <a:r>
              <a:rPr lang="en-US" altLang="en-US" sz="1000">
                <a:sym typeface="+mn-ea"/>
              </a:rPr>
              <a:t>im_row</a:t>
            </a:r>
            <a:r>
              <a:rPr lang="" altLang="en-US" sz="1000">
                <a:sym typeface="+mn-ea"/>
              </a:rPr>
              <a:t>+ im_col = 5 * 1 + 1 = 6</a:t>
            </a:r>
            <a:endParaRPr lang="" altLang="en-US" sz="1000">
              <a:sym typeface="+mn-ea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730500" y="2266315"/>
            <a:ext cx="349885" cy="352425"/>
          </a:xfrm>
          <a:prstGeom prst="ellipse">
            <a:avLst/>
          </a:prstGeom>
          <a:solidFill>
            <a:srgbClr val="990000">
              <a:alpha val="53000"/>
            </a:srgbClr>
          </a:solidFill>
          <a:ln w="25400" cap="rnd">
            <a:gradFill>
              <a:gsLst>
                <a:gs pos="14000">
                  <a:schemeClr val="accent1">
                    <a:lumMod val="0"/>
                    <a:lumOff val="100000"/>
                    <a:alpha val="42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2" idx="4"/>
          </p:cNvCxnSpPr>
          <p:nvPr/>
        </p:nvCxnSpPr>
        <p:spPr>
          <a:xfrm flipH="1">
            <a:off x="1783080" y="2618740"/>
            <a:ext cx="1122680" cy="210439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152400" y="4763135"/>
            <a:ext cx="5007610" cy="860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" altLang="en-US" sz="1000">
                <a:sym typeface="+mn-ea"/>
              </a:rPr>
              <a:t>c = 4, </a:t>
            </a:r>
            <a:r>
              <a:rPr lang="en-US" altLang="en-US" sz="1000">
                <a:sym typeface="+mn-ea"/>
              </a:rPr>
              <a:t>h_offset=</a:t>
            </a:r>
            <a:r>
              <a:rPr lang="" altLang="en-US" sz="1000">
                <a:sym typeface="+mn-ea"/>
              </a:rPr>
              <a:t>1</a:t>
            </a:r>
            <a:r>
              <a:rPr lang="en-US" altLang="en-US" sz="1000">
                <a:sym typeface="+mn-ea"/>
              </a:rPr>
              <a:t>, w_offset=</a:t>
            </a:r>
            <a:r>
              <a:rPr lang="" altLang="en-US" sz="1000">
                <a:sym typeface="+mn-ea"/>
              </a:rPr>
              <a:t>1, c_im = 0</a:t>
            </a:r>
            <a:endParaRPr lang="en-US" altLang="en-US" sz="1000">
              <a:sym typeface="+mn-ea"/>
            </a:endParaRPr>
          </a:p>
          <a:p>
            <a:pPr algn="l"/>
            <a:r>
              <a:rPr lang="en-US" altLang="en-US" sz="1000">
                <a:sym typeface="+mn-ea"/>
              </a:rPr>
              <a:t>im_row = h * stride + h_offset - pad = 1 * 2 + </a:t>
            </a:r>
            <a:r>
              <a:rPr lang="" altLang="en-US" sz="1000">
                <a:sym typeface="+mn-ea"/>
              </a:rPr>
              <a:t>1</a:t>
            </a:r>
            <a:r>
              <a:rPr lang="en-US" altLang="en-US" sz="1000">
                <a:sym typeface="+mn-ea"/>
              </a:rPr>
              <a:t> - 1 = </a:t>
            </a:r>
            <a:r>
              <a:rPr lang="" altLang="en-US" sz="1000">
                <a:sym typeface="+mn-ea"/>
              </a:rPr>
              <a:t>2</a:t>
            </a:r>
            <a:endParaRPr lang="en-US" altLang="en-US" sz="1000">
              <a:sym typeface="+mn-ea"/>
            </a:endParaRPr>
          </a:p>
          <a:p>
            <a:pPr algn="l"/>
            <a:r>
              <a:rPr lang="en-US" altLang="en-US" sz="1000">
                <a:sym typeface="+mn-ea"/>
              </a:rPr>
              <a:t>im_col = h * stride + w_offset - pad = 1 * 2 + </a:t>
            </a:r>
            <a:r>
              <a:rPr lang="" altLang="en-US" sz="1000">
                <a:sym typeface="+mn-ea"/>
              </a:rPr>
              <a:t>1</a:t>
            </a:r>
            <a:r>
              <a:rPr lang="en-US" altLang="en-US" sz="1000">
                <a:sym typeface="+mn-ea"/>
              </a:rPr>
              <a:t> - 1  = </a:t>
            </a:r>
            <a:r>
              <a:rPr lang="" altLang="en-US" sz="1000">
                <a:sym typeface="+mn-ea"/>
              </a:rPr>
              <a:t>2</a:t>
            </a:r>
            <a:endParaRPr lang="" altLang="en-US" sz="1000">
              <a:sym typeface="+mn-ea"/>
            </a:endParaRPr>
          </a:p>
          <a:p>
            <a:pPr algn="l"/>
            <a:r>
              <a:rPr lang="en-US" altLang="en-US" sz="1000">
                <a:sym typeface="+mn-ea"/>
              </a:rPr>
              <a:t>index = im_row* height * c_im + width * im_row+ im_col = 5 * </a:t>
            </a:r>
            <a:r>
              <a:rPr lang="" altLang="en-US" sz="1000">
                <a:sym typeface="+mn-ea"/>
              </a:rPr>
              <a:t>2</a:t>
            </a:r>
            <a:r>
              <a:rPr lang="en-US" altLang="en-US" sz="1000">
                <a:sym typeface="+mn-ea"/>
              </a:rPr>
              <a:t> + </a:t>
            </a:r>
            <a:r>
              <a:rPr lang="" altLang="en-US" sz="1000">
                <a:sym typeface="+mn-ea"/>
              </a:rPr>
              <a:t>2</a:t>
            </a:r>
            <a:r>
              <a:rPr lang="en-US" altLang="en-US" sz="1000">
                <a:sym typeface="+mn-ea"/>
              </a:rPr>
              <a:t> = </a:t>
            </a:r>
            <a:r>
              <a:rPr lang="" altLang="en-US" sz="1000">
                <a:sym typeface="+mn-ea"/>
              </a:rPr>
              <a:t>12</a:t>
            </a:r>
            <a:endParaRPr lang="en-US" altLang="en-US" sz="1000">
              <a:sym typeface="+mn-ea"/>
            </a:endParaRPr>
          </a:p>
          <a:p>
            <a:pPr algn="l"/>
            <a:endParaRPr lang="" altLang="en-US" sz="1000">
              <a:sym typeface="+mn-ea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2308860" y="741045"/>
            <a:ext cx="11950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data_im</a:t>
            </a:r>
            <a:endParaRPr lang="" alt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graphicFrame>
        <p:nvGraphicFramePr>
          <p:cNvPr id="26" name="Table 25"/>
          <p:cNvGraphicFramePr/>
          <p:nvPr/>
        </p:nvGraphicFramePr>
        <p:xfrm>
          <a:off x="7658100" y="1334135"/>
          <a:ext cx="3408045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/>
                <a:gridCol w="386080"/>
                <a:gridCol w="376555"/>
                <a:gridCol w="386080"/>
                <a:gridCol w="347980"/>
                <a:gridCol w="405130"/>
                <a:gridCol w="367030"/>
                <a:gridCol w="357505"/>
                <a:gridCol w="38608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6</a:t>
                      </a:r>
                      <a:endParaRPr lang="" alt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Text Box 26"/>
          <p:cNvSpPr txBox="1"/>
          <p:nvPr/>
        </p:nvSpPr>
        <p:spPr>
          <a:xfrm>
            <a:off x="7115175" y="1387475"/>
            <a:ext cx="54292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" altLang="en-US" sz="1400">
                <a:sym typeface="+mn-ea"/>
              </a:rPr>
              <a:t>c=0</a:t>
            </a:r>
            <a:endParaRPr lang="" altLang="en-US" sz="1400">
              <a:sym typeface="+mn-ea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7115175" y="1767205"/>
            <a:ext cx="54292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400">
                <a:sym typeface="+mn-ea"/>
              </a:rPr>
              <a:t>c=</a:t>
            </a:r>
            <a:r>
              <a:rPr lang="" altLang="en-US" sz="1400">
                <a:sym typeface="+mn-ea"/>
              </a:rPr>
              <a:t>1</a:t>
            </a:r>
            <a:endParaRPr lang="" altLang="en-US" sz="1400">
              <a:sym typeface="+mn-ea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7115175" y="2139315"/>
            <a:ext cx="54292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400">
                <a:sym typeface="+mn-ea"/>
              </a:rPr>
              <a:t>c=</a:t>
            </a:r>
            <a:r>
              <a:rPr lang="" altLang="en-US" sz="1400">
                <a:sym typeface="+mn-ea"/>
              </a:rPr>
              <a:t>2</a:t>
            </a:r>
            <a:endParaRPr lang="" altLang="en-US" sz="1400">
              <a:sym typeface="+mn-ea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7115175" y="2515235"/>
            <a:ext cx="54292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400">
                <a:sym typeface="+mn-ea"/>
              </a:rPr>
              <a:t>c=</a:t>
            </a:r>
            <a:r>
              <a:rPr lang="" altLang="en-US" sz="1400">
                <a:sym typeface="+mn-ea"/>
              </a:rPr>
              <a:t>3</a:t>
            </a:r>
            <a:endParaRPr lang="" altLang="en-US" sz="1400">
              <a:sym typeface="+mn-ea"/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7115175" y="2895600"/>
            <a:ext cx="54292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400">
                <a:sym typeface="+mn-ea"/>
              </a:rPr>
              <a:t>c=</a:t>
            </a:r>
            <a:r>
              <a:rPr lang="" altLang="en-US" sz="1400">
                <a:sym typeface="+mn-ea"/>
              </a:rPr>
              <a:t>4</a:t>
            </a:r>
            <a:endParaRPr lang="" altLang="en-US" sz="1400">
              <a:sym typeface="+mn-ea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7115175" y="3275965"/>
            <a:ext cx="54292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400">
                <a:sym typeface="+mn-ea"/>
              </a:rPr>
              <a:t>c=</a:t>
            </a:r>
            <a:r>
              <a:rPr lang="" altLang="en-US" sz="1400">
                <a:sym typeface="+mn-ea"/>
              </a:rPr>
              <a:t>5</a:t>
            </a:r>
            <a:endParaRPr lang="" altLang="en-US" sz="1400">
              <a:sym typeface="+mn-ea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7115175" y="3662680"/>
            <a:ext cx="54292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400">
                <a:sym typeface="+mn-ea"/>
              </a:rPr>
              <a:t>c=</a:t>
            </a:r>
            <a:r>
              <a:rPr lang="" altLang="en-US" sz="1400">
                <a:sym typeface="+mn-ea"/>
              </a:rPr>
              <a:t>6</a:t>
            </a:r>
            <a:endParaRPr lang="" altLang="en-US" sz="1400">
              <a:sym typeface="+mn-ea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7115175" y="4043680"/>
            <a:ext cx="54292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400">
                <a:sym typeface="+mn-ea"/>
              </a:rPr>
              <a:t>c=</a:t>
            </a:r>
            <a:r>
              <a:rPr lang="" altLang="en-US" sz="1400">
                <a:sym typeface="+mn-ea"/>
              </a:rPr>
              <a:t>7</a:t>
            </a:r>
            <a:endParaRPr lang="" altLang="en-US" sz="1400">
              <a:sym typeface="+mn-ea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7115175" y="4410075"/>
            <a:ext cx="54292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400">
                <a:sym typeface="+mn-ea"/>
              </a:rPr>
              <a:t>c=</a:t>
            </a:r>
            <a:r>
              <a:rPr lang="" altLang="en-US" sz="1400">
                <a:sym typeface="+mn-ea"/>
              </a:rPr>
              <a:t>8</a:t>
            </a:r>
            <a:endParaRPr lang="" altLang="en-US" sz="1400">
              <a:sym typeface="+mn-ea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9817100" y="965200"/>
            <a:ext cx="12490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data_</a:t>
            </a:r>
            <a:r>
              <a:rPr lang="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col</a:t>
            </a:r>
            <a:endParaRPr lang="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5282565" y="1436370"/>
            <a:ext cx="6115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out</a:t>
            </a:r>
            <a:endParaRPr lang="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8" name="Left Brace 37"/>
          <p:cNvSpPr/>
          <p:nvPr/>
        </p:nvSpPr>
        <p:spPr>
          <a:xfrm rot="16200000">
            <a:off x="5490845" y="2472055"/>
            <a:ext cx="187960" cy="112331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Left Brace 38"/>
          <p:cNvSpPr/>
          <p:nvPr/>
        </p:nvSpPr>
        <p:spPr>
          <a:xfrm rot="10800000">
            <a:off x="6132830" y="1816100"/>
            <a:ext cx="192405" cy="112331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Text Box 39"/>
          <p:cNvSpPr txBox="1"/>
          <p:nvPr/>
        </p:nvSpPr>
        <p:spPr>
          <a:xfrm rot="16200000">
            <a:off x="6066790" y="2268855"/>
            <a:ext cx="730885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800"/>
              <a:t>height_col</a:t>
            </a:r>
            <a:endParaRPr lang="en-US" sz="800"/>
          </a:p>
        </p:txBody>
      </p:sp>
      <p:sp>
        <p:nvSpPr>
          <p:cNvPr id="41" name="Text Box 40"/>
          <p:cNvSpPr txBox="1"/>
          <p:nvPr/>
        </p:nvSpPr>
        <p:spPr>
          <a:xfrm>
            <a:off x="5227320" y="3094355"/>
            <a:ext cx="714375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 sz="800"/>
              <a:t>width</a:t>
            </a:r>
            <a:r>
              <a:rPr lang="en-US" sz="800"/>
              <a:t>_col</a:t>
            </a:r>
            <a:endParaRPr lang="en-US" sz="800"/>
          </a:p>
        </p:txBody>
      </p:sp>
      <p:sp>
        <p:nvSpPr>
          <p:cNvPr id="42" name="Left Brace 41"/>
          <p:cNvSpPr/>
          <p:nvPr/>
        </p:nvSpPr>
        <p:spPr>
          <a:xfrm>
            <a:off x="1269365" y="1519555"/>
            <a:ext cx="591185" cy="187706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Text Box 42"/>
          <p:cNvSpPr txBox="1"/>
          <p:nvPr/>
        </p:nvSpPr>
        <p:spPr>
          <a:xfrm rot="16200000">
            <a:off x="838835" y="2324735"/>
            <a:ext cx="6159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 sz="1000"/>
              <a:t>height</a:t>
            </a:r>
            <a:endParaRPr lang="" altLang="en-US" sz="1000"/>
          </a:p>
        </p:txBody>
      </p:sp>
      <p:sp>
        <p:nvSpPr>
          <p:cNvPr id="44" name="Left Brace 43"/>
          <p:cNvSpPr/>
          <p:nvPr/>
        </p:nvSpPr>
        <p:spPr>
          <a:xfrm rot="16200000">
            <a:off x="2621915" y="2635250"/>
            <a:ext cx="573405" cy="209613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Text Box 44"/>
          <p:cNvSpPr txBox="1"/>
          <p:nvPr/>
        </p:nvSpPr>
        <p:spPr>
          <a:xfrm>
            <a:off x="2635250" y="3964940"/>
            <a:ext cx="61531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000"/>
              <a:t>width</a:t>
            </a:r>
            <a:endParaRPr lang="en-US" sz="1000"/>
          </a:p>
        </p:txBody>
      </p:sp>
      <p:sp>
        <p:nvSpPr>
          <p:cNvPr id="47" name="Rounded Rectangle 46"/>
          <p:cNvSpPr/>
          <p:nvPr/>
        </p:nvSpPr>
        <p:spPr>
          <a:xfrm>
            <a:off x="9199880" y="1333500"/>
            <a:ext cx="342900" cy="3438525"/>
          </a:xfrm>
          <a:prstGeom prst="roundRect">
            <a:avLst/>
          </a:prstGeom>
          <a:solidFill>
            <a:schemeClr val="tx1">
              <a:alpha val="51000"/>
            </a:schemeClr>
          </a:solidFill>
          <a:ln>
            <a:gradFill>
              <a:gsLst>
                <a:gs pos="14000">
                  <a:schemeClr val="accent1">
                    <a:lumMod val="0"/>
                    <a:lumOff val="100000"/>
                    <a:alpha val="42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8" name="Curved Connector 47"/>
          <p:cNvCxnSpPr>
            <a:stCxn id="9" idx="4"/>
            <a:endCxn id="47" idx="2"/>
          </p:cNvCxnSpPr>
          <p:nvPr/>
        </p:nvCxnSpPr>
        <p:spPr>
          <a:xfrm rot="5400000" flipV="1">
            <a:off x="6377305" y="1777365"/>
            <a:ext cx="2205355" cy="3782695"/>
          </a:xfrm>
          <a:prstGeom prst="curvedConnector3">
            <a:avLst>
              <a:gd name="adj1" fmla="val 128361"/>
            </a:avLst>
          </a:prstGeom>
          <a:ln w="25400">
            <a:solidFill>
              <a:schemeClr val="accent4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48"/>
          <p:cNvSpPr txBox="1"/>
          <p:nvPr/>
        </p:nvSpPr>
        <p:spPr>
          <a:xfrm>
            <a:off x="6822440" y="5492750"/>
            <a:ext cx="83566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 sz="800"/>
              <a:t>第5次卷积,次数从1开始.</a:t>
            </a:r>
            <a:endParaRPr lang="" altLang="en-US" sz="800"/>
          </a:p>
        </p:txBody>
      </p:sp>
      <p:sp>
        <p:nvSpPr>
          <p:cNvPr id="50" name="Oval 49"/>
          <p:cNvSpPr/>
          <p:nvPr/>
        </p:nvSpPr>
        <p:spPr>
          <a:xfrm>
            <a:off x="9199880" y="1364615"/>
            <a:ext cx="349885" cy="352425"/>
          </a:xfrm>
          <a:prstGeom prst="ellipse">
            <a:avLst/>
          </a:prstGeom>
          <a:solidFill>
            <a:srgbClr val="990000">
              <a:alpha val="53000"/>
            </a:srgbClr>
          </a:solidFill>
          <a:ln w="25400" cap="rnd">
            <a:gradFill>
              <a:gsLst>
                <a:gs pos="14000">
                  <a:schemeClr val="accent1">
                    <a:lumMod val="0"/>
                    <a:lumOff val="100000"/>
                    <a:alpha val="42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1" name="Curved Connector 50"/>
          <p:cNvCxnSpPr>
            <a:stCxn id="20" idx="7"/>
            <a:endCxn id="50" idx="0"/>
          </p:cNvCxnSpPr>
          <p:nvPr/>
        </p:nvCxnSpPr>
        <p:spPr>
          <a:xfrm rot="16200000">
            <a:off x="5694680" y="-1746250"/>
            <a:ext cx="568960" cy="6791325"/>
          </a:xfrm>
          <a:prstGeom prst="curvedConnector3">
            <a:avLst>
              <a:gd name="adj1" fmla="val 204296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9187180" y="2876550"/>
            <a:ext cx="349885" cy="352425"/>
          </a:xfrm>
          <a:prstGeom prst="ellipse">
            <a:avLst/>
          </a:prstGeom>
          <a:solidFill>
            <a:srgbClr val="990000">
              <a:alpha val="53000"/>
            </a:srgbClr>
          </a:solidFill>
          <a:ln w="25400" cap="rnd">
            <a:gradFill>
              <a:gsLst>
                <a:gs pos="14000">
                  <a:schemeClr val="accent1">
                    <a:lumMod val="0"/>
                    <a:lumOff val="100000"/>
                    <a:alpha val="42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3" name="Curved Connector 52"/>
          <p:cNvCxnSpPr>
            <a:stCxn id="22" idx="4"/>
            <a:endCxn id="52" idx="4"/>
          </p:cNvCxnSpPr>
          <p:nvPr/>
        </p:nvCxnSpPr>
        <p:spPr>
          <a:xfrm rot="5400000" flipV="1">
            <a:off x="5829300" y="-304800"/>
            <a:ext cx="610235" cy="6456680"/>
          </a:xfrm>
          <a:prstGeom prst="curvedConnector3">
            <a:avLst>
              <a:gd name="adj1" fmla="val 418782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 Box 53"/>
          <p:cNvSpPr txBox="1"/>
          <p:nvPr/>
        </p:nvSpPr>
        <p:spPr>
          <a:xfrm>
            <a:off x="6539230" y="532130"/>
            <a:ext cx="24638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 sz="1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data_col[4] = data_im[6]</a:t>
            </a:r>
            <a:endParaRPr lang="" altLang="en-US" sz="1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Text Box 54"/>
          <p:cNvSpPr txBox="1"/>
          <p:nvPr/>
        </p:nvSpPr>
        <p:spPr>
          <a:xfrm>
            <a:off x="2906395" y="4425950"/>
            <a:ext cx="252666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data_col[</a:t>
            </a:r>
            <a:r>
              <a:rPr lang="" alt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</a:t>
            </a:r>
            <a:r>
              <a:rPr lang="en-US" alt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= data_im[</a:t>
            </a:r>
            <a:r>
              <a:rPr lang="" alt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r>
              <a:rPr lang="en-US" alt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  <a:endParaRPr lang="en-US" altLang="en-US" sz="1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694</Words>
  <Application>WPS Presentation</Application>
  <PresentationFormat>宽屏</PresentationFormat>
  <Paragraphs>172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DejaVu Sans</vt:lpstr>
      <vt:lpstr>宋体</vt:lpstr>
      <vt:lpstr>Arial Unicode MS</vt:lpstr>
      <vt:lpstr>Arial Black</vt:lpstr>
      <vt:lpstr>微软雅黑</vt:lpstr>
      <vt:lpstr>Droid Sans Fallback</vt:lpstr>
      <vt:lpstr>OpenSymbol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cxj</dc:creator>
  <cp:lastModifiedBy>cxj</cp:lastModifiedBy>
  <cp:revision>22</cp:revision>
  <dcterms:created xsi:type="dcterms:W3CDTF">2020-08-20T07:46:39Z</dcterms:created>
  <dcterms:modified xsi:type="dcterms:W3CDTF">2020-08-20T07:46:39Z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1033-11.1.0.9522</vt:lpwstr>
  </property>
</Properties>
</file>